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321" r:id="rId2"/>
    <p:sldId id="449" r:id="rId3"/>
    <p:sldId id="298" r:id="rId4"/>
    <p:sldId id="322" r:id="rId5"/>
    <p:sldId id="323" r:id="rId6"/>
    <p:sldId id="324" r:id="rId7"/>
    <p:sldId id="461" r:id="rId8"/>
    <p:sldId id="456" r:id="rId9"/>
    <p:sldId id="462" r:id="rId10"/>
    <p:sldId id="463" r:id="rId11"/>
    <p:sldId id="458" r:id="rId12"/>
    <p:sldId id="325" r:id="rId13"/>
    <p:sldId id="326" r:id="rId14"/>
    <p:sldId id="336" r:id="rId15"/>
    <p:sldId id="464" r:id="rId16"/>
    <p:sldId id="465" r:id="rId17"/>
    <p:sldId id="466" r:id="rId18"/>
    <p:sldId id="453" r:id="rId19"/>
    <p:sldId id="467" r:id="rId20"/>
    <p:sldId id="468" r:id="rId21"/>
    <p:sldId id="481" r:id="rId22"/>
    <p:sldId id="469" r:id="rId23"/>
    <p:sldId id="470" r:id="rId24"/>
    <p:sldId id="471" r:id="rId25"/>
    <p:sldId id="447" r:id="rId26"/>
    <p:sldId id="337" r:id="rId27"/>
    <p:sldId id="451" r:id="rId28"/>
    <p:sldId id="482" r:id="rId29"/>
    <p:sldId id="473" r:id="rId30"/>
    <p:sldId id="474" r:id="rId31"/>
    <p:sldId id="472" r:id="rId32"/>
    <p:sldId id="334" r:id="rId33"/>
    <p:sldId id="454" r:id="rId34"/>
    <p:sldId id="335" r:id="rId35"/>
    <p:sldId id="339" r:id="rId36"/>
    <p:sldId id="483" r:id="rId37"/>
    <p:sldId id="421" r:id="rId38"/>
    <p:sldId id="484" r:id="rId39"/>
    <p:sldId id="485" r:id="rId40"/>
    <p:sldId id="486" r:id="rId41"/>
    <p:sldId id="487" r:id="rId42"/>
    <p:sldId id="488" r:id="rId43"/>
    <p:sldId id="489" r:id="rId44"/>
    <p:sldId id="490" r:id="rId45"/>
    <p:sldId id="491" r:id="rId46"/>
    <p:sldId id="492" r:id="rId47"/>
    <p:sldId id="437" r:id="rId48"/>
    <p:sldId id="428" r:id="rId49"/>
    <p:sldId id="455" r:id="rId50"/>
    <p:sldId id="493" r:id="rId51"/>
    <p:sldId id="477" r:id="rId52"/>
    <p:sldId id="478" r:id="rId53"/>
    <p:sldId id="479" r:id="rId54"/>
    <p:sldId id="494" r:id="rId55"/>
    <p:sldId id="495" r:id="rId56"/>
    <p:sldId id="496" r:id="rId57"/>
    <p:sldId id="497" r:id="rId58"/>
    <p:sldId id="498" r:id="rId59"/>
    <p:sldId id="499" r:id="rId60"/>
    <p:sldId id="500" r:id="rId61"/>
    <p:sldId id="501" r:id="rId62"/>
  </p:sldIdLst>
  <p:sldSz cx="12192000" cy="6858000"/>
  <p:notesSz cx="6858000" cy="9144000"/>
  <p:defaultTextStyle>
    <a:defPPr>
      <a:defRPr lang="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73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phi" initials="Adelphi" lastIdx="1" clrIdx="0">
    <p:extLst>
      <p:ext uri="{19B8F6BF-5375-455C-9EA6-DF929625EA0E}">
        <p15:presenceInfo xmlns:p15="http://schemas.microsoft.com/office/powerpoint/2012/main" userId="Adelphi" providerId="None"/>
      </p:ext>
    </p:extLst>
  </p:cmAuthor>
  <p:cmAuthor id="2" name="TL" initials="TL" lastIdx="1" clrIdx="1">
    <p:extLst>
      <p:ext uri="{19B8F6BF-5375-455C-9EA6-DF929625EA0E}">
        <p15:presenceInfo xmlns:p15="http://schemas.microsoft.com/office/powerpoint/2012/main" userId="T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92B"/>
    <a:srgbClr val="A7A7A7"/>
    <a:srgbClr val="006032"/>
    <a:srgbClr val="FFFFFF"/>
    <a:srgbClr val="0E482C"/>
    <a:srgbClr val="124A2D"/>
    <a:srgbClr val="13482B"/>
    <a:srgbClr val="F7F1DF"/>
    <a:srgbClr val="1F462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4EC88-F110-42A2-8649-C0498DA13A5B}" v="3" dt="2022-10-06T10:20:05.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6357" autoAdjust="0"/>
  </p:normalViewPr>
  <p:slideViewPr>
    <p:cSldViewPr snapToGrid="0" snapToObjects="1" showGuides="1">
      <p:cViewPr varScale="1">
        <p:scale>
          <a:sx n="70" d="100"/>
          <a:sy n="70" d="100"/>
        </p:scale>
        <p:origin x="486" y="72"/>
      </p:cViewPr>
      <p:guideLst>
        <p:guide orient="horz" pos="3952"/>
        <p:guide pos="7333"/>
      </p:guideLst>
    </p:cSldViewPr>
  </p:slideViewPr>
  <p:outlineViewPr>
    <p:cViewPr>
      <p:scale>
        <a:sx n="33" d="100"/>
        <a:sy n="33" d="100"/>
      </p:scale>
      <p:origin x="0" y="-9942"/>
    </p:cViewPr>
  </p:outlineViewPr>
  <p:notesTextViewPr>
    <p:cViewPr>
      <p:scale>
        <a:sx n="3" d="2"/>
        <a:sy n="3" d="2"/>
      </p:scale>
      <p:origin x="0" y="0"/>
    </p:cViewPr>
  </p:notesTextViewPr>
  <p:sorterViewPr>
    <p:cViewPr>
      <p:scale>
        <a:sx n="75" d="100"/>
        <a:sy n="75" d="100"/>
      </p:scale>
      <p:origin x="0" y="-5166"/>
    </p:cViewPr>
  </p:sorterViewPr>
  <p:notesViewPr>
    <p:cSldViewPr snapToGrid="0" snapToObject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Lonergan" userId="93974b687ab88d62" providerId="LiveId" clId="{1CD4EC88-F110-42A2-8649-C0498DA13A5B}"/>
    <pc:docChg chg="custSel addSld delSld modSld modMainMaster">
      <pc:chgData name="Tracey Lonergan" userId="93974b687ab88d62" providerId="LiveId" clId="{1CD4EC88-F110-42A2-8649-C0498DA13A5B}" dt="2022-10-06T10:23:16.649" v="82" actId="20577"/>
      <pc:docMkLst>
        <pc:docMk/>
      </pc:docMkLst>
      <pc:sldChg chg="del">
        <pc:chgData name="Tracey Lonergan" userId="93974b687ab88d62" providerId="LiveId" clId="{1CD4EC88-F110-42A2-8649-C0498DA13A5B}" dt="2022-10-06T10:19:26.811" v="1" actId="47"/>
        <pc:sldMkLst>
          <pc:docMk/>
          <pc:sldMk cId="179329682" sldId="341"/>
        </pc:sldMkLst>
      </pc:sldChg>
      <pc:sldChg chg="modSp mod">
        <pc:chgData name="Tracey Lonergan" userId="93974b687ab88d62" providerId="LiveId" clId="{1CD4EC88-F110-42A2-8649-C0498DA13A5B}" dt="2022-10-06T10:22:56.874" v="70" actId="20577"/>
        <pc:sldMkLst>
          <pc:docMk/>
          <pc:sldMk cId="1206381203" sldId="342"/>
        </pc:sldMkLst>
        <pc:spChg chg="mod">
          <ac:chgData name="Tracey Lonergan" userId="93974b687ab88d62" providerId="LiveId" clId="{1CD4EC88-F110-42A2-8649-C0498DA13A5B}" dt="2022-10-06T10:22:56.874" v="70" actId="20577"/>
          <ac:spMkLst>
            <pc:docMk/>
            <pc:sldMk cId="1206381203" sldId="342"/>
            <ac:spMk id="5" creationId="{67792B67-0E32-4A01-8C4B-3A2EC9BFC5CB}"/>
          </ac:spMkLst>
        </pc:spChg>
      </pc:sldChg>
      <pc:sldChg chg="modSp mod">
        <pc:chgData name="Tracey Lonergan" userId="93974b687ab88d62" providerId="LiveId" clId="{1CD4EC88-F110-42A2-8649-C0498DA13A5B}" dt="2022-10-06T10:22:44.731" v="46" actId="20577"/>
        <pc:sldMkLst>
          <pc:docMk/>
          <pc:sldMk cId="2725914637" sldId="371"/>
        </pc:sldMkLst>
        <pc:spChg chg="mod">
          <ac:chgData name="Tracey Lonergan" userId="93974b687ab88d62" providerId="LiveId" clId="{1CD4EC88-F110-42A2-8649-C0498DA13A5B}" dt="2022-10-06T10:22:44.731" v="46" actId="20577"/>
          <ac:spMkLst>
            <pc:docMk/>
            <pc:sldMk cId="2725914637" sldId="371"/>
            <ac:spMk id="23" creationId="{7C273D7F-8326-4E6F-999C-C19F66254E2B}"/>
          </ac:spMkLst>
        </pc:spChg>
      </pc:sldChg>
      <pc:sldChg chg="modSp mod">
        <pc:chgData name="Tracey Lonergan" userId="93974b687ab88d62" providerId="LiveId" clId="{1CD4EC88-F110-42A2-8649-C0498DA13A5B}" dt="2022-10-06T10:22:49.999" v="58" actId="20577"/>
        <pc:sldMkLst>
          <pc:docMk/>
          <pc:sldMk cId="196549576" sldId="434"/>
        </pc:sldMkLst>
        <pc:spChg chg="mod">
          <ac:chgData name="Tracey Lonergan" userId="93974b687ab88d62" providerId="LiveId" clId="{1CD4EC88-F110-42A2-8649-C0498DA13A5B}" dt="2022-10-06T10:22:49.999" v="58" actId="20577"/>
          <ac:spMkLst>
            <pc:docMk/>
            <pc:sldMk cId="196549576" sldId="434"/>
            <ac:spMk id="25" creationId="{5A8D232E-8BCA-4BAD-AF6E-8045A8C77D99}"/>
          </ac:spMkLst>
        </pc:spChg>
      </pc:sldChg>
      <pc:sldChg chg="modSp mod">
        <pc:chgData name="Tracey Lonergan" userId="93974b687ab88d62" providerId="LiveId" clId="{1CD4EC88-F110-42A2-8649-C0498DA13A5B}" dt="2022-10-06T10:23:16.649" v="82" actId="20577"/>
        <pc:sldMkLst>
          <pc:docMk/>
          <pc:sldMk cId="1365927431" sldId="440"/>
        </pc:sldMkLst>
        <pc:spChg chg="mod">
          <ac:chgData name="Tracey Lonergan" userId="93974b687ab88d62" providerId="LiveId" clId="{1CD4EC88-F110-42A2-8649-C0498DA13A5B}" dt="2022-10-06T10:23:16.649" v="82" actId="20577"/>
          <ac:spMkLst>
            <pc:docMk/>
            <pc:sldMk cId="1365927431" sldId="440"/>
            <ac:spMk id="10" creationId="{4A0421D4-34B7-4024-837F-ACB310CD9163}"/>
          </ac:spMkLst>
        </pc:spChg>
      </pc:sldChg>
      <pc:sldChg chg="add">
        <pc:chgData name="Tracey Lonergan" userId="93974b687ab88d62" providerId="LiveId" clId="{1CD4EC88-F110-42A2-8649-C0498DA13A5B}" dt="2022-10-06T10:20:05.293" v="5"/>
        <pc:sldMkLst>
          <pc:docMk/>
          <pc:sldMk cId="3470780826" sldId="443"/>
        </pc:sldMkLst>
      </pc:sldChg>
      <pc:sldChg chg="del">
        <pc:chgData name="Tracey Lonergan" userId="93974b687ab88d62" providerId="LiveId" clId="{1CD4EC88-F110-42A2-8649-C0498DA13A5B}" dt="2022-10-06T10:20:03.446" v="4" actId="47"/>
        <pc:sldMkLst>
          <pc:docMk/>
          <pc:sldMk cId="3476131554" sldId="443"/>
        </pc:sldMkLst>
      </pc:sldChg>
      <pc:sldChg chg="del">
        <pc:chgData name="Tracey Lonergan" userId="93974b687ab88d62" providerId="LiveId" clId="{1CD4EC88-F110-42A2-8649-C0498DA13A5B}" dt="2022-10-06T10:20:03.446" v="4" actId="47"/>
        <pc:sldMkLst>
          <pc:docMk/>
          <pc:sldMk cId="2489590452" sldId="444"/>
        </pc:sldMkLst>
      </pc:sldChg>
      <pc:sldChg chg="del">
        <pc:chgData name="Tracey Lonergan" userId="93974b687ab88d62" providerId="LiveId" clId="{1CD4EC88-F110-42A2-8649-C0498DA13A5B}" dt="2022-10-06T10:20:03.446" v="4" actId="47"/>
        <pc:sldMkLst>
          <pc:docMk/>
          <pc:sldMk cId="1373977687" sldId="445"/>
        </pc:sldMkLst>
      </pc:sldChg>
      <pc:sldChg chg="add">
        <pc:chgData name="Tracey Lonergan" userId="93974b687ab88d62" providerId="LiveId" clId="{1CD4EC88-F110-42A2-8649-C0498DA13A5B}" dt="2022-10-06T10:20:05.293" v="5"/>
        <pc:sldMkLst>
          <pc:docMk/>
          <pc:sldMk cId="3384898050" sldId="445"/>
        </pc:sldMkLst>
      </pc:sldChg>
      <pc:sldChg chg="del">
        <pc:chgData name="Tracey Lonergan" userId="93974b687ab88d62" providerId="LiveId" clId="{1CD4EC88-F110-42A2-8649-C0498DA13A5B}" dt="2022-10-06T10:20:03.446" v="4" actId="47"/>
        <pc:sldMkLst>
          <pc:docMk/>
          <pc:sldMk cId="2338011532" sldId="446"/>
        </pc:sldMkLst>
      </pc:sldChg>
      <pc:sldChg chg="add">
        <pc:chgData name="Tracey Lonergan" userId="93974b687ab88d62" providerId="LiveId" clId="{1CD4EC88-F110-42A2-8649-C0498DA13A5B}" dt="2022-10-06T10:20:05.293" v="5"/>
        <pc:sldMkLst>
          <pc:docMk/>
          <pc:sldMk cId="3120187333" sldId="446"/>
        </pc:sldMkLst>
      </pc:sldChg>
      <pc:sldChg chg="del">
        <pc:chgData name="Tracey Lonergan" userId="93974b687ab88d62" providerId="LiveId" clId="{1CD4EC88-F110-42A2-8649-C0498DA13A5B}" dt="2022-10-06T10:20:03.446" v="4" actId="47"/>
        <pc:sldMkLst>
          <pc:docMk/>
          <pc:sldMk cId="1895641735" sldId="447"/>
        </pc:sldMkLst>
      </pc:sldChg>
      <pc:sldChg chg="del">
        <pc:chgData name="Tracey Lonergan" userId="93974b687ab88d62" providerId="LiveId" clId="{1CD4EC88-F110-42A2-8649-C0498DA13A5B}" dt="2022-10-06T10:20:03.446" v="4" actId="47"/>
        <pc:sldMkLst>
          <pc:docMk/>
          <pc:sldMk cId="2100065960" sldId="448"/>
        </pc:sldMkLst>
      </pc:sldChg>
      <pc:sldChg chg="add">
        <pc:chgData name="Tracey Lonergan" userId="93974b687ab88d62" providerId="LiveId" clId="{1CD4EC88-F110-42A2-8649-C0498DA13A5B}" dt="2022-10-06T10:20:05.293" v="5"/>
        <pc:sldMkLst>
          <pc:docMk/>
          <pc:sldMk cId="3343314384" sldId="448"/>
        </pc:sldMkLst>
      </pc:sldChg>
      <pc:sldChg chg="modSp mod">
        <pc:chgData name="Tracey Lonergan" userId="93974b687ab88d62" providerId="LiveId" clId="{1CD4EC88-F110-42A2-8649-C0498DA13A5B}" dt="2022-10-06T10:20:40.298" v="15" actId="20577"/>
        <pc:sldMkLst>
          <pc:docMk/>
          <pc:sldMk cId="546724601" sldId="449"/>
        </pc:sldMkLst>
        <pc:spChg chg="mod">
          <ac:chgData name="Tracey Lonergan" userId="93974b687ab88d62" providerId="LiveId" clId="{1CD4EC88-F110-42A2-8649-C0498DA13A5B}" dt="2022-10-06T10:20:40.298" v="15" actId="20577"/>
          <ac:spMkLst>
            <pc:docMk/>
            <pc:sldMk cId="546724601" sldId="449"/>
            <ac:spMk id="3" creationId="{E05078AA-0325-4281-92B4-94DB34E1B1EF}"/>
          </ac:spMkLst>
        </pc:spChg>
      </pc:sldChg>
      <pc:sldChg chg="modSp mod">
        <pc:chgData name="Tracey Lonergan" userId="93974b687ab88d62" providerId="LiveId" clId="{1CD4EC88-F110-42A2-8649-C0498DA13A5B}" dt="2022-10-06T10:21:03.986" v="30" actId="20577"/>
        <pc:sldMkLst>
          <pc:docMk/>
          <pc:sldMk cId="3587645314" sldId="456"/>
        </pc:sldMkLst>
        <pc:spChg chg="mod">
          <ac:chgData name="Tracey Lonergan" userId="93974b687ab88d62" providerId="LiveId" clId="{1CD4EC88-F110-42A2-8649-C0498DA13A5B}" dt="2022-10-06T10:21:03.986" v="30" actId="20577"/>
          <ac:spMkLst>
            <pc:docMk/>
            <pc:sldMk cId="3587645314" sldId="456"/>
            <ac:spMk id="4" creationId="{8FFB7A89-1282-4C2B-9E37-65A0394C6D0A}"/>
          </ac:spMkLst>
        </pc:spChg>
      </pc:sldChg>
      <pc:sldChg chg="del">
        <pc:chgData name="Tracey Lonergan" userId="93974b687ab88d62" providerId="LiveId" clId="{1CD4EC88-F110-42A2-8649-C0498DA13A5B}" dt="2022-10-06T10:22:38.162" v="34" actId="47"/>
        <pc:sldMkLst>
          <pc:docMk/>
          <pc:sldMk cId="3360842737" sldId="459"/>
        </pc:sldMkLst>
      </pc:sldChg>
      <pc:sldChg chg="modSp mod">
        <pc:chgData name="Tracey Lonergan" userId="93974b687ab88d62" providerId="LiveId" clId="{1CD4EC88-F110-42A2-8649-C0498DA13A5B}" dt="2022-10-06T10:20:57.514" v="27" actId="20577"/>
        <pc:sldMkLst>
          <pc:docMk/>
          <pc:sldMk cId="880946565" sldId="461"/>
        </pc:sldMkLst>
        <pc:spChg chg="mod">
          <ac:chgData name="Tracey Lonergan" userId="93974b687ab88d62" providerId="LiveId" clId="{1CD4EC88-F110-42A2-8649-C0498DA13A5B}" dt="2022-10-06T10:20:57.514" v="27" actId="20577"/>
          <ac:spMkLst>
            <pc:docMk/>
            <pc:sldMk cId="880946565" sldId="461"/>
            <ac:spMk id="4" creationId="{8FFB7A89-1282-4C2B-9E37-65A0394C6D0A}"/>
          </ac:spMkLst>
        </pc:spChg>
      </pc:sldChg>
      <pc:sldChg chg="modSp mod">
        <pc:chgData name="Tracey Lonergan" userId="93974b687ab88d62" providerId="LiveId" clId="{1CD4EC88-F110-42A2-8649-C0498DA13A5B}" dt="2022-10-06T10:21:10.769" v="33" actId="20577"/>
        <pc:sldMkLst>
          <pc:docMk/>
          <pc:sldMk cId="94575440" sldId="462"/>
        </pc:sldMkLst>
        <pc:spChg chg="mod">
          <ac:chgData name="Tracey Lonergan" userId="93974b687ab88d62" providerId="LiveId" clId="{1CD4EC88-F110-42A2-8649-C0498DA13A5B}" dt="2022-10-06T10:21:10.769" v="33" actId="20577"/>
          <ac:spMkLst>
            <pc:docMk/>
            <pc:sldMk cId="94575440" sldId="462"/>
            <ac:spMk id="4" creationId="{8FFB7A89-1282-4C2B-9E37-65A0394C6D0A}"/>
          </ac:spMkLst>
        </pc:spChg>
      </pc:sldChg>
      <pc:sldChg chg="add del">
        <pc:chgData name="Tracey Lonergan" userId="93974b687ab88d62" providerId="LiveId" clId="{1CD4EC88-F110-42A2-8649-C0498DA13A5B}" dt="2022-10-06T10:19:38.170" v="3" actId="47"/>
        <pc:sldMkLst>
          <pc:docMk/>
          <pc:sldMk cId="2110039478" sldId="475"/>
        </pc:sldMkLst>
      </pc:sldChg>
      <pc:sldChg chg="add">
        <pc:chgData name="Tracey Lonergan" userId="93974b687ab88d62" providerId="LiveId" clId="{1CD4EC88-F110-42A2-8649-C0498DA13A5B}" dt="2022-10-06T10:19:37.035" v="2"/>
        <pc:sldMkLst>
          <pc:docMk/>
          <pc:sldMk cId="3297888186" sldId="476"/>
        </pc:sldMkLst>
      </pc:sldChg>
      <pc:sldMasterChg chg="modSp mod">
        <pc:chgData name="Tracey Lonergan" userId="93974b687ab88d62" providerId="LiveId" clId="{1CD4EC88-F110-42A2-8649-C0498DA13A5B}" dt="2022-10-06T10:20:30.270" v="9" actId="20577"/>
        <pc:sldMasterMkLst>
          <pc:docMk/>
          <pc:sldMasterMk cId="0" sldId="2147483648"/>
        </pc:sldMasterMkLst>
        <pc:spChg chg="mod">
          <ac:chgData name="Tracey Lonergan" userId="93974b687ab88d62" providerId="LiveId" clId="{1CD4EC88-F110-42A2-8649-C0498DA13A5B}" dt="2022-10-06T10:20:30.270" v="9" actId="20577"/>
          <ac:spMkLst>
            <pc:docMk/>
            <pc:sldMasterMk cId="0" sldId="2147483648"/>
            <ac:spMk id="8" creationId="{057549AC-0BB9-413F-AA5E-8F40B0B47EA3}"/>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FEEF49-B1F4-2C52-B8A2-68BE32C8DB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B473A51-8EE3-BF67-2BF4-317F11DFB9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F18453-4415-45D6-BCCC-AA1A8330FA47}" type="datetimeFigureOut">
              <a:rPr lang="en-GB" smtClean="0"/>
              <a:t>16/04/2024</a:t>
            </a:fld>
            <a:endParaRPr lang="en-GB"/>
          </a:p>
        </p:txBody>
      </p:sp>
      <p:sp>
        <p:nvSpPr>
          <p:cNvPr id="4" name="Footer Placeholder 3">
            <a:extLst>
              <a:ext uri="{FF2B5EF4-FFF2-40B4-BE49-F238E27FC236}">
                <a16:creationId xmlns:a16="http://schemas.microsoft.com/office/drawing/2014/main" id="{41BE42F6-6395-41F6-D3E5-5AA645E4E0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D37B2A8-0A79-5CF0-90CF-038836CDCE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554AC4-6AA4-4933-9E35-34AA694B9434}" type="slidenum">
              <a:rPr lang="en-GB" smtClean="0"/>
              <a:t>‹#›</a:t>
            </a:fld>
            <a:endParaRPr lang="en-GB"/>
          </a:p>
        </p:txBody>
      </p:sp>
    </p:spTree>
    <p:extLst>
      <p:ext uri="{BB962C8B-B14F-4D97-AF65-F5344CB8AC3E}">
        <p14:creationId xmlns:p14="http://schemas.microsoft.com/office/powerpoint/2010/main" val="906998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3A414-E9C4-484C-9070-2618C3738C0D}" type="datetimeFigureOut">
              <a:rPr lang="en-US" smtClean="0"/>
              <a:pPr/>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17238-C0F9-CD44-84CC-E95E1F490111}" type="slidenum">
              <a:rPr lang="en-US" smtClean="0"/>
              <a:pPr/>
              <a:t>‹#›</a:t>
            </a:fld>
            <a:endParaRPr lang="en-US"/>
          </a:p>
        </p:txBody>
      </p:sp>
    </p:spTree>
    <p:extLst>
      <p:ext uri="{BB962C8B-B14F-4D97-AF65-F5344CB8AC3E}">
        <p14:creationId xmlns:p14="http://schemas.microsoft.com/office/powerpoint/2010/main" val="56602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ZhIcT57i32g"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nhs.uk/Video/Pages/Childrensasthmainhaler.aspx" TargetMode="External"/><Relationship Id="rId4" Type="http://schemas.openxmlformats.org/officeDocument/2006/relationships/hyperlink" Target="https://www.youtube.com/watch?v=fHcG8DXUwdQ"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3</a:t>
            </a:fld>
            <a:endParaRPr lang="en-US"/>
          </a:p>
        </p:txBody>
      </p:sp>
    </p:spTree>
    <p:extLst>
      <p:ext uri="{BB962C8B-B14F-4D97-AF65-F5344CB8AC3E}">
        <p14:creationId xmlns:p14="http://schemas.microsoft.com/office/powerpoint/2010/main" val="249845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G"/>
          </a:p>
        </p:txBody>
      </p:sp>
      <p:sp>
        <p:nvSpPr>
          <p:cNvPr id="4" name="Номер слайда 3"/>
          <p:cNvSpPr>
            <a:spLocks noGrp="1"/>
          </p:cNvSpPr>
          <p:nvPr>
            <p:ph type="sldNum" sz="quarter" idx="5"/>
          </p:nvPr>
        </p:nvSpPr>
        <p:spPr/>
        <p:txBody>
          <a:bodyPr/>
          <a:lstStyle/>
          <a:p>
            <a:fld id="{04B17238-C0F9-CD44-84CC-E95E1F490111}" type="slidenum">
              <a:rPr lang="en-US" smtClean="0"/>
              <a:pPr/>
              <a:t>57</a:t>
            </a:fld>
            <a:endParaRPr lang="en-US"/>
          </a:p>
        </p:txBody>
      </p:sp>
    </p:spTree>
    <p:extLst>
      <p:ext uri="{BB962C8B-B14F-4D97-AF65-F5344CB8AC3E}">
        <p14:creationId xmlns:p14="http://schemas.microsoft.com/office/powerpoint/2010/main" val="252752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61</a:t>
            </a:fld>
            <a:endParaRPr lang="en-US"/>
          </a:p>
        </p:txBody>
      </p:sp>
    </p:spTree>
    <p:extLst>
      <p:ext uri="{BB962C8B-B14F-4D97-AF65-F5344CB8AC3E}">
        <p14:creationId xmlns:p14="http://schemas.microsoft.com/office/powerpoint/2010/main" val="163550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Ресурсы для обзора техники ингаляции:</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sz="1200" b="0" i="0" kern="1200" dirty="0">
                <a:solidFill>
                  <a:schemeClr val="tx1"/>
                </a:solidFill>
                <a:effectLst/>
                <a:latin typeface="+mn-lt"/>
                <a:ea typeface="+mn-ea"/>
                <a:cs typeface="+mn-cs"/>
              </a:rPr>
              <a:t>Серия обзоров по астме: Часть 3 – Техника использования ингалятора и регистрация пиковой скорости. Доступно по ссылке: </a:t>
            </a:r>
            <a:r>
              <a:rPr lang="ru" dirty="0">
                <a:hlinkClick r:id="rId3"/>
              </a:rPr>
              <a:t>https://www.youtube.com/watch?v=ZhIcT57i32g.</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dirty="0"/>
              <a:t>Ингаляторные техники при астме (дети). Доступно по адресу: </a:t>
            </a:r>
            <a:r>
              <a:rPr lang="ru" dirty="0">
                <a:hlinkClick r:id="rId4"/>
              </a:rPr>
              <a:t>https://www.youtube.com/watch?v=fHcG8DXUwdQ .</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 dirty="0"/>
              <a:t>Астма: методы ингаляции: доступно по адресу: </a:t>
            </a:r>
            <a:r>
              <a:rPr lang="ru" dirty="0">
                <a:hlinkClick r:id="rId5"/>
              </a:rPr>
              <a:t>https://www.nhs.uk/Video/Pages/Childrensasthmainhaler.aspx.</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35</a:t>
            </a:fld>
            <a:endParaRPr lang="en-US"/>
          </a:p>
        </p:txBody>
      </p:sp>
    </p:spTree>
    <p:extLst>
      <p:ext uri="{BB962C8B-B14F-4D97-AF65-F5344CB8AC3E}">
        <p14:creationId xmlns:p14="http://schemas.microsoft.com/office/powerpoint/2010/main" val="87254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В наших системах заложены как запланированные, так и непредвиденные последствия.</a:t>
            </a:r>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339581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Unwarranted</a:t>
            </a:r>
            <a:r>
              <a:rPr lang="en-GB" baseline="0" dirty="0">
                <a:solidFill>
                  <a:sysClr val="windowText" lastClr="000000"/>
                </a:solidFill>
              </a:rPr>
              <a:t> variation </a:t>
            </a:r>
            <a:r>
              <a:rPr lang="en-GB" dirty="0">
                <a:solidFill>
                  <a:sysClr val="windowText" lastClr="000000"/>
                </a:solidFill>
              </a:rPr>
              <a:t>as defined by </a:t>
            </a:r>
            <a:r>
              <a:rPr lang="en-GB" dirty="0" err="1">
                <a:solidFill>
                  <a:sysClr val="windowText" lastClr="000000"/>
                </a:solidFill>
              </a:rPr>
              <a:t>Wennberg</a:t>
            </a:r>
            <a:r>
              <a:rPr lang="en-GB" dirty="0">
                <a:solidFill>
                  <a:sysClr val="windowText" lastClr="000000"/>
                </a:solidFill>
              </a:rPr>
              <a:t>: Variation in utilization of health care services that cannot be explained by variation in patient illness or patient preferences</a:t>
            </a:r>
          </a:p>
          <a:p>
            <a:endParaRPr lang="en-US" dirty="0"/>
          </a:p>
          <a:p>
            <a:endParaRPr lang="en-US" dirty="0"/>
          </a:p>
          <a:p>
            <a:r>
              <a:rPr lang="en-US" dirty="0"/>
              <a:t>http://</a:t>
            </a:r>
            <a:r>
              <a:rPr lang="en-US" dirty="0" err="1"/>
              <a:t>www.nhsconfed.org</a:t>
            </a:r>
            <a:r>
              <a:rPr lang="en-US" dirty="0"/>
              <a:t>/~/media/Confederation/Files/Events/ACE15/1430%20Inaugural%20NHS%20value%20lecture.pdf</a:t>
            </a:r>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85400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44278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Nesta</a:t>
            </a:r>
            <a:r>
              <a:rPr lang="en-US" baseline="0" dirty="0"/>
              <a:t> 2017. </a:t>
            </a:r>
            <a:r>
              <a:rPr lang="en-US" sz="1200" kern="1200" dirty="0">
                <a:solidFill>
                  <a:schemeClr val="tx1"/>
                </a:solidFill>
                <a:effectLst/>
                <a:latin typeface="+mn-lt"/>
                <a:ea typeface="+mn-ea"/>
                <a:cs typeface="+mn-cs"/>
              </a:rPr>
              <a:t>We change the world: what can we learn from global social movements for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NHS England.  Sustainable Improvement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Horizons</a:t>
            </a:r>
            <a:r>
              <a:rPr lang="en-US" sz="1200" kern="1200" baseline="0" dirty="0">
                <a:solidFill>
                  <a:schemeClr val="tx1"/>
                </a:solidFill>
                <a:effectLst/>
                <a:latin typeface="+mn-lt"/>
                <a:ea typeface="+mn-ea"/>
                <a:cs typeface="+mn-cs"/>
              </a:rPr>
              <a:t> Team 2017. Leading large scale change: a practical guide.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19791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51</a:t>
            </a:fld>
            <a:endParaRPr lang="en-US"/>
          </a:p>
        </p:txBody>
      </p:sp>
    </p:spTree>
    <p:extLst>
      <p:ext uri="{BB962C8B-B14F-4D97-AF65-F5344CB8AC3E}">
        <p14:creationId xmlns:p14="http://schemas.microsoft.com/office/powerpoint/2010/main" val="97742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52</a:t>
            </a:fld>
            <a:endParaRPr lang="en-US"/>
          </a:p>
        </p:txBody>
      </p:sp>
    </p:spTree>
    <p:extLst>
      <p:ext uri="{BB962C8B-B14F-4D97-AF65-F5344CB8AC3E}">
        <p14:creationId xmlns:p14="http://schemas.microsoft.com/office/powerpoint/2010/main" val="75947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G" dirty="0"/>
          </a:p>
        </p:txBody>
      </p:sp>
      <p:sp>
        <p:nvSpPr>
          <p:cNvPr id="4" name="Номер слайда 3"/>
          <p:cNvSpPr>
            <a:spLocks noGrp="1"/>
          </p:cNvSpPr>
          <p:nvPr>
            <p:ph type="sldNum" sz="quarter" idx="5"/>
          </p:nvPr>
        </p:nvSpPr>
        <p:spPr/>
        <p:txBody>
          <a:bodyPr/>
          <a:lstStyle/>
          <a:p>
            <a:fld id="{04B17238-C0F9-CD44-84CC-E95E1F490111}" type="slidenum">
              <a:rPr lang="en-US" smtClean="0"/>
              <a:pPr/>
              <a:t>56</a:t>
            </a:fld>
            <a:endParaRPr lang="en-US"/>
          </a:p>
        </p:txBody>
      </p:sp>
    </p:spTree>
    <p:extLst>
      <p:ext uri="{BB962C8B-B14F-4D97-AF65-F5344CB8AC3E}">
        <p14:creationId xmlns:p14="http://schemas.microsoft.com/office/powerpoint/2010/main" val="225949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4660" y="2726307"/>
            <a:ext cx="6413083" cy="2298319"/>
          </a:xfrm>
        </p:spPr>
        <p:txBody>
          <a:bodyPr anchor="b"/>
          <a:lstStyle>
            <a:lvl1pPr algn="r">
              <a:lnSpc>
                <a:spcPts val="4000"/>
              </a:lnSpc>
              <a:defRPr sz="4400" b="1" i="0" spc="-100">
                <a:solidFill>
                  <a:schemeClr val="tx2"/>
                </a:solidFill>
                <a:latin typeface="+mj-lt"/>
                <a:cs typeface="Helvetica"/>
              </a:defRPr>
            </a:lvl1pPr>
          </a:lstStyle>
          <a:p>
            <a:r>
              <a:rPr lang="en-US" dirty="0"/>
              <a:t>Slide Title</a:t>
            </a:r>
            <a:endParaRPr lang="en-GB" dirty="0"/>
          </a:p>
        </p:txBody>
      </p:sp>
      <p:sp>
        <p:nvSpPr>
          <p:cNvPr id="3" name="Subtitle 2"/>
          <p:cNvSpPr>
            <a:spLocks noGrp="1"/>
          </p:cNvSpPr>
          <p:nvPr>
            <p:ph type="subTitle" idx="1"/>
          </p:nvPr>
        </p:nvSpPr>
        <p:spPr>
          <a:xfrm>
            <a:off x="5254660" y="5024626"/>
            <a:ext cx="6413083" cy="1529577"/>
          </a:xfrm>
        </p:spPr>
        <p:txBody>
          <a:bodyPr anchor="t">
            <a:normAutofit/>
          </a:bodyPr>
          <a:lstStyle>
            <a:lvl1pPr marL="0" indent="0" algn="r">
              <a:lnSpc>
                <a:spcPts val="2400"/>
              </a:lnSpc>
              <a:buNone/>
              <a:defRPr sz="2400" b="0">
                <a:solidFill>
                  <a:schemeClr val="accent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311E6F19-83F5-4F71-B0A9-429FE90399C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03856" y="5639935"/>
            <a:ext cx="2380906" cy="914268"/>
          </a:xfrm>
          <a:prstGeom prst="rect">
            <a:avLst/>
          </a:prstGeom>
        </p:spPr>
      </p:pic>
      <p:pic>
        <p:nvPicPr>
          <p:cNvPr id="6" name="Picture 5">
            <a:extLst>
              <a:ext uri="{FF2B5EF4-FFF2-40B4-BE49-F238E27FC236}">
                <a16:creationId xmlns:a16="http://schemas.microsoft.com/office/drawing/2014/main" id="{5B55844D-4EAD-4DA7-9515-241BDC7D10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03964" y="2206122"/>
            <a:ext cx="3555561" cy="1856003"/>
          </a:xfrm>
          <a:prstGeom prst="rect">
            <a:avLst/>
          </a:prstGeom>
        </p:spPr>
      </p:pic>
      <p:sp>
        <p:nvSpPr>
          <p:cNvPr id="8" name="Footer Placeholder 7">
            <a:extLst>
              <a:ext uri="{FF2B5EF4-FFF2-40B4-BE49-F238E27FC236}">
                <a16:creationId xmlns:a16="http://schemas.microsoft.com/office/drawing/2014/main" id="{02B2AC27-21B4-440F-90B7-9D154B9EC53B}"/>
              </a:ext>
            </a:extLst>
          </p:cNvPr>
          <p:cNvSpPr>
            <a:spLocks noGrp="1"/>
          </p:cNvSpPr>
          <p:nvPr>
            <p:ph type="ftr" sz="quarter" idx="10"/>
          </p:nvPr>
        </p:nvSpPr>
        <p:spPr/>
        <p:txBody>
          <a:body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a:lvl1pPr>
          </a:lstStyle>
          <a:p>
            <a:r>
              <a:rPr lang="en-GB" dirty="0"/>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3" name="Picture 12">
            <a:extLst>
              <a:ext uri="{FF2B5EF4-FFF2-40B4-BE49-F238E27FC236}">
                <a16:creationId xmlns:a16="http://schemas.microsoft.com/office/drawing/2014/main" id="{1310B5AB-95C0-4E3C-9531-A41B565BCDA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dirty="0"/>
          </a:p>
        </p:txBody>
      </p:sp>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id="{EAFFB226-5B32-4C0F-8DC0-284E8CBC033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icture with Caption">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577668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tx2">
            <a:lumMod val="10000"/>
            <a:lumOff val="90000"/>
            <a:alpha val="36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4370055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612775"/>
            <a:ext cx="10972800" cy="548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004740F-B34B-D549-95FE-DDC2A21FAE38}" type="datetimeFigureOut">
              <a:rPr lang="en-GB" smtClean="0"/>
              <a:pPr/>
              <a:t>16/04/2024</a:t>
            </a:fld>
            <a:endParaRPr lang="en-GB"/>
          </a:p>
        </p:txBody>
      </p:sp>
      <p:sp>
        <p:nvSpPr>
          <p:cNvPr id="6" name="Footer Placeholder 5"/>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A5618F0D-63F6-42EC-945B-E4699CA8507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233666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a:xfrm>
            <a:off x="609600" y="6356351"/>
            <a:ext cx="2844800" cy="365125"/>
          </a:xfrm>
          <a:prstGeom prst="rect">
            <a:avLst/>
          </a:prstGeom>
        </p:spPr>
        <p:txBody>
          <a:bodyPr/>
          <a:lstStyle/>
          <a:p>
            <a:fld id="{CAA2486C-1133-4129-BB9C-52D7CAF87678}" type="datetimeFigureOut">
              <a:rPr lang="pt-PT" smtClean="0"/>
              <a:t>16/04/2024</a:t>
            </a:fld>
            <a:endParaRPr lang="pt-PT"/>
          </a:p>
        </p:txBody>
      </p:sp>
      <p:sp>
        <p:nvSpPr>
          <p:cNvPr id="6" name="Marcador de Posição do Rodapé 5"/>
          <p:cNvSpPr>
            <a:spLocks noGrp="1"/>
          </p:cNvSpPr>
          <p:nvPr>
            <p:ph type="ftr" sz="quarter" idx="11"/>
          </p:nvPr>
        </p:nvSpPr>
        <p:spPr/>
        <p:txBody>
          <a:bodyPr/>
          <a:lstStyle/>
          <a:p>
            <a:endParaRPr lang="pt-PT"/>
          </a:p>
        </p:txBody>
      </p:sp>
      <p:pic>
        <p:nvPicPr>
          <p:cNvPr id="9" name="Picture 8">
            <a:extLst>
              <a:ext uri="{FF2B5EF4-FFF2-40B4-BE49-F238E27FC236}">
                <a16:creationId xmlns:a16="http://schemas.microsoft.com/office/drawing/2014/main" id="{BF162BC3-51C2-4A8D-A88C-377EA5A8BA0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191867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1276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2000"/>
            <a:ext cx="10972800" cy="1143000"/>
          </a:xfrm>
          <a:prstGeom prst="rect">
            <a:avLst/>
          </a:prstGeom>
        </p:spPr>
        <p:txBody>
          <a:bodyPr>
            <a:normAutofit/>
          </a:bodyPr>
          <a:lstStyle>
            <a:lvl1pPr algn="l">
              <a:defRPr sz="3200">
                <a:solidFill>
                  <a:srgbClr val="005A7A"/>
                </a:solidFill>
              </a:defRPr>
            </a:lvl1pPr>
          </a:lstStyle>
          <a:p>
            <a:r>
              <a:rPr lang="en-US" dirty="0"/>
              <a:t>Click to edit Master title style</a:t>
            </a:r>
            <a:endParaRPr lang="en-GB" dirty="0"/>
          </a:p>
        </p:txBody>
      </p:sp>
      <p:sp>
        <p:nvSpPr>
          <p:cNvPr id="3" name="Text Placeholder 6"/>
          <p:cNvSpPr>
            <a:spLocks noGrp="1"/>
          </p:cNvSpPr>
          <p:nvPr>
            <p:ph type="body" sz="quarter" idx="11"/>
          </p:nvPr>
        </p:nvSpPr>
        <p:spPr>
          <a:xfrm>
            <a:off x="624418" y="6165850"/>
            <a:ext cx="9409972" cy="503238"/>
          </a:xfrm>
          <a:prstGeom prst="rect">
            <a:avLst/>
          </a:prstGeom>
        </p:spPr>
        <p:txBody>
          <a:bodyPr lIns="0" tIns="0" rIns="0" bIns="0" anchor="b" anchorCtr="0"/>
          <a:lstStyle>
            <a:lvl1pPr marL="0" indent="0">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27774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6937393"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1855433" y="6356351"/>
            <a:ext cx="9726967"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endParaRPr lang="en-GB" dirty="0"/>
          </a:p>
        </p:txBody>
      </p:sp>
      <p:pic>
        <p:nvPicPr>
          <p:cNvPr id="7" name="Picture 6" descr="A picture containing clipart&#10;&#10;Description automatically generated">
            <a:extLst>
              <a:ext uri="{FF2B5EF4-FFF2-40B4-BE49-F238E27FC236}">
                <a16:creationId xmlns:a16="http://schemas.microsoft.com/office/drawing/2014/main" id="{57296A05-1387-4559-924A-1EEDBEC0BFEC}"/>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1456860" y="6577072"/>
            <a:ext cx="663096" cy="233772"/>
          </a:xfrm>
          <a:prstGeom prst="rect">
            <a:avLst/>
          </a:prstGeom>
        </p:spPr>
      </p:pic>
      <p:sp>
        <p:nvSpPr>
          <p:cNvPr id="8" name="Footer Placeholder 4">
            <a:extLst>
              <a:ext uri="{FF2B5EF4-FFF2-40B4-BE49-F238E27FC236}">
                <a16:creationId xmlns:a16="http://schemas.microsoft.com/office/drawing/2014/main" id="{057549AC-0BB9-413F-AA5E-8F40B0B47EA3}"/>
              </a:ext>
            </a:extLst>
          </p:cNvPr>
          <p:cNvSpPr txBox="1">
            <a:spLocks/>
          </p:cNvSpPr>
          <p:nvPr userDrawn="1"/>
        </p:nvSpPr>
        <p:spPr>
          <a:xfrm>
            <a:off x="7459626" y="6445719"/>
            <a:ext cx="39972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i="1" dirty="0"/>
              <a:t>IPCRG 2022 Jaime Correia de Sousa, MD, PhD, on behalf of the Asthma Right Care Team (original contribution by Dr Noel Baxter)</a:t>
            </a:r>
          </a:p>
        </p:txBody>
      </p:sp>
      <p:pic>
        <p:nvPicPr>
          <p:cNvPr id="9" name="Picture 8">
            <a:extLst>
              <a:ext uri="{FF2B5EF4-FFF2-40B4-BE49-F238E27FC236}">
                <a16:creationId xmlns:a16="http://schemas.microsoft.com/office/drawing/2014/main" id="{8E0079A5-24E0-42F2-8444-2690CBDB896E}"/>
              </a:ext>
            </a:extLst>
          </p:cNvPr>
          <p:cNvPicPr>
            <a:picLocks noChangeAspect="1"/>
          </p:cNvPicPr>
          <p:nvPr userDrawn="1"/>
        </p:nvPicPr>
        <p:blipFill>
          <a:blip r:embed="rId12" cstate="screen">
            <a:extLst>
              <a:ext uri="{28A0092B-C50C-407E-A947-70E740481C1C}">
                <a14:useLocalDpi xmlns:a14="http://schemas.microsoft.com/office/drawing/2010/main" val="0"/>
              </a:ext>
            </a:extLst>
          </a:blip>
          <a:srcRect/>
          <a:stretch/>
        </p:blipFill>
        <p:spPr>
          <a:xfrm>
            <a:off x="9927971" y="414332"/>
            <a:ext cx="1654429" cy="8636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0" r:id="rId4"/>
    <p:sldLayoutId id="2147483662" r:id="rId5"/>
    <p:sldLayoutId id="2147483659" r:id="rId6"/>
    <p:sldLayoutId id="2147483658" r:id="rId7"/>
    <p:sldLayoutId id="2147483661" r:id="rId8"/>
    <p:sldLayoutId id="2147483663" r:id="rId9"/>
  </p:sldLayoutIdLst>
  <p:txStyles>
    <p:titleStyle>
      <a:lvl1pPr algn="l" defTabSz="457200" rtl="0" eaLnBrk="1" latinLnBrk="0" hangingPunct="1">
        <a:lnSpc>
          <a:spcPts val="3800"/>
        </a:lnSpc>
        <a:spcBef>
          <a:spcPct val="0"/>
        </a:spcBef>
        <a:buNone/>
        <a:defRPr sz="3600" b="1" i="0" kern="1200">
          <a:solidFill>
            <a:schemeClr val="accent1"/>
          </a:solidFill>
          <a:latin typeface="+mj-lt"/>
          <a:ea typeface="+mj-ea"/>
          <a:cs typeface="Helvetica"/>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it.ly/IPCRG-SPIROMETRY-WONCA-2018"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nhs.uk/Video/Pages/Asthmaanimation.aspx"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hyperlink" Target="http://www.ginasthma.org/" TargetMode="External"/><Relationship Id="rId4" Type="http://schemas.openxmlformats.org/officeDocument/2006/relationships/image" Target="../media/image14.jpeg"/><Relationship Id="rId9"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actress-beauty-face-girl-head-1299250/"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www.healthcentral.com/article/anatomy-of-an-asthma-attack-infographic?ap=201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hyperlink" Target="https://www.new.caratnetwork.org/" TargetMode="External"/><Relationship Id="rId4" Type="http://schemas.openxmlformats.org/officeDocument/2006/relationships/hyperlink" Target="http://www.amcp.org/WorkArea/DownloadAsset.aspx?id=18027"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ncbi.nlm.nih.gov/pmc/articles/PMC4487370/pdf/EDU-0156-2014.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asthma.org.uk/def9655d/globalassets/health-advice/resources/children/child-asthma-action-plan.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2" Type="http://schemas.openxmlformats.org/officeDocument/2006/relationships/hyperlink" Target="https://www.rcplondon.ac.uk/projects/national-review-asthma-death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5A660-C358-1E4A-83BA-E3088FBCF127}"/>
              </a:ext>
            </a:extLst>
          </p:cNvPr>
          <p:cNvSpPr>
            <a:spLocks noGrp="1"/>
          </p:cNvSpPr>
          <p:nvPr>
            <p:ph type="ctrTitle"/>
          </p:nvPr>
        </p:nvSpPr>
        <p:spPr>
          <a:xfrm>
            <a:off x="4753070" y="2124223"/>
            <a:ext cx="7120482" cy="2900404"/>
          </a:xfrm>
        </p:spPr>
        <p:txBody>
          <a:bodyPr/>
          <a:lstStyle/>
          <a:p>
            <a:pPr algn="ctr"/>
            <a:r>
              <a:rPr lang="ru-RU" noProof="0" dirty="0"/>
              <a:t>Изучение клинического случая по Астме</a:t>
            </a:r>
            <a:br>
              <a:rPr lang="en-GB" noProof="0" dirty="0"/>
            </a:br>
            <a:br>
              <a:rPr lang="en-GB" noProof="0" dirty="0"/>
            </a:br>
            <a:r>
              <a:rPr lang="ru" noProof="0" dirty="0"/>
              <a:t>Респираторная инфекция</a:t>
            </a:r>
          </a:p>
        </p:txBody>
      </p:sp>
      <p:sp>
        <p:nvSpPr>
          <p:cNvPr id="4" name="TextBox 3">
            <a:extLst>
              <a:ext uri="{FF2B5EF4-FFF2-40B4-BE49-F238E27FC236}">
                <a16:creationId xmlns:a16="http://schemas.microsoft.com/office/drawing/2014/main" id="{7DDC6EED-7ABE-49FC-A20D-77306A8584CC}"/>
              </a:ext>
            </a:extLst>
          </p:cNvPr>
          <p:cNvSpPr txBox="1"/>
          <p:nvPr/>
        </p:nvSpPr>
        <p:spPr>
          <a:xfrm>
            <a:off x="6451042" y="5565393"/>
            <a:ext cx="5216701" cy="523220"/>
          </a:xfrm>
          <a:prstGeom prst="rect">
            <a:avLst/>
          </a:prstGeom>
          <a:noFill/>
        </p:spPr>
        <p:txBody>
          <a:bodyPr wrap="square" rtlCol="0">
            <a:spAutoFit/>
          </a:bodyPr>
          <a:lstStyle/>
          <a:p>
            <a:pPr defTabSz="457200"/>
            <a:r>
              <a:rPr lang="ru-RU" sz="1400" i="1" dirty="0">
                <a:solidFill>
                  <a:prstClr val="black"/>
                </a:solidFill>
              </a:rPr>
              <a:t>IPCRG получила финансирование от компании AstraZeneca для разработки инициативы «</a:t>
            </a:r>
            <a:r>
              <a:rPr lang="en-US" sz="1400" i="1" dirty="0">
                <a:solidFill>
                  <a:prstClr val="black"/>
                </a:solidFill>
              </a:rPr>
              <a:t>Asthma Right Care</a:t>
            </a:r>
            <a:r>
              <a:rPr lang="ru-RU" sz="1400" i="1" dirty="0">
                <a:solidFill>
                  <a:prstClr val="black"/>
                </a:solidFill>
              </a:rPr>
              <a:t>»</a:t>
            </a:r>
            <a:endParaRPr lang="en-US" sz="1400" dirty="0">
              <a:solidFill>
                <a:prstClr val="black"/>
              </a:solidFill>
            </a:endParaRPr>
          </a:p>
        </p:txBody>
      </p:sp>
    </p:spTree>
    <p:extLst>
      <p:ext uri="{BB962C8B-B14F-4D97-AF65-F5344CB8AC3E}">
        <p14:creationId xmlns:p14="http://schemas.microsoft.com/office/powerpoint/2010/main" val="260122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772399" cy="1143000"/>
          </a:xfrm>
        </p:spPr>
        <p:txBody>
          <a:bodyPr/>
          <a:lstStyle/>
          <a:p>
            <a:r>
              <a:rPr lang="ru" dirty="0"/>
              <a:t>Чрезмерное использование </a:t>
            </a:r>
            <a:r>
              <a:rPr lang="ru-RU" dirty="0"/>
              <a:t>КДБА</a:t>
            </a:r>
            <a:r>
              <a:rPr lang="ru" dirty="0"/>
              <a:t>: </a:t>
            </a:r>
            <a:br>
              <a:rPr lang="en-GB" dirty="0"/>
            </a:br>
            <a:r>
              <a:rPr lang="ru" dirty="0"/>
              <a:t>показатель плохого контроля (4)</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ru" sz="2000" b="1" dirty="0">
                <a:solidFill>
                  <a:schemeClr val="accent1"/>
                </a:solidFill>
              </a:rPr>
              <a:t>«Одна четверть населения, используюущю только облегчающее средство (КДБА), нуждалась в неотложной медицинской помощи при астме за прошлый год, что демонстрирует важность выявления таких пациентов»</a:t>
            </a:r>
          </a:p>
          <a:p>
            <a:pPr marL="628650" indent="-357188"/>
            <a:r>
              <a:rPr lang="ru" sz="1400" dirty="0"/>
              <a:t>Поперечн</a:t>
            </a:r>
            <a:r>
              <a:rPr lang="aa-ET" sz="1400" dirty="0"/>
              <a:t>ый</a:t>
            </a:r>
            <a:r>
              <a:rPr lang="ru" sz="1400" dirty="0"/>
              <a:t> интернет-опрос населения в Австралии</a:t>
            </a:r>
          </a:p>
          <a:p>
            <a:pPr marL="628650" indent="-357188"/>
            <a:r>
              <a:rPr lang="ru" sz="1400" dirty="0"/>
              <a:t>Из 2686 участников ≥16 лет с </a:t>
            </a:r>
            <a:br>
              <a:rPr lang="en-GB" sz="1400" dirty="0"/>
            </a:br>
            <a:r>
              <a:rPr lang="ru" sz="1400" dirty="0"/>
              <a:t>текущей астмой, случайно выбранных из </a:t>
            </a:r>
            <a:br>
              <a:rPr lang="en-GB" sz="1400" dirty="0"/>
            </a:br>
            <a:r>
              <a:rPr lang="ru" sz="1400" dirty="0"/>
              <a:t>веб-панели, 1038 (50,7% мужчины) </a:t>
            </a:r>
            <a:br>
              <a:rPr lang="en-GB" sz="1400" dirty="0"/>
            </a:br>
            <a:r>
              <a:rPr lang="ru" sz="1400" dirty="0"/>
              <a:t>использовали только </a:t>
            </a:r>
            <a:r>
              <a:rPr lang="ru-RU" sz="1400" dirty="0"/>
              <a:t>облегчающие средства (КДБА)</a:t>
            </a:r>
            <a:r>
              <a:rPr lang="ru" sz="1400" dirty="0"/>
              <a:t>.</a:t>
            </a:r>
            <a:endParaRPr lang="en-GB" sz="2000" b="1"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1996580" y="6308727"/>
            <a:ext cx="7843838" cy="369332"/>
          </a:xfrm>
          <a:prstGeom prst="rect">
            <a:avLst/>
          </a:prstGeom>
          <a:noFill/>
        </p:spPr>
        <p:txBody>
          <a:bodyPr wrap="square" rtlCol="0">
            <a:spAutoFit/>
          </a:bodyPr>
          <a:lstStyle/>
          <a:p>
            <a:r>
              <a:rPr lang="ru" sz="900" dirty="0"/>
              <a:t>ЭД, отделение неотложной помощи.</a:t>
            </a:r>
          </a:p>
          <a:p>
            <a:r>
              <a:rPr lang="ru" sz="900" dirty="0" err="1"/>
              <a:t>Реддел </a:t>
            </a:r>
            <a:r>
              <a:rPr lang="ru" sz="900" dirty="0"/>
              <a:t>Х.К. и др. </a:t>
            </a:r>
            <a:r>
              <a:rPr lang="ru" sz="900" i="1" dirty="0"/>
              <a:t>БМЖ Опен. </a:t>
            </a:r>
            <a:r>
              <a:rPr lang="ru" sz="900" dirty="0"/>
              <a:t>2017;7:e016688.</a:t>
            </a:r>
          </a:p>
        </p:txBody>
      </p:sp>
      <p:pic>
        <p:nvPicPr>
          <p:cNvPr id="5" name="Picture 4">
            <a:extLst>
              <a:ext uri="{FF2B5EF4-FFF2-40B4-BE49-F238E27FC236}">
                <a16:creationId xmlns:a16="http://schemas.microsoft.com/office/drawing/2014/main" id="{D6E68A4D-DB43-47E3-9819-EC799EF3F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725" y="2604074"/>
            <a:ext cx="5781675" cy="3771640"/>
          </a:xfrm>
          <a:prstGeom prst="rect">
            <a:avLst/>
          </a:prstGeom>
        </p:spPr>
      </p:pic>
    </p:spTree>
    <p:extLst>
      <p:ext uri="{BB962C8B-B14F-4D97-AF65-F5344CB8AC3E}">
        <p14:creationId xmlns:p14="http://schemas.microsoft.com/office/powerpoint/2010/main" val="222899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7EF-E488-4085-82CF-C91F5C019C4F}"/>
              </a:ext>
            </a:extLst>
          </p:cNvPr>
          <p:cNvSpPr>
            <a:spLocks noGrp="1"/>
          </p:cNvSpPr>
          <p:nvPr>
            <p:ph type="title"/>
          </p:nvPr>
        </p:nvSpPr>
        <p:spPr>
          <a:xfrm>
            <a:off x="0" y="255810"/>
            <a:ext cx="10261600" cy="1143000"/>
          </a:xfrm>
        </p:spPr>
        <p:txBody>
          <a:bodyPr/>
          <a:lstStyle/>
          <a:p>
            <a:r>
              <a:rPr lang="ru" dirty="0"/>
              <a:t>Плохая приверженность к поддерживающей терапии и не</a:t>
            </a:r>
            <a:r>
              <a:rPr lang="aa-ET" dirty="0"/>
              <a:t>эффективн</a:t>
            </a:r>
            <a:r>
              <a:rPr lang="ru-RU" dirty="0"/>
              <a:t>ость </a:t>
            </a:r>
            <a:r>
              <a:rPr lang="ru" dirty="0"/>
              <a:t>рекомендации</a:t>
            </a:r>
          </a:p>
        </p:txBody>
      </p:sp>
      <p:sp>
        <p:nvSpPr>
          <p:cNvPr id="3" name="Content Placeholder 2">
            <a:extLst>
              <a:ext uri="{FF2B5EF4-FFF2-40B4-BE49-F238E27FC236}">
                <a16:creationId xmlns:a16="http://schemas.microsoft.com/office/drawing/2014/main" id="{90C8C784-4BA5-4682-9431-FE15EA2EF9F5}"/>
              </a:ext>
            </a:extLst>
          </p:cNvPr>
          <p:cNvSpPr>
            <a:spLocks noGrp="1"/>
          </p:cNvSpPr>
          <p:nvPr>
            <p:ph idx="1"/>
          </p:nvPr>
        </p:nvSpPr>
        <p:spPr/>
        <p:txBody>
          <a:bodyPr>
            <a:normAutofit/>
          </a:bodyPr>
          <a:lstStyle/>
          <a:p>
            <a:r>
              <a:rPr lang="ru" sz="2400" dirty="0"/>
              <a:t>Плохая приверженность </a:t>
            </a:r>
            <a:r>
              <a:rPr lang="ru-RU" sz="2400" dirty="0"/>
              <a:t>к </a:t>
            </a:r>
            <a:r>
              <a:rPr lang="ru" sz="2400" dirty="0"/>
              <a:t>фармакотерапии – является реальностью при астме</a:t>
            </a:r>
          </a:p>
          <a:p>
            <a:r>
              <a:rPr lang="ru" sz="2400" dirty="0"/>
              <a:t>Рекомендация изменена с Шага 1 (при необходимости использовать </a:t>
            </a:r>
            <a:r>
              <a:rPr lang="ru-RU" sz="2400" dirty="0"/>
              <a:t>КДБА</a:t>
            </a:r>
            <a:r>
              <a:rPr lang="ru" sz="2400" dirty="0"/>
              <a:t>) на Шаг 2 (использовать режим фиксированной дозы ИГКС и свести к минимуму использование </a:t>
            </a:r>
            <a:r>
              <a:rPr lang="ru-RU" sz="2400" dirty="0"/>
              <a:t>КДБА</a:t>
            </a:r>
            <a:r>
              <a:rPr lang="ru" sz="2400" dirty="0"/>
              <a:t>).</a:t>
            </a:r>
          </a:p>
          <a:p>
            <a:endParaRPr lang="en-GB" sz="2400" dirty="0"/>
          </a:p>
          <a:p>
            <a:endParaRPr lang="en-GB" dirty="0"/>
          </a:p>
          <a:p>
            <a:pPr marL="0" indent="0" algn="ctr">
              <a:buNone/>
            </a:pPr>
            <a:r>
              <a:rPr lang="ru" sz="2400" b="1" dirty="0">
                <a:solidFill>
                  <a:schemeClr val="accent1"/>
                </a:solidFill>
              </a:rPr>
              <a:t>«Лекарство, которое лечит основное заболевание и </a:t>
            </a:r>
            <a:br>
              <a:rPr lang="en-GB" sz="2400" b="1" dirty="0">
                <a:solidFill>
                  <a:schemeClr val="accent1"/>
                </a:solidFill>
              </a:rPr>
            </a:br>
            <a:r>
              <a:rPr lang="ru" sz="2400" b="1" dirty="0">
                <a:solidFill>
                  <a:schemeClr val="accent1"/>
                </a:solidFill>
              </a:rPr>
              <a:t>которое пациентам рекомендуется принимать (ИГКС), не является тем, которое, по мнению пациента, приносит ему пользу (</a:t>
            </a:r>
            <a:r>
              <a:rPr lang="ru-RU" sz="2400" b="1" dirty="0">
                <a:solidFill>
                  <a:schemeClr val="accent1"/>
                </a:solidFill>
              </a:rPr>
              <a:t>КДБА</a:t>
            </a:r>
            <a:r>
              <a:rPr lang="ru" sz="2400" b="1" dirty="0">
                <a:solidFill>
                  <a:schemeClr val="accent1"/>
                </a:solidFill>
              </a:rPr>
              <a:t>), принимать которое им теперь не рекомендуется»</a:t>
            </a:r>
            <a:endParaRPr lang="en-US" sz="2400" b="1" dirty="0">
              <a:solidFill>
                <a:schemeClr val="accent1"/>
              </a:solidFill>
            </a:endParaRPr>
          </a:p>
          <a:p>
            <a:endParaRPr lang="en-GB" dirty="0"/>
          </a:p>
        </p:txBody>
      </p:sp>
      <p:sp>
        <p:nvSpPr>
          <p:cNvPr id="4" name="TextBox 3">
            <a:extLst>
              <a:ext uri="{FF2B5EF4-FFF2-40B4-BE49-F238E27FC236}">
                <a16:creationId xmlns:a16="http://schemas.microsoft.com/office/drawing/2014/main" id="{9FDE144E-F7F0-4687-8A3F-BDB0E95E9569}"/>
              </a:ext>
            </a:extLst>
          </p:cNvPr>
          <p:cNvSpPr txBox="1"/>
          <p:nvPr/>
        </p:nvSpPr>
        <p:spPr>
          <a:xfrm>
            <a:off x="2058408" y="6271993"/>
            <a:ext cx="5059398" cy="400110"/>
          </a:xfrm>
          <a:prstGeom prst="rect">
            <a:avLst/>
          </a:prstGeom>
          <a:noFill/>
        </p:spPr>
        <p:txBody>
          <a:bodyPr wrap="none" rtlCol="0">
            <a:spAutoFit/>
          </a:bodyPr>
          <a:lstStyle/>
          <a:p>
            <a:r>
              <a:rPr lang="ru" altLang="en-US" sz="1000" dirty="0">
                <a:solidFill>
                  <a:schemeClr val="tx1">
                    <a:lumMod val="95000"/>
                    <a:lumOff val="5000"/>
                  </a:schemeClr>
                </a:solidFill>
                <a:cs typeface="Arial" pitchFamily="34" charset="0"/>
              </a:rPr>
              <a:t>ИГКС – ингаляционные кортикостероиды; </a:t>
            </a:r>
            <a:r>
              <a:rPr lang="ru-RU" altLang="en-US" sz="1000" dirty="0">
                <a:solidFill>
                  <a:schemeClr val="tx1">
                    <a:lumMod val="95000"/>
                    <a:lumOff val="5000"/>
                  </a:schemeClr>
                </a:solidFill>
                <a:cs typeface="Arial" pitchFamily="34" charset="0"/>
              </a:rPr>
              <a:t>КДБА</a:t>
            </a:r>
            <a:r>
              <a:rPr lang="ru" altLang="en-US" sz="1000" dirty="0">
                <a:solidFill>
                  <a:schemeClr val="tx1">
                    <a:lumMod val="95000"/>
                    <a:lumOff val="5000"/>
                  </a:schemeClr>
                </a:solidFill>
                <a:cs typeface="Arial" pitchFamily="34" charset="0"/>
              </a:rPr>
              <a:t>, </a:t>
            </a:r>
            <a:r>
              <a:rPr lang="ru" sz="1000" dirty="0"/>
              <a:t>β2 - </a:t>
            </a:r>
            <a:r>
              <a:rPr lang="ru" altLang="en-US" sz="1000" dirty="0">
                <a:solidFill>
                  <a:schemeClr val="tx1">
                    <a:lumMod val="95000"/>
                    <a:lumOff val="5000"/>
                  </a:schemeClr>
                </a:solidFill>
                <a:cs typeface="Arial" pitchFamily="34" charset="0"/>
              </a:rPr>
              <a:t>агонист короткого действия.</a:t>
            </a:r>
          </a:p>
          <a:p>
            <a:r>
              <a:rPr lang="ru" altLang="en-US" sz="1000" dirty="0">
                <a:solidFill>
                  <a:schemeClr val="tx1">
                    <a:lumMod val="95000"/>
                    <a:lumOff val="5000"/>
                  </a:schemeClr>
                </a:solidFill>
                <a:cs typeface="Arial" pitchFamily="34" charset="0"/>
              </a:rPr>
              <a:t>О'Бирн П.М. и др. </a:t>
            </a:r>
            <a:r>
              <a:rPr lang="ru" altLang="en-US" sz="1000" i="1" dirty="0">
                <a:solidFill>
                  <a:schemeClr val="tx1">
                    <a:lumMod val="95000"/>
                    <a:lumOff val="5000"/>
                  </a:schemeClr>
                </a:solidFill>
                <a:cs typeface="Arial" pitchFamily="34" charset="0"/>
              </a:rPr>
              <a:t>Эур Респир Дж. </a:t>
            </a:r>
            <a:r>
              <a:rPr lang="ru" altLang="en-US" sz="1000" dirty="0">
                <a:solidFill>
                  <a:schemeClr val="tx1">
                    <a:lumMod val="95000"/>
                    <a:lumOff val="5000"/>
                  </a:schemeClr>
                </a:solidFill>
                <a:cs typeface="Arial" pitchFamily="34" charset="0"/>
              </a:rPr>
              <a:t>2017;50:1701103.</a:t>
            </a:r>
            <a:endParaRPr lang="en-GB" sz="1000" dirty="0">
              <a:solidFill>
                <a:schemeClr val="tx1">
                  <a:lumMod val="95000"/>
                  <a:lumOff val="5000"/>
                </a:schemeClr>
              </a:solidFill>
            </a:endParaRPr>
          </a:p>
        </p:txBody>
      </p:sp>
      <p:sp>
        <p:nvSpPr>
          <p:cNvPr id="5" name="Arrow: Down 4">
            <a:extLst>
              <a:ext uri="{FF2B5EF4-FFF2-40B4-BE49-F238E27FC236}">
                <a16:creationId xmlns:a16="http://schemas.microsoft.com/office/drawing/2014/main" id="{A51B526F-1439-4972-9E14-F6DB4018F264}"/>
              </a:ext>
            </a:extLst>
          </p:cNvPr>
          <p:cNvSpPr/>
          <p:nvPr/>
        </p:nvSpPr>
        <p:spPr>
          <a:xfrm>
            <a:off x="3907005" y="3606893"/>
            <a:ext cx="3800475" cy="84296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651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E46F-75E3-419C-B6AB-0035314430BB}"/>
              </a:ext>
            </a:extLst>
          </p:cNvPr>
          <p:cNvSpPr>
            <a:spLocks noGrp="1"/>
          </p:cNvSpPr>
          <p:nvPr>
            <p:ph type="title"/>
          </p:nvPr>
        </p:nvSpPr>
        <p:spPr/>
        <p:txBody>
          <a:bodyPr/>
          <a:lstStyle/>
          <a:p>
            <a:r>
              <a:rPr lang="ru" dirty="0"/>
              <a:t>Текущая презентация</a:t>
            </a:r>
          </a:p>
        </p:txBody>
      </p:sp>
      <p:sp>
        <p:nvSpPr>
          <p:cNvPr id="3" name="Content Placeholder 2">
            <a:extLst>
              <a:ext uri="{FF2B5EF4-FFF2-40B4-BE49-F238E27FC236}">
                <a16:creationId xmlns:a16="http://schemas.microsoft.com/office/drawing/2014/main" id="{819095D5-1C56-4409-81AF-89ECF45A4BCE}"/>
              </a:ext>
            </a:extLst>
          </p:cNvPr>
          <p:cNvSpPr>
            <a:spLocks noGrp="1"/>
          </p:cNvSpPr>
          <p:nvPr>
            <p:ph idx="1"/>
          </p:nvPr>
        </p:nvSpPr>
        <p:spPr/>
        <p:txBody>
          <a:bodyPr/>
          <a:lstStyle/>
          <a:p>
            <a:r>
              <a:rPr lang="ru" dirty="0"/>
              <a:t>Шэрон записалась на экстренный прием после того, как отвезла детей в школу.</a:t>
            </a:r>
          </a:p>
          <a:p>
            <a:r>
              <a:rPr lang="ru" dirty="0"/>
              <a:t>Она чувствует стресс, поскольку ей следует быть на работе, и ей нужно быстро </a:t>
            </a:r>
            <a:r>
              <a:rPr lang="aa-ET" dirty="0"/>
              <a:t>выйти из приема</a:t>
            </a:r>
            <a:r>
              <a:rPr lang="ru" dirty="0"/>
              <a:t>.</a:t>
            </a:r>
          </a:p>
          <a:p>
            <a:r>
              <a:rPr lang="ru" dirty="0"/>
              <a:t>Ей нужен «свой ингалятор», потому что он снова пуст, и ей нужны антибиотики, потому что у нее «</a:t>
            </a:r>
            <a:r>
              <a:rPr lang="aa-ET" dirty="0"/>
              <a:t>кашель с мокротой</a:t>
            </a:r>
            <a:r>
              <a:rPr lang="ru" dirty="0"/>
              <a:t>».</a:t>
            </a:r>
          </a:p>
        </p:txBody>
      </p:sp>
    </p:spTree>
    <p:extLst>
      <p:ext uri="{BB962C8B-B14F-4D97-AF65-F5344CB8AC3E}">
        <p14:creationId xmlns:p14="http://schemas.microsoft.com/office/powerpoint/2010/main" val="136859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ru" dirty="0"/>
              <a:t>Клинические соображения </a:t>
            </a:r>
            <a:br>
              <a:rPr lang="en-GB" dirty="0"/>
            </a:br>
            <a:r>
              <a:rPr lang="ru" sz="3200" i="1" dirty="0"/>
              <a:t>Ваш пациент…</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normAutofit lnSpcReduction="10000"/>
          </a:bodyPr>
          <a:lstStyle/>
          <a:p>
            <a:r>
              <a:rPr lang="ru" dirty="0"/>
              <a:t>Вы видите Шэрон и ее детей довольно регулярно.</a:t>
            </a:r>
          </a:p>
          <a:p>
            <a:r>
              <a:rPr lang="ru" dirty="0"/>
              <a:t>Обычно ваши консультации с ней носят психосоциальный характер.</a:t>
            </a:r>
          </a:p>
          <a:p>
            <a:r>
              <a:rPr lang="ru" dirty="0"/>
              <a:t>Вы знаете, что у нее нет времени поставить в приоритет собственное физическое здоровье.</a:t>
            </a:r>
          </a:p>
          <a:p>
            <a:pPr marL="0" indent="0">
              <a:buNone/>
            </a:pPr>
            <a:endParaRPr lang="en-GB" dirty="0"/>
          </a:p>
          <a:p>
            <a:pPr marL="0" indent="0">
              <a:buNone/>
            </a:pPr>
            <a:r>
              <a:rPr lang="ru" b="1" i="1" dirty="0">
                <a:solidFill>
                  <a:schemeClr val="accent1"/>
                </a:solidFill>
              </a:rPr>
              <a:t>…а </a:t>
            </a:r>
            <a:r>
              <a:rPr lang="ru-RU" b="1" i="1" dirty="0">
                <a:solidFill>
                  <a:schemeClr val="accent1"/>
                </a:solidFill>
              </a:rPr>
              <a:t>у вас</a:t>
            </a:r>
            <a:endParaRPr lang="ru" b="1" i="1" dirty="0">
              <a:solidFill>
                <a:schemeClr val="accent1"/>
              </a:solidFill>
            </a:endParaRPr>
          </a:p>
          <a:p>
            <a:r>
              <a:rPr lang="ru" altLang="pt-PT" dirty="0"/>
              <a:t>У вас напряженная операция - кашель, простуда, просьбы о назначении антибиотиков и 3 визита на дом по поводу «гриппа».</a:t>
            </a:r>
          </a:p>
          <a:p>
            <a:pPr marL="0" indent="0">
              <a:buNone/>
            </a:pPr>
            <a:endParaRPr lang="en-GB" dirty="0"/>
          </a:p>
          <a:p>
            <a:pPr marL="0" indent="0">
              <a:buNone/>
            </a:pPr>
            <a:endParaRPr lang="en-GB" b="1" dirty="0">
              <a:solidFill>
                <a:schemeClr val="accent1"/>
              </a:solidFill>
            </a:endParaRPr>
          </a:p>
          <a:p>
            <a:endParaRPr lang="en-GB" dirty="0"/>
          </a:p>
        </p:txBody>
      </p:sp>
    </p:spTree>
    <p:extLst>
      <p:ext uri="{BB962C8B-B14F-4D97-AF65-F5344CB8AC3E}">
        <p14:creationId xmlns:p14="http://schemas.microsoft.com/office/powerpoint/2010/main" val="381833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C5EAB-4691-49A3-8B26-2BB4EA51A849}"/>
              </a:ext>
            </a:extLst>
          </p:cNvPr>
          <p:cNvSpPr>
            <a:spLocks noGrp="1"/>
          </p:cNvSpPr>
          <p:nvPr>
            <p:ph type="title"/>
          </p:nvPr>
        </p:nvSpPr>
        <p:spPr>
          <a:xfrm>
            <a:off x="609600" y="274638"/>
            <a:ext cx="9169399" cy="1143000"/>
          </a:xfrm>
        </p:spPr>
        <p:txBody>
          <a:bodyPr/>
          <a:lstStyle/>
          <a:p>
            <a:r>
              <a:rPr lang="ru" sz="3200" dirty="0"/>
              <a:t>Какова может быть ваша первая реакция на нынешнее </a:t>
            </a:r>
            <a:r>
              <a:rPr lang="aa-ET" sz="3200" dirty="0"/>
              <a:t>положение</a:t>
            </a:r>
            <a:r>
              <a:rPr lang="ru" sz="3200" dirty="0"/>
              <a:t> Шэрон?</a:t>
            </a:r>
          </a:p>
        </p:txBody>
      </p:sp>
      <p:sp>
        <p:nvSpPr>
          <p:cNvPr id="5" name="Content Placeholder 4">
            <a:extLst>
              <a:ext uri="{FF2B5EF4-FFF2-40B4-BE49-F238E27FC236}">
                <a16:creationId xmlns:a16="http://schemas.microsoft.com/office/drawing/2014/main" id="{39EA83A7-6C7C-40BF-B82F-1712D0CB3A8B}"/>
              </a:ext>
            </a:extLst>
          </p:cNvPr>
          <p:cNvSpPr>
            <a:spLocks noGrp="1"/>
          </p:cNvSpPr>
          <p:nvPr>
            <p:ph idx="1"/>
          </p:nvPr>
        </p:nvSpPr>
        <p:spPr/>
        <p:txBody>
          <a:bodyPr/>
          <a:lstStyle/>
          <a:p>
            <a:r>
              <a:rPr lang="ru" dirty="0"/>
              <a:t>Кажется, она знает, чего хочет</a:t>
            </a:r>
          </a:p>
          <a:p>
            <a:r>
              <a:rPr lang="ru" dirty="0"/>
              <a:t>Кажется, она занята, и я не хочу ее еще больше нервировать.</a:t>
            </a:r>
          </a:p>
          <a:p>
            <a:r>
              <a:rPr lang="ru-RU" dirty="0"/>
              <a:t>Если у нее инфекция грудной клетки, то ингалятор и антибиотики помогут во всех причинах.</a:t>
            </a:r>
            <a:endParaRPr lang="en-GB" dirty="0"/>
          </a:p>
          <a:p>
            <a:pPr marL="0" indent="0">
              <a:buNone/>
            </a:pPr>
            <a:r>
              <a:rPr lang="ru" b="1" dirty="0">
                <a:solidFill>
                  <a:schemeClr val="accent1"/>
                </a:solidFill>
              </a:rPr>
              <a:t>Но является ли это правильным лечением астмы?</a:t>
            </a:r>
          </a:p>
        </p:txBody>
      </p:sp>
    </p:spTree>
    <p:extLst>
      <p:ext uri="{BB962C8B-B14F-4D97-AF65-F5344CB8AC3E}">
        <p14:creationId xmlns:p14="http://schemas.microsoft.com/office/powerpoint/2010/main" val="406674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ru" dirty="0"/>
              <a:t>Клинические соображения </a:t>
            </a:r>
            <a:br>
              <a:rPr lang="en-GB" dirty="0"/>
            </a:br>
            <a:r>
              <a:rPr lang="ru" sz="3200" i="1" dirty="0"/>
              <a:t>Вопросы для рассмотрения</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r>
              <a:rPr lang="ru" dirty="0"/>
              <a:t>Что Шэрон имеет в виду под «своим ингалятором»?</a:t>
            </a:r>
          </a:p>
          <a:p>
            <a:pPr lvl="1"/>
            <a:r>
              <a:rPr lang="ru" dirty="0">
                <a:solidFill>
                  <a:schemeClr val="accent1"/>
                </a:solidFill>
              </a:rPr>
              <a:t>Как вы это узнаете?</a:t>
            </a:r>
          </a:p>
          <a:p>
            <a:endParaRPr lang="en-GB" dirty="0"/>
          </a:p>
          <a:p>
            <a:r>
              <a:rPr lang="ru-RU" dirty="0"/>
              <a:t>Это </a:t>
            </a:r>
            <a:r>
              <a:rPr lang="ru" dirty="0"/>
              <a:t>случай для назначения антибиотиков?</a:t>
            </a:r>
          </a:p>
          <a:p>
            <a:pPr lvl="1"/>
            <a:r>
              <a:rPr lang="ru" dirty="0">
                <a:solidFill>
                  <a:schemeClr val="accent1"/>
                </a:solidFill>
              </a:rPr>
              <a:t>Какая информация у вас есть или еще нужна?</a:t>
            </a:r>
          </a:p>
          <a:p>
            <a:endParaRPr lang="en-GB" dirty="0"/>
          </a:p>
          <a:p>
            <a:r>
              <a:rPr lang="ru" dirty="0"/>
              <a:t>У нее астма?</a:t>
            </a:r>
          </a:p>
          <a:p>
            <a:pPr lvl="1"/>
            <a:r>
              <a:rPr lang="ru" dirty="0">
                <a:solidFill>
                  <a:schemeClr val="accent1"/>
                </a:solidFill>
              </a:rPr>
              <a:t>Какие примечания и данные у вас уже есть?</a:t>
            </a:r>
          </a:p>
          <a:p>
            <a:pPr marL="0" indent="0">
              <a:buNone/>
            </a:pPr>
            <a:endParaRPr lang="en-GB" dirty="0"/>
          </a:p>
          <a:p>
            <a:pPr marL="0" indent="0">
              <a:buNone/>
            </a:pPr>
            <a:endParaRPr lang="en-GB" dirty="0"/>
          </a:p>
          <a:p>
            <a:pPr marL="0" indent="0">
              <a:buNone/>
            </a:pPr>
            <a:endParaRPr lang="en-GB" b="1" dirty="0">
              <a:solidFill>
                <a:schemeClr val="accent1"/>
              </a:solidFill>
            </a:endParaRPr>
          </a:p>
          <a:p>
            <a:endParaRPr lang="en-GB" dirty="0"/>
          </a:p>
        </p:txBody>
      </p:sp>
    </p:spTree>
    <p:extLst>
      <p:ext uri="{BB962C8B-B14F-4D97-AF65-F5344CB8AC3E}">
        <p14:creationId xmlns:p14="http://schemas.microsoft.com/office/powerpoint/2010/main" val="69683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ru" dirty="0"/>
              <a:t>Клинические аспекты </a:t>
            </a:r>
            <a:br>
              <a:rPr lang="en-GB" dirty="0"/>
            </a:br>
            <a:r>
              <a:rPr lang="ru" sz="3200" i="1" dirty="0"/>
              <a:t>Основные оценки и тесты</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endParaRPr lang="en-GB" dirty="0"/>
          </a:p>
          <a:p>
            <a:pPr marL="0" indent="0">
              <a:buNone/>
            </a:pPr>
            <a:endParaRPr lang="en-GB" dirty="0">
              <a:solidFill>
                <a:schemeClr val="accent1"/>
              </a:solidFill>
            </a:endParaRPr>
          </a:p>
          <a:p>
            <a:pPr marL="0" indent="0">
              <a:buNone/>
            </a:pPr>
            <a:endParaRPr lang="en-GB" dirty="0"/>
          </a:p>
          <a:p>
            <a:pPr marL="0" indent="0">
              <a:buNone/>
            </a:pPr>
            <a:endParaRPr lang="en-GB" dirty="0"/>
          </a:p>
          <a:p>
            <a:pPr marL="0" indent="0">
              <a:buNone/>
            </a:pPr>
            <a:endParaRPr lang="en-GB" b="1" dirty="0">
              <a:solidFill>
                <a:schemeClr val="accent1"/>
              </a:solidFill>
            </a:endParaRPr>
          </a:p>
          <a:p>
            <a:endParaRPr lang="en-GB" dirty="0"/>
          </a:p>
        </p:txBody>
      </p:sp>
      <p:graphicFrame>
        <p:nvGraphicFramePr>
          <p:cNvPr id="4" name="Table 3">
            <a:extLst>
              <a:ext uri="{FF2B5EF4-FFF2-40B4-BE49-F238E27FC236}">
                <a16:creationId xmlns:a16="http://schemas.microsoft.com/office/drawing/2014/main" id="{078BF0D7-3818-4CCA-A43A-EB9C8DC0EB7D}"/>
              </a:ext>
            </a:extLst>
          </p:cNvPr>
          <p:cNvGraphicFramePr>
            <a:graphicFrameLocks noGrp="1"/>
          </p:cNvGraphicFramePr>
          <p:nvPr>
            <p:extLst>
              <p:ext uri="{D42A27DB-BD31-4B8C-83A1-F6EECF244321}">
                <p14:modId xmlns:p14="http://schemas.microsoft.com/office/powerpoint/2010/main" val="226577189"/>
              </p:ext>
            </p:extLst>
          </p:nvPr>
        </p:nvGraphicFramePr>
        <p:xfrm>
          <a:off x="807882" y="2003398"/>
          <a:ext cx="8793318" cy="3601466"/>
        </p:xfrm>
        <a:graphic>
          <a:graphicData uri="http://schemas.openxmlformats.org/drawingml/2006/table">
            <a:tbl>
              <a:tblPr firstRow="1" bandRow="1">
                <a:tableStyleId>{69CF1AB2-1976-4502-BF36-3FF5EA218861}</a:tableStyleId>
              </a:tblPr>
              <a:tblGrid>
                <a:gridCol w="4396659">
                  <a:extLst>
                    <a:ext uri="{9D8B030D-6E8A-4147-A177-3AD203B41FA5}">
                      <a16:colId xmlns:a16="http://schemas.microsoft.com/office/drawing/2014/main" val="2142391447"/>
                    </a:ext>
                  </a:extLst>
                </a:gridCol>
                <a:gridCol w="4396659">
                  <a:extLst>
                    <a:ext uri="{9D8B030D-6E8A-4147-A177-3AD203B41FA5}">
                      <a16:colId xmlns:a16="http://schemas.microsoft.com/office/drawing/2014/main" val="1325457456"/>
                    </a:ext>
                  </a:extLst>
                </a:gridCol>
              </a:tblGrid>
              <a:tr h="590412">
                <a:tc>
                  <a:txBody>
                    <a:bodyPr/>
                    <a:lstStyle/>
                    <a:p>
                      <a:r>
                        <a:rPr lang="ru" b="1" dirty="0"/>
                        <a:t>Частота дыхания</a:t>
                      </a:r>
                    </a:p>
                  </a:txBody>
                  <a:tcPr/>
                </a:tc>
                <a:tc>
                  <a:txBody>
                    <a:bodyPr/>
                    <a:lstStyle/>
                    <a:p>
                      <a:pPr algn="ctr"/>
                      <a:r>
                        <a:rPr lang="ru" b="1" dirty="0">
                          <a:solidFill>
                            <a:schemeClr val="tx1"/>
                          </a:solidFill>
                        </a:rPr>
                        <a:t>20 в минуту</a:t>
                      </a:r>
                    </a:p>
                  </a:txBody>
                  <a:tcPr/>
                </a:tc>
                <a:extLst>
                  <a:ext uri="{0D108BD9-81ED-4DB2-BD59-A6C34878D82A}">
                    <a16:rowId xmlns:a16="http://schemas.microsoft.com/office/drawing/2014/main" val="3437486497"/>
                  </a:ext>
                </a:extLst>
              </a:tr>
              <a:tr h="590412">
                <a:tc>
                  <a:txBody>
                    <a:bodyPr/>
                    <a:lstStyle/>
                    <a:p>
                      <a:r>
                        <a:rPr lang="ru" b="1" dirty="0"/>
                        <a:t>Пульс</a:t>
                      </a:r>
                    </a:p>
                  </a:txBody>
                  <a:tcPr/>
                </a:tc>
                <a:tc>
                  <a:txBody>
                    <a:bodyPr/>
                    <a:lstStyle/>
                    <a:p>
                      <a:pPr algn="ctr"/>
                      <a:r>
                        <a:rPr lang="ru" b="1" dirty="0">
                          <a:solidFill>
                            <a:schemeClr val="tx1"/>
                          </a:solidFill>
                        </a:rPr>
                        <a:t>98 ударов в минуту</a:t>
                      </a:r>
                    </a:p>
                  </a:txBody>
                  <a:tcPr/>
                </a:tc>
                <a:extLst>
                  <a:ext uri="{0D108BD9-81ED-4DB2-BD59-A6C34878D82A}">
                    <a16:rowId xmlns:a16="http://schemas.microsoft.com/office/drawing/2014/main" val="730075799"/>
                  </a:ext>
                </a:extLst>
              </a:tr>
              <a:tr h="590412">
                <a:tc>
                  <a:txBody>
                    <a:bodyPr/>
                    <a:lstStyle/>
                    <a:p>
                      <a:r>
                        <a:rPr lang="ru" b="1" dirty="0"/>
                        <a:t>Температура</a:t>
                      </a:r>
                    </a:p>
                  </a:txBody>
                  <a:tcPr/>
                </a:tc>
                <a:tc>
                  <a:txBody>
                    <a:bodyPr/>
                    <a:lstStyle/>
                    <a:p>
                      <a:pPr algn="ctr"/>
                      <a:r>
                        <a:rPr lang="ru" b="1" dirty="0">
                          <a:solidFill>
                            <a:schemeClr val="tx1"/>
                          </a:solidFill>
                        </a:rPr>
                        <a:t>36,7 </a:t>
                      </a:r>
                    </a:p>
                  </a:txBody>
                  <a:tcPr/>
                </a:tc>
                <a:extLst>
                  <a:ext uri="{0D108BD9-81ED-4DB2-BD59-A6C34878D82A}">
                    <a16:rowId xmlns:a16="http://schemas.microsoft.com/office/drawing/2014/main" val="147544577"/>
                  </a:ext>
                </a:extLst>
              </a:tr>
              <a:tr h="590412">
                <a:tc>
                  <a:txBody>
                    <a:bodyPr/>
                    <a:lstStyle/>
                    <a:p>
                      <a:r>
                        <a:rPr lang="ru" b="1" dirty="0"/>
                        <a:t>Артериальное давление</a:t>
                      </a:r>
                    </a:p>
                  </a:txBody>
                  <a:tcPr/>
                </a:tc>
                <a:tc>
                  <a:txBody>
                    <a:bodyPr/>
                    <a:lstStyle/>
                    <a:p>
                      <a:pPr algn="ctr"/>
                      <a:r>
                        <a:rPr lang="ru" b="1" dirty="0">
                          <a:solidFill>
                            <a:schemeClr val="tx1"/>
                          </a:solidFill>
                        </a:rPr>
                        <a:t>108/70 мм/рт.ст.</a:t>
                      </a:r>
                    </a:p>
                  </a:txBody>
                  <a:tcPr/>
                </a:tc>
                <a:extLst>
                  <a:ext uri="{0D108BD9-81ED-4DB2-BD59-A6C34878D82A}">
                    <a16:rowId xmlns:a16="http://schemas.microsoft.com/office/drawing/2014/main" val="3017895057"/>
                  </a:ext>
                </a:extLst>
              </a:tr>
              <a:tr h="619909">
                <a:tc>
                  <a:txBody>
                    <a:bodyPr/>
                    <a:lstStyle/>
                    <a:p>
                      <a:r>
                        <a:rPr lang="ru" b="1" dirty="0"/>
                        <a:t>Цифровая пульсоксиметрия SpO </a:t>
                      </a:r>
                      <a:r>
                        <a:rPr lang="ru" b="1" baseline="-25000" dirty="0"/>
                        <a:t>2</a:t>
                      </a:r>
                    </a:p>
                  </a:txBody>
                  <a:tcPr/>
                </a:tc>
                <a:tc>
                  <a:txBody>
                    <a:bodyPr/>
                    <a:lstStyle/>
                    <a:p>
                      <a:pPr algn="ctr"/>
                      <a:r>
                        <a:rPr lang="ru" b="1" dirty="0">
                          <a:solidFill>
                            <a:schemeClr val="tx1"/>
                          </a:solidFill>
                        </a:rPr>
                        <a:t>97%</a:t>
                      </a:r>
                    </a:p>
                  </a:txBody>
                  <a:tcPr/>
                </a:tc>
                <a:extLst>
                  <a:ext uri="{0D108BD9-81ED-4DB2-BD59-A6C34878D82A}">
                    <a16:rowId xmlns:a16="http://schemas.microsoft.com/office/drawing/2014/main" val="2145870777"/>
                  </a:ext>
                </a:extLst>
              </a:tr>
              <a:tr h="619909">
                <a:tc>
                  <a:txBody>
                    <a:bodyPr/>
                    <a:lstStyle/>
                    <a:p>
                      <a:r>
                        <a:rPr lang="ru" b="1" baseline="0" dirty="0"/>
                        <a:t>ИМТ</a:t>
                      </a:r>
                    </a:p>
                  </a:txBody>
                  <a:tcPr/>
                </a:tc>
                <a:tc>
                  <a:txBody>
                    <a:bodyPr/>
                    <a:lstStyle/>
                    <a:p>
                      <a:pPr algn="ctr"/>
                      <a:r>
                        <a:rPr lang="ru" b="1" dirty="0">
                          <a:solidFill>
                            <a:schemeClr val="tx1"/>
                          </a:solidFill>
                        </a:rPr>
                        <a:t>24</a:t>
                      </a:r>
                    </a:p>
                  </a:txBody>
                  <a:tcPr/>
                </a:tc>
                <a:extLst>
                  <a:ext uri="{0D108BD9-81ED-4DB2-BD59-A6C34878D82A}">
                    <a16:rowId xmlns:a16="http://schemas.microsoft.com/office/drawing/2014/main" val="2298574035"/>
                  </a:ext>
                </a:extLst>
              </a:tr>
            </a:tbl>
          </a:graphicData>
        </a:graphic>
      </p:graphicFrame>
    </p:spTree>
    <p:extLst>
      <p:ext uri="{BB962C8B-B14F-4D97-AF65-F5344CB8AC3E}">
        <p14:creationId xmlns:p14="http://schemas.microsoft.com/office/powerpoint/2010/main" val="2892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ru" dirty="0"/>
              <a:t>Клинические соображения. </a:t>
            </a:r>
            <a:br>
              <a:rPr lang="en-GB" dirty="0"/>
            </a:br>
            <a:r>
              <a:rPr lang="ru" sz="3200" i="1" dirty="0"/>
              <a:t>Острые респираторные меры.</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endParaRPr lang="en-GB" dirty="0"/>
          </a:p>
          <a:p>
            <a:pPr marL="0" indent="0">
              <a:buNone/>
            </a:pPr>
            <a:endParaRPr lang="en-GB" dirty="0">
              <a:solidFill>
                <a:schemeClr val="accent1"/>
              </a:solidFill>
            </a:endParaRPr>
          </a:p>
          <a:p>
            <a:pPr marL="0" indent="0">
              <a:buNone/>
            </a:pPr>
            <a:endParaRPr lang="en-GB" dirty="0"/>
          </a:p>
          <a:p>
            <a:pPr marL="0" indent="0">
              <a:buNone/>
            </a:pPr>
            <a:endParaRPr lang="en-GB" dirty="0"/>
          </a:p>
          <a:p>
            <a:pPr marL="0" indent="0">
              <a:buNone/>
            </a:pPr>
            <a:endParaRPr lang="en-GB" b="1" dirty="0">
              <a:solidFill>
                <a:schemeClr val="accent1"/>
              </a:solidFill>
            </a:endParaRPr>
          </a:p>
          <a:p>
            <a:endParaRPr lang="en-GB" dirty="0"/>
          </a:p>
        </p:txBody>
      </p:sp>
      <p:graphicFrame>
        <p:nvGraphicFramePr>
          <p:cNvPr id="4" name="Table 3">
            <a:extLst>
              <a:ext uri="{FF2B5EF4-FFF2-40B4-BE49-F238E27FC236}">
                <a16:creationId xmlns:a16="http://schemas.microsoft.com/office/drawing/2014/main" id="{078BF0D7-3818-4CCA-A43A-EB9C8DC0EB7D}"/>
              </a:ext>
            </a:extLst>
          </p:cNvPr>
          <p:cNvGraphicFramePr>
            <a:graphicFrameLocks noGrp="1"/>
          </p:cNvGraphicFramePr>
          <p:nvPr>
            <p:extLst>
              <p:ext uri="{D42A27DB-BD31-4B8C-83A1-F6EECF244321}">
                <p14:modId xmlns:p14="http://schemas.microsoft.com/office/powerpoint/2010/main" val="2164741468"/>
              </p:ext>
            </p:extLst>
          </p:nvPr>
        </p:nvGraphicFramePr>
        <p:xfrm>
          <a:off x="807882" y="2003398"/>
          <a:ext cx="8793318" cy="3541997"/>
        </p:xfrm>
        <a:graphic>
          <a:graphicData uri="http://schemas.openxmlformats.org/drawingml/2006/table">
            <a:tbl>
              <a:tblPr firstRow="1" bandRow="1">
                <a:tableStyleId>{69CF1AB2-1976-4502-BF36-3FF5EA218861}</a:tableStyleId>
              </a:tblPr>
              <a:tblGrid>
                <a:gridCol w="4396659">
                  <a:extLst>
                    <a:ext uri="{9D8B030D-6E8A-4147-A177-3AD203B41FA5}">
                      <a16:colId xmlns:a16="http://schemas.microsoft.com/office/drawing/2014/main" val="2142391447"/>
                    </a:ext>
                  </a:extLst>
                </a:gridCol>
                <a:gridCol w="4396659">
                  <a:extLst>
                    <a:ext uri="{9D8B030D-6E8A-4147-A177-3AD203B41FA5}">
                      <a16:colId xmlns:a16="http://schemas.microsoft.com/office/drawing/2014/main" val="1325457456"/>
                    </a:ext>
                  </a:extLst>
                </a:gridCol>
              </a:tblGrid>
              <a:tr h="1212015">
                <a:tc>
                  <a:txBody>
                    <a:bodyPr/>
                    <a:lstStyle/>
                    <a:p>
                      <a:r>
                        <a:rPr lang="ru" b="1" dirty="0"/>
                        <a:t>Прогнозируемый ПСВ</a:t>
                      </a:r>
                    </a:p>
                    <a:p>
                      <a:endParaRPr lang="en-GB" b="1" dirty="0"/>
                    </a:p>
                    <a:p>
                      <a:r>
                        <a:rPr lang="ru" b="1" dirty="0"/>
                        <a:t>        </a:t>
                      </a:r>
                      <a:r>
                        <a:rPr lang="ru" b="1" i="1" dirty="0"/>
                        <a:t>Пребронхолитический ПСВ</a:t>
                      </a:r>
                    </a:p>
                  </a:txBody>
                  <a:tcPr/>
                </a:tc>
                <a:tc>
                  <a:txBody>
                    <a:bodyPr/>
                    <a:lstStyle/>
                    <a:p>
                      <a:pPr algn="ctr"/>
                      <a:r>
                        <a:rPr lang="ru" b="1" dirty="0">
                          <a:solidFill>
                            <a:schemeClr val="tx1"/>
                          </a:solidFill>
                        </a:rPr>
                        <a:t>487 л/мин</a:t>
                      </a:r>
                    </a:p>
                    <a:p>
                      <a:pPr algn="ctr"/>
                      <a:endParaRPr lang="en-GB" b="1" dirty="0">
                        <a:solidFill>
                          <a:schemeClr val="tx1"/>
                        </a:solidFill>
                      </a:endParaRPr>
                    </a:p>
                    <a:p>
                      <a:pPr algn="ctr"/>
                      <a:r>
                        <a:rPr lang="ru" b="1" i="1" dirty="0">
                          <a:solidFill>
                            <a:schemeClr val="tx1"/>
                          </a:solidFill>
                        </a:rPr>
                        <a:t>260 л/мин</a:t>
                      </a:r>
                    </a:p>
                  </a:txBody>
                  <a:tcPr/>
                </a:tc>
                <a:extLst>
                  <a:ext uri="{0D108BD9-81ED-4DB2-BD59-A6C34878D82A}">
                    <a16:rowId xmlns:a16="http://schemas.microsoft.com/office/drawing/2014/main" val="3437486497"/>
                  </a:ext>
                </a:extLst>
              </a:tr>
              <a:tr h="1212015">
                <a:tc>
                  <a:txBody>
                    <a:bodyPr/>
                    <a:lstStyle/>
                    <a:p>
                      <a:r>
                        <a:rPr lang="ru" b="1" dirty="0"/>
                        <a:t>Прогнозируемый ОФВ </a:t>
                      </a:r>
                      <a:r>
                        <a:rPr lang="ru" b="1" baseline="-25000" dirty="0"/>
                        <a:t>1</a:t>
                      </a:r>
                    </a:p>
                    <a:p>
                      <a:endParaRPr lang="en-GB" b="1" dirty="0"/>
                    </a:p>
                    <a:p>
                      <a:r>
                        <a:rPr lang="ru" b="1" dirty="0"/>
                        <a:t>        </a:t>
                      </a:r>
                      <a:r>
                        <a:rPr lang="ru" b="1" i="1" dirty="0"/>
                        <a:t>Пребронходилятатор ОФВ </a:t>
                      </a:r>
                      <a:r>
                        <a:rPr lang="ru" b="1" i="1" baseline="-25000" dirty="0"/>
                        <a:t>1</a:t>
                      </a:r>
                    </a:p>
                  </a:txBody>
                  <a:tcPr/>
                </a:tc>
                <a:tc>
                  <a:txBody>
                    <a:bodyPr/>
                    <a:lstStyle/>
                    <a:p>
                      <a:pPr algn="ctr"/>
                      <a:r>
                        <a:rPr lang="ru" b="1" dirty="0">
                          <a:solidFill>
                            <a:schemeClr val="tx1"/>
                          </a:solidFill>
                        </a:rPr>
                        <a:t>3.01</a:t>
                      </a:r>
                    </a:p>
                    <a:p>
                      <a:pPr algn="ctr"/>
                      <a:endParaRPr lang="en-GB" b="1" dirty="0">
                        <a:solidFill>
                          <a:schemeClr val="tx1"/>
                        </a:solidFill>
                      </a:endParaRPr>
                    </a:p>
                    <a:p>
                      <a:pPr algn="ctr"/>
                      <a:r>
                        <a:rPr lang="ru" b="1" i="1" dirty="0">
                          <a:solidFill>
                            <a:schemeClr val="tx1"/>
                          </a:solidFill>
                        </a:rPr>
                        <a:t>1,35</a:t>
                      </a:r>
                    </a:p>
                  </a:txBody>
                  <a:tcPr/>
                </a:tc>
                <a:extLst>
                  <a:ext uri="{0D108BD9-81ED-4DB2-BD59-A6C34878D82A}">
                    <a16:rowId xmlns:a16="http://schemas.microsoft.com/office/drawing/2014/main" val="730075799"/>
                  </a:ext>
                </a:extLst>
              </a:tr>
              <a:tr h="1117967">
                <a:tc>
                  <a:txBody>
                    <a:bodyPr/>
                    <a:lstStyle/>
                    <a:p>
                      <a:r>
                        <a:rPr lang="ru" b="1" dirty="0"/>
                        <a:t>Выдыхаемый угарный газ</a:t>
                      </a:r>
                    </a:p>
                  </a:txBody>
                  <a:tcPr/>
                </a:tc>
                <a:tc>
                  <a:txBody>
                    <a:bodyPr/>
                    <a:lstStyle/>
                    <a:p>
                      <a:pPr algn="ctr"/>
                      <a:r>
                        <a:rPr lang="ru" b="1" dirty="0">
                          <a:solidFill>
                            <a:schemeClr val="tx1"/>
                          </a:solidFill>
                        </a:rPr>
                        <a:t>21 часть на миллион</a:t>
                      </a:r>
                      <a:r>
                        <a:rPr lang="aa-ET" b="1" dirty="0">
                          <a:solidFill>
                            <a:schemeClr val="tx1"/>
                          </a:solidFill>
                        </a:rPr>
                        <a:t> (</a:t>
                      </a:r>
                      <a:r>
                        <a:rPr lang="en-US" b="1" dirty="0">
                          <a:solidFill>
                            <a:schemeClr val="tx1"/>
                          </a:solidFill>
                        </a:rPr>
                        <a:t>ppm</a:t>
                      </a:r>
                      <a:r>
                        <a:rPr lang="aa-ET" b="1" dirty="0">
                          <a:solidFill>
                            <a:schemeClr val="tx1"/>
                          </a:solidFill>
                        </a:rPr>
                        <a:t>)</a:t>
                      </a:r>
                      <a:endParaRPr lang="ru" b="1" dirty="0">
                        <a:solidFill>
                          <a:schemeClr val="tx1"/>
                        </a:solidFill>
                      </a:endParaRPr>
                    </a:p>
                  </a:txBody>
                  <a:tcPr/>
                </a:tc>
                <a:extLst>
                  <a:ext uri="{0D108BD9-81ED-4DB2-BD59-A6C34878D82A}">
                    <a16:rowId xmlns:a16="http://schemas.microsoft.com/office/drawing/2014/main" val="147544577"/>
                  </a:ext>
                </a:extLst>
              </a:tr>
            </a:tbl>
          </a:graphicData>
        </a:graphic>
      </p:graphicFrame>
    </p:spTree>
    <p:extLst>
      <p:ext uri="{BB962C8B-B14F-4D97-AF65-F5344CB8AC3E}">
        <p14:creationId xmlns:p14="http://schemas.microsoft.com/office/powerpoint/2010/main" val="90152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6126-64B0-4A7A-8298-027C3C1DE165}"/>
              </a:ext>
            </a:extLst>
          </p:cNvPr>
          <p:cNvSpPr>
            <a:spLocks noGrp="1"/>
          </p:cNvSpPr>
          <p:nvPr>
            <p:ph type="title"/>
          </p:nvPr>
        </p:nvSpPr>
        <p:spPr>
          <a:xfrm>
            <a:off x="609601" y="274638"/>
            <a:ext cx="7891462" cy="1143000"/>
          </a:xfrm>
        </p:spPr>
        <p:txBody>
          <a:bodyPr/>
          <a:lstStyle/>
          <a:p>
            <a:r>
              <a:rPr lang="ru" dirty="0"/>
              <a:t>Причины плохого контроля астмы</a:t>
            </a:r>
          </a:p>
        </p:txBody>
      </p:sp>
      <p:sp>
        <p:nvSpPr>
          <p:cNvPr id="3" name="Content Placeholder 2">
            <a:extLst>
              <a:ext uri="{FF2B5EF4-FFF2-40B4-BE49-F238E27FC236}">
                <a16:creationId xmlns:a16="http://schemas.microsoft.com/office/drawing/2014/main" id="{FFBCDB83-5BA1-4B89-ACE4-3018EFDE14E0}"/>
              </a:ext>
            </a:extLst>
          </p:cNvPr>
          <p:cNvSpPr>
            <a:spLocks noGrp="1"/>
          </p:cNvSpPr>
          <p:nvPr>
            <p:ph idx="1"/>
          </p:nvPr>
        </p:nvSpPr>
        <p:spPr/>
        <p:txBody>
          <a:bodyPr/>
          <a:lstStyle/>
          <a:p>
            <a:r>
              <a:rPr lang="ru" dirty="0"/>
              <a:t>Неправильный диагноз или запутанное заболевание</a:t>
            </a:r>
          </a:p>
          <a:p>
            <a:r>
              <a:rPr lang="ru" dirty="0"/>
              <a:t>Неправильный выбор ингалятора или плохая техника</a:t>
            </a:r>
            <a:r>
              <a:rPr lang="en-US" dirty="0"/>
              <a:t> </a:t>
            </a:r>
            <a:r>
              <a:rPr lang="aa-ET" dirty="0"/>
              <a:t>ингаляции</a:t>
            </a:r>
            <a:r>
              <a:rPr lang="ru" dirty="0"/>
              <a:t>.</a:t>
            </a:r>
          </a:p>
          <a:p>
            <a:r>
              <a:rPr lang="aa-ET" dirty="0"/>
              <a:t>К</a:t>
            </a:r>
            <a:r>
              <a:rPr lang="ru" dirty="0"/>
              <a:t>урение</a:t>
            </a:r>
          </a:p>
          <a:p>
            <a:r>
              <a:rPr lang="ru" dirty="0"/>
              <a:t>Сопутствующий ринит</a:t>
            </a:r>
          </a:p>
          <a:p>
            <a:r>
              <a:rPr lang="ru" dirty="0"/>
              <a:t>Непреднамеренное или намеренное несоблюдение</a:t>
            </a:r>
          </a:p>
          <a:p>
            <a:r>
              <a:rPr lang="ru" dirty="0"/>
              <a:t>Индивидуальные различия в ответе на лечение</a:t>
            </a:r>
          </a:p>
          <a:p>
            <a:r>
              <a:rPr lang="ru-RU" dirty="0"/>
              <a:t>Недостаточность лечения</a:t>
            </a:r>
            <a:endParaRPr lang="ru" dirty="0"/>
          </a:p>
        </p:txBody>
      </p:sp>
    </p:spTree>
    <p:extLst>
      <p:ext uri="{BB962C8B-B14F-4D97-AF65-F5344CB8AC3E}">
        <p14:creationId xmlns:p14="http://schemas.microsoft.com/office/powerpoint/2010/main" val="207121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ru" dirty="0"/>
              <a:t>Клинические аспекты </a:t>
            </a:r>
            <a:br>
              <a:rPr lang="en-GB" dirty="0"/>
            </a:br>
            <a:r>
              <a:rPr lang="ru" sz="3200" i="1" dirty="0"/>
              <a:t>Осмотр грудной клетки</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p:txBody>
          <a:bodyPr/>
          <a:lstStyle/>
          <a:p>
            <a:endParaRPr lang="en-GB" dirty="0"/>
          </a:p>
          <a:p>
            <a:pPr marL="0" indent="0">
              <a:buNone/>
            </a:pPr>
            <a:endParaRPr lang="en-GB" dirty="0">
              <a:solidFill>
                <a:schemeClr val="accent1"/>
              </a:solidFill>
            </a:endParaRPr>
          </a:p>
          <a:p>
            <a:pPr marL="0" indent="0">
              <a:buNone/>
            </a:pPr>
            <a:endParaRPr lang="en-GB" dirty="0"/>
          </a:p>
          <a:p>
            <a:pPr marL="0" indent="0">
              <a:buNone/>
            </a:pPr>
            <a:endParaRPr lang="en-GB" dirty="0"/>
          </a:p>
          <a:p>
            <a:pPr marL="0" indent="0">
              <a:buNone/>
            </a:pPr>
            <a:endParaRPr lang="en-GB" b="1" dirty="0">
              <a:solidFill>
                <a:schemeClr val="accent1"/>
              </a:solidFill>
            </a:endParaRPr>
          </a:p>
          <a:p>
            <a:endParaRPr lang="en-GB" dirty="0"/>
          </a:p>
        </p:txBody>
      </p:sp>
      <p:sp>
        <p:nvSpPr>
          <p:cNvPr id="5" name="Content Placeholder 2">
            <a:extLst>
              <a:ext uri="{FF2B5EF4-FFF2-40B4-BE49-F238E27FC236}">
                <a16:creationId xmlns:a16="http://schemas.microsoft.com/office/drawing/2014/main" id="{84BC83B7-0C8A-43F6-9762-31C9D737935A}"/>
              </a:ext>
            </a:extLst>
          </p:cNvPr>
          <p:cNvSpPr txBox="1">
            <a:spLocks/>
          </p:cNvSpPr>
          <p:nvPr/>
        </p:nvSpPr>
        <p:spPr>
          <a:xfrm>
            <a:off x="762000" y="1752601"/>
            <a:ext cx="109728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ru" dirty="0"/>
              <a:t>Трахея </a:t>
            </a:r>
            <a:r>
              <a:rPr lang="ru-RU" dirty="0"/>
              <a:t>р</a:t>
            </a:r>
            <a:r>
              <a:rPr lang="aa-ET" dirty="0"/>
              <a:t>а</a:t>
            </a:r>
            <a:r>
              <a:rPr lang="ru-RU" dirty="0"/>
              <a:t>с</a:t>
            </a:r>
            <a:r>
              <a:rPr lang="aa-ET" dirty="0"/>
              <a:t>п</a:t>
            </a:r>
            <a:r>
              <a:rPr lang="ru-RU" dirty="0"/>
              <a:t>о</a:t>
            </a:r>
            <a:r>
              <a:rPr lang="aa-ET" dirty="0"/>
              <a:t>л</a:t>
            </a:r>
            <a:r>
              <a:rPr lang="ru-RU" dirty="0"/>
              <a:t>о</a:t>
            </a:r>
            <a:r>
              <a:rPr lang="aa-ET" dirty="0"/>
              <a:t>ж</a:t>
            </a:r>
            <a:r>
              <a:rPr lang="ru-RU" dirty="0"/>
              <a:t>е</a:t>
            </a:r>
            <a:r>
              <a:rPr lang="aa-ET" dirty="0"/>
              <a:t>н</a:t>
            </a:r>
            <a:r>
              <a:rPr lang="ru-RU" dirty="0"/>
              <a:t>а</a:t>
            </a:r>
            <a:r>
              <a:rPr lang="aa-ET" dirty="0"/>
              <a:t> </a:t>
            </a:r>
            <a:r>
              <a:rPr lang="ru-RU" dirty="0"/>
              <a:t>п</a:t>
            </a:r>
            <a:r>
              <a:rPr lang="aa-ET" dirty="0"/>
              <a:t>о </a:t>
            </a:r>
            <a:r>
              <a:rPr lang="ru-RU" dirty="0"/>
              <a:t>ц</a:t>
            </a:r>
            <a:r>
              <a:rPr lang="aa-ET" dirty="0"/>
              <a:t>е</a:t>
            </a:r>
            <a:r>
              <a:rPr lang="ru-RU" dirty="0"/>
              <a:t>н</a:t>
            </a:r>
            <a:r>
              <a:rPr lang="aa-ET" dirty="0"/>
              <a:t>т</a:t>
            </a:r>
            <a:r>
              <a:rPr lang="ru-RU" dirty="0"/>
              <a:t>р</a:t>
            </a:r>
            <a:r>
              <a:rPr lang="aa-ET" dirty="0"/>
              <a:t>у</a:t>
            </a:r>
            <a:endParaRPr lang="ru" dirty="0"/>
          </a:p>
          <a:p>
            <a:r>
              <a:rPr lang="ru" dirty="0"/>
              <a:t>Нет лимфаденопатии</a:t>
            </a:r>
          </a:p>
          <a:p>
            <a:r>
              <a:rPr lang="ru" dirty="0"/>
              <a:t>Грудная клетка резонансная по всей поверхности, с двух сторон</a:t>
            </a:r>
          </a:p>
          <a:p>
            <a:r>
              <a:rPr lang="ru" dirty="0"/>
              <a:t>Выслушиваются двусторонние</a:t>
            </a:r>
            <a:r>
              <a:rPr lang="aa-ET" dirty="0"/>
              <a:t> </a:t>
            </a:r>
            <a:r>
              <a:rPr lang="ru-RU" dirty="0"/>
              <a:t>с</a:t>
            </a:r>
            <a:r>
              <a:rPr lang="aa-ET" dirty="0"/>
              <a:t>у</a:t>
            </a:r>
            <a:r>
              <a:rPr lang="ru-RU" dirty="0"/>
              <a:t>х</a:t>
            </a:r>
            <a:r>
              <a:rPr lang="aa-ET" dirty="0"/>
              <a:t>и</a:t>
            </a:r>
            <a:r>
              <a:rPr lang="ru-RU" dirty="0"/>
              <a:t>е</a:t>
            </a:r>
            <a:r>
              <a:rPr lang="ru" dirty="0"/>
              <a:t> хрипы.</a:t>
            </a:r>
          </a:p>
          <a:p>
            <a:r>
              <a:rPr lang="ru" dirty="0"/>
              <a:t>Отсутствие очаговых или односторонних признаков.</a:t>
            </a:r>
          </a:p>
          <a:p>
            <a:endParaRPr lang="en-GB" dirty="0">
              <a:solidFill>
                <a:schemeClr val="accent1"/>
              </a:solidFill>
            </a:endParaRPr>
          </a:p>
          <a:p>
            <a:pPr marL="0" indent="0">
              <a:buFont typeface="Arial"/>
              <a:buNone/>
            </a:pPr>
            <a:endParaRPr lang="en-GB" dirty="0"/>
          </a:p>
          <a:p>
            <a:pPr marL="0" indent="0">
              <a:buFont typeface="Arial"/>
              <a:buNone/>
            </a:pPr>
            <a:endParaRPr lang="en-GB" dirty="0"/>
          </a:p>
          <a:p>
            <a:pPr marL="0" indent="0">
              <a:buFont typeface="Arial"/>
              <a:buNone/>
            </a:pPr>
            <a:endParaRPr lang="en-GB" b="1" dirty="0">
              <a:solidFill>
                <a:schemeClr val="accent1"/>
              </a:solidFill>
            </a:endParaRPr>
          </a:p>
          <a:p>
            <a:endParaRPr lang="en-GB" dirty="0"/>
          </a:p>
        </p:txBody>
      </p:sp>
    </p:spTree>
    <p:extLst>
      <p:ext uri="{BB962C8B-B14F-4D97-AF65-F5344CB8AC3E}">
        <p14:creationId xmlns:p14="http://schemas.microsoft.com/office/powerpoint/2010/main" val="288938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612C-D95B-44E0-A75F-265670CB076F}"/>
              </a:ext>
            </a:extLst>
          </p:cNvPr>
          <p:cNvSpPr>
            <a:spLocks noGrp="1"/>
          </p:cNvSpPr>
          <p:nvPr>
            <p:ph type="title"/>
          </p:nvPr>
        </p:nvSpPr>
        <p:spPr/>
        <p:txBody>
          <a:bodyPr/>
          <a:lstStyle/>
          <a:p>
            <a:r>
              <a:rPr lang="ru" dirty="0"/>
              <a:t>Об этих слайдах</a:t>
            </a:r>
          </a:p>
        </p:txBody>
      </p:sp>
      <p:sp>
        <p:nvSpPr>
          <p:cNvPr id="3" name="Content Placeholder 2">
            <a:extLst>
              <a:ext uri="{FF2B5EF4-FFF2-40B4-BE49-F238E27FC236}">
                <a16:creationId xmlns:a16="http://schemas.microsoft.com/office/drawing/2014/main" id="{E05078AA-0325-4281-92B4-94DB34E1B1EF}"/>
              </a:ext>
            </a:extLst>
          </p:cNvPr>
          <p:cNvSpPr>
            <a:spLocks noGrp="1"/>
          </p:cNvSpPr>
          <p:nvPr>
            <p:ph idx="1"/>
          </p:nvPr>
        </p:nvSpPr>
        <p:spPr/>
        <p:txBody>
          <a:bodyPr>
            <a:normAutofit fontScale="77500" lnSpcReduction="20000"/>
          </a:bodyPr>
          <a:lstStyle/>
          <a:p>
            <a:r>
              <a:rPr lang="ru-RU" dirty="0"/>
              <a:t>Пожалуйста, используйте, обновляйте и распространяйте некоторые или все эти слайды в своих некоммерческих презентациях для коллег или пациентов.</a:t>
            </a:r>
            <a:endParaRPr lang="en-GB" dirty="0"/>
          </a:p>
          <a:p>
            <a:r>
              <a:rPr lang="ru-RU" dirty="0"/>
              <a:t>Слайды предоставлены по лицензии Creative </a:t>
            </a:r>
            <a:r>
              <a:rPr lang="ru-RU" dirty="0" err="1"/>
              <a:t>Commons</a:t>
            </a:r>
            <a:r>
              <a:rPr lang="ru-RU" dirty="0"/>
              <a:t> CC BY-NC-ND</a:t>
            </a:r>
            <a:r>
              <a:rPr lang="en-GB" dirty="0"/>
              <a:t>.</a:t>
            </a:r>
          </a:p>
          <a:p>
            <a:pPr lvl="1"/>
            <a:r>
              <a:rPr lang="ru-RU" dirty="0"/>
              <a:t>BY означает атрибуцию (обязательство указывать автора и другие стороны, указанные для атрибуции); </a:t>
            </a:r>
          </a:p>
          <a:p>
            <a:pPr lvl="1"/>
            <a:r>
              <a:rPr lang="ru-RU" dirty="0"/>
              <a:t>NC означает </a:t>
            </a:r>
            <a:r>
              <a:rPr lang="ru-RU" dirty="0" err="1"/>
              <a:t>NonCommercial</a:t>
            </a:r>
            <a:r>
              <a:rPr lang="ru-RU" dirty="0"/>
              <a:t> (коммерческое использование исключено из лицензионного соглашения); </a:t>
            </a:r>
          </a:p>
          <a:p>
            <a:pPr lvl="1"/>
            <a:r>
              <a:rPr lang="ru-RU" dirty="0"/>
              <a:t>ND означает </a:t>
            </a:r>
            <a:r>
              <a:rPr lang="ru-RU" dirty="0" err="1"/>
              <a:t>NoDerivatives</a:t>
            </a:r>
            <a:r>
              <a:rPr lang="ru-RU" dirty="0"/>
              <a:t> (можно распространять только дословные копии работы). </a:t>
            </a:r>
            <a:r>
              <a:rPr lang="en-US" dirty="0"/>
              <a:t> </a:t>
            </a:r>
          </a:p>
          <a:p>
            <a:pPr marL="457200" lvl="1" indent="0">
              <a:buNone/>
            </a:pPr>
            <a:endParaRPr lang="en-GB" dirty="0"/>
          </a:p>
          <a:p>
            <a:r>
              <a:rPr lang="ru-RU" dirty="0"/>
              <a:t>При использовании наших слайдов, пожалуйста, сохраняйте авторство источника:</a:t>
            </a:r>
            <a:r>
              <a:rPr lang="en-GB" dirty="0"/>
              <a:t> </a:t>
            </a:r>
            <a:r>
              <a:rPr lang="en-GB" i="1" dirty="0"/>
              <a:t>IPCRG 2022 Jaime Correia de Sousa, MD, PhD, </a:t>
            </a:r>
            <a:r>
              <a:rPr lang="ru-RU" i="1" dirty="0"/>
              <a:t>от имени группы </a:t>
            </a:r>
            <a:r>
              <a:rPr lang="en-GB" i="1" dirty="0"/>
              <a:t>Asthma Right Care</a:t>
            </a:r>
            <a:r>
              <a:rPr lang="ru-RU" dirty="0"/>
              <a:t> </a:t>
            </a:r>
            <a:r>
              <a:rPr lang="ru" i="1" dirty="0"/>
              <a:t>(оригинальный вклад доктора </a:t>
            </a:r>
            <a:r>
              <a:rPr lang="en-US" i="1" dirty="0"/>
              <a:t>Noel Baxter</a:t>
            </a:r>
            <a:r>
              <a:rPr lang="ru" i="1" dirty="0"/>
              <a:t>)</a:t>
            </a:r>
            <a:endParaRPr lang="en-GB" dirty="0"/>
          </a:p>
          <a:p>
            <a:pPr marL="0" indent="0">
              <a:buNone/>
            </a:pPr>
            <a:r>
              <a:rPr lang="ru" dirty="0"/>
              <a:t> </a:t>
            </a:r>
          </a:p>
        </p:txBody>
      </p:sp>
      <p:sp>
        <p:nvSpPr>
          <p:cNvPr id="4" name="Footer Placeholder 4">
            <a:extLst>
              <a:ext uri="{FF2B5EF4-FFF2-40B4-BE49-F238E27FC236}">
                <a16:creationId xmlns:a16="http://schemas.microsoft.com/office/drawing/2014/main" id="{54720D4C-92C5-4A83-B577-5FFC633DA85B}"/>
              </a:ext>
            </a:extLst>
          </p:cNvPr>
          <p:cNvSpPr txBox="1">
            <a:spLocks/>
          </p:cNvSpPr>
          <p:nvPr/>
        </p:nvSpPr>
        <p:spPr>
          <a:xfrm>
            <a:off x="9077566" y="6487178"/>
            <a:ext cx="31144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4672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8D22-A27E-4CB3-ABCC-9CAE442CF0B5}"/>
              </a:ext>
            </a:extLst>
          </p:cNvPr>
          <p:cNvSpPr>
            <a:spLocks noGrp="1"/>
          </p:cNvSpPr>
          <p:nvPr>
            <p:ph type="title"/>
          </p:nvPr>
        </p:nvSpPr>
        <p:spPr>
          <a:xfrm>
            <a:off x="609601" y="274638"/>
            <a:ext cx="9169399" cy="1143000"/>
          </a:xfrm>
        </p:spPr>
        <p:txBody>
          <a:bodyPr/>
          <a:lstStyle/>
          <a:p>
            <a:r>
              <a:rPr lang="ru" dirty="0"/>
              <a:t>Давайте вернемся к первым реакции: </a:t>
            </a:r>
            <a:br>
              <a:rPr lang="en-GB" dirty="0"/>
            </a:br>
            <a:r>
              <a:rPr lang="ru" sz="3200" i="1" dirty="0"/>
              <a:t>Кажется, она знает, чего хочет.</a:t>
            </a:r>
            <a:endParaRPr lang="en-GB" dirty="0"/>
          </a:p>
        </p:txBody>
      </p:sp>
      <p:sp>
        <p:nvSpPr>
          <p:cNvPr id="3" name="Content Placeholder 2">
            <a:extLst>
              <a:ext uri="{FF2B5EF4-FFF2-40B4-BE49-F238E27FC236}">
                <a16:creationId xmlns:a16="http://schemas.microsoft.com/office/drawing/2014/main" id="{10A805DC-C642-484C-90AF-676595B1FE10}"/>
              </a:ext>
            </a:extLst>
          </p:cNvPr>
          <p:cNvSpPr>
            <a:spLocks noGrp="1"/>
          </p:cNvSpPr>
          <p:nvPr>
            <p:ph idx="1"/>
          </p:nvPr>
        </p:nvSpPr>
        <p:spPr/>
        <p:txBody>
          <a:bodyPr>
            <a:normAutofit lnSpcReduction="10000"/>
          </a:bodyPr>
          <a:lstStyle/>
          <a:p>
            <a:pPr marL="0" indent="0">
              <a:buNone/>
            </a:pPr>
            <a:r>
              <a:rPr lang="ru" b="1" dirty="0"/>
              <a:t>Но </a:t>
            </a:r>
            <a:r>
              <a:rPr lang="aa-ET" b="1" dirty="0"/>
              <a:t>знает</a:t>
            </a:r>
            <a:r>
              <a:rPr lang="ru" b="1" dirty="0"/>
              <a:t> ли она?</a:t>
            </a:r>
          </a:p>
          <a:p>
            <a:endParaRPr lang="en-GB" dirty="0"/>
          </a:p>
          <a:p>
            <a:r>
              <a:rPr lang="ru" dirty="0"/>
              <a:t>Вы можете спросить: «</a:t>
            </a:r>
            <a:r>
              <a:rPr lang="aa-ET" dirty="0"/>
              <a:t>П</a:t>
            </a:r>
            <a:r>
              <a:rPr lang="ru" dirty="0"/>
              <a:t>очему</a:t>
            </a:r>
            <a:r>
              <a:rPr lang="aa-ET" dirty="0"/>
              <a:t> </a:t>
            </a:r>
            <a:r>
              <a:rPr lang="ru" dirty="0"/>
              <a:t>вы думаете</a:t>
            </a:r>
            <a:r>
              <a:rPr lang="aa-ET" dirty="0"/>
              <a:t> </a:t>
            </a:r>
            <a:r>
              <a:rPr lang="ru-RU" dirty="0"/>
              <a:t>ч</a:t>
            </a:r>
            <a:r>
              <a:rPr lang="aa-ET" dirty="0"/>
              <a:t>т</a:t>
            </a:r>
            <a:r>
              <a:rPr lang="ru-RU" dirty="0"/>
              <a:t>о</a:t>
            </a:r>
            <a:r>
              <a:rPr lang="ru" dirty="0"/>
              <a:t> это инфекция грудной клетки?»</a:t>
            </a:r>
          </a:p>
          <a:p>
            <a:r>
              <a:rPr lang="ru" i="1" dirty="0">
                <a:solidFill>
                  <a:schemeClr val="accent1"/>
                </a:solidFill>
              </a:rPr>
              <a:t>Она могла бы ответить:</a:t>
            </a:r>
          </a:p>
          <a:p>
            <a:pPr lvl="1"/>
            <a:r>
              <a:rPr lang="ru" i="1" dirty="0">
                <a:solidFill>
                  <a:schemeClr val="accent1"/>
                </a:solidFill>
              </a:rPr>
              <a:t>Когда </a:t>
            </a:r>
            <a:r>
              <a:rPr lang="ru-RU" i="1" dirty="0">
                <a:solidFill>
                  <a:schemeClr val="accent1"/>
                </a:solidFill>
              </a:rPr>
              <a:t>я чувствую себя так</a:t>
            </a:r>
            <a:r>
              <a:rPr lang="ru" i="1" dirty="0">
                <a:solidFill>
                  <a:schemeClr val="accent1"/>
                </a:solidFill>
              </a:rPr>
              <a:t>, я всегда получаю антибиотики</a:t>
            </a:r>
          </a:p>
          <a:p>
            <a:pPr lvl="1"/>
            <a:r>
              <a:rPr lang="ru" i="1" dirty="0">
                <a:solidFill>
                  <a:schemeClr val="accent1"/>
                </a:solidFill>
              </a:rPr>
              <a:t>У меня кашель</a:t>
            </a:r>
          </a:p>
          <a:p>
            <a:pPr lvl="1"/>
            <a:r>
              <a:rPr lang="ru" i="1" dirty="0">
                <a:solidFill>
                  <a:schemeClr val="accent1"/>
                </a:solidFill>
              </a:rPr>
              <a:t>Такое ощущение, будто что-то у меня </a:t>
            </a:r>
            <a:r>
              <a:rPr lang="aa-ET" i="1" dirty="0">
                <a:solidFill>
                  <a:schemeClr val="accent1"/>
                </a:solidFill>
              </a:rPr>
              <a:t>в</a:t>
            </a:r>
            <a:r>
              <a:rPr lang="ru" i="1" dirty="0">
                <a:solidFill>
                  <a:schemeClr val="accent1"/>
                </a:solidFill>
              </a:rPr>
              <a:t> груди</a:t>
            </a:r>
          </a:p>
          <a:p>
            <a:pPr lvl="1"/>
            <a:r>
              <a:rPr lang="ru" i="1" dirty="0">
                <a:solidFill>
                  <a:schemeClr val="accent1"/>
                </a:solidFill>
              </a:rPr>
              <a:t>Даже если это просто простуда – это все равно инфекция, не так ли?</a:t>
            </a:r>
          </a:p>
        </p:txBody>
      </p:sp>
    </p:spTree>
    <p:extLst>
      <p:ext uri="{BB962C8B-B14F-4D97-AF65-F5344CB8AC3E}">
        <p14:creationId xmlns:p14="http://schemas.microsoft.com/office/powerpoint/2010/main" val="223400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4A74C-AC5B-4A34-B533-68447E258FAC}"/>
              </a:ext>
            </a:extLst>
          </p:cNvPr>
          <p:cNvSpPr>
            <a:spLocks noGrp="1"/>
          </p:cNvSpPr>
          <p:nvPr>
            <p:ph type="title"/>
          </p:nvPr>
        </p:nvSpPr>
        <p:spPr/>
        <p:txBody>
          <a:bodyPr/>
          <a:lstStyle/>
          <a:p>
            <a:r>
              <a:rPr lang="ru-RU" dirty="0"/>
              <a:t>Карточки с вопросами</a:t>
            </a:r>
            <a:endParaRPr lang="en-GB" dirty="0"/>
          </a:p>
        </p:txBody>
      </p:sp>
      <p:pic>
        <p:nvPicPr>
          <p:cNvPr id="5" name="Picture 2" descr="A screenshot of a cell phone&#10;&#10;Description automatically generated">
            <a:extLst>
              <a:ext uri="{FF2B5EF4-FFF2-40B4-BE49-F238E27FC236}">
                <a16:creationId xmlns:a16="http://schemas.microsoft.com/office/drawing/2014/main" id="{E6AF21CB-69C3-434A-BA2F-A4C93DCCB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557" y="2082659"/>
            <a:ext cx="10211685" cy="3651821"/>
          </a:xfrm>
          <a:prstGeom prst="rect">
            <a:avLst/>
          </a:prstGeom>
        </p:spPr>
      </p:pic>
      <p:sp>
        <p:nvSpPr>
          <p:cNvPr id="6" name="Прямоугольник 5">
            <a:extLst>
              <a:ext uri="{FF2B5EF4-FFF2-40B4-BE49-F238E27FC236}">
                <a16:creationId xmlns:a16="http://schemas.microsoft.com/office/drawing/2014/main" id="{D02E9CF3-FC49-490D-8680-716BA5B58D37}"/>
              </a:ext>
            </a:extLst>
          </p:cNvPr>
          <p:cNvSpPr/>
          <p:nvPr/>
        </p:nvSpPr>
        <p:spPr>
          <a:xfrm>
            <a:off x="3840763" y="2260132"/>
            <a:ext cx="2256639" cy="329687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ru-RU" sz="1000" b="1" dirty="0">
                <a:solidFill>
                  <a:srgbClr val="124A2D"/>
                </a:solidFill>
                <a:latin typeface="+mj-lt"/>
              </a:rPr>
              <a:t>ВВЕДЕНИЕ</a:t>
            </a:r>
            <a:endParaRPr lang="ru-RU" sz="900" b="1" dirty="0">
              <a:solidFill>
                <a:srgbClr val="124A2D"/>
              </a:solidFill>
              <a:latin typeface="+mj-lt"/>
            </a:endParaRPr>
          </a:p>
          <a:p>
            <a:r>
              <a:rPr lang="ru-RU" sz="540" dirty="0">
                <a:solidFill>
                  <a:schemeClr val="tx1"/>
                </a:solidFill>
                <a:effectLst/>
                <a:latin typeface="+mj-lt"/>
                <a:ea typeface="Calibri" panose="020F0502020204030204" pitchFamily="34" charset="0"/>
                <a:cs typeface="Times New Roman" panose="02020603050405020304" pitchFamily="18" charset="0"/>
              </a:rPr>
              <a:t>Благотворительная организация </a:t>
            </a:r>
            <a:r>
              <a:rPr lang="ru-RU" sz="540" dirty="0" err="1">
                <a:solidFill>
                  <a:schemeClr val="tx1"/>
                </a:solidFill>
                <a:effectLst/>
                <a:latin typeface="+mj-lt"/>
                <a:ea typeface="Calibri" panose="020F0502020204030204" pitchFamily="34" charset="0"/>
                <a:cs typeface="Times New Roman" panose="02020603050405020304" pitchFamily="18" charset="0"/>
              </a:rPr>
              <a:t>Intemational</a:t>
            </a:r>
            <a:r>
              <a:rPr lang="ru-RU" sz="540" dirty="0">
                <a:solidFill>
                  <a:schemeClr val="tx1"/>
                </a:solidFill>
                <a:effectLst/>
                <a:latin typeface="+mj-lt"/>
                <a:ea typeface="Calibri" panose="020F0502020204030204" pitchFamily="34" charset="0"/>
                <a:cs typeface="Times New Roman" panose="02020603050405020304" pitchFamily="18" charset="0"/>
              </a:rPr>
              <a:t> </a:t>
            </a:r>
            <a:r>
              <a:rPr lang="ru-RU" sz="540" dirty="0" err="1">
                <a:solidFill>
                  <a:schemeClr val="tx1"/>
                </a:solidFill>
                <a:effectLst/>
                <a:latin typeface="+mj-lt"/>
                <a:ea typeface="Calibri" panose="020F0502020204030204" pitchFamily="34" charset="0"/>
                <a:cs typeface="Times New Roman" panose="02020603050405020304" pitchFamily="18" charset="0"/>
              </a:rPr>
              <a:t>Primary</a:t>
            </a:r>
            <a:r>
              <a:rPr lang="ru-RU" sz="540" dirty="0">
                <a:solidFill>
                  <a:schemeClr val="tx1"/>
                </a:solidFill>
                <a:effectLst/>
                <a:latin typeface="+mj-lt"/>
                <a:ea typeface="Calibri" panose="020F0502020204030204" pitchFamily="34" charset="0"/>
                <a:cs typeface="Times New Roman" panose="02020603050405020304" pitchFamily="18" charset="0"/>
              </a:rPr>
              <a:t> Care </a:t>
            </a:r>
            <a:r>
              <a:rPr lang="ru-RU" sz="540" dirty="0" err="1">
                <a:solidFill>
                  <a:schemeClr val="tx1"/>
                </a:solidFill>
                <a:effectLst/>
                <a:latin typeface="+mj-lt"/>
                <a:ea typeface="Calibri" panose="020F0502020204030204" pitchFamily="34" charset="0"/>
                <a:cs typeface="Times New Roman" panose="02020603050405020304" pitchFamily="18" charset="0"/>
              </a:rPr>
              <a:t>Respiratory</a:t>
            </a:r>
            <a:r>
              <a:rPr lang="ru-RU" sz="540" dirty="0">
                <a:solidFill>
                  <a:schemeClr val="tx1"/>
                </a:solidFill>
                <a:effectLst/>
                <a:latin typeface="+mj-lt"/>
                <a:ea typeface="Calibri" panose="020F0502020204030204" pitchFamily="34" charset="0"/>
                <a:cs typeface="Times New Roman" panose="02020603050405020304" pitchFamily="18" charset="0"/>
              </a:rPr>
              <a:t> Group (www.ipcrg.org/</a:t>
            </a:r>
            <a:r>
              <a:rPr lang="ru-RU" sz="540" dirty="0" err="1">
                <a:solidFill>
                  <a:schemeClr val="tx1"/>
                </a:solidFill>
                <a:effectLst/>
                <a:latin typeface="+mj-lt"/>
                <a:ea typeface="Calibri" panose="020F0502020204030204" pitchFamily="34" charset="0"/>
                <a:cs typeface="Times New Roman" panose="02020603050405020304" pitchFamily="18" charset="0"/>
              </a:rPr>
              <a:t>aboutus</a:t>
            </a:r>
            <a:r>
              <a:rPr lang="ru-RU" sz="540" dirty="0">
                <a:solidFill>
                  <a:schemeClr val="tx1"/>
                </a:solidFill>
                <a:effectLst/>
                <a:latin typeface="+mj-lt"/>
                <a:ea typeface="Calibri" panose="020F0502020204030204" pitchFamily="34" charset="0"/>
                <a:cs typeface="Times New Roman" panose="02020603050405020304" pitchFamily="18" charset="0"/>
              </a:rPr>
              <a:t>) ведет общественное движение, направленное на создание условий для изменений в лечении астмы". На первом этапе мы сосредоточимся на чрезмерном полагании на бета-агонисты короткого действия (КДБА) и проверим, как вызвать чувство неудобства и неудовлетворенности этим среди всех заинтересованных сторон.</a:t>
            </a:r>
            <a:endParaRPr lang="en-US" sz="540" dirty="0">
              <a:solidFill>
                <a:schemeClr val="tx1"/>
              </a:solidFill>
              <a:latin typeface="+mj-lt"/>
              <a:ea typeface="Calibri" panose="020F0502020204030204" pitchFamily="34" charset="0"/>
              <a:cs typeface="Times New Roman" panose="02020603050405020304" pitchFamily="18" charset="0"/>
            </a:endParaRPr>
          </a:p>
          <a:p>
            <a:r>
              <a:rPr lang="ru-RU" sz="700" b="1" dirty="0">
                <a:solidFill>
                  <a:srgbClr val="0E482C"/>
                </a:solidFill>
                <a:effectLst/>
                <a:latin typeface="+mj-lt"/>
                <a:ea typeface="Calibri" panose="020F0502020204030204" pitchFamily="34" charset="0"/>
                <a:cs typeface="Times New Roman" panose="02020603050405020304" pitchFamily="18" charset="0"/>
              </a:rPr>
              <a:t>НАШИ " ПРЕДПОЛОЖЕНИЯ", ОПРЕДЕЛЯЮЩИЕ ЭТУ ПРОГРАММУ, ЗАКЛЮЧАЮТСЯ В СЛЕДУЮЩЕМ</a:t>
            </a:r>
            <a:endParaRPr lang="en-US" sz="700" b="1" dirty="0">
              <a:solidFill>
                <a:srgbClr val="0E482C"/>
              </a:solidFill>
              <a:effectLst/>
              <a:latin typeface="+mj-lt"/>
              <a:ea typeface="Calibri" panose="020F0502020204030204" pitchFamily="34" charset="0"/>
              <a:cs typeface="Times New Roman" panose="02020603050405020304" pitchFamily="18" charset="0"/>
            </a:endParaRPr>
          </a:p>
          <a:p>
            <a:pPr marL="142875" indent="-53975">
              <a:buFont typeface="Arial" panose="020B0604020202020204" pitchFamily="34" charset="0"/>
              <a:buChar char="•"/>
            </a:pPr>
            <a:r>
              <a:rPr lang="ru-RU" sz="540" dirty="0">
                <a:solidFill>
                  <a:schemeClr val="tx1"/>
                </a:solidFill>
                <a:effectLst/>
                <a:latin typeface="+mj-lt"/>
                <a:ea typeface="Calibri" panose="020F0502020204030204" pitchFamily="34" charset="0"/>
                <a:cs typeface="Times New Roman" panose="02020603050405020304" pitchFamily="18" charset="0"/>
              </a:rPr>
              <a:t>Несмотря на то что существует чрезмерное доверие, нет единого мнения о том, как выглядит "чрезмерное доверие".</a:t>
            </a:r>
          </a:p>
          <a:p>
            <a:pPr marL="142875" indent="-53975">
              <a:buFont typeface="Arial" panose="020B0604020202020204" pitchFamily="34" charset="0"/>
              <a:buChar char="•"/>
            </a:pPr>
            <a:r>
              <a:rPr lang="ru-RU" sz="540" dirty="0">
                <a:solidFill>
                  <a:schemeClr val="tx1"/>
                </a:solidFill>
                <a:effectLst/>
                <a:latin typeface="+mj-lt"/>
                <a:ea typeface="Calibri" panose="020F0502020204030204" pitchFamily="34" charset="0"/>
                <a:cs typeface="Times New Roman" panose="02020603050405020304" pitchFamily="18" charset="0"/>
              </a:rPr>
              <a:t>Первоначальные обсуждения о КДБА, которые могут повлиять на дальнейшее применение препарата, происходят во многих местах, например, в общественных аптеках и отделениях неотложной помощи, а также в кабинетах врачей общей практики/семейных врачей.</a:t>
            </a:r>
          </a:p>
          <a:p>
            <a:pPr marL="142875" indent="-53975">
              <a:buFont typeface="Arial" panose="020B0604020202020204" pitchFamily="34" charset="0"/>
              <a:buChar char="•"/>
            </a:pPr>
            <a:r>
              <a:rPr lang="ru-RU" sz="540" dirty="0">
                <a:solidFill>
                  <a:schemeClr val="tx1"/>
                </a:solidFill>
                <a:effectLst/>
                <a:latin typeface="+mj-lt"/>
                <a:ea typeface="Calibri" panose="020F0502020204030204" pitchFamily="34" charset="0"/>
                <a:cs typeface="Times New Roman" panose="02020603050405020304" pitchFamily="18" charset="0"/>
              </a:rPr>
              <a:t>Мы на самом деле не знаем, что делают люди, если они не приходят регулярно на прием.</a:t>
            </a:r>
          </a:p>
          <a:p>
            <a:pPr marL="142875" indent="-53975">
              <a:buFont typeface="Arial" panose="020B0604020202020204" pitchFamily="34" charset="0"/>
              <a:buChar char="•"/>
            </a:pPr>
            <a:r>
              <a:rPr lang="ru-RU" sz="540" dirty="0">
                <a:solidFill>
                  <a:schemeClr val="tx1"/>
                </a:solidFill>
                <a:effectLst/>
                <a:latin typeface="+mj-lt"/>
                <a:ea typeface="Calibri" panose="020F0502020204030204" pitchFamily="34" charset="0"/>
                <a:cs typeface="Times New Roman" panose="02020603050405020304" pitchFamily="18" charset="0"/>
              </a:rPr>
              <a:t>Среди сотрудников, не занимающихся лечением респираторных заболеваний, астма считается низкоприоритетным направлением для перемен</a:t>
            </a:r>
          </a:p>
          <a:p>
            <a:pPr marL="142875" indent="-53975">
              <a:buFont typeface="Arial" panose="020B0604020202020204" pitchFamily="34" charset="0"/>
              <a:buChar char="•"/>
            </a:pPr>
            <a:r>
              <a:rPr lang="ru-RU" sz="540" dirty="0">
                <a:solidFill>
                  <a:schemeClr val="tx1"/>
                </a:solidFill>
                <a:effectLst/>
                <a:latin typeface="+mj-lt"/>
                <a:ea typeface="Calibri" panose="020F0502020204030204" pitchFamily="34" charset="0"/>
                <a:cs typeface="Times New Roman" panose="02020603050405020304" pitchFamily="18" charset="0"/>
              </a:rPr>
              <a:t>Предыдущие подходы не привели к переменам, несмотря на данные, указывающие на неоправданную вариативность в исходе заболевания и на смертность, заболеваемость и расходы на медицинское обслуживание, которых можно было бы избежать.</a:t>
            </a:r>
          </a:p>
          <a:p>
            <a:pPr marL="142875" indent="-53975">
              <a:buFont typeface="Arial" panose="020B0604020202020204" pitchFamily="34" charset="0"/>
              <a:buChar char="•"/>
            </a:pPr>
            <a:r>
              <a:rPr lang="ru-RU" sz="540" dirty="0">
                <a:solidFill>
                  <a:schemeClr val="tx1"/>
                </a:solidFill>
                <a:effectLst/>
                <a:latin typeface="+mj-lt"/>
                <a:ea typeface="Calibri" panose="020F0502020204030204" pitchFamily="34" charset="0"/>
                <a:cs typeface="Times New Roman" panose="02020603050405020304" pitchFamily="18" charset="0"/>
              </a:rPr>
              <a:t>Без стремления к переменам трудно донести информацию о том, как улучшить лечение астмы, и принять ее.</a:t>
            </a:r>
          </a:p>
          <a:p>
            <a:pPr marL="88900"/>
            <a:endParaRPr lang="ru-RU" sz="540" dirty="0">
              <a:solidFill>
                <a:schemeClr val="tx1"/>
              </a:solidFill>
              <a:latin typeface="+mj-lt"/>
              <a:ea typeface="Calibri" panose="020F0502020204030204" pitchFamily="34" charset="0"/>
              <a:cs typeface="Times New Roman" panose="02020603050405020304" pitchFamily="18" charset="0"/>
            </a:endParaRPr>
          </a:p>
          <a:p>
            <a:pPr marL="88900"/>
            <a:r>
              <a:rPr lang="ru-RU" sz="540" i="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IPCRG получила финансирование от компании AstraZeneca для работы "Группы реализации", а также для разработки и печати этих карточек. Группа реализации, состоящая из пациентов, фармацевтов и семейных врачей, ответственна за содержание".</a:t>
            </a:r>
            <a:r>
              <a:rPr lang="en-US" sz="540" dirty="0">
                <a:solidFill>
                  <a:schemeClr val="tx1"/>
                </a:solidFill>
                <a:latin typeface="+mj-lt"/>
                <a:ea typeface="Calibri" panose="020F0502020204030204" pitchFamily="34" charset="0"/>
                <a:cs typeface="Times New Roman" panose="02020603050405020304" pitchFamily="18" charset="0"/>
              </a:rPr>
              <a:t>                      </a:t>
            </a:r>
            <a:endParaRPr lang="ru-RU" sz="540" dirty="0">
              <a:solidFill>
                <a:schemeClr val="tx1"/>
              </a:solidFill>
              <a:latin typeface="+mj-lt"/>
              <a:ea typeface="Calibri" panose="020F0502020204030204" pitchFamily="34" charset="0"/>
              <a:cs typeface="Times New Roman" panose="02020603050405020304" pitchFamily="18" charset="0"/>
            </a:endParaRPr>
          </a:p>
          <a:p>
            <a:pPr marL="88900"/>
            <a:r>
              <a:rPr lang="ru-RU" sz="540" dirty="0">
                <a:solidFill>
                  <a:schemeClr val="tx1"/>
                </a:solidFill>
                <a:latin typeface="+mj-lt"/>
                <a:ea typeface="Calibri" panose="020F0502020204030204" pitchFamily="34" charset="0"/>
                <a:cs typeface="Times New Roman" panose="02020603050405020304" pitchFamily="18" charset="0"/>
              </a:rPr>
              <a:t>			            </a:t>
            </a:r>
            <a:r>
              <a:rPr lang="en-US" sz="540" dirty="0">
                <a:solidFill>
                  <a:schemeClr val="tx1"/>
                </a:solidFill>
                <a:latin typeface="+mj-lt"/>
                <a:ea typeface="Calibri" panose="020F0502020204030204" pitchFamily="34" charset="0"/>
                <a:cs typeface="Times New Roman" panose="02020603050405020304" pitchFamily="18" charset="0"/>
              </a:rPr>
              <a:t> </a:t>
            </a:r>
            <a:r>
              <a:rPr lang="ru-RU" sz="540" dirty="0">
                <a:solidFill>
                  <a:schemeClr val="tx1">
                    <a:lumMod val="65000"/>
                    <a:lumOff val="35000"/>
                  </a:schemeClr>
                </a:solidFill>
                <a:latin typeface="+mj-lt"/>
                <a:ea typeface="Calibri" panose="020F0502020204030204" pitchFamily="34" charset="0"/>
                <a:cs typeface="Times New Roman" panose="02020603050405020304" pitchFamily="18" charset="0"/>
              </a:rPr>
              <a:t>М</a:t>
            </a:r>
            <a:r>
              <a:rPr lang="ru-RU" sz="540" dirty="0">
                <a:solidFill>
                  <a:schemeClr val="tx1">
                    <a:lumMod val="65000"/>
                    <a:lumOff val="35000"/>
                  </a:schemeClr>
                </a:solidFill>
                <a:effectLst/>
                <a:latin typeface="+mj-lt"/>
                <a:ea typeface="Calibri" panose="020F0502020204030204" pitchFamily="34" charset="0"/>
                <a:cs typeface="Times New Roman" panose="02020603050405020304" pitchFamily="18" charset="0"/>
              </a:rPr>
              <a:t>арт 2019 г.</a:t>
            </a:r>
            <a:endParaRPr lang="ru-RU" sz="540" dirty="0">
              <a:solidFill>
                <a:schemeClr val="tx1">
                  <a:lumMod val="65000"/>
                  <a:lumOff val="35000"/>
                </a:schemeClr>
              </a:solidFill>
              <a:latin typeface="+mj-lt"/>
            </a:endParaRPr>
          </a:p>
        </p:txBody>
      </p:sp>
      <p:sp>
        <p:nvSpPr>
          <p:cNvPr id="7" name="TextBox 6">
            <a:extLst>
              <a:ext uri="{FF2B5EF4-FFF2-40B4-BE49-F238E27FC236}">
                <a16:creationId xmlns:a16="http://schemas.microsoft.com/office/drawing/2014/main" id="{EEA2D962-EE19-4786-9E0C-BBCAD39EAEC4}"/>
              </a:ext>
            </a:extLst>
          </p:cNvPr>
          <p:cNvSpPr txBox="1"/>
          <p:nvPr/>
        </p:nvSpPr>
        <p:spPr>
          <a:xfrm>
            <a:off x="1352715" y="2958211"/>
            <a:ext cx="2155970" cy="1754326"/>
          </a:xfrm>
          <a:prstGeom prst="rect">
            <a:avLst/>
          </a:prstGeom>
          <a:solidFill>
            <a:srgbClr val="12492B"/>
          </a:solidFill>
        </p:spPr>
        <p:txBody>
          <a:bodyPr wrap="square" rtlCol="0">
            <a:spAutoFit/>
          </a:bodyPr>
          <a:lstStyle/>
          <a:p>
            <a:pPr algn="ctr"/>
            <a:r>
              <a:rPr lang="ru-RU" sz="2000" b="1" dirty="0">
                <a:solidFill>
                  <a:schemeClr val="bg1"/>
                </a:solidFill>
              </a:rPr>
              <a:t>КАРТОЧКИ ВОПРОСОВ И ЗАДАЧ</a:t>
            </a:r>
          </a:p>
          <a:p>
            <a:pPr algn="ctr"/>
            <a:r>
              <a:rPr lang="ru-RU" sz="1600" dirty="0">
                <a:solidFill>
                  <a:schemeClr val="bg1"/>
                </a:solidFill>
              </a:rPr>
              <a:t>Для всех практикующих врачей и пациентов</a:t>
            </a:r>
          </a:p>
        </p:txBody>
      </p:sp>
      <p:grpSp>
        <p:nvGrpSpPr>
          <p:cNvPr id="2" name="Группа 1">
            <a:extLst>
              <a:ext uri="{FF2B5EF4-FFF2-40B4-BE49-F238E27FC236}">
                <a16:creationId xmlns:a16="http://schemas.microsoft.com/office/drawing/2014/main" id="{BDC40D0B-4C84-4545-83FE-30EC11F54F05}"/>
              </a:ext>
            </a:extLst>
          </p:cNvPr>
          <p:cNvGrpSpPr/>
          <p:nvPr/>
        </p:nvGrpSpPr>
        <p:grpSpPr>
          <a:xfrm>
            <a:off x="6392982" y="2958211"/>
            <a:ext cx="2256639" cy="2565937"/>
            <a:chOff x="6392982" y="2958211"/>
            <a:chExt cx="2256639" cy="2565937"/>
          </a:xfrm>
        </p:grpSpPr>
        <p:sp>
          <p:nvSpPr>
            <p:cNvPr id="9" name="Прямоугольник 8">
              <a:extLst>
                <a:ext uri="{FF2B5EF4-FFF2-40B4-BE49-F238E27FC236}">
                  <a16:creationId xmlns:a16="http://schemas.microsoft.com/office/drawing/2014/main" id="{74CEB08D-BDA9-481F-92C8-D60052BB02E5}"/>
                </a:ext>
              </a:extLst>
            </p:cNvPr>
            <p:cNvSpPr/>
            <p:nvPr/>
          </p:nvSpPr>
          <p:spPr>
            <a:xfrm>
              <a:off x="6392982" y="2958211"/>
              <a:ext cx="2256639" cy="6090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a:solidFill>
                    <a:srgbClr val="0F4728"/>
                  </a:solidFill>
                </a:rPr>
                <a:t>КАРТОЧКИ</a:t>
              </a:r>
            </a:p>
            <a:p>
              <a:pPr algn="ctr"/>
              <a:r>
                <a:rPr lang="ru-RU" sz="1400" b="1" dirty="0">
                  <a:solidFill>
                    <a:srgbClr val="0F4728"/>
                  </a:solidFill>
                </a:rPr>
                <a:t>ВОПРОСОВ И ЗАДАЧ</a:t>
              </a:r>
            </a:p>
            <a:p>
              <a:pPr algn="ctr"/>
              <a:r>
                <a:rPr lang="ru-RU" sz="700" dirty="0">
                  <a:solidFill>
                    <a:srgbClr val="0F4728"/>
                  </a:solidFill>
                </a:rPr>
                <a:t>ВСЕ ПРАКТИКУЮЩИЕ ВРАЧИ И ПАЦИЕНТЫ</a:t>
              </a:r>
            </a:p>
            <a:p>
              <a:endParaRPr lang="ru-RU" sz="700" dirty="0">
                <a:solidFill>
                  <a:srgbClr val="006032"/>
                </a:solidFill>
              </a:endParaRPr>
            </a:p>
          </p:txBody>
        </p:sp>
        <p:sp>
          <p:nvSpPr>
            <p:cNvPr id="10" name="Прямоугольник 9">
              <a:extLst>
                <a:ext uri="{FF2B5EF4-FFF2-40B4-BE49-F238E27FC236}">
                  <a16:creationId xmlns:a16="http://schemas.microsoft.com/office/drawing/2014/main" id="{35010228-0875-4C38-9954-E6C01398DAAD}"/>
                </a:ext>
              </a:extLst>
            </p:cNvPr>
            <p:cNvSpPr/>
            <p:nvPr/>
          </p:nvSpPr>
          <p:spPr>
            <a:xfrm>
              <a:off x="6431392" y="4056164"/>
              <a:ext cx="2130320" cy="14679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1400" b="1" dirty="0">
                  <a:solidFill>
                    <a:srgbClr val="0F4728"/>
                  </a:solidFill>
                </a:rPr>
                <a:t>ИНСТРУКЦИИ</a:t>
              </a:r>
            </a:p>
            <a:p>
              <a:pPr marL="228600" indent="-139700">
                <a:buFont typeface="+mj-lt"/>
                <a:buAutoNum type="arabicPeriod"/>
              </a:pPr>
              <a:r>
                <a:rPr lang="ru-RU" sz="700" dirty="0">
                  <a:solidFill>
                    <a:schemeClr val="tx1"/>
                  </a:solidFill>
                </a:rPr>
                <a:t>Разделитесь на пары или небольшие группы.</a:t>
              </a:r>
            </a:p>
            <a:p>
              <a:pPr marL="228600" indent="-139700">
                <a:buFont typeface="+mj-lt"/>
                <a:buAutoNum type="arabicPeriod"/>
              </a:pPr>
              <a:r>
                <a:rPr lang="ru-RU" sz="700" dirty="0">
                  <a:solidFill>
                    <a:schemeClr val="tx1"/>
                  </a:solidFill>
                </a:rPr>
                <a:t>Выберите карту из колоды.</a:t>
              </a:r>
            </a:p>
            <a:p>
              <a:pPr marL="228600" indent="-139700">
                <a:buFont typeface="+mj-lt"/>
                <a:buAutoNum type="arabicPeriod"/>
              </a:pPr>
              <a:r>
                <a:rPr lang="ru-RU" sz="700" dirty="0">
                  <a:solidFill>
                    <a:schemeClr val="tx1"/>
                  </a:solidFill>
                </a:rPr>
                <a:t>Прочитайте вопрос или комментарий.</a:t>
              </a:r>
            </a:p>
            <a:p>
              <a:pPr marL="228600" indent="-139700">
                <a:buFont typeface="+mj-lt"/>
                <a:buAutoNum type="arabicPeriod"/>
              </a:pPr>
              <a:r>
                <a:rPr lang="ru-RU" sz="700" dirty="0">
                  <a:solidFill>
                    <a:schemeClr val="tx1"/>
                  </a:solidFill>
                </a:rPr>
                <a:t>Уделите несколько минут обсуждению вопроса или комментария к карточке и запишите ключевые моменты обсуждения.</a:t>
              </a:r>
            </a:p>
            <a:p>
              <a:pPr marL="228600" indent="-139700">
                <a:buFont typeface="+mj-lt"/>
                <a:buAutoNum type="arabicPeriod"/>
              </a:pPr>
              <a:r>
                <a:rPr lang="ru-RU" sz="700" dirty="0">
                  <a:solidFill>
                    <a:schemeClr val="tx1"/>
                  </a:solidFill>
                </a:rPr>
                <a:t>Выберите другую карту и выполните шаги 3 и 4 выше.</a:t>
              </a:r>
            </a:p>
            <a:p>
              <a:pPr marL="228600" indent="-139700">
                <a:buFont typeface="+mj-lt"/>
                <a:buAutoNum type="arabicPeriod"/>
              </a:pPr>
              <a:r>
                <a:rPr lang="ru-RU" sz="700" dirty="0">
                  <a:solidFill>
                    <a:schemeClr val="tx1"/>
                  </a:solidFill>
                </a:rPr>
                <a:t>Расскажите о своих обсуждениях всей команде/совещанию.</a:t>
              </a:r>
              <a:endParaRPr lang="ru-RU" sz="600" dirty="0">
                <a:solidFill>
                  <a:srgbClr val="006032"/>
                </a:solidFill>
              </a:endParaRPr>
            </a:p>
          </p:txBody>
        </p:sp>
        <p:sp>
          <p:nvSpPr>
            <p:cNvPr id="11" name="Прямоугольник 10">
              <a:extLst>
                <a:ext uri="{FF2B5EF4-FFF2-40B4-BE49-F238E27FC236}">
                  <a16:creationId xmlns:a16="http://schemas.microsoft.com/office/drawing/2014/main" id="{0AE3E61F-F86B-4606-9056-BC1D5ACF3570}"/>
                </a:ext>
              </a:extLst>
            </p:cNvPr>
            <p:cNvSpPr/>
            <p:nvPr/>
          </p:nvSpPr>
          <p:spPr>
            <a:xfrm>
              <a:off x="6508509" y="3567295"/>
              <a:ext cx="1976087" cy="3914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700" dirty="0">
                  <a:solidFill>
                    <a:srgbClr val="515251"/>
                  </a:solidFill>
                </a:rPr>
                <a:t>Эти карточки — способ начать разговор</a:t>
              </a:r>
            </a:p>
            <a:p>
              <a:pPr algn="just"/>
              <a:r>
                <a:rPr lang="ru-RU" sz="700" dirty="0">
                  <a:solidFill>
                    <a:srgbClr val="515251"/>
                  </a:solidFill>
                </a:rPr>
                <a:t>и поделиться своими мыслями с другими.</a:t>
              </a:r>
            </a:p>
            <a:p>
              <a:pPr algn="just"/>
              <a:r>
                <a:rPr lang="ru-RU" sz="700" dirty="0">
                  <a:solidFill>
                    <a:srgbClr val="515251"/>
                  </a:solidFill>
                </a:rPr>
                <a:t>Мы приглашаем вас использовать их, чтобы начать обсуждение!</a:t>
              </a:r>
            </a:p>
          </p:txBody>
        </p:sp>
      </p:grpSp>
      <p:sp>
        <p:nvSpPr>
          <p:cNvPr id="14" name="Прямоугольник 13">
            <a:extLst>
              <a:ext uri="{FF2B5EF4-FFF2-40B4-BE49-F238E27FC236}">
                <a16:creationId xmlns:a16="http://schemas.microsoft.com/office/drawing/2014/main" id="{CBD85B9F-5D97-4FB5-9010-6AAFD41AAF38}"/>
              </a:ext>
            </a:extLst>
          </p:cNvPr>
          <p:cNvSpPr/>
          <p:nvPr/>
        </p:nvSpPr>
        <p:spPr>
          <a:xfrm>
            <a:off x="8972819" y="2285179"/>
            <a:ext cx="2170943" cy="3238969"/>
          </a:xfrm>
          <a:prstGeom prst="rect">
            <a:avLst/>
          </a:prstGeom>
          <a:solidFill>
            <a:srgbClr val="12492B"/>
          </a:solidFill>
          <a:ln>
            <a:solidFill>
              <a:srgbClr val="12492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a:latin typeface="Calibri" panose="020F0502020204030204" pitchFamily="34" charset="0"/>
                <a:ea typeface="Calibri" panose="020F0502020204030204" pitchFamily="34" charset="0"/>
                <a:cs typeface="Times New Roman" panose="02020603050405020304" pitchFamily="18" charset="0"/>
              </a:rPr>
              <a:t>Спорное </a:t>
            </a:r>
            <a:r>
              <a:rPr lang="ru-RU" sz="1400" b="1" dirty="0">
                <a:effectLst/>
                <a:latin typeface="Calibri" panose="020F0502020204030204" pitchFamily="34" charset="0"/>
                <a:ea typeface="Calibri" panose="020F0502020204030204" pitchFamily="34" charset="0"/>
                <a:cs typeface="Times New Roman" panose="02020603050405020304" pitchFamily="18" charset="0"/>
              </a:rPr>
              <a:t>заявление:</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900" dirty="0">
                <a:effectLst/>
                <a:latin typeface="Calibri" panose="020F0502020204030204" pitchFamily="34" charset="0"/>
                <a:ea typeface="Calibri" panose="020F0502020204030204" pitchFamily="34" charset="0"/>
                <a:cs typeface="Times New Roman" panose="02020603050405020304" pitchFamily="18" charset="0"/>
              </a:rPr>
              <a:t>«Медицинские работники не</a:t>
            </a:r>
          </a:p>
          <a:p>
            <a:pPr algn="ctr"/>
            <a:r>
              <a:rPr lang="ru-RU" sz="900" dirty="0">
                <a:effectLst/>
                <a:latin typeface="Calibri" panose="020F0502020204030204" pitchFamily="34" charset="0"/>
                <a:ea typeface="Calibri" panose="020F0502020204030204" pitchFamily="34" charset="0"/>
                <a:cs typeface="Times New Roman" panose="02020603050405020304" pitchFamily="18" charset="0"/>
              </a:rPr>
              <a:t>уделяют достаточно времени обучению</a:t>
            </a:r>
          </a:p>
          <a:p>
            <a:pPr algn="ctr"/>
            <a:r>
              <a:rPr lang="ru-RU" sz="900" dirty="0">
                <a:effectLst/>
                <a:latin typeface="Calibri" panose="020F0502020204030204" pitchFamily="34" charset="0"/>
                <a:ea typeface="Calibri" panose="020F0502020204030204" pitchFamily="34" charset="0"/>
                <a:cs typeface="Times New Roman" panose="02020603050405020304" pitchFamily="18" charset="0"/>
              </a:rPr>
              <a:t>пациентов астме, потому</a:t>
            </a:r>
          </a:p>
          <a:p>
            <a:pPr algn="ctr"/>
            <a:r>
              <a:rPr lang="ru-RU" sz="900" dirty="0">
                <a:effectLst/>
                <a:latin typeface="Calibri" panose="020F0502020204030204" pitchFamily="34" charset="0"/>
                <a:ea typeface="Calibri" panose="020F0502020204030204" pitchFamily="34" charset="0"/>
                <a:cs typeface="Times New Roman" panose="02020603050405020304" pitchFamily="18" charset="0"/>
              </a:rPr>
              <a:t>что они думают, что информацию</a:t>
            </a:r>
          </a:p>
          <a:p>
            <a:pPr algn="ctr"/>
            <a:r>
              <a:rPr lang="ru-RU" sz="900" dirty="0">
                <a:effectLst/>
                <a:latin typeface="Calibri" panose="020F0502020204030204" pitchFamily="34" charset="0"/>
                <a:ea typeface="Calibri" panose="020F0502020204030204" pitchFamily="34" charset="0"/>
                <a:cs typeface="Times New Roman" panose="02020603050405020304" pitchFamily="18" charset="0"/>
              </a:rPr>
              <a:t>легко найти в другом месте, и у</a:t>
            </a:r>
          </a:p>
          <a:p>
            <a:pPr algn="ctr"/>
            <a:r>
              <a:rPr lang="ru-RU" sz="900" dirty="0">
                <a:effectLst/>
                <a:latin typeface="Calibri" panose="020F0502020204030204" pitchFamily="34" charset="0"/>
                <a:ea typeface="Calibri" panose="020F0502020204030204" pitchFamily="34" charset="0"/>
                <a:cs typeface="Times New Roman" panose="02020603050405020304" pitchFamily="18" charset="0"/>
              </a:rPr>
              <a:t>них нет на это времени».</a:t>
            </a:r>
          </a:p>
          <a:p>
            <a:pPr algn="ct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b="1" dirty="0">
                <a:effectLst/>
                <a:latin typeface="Calibri" panose="020F0502020204030204" pitchFamily="34" charset="0"/>
                <a:ea typeface="Calibri" panose="020F0502020204030204" pitchFamily="34" charset="0"/>
                <a:cs typeface="Times New Roman" panose="02020603050405020304" pitchFamily="18" charset="0"/>
              </a:rPr>
              <a:t>Вы согласны</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ru-RU" sz="1000" b="1" dirty="0">
                <a:effectLst/>
                <a:latin typeface="Calibri" panose="020F0502020204030204" pitchFamily="34" charset="0"/>
                <a:ea typeface="Calibri" panose="020F0502020204030204" pitchFamily="34" charset="0"/>
                <a:cs typeface="Times New Roman" panose="02020603050405020304" pitchFamily="18" charset="0"/>
              </a:rPr>
              <a:t>с этим?</a:t>
            </a:r>
          </a:p>
          <a:p>
            <a:pPr algn="ct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b="1" dirty="0">
                <a:effectLst/>
                <a:latin typeface="Calibri" panose="020F0502020204030204" pitchFamily="34" charset="0"/>
                <a:ea typeface="Calibri" panose="020F0502020204030204" pitchFamily="34" charset="0"/>
                <a:cs typeface="Times New Roman" panose="02020603050405020304" pitchFamily="18" charset="0"/>
              </a:rPr>
              <a:t>Хватает ли времени?</a:t>
            </a:r>
          </a:p>
          <a:p>
            <a:pPr algn="ct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b="1" dirty="0">
                <a:effectLst/>
                <a:latin typeface="Calibri" panose="020F0502020204030204" pitchFamily="34" charset="0"/>
                <a:ea typeface="Calibri" panose="020F0502020204030204" pitchFamily="34" charset="0"/>
                <a:cs typeface="Times New Roman" panose="02020603050405020304" pitchFamily="18" charset="0"/>
              </a:rPr>
              <a:t>Достаточно ли обучения в других местах?</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1000" b="1" dirty="0">
                <a:effectLst/>
                <a:latin typeface="Calibri" panose="020F0502020204030204" pitchFamily="34" charset="0"/>
                <a:ea typeface="Calibri" panose="020F0502020204030204" pitchFamily="34" charset="0"/>
                <a:cs typeface="Times New Roman" panose="02020603050405020304" pitchFamily="18" charset="0"/>
              </a:rPr>
              <a:t>Есть ли люди, которым следует в приоритете уделять больше внимания при обучении астме?</a:t>
            </a:r>
            <a:endParaRPr lang="ru-RU" dirty="0"/>
          </a:p>
        </p:txBody>
      </p:sp>
    </p:spTree>
    <p:extLst>
      <p:ext uri="{BB962C8B-B14F-4D97-AF65-F5344CB8AC3E}">
        <p14:creationId xmlns:p14="http://schemas.microsoft.com/office/powerpoint/2010/main" val="128656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8D22-A27E-4CB3-ABCC-9CAE442CF0B5}"/>
              </a:ext>
            </a:extLst>
          </p:cNvPr>
          <p:cNvSpPr>
            <a:spLocks noGrp="1"/>
          </p:cNvSpPr>
          <p:nvPr>
            <p:ph type="title"/>
          </p:nvPr>
        </p:nvSpPr>
        <p:spPr>
          <a:xfrm>
            <a:off x="609601" y="274638"/>
            <a:ext cx="9321799" cy="1143000"/>
          </a:xfrm>
        </p:spPr>
        <p:txBody>
          <a:bodyPr/>
          <a:lstStyle/>
          <a:p>
            <a:r>
              <a:rPr lang="ru" sz="2800" dirty="0"/>
              <a:t>Давайте вернемся к первым реакциям: </a:t>
            </a:r>
            <a:br>
              <a:rPr lang="en-GB" dirty="0"/>
            </a:br>
            <a:r>
              <a:rPr lang="ru-RU" sz="2400" i="1" dirty="0"/>
              <a:t>Кажется, она занята, и я не хочу ее еще больше нервировать</a:t>
            </a:r>
            <a:endParaRPr lang="en-GB" sz="2400" dirty="0"/>
          </a:p>
        </p:txBody>
      </p:sp>
      <p:sp>
        <p:nvSpPr>
          <p:cNvPr id="3" name="Content Placeholder 2">
            <a:extLst>
              <a:ext uri="{FF2B5EF4-FFF2-40B4-BE49-F238E27FC236}">
                <a16:creationId xmlns:a16="http://schemas.microsoft.com/office/drawing/2014/main" id="{10A805DC-C642-484C-90AF-676595B1FE10}"/>
              </a:ext>
            </a:extLst>
          </p:cNvPr>
          <p:cNvSpPr>
            <a:spLocks noGrp="1"/>
          </p:cNvSpPr>
          <p:nvPr>
            <p:ph idx="1"/>
          </p:nvPr>
        </p:nvSpPr>
        <p:spPr/>
        <p:txBody>
          <a:bodyPr/>
          <a:lstStyle/>
          <a:p>
            <a:pPr marL="0" indent="0">
              <a:buNone/>
            </a:pPr>
            <a:r>
              <a:rPr lang="ru" b="1" dirty="0"/>
              <a:t>Но могу ли я помочь ей переосмыслить ситуацию?</a:t>
            </a:r>
          </a:p>
          <a:p>
            <a:endParaRPr lang="en-GB" dirty="0"/>
          </a:p>
          <a:p>
            <a:r>
              <a:rPr lang="ru" dirty="0"/>
              <a:t>Вы могли бы сказать:</a:t>
            </a:r>
          </a:p>
          <a:p>
            <a:pPr lvl="1"/>
            <a:r>
              <a:rPr lang="ru" dirty="0"/>
              <a:t>«Я могу помочь сегодня, но не думаю, что эт</a:t>
            </a:r>
            <a:r>
              <a:rPr lang="aa-ET" dirty="0"/>
              <a:t>а</a:t>
            </a:r>
            <a:r>
              <a:rPr lang="ru" dirty="0"/>
              <a:t> инфекция вызывает у вас такие ощущения. Я хотел бы помочь вам понять, почему. У </a:t>
            </a:r>
            <a:r>
              <a:rPr lang="aa-ET" dirty="0"/>
              <a:t>вас</a:t>
            </a:r>
            <a:r>
              <a:rPr lang="ru" dirty="0"/>
              <a:t> </a:t>
            </a:r>
            <a:r>
              <a:rPr lang="ru-RU" dirty="0"/>
              <a:t>есть на это</a:t>
            </a:r>
            <a:r>
              <a:rPr lang="ru" dirty="0"/>
              <a:t> время?"</a:t>
            </a:r>
          </a:p>
          <a:p>
            <a:pPr lvl="1"/>
            <a:r>
              <a:rPr lang="ru" dirty="0"/>
              <a:t>«Я также думаю, что знаю способ помочь вам сэкономить время и предотвратить подобное в будущем — хотя сейчас нам придется потратить немного больше времени»</a:t>
            </a:r>
          </a:p>
        </p:txBody>
      </p:sp>
    </p:spTree>
    <p:extLst>
      <p:ext uri="{BB962C8B-B14F-4D97-AF65-F5344CB8AC3E}">
        <p14:creationId xmlns:p14="http://schemas.microsoft.com/office/powerpoint/2010/main" val="192507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8D22-A27E-4CB3-ABCC-9CAE442CF0B5}"/>
              </a:ext>
            </a:extLst>
          </p:cNvPr>
          <p:cNvSpPr>
            <a:spLocks noGrp="1"/>
          </p:cNvSpPr>
          <p:nvPr>
            <p:ph type="title"/>
          </p:nvPr>
        </p:nvSpPr>
        <p:spPr>
          <a:xfrm>
            <a:off x="609601" y="274638"/>
            <a:ext cx="8762999" cy="1143000"/>
          </a:xfrm>
        </p:spPr>
        <p:txBody>
          <a:bodyPr/>
          <a:lstStyle/>
          <a:p>
            <a:pPr>
              <a:lnSpc>
                <a:spcPts val="2500"/>
              </a:lnSpc>
            </a:pPr>
            <a:r>
              <a:rPr lang="ru" dirty="0"/>
              <a:t>Давайте вернемся к первым реакциям: </a:t>
            </a:r>
            <a:br>
              <a:rPr lang="en-GB" dirty="0"/>
            </a:br>
            <a:r>
              <a:rPr lang="ru-RU" sz="2400" i="1" dirty="0"/>
              <a:t>Если у нее инфекция грудной клетки, то ингалятор и антибиотики помогут во всех причинах.</a:t>
            </a:r>
            <a:br>
              <a:rPr lang="ru-RU" sz="2400" i="1" dirty="0"/>
            </a:br>
            <a:endParaRPr lang="en-GB" i="1" dirty="0"/>
          </a:p>
        </p:txBody>
      </p:sp>
      <p:sp>
        <p:nvSpPr>
          <p:cNvPr id="3" name="Content Placeholder 2">
            <a:extLst>
              <a:ext uri="{FF2B5EF4-FFF2-40B4-BE49-F238E27FC236}">
                <a16:creationId xmlns:a16="http://schemas.microsoft.com/office/drawing/2014/main" id="{10A805DC-C642-484C-90AF-676595B1FE10}"/>
              </a:ext>
            </a:extLst>
          </p:cNvPr>
          <p:cNvSpPr>
            <a:spLocks noGrp="1"/>
          </p:cNvSpPr>
          <p:nvPr>
            <p:ph idx="1"/>
          </p:nvPr>
        </p:nvSpPr>
        <p:spPr/>
        <p:txBody>
          <a:bodyPr>
            <a:normAutofit lnSpcReduction="10000"/>
          </a:bodyPr>
          <a:lstStyle/>
          <a:p>
            <a:pPr marL="0" indent="0">
              <a:buNone/>
            </a:pPr>
            <a:r>
              <a:rPr lang="ru" b="1" dirty="0"/>
              <a:t>Но как насчет моего долга по рациональному использованию антибиотиков?</a:t>
            </a:r>
          </a:p>
          <a:p>
            <a:endParaRPr lang="en-GB" dirty="0"/>
          </a:p>
          <a:p>
            <a:r>
              <a:rPr lang="ru" dirty="0"/>
              <a:t>Вы могли бы сказать:</a:t>
            </a:r>
          </a:p>
          <a:p>
            <a:pPr lvl="1"/>
            <a:r>
              <a:rPr lang="ru" altLang="pt-PT" dirty="0"/>
              <a:t>«Вы правы в том, что простуда стала причиной того, что вы чувствуете сегодня, но антибиотики не лечат простуду и не лечат то, что происходит в ваших дыхательных путях прямо сейчас»</a:t>
            </a:r>
          </a:p>
          <a:p>
            <a:pPr lvl="1"/>
            <a:r>
              <a:rPr lang="ru" altLang="pt-PT" dirty="0"/>
              <a:t>«В какой-то момент в будущем вам могут понадобиться антибиотики, чтобы спасти вашу жизнь. Сегодня не тот день, но если дать их сейчас, когда нет признаков серьезной бактериальной инфекции, это может помешать им работать для вас или ваших детей в будущем».</a:t>
            </a:r>
          </a:p>
          <a:p>
            <a:endParaRPr lang="en-GB" dirty="0"/>
          </a:p>
        </p:txBody>
      </p:sp>
    </p:spTree>
    <p:extLst>
      <p:ext uri="{BB962C8B-B14F-4D97-AF65-F5344CB8AC3E}">
        <p14:creationId xmlns:p14="http://schemas.microsoft.com/office/powerpoint/2010/main" val="227130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ru" dirty="0"/>
              <a:t>Клинические аспекты </a:t>
            </a:r>
            <a:br>
              <a:rPr lang="en-GB" dirty="0"/>
            </a:br>
            <a:r>
              <a:rPr lang="ru" sz="3200" i="1" dirty="0"/>
              <a:t>Есть ли у Шэрон астма?</a:t>
            </a:r>
            <a:endParaRPr lang="en-GB" dirty="0"/>
          </a:p>
        </p:txBody>
      </p:sp>
      <p:sp>
        <p:nvSpPr>
          <p:cNvPr id="5" name="Content Placeholder 2">
            <a:extLst>
              <a:ext uri="{FF2B5EF4-FFF2-40B4-BE49-F238E27FC236}">
                <a16:creationId xmlns:a16="http://schemas.microsoft.com/office/drawing/2014/main" id="{84BC83B7-0C8A-43F6-9762-31C9D737935A}"/>
              </a:ext>
            </a:extLst>
          </p:cNvPr>
          <p:cNvSpPr txBox="1">
            <a:spLocks/>
          </p:cNvSpPr>
          <p:nvPr/>
        </p:nvSpPr>
        <p:spPr>
          <a:xfrm>
            <a:off x="762000" y="1752601"/>
            <a:ext cx="10972800" cy="452596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ru" dirty="0"/>
              <a:t>Диагноз Шэрон был поставлен в детстве и может потребовать пересмотра</a:t>
            </a:r>
          </a:p>
          <a:p>
            <a:pPr marL="0" indent="0">
              <a:buNone/>
            </a:pPr>
            <a:endParaRPr lang="en-GB" b="1" dirty="0"/>
          </a:p>
          <a:p>
            <a:pPr marL="0" indent="0">
              <a:buNone/>
            </a:pPr>
            <a:r>
              <a:rPr lang="ru" b="1" dirty="0"/>
              <a:t>Что </a:t>
            </a:r>
            <a:r>
              <a:rPr lang="aa-ET" b="1" dirty="0"/>
              <a:t>в</a:t>
            </a:r>
            <a:r>
              <a:rPr lang="ru" b="1" dirty="0"/>
              <a:t>ы може</a:t>
            </a:r>
            <a:r>
              <a:rPr lang="aa-ET" b="1" dirty="0"/>
              <a:t>т</a:t>
            </a:r>
            <a:r>
              <a:rPr lang="ru-RU" b="1" dirty="0"/>
              <a:t>е</a:t>
            </a:r>
            <a:r>
              <a:rPr lang="ru" b="1" dirty="0"/>
              <a:t> сделать?</a:t>
            </a:r>
          </a:p>
          <a:p>
            <a:r>
              <a:rPr lang="ru" altLang="pt-PT" sz="2400" dirty="0"/>
              <a:t>Если у вас есть старые записи – сравните их с диагностическими критериями, которые вы используете на местном уровне или в вашей стране.</a:t>
            </a:r>
          </a:p>
          <a:p>
            <a:r>
              <a:rPr lang="ru" altLang="pt-PT" sz="2400" dirty="0"/>
              <a:t>Рассмотрим тест на обратимость. У вас есть показания пребронхолитика, показывающие обструкцию</a:t>
            </a:r>
          </a:p>
          <a:p>
            <a:r>
              <a:rPr lang="ru" altLang="pt-PT" sz="2400" dirty="0"/>
              <a:t>Посмотрите на реакцию на 400 мкг сальбутамола через спейсер.</a:t>
            </a:r>
          </a:p>
          <a:p>
            <a:pPr lvl="1"/>
            <a:r>
              <a:rPr lang="ru" altLang="pt-PT" sz="2000" dirty="0"/>
              <a:t>Поделитесь с ней, если она изменит свое отношение, чтобы поддержать ее обучение. Если она этого не сделает, пересмотрите диагноз.</a:t>
            </a:r>
          </a:p>
          <a:p>
            <a:endParaRPr lang="en-GB" dirty="0">
              <a:solidFill>
                <a:schemeClr val="accent1"/>
              </a:solidFill>
            </a:endParaRPr>
          </a:p>
          <a:p>
            <a:pPr marL="0" indent="0">
              <a:buFont typeface="Arial"/>
              <a:buNone/>
            </a:pPr>
            <a:endParaRPr lang="en-GB" dirty="0"/>
          </a:p>
          <a:p>
            <a:pPr marL="0" indent="0">
              <a:buFont typeface="Arial"/>
              <a:buNone/>
            </a:pPr>
            <a:endParaRPr lang="en-GB" dirty="0"/>
          </a:p>
          <a:p>
            <a:pPr marL="0" indent="0">
              <a:buFont typeface="Arial"/>
              <a:buNone/>
            </a:pPr>
            <a:endParaRPr lang="en-GB" b="1" dirty="0">
              <a:solidFill>
                <a:schemeClr val="accent1"/>
              </a:solidFill>
            </a:endParaRPr>
          </a:p>
          <a:p>
            <a:endParaRPr lang="en-GB" dirty="0"/>
          </a:p>
        </p:txBody>
      </p:sp>
    </p:spTree>
    <p:extLst>
      <p:ext uri="{BB962C8B-B14F-4D97-AF65-F5344CB8AC3E}">
        <p14:creationId xmlns:p14="http://schemas.microsoft.com/office/powerpoint/2010/main" val="388698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a:t>
            </a:r>
          </a:p>
        </p:txBody>
      </p:sp>
      <p:sp>
        <p:nvSpPr>
          <p:cNvPr id="3" name="Прямоугольник 2">
            <a:extLst>
              <a:ext uri="{FF2B5EF4-FFF2-40B4-BE49-F238E27FC236}">
                <a16:creationId xmlns:a16="http://schemas.microsoft.com/office/drawing/2014/main" id="{0DD48649-3B53-4616-88E6-058AA1D40461}"/>
              </a:ext>
            </a:extLst>
          </p:cNvPr>
          <p:cNvSpPr/>
          <p:nvPr/>
        </p:nvSpPr>
        <p:spPr>
          <a:xfrm>
            <a:off x="2811472" y="1416804"/>
            <a:ext cx="2533650" cy="91068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nSpc>
                <a:spcPts val="1300"/>
              </a:lnSpc>
            </a:pPr>
            <a:r>
              <a:rPr lang="ru-RU" sz="1400" b="1" i="0" dirty="0">
                <a:effectLst/>
                <a:latin typeface="Roboto" panose="02000000000000000000" pitchFamily="2" charset="0"/>
              </a:rPr>
              <a:t>Взрослые и подростки </a:t>
            </a:r>
          </a:p>
          <a:p>
            <a:pPr>
              <a:lnSpc>
                <a:spcPts val="1300"/>
              </a:lnSpc>
              <a:spcAft>
                <a:spcPts val="600"/>
              </a:spcAft>
            </a:pPr>
            <a:r>
              <a:rPr lang="ru-RU" sz="1400" b="1" i="0" dirty="0">
                <a:effectLst/>
                <a:latin typeface="Roboto" panose="02000000000000000000" pitchFamily="2" charset="0"/>
              </a:rPr>
              <a:t>12+ лет</a:t>
            </a:r>
          </a:p>
          <a:p>
            <a:pPr>
              <a:lnSpc>
                <a:spcPts val="1300"/>
              </a:lnSpc>
            </a:pPr>
            <a:r>
              <a:rPr lang="ru-RU" sz="1000" b="1" dirty="0">
                <a:solidFill>
                  <a:schemeClr val="tx1"/>
                </a:solidFill>
              </a:rPr>
              <a:t>Индивидуальное ведение астмы</a:t>
            </a:r>
          </a:p>
          <a:p>
            <a:pPr>
              <a:lnSpc>
                <a:spcPts val="1300"/>
              </a:lnSpc>
            </a:pPr>
            <a:r>
              <a:rPr lang="ru-RU" sz="1000" dirty="0">
                <a:solidFill>
                  <a:schemeClr val="tx1"/>
                </a:solidFill>
              </a:rPr>
              <a:t>Оценка, Коррекция, Пересмотр с учетом индивидуальных потребностей пациента</a:t>
            </a:r>
            <a:endParaRPr lang="ru-KG" sz="1000" dirty="0">
              <a:solidFill>
                <a:schemeClr val="tx1"/>
              </a:solidFill>
            </a:endParaRPr>
          </a:p>
        </p:txBody>
      </p:sp>
      <p:grpSp>
        <p:nvGrpSpPr>
          <p:cNvPr id="68" name="Группа 67">
            <a:extLst>
              <a:ext uri="{FF2B5EF4-FFF2-40B4-BE49-F238E27FC236}">
                <a16:creationId xmlns:a16="http://schemas.microsoft.com/office/drawing/2014/main" id="{BD6D9C8B-20E6-48F4-BD3F-EC83E91B8F6F}"/>
              </a:ext>
            </a:extLst>
          </p:cNvPr>
          <p:cNvGrpSpPr/>
          <p:nvPr/>
        </p:nvGrpSpPr>
        <p:grpSpPr>
          <a:xfrm>
            <a:off x="5052465" y="1359127"/>
            <a:ext cx="5113885" cy="1846133"/>
            <a:chOff x="5052465" y="1359127"/>
            <a:chExt cx="5113885" cy="1846133"/>
          </a:xfrm>
        </p:grpSpPr>
        <p:pic>
          <p:nvPicPr>
            <p:cNvPr id="14" name="Рисунок 13">
              <a:extLst>
                <a:ext uri="{FF2B5EF4-FFF2-40B4-BE49-F238E27FC236}">
                  <a16:creationId xmlns:a16="http://schemas.microsoft.com/office/drawing/2014/main" id="{7E257025-5C7F-4641-9029-5F8007854A8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25988" y="1399024"/>
              <a:ext cx="2871142" cy="1540818"/>
            </a:xfrm>
            <a:prstGeom prst="rect">
              <a:avLst/>
            </a:prstGeom>
          </p:spPr>
        </p:pic>
        <p:sp>
          <p:nvSpPr>
            <p:cNvPr id="17" name="Прямоугольник 16">
              <a:extLst>
                <a:ext uri="{FF2B5EF4-FFF2-40B4-BE49-F238E27FC236}">
                  <a16:creationId xmlns:a16="http://schemas.microsoft.com/office/drawing/2014/main" id="{181BA7D8-EBB6-4BDD-8BAC-29BBEF2CCADA}"/>
                </a:ext>
              </a:extLst>
            </p:cNvPr>
            <p:cNvSpPr/>
            <p:nvPr/>
          </p:nvSpPr>
          <p:spPr>
            <a:xfrm>
              <a:off x="7577846" y="1359127"/>
              <a:ext cx="2588504" cy="795536"/>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700" b="0" i="0" dirty="0">
                  <a:effectLst/>
                  <a:latin typeface="Roboto" panose="02000000000000000000" pitchFamily="2" charset="0"/>
                </a:rPr>
                <a:t>Подтверждение диагноза, если необходимо</a:t>
              </a:r>
              <a:endParaRPr lang="en-US" sz="700" b="0" i="0" dirty="0">
                <a:effectLst/>
                <a:latin typeface="Roboto" panose="02000000000000000000" pitchFamily="2" charset="0"/>
              </a:endParaRPr>
            </a:p>
            <a:p>
              <a:r>
                <a:rPr lang="ru-RU" sz="700" b="0" i="0" dirty="0">
                  <a:effectLst/>
                  <a:latin typeface="Roboto" panose="02000000000000000000" pitchFamily="2" charset="0"/>
                </a:rPr>
                <a:t>Контроль симптомов и модифицируемые факторы риска </a:t>
              </a:r>
              <a:endParaRPr lang="en-US" sz="700" b="0" i="0" dirty="0">
                <a:effectLst/>
                <a:latin typeface="Roboto" panose="02000000000000000000" pitchFamily="2" charset="0"/>
              </a:endParaRPr>
            </a:p>
            <a:p>
              <a:r>
                <a:rPr lang="ru-RU" sz="700" b="0" i="0" dirty="0">
                  <a:effectLst/>
                  <a:latin typeface="Roboto" panose="02000000000000000000" pitchFamily="2" charset="0"/>
                </a:rPr>
                <a:t>Сопутствующие заболевания</a:t>
              </a:r>
              <a:endParaRPr lang="en-US" sz="700" b="0" i="0" dirty="0">
                <a:effectLst/>
                <a:latin typeface="Roboto" panose="02000000000000000000" pitchFamily="2" charset="0"/>
              </a:endParaRPr>
            </a:p>
            <a:p>
              <a:r>
                <a:rPr lang="ru-RU" sz="700" b="0" i="0" dirty="0">
                  <a:effectLst/>
                  <a:latin typeface="Roboto" panose="02000000000000000000" pitchFamily="2" charset="0"/>
                </a:rPr>
                <a:t>Техника использования ингалятора и соблюдение режима</a:t>
              </a:r>
              <a:endParaRPr lang="en-US" sz="700" b="0" i="0" dirty="0">
                <a:effectLst/>
                <a:latin typeface="Roboto" panose="02000000000000000000" pitchFamily="2" charset="0"/>
              </a:endParaRPr>
            </a:p>
            <a:p>
              <a:r>
                <a:rPr lang="ru-RU" sz="700" b="0" i="0" dirty="0">
                  <a:effectLst/>
                  <a:latin typeface="Roboto" panose="02000000000000000000" pitchFamily="2" charset="0"/>
                </a:rPr>
                <a:t>Предпочтения и цели пациента</a:t>
              </a:r>
              <a:endParaRPr lang="ru-KG" sz="600" dirty="0">
                <a:solidFill>
                  <a:schemeClr val="tx1"/>
                </a:solidFill>
              </a:endParaRPr>
            </a:p>
          </p:txBody>
        </p:sp>
        <p:sp>
          <p:nvSpPr>
            <p:cNvPr id="20" name="Прямоугольник 19">
              <a:extLst>
                <a:ext uri="{FF2B5EF4-FFF2-40B4-BE49-F238E27FC236}">
                  <a16:creationId xmlns:a16="http://schemas.microsoft.com/office/drawing/2014/main" id="{D565EBB0-82C0-4C17-9B3E-C547F40F8CD8}"/>
                </a:ext>
              </a:extLst>
            </p:cNvPr>
            <p:cNvSpPr/>
            <p:nvPr/>
          </p:nvSpPr>
          <p:spPr>
            <a:xfrm>
              <a:off x="7577845" y="2409724"/>
              <a:ext cx="1981686" cy="795536"/>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700" b="0" i="0" dirty="0">
                  <a:effectLst/>
                  <a:latin typeface="Roboto" panose="02000000000000000000" pitchFamily="2" charset="0"/>
                </a:rPr>
                <a:t>Лечение модифицируемых факторов риска и сопутствующих заболеваний</a:t>
              </a:r>
            </a:p>
            <a:p>
              <a:r>
                <a:rPr lang="ru-RU" sz="700" b="0" i="0" dirty="0">
                  <a:effectLst/>
                  <a:latin typeface="Roboto" panose="02000000000000000000" pitchFamily="2" charset="0"/>
                </a:rPr>
                <a:t>Немедикаментозные стратегии</a:t>
              </a:r>
            </a:p>
            <a:p>
              <a:r>
                <a:rPr lang="ru-RU" sz="700" b="0" i="0" dirty="0">
                  <a:effectLst/>
                  <a:latin typeface="Roboto" panose="02000000000000000000" pitchFamily="2" charset="0"/>
                </a:rPr>
                <a:t>Препараты от астмы (корректировать вниз/вверх/между путями)</a:t>
              </a:r>
            </a:p>
            <a:p>
              <a:r>
                <a:rPr lang="ru-RU" sz="700" b="0" i="0" dirty="0">
                  <a:effectLst/>
                  <a:latin typeface="Roboto" panose="02000000000000000000" pitchFamily="2" charset="0"/>
                </a:rPr>
                <a:t>Обучение и тренировка навыков</a:t>
              </a:r>
              <a:endParaRPr lang="ru-KG" sz="600" dirty="0">
                <a:solidFill>
                  <a:schemeClr val="tx1"/>
                </a:solidFill>
              </a:endParaRPr>
            </a:p>
          </p:txBody>
        </p:sp>
        <p:sp>
          <p:nvSpPr>
            <p:cNvPr id="21" name="Прямоугольник 20">
              <a:extLst>
                <a:ext uri="{FF2B5EF4-FFF2-40B4-BE49-F238E27FC236}">
                  <a16:creationId xmlns:a16="http://schemas.microsoft.com/office/drawing/2014/main" id="{599406BD-9352-4691-9C22-FC9B6C2B1520}"/>
                </a:ext>
              </a:extLst>
            </p:cNvPr>
            <p:cNvSpPr/>
            <p:nvPr/>
          </p:nvSpPr>
          <p:spPr>
            <a:xfrm>
              <a:off x="5052465" y="2111116"/>
              <a:ext cx="1347046" cy="795536"/>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r"/>
              <a:r>
                <a:rPr lang="ru-RU" sz="700" b="0" i="0" dirty="0">
                  <a:effectLst/>
                  <a:latin typeface="Roboto" panose="02000000000000000000" pitchFamily="2" charset="0"/>
                </a:rPr>
                <a:t>Симптомы </a:t>
              </a:r>
            </a:p>
            <a:p>
              <a:pPr algn="r"/>
              <a:r>
                <a:rPr lang="ru-RU" sz="700" b="0" i="0" dirty="0">
                  <a:effectLst/>
                  <a:latin typeface="Roboto" panose="02000000000000000000" pitchFamily="2" charset="0"/>
                </a:rPr>
                <a:t>Обострения</a:t>
              </a:r>
            </a:p>
            <a:p>
              <a:pPr algn="r"/>
              <a:r>
                <a:rPr lang="ru-RU" sz="700" b="0" i="0" dirty="0">
                  <a:effectLst/>
                  <a:latin typeface="Roboto" panose="02000000000000000000" pitchFamily="2" charset="0"/>
                </a:rPr>
                <a:t>Побочные эффекты</a:t>
              </a:r>
            </a:p>
            <a:p>
              <a:pPr algn="r"/>
              <a:r>
                <a:rPr lang="ru-RU" sz="700" b="0" i="0" dirty="0">
                  <a:effectLst/>
                  <a:latin typeface="Roboto" panose="02000000000000000000" pitchFamily="2" charset="0"/>
                </a:rPr>
                <a:t>Функция легких</a:t>
              </a:r>
            </a:p>
            <a:p>
              <a:pPr algn="r"/>
              <a:r>
                <a:rPr lang="ru-RU" sz="700" b="0" i="0" dirty="0">
                  <a:effectLst/>
                  <a:latin typeface="Roboto" panose="02000000000000000000" pitchFamily="2" charset="0"/>
                </a:rPr>
                <a:t>Удовлетворенность пациента</a:t>
              </a:r>
              <a:endParaRPr lang="ru-KG" sz="600" dirty="0">
                <a:solidFill>
                  <a:schemeClr val="tx1"/>
                </a:solidFill>
              </a:endParaRPr>
            </a:p>
          </p:txBody>
        </p:sp>
        <p:sp>
          <p:nvSpPr>
            <p:cNvPr id="22" name="Rectangle 57">
              <a:extLst>
                <a:ext uri="{FF2B5EF4-FFF2-40B4-BE49-F238E27FC236}">
                  <a16:creationId xmlns:a16="http://schemas.microsoft.com/office/drawing/2014/main" id="{FEF6A827-E03E-4CFC-9AB6-A0F0BEC8684A}"/>
                </a:ext>
              </a:extLst>
            </p:cNvPr>
            <p:cNvSpPr/>
            <p:nvPr/>
          </p:nvSpPr>
          <p:spPr>
            <a:xfrm rot="17572887">
              <a:off x="6641686" y="1843919"/>
              <a:ext cx="980317" cy="10787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ru" sz="1000" b="1" cap="none" spc="0" dirty="0">
                  <a:ln w="12700">
                    <a:noFill/>
                    <a:prstDash val="solid"/>
                  </a:ln>
                  <a:solidFill>
                    <a:schemeClr val="bg1"/>
                  </a:solidFill>
                  <a:latin typeface="Arial"/>
                  <a:cs typeface="Arial"/>
                </a:rPr>
                <a:t>ПЕРЕСМОТР</a:t>
              </a:r>
              <a:endParaRPr lang="ru" sz="800" b="1" cap="none" spc="0" dirty="0">
                <a:ln w="12700">
                  <a:noFill/>
                  <a:prstDash val="solid"/>
                </a:ln>
                <a:solidFill>
                  <a:schemeClr val="bg1"/>
                </a:solidFill>
                <a:latin typeface="Arial"/>
                <a:cs typeface="Arial"/>
              </a:endParaRPr>
            </a:p>
          </p:txBody>
        </p:sp>
        <p:sp>
          <p:nvSpPr>
            <p:cNvPr id="25" name="Rectangle 57">
              <a:extLst>
                <a:ext uri="{FF2B5EF4-FFF2-40B4-BE49-F238E27FC236}">
                  <a16:creationId xmlns:a16="http://schemas.microsoft.com/office/drawing/2014/main" id="{051BF058-159C-4F87-ACB8-CDC7D058A15E}"/>
                </a:ext>
              </a:extLst>
            </p:cNvPr>
            <p:cNvSpPr/>
            <p:nvPr/>
          </p:nvSpPr>
          <p:spPr>
            <a:xfrm rot="2716064">
              <a:off x="6430883" y="1861866"/>
              <a:ext cx="980317" cy="10787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prstTxWarp prst="textArchUp">
                <a:avLst>
                  <a:gd name="adj" fmla="val 5457498"/>
                </a:avLst>
              </a:prstTxWarp>
              <a:spAutoFit/>
            </a:bodyPr>
            <a:lstStyle/>
            <a:p>
              <a:pPr algn="ctr"/>
              <a:r>
                <a:rPr lang="ru" sz="1000" b="1" cap="none" spc="0" dirty="0">
                  <a:ln w="12700">
                    <a:noFill/>
                    <a:prstDash val="solid"/>
                  </a:ln>
                  <a:solidFill>
                    <a:schemeClr val="bg1"/>
                  </a:solidFill>
                  <a:latin typeface="Arial"/>
                  <a:cs typeface="Arial"/>
                </a:rPr>
                <a:t>ОЦЕНКА</a:t>
              </a:r>
            </a:p>
          </p:txBody>
        </p:sp>
        <p:sp>
          <p:nvSpPr>
            <p:cNvPr id="27" name="Rectangle 59">
              <a:extLst>
                <a:ext uri="{FF2B5EF4-FFF2-40B4-BE49-F238E27FC236}">
                  <a16:creationId xmlns:a16="http://schemas.microsoft.com/office/drawing/2014/main" id="{75B79833-2C08-4D0A-81B3-9F19F30F58DB}"/>
                </a:ext>
              </a:extLst>
            </p:cNvPr>
            <p:cNvSpPr/>
            <p:nvPr/>
          </p:nvSpPr>
          <p:spPr>
            <a:xfrm rot="19996785">
              <a:off x="6436934" y="1742193"/>
              <a:ext cx="1066044" cy="1077403"/>
            </a:xfrm>
            <a:prstGeom prst="rect">
              <a:avLst/>
            </a:prstGeom>
            <a:noFill/>
          </p:spPr>
          <p:txBody>
            <a:bodyPr wrap="none" lIns="91440" tIns="45720" rIns="91440" bIns="45720">
              <a:prstTxWarp prst="textArchDown">
                <a:avLst>
                  <a:gd name="adj" fmla="val 17151347"/>
                </a:avLst>
              </a:prstTxWarp>
              <a:spAutoFit/>
            </a:bodyPr>
            <a:lstStyle/>
            <a:p>
              <a:pPr algn="ctr"/>
              <a:r>
                <a:rPr lang="ru" sz="1000" b="1" cap="none" spc="0" dirty="0">
                  <a:ln w="12700">
                    <a:noFill/>
                    <a:prstDash val="solid"/>
                  </a:ln>
                  <a:solidFill>
                    <a:schemeClr val="bg1"/>
                  </a:solidFill>
                  <a:latin typeface="Arial"/>
                  <a:cs typeface="Arial"/>
                </a:rPr>
                <a:t>КОРРЕКЦИЯ</a:t>
              </a:r>
              <a:endParaRPr lang="en-US" sz="1000" b="1" cap="none" spc="0" dirty="0">
                <a:ln w="12700">
                  <a:noFill/>
                  <a:prstDash val="solid"/>
                </a:ln>
                <a:solidFill>
                  <a:schemeClr val="bg1"/>
                </a:solidFill>
              </a:endParaRPr>
            </a:p>
          </p:txBody>
        </p:sp>
      </p:grpSp>
      <p:sp>
        <p:nvSpPr>
          <p:cNvPr id="38" name="TextBox 37">
            <a:extLst>
              <a:ext uri="{FF2B5EF4-FFF2-40B4-BE49-F238E27FC236}">
                <a16:creationId xmlns:a16="http://schemas.microsoft.com/office/drawing/2014/main" id="{6E93E289-3E15-46FB-B1AF-BBD88ABFA7E5}"/>
              </a:ext>
            </a:extLst>
          </p:cNvPr>
          <p:cNvSpPr txBox="1"/>
          <p:nvPr/>
        </p:nvSpPr>
        <p:spPr>
          <a:xfrm>
            <a:off x="1982091" y="6343504"/>
            <a:ext cx="8790677" cy="461665"/>
          </a:xfrm>
          <a:prstGeom prst="rect">
            <a:avLst/>
          </a:prstGeom>
          <a:noFill/>
        </p:spPr>
        <p:txBody>
          <a:bodyPr wrap="square" rtlCol="0">
            <a:spAutoFit/>
          </a:bodyPr>
          <a:lstStyle/>
          <a:p>
            <a:r>
              <a:rPr lang="ru-RU" sz="800" dirty="0">
                <a:solidFill>
                  <a:schemeClr val="tx1">
                    <a:lumMod val="95000"/>
                    <a:lumOff val="5000"/>
                  </a:schemeClr>
                </a:solidFill>
              </a:rPr>
              <a:t>ИГКС – ингаляционные </a:t>
            </a:r>
            <a:r>
              <a:rPr lang="ru-RU" sz="800" dirty="0" err="1">
                <a:solidFill>
                  <a:schemeClr val="tx1">
                    <a:lumMod val="95000"/>
                    <a:lumOff val="5000"/>
                  </a:schemeClr>
                </a:solidFill>
              </a:rPr>
              <a:t>глюкокортикостероиды</a:t>
            </a:r>
            <a:r>
              <a:rPr lang="ru-RU" sz="800" dirty="0">
                <a:solidFill>
                  <a:schemeClr val="tx1">
                    <a:lumMod val="95000"/>
                    <a:lumOff val="5000"/>
                  </a:schemeClr>
                </a:solidFill>
              </a:rPr>
              <a:t>, КДБА – короткодействующие бета</a:t>
            </a:r>
            <a:r>
              <a:rPr lang="en-US" sz="800" dirty="0">
                <a:solidFill>
                  <a:schemeClr val="tx1">
                    <a:lumMod val="95000"/>
                    <a:lumOff val="5000"/>
                  </a:schemeClr>
                </a:solidFill>
              </a:rPr>
              <a:t>2</a:t>
            </a:r>
            <a:r>
              <a:rPr lang="ru-RU" sz="800" dirty="0">
                <a:solidFill>
                  <a:schemeClr val="tx1">
                    <a:lumMod val="95000"/>
                    <a:lumOff val="5000"/>
                  </a:schemeClr>
                </a:solidFill>
              </a:rPr>
              <a:t>-агонисты, ДКБА – </a:t>
            </a:r>
            <a:r>
              <a:rPr lang="ru-RU" sz="800" dirty="0" err="1">
                <a:solidFill>
                  <a:schemeClr val="tx1">
                    <a:lumMod val="95000"/>
                    <a:lumOff val="5000"/>
                  </a:schemeClr>
                </a:solidFill>
              </a:rPr>
              <a:t>длительнодействующие</a:t>
            </a:r>
            <a:r>
              <a:rPr lang="ru-RU" sz="800" dirty="0">
                <a:solidFill>
                  <a:schemeClr val="tx1">
                    <a:lumMod val="95000"/>
                    <a:lumOff val="5000"/>
                  </a:schemeClr>
                </a:solidFill>
              </a:rPr>
              <a:t> бета2-агонисты, ДДАХ – </a:t>
            </a:r>
            <a:r>
              <a:rPr lang="ru-RU" sz="800" dirty="0" err="1">
                <a:solidFill>
                  <a:schemeClr val="tx1">
                    <a:lumMod val="95000"/>
                    <a:lumOff val="5000"/>
                  </a:schemeClr>
                </a:solidFill>
              </a:rPr>
              <a:t>длительнодействующие</a:t>
            </a:r>
            <a:r>
              <a:rPr lang="ru-RU" sz="800" dirty="0">
                <a:solidFill>
                  <a:schemeClr val="tx1">
                    <a:lumMod val="95000"/>
                    <a:lumOff val="5000"/>
                  </a:schemeClr>
                </a:solidFill>
              </a:rPr>
              <a:t> антихолинергические препараты, АЛР – антагонисты </a:t>
            </a:r>
            <a:r>
              <a:rPr lang="ru-RU" sz="800" dirty="0" err="1">
                <a:solidFill>
                  <a:schemeClr val="tx1">
                    <a:lumMod val="95000"/>
                    <a:lumOff val="5000"/>
                  </a:schemeClr>
                </a:solidFill>
              </a:rPr>
              <a:t>лейкотриеновых</a:t>
            </a:r>
            <a:r>
              <a:rPr lang="ru-RU" sz="800" dirty="0">
                <a:solidFill>
                  <a:schemeClr val="tx1">
                    <a:lumMod val="95000"/>
                    <a:lumOff val="5000"/>
                  </a:schemeClr>
                </a:solidFill>
              </a:rPr>
              <a:t> рецепторов, СЛИТ КДП – </a:t>
            </a:r>
            <a:r>
              <a:rPr lang="ru-RU" sz="800" dirty="0" err="1">
                <a:solidFill>
                  <a:schemeClr val="tx1">
                    <a:lumMod val="95000"/>
                    <a:lumOff val="5000"/>
                  </a:schemeClr>
                </a:solidFill>
              </a:rPr>
              <a:t>сублингвальная</a:t>
            </a:r>
            <a:r>
              <a:rPr lang="ru-RU" sz="800" dirty="0">
                <a:solidFill>
                  <a:schemeClr val="tx1">
                    <a:lumMod val="95000"/>
                    <a:lumOff val="5000"/>
                  </a:schemeClr>
                </a:solidFill>
              </a:rPr>
              <a:t> иммунотерапия клещами домашней пыли.</a:t>
            </a:r>
          </a:p>
          <a:p>
            <a:r>
              <a:rPr lang="ru-RU" sz="800" dirty="0">
                <a:solidFill>
                  <a:schemeClr val="tx1">
                    <a:lumMod val="95000"/>
                    <a:lumOff val="5000"/>
                  </a:schemeClr>
                </a:solidFill>
              </a:rPr>
              <a:t>Доступно на</a:t>
            </a:r>
            <a:r>
              <a:rPr lang="en-GB" sz="800" dirty="0">
                <a:solidFill>
                  <a:schemeClr val="tx1">
                    <a:lumMod val="95000"/>
                    <a:lumOff val="5000"/>
                  </a:schemeClr>
                </a:solidFill>
              </a:rPr>
              <a:t>: www.ginasthma.org. </a:t>
            </a:r>
            <a:r>
              <a:rPr lang="ru-RU" sz="800" dirty="0">
                <a:solidFill>
                  <a:schemeClr val="tx1">
                    <a:lumMod val="95000"/>
                    <a:lumOff val="5000"/>
                  </a:schemeClr>
                </a:solidFill>
              </a:rPr>
              <a:t>Доступ в Октябре </a:t>
            </a:r>
            <a:r>
              <a:rPr lang="en-GB" sz="800" dirty="0">
                <a:solidFill>
                  <a:schemeClr val="tx1">
                    <a:lumMod val="95000"/>
                    <a:lumOff val="5000"/>
                  </a:schemeClr>
                </a:solidFill>
              </a:rPr>
              <a:t>2022.</a:t>
            </a:r>
          </a:p>
        </p:txBody>
      </p:sp>
      <p:grpSp>
        <p:nvGrpSpPr>
          <p:cNvPr id="69" name="Группа 68">
            <a:extLst>
              <a:ext uri="{FF2B5EF4-FFF2-40B4-BE49-F238E27FC236}">
                <a16:creationId xmlns:a16="http://schemas.microsoft.com/office/drawing/2014/main" id="{CD8199A3-4B94-46E9-A02B-B0D22CE413DF}"/>
              </a:ext>
            </a:extLst>
          </p:cNvPr>
          <p:cNvGrpSpPr/>
          <p:nvPr/>
        </p:nvGrpSpPr>
        <p:grpSpPr>
          <a:xfrm>
            <a:off x="2037644" y="2906652"/>
            <a:ext cx="9835609" cy="3428807"/>
            <a:chOff x="2037644" y="2906652"/>
            <a:chExt cx="9835609" cy="3428807"/>
          </a:xfrm>
        </p:grpSpPr>
        <p:sp>
          <p:nvSpPr>
            <p:cNvPr id="10" name="Прямоугольник 9">
              <a:extLst>
                <a:ext uri="{FF2B5EF4-FFF2-40B4-BE49-F238E27FC236}">
                  <a16:creationId xmlns:a16="http://schemas.microsoft.com/office/drawing/2014/main" id="{A3EEAE33-B3BF-4538-8355-F439FE022A00}"/>
                </a:ext>
              </a:extLst>
            </p:cNvPr>
            <p:cNvSpPr/>
            <p:nvPr/>
          </p:nvSpPr>
          <p:spPr>
            <a:xfrm>
              <a:off x="2037644" y="3485816"/>
              <a:ext cx="2576512" cy="91068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900" b="1" i="0" dirty="0">
                  <a:solidFill>
                    <a:srgbClr val="EA8931"/>
                  </a:solidFill>
                  <a:effectLst/>
                  <a:latin typeface="Roboto" panose="02000000000000000000" pitchFamily="2" charset="0"/>
                </a:rPr>
                <a:t>КОНТРОЛЛЕР</a:t>
              </a:r>
              <a:r>
                <a:rPr lang="ru-RU" sz="900" b="1" i="0" dirty="0">
                  <a:effectLst/>
                  <a:latin typeface="Roboto" panose="02000000000000000000" pitchFamily="2" charset="0"/>
                </a:rPr>
                <a:t> </a:t>
              </a:r>
              <a:r>
                <a:rPr lang="ru-RU" sz="900" i="0" dirty="0">
                  <a:effectLst/>
                  <a:latin typeface="Roboto" panose="02000000000000000000" pitchFamily="2" charset="0"/>
                </a:rPr>
                <a:t>и</a:t>
              </a:r>
              <a:r>
                <a:rPr lang="ru-RU" sz="900" b="1" i="0" dirty="0">
                  <a:effectLst/>
                  <a:latin typeface="Roboto" panose="02000000000000000000" pitchFamily="2" charset="0"/>
                </a:rPr>
                <a:t> </a:t>
              </a:r>
              <a:r>
                <a:rPr lang="ru-RU" sz="900" b="1" dirty="0">
                  <a:solidFill>
                    <a:srgbClr val="EA8931"/>
                  </a:solidFill>
                  <a:latin typeface="Roboto" panose="02000000000000000000" pitchFamily="2" charset="0"/>
                </a:rPr>
                <a:t>ПРЕДПОЧТИТЕЛЬНОЕ</a:t>
              </a:r>
              <a:r>
                <a:rPr lang="ru-RU" sz="900" b="1" i="0" dirty="0">
                  <a:solidFill>
                    <a:srgbClr val="EA8931"/>
                  </a:solidFill>
                  <a:effectLst/>
                  <a:latin typeface="Roboto" panose="02000000000000000000" pitchFamily="2" charset="0"/>
                </a:rPr>
                <a:t> ОБЛЕГЧАЮЩЕЕ СРЕДСТВО</a:t>
              </a:r>
              <a:endParaRPr lang="en-US" sz="900" b="1" i="0" dirty="0">
                <a:solidFill>
                  <a:srgbClr val="EA8931"/>
                </a:solidFill>
                <a:effectLst/>
                <a:latin typeface="Roboto" panose="02000000000000000000" pitchFamily="2" charset="0"/>
              </a:endParaRPr>
            </a:p>
            <a:p>
              <a:r>
                <a:rPr lang="ru-RU" sz="800" dirty="0">
                  <a:solidFill>
                    <a:schemeClr val="tx1"/>
                  </a:solidFill>
                </a:rPr>
                <a:t>(Путь 1). Использование ИГКС-формотерола в качестве облегчающего средства снижает риск обострений по сравнению с использованием облегчающего средства КДБА</a:t>
              </a:r>
              <a:endParaRPr lang="ru-KG" sz="800" dirty="0">
                <a:solidFill>
                  <a:schemeClr val="tx1"/>
                </a:solidFill>
              </a:endParaRPr>
            </a:p>
          </p:txBody>
        </p:sp>
        <p:sp>
          <p:nvSpPr>
            <p:cNvPr id="11" name="Прямоугольник 10">
              <a:extLst>
                <a:ext uri="{FF2B5EF4-FFF2-40B4-BE49-F238E27FC236}">
                  <a16:creationId xmlns:a16="http://schemas.microsoft.com/office/drawing/2014/main" id="{53C0483F-C5C1-4E42-9A1A-FB560463F9F3}"/>
                </a:ext>
              </a:extLst>
            </p:cNvPr>
            <p:cNvSpPr/>
            <p:nvPr/>
          </p:nvSpPr>
          <p:spPr>
            <a:xfrm>
              <a:off x="2037644" y="4842915"/>
              <a:ext cx="2576512" cy="91068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900" b="1" i="0" dirty="0">
                  <a:solidFill>
                    <a:srgbClr val="EA8931"/>
                  </a:solidFill>
                  <a:effectLst/>
                  <a:latin typeface="Roboto" panose="02000000000000000000" pitchFamily="2" charset="0"/>
                </a:rPr>
                <a:t>КОНТРОЛЛЕР</a:t>
              </a:r>
              <a:r>
                <a:rPr lang="ru-RU" sz="900" b="1" i="0" dirty="0">
                  <a:effectLst/>
                  <a:latin typeface="Roboto" panose="02000000000000000000" pitchFamily="2" charset="0"/>
                </a:rPr>
                <a:t> </a:t>
              </a:r>
              <a:r>
                <a:rPr lang="ru-RU" sz="900" i="0" dirty="0">
                  <a:effectLst/>
                  <a:latin typeface="Roboto" panose="02000000000000000000" pitchFamily="2" charset="0"/>
                </a:rPr>
                <a:t>и</a:t>
              </a:r>
              <a:r>
                <a:rPr lang="ru-RU" sz="900" b="1" i="0" dirty="0">
                  <a:effectLst/>
                  <a:latin typeface="Roboto" panose="02000000000000000000" pitchFamily="2" charset="0"/>
                </a:rPr>
                <a:t> </a:t>
              </a:r>
              <a:r>
                <a:rPr lang="ru-RU" sz="900" b="1" dirty="0">
                  <a:solidFill>
                    <a:srgbClr val="EA8931"/>
                  </a:solidFill>
                  <a:latin typeface="Roboto" panose="02000000000000000000" pitchFamily="2" charset="0"/>
                </a:rPr>
                <a:t>ПРЕДПОЧТИТЕЛЬНОЕ</a:t>
              </a:r>
              <a:r>
                <a:rPr lang="ru-RU" sz="900" b="1" i="0" dirty="0">
                  <a:solidFill>
                    <a:srgbClr val="EA8931"/>
                  </a:solidFill>
                  <a:effectLst/>
                  <a:latin typeface="Roboto" panose="02000000000000000000" pitchFamily="2" charset="0"/>
                </a:rPr>
                <a:t> </a:t>
              </a:r>
              <a:r>
                <a:rPr lang="ru-RU" sz="900" b="1" i="0" dirty="0">
                  <a:solidFill>
                    <a:srgbClr val="0075A9"/>
                  </a:solidFill>
                  <a:effectLst/>
                  <a:latin typeface="Roboto" panose="02000000000000000000" pitchFamily="2" charset="0"/>
                </a:rPr>
                <a:t>АЛЬТЕРНАТИВНОЕ</a:t>
              </a:r>
              <a:r>
                <a:rPr lang="ru-RU" sz="900" b="1" i="0" dirty="0">
                  <a:solidFill>
                    <a:srgbClr val="EA8931"/>
                  </a:solidFill>
                  <a:effectLst/>
                  <a:latin typeface="Roboto" panose="02000000000000000000" pitchFamily="2" charset="0"/>
                </a:rPr>
                <a:t> ОБЛЕГЧАЮЩОЕ СРЕДСТВО</a:t>
              </a:r>
              <a:endParaRPr lang="en-US" sz="900" b="1" i="0" dirty="0">
                <a:solidFill>
                  <a:srgbClr val="EA8931"/>
                </a:solidFill>
                <a:effectLst/>
                <a:latin typeface="Roboto" panose="02000000000000000000" pitchFamily="2" charset="0"/>
              </a:endParaRPr>
            </a:p>
            <a:p>
              <a:r>
                <a:rPr lang="ru-RU" sz="800" dirty="0">
                  <a:solidFill>
                    <a:schemeClr val="tx1"/>
                  </a:solidFill>
                </a:rPr>
                <a:t>(Путь 2). Прежде чем рассматривать схему с КДБА, проверьте, будет ли пациент придерживаться ежедневного приема контроллера</a:t>
              </a:r>
              <a:endParaRPr lang="ru-KG" sz="800" dirty="0">
                <a:solidFill>
                  <a:schemeClr val="tx1"/>
                </a:solidFill>
              </a:endParaRPr>
            </a:p>
          </p:txBody>
        </p:sp>
        <p:sp>
          <p:nvSpPr>
            <p:cNvPr id="12" name="Прямоугольник 11">
              <a:extLst>
                <a:ext uri="{FF2B5EF4-FFF2-40B4-BE49-F238E27FC236}">
                  <a16:creationId xmlns:a16="http://schemas.microsoft.com/office/drawing/2014/main" id="{0F5BEBFF-6519-435C-AD47-F516EE6BB185}"/>
                </a:ext>
              </a:extLst>
            </p:cNvPr>
            <p:cNvSpPr/>
            <p:nvPr/>
          </p:nvSpPr>
          <p:spPr>
            <a:xfrm>
              <a:off x="2037644" y="5753613"/>
              <a:ext cx="2029531" cy="464807"/>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800" i="1" dirty="0">
                  <a:solidFill>
                    <a:schemeClr val="tx1">
                      <a:lumMod val="50000"/>
                      <a:lumOff val="50000"/>
                    </a:schemeClr>
                  </a:solidFill>
                </a:rPr>
                <a:t>Другие варианты контроллеров для обоих путей (ограниченные показания или меньше доказательств эффективности или безопасности)</a:t>
              </a:r>
              <a:endParaRPr lang="ru-KG" sz="800" i="1" dirty="0">
                <a:solidFill>
                  <a:schemeClr val="tx1">
                    <a:lumMod val="50000"/>
                    <a:lumOff val="50000"/>
                  </a:schemeClr>
                </a:solidFill>
              </a:endParaRPr>
            </a:p>
          </p:txBody>
        </p:sp>
        <p:sp>
          <p:nvSpPr>
            <p:cNvPr id="28" name="Прямоугольник 27">
              <a:extLst>
                <a:ext uri="{FF2B5EF4-FFF2-40B4-BE49-F238E27FC236}">
                  <a16:creationId xmlns:a16="http://schemas.microsoft.com/office/drawing/2014/main" id="{CEF5B015-0D67-4219-A329-97E316E69EC2}"/>
                </a:ext>
              </a:extLst>
            </p:cNvPr>
            <p:cNvSpPr/>
            <p:nvPr/>
          </p:nvSpPr>
          <p:spPr>
            <a:xfrm>
              <a:off x="4722007" y="3529921"/>
              <a:ext cx="2409837" cy="503780"/>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ШАГИ 1-2</a:t>
              </a:r>
            </a:p>
            <a:p>
              <a:pPr marL="88900"/>
              <a:r>
                <a:rPr lang="ru-RU" sz="800" dirty="0">
                  <a:solidFill>
                    <a:schemeClr val="tx1"/>
                  </a:solidFill>
                </a:rPr>
                <a:t>Низкие дозы ИГКС-</a:t>
              </a:r>
              <a:r>
                <a:rPr lang="ru-RU" sz="800" dirty="0" err="1">
                  <a:solidFill>
                    <a:schemeClr val="tx1"/>
                  </a:solidFill>
                </a:rPr>
                <a:t>формотерола</a:t>
              </a:r>
              <a:r>
                <a:rPr lang="ru-RU" sz="800" dirty="0">
                  <a:solidFill>
                    <a:schemeClr val="tx1"/>
                  </a:solidFill>
                </a:rPr>
                <a:t> по мере необходимости </a:t>
              </a:r>
              <a:endParaRPr lang="ru-KG" sz="800" dirty="0">
                <a:solidFill>
                  <a:schemeClr val="tx1"/>
                </a:solidFill>
              </a:endParaRPr>
            </a:p>
          </p:txBody>
        </p:sp>
        <p:sp>
          <p:nvSpPr>
            <p:cNvPr id="29" name="Прямоугольник 28">
              <a:extLst>
                <a:ext uri="{FF2B5EF4-FFF2-40B4-BE49-F238E27FC236}">
                  <a16:creationId xmlns:a16="http://schemas.microsoft.com/office/drawing/2014/main" id="{89E330DF-32E5-482C-81D3-50BDB760722D}"/>
                </a:ext>
              </a:extLst>
            </p:cNvPr>
            <p:cNvSpPr/>
            <p:nvPr/>
          </p:nvSpPr>
          <p:spPr>
            <a:xfrm>
              <a:off x="7155656" y="3363026"/>
              <a:ext cx="1193007" cy="67067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3 </a:t>
              </a:r>
            </a:p>
            <a:p>
              <a:pPr marL="88900"/>
              <a:r>
                <a:rPr lang="ru-RU" sz="800" b="0" i="0" dirty="0">
                  <a:solidFill>
                    <a:schemeClr val="tx1"/>
                  </a:solidFill>
                  <a:effectLst/>
                  <a:latin typeface="Roboto" panose="02000000000000000000" pitchFamily="2" charset="0"/>
                </a:rPr>
                <a:t>Низкие дозы ИГКС-</a:t>
              </a:r>
              <a:r>
                <a:rPr lang="ru-RU" sz="800" b="0" i="0" dirty="0" err="1">
                  <a:solidFill>
                    <a:schemeClr val="tx1"/>
                  </a:solidFill>
                  <a:effectLst/>
                  <a:latin typeface="Roboto" panose="02000000000000000000" pitchFamily="2" charset="0"/>
                </a:rPr>
                <a:t>формотерола</a:t>
              </a:r>
              <a:endParaRPr lang="ru-KG" sz="700" dirty="0">
                <a:solidFill>
                  <a:schemeClr val="tx1"/>
                </a:solidFill>
              </a:endParaRPr>
            </a:p>
          </p:txBody>
        </p:sp>
        <p:sp>
          <p:nvSpPr>
            <p:cNvPr id="30" name="Прямоугольник 29">
              <a:extLst>
                <a:ext uri="{FF2B5EF4-FFF2-40B4-BE49-F238E27FC236}">
                  <a16:creationId xmlns:a16="http://schemas.microsoft.com/office/drawing/2014/main" id="{44C40A26-222F-47A4-9485-CC3C93486D53}"/>
                </a:ext>
              </a:extLst>
            </p:cNvPr>
            <p:cNvSpPr/>
            <p:nvPr/>
          </p:nvSpPr>
          <p:spPr>
            <a:xfrm>
              <a:off x="8370094" y="3195736"/>
              <a:ext cx="1183481" cy="83796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4 </a:t>
              </a:r>
            </a:p>
            <a:p>
              <a:pPr marL="88900"/>
              <a:r>
                <a:rPr lang="ru-RU" sz="800" b="0" i="0" dirty="0">
                  <a:solidFill>
                    <a:schemeClr val="tx1"/>
                  </a:solidFill>
                  <a:effectLst/>
                  <a:latin typeface="Roboto" panose="02000000000000000000" pitchFamily="2" charset="0"/>
                </a:rPr>
                <a:t>Средние дозы ИГКС-</a:t>
              </a:r>
              <a:r>
                <a:rPr lang="ru-RU" sz="800" b="0" i="0" dirty="0" err="1">
                  <a:solidFill>
                    <a:schemeClr val="tx1"/>
                  </a:solidFill>
                  <a:effectLst/>
                  <a:latin typeface="Roboto" panose="02000000000000000000" pitchFamily="2" charset="0"/>
                </a:rPr>
                <a:t>формотерола</a:t>
              </a:r>
              <a:endParaRPr lang="ru-KG" sz="700" dirty="0">
                <a:solidFill>
                  <a:schemeClr val="tx1"/>
                </a:solidFill>
              </a:endParaRPr>
            </a:p>
          </p:txBody>
        </p:sp>
        <p:sp>
          <p:nvSpPr>
            <p:cNvPr id="31" name="Прямоугольник 30">
              <a:extLst>
                <a:ext uri="{FF2B5EF4-FFF2-40B4-BE49-F238E27FC236}">
                  <a16:creationId xmlns:a16="http://schemas.microsoft.com/office/drawing/2014/main" id="{3B525252-16D6-4917-BB31-C4384D908E22}"/>
                </a:ext>
              </a:extLst>
            </p:cNvPr>
            <p:cNvSpPr/>
            <p:nvPr/>
          </p:nvSpPr>
          <p:spPr>
            <a:xfrm>
              <a:off x="9575006" y="2906652"/>
              <a:ext cx="1315157" cy="1131947"/>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a:t>
              </a:r>
              <a:r>
                <a:rPr lang="en-US" sz="1050" b="1" i="0" dirty="0">
                  <a:solidFill>
                    <a:schemeClr val="tx1"/>
                  </a:solidFill>
                  <a:effectLst/>
                  <a:latin typeface="Roboto" panose="02000000000000000000" pitchFamily="2" charset="0"/>
                </a:rPr>
                <a:t>5</a:t>
              </a:r>
              <a:r>
                <a:rPr lang="ru-RU" sz="1050" b="1" i="0" dirty="0">
                  <a:solidFill>
                    <a:schemeClr val="tx1"/>
                  </a:solidFill>
                  <a:effectLst/>
                  <a:latin typeface="Roboto" panose="02000000000000000000" pitchFamily="2" charset="0"/>
                </a:rPr>
                <a:t> </a:t>
              </a:r>
              <a:endParaRPr lang="en-US" sz="1050" b="1"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Добавление ДДАХ.</a:t>
              </a:r>
              <a:endParaRPr lang="en-US" sz="800" b="0"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Направьте для оценки фенотипа. Рассмотрите возможность применения высоких доз ИГКС - формотерола, + анти-</a:t>
              </a:r>
              <a:r>
                <a:rPr lang="ru-RU" sz="800" b="0" i="0" dirty="0" err="1">
                  <a:solidFill>
                    <a:schemeClr val="tx1"/>
                  </a:solidFill>
                  <a:effectLst/>
                  <a:latin typeface="Roboto" panose="02000000000000000000" pitchFamily="2" charset="0"/>
                </a:rPr>
                <a:t>IgE</a:t>
              </a:r>
              <a:r>
                <a:rPr lang="ru-RU" sz="800" b="0" i="0" dirty="0">
                  <a:solidFill>
                    <a:schemeClr val="tx1"/>
                  </a:solidFill>
                  <a:effectLst/>
                  <a:latin typeface="Roboto" panose="02000000000000000000" pitchFamily="2" charset="0"/>
                </a:rPr>
                <a:t>, анти-IL5/5R, анти-IL4R, анти-TSLP</a:t>
              </a:r>
              <a:endParaRPr lang="ru-KG" sz="700" dirty="0">
                <a:solidFill>
                  <a:schemeClr val="tx1"/>
                </a:solidFill>
              </a:endParaRPr>
            </a:p>
          </p:txBody>
        </p:sp>
        <p:sp>
          <p:nvSpPr>
            <p:cNvPr id="32" name="Прямоугольник 31">
              <a:extLst>
                <a:ext uri="{FF2B5EF4-FFF2-40B4-BE49-F238E27FC236}">
                  <a16:creationId xmlns:a16="http://schemas.microsoft.com/office/drawing/2014/main" id="{9326A03A-9A52-45D0-90BA-1C066F94236C}"/>
                </a:ext>
              </a:extLst>
            </p:cNvPr>
            <p:cNvSpPr/>
            <p:nvPr/>
          </p:nvSpPr>
          <p:spPr>
            <a:xfrm>
              <a:off x="4722008" y="4061793"/>
              <a:ext cx="6168156" cy="205859"/>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lgn="ctr"/>
              <a:r>
                <a:rPr lang="ru-RU" sz="1050" dirty="0">
                  <a:solidFill>
                    <a:schemeClr val="tx1"/>
                  </a:solidFill>
                  <a:latin typeface="Roboto" panose="02000000000000000000" pitchFamily="2" charset="0"/>
                </a:rPr>
                <a:t>ОБЛЕГЧАЮЩЕЕ СРЕДСТВО: ИГКС-</a:t>
              </a:r>
              <a:r>
                <a:rPr lang="ru-RU" sz="1050" dirty="0" err="1">
                  <a:solidFill>
                    <a:schemeClr val="tx1"/>
                  </a:solidFill>
                  <a:latin typeface="Roboto" panose="02000000000000000000" pitchFamily="2" charset="0"/>
                </a:rPr>
                <a:t>формотерол</a:t>
              </a:r>
              <a:r>
                <a:rPr lang="ru-RU" sz="1050" dirty="0">
                  <a:solidFill>
                    <a:schemeClr val="tx1"/>
                  </a:solidFill>
                  <a:latin typeface="Roboto" panose="02000000000000000000" pitchFamily="2" charset="0"/>
                </a:rPr>
                <a:t> в малых дозах по мере необходимости</a:t>
              </a:r>
              <a:endParaRPr lang="ru-KG" sz="700" dirty="0">
                <a:solidFill>
                  <a:schemeClr val="tx1"/>
                </a:solidFill>
              </a:endParaRPr>
            </a:p>
          </p:txBody>
        </p:sp>
        <p:sp>
          <p:nvSpPr>
            <p:cNvPr id="33" name="Прямоугольник 32">
              <a:extLst>
                <a:ext uri="{FF2B5EF4-FFF2-40B4-BE49-F238E27FC236}">
                  <a16:creationId xmlns:a16="http://schemas.microsoft.com/office/drawing/2014/main" id="{DF394030-3FC9-40D1-ACA0-E541084C77C4}"/>
                </a:ext>
              </a:extLst>
            </p:cNvPr>
            <p:cNvSpPr/>
            <p:nvPr/>
          </p:nvSpPr>
          <p:spPr>
            <a:xfrm>
              <a:off x="4722007" y="5007097"/>
              <a:ext cx="1204924" cy="393578"/>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a:t>
              </a:r>
              <a:r>
                <a:rPr lang="en-US" sz="1050" b="1" i="0" dirty="0">
                  <a:solidFill>
                    <a:schemeClr val="tx1"/>
                  </a:solidFill>
                  <a:effectLst/>
                  <a:latin typeface="Roboto" panose="02000000000000000000" pitchFamily="2" charset="0"/>
                </a:rPr>
                <a:t> 1</a:t>
              </a:r>
              <a:endParaRPr lang="ru-RU" sz="1050" b="1" i="0" dirty="0">
                <a:solidFill>
                  <a:schemeClr val="tx1"/>
                </a:solidFill>
                <a:effectLst/>
                <a:latin typeface="Roboto" panose="02000000000000000000" pitchFamily="2" charset="0"/>
              </a:endParaRPr>
            </a:p>
            <a:p>
              <a:pPr marL="88900"/>
              <a:r>
                <a:rPr lang="ru-RU" sz="600" dirty="0">
                  <a:solidFill>
                    <a:schemeClr val="tx1"/>
                  </a:solidFill>
                </a:rPr>
                <a:t>Используйте ИГКС каждый раз, когда используйте КДБА</a:t>
              </a:r>
              <a:endParaRPr lang="ru-KG" sz="600" dirty="0">
                <a:solidFill>
                  <a:schemeClr val="tx1"/>
                </a:solidFill>
              </a:endParaRPr>
            </a:p>
          </p:txBody>
        </p:sp>
        <p:sp>
          <p:nvSpPr>
            <p:cNvPr id="35" name="Прямоугольник 34">
              <a:extLst>
                <a:ext uri="{FF2B5EF4-FFF2-40B4-BE49-F238E27FC236}">
                  <a16:creationId xmlns:a16="http://schemas.microsoft.com/office/drawing/2014/main" id="{756295FD-7DD1-4CCA-B795-FD080C40C6F8}"/>
                </a:ext>
              </a:extLst>
            </p:cNvPr>
            <p:cNvSpPr/>
            <p:nvPr/>
          </p:nvSpPr>
          <p:spPr>
            <a:xfrm>
              <a:off x="5943600" y="4880774"/>
              <a:ext cx="1188245" cy="519902"/>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2 </a:t>
              </a:r>
            </a:p>
            <a:p>
              <a:pPr marL="88900"/>
              <a:r>
                <a:rPr lang="ru-RU" sz="800" b="0" i="0" dirty="0">
                  <a:solidFill>
                    <a:schemeClr val="tx1"/>
                  </a:solidFill>
                  <a:effectLst/>
                  <a:latin typeface="Roboto" panose="02000000000000000000" pitchFamily="2" charset="0"/>
                </a:rPr>
                <a:t>Низкие дозы ИГКС</a:t>
              </a:r>
              <a:endParaRPr lang="ru-KG" sz="700" dirty="0">
                <a:solidFill>
                  <a:schemeClr val="tx1"/>
                </a:solidFill>
              </a:endParaRPr>
            </a:p>
          </p:txBody>
        </p:sp>
        <p:sp>
          <p:nvSpPr>
            <p:cNvPr id="36" name="Прямоугольник 35">
              <a:extLst>
                <a:ext uri="{FF2B5EF4-FFF2-40B4-BE49-F238E27FC236}">
                  <a16:creationId xmlns:a16="http://schemas.microsoft.com/office/drawing/2014/main" id="{264AAA3D-2EC4-494E-B1E1-D43B5F864432}"/>
                </a:ext>
              </a:extLst>
            </p:cNvPr>
            <p:cNvSpPr/>
            <p:nvPr/>
          </p:nvSpPr>
          <p:spPr>
            <a:xfrm>
              <a:off x="7153269" y="4706467"/>
              <a:ext cx="1195394" cy="694207"/>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3 </a:t>
              </a:r>
            </a:p>
            <a:p>
              <a:pPr marL="88900"/>
              <a:r>
                <a:rPr lang="ru-RU" sz="800" b="0" i="0" dirty="0">
                  <a:solidFill>
                    <a:schemeClr val="tx1"/>
                  </a:solidFill>
                  <a:effectLst/>
                  <a:latin typeface="Roboto" panose="02000000000000000000" pitchFamily="2" charset="0"/>
                </a:rPr>
                <a:t>Низкие дозы ИГКС - ДКБА</a:t>
              </a:r>
              <a:endParaRPr lang="ru-KG" sz="700" dirty="0">
                <a:solidFill>
                  <a:schemeClr val="tx1"/>
                </a:solidFill>
              </a:endParaRPr>
            </a:p>
          </p:txBody>
        </p:sp>
        <p:sp>
          <p:nvSpPr>
            <p:cNvPr id="37" name="Прямоугольник 36">
              <a:extLst>
                <a:ext uri="{FF2B5EF4-FFF2-40B4-BE49-F238E27FC236}">
                  <a16:creationId xmlns:a16="http://schemas.microsoft.com/office/drawing/2014/main" id="{9767A5A3-E3C0-48B9-8F1D-059B5157C6E1}"/>
                </a:ext>
              </a:extLst>
            </p:cNvPr>
            <p:cNvSpPr/>
            <p:nvPr/>
          </p:nvSpPr>
          <p:spPr>
            <a:xfrm>
              <a:off x="8370093" y="4543129"/>
              <a:ext cx="1189437" cy="86389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4</a:t>
              </a:r>
            </a:p>
            <a:p>
              <a:pPr marL="88900"/>
              <a:r>
                <a:rPr lang="ru-RU" sz="800" b="0" i="0" dirty="0">
                  <a:solidFill>
                    <a:schemeClr val="tx1"/>
                  </a:solidFill>
                  <a:effectLst/>
                  <a:latin typeface="Roboto" panose="02000000000000000000" pitchFamily="2" charset="0"/>
                </a:rPr>
                <a:t>Средние и высокие дозы ИГКС - ДКБА</a:t>
              </a:r>
              <a:endParaRPr lang="ru-KG" sz="700" dirty="0">
                <a:solidFill>
                  <a:schemeClr val="tx1"/>
                </a:solidFill>
              </a:endParaRPr>
            </a:p>
          </p:txBody>
        </p:sp>
        <p:sp>
          <p:nvSpPr>
            <p:cNvPr id="40" name="Прямоугольник 39">
              <a:extLst>
                <a:ext uri="{FF2B5EF4-FFF2-40B4-BE49-F238E27FC236}">
                  <a16:creationId xmlns:a16="http://schemas.microsoft.com/office/drawing/2014/main" id="{F9BFBA14-D4F9-4547-BBDB-AF27F94CAA61}"/>
                </a:ext>
              </a:extLst>
            </p:cNvPr>
            <p:cNvSpPr/>
            <p:nvPr/>
          </p:nvSpPr>
          <p:spPr>
            <a:xfrm>
              <a:off x="9575005" y="4346293"/>
              <a:ext cx="1315158" cy="1064620"/>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a:t>
              </a:r>
              <a:r>
                <a:rPr lang="en-US" sz="1050" b="1" i="0" dirty="0">
                  <a:solidFill>
                    <a:schemeClr val="tx1"/>
                  </a:solidFill>
                  <a:effectLst/>
                  <a:latin typeface="Roboto" panose="02000000000000000000" pitchFamily="2" charset="0"/>
                </a:rPr>
                <a:t>5</a:t>
              </a:r>
              <a:r>
                <a:rPr lang="ru-RU" sz="1050" b="1" i="0" dirty="0">
                  <a:solidFill>
                    <a:schemeClr val="tx1"/>
                  </a:solidFill>
                  <a:effectLst/>
                  <a:latin typeface="Roboto" panose="02000000000000000000" pitchFamily="2" charset="0"/>
                </a:rPr>
                <a:t> </a:t>
              </a:r>
              <a:endParaRPr lang="en-US" sz="1050" b="1"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Добавление ДДАХ.</a:t>
              </a:r>
            </a:p>
            <a:p>
              <a:pPr marL="88900">
                <a:lnSpc>
                  <a:spcPts val="800"/>
                </a:lnSpc>
              </a:pPr>
              <a:r>
                <a:rPr lang="ru-RU" sz="800" b="0" i="0" dirty="0">
                  <a:solidFill>
                    <a:schemeClr val="tx1"/>
                  </a:solidFill>
                  <a:effectLst/>
                  <a:latin typeface="Roboto" panose="02000000000000000000" pitchFamily="2" charset="0"/>
                </a:rPr>
                <a:t>Направьте для оценки фенотипа. Рассмотрите возможность применения высоких доз ИГКС - ДКБА, + анти-</a:t>
              </a:r>
              <a:r>
                <a:rPr lang="ru-RU" sz="800" b="0" i="0" dirty="0" err="1">
                  <a:solidFill>
                    <a:schemeClr val="tx1"/>
                  </a:solidFill>
                  <a:effectLst/>
                  <a:latin typeface="Roboto" panose="02000000000000000000" pitchFamily="2" charset="0"/>
                </a:rPr>
                <a:t>IgE</a:t>
              </a:r>
              <a:r>
                <a:rPr lang="ru-RU" sz="800" b="0" i="0" dirty="0">
                  <a:solidFill>
                    <a:schemeClr val="tx1"/>
                  </a:solidFill>
                  <a:effectLst/>
                  <a:latin typeface="Roboto" panose="02000000000000000000" pitchFamily="2" charset="0"/>
                </a:rPr>
                <a:t>, анти-IL5/5R, анти-IL4R, анти-TSLP</a:t>
              </a:r>
              <a:endParaRPr lang="ru-KG" sz="700" dirty="0">
                <a:solidFill>
                  <a:schemeClr val="tx1"/>
                </a:solidFill>
              </a:endParaRPr>
            </a:p>
          </p:txBody>
        </p:sp>
        <p:sp>
          <p:nvSpPr>
            <p:cNvPr id="42" name="Прямоугольник 41">
              <a:extLst>
                <a:ext uri="{FF2B5EF4-FFF2-40B4-BE49-F238E27FC236}">
                  <a16:creationId xmlns:a16="http://schemas.microsoft.com/office/drawing/2014/main" id="{51F00905-7086-43D5-93D5-079CCCDFBA95}"/>
                </a:ext>
              </a:extLst>
            </p:cNvPr>
            <p:cNvSpPr/>
            <p:nvPr/>
          </p:nvSpPr>
          <p:spPr>
            <a:xfrm>
              <a:off x="4722007" y="5431884"/>
              <a:ext cx="6168151" cy="205859"/>
            </a:xfrm>
            <a:prstGeom prst="rect">
              <a:avLst/>
            </a:prstGeom>
            <a:solidFill>
              <a:srgbClr val="DAEBF9"/>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lgn="ctr"/>
              <a:r>
                <a:rPr lang="ru-RU" sz="1050" dirty="0">
                  <a:solidFill>
                    <a:schemeClr val="tx1"/>
                  </a:solidFill>
                  <a:latin typeface="Roboto" panose="02000000000000000000" pitchFamily="2" charset="0"/>
                </a:rPr>
                <a:t>ОБЛЕГЧАЮЩЕЕ СРЕДСТВО: Короткодействующий бета2-агонист по мере необходимости</a:t>
              </a:r>
              <a:endParaRPr lang="ru-KG" sz="700" dirty="0">
                <a:solidFill>
                  <a:schemeClr val="tx1"/>
                </a:solidFill>
              </a:endParaRPr>
            </a:p>
          </p:txBody>
        </p:sp>
        <p:sp>
          <p:nvSpPr>
            <p:cNvPr id="43" name="Прямоугольник 42">
              <a:extLst>
                <a:ext uri="{FF2B5EF4-FFF2-40B4-BE49-F238E27FC236}">
                  <a16:creationId xmlns:a16="http://schemas.microsoft.com/office/drawing/2014/main" id="{A0B21D44-74B0-4E93-A227-9A730266441F}"/>
                </a:ext>
              </a:extLst>
            </p:cNvPr>
            <p:cNvSpPr/>
            <p:nvPr/>
          </p:nvSpPr>
          <p:spPr>
            <a:xfrm>
              <a:off x="11092316" y="4048508"/>
              <a:ext cx="780937" cy="370041"/>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r>
                <a:rPr lang="ru-RU" sz="700" dirty="0">
                  <a:solidFill>
                    <a:schemeClr val="tx1">
                      <a:lumMod val="50000"/>
                      <a:lumOff val="50000"/>
                    </a:schemeClr>
                  </a:solidFill>
                </a:rPr>
                <a:t>См. руководство GINA по тяжелой астме</a:t>
              </a:r>
              <a:endParaRPr lang="ru-KG" sz="700" dirty="0">
                <a:solidFill>
                  <a:schemeClr val="tx1">
                    <a:lumMod val="50000"/>
                    <a:lumOff val="50000"/>
                  </a:schemeClr>
                </a:solidFill>
              </a:endParaRPr>
            </a:p>
          </p:txBody>
        </p:sp>
        <p:grpSp>
          <p:nvGrpSpPr>
            <p:cNvPr id="56" name="Группа 55">
              <a:extLst>
                <a:ext uri="{FF2B5EF4-FFF2-40B4-BE49-F238E27FC236}">
                  <a16:creationId xmlns:a16="http://schemas.microsoft.com/office/drawing/2014/main" id="{B834C6A9-EBA2-4E6D-9A5A-ABC4235D6E79}"/>
                </a:ext>
              </a:extLst>
            </p:cNvPr>
            <p:cNvGrpSpPr/>
            <p:nvPr/>
          </p:nvGrpSpPr>
          <p:grpSpPr>
            <a:xfrm>
              <a:off x="4722002" y="5704832"/>
              <a:ext cx="6168156" cy="630627"/>
              <a:chOff x="4722007" y="5134973"/>
              <a:chExt cx="6168156" cy="630627"/>
            </a:xfrm>
          </p:grpSpPr>
          <p:grpSp>
            <p:nvGrpSpPr>
              <p:cNvPr id="53" name="Группа 52">
                <a:extLst>
                  <a:ext uri="{FF2B5EF4-FFF2-40B4-BE49-F238E27FC236}">
                    <a16:creationId xmlns:a16="http://schemas.microsoft.com/office/drawing/2014/main" id="{0891E889-2FF1-470F-9826-250C3303A03A}"/>
                  </a:ext>
                </a:extLst>
              </p:cNvPr>
              <p:cNvGrpSpPr/>
              <p:nvPr/>
            </p:nvGrpSpPr>
            <p:grpSpPr>
              <a:xfrm>
                <a:off x="4722007" y="5134973"/>
                <a:ext cx="6168147" cy="630627"/>
                <a:chOff x="4722007" y="5241048"/>
                <a:chExt cx="6168147" cy="467429"/>
              </a:xfrm>
            </p:grpSpPr>
            <p:sp>
              <p:nvSpPr>
                <p:cNvPr id="45" name="Прямоугольник 44">
                  <a:extLst>
                    <a:ext uri="{FF2B5EF4-FFF2-40B4-BE49-F238E27FC236}">
                      <a16:creationId xmlns:a16="http://schemas.microsoft.com/office/drawing/2014/main" id="{831CB6CF-5A3F-44CA-9166-2243B899931E}"/>
                    </a:ext>
                  </a:extLst>
                </p:cNvPr>
                <p:cNvSpPr/>
                <p:nvPr/>
              </p:nvSpPr>
              <p:spPr>
                <a:xfrm>
                  <a:off x="4722007" y="5243670"/>
                  <a:ext cx="6168147" cy="464807"/>
                </a:xfrm>
                <a:prstGeom prst="rect">
                  <a:avLst/>
                </a:prstGeom>
                <a:solidFill>
                  <a:srgbClr val="E8E8E8"/>
                </a:solidFill>
                <a:ln>
                  <a:noFill/>
                </a:ln>
              </p:spPr>
              <p:style>
                <a:lnRef idx="0">
                  <a:scrgbClr r="0" g="0" b="0"/>
                </a:lnRef>
                <a:fillRef idx="0">
                  <a:scrgbClr r="0" g="0" b="0"/>
                </a:fillRef>
                <a:effectRef idx="0">
                  <a:scrgbClr r="0" g="0" b="0"/>
                </a:effectRef>
                <a:fontRef idx="minor">
                  <a:schemeClr val="dk1"/>
                </a:fontRef>
              </p:style>
              <p:txBody>
                <a:bodyPr lIns="0" tIns="0" rIns="0" bIns="0" numCol="1" rtlCol="0" anchor="t"/>
                <a:lstStyle/>
                <a:p>
                  <a:pPr marL="88900" algn="ctr"/>
                  <a:endParaRPr lang="en-US" sz="1050" dirty="0">
                    <a:solidFill>
                      <a:schemeClr val="tx1"/>
                    </a:solidFill>
                    <a:latin typeface="Roboto" panose="02000000000000000000" pitchFamily="2" charset="0"/>
                  </a:endParaRPr>
                </a:p>
              </p:txBody>
            </p:sp>
            <p:cxnSp>
              <p:nvCxnSpPr>
                <p:cNvPr id="46" name="Прямая соединительная линия 45">
                  <a:extLst>
                    <a:ext uri="{FF2B5EF4-FFF2-40B4-BE49-F238E27FC236}">
                      <a16:creationId xmlns:a16="http://schemas.microsoft.com/office/drawing/2014/main" id="{E5FED326-6040-483D-9D42-31EF288EDFBA}"/>
                    </a:ext>
                  </a:extLst>
                </p:cNvPr>
                <p:cNvCxnSpPr/>
                <p:nvPr/>
              </p:nvCxnSpPr>
              <p:spPr>
                <a:xfrm flipV="1">
                  <a:off x="5933281" y="5241048"/>
                  <a:ext cx="0" cy="46742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F90479D3-86C5-4EB4-B86F-2947C4C19323}"/>
                    </a:ext>
                  </a:extLst>
                </p:cNvPr>
                <p:cNvCxnSpPr>
                  <a:cxnSpLocks/>
                </p:cNvCxnSpPr>
                <p:nvPr/>
              </p:nvCxnSpPr>
              <p:spPr>
                <a:xfrm flipV="1">
                  <a:off x="7141358"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Прямая соединительная линия 53">
                  <a:extLst>
                    <a:ext uri="{FF2B5EF4-FFF2-40B4-BE49-F238E27FC236}">
                      <a16:creationId xmlns:a16="http://schemas.microsoft.com/office/drawing/2014/main" id="{E75031F5-C5F6-417D-9AC3-7485B764AD35}"/>
                    </a:ext>
                  </a:extLst>
                </p:cNvPr>
                <p:cNvCxnSpPr>
                  <a:cxnSpLocks/>
                </p:cNvCxnSpPr>
                <p:nvPr/>
              </p:nvCxnSpPr>
              <p:spPr>
                <a:xfrm flipV="1">
                  <a:off x="8348663"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Прямая соединительная линия 54">
                  <a:extLst>
                    <a:ext uri="{FF2B5EF4-FFF2-40B4-BE49-F238E27FC236}">
                      <a16:creationId xmlns:a16="http://schemas.microsoft.com/office/drawing/2014/main" id="{F25BA693-DD82-429A-982D-630E146E4E7B}"/>
                    </a:ext>
                  </a:extLst>
                </p:cNvPr>
                <p:cNvCxnSpPr>
                  <a:cxnSpLocks/>
                </p:cNvCxnSpPr>
                <p:nvPr/>
              </p:nvCxnSpPr>
              <p:spPr>
                <a:xfrm flipV="1">
                  <a:off x="9553575"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58" name="Прямоугольник 57">
                <a:extLst>
                  <a:ext uri="{FF2B5EF4-FFF2-40B4-BE49-F238E27FC236}">
                    <a16:creationId xmlns:a16="http://schemas.microsoft.com/office/drawing/2014/main" id="{92A91AEA-6946-4C6F-8189-A5BE1C4C2E7B}"/>
                  </a:ext>
                </a:extLst>
              </p:cNvPr>
              <p:cNvSpPr/>
              <p:nvPr/>
            </p:nvSpPr>
            <p:spPr>
              <a:xfrm>
                <a:off x="5942398" y="5253138"/>
                <a:ext cx="1188245"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Низкие дозы ИГКС при приеме КДБА, или ежедневная АЛР, или добавление СЛИТ КДП</a:t>
                </a:r>
                <a:endParaRPr lang="ru-KG" sz="300" dirty="0">
                  <a:solidFill>
                    <a:schemeClr val="tx1">
                      <a:lumMod val="65000"/>
                      <a:lumOff val="35000"/>
                    </a:schemeClr>
                  </a:solidFill>
                </a:endParaRPr>
              </a:p>
            </p:txBody>
          </p:sp>
          <p:sp>
            <p:nvSpPr>
              <p:cNvPr id="59" name="Прямоугольник 58">
                <a:extLst>
                  <a:ext uri="{FF2B5EF4-FFF2-40B4-BE49-F238E27FC236}">
                    <a16:creationId xmlns:a16="http://schemas.microsoft.com/office/drawing/2014/main" id="{DB85B1E0-CAFC-44C1-8199-BCCCE81DB35D}"/>
                  </a:ext>
                </a:extLst>
              </p:cNvPr>
              <p:cNvSpPr/>
              <p:nvPr/>
            </p:nvSpPr>
            <p:spPr>
              <a:xfrm>
                <a:off x="7156844" y="5253138"/>
                <a:ext cx="1183078"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Средние дозы ИГКС или ежедневная АЛР, или добавление СЛИТ КДП</a:t>
                </a:r>
                <a:endParaRPr lang="ru-KG" sz="400" dirty="0">
                  <a:solidFill>
                    <a:schemeClr val="tx1">
                      <a:lumMod val="65000"/>
                      <a:lumOff val="35000"/>
                    </a:schemeClr>
                  </a:solidFill>
                </a:endParaRPr>
              </a:p>
            </p:txBody>
          </p:sp>
          <p:sp>
            <p:nvSpPr>
              <p:cNvPr id="60" name="Прямоугольник 59">
                <a:extLst>
                  <a:ext uri="{FF2B5EF4-FFF2-40B4-BE49-F238E27FC236}">
                    <a16:creationId xmlns:a16="http://schemas.microsoft.com/office/drawing/2014/main" id="{CB0E2234-3AAC-44A8-950F-3C7D5BAAB9A4}"/>
                  </a:ext>
                </a:extLst>
              </p:cNvPr>
              <p:cNvSpPr/>
              <p:nvPr/>
            </p:nvSpPr>
            <p:spPr>
              <a:xfrm>
                <a:off x="8360979" y="5253138"/>
                <a:ext cx="1183078"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Добавить ДДАХ или АЛР или СЛИТ КДП, или перейти на высокие дозы ИГКС</a:t>
                </a:r>
                <a:endParaRPr lang="ru-KG" sz="300" dirty="0">
                  <a:solidFill>
                    <a:schemeClr val="tx1">
                      <a:lumMod val="65000"/>
                      <a:lumOff val="35000"/>
                    </a:schemeClr>
                  </a:solidFill>
                </a:endParaRPr>
              </a:p>
            </p:txBody>
          </p:sp>
          <p:sp>
            <p:nvSpPr>
              <p:cNvPr id="61" name="Прямоугольник 60">
                <a:extLst>
                  <a:ext uri="{FF2B5EF4-FFF2-40B4-BE49-F238E27FC236}">
                    <a16:creationId xmlns:a16="http://schemas.microsoft.com/office/drawing/2014/main" id="{EDB271BA-9542-4C1B-B325-DF002D27B8BE}"/>
                  </a:ext>
                </a:extLst>
              </p:cNvPr>
              <p:cNvSpPr/>
              <p:nvPr/>
            </p:nvSpPr>
            <p:spPr>
              <a:xfrm>
                <a:off x="9544056" y="5134974"/>
                <a:ext cx="1346107" cy="627090"/>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Добавьте азитромицин (для взрослых) или АЛР. В качестве крайней меры низкие дозы оральных ГКС, но учитывайте побочные эффекты</a:t>
                </a:r>
                <a:endParaRPr lang="ru-KG" sz="300" dirty="0">
                  <a:solidFill>
                    <a:schemeClr val="tx1">
                      <a:lumMod val="65000"/>
                      <a:lumOff val="35000"/>
                    </a:schemeClr>
                  </a:solidFill>
                </a:endParaRPr>
              </a:p>
            </p:txBody>
          </p:sp>
        </p:grpSp>
        <p:cxnSp>
          <p:nvCxnSpPr>
            <p:cNvPr id="63" name="Соединитель: уступ 62">
              <a:extLst>
                <a:ext uri="{FF2B5EF4-FFF2-40B4-BE49-F238E27FC236}">
                  <a16:creationId xmlns:a16="http://schemas.microsoft.com/office/drawing/2014/main" id="{052B4296-C532-4DCC-B4F2-BA2654111035}"/>
                </a:ext>
              </a:extLst>
            </p:cNvPr>
            <p:cNvCxnSpPr>
              <a:cxnSpLocks/>
              <a:stCxn id="31" idx="3"/>
              <a:endCxn id="43" idx="1"/>
            </p:cNvCxnSpPr>
            <p:nvPr/>
          </p:nvCxnSpPr>
          <p:spPr>
            <a:xfrm>
              <a:off x="10890163" y="3472626"/>
              <a:ext cx="202153" cy="760903"/>
            </a:xfrm>
            <a:prstGeom prst="bentConnector3">
              <a:avLst/>
            </a:prstGeom>
            <a:ln>
              <a:solidFill>
                <a:srgbClr val="EEAC4C"/>
              </a:solidFill>
            </a:ln>
          </p:spPr>
          <p:style>
            <a:lnRef idx="1">
              <a:schemeClr val="accent6"/>
            </a:lnRef>
            <a:fillRef idx="0">
              <a:schemeClr val="accent6"/>
            </a:fillRef>
            <a:effectRef idx="0">
              <a:schemeClr val="accent6"/>
            </a:effectRef>
            <a:fontRef idx="minor">
              <a:schemeClr val="tx1"/>
            </a:fontRef>
          </p:style>
        </p:cxnSp>
        <p:cxnSp>
          <p:nvCxnSpPr>
            <p:cNvPr id="65" name="Соединитель: уступ 64">
              <a:extLst>
                <a:ext uri="{FF2B5EF4-FFF2-40B4-BE49-F238E27FC236}">
                  <a16:creationId xmlns:a16="http://schemas.microsoft.com/office/drawing/2014/main" id="{B23E1932-43BB-4AEC-85EC-CC0346452017}"/>
                </a:ext>
              </a:extLst>
            </p:cNvPr>
            <p:cNvCxnSpPr>
              <a:cxnSpLocks/>
              <a:stCxn id="43" idx="1"/>
              <a:endCxn id="40" idx="3"/>
            </p:cNvCxnSpPr>
            <p:nvPr/>
          </p:nvCxnSpPr>
          <p:spPr>
            <a:xfrm rot="10800000" flipV="1">
              <a:off x="10890164" y="4233529"/>
              <a:ext cx="202153" cy="645074"/>
            </a:xfrm>
            <a:prstGeom prst="bentConnector3">
              <a:avLst>
                <a:gd name="adj1" fmla="val 50000"/>
              </a:avLst>
            </a:prstGeom>
            <a:ln>
              <a:solidFill>
                <a:srgbClr val="EEAC4C"/>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11003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1B1AD-E8A3-42FC-868D-2DAE2599BE31}"/>
              </a:ext>
            </a:extLst>
          </p:cNvPr>
          <p:cNvSpPr>
            <a:spLocks noGrp="1"/>
          </p:cNvSpPr>
          <p:nvPr>
            <p:ph type="title"/>
          </p:nvPr>
        </p:nvSpPr>
        <p:spPr/>
        <p:txBody>
          <a:bodyPr/>
          <a:lstStyle/>
          <a:p>
            <a:r>
              <a:rPr lang="ru" dirty="0"/>
              <a:t>Спирометрия</a:t>
            </a:r>
          </a:p>
        </p:txBody>
      </p:sp>
      <p:sp>
        <p:nvSpPr>
          <p:cNvPr id="5" name="Content Placeholder 4">
            <a:extLst>
              <a:ext uri="{FF2B5EF4-FFF2-40B4-BE49-F238E27FC236}">
                <a16:creationId xmlns:a16="http://schemas.microsoft.com/office/drawing/2014/main" id="{24A762AC-744F-43FC-B5A7-C6DCC30CC61D}"/>
              </a:ext>
            </a:extLst>
          </p:cNvPr>
          <p:cNvSpPr>
            <a:spLocks noGrp="1"/>
          </p:cNvSpPr>
          <p:nvPr>
            <p:ph idx="1"/>
          </p:nvPr>
        </p:nvSpPr>
        <p:spPr>
          <a:xfrm>
            <a:off x="609601" y="1166018"/>
            <a:ext cx="6419850" cy="2777163"/>
          </a:xfrm>
        </p:spPr>
        <p:txBody>
          <a:bodyPr>
            <a:normAutofit/>
          </a:bodyPr>
          <a:lstStyle/>
          <a:p>
            <a:r>
              <a:rPr lang="ru" altLang="en-US" sz="2400" dirty="0">
                <a:solidFill>
                  <a:schemeClr val="tx1">
                    <a:lumMod val="65000"/>
                    <a:lumOff val="35000"/>
                  </a:schemeClr>
                </a:solidFill>
              </a:rPr>
              <a:t>Спирометрия измеряет поток воздуха и объем легких и является предпочтительным тестом функции легких при астме в учреждениях первичного звена здравоохранения.</a:t>
            </a:r>
          </a:p>
          <a:p>
            <a:r>
              <a:rPr lang="ru" altLang="en-US" sz="2400" b="1" dirty="0">
                <a:solidFill>
                  <a:schemeClr val="accent1"/>
                </a:solidFill>
              </a:rPr>
              <a:t>Форсированный </a:t>
            </a:r>
            <a:r>
              <a:rPr lang="ru" altLang="en-US" sz="2400" dirty="0">
                <a:solidFill>
                  <a:schemeClr val="tx1">
                    <a:lumMod val="65000"/>
                    <a:lumOff val="35000"/>
                  </a:schemeClr>
                </a:solidFill>
              </a:rPr>
              <a:t>выдох при </a:t>
            </a:r>
            <a:r>
              <a:rPr lang="ru" altLang="en-US" sz="2400" b="1" dirty="0">
                <a:solidFill>
                  <a:schemeClr val="accent1"/>
                </a:solidFill>
              </a:rPr>
              <a:t>максимальном </a:t>
            </a:r>
            <a:r>
              <a:rPr lang="ru" altLang="en-US" sz="2400" dirty="0">
                <a:solidFill>
                  <a:schemeClr val="tx1">
                    <a:lumMod val="65000"/>
                    <a:lumOff val="35000"/>
                  </a:schemeClr>
                </a:solidFill>
              </a:rPr>
              <a:t>вдохе</a:t>
            </a:r>
          </a:p>
          <a:p>
            <a:endParaRPr lang="en-GB" sz="2400" dirty="0"/>
          </a:p>
        </p:txBody>
      </p:sp>
      <p:pic>
        <p:nvPicPr>
          <p:cNvPr id="8" name="Picture 1">
            <a:extLst>
              <a:ext uri="{FF2B5EF4-FFF2-40B4-BE49-F238E27FC236}">
                <a16:creationId xmlns:a16="http://schemas.microsoft.com/office/drawing/2014/main" id="{452A79CD-F44E-4F8D-B4D3-F8507DF73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831" y="1515139"/>
            <a:ext cx="2885399" cy="2270310"/>
          </a:xfrm>
          <a:prstGeom prst="rect">
            <a:avLst/>
          </a:prstGeom>
          <a:noFill/>
          <a:ln w="9525">
            <a:noFill/>
            <a:miter lim="800000"/>
            <a:headEnd/>
            <a:tailEnd/>
          </a:ln>
          <a:effectLst/>
        </p:spPr>
      </p:pic>
      <p:graphicFrame>
        <p:nvGraphicFramePr>
          <p:cNvPr id="9" name="Table 8">
            <a:extLst>
              <a:ext uri="{FF2B5EF4-FFF2-40B4-BE49-F238E27FC236}">
                <a16:creationId xmlns:a16="http://schemas.microsoft.com/office/drawing/2014/main" id="{4C4C9B18-03A8-4D4B-901F-96DE1AFC92C3}"/>
              </a:ext>
            </a:extLst>
          </p:cNvPr>
          <p:cNvGraphicFramePr>
            <a:graphicFrameLocks noGrp="1"/>
          </p:cNvGraphicFramePr>
          <p:nvPr>
            <p:extLst>
              <p:ext uri="{D42A27DB-BD31-4B8C-83A1-F6EECF244321}">
                <p14:modId xmlns:p14="http://schemas.microsoft.com/office/powerpoint/2010/main" val="1246257544"/>
              </p:ext>
            </p:extLst>
          </p:nvPr>
        </p:nvGraphicFramePr>
        <p:xfrm>
          <a:off x="685800" y="3943181"/>
          <a:ext cx="10955337" cy="2133600"/>
        </p:xfrm>
        <a:graphic>
          <a:graphicData uri="http://schemas.openxmlformats.org/drawingml/2006/table">
            <a:tbl>
              <a:tblPr firstRow="1" bandRow="1">
                <a:tableStyleId>{5C22544A-7EE6-4342-B048-85BDC9FD1C3A}</a:tableStyleId>
              </a:tblPr>
              <a:tblGrid>
                <a:gridCol w="3651779">
                  <a:extLst>
                    <a:ext uri="{9D8B030D-6E8A-4147-A177-3AD203B41FA5}">
                      <a16:colId xmlns:a16="http://schemas.microsoft.com/office/drawing/2014/main" val="1189914833"/>
                    </a:ext>
                  </a:extLst>
                </a:gridCol>
                <a:gridCol w="3651779">
                  <a:extLst>
                    <a:ext uri="{9D8B030D-6E8A-4147-A177-3AD203B41FA5}">
                      <a16:colId xmlns:a16="http://schemas.microsoft.com/office/drawing/2014/main" val="2167906909"/>
                    </a:ext>
                  </a:extLst>
                </a:gridCol>
                <a:gridCol w="3651779">
                  <a:extLst>
                    <a:ext uri="{9D8B030D-6E8A-4147-A177-3AD203B41FA5}">
                      <a16:colId xmlns:a16="http://schemas.microsoft.com/office/drawing/2014/main" val="230247288"/>
                    </a:ext>
                  </a:extLst>
                </a:gridCol>
              </a:tblGrid>
              <a:tr h="498366">
                <a:tc>
                  <a:txBody>
                    <a:bodyPr/>
                    <a:lstStyle/>
                    <a:p>
                      <a:pPr algn="ctr"/>
                      <a:r>
                        <a:rPr lang="ru" sz="1600" dirty="0"/>
                        <a:t>ФЖЕЛ: форсированная жизненная емкость</a:t>
                      </a:r>
                      <a:r>
                        <a:rPr lang="aa-ET" sz="1600" dirty="0"/>
                        <a:t> </a:t>
                      </a:r>
                      <a:r>
                        <a:rPr lang="ru-RU" sz="1600" dirty="0"/>
                        <a:t>л</a:t>
                      </a:r>
                      <a:r>
                        <a:rPr lang="aa-ET" sz="1600" dirty="0"/>
                        <a:t>е</a:t>
                      </a:r>
                      <a:r>
                        <a:rPr lang="ru-RU" sz="1600" dirty="0"/>
                        <a:t>г</a:t>
                      </a:r>
                      <a:r>
                        <a:rPr lang="aa-ET" sz="1600" dirty="0"/>
                        <a:t>к</a:t>
                      </a:r>
                      <a:r>
                        <a:rPr lang="ru-RU" sz="1600" dirty="0"/>
                        <a:t>и</a:t>
                      </a:r>
                      <a:r>
                        <a:rPr lang="aa-ET" sz="1600" dirty="0"/>
                        <a:t>х</a:t>
                      </a:r>
                      <a:endParaRPr lang="ru" sz="1600" dirty="0"/>
                    </a:p>
                  </a:txBody>
                  <a:tcPr/>
                </a:tc>
                <a:tc>
                  <a:txBody>
                    <a:bodyPr/>
                    <a:lstStyle/>
                    <a:p>
                      <a:pPr algn="ctr"/>
                      <a:r>
                        <a:rPr lang="ru" sz="1600" dirty="0"/>
                        <a:t>ОФВ1: объем форсированного выдоха за 1 секунду.</a:t>
                      </a:r>
                    </a:p>
                  </a:txBody>
                  <a:tcPr/>
                </a:tc>
                <a:tc>
                  <a:txBody>
                    <a:bodyPr/>
                    <a:lstStyle/>
                    <a:p>
                      <a:pPr algn="ctr"/>
                      <a:r>
                        <a:rPr lang="ru" sz="1600" dirty="0"/>
                        <a:t>ОФВ1/ФЖЕЛ</a:t>
                      </a:r>
                    </a:p>
                  </a:txBody>
                  <a:tcPr/>
                </a:tc>
                <a:extLst>
                  <a:ext uri="{0D108BD9-81ED-4DB2-BD59-A6C34878D82A}">
                    <a16:rowId xmlns:a16="http://schemas.microsoft.com/office/drawing/2014/main" val="2355166212"/>
                  </a:ext>
                </a:extLst>
              </a:tr>
              <a:tr h="1127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 sz="1600" dirty="0">
                          <a:solidFill>
                            <a:schemeClr val="accent1">
                              <a:lumMod val="75000"/>
                            </a:schemeClr>
                          </a:solidFill>
                        </a:rPr>
                        <a:t>Объем воздуха, выдыхаемый после полного вдоха и полного выдоха</a:t>
                      </a:r>
                    </a:p>
                  </a:txBody>
                  <a:tcPr/>
                </a:tc>
                <a:tc>
                  <a:txBody>
                    <a:bodyPr/>
                    <a:lstStyle/>
                    <a:p>
                      <a:r>
                        <a:rPr lang="ru" sz="1600" dirty="0">
                          <a:solidFill>
                            <a:schemeClr val="accent1">
                              <a:lumMod val="75000"/>
                            </a:schemeClr>
                          </a:solidFill>
                        </a:rPr>
                        <a:t>Объем воздуха, выдыхаемый за первую секунду форсированного выдоха</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 sz="1600" dirty="0">
                          <a:solidFill>
                            <a:schemeClr val="accent1">
                              <a:lumMod val="75000"/>
                            </a:schemeClr>
                          </a:solidFill>
                        </a:rPr>
                        <a:t>Соотношение </a:t>
                      </a:r>
                      <a:r>
                        <a:rPr lang="ru-RU" sz="1600" dirty="0">
                          <a:solidFill>
                            <a:schemeClr val="accent1">
                              <a:lumMod val="75000"/>
                            </a:schemeClr>
                          </a:solidFill>
                        </a:rPr>
                        <a:t>объёма</a:t>
                      </a:r>
                      <a:r>
                        <a:rPr lang="ru" sz="1600" dirty="0">
                          <a:solidFill>
                            <a:schemeClr val="accent1">
                              <a:lumMod val="75000"/>
                            </a:schemeClr>
                          </a:solidFill>
                        </a:rPr>
                        <a:t> воздуха, выдыхаемого за 1 секунду, выраженное в процентах от общего объема воздуха, выдыхаемого после полного вдоха и полного выдоха.</a:t>
                      </a:r>
                    </a:p>
                  </a:txBody>
                  <a:tcPr/>
                </a:tc>
                <a:extLst>
                  <a:ext uri="{0D108BD9-81ED-4DB2-BD59-A6C34878D82A}">
                    <a16:rowId xmlns:a16="http://schemas.microsoft.com/office/drawing/2014/main" val="3912357980"/>
                  </a:ext>
                </a:extLst>
              </a:tr>
            </a:tbl>
          </a:graphicData>
        </a:graphic>
      </p:graphicFrame>
      <p:sp>
        <p:nvSpPr>
          <p:cNvPr id="10" name="TextBox 9">
            <a:extLst>
              <a:ext uri="{FF2B5EF4-FFF2-40B4-BE49-F238E27FC236}">
                <a16:creationId xmlns:a16="http://schemas.microsoft.com/office/drawing/2014/main" id="{6BBFA0C3-E560-48BD-B2D6-768BFD05AFC7}"/>
              </a:ext>
            </a:extLst>
          </p:cNvPr>
          <p:cNvSpPr txBox="1"/>
          <p:nvPr/>
        </p:nvSpPr>
        <p:spPr>
          <a:xfrm>
            <a:off x="2057138" y="6371762"/>
            <a:ext cx="9726613" cy="230832"/>
          </a:xfrm>
          <a:prstGeom prst="rect">
            <a:avLst/>
          </a:prstGeom>
          <a:noFill/>
        </p:spPr>
        <p:txBody>
          <a:bodyPr wrap="square" rtlCol="0">
            <a:spAutoFit/>
          </a:bodyPr>
          <a:lstStyle/>
          <a:p>
            <a:r>
              <a:rPr lang="ru" sz="900" dirty="0"/>
              <a:t>Для получения дополнительных рекомендаций посетите: </a:t>
            </a:r>
            <a:r>
              <a:rPr lang="ru" sz="900" dirty="0">
                <a:hlinkClick r:id="rId3"/>
              </a:rPr>
              <a:t>http://bit.ly/IPCRG-SPIROMETRY-WONCA-2018 .</a:t>
            </a:r>
            <a:r>
              <a:rPr lang="ru" sz="900" dirty="0"/>
              <a:t> </a:t>
            </a:r>
          </a:p>
        </p:txBody>
      </p:sp>
    </p:spTree>
    <p:extLst>
      <p:ext uri="{BB962C8B-B14F-4D97-AF65-F5344CB8AC3E}">
        <p14:creationId xmlns:p14="http://schemas.microsoft.com/office/powerpoint/2010/main" val="551232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55C3-A9DC-4FB5-89D8-0ECD8CEB2ABF}"/>
              </a:ext>
            </a:extLst>
          </p:cNvPr>
          <p:cNvSpPr>
            <a:spLocks noGrp="1"/>
          </p:cNvSpPr>
          <p:nvPr>
            <p:ph type="title"/>
          </p:nvPr>
        </p:nvSpPr>
        <p:spPr>
          <a:xfrm>
            <a:off x="444891" y="133313"/>
            <a:ext cx="6937393" cy="1143000"/>
          </a:xfrm>
        </p:spPr>
        <p:txBody>
          <a:bodyPr/>
          <a:lstStyle/>
          <a:p>
            <a:r>
              <a:rPr lang="ru" dirty="0" err="1"/>
              <a:t>Спирометрические </a:t>
            </a:r>
            <a:r>
              <a:rPr lang="ru" dirty="0"/>
              <a:t>закономерности</a:t>
            </a:r>
          </a:p>
        </p:txBody>
      </p:sp>
      <p:sp>
        <p:nvSpPr>
          <p:cNvPr id="23" name="Rounded Rectangle 57">
            <a:extLst>
              <a:ext uri="{FF2B5EF4-FFF2-40B4-BE49-F238E27FC236}">
                <a16:creationId xmlns:a16="http://schemas.microsoft.com/office/drawing/2014/main" id="{832915B5-C39E-4203-BA20-C6CA67AEA13A}"/>
              </a:ext>
            </a:extLst>
          </p:cNvPr>
          <p:cNvSpPr/>
          <p:nvPr/>
        </p:nvSpPr>
        <p:spPr>
          <a:xfrm>
            <a:off x="3206304"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 dirty="0"/>
              <a:t>ОФВ1/ФЖЕЛ</a:t>
            </a:r>
            <a:endParaRPr lang="en-US" dirty="0"/>
          </a:p>
        </p:txBody>
      </p:sp>
      <p:sp>
        <p:nvSpPr>
          <p:cNvPr id="24" name="Rounded Rectangle 58">
            <a:extLst>
              <a:ext uri="{FF2B5EF4-FFF2-40B4-BE49-F238E27FC236}">
                <a16:creationId xmlns:a16="http://schemas.microsoft.com/office/drawing/2014/main" id="{7AFB7151-AD7B-40AB-A784-6419B5710B30}"/>
              </a:ext>
            </a:extLst>
          </p:cNvPr>
          <p:cNvSpPr/>
          <p:nvPr/>
        </p:nvSpPr>
        <p:spPr>
          <a:xfrm>
            <a:off x="5034466"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 dirty="0"/>
              <a:t>ФЖЕЛ</a:t>
            </a:r>
            <a:endParaRPr lang="en-US" dirty="0"/>
          </a:p>
        </p:txBody>
      </p:sp>
      <p:sp>
        <p:nvSpPr>
          <p:cNvPr id="25" name="Rounded Rectangle 59">
            <a:extLst>
              <a:ext uri="{FF2B5EF4-FFF2-40B4-BE49-F238E27FC236}">
                <a16:creationId xmlns:a16="http://schemas.microsoft.com/office/drawing/2014/main" id="{8E1BE015-5333-4B88-8E7C-3D99D7535F2F}"/>
              </a:ext>
            </a:extLst>
          </p:cNvPr>
          <p:cNvSpPr/>
          <p:nvPr/>
        </p:nvSpPr>
        <p:spPr>
          <a:xfrm>
            <a:off x="6862627"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
              <a:t>ОФВ1</a:t>
            </a:r>
            <a:endParaRPr lang="en-US" dirty="0"/>
          </a:p>
        </p:txBody>
      </p:sp>
      <p:sp>
        <p:nvSpPr>
          <p:cNvPr id="26" name="Rounded Rectangle 60">
            <a:extLst>
              <a:ext uri="{FF2B5EF4-FFF2-40B4-BE49-F238E27FC236}">
                <a16:creationId xmlns:a16="http://schemas.microsoft.com/office/drawing/2014/main" id="{C0BFCE4A-C5FF-4A55-A669-454A3F3014F0}"/>
              </a:ext>
            </a:extLst>
          </p:cNvPr>
          <p:cNvSpPr/>
          <p:nvPr/>
        </p:nvSpPr>
        <p:spPr>
          <a:xfrm>
            <a:off x="253282" y="2054464"/>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a-ET" b="1" dirty="0">
                <a:solidFill>
                  <a:schemeClr val="accent1"/>
                </a:solidFill>
              </a:rPr>
              <a:t>Обструкция</a:t>
            </a:r>
            <a:endParaRPr lang="en-US" b="1" dirty="0">
              <a:solidFill>
                <a:schemeClr val="accent1"/>
              </a:solidFill>
            </a:endParaRPr>
          </a:p>
        </p:txBody>
      </p:sp>
      <p:sp>
        <p:nvSpPr>
          <p:cNvPr id="27" name="Rounded Rectangle 61">
            <a:extLst>
              <a:ext uri="{FF2B5EF4-FFF2-40B4-BE49-F238E27FC236}">
                <a16:creationId xmlns:a16="http://schemas.microsoft.com/office/drawing/2014/main" id="{4B98A766-47A3-42B1-8866-A539EDE97518}"/>
              </a:ext>
            </a:extLst>
          </p:cNvPr>
          <p:cNvSpPr/>
          <p:nvPr/>
        </p:nvSpPr>
        <p:spPr>
          <a:xfrm>
            <a:off x="253282" y="2851729"/>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a-ET" b="1" dirty="0">
                <a:solidFill>
                  <a:schemeClr val="accent1"/>
                </a:solidFill>
              </a:rPr>
              <a:t>Рестрикция</a:t>
            </a:r>
            <a:endParaRPr lang="en-US" b="1" dirty="0">
              <a:solidFill>
                <a:schemeClr val="accent1"/>
              </a:solidFill>
            </a:endParaRPr>
          </a:p>
        </p:txBody>
      </p:sp>
      <p:sp>
        <p:nvSpPr>
          <p:cNvPr id="28" name="Rounded Rectangle 62">
            <a:extLst>
              <a:ext uri="{FF2B5EF4-FFF2-40B4-BE49-F238E27FC236}">
                <a16:creationId xmlns:a16="http://schemas.microsoft.com/office/drawing/2014/main" id="{8698548F-25B6-484E-B063-B02605A36EF8}"/>
              </a:ext>
            </a:extLst>
          </p:cNvPr>
          <p:cNvSpPr/>
          <p:nvPr/>
        </p:nvSpPr>
        <p:spPr>
          <a:xfrm>
            <a:off x="253282" y="3648995"/>
            <a:ext cx="2876849" cy="78636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 b="1" dirty="0">
                <a:solidFill>
                  <a:schemeClr val="accent1"/>
                </a:solidFill>
              </a:rPr>
              <a:t>Смешанный</a:t>
            </a:r>
          </a:p>
          <a:p>
            <a:pPr algn="ctr">
              <a:defRPr/>
            </a:pPr>
            <a:r>
              <a:rPr lang="ru" sz="1400" b="1" dirty="0">
                <a:solidFill>
                  <a:schemeClr val="accent1"/>
                </a:solidFill>
              </a:rPr>
              <a:t>Обструкция и гиперинфляция</a:t>
            </a:r>
            <a:endParaRPr lang="en-US" sz="1400" b="1" dirty="0">
              <a:solidFill>
                <a:schemeClr val="accent1"/>
              </a:solidFill>
            </a:endParaRPr>
          </a:p>
        </p:txBody>
      </p:sp>
      <p:sp>
        <p:nvSpPr>
          <p:cNvPr id="29" name="Rounded Rectangle 64">
            <a:extLst>
              <a:ext uri="{FF2B5EF4-FFF2-40B4-BE49-F238E27FC236}">
                <a16:creationId xmlns:a16="http://schemas.microsoft.com/office/drawing/2014/main" id="{4365CCBD-36C1-4751-87B8-A1B4AAB07A15}"/>
              </a:ext>
            </a:extLst>
          </p:cNvPr>
          <p:cNvSpPr/>
          <p:nvPr/>
        </p:nvSpPr>
        <p:spPr>
          <a:xfrm>
            <a:off x="3206318"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0" name="AutoShape 4">
            <a:extLst>
              <a:ext uri="{FF2B5EF4-FFF2-40B4-BE49-F238E27FC236}">
                <a16:creationId xmlns:a16="http://schemas.microsoft.com/office/drawing/2014/main" id="{CADD7DEB-BF45-45C7-9170-AD8F950D9F90}"/>
              </a:ext>
            </a:extLst>
          </p:cNvPr>
          <p:cNvSpPr>
            <a:spLocks noChangeArrowheads="1"/>
          </p:cNvSpPr>
          <p:nvPr/>
        </p:nvSpPr>
        <p:spPr bwMode="auto">
          <a:xfrm flipV="1">
            <a:off x="3815701"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1" name="Rounded Rectangle 67">
            <a:extLst>
              <a:ext uri="{FF2B5EF4-FFF2-40B4-BE49-F238E27FC236}">
                <a16:creationId xmlns:a16="http://schemas.microsoft.com/office/drawing/2014/main" id="{51A1F03E-8996-44BC-9EE8-7F855069FD73}"/>
              </a:ext>
            </a:extLst>
          </p:cNvPr>
          <p:cNvSpPr/>
          <p:nvPr/>
        </p:nvSpPr>
        <p:spPr>
          <a:xfrm>
            <a:off x="6862615"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2" name="AutoShape 4">
            <a:extLst>
              <a:ext uri="{FF2B5EF4-FFF2-40B4-BE49-F238E27FC236}">
                <a16:creationId xmlns:a16="http://schemas.microsoft.com/office/drawing/2014/main" id="{18540DF7-91E4-4A01-99A1-9D12F942A318}"/>
              </a:ext>
            </a:extLst>
          </p:cNvPr>
          <p:cNvSpPr>
            <a:spLocks noChangeArrowheads="1"/>
          </p:cNvSpPr>
          <p:nvPr/>
        </p:nvSpPr>
        <p:spPr bwMode="auto">
          <a:xfrm flipV="1">
            <a:off x="7471998"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3" name="Rounded Rectangle 69">
            <a:extLst>
              <a:ext uri="{FF2B5EF4-FFF2-40B4-BE49-F238E27FC236}">
                <a16:creationId xmlns:a16="http://schemas.microsoft.com/office/drawing/2014/main" id="{0D597160-4AC5-4CEC-BFF0-D55F25F92B16}"/>
              </a:ext>
            </a:extLst>
          </p:cNvPr>
          <p:cNvSpPr/>
          <p:nvPr/>
        </p:nvSpPr>
        <p:spPr>
          <a:xfrm>
            <a:off x="5034467"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4" name="AutoShape 4">
            <a:extLst>
              <a:ext uri="{FF2B5EF4-FFF2-40B4-BE49-F238E27FC236}">
                <a16:creationId xmlns:a16="http://schemas.microsoft.com/office/drawing/2014/main" id="{74712A09-1972-4123-A3B0-4BF415222438}"/>
              </a:ext>
            </a:extLst>
          </p:cNvPr>
          <p:cNvSpPr>
            <a:spLocks noChangeArrowheads="1"/>
          </p:cNvSpPr>
          <p:nvPr/>
        </p:nvSpPr>
        <p:spPr bwMode="auto">
          <a:xfrm flipV="1">
            <a:off x="5720023" y="297043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5" name="Rounded Rectangle 71">
            <a:extLst>
              <a:ext uri="{FF2B5EF4-FFF2-40B4-BE49-F238E27FC236}">
                <a16:creationId xmlns:a16="http://schemas.microsoft.com/office/drawing/2014/main" id="{DD50FFB7-C8C7-4A4A-A34C-8B7DD828C619}"/>
              </a:ext>
            </a:extLst>
          </p:cNvPr>
          <p:cNvSpPr/>
          <p:nvPr/>
        </p:nvSpPr>
        <p:spPr>
          <a:xfrm>
            <a:off x="5034467" y="3733263"/>
            <a:ext cx="1751976" cy="7129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6" name="AutoShape 4">
            <a:extLst>
              <a:ext uri="{FF2B5EF4-FFF2-40B4-BE49-F238E27FC236}">
                <a16:creationId xmlns:a16="http://schemas.microsoft.com/office/drawing/2014/main" id="{BD08A6A8-CC1D-48D8-BB6C-DE33DB299DE1}"/>
              </a:ext>
            </a:extLst>
          </p:cNvPr>
          <p:cNvSpPr>
            <a:spLocks noChangeArrowheads="1"/>
          </p:cNvSpPr>
          <p:nvPr/>
        </p:nvSpPr>
        <p:spPr bwMode="auto">
          <a:xfrm flipV="1">
            <a:off x="5736987"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7" name="Rounded Rectangle 73">
            <a:extLst>
              <a:ext uri="{FF2B5EF4-FFF2-40B4-BE49-F238E27FC236}">
                <a16:creationId xmlns:a16="http://schemas.microsoft.com/office/drawing/2014/main" id="{1C8D1CA0-C51C-422D-BE05-D296DDF7335A}"/>
              </a:ext>
            </a:extLst>
          </p:cNvPr>
          <p:cNvSpPr/>
          <p:nvPr/>
        </p:nvSpPr>
        <p:spPr>
          <a:xfrm>
            <a:off x="6862615" y="3728714"/>
            <a:ext cx="1751976" cy="7066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8" name="AutoShape 4">
            <a:extLst>
              <a:ext uri="{FF2B5EF4-FFF2-40B4-BE49-F238E27FC236}">
                <a16:creationId xmlns:a16="http://schemas.microsoft.com/office/drawing/2014/main" id="{363AC713-073D-447E-9DC9-C5E286899C1A}"/>
              </a:ext>
            </a:extLst>
          </p:cNvPr>
          <p:cNvSpPr>
            <a:spLocks noChangeArrowheads="1"/>
          </p:cNvSpPr>
          <p:nvPr/>
        </p:nvSpPr>
        <p:spPr bwMode="auto">
          <a:xfrm flipV="1">
            <a:off x="7556319"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9" name="Rounded Rectangle 75">
            <a:extLst>
              <a:ext uri="{FF2B5EF4-FFF2-40B4-BE49-F238E27FC236}">
                <a16:creationId xmlns:a16="http://schemas.microsoft.com/office/drawing/2014/main" id="{E977CFC0-1440-494D-A977-91C5FA920234}"/>
              </a:ext>
            </a:extLst>
          </p:cNvPr>
          <p:cNvSpPr/>
          <p:nvPr/>
        </p:nvSpPr>
        <p:spPr>
          <a:xfrm>
            <a:off x="3282492" y="3728714"/>
            <a:ext cx="1675803" cy="71753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0" name="AutoShape 4">
            <a:extLst>
              <a:ext uri="{FF2B5EF4-FFF2-40B4-BE49-F238E27FC236}">
                <a16:creationId xmlns:a16="http://schemas.microsoft.com/office/drawing/2014/main" id="{2087316C-EEF1-496D-B285-3C1FEE749DD8}"/>
              </a:ext>
            </a:extLst>
          </p:cNvPr>
          <p:cNvSpPr>
            <a:spLocks noChangeArrowheads="1"/>
          </p:cNvSpPr>
          <p:nvPr/>
        </p:nvSpPr>
        <p:spPr bwMode="auto">
          <a:xfrm flipV="1">
            <a:off x="3815701" y="3847416"/>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1" name="Rounded Rectangle 77">
            <a:extLst>
              <a:ext uri="{FF2B5EF4-FFF2-40B4-BE49-F238E27FC236}">
                <a16:creationId xmlns:a16="http://schemas.microsoft.com/office/drawing/2014/main" id="{0FE39450-BA90-4F55-9AF4-E5B2BD2A6E11}"/>
              </a:ext>
            </a:extLst>
          </p:cNvPr>
          <p:cNvSpPr/>
          <p:nvPr/>
        </p:nvSpPr>
        <p:spPr>
          <a:xfrm>
            <a:off x="3206318"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2" name="Rounded Rectangle 84">
            <a:extLst>
              <a:ext uri="{FF2B5EF4-FFF2-40B4-BE49-F238E27FC236}">
                <a16:creationId xmlns:a16="http://schemas.microsoft.com/office/drawing/2014/main" id="{982183FD-8B4C-4A78-8D6C-D6C01A4A77F6}"/>
              </a:ext>
            </a:extLst>
          </p:cNvPr>
          <p:cNvSpPr/>
          <p:nvPr/>
        </p:nvSpPr>
        <p:spPr>
          <a:xfrm>
            <a:off x="5034467"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3" name="Rounded Rectangle 85">
            <a:extLst>
              <a:ext uri="{FF2B5EF4-FFF2-40B4-BE49-F238E27FC236}">
                <a16:creationId xmlns:a16="http://schemas.microsoft.com/office/drawing/2014/main" id="{6C6EC32E-94C3-47E1-9DC2-E2CAA277E04A}"/>
              </a:ext>
            </a:extLst>
          </p:cNvPr>
          <p:cNvSpPr/>
          <p:nvPr/>
        </p:nvSpPr>
        <p:spPr>
          <a:xfrm>
            <a:off x="6862615"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4" name="Rectangle 10">
            <a:extLst>
              <a:ext uri="{FF2B5EF4-FFF2-40B4-BE49-F238E27FC236}">
                <a16:creationId xmlns:a16="http://schemas.microsoft.com/office/drawing/2014/main" id="{EF32A957-1367-4D76-91AA-0E389E5CBC77}"/>
              </a:ext>
            </a:extLst>
          </p:cNvPr>
          <p:cNvSpPr>
            <a:spLocks noChangeArrowheads="1"/>
          </p:cNvSpPr>
          <p:nvPr/>
        </p:nvSpPr>
        <p:spPr bwMode="auto">
          <a:xfrm>
            <a:off x="5643849" y="2054467"/>
            <a:ext cx="473964" cy="584657"/>
          </a:xfrm>
          <a:prstGeom prst="rect">
            <a:avLst/>
          </a:prstGeom>
          <a:noFill/>
          <a:ln w="9525">
            <a:noFill/>
            <a:miter lim="800000"/>
            <a:headEnd/>
            <a:tailEnd/>
          </a:ln>
          <a:effectLst/>
        </p:spPr>
        <p:txBody>
          <a:bodyPr wrap="none">
            <a:spAutoFit/>
          </a:bodyPr>
          <a:lstStyle/>
          <a:p>
            <a:pPr algn="ctr" eaLnBrk="0" hangingPunct="0">
              <a:defRPr/>
            </a:pPr>
            <a:r>
              <a:rPr lang="ru" sz="2800" i="1" dirty="0">
                <a:solidFill>
                  <a:srgbClr val="C00000"/>
                </a:solidFill>
                <a:effectLst>
                  <a:outerShdw blurRad="38100" dist="38100" dir="2700000" algn="tl">
                    <a:srgbClr val="000000"/>
                  </a:outerShdw>
                </a:effectLst>
              </a:rPr>
              <a:t>Н</a:t>
            </a:r>
          </a:p>
        </p:txBody>
      </p:sp>
      <p:grpSp>
        <p:nvGrpSpPr>
          <p:cNvPr id="45" name="Group 39">
            <a:extLst>
              <a:ext uri="{FF2B5EF4-FFF2-40B4-BE49-F238E27FC236}">
                <a16:creationId xmlns:a16="http://schemas.microsoft.com/office/drawing/2014/main" id="{455BB118-F8C6-4BC7-8248-6C30C0EB35A0}"/>
              </a:ext>
            </a:extLst>
          </p:cNvPr>
          <p:cNvGrpSpPr>
            <a:grpSpLocks/>
          </p:cNvGrpSpPr>
          <p:nvPr/>
        </p:nvGrpSpPr>
        <p:grpSpPr bwMode="auto">
          <a:xfrm>
            <a:off x="7273949" y="2772002"/>
            <a:ext cx="731259" cy="738794"/>
            <a:chOff x="2509" y="2302"/>
            <a:chExt cx="432" cy="417"/>
          </a:xfrm>
        </p:grpSpPr>
        <p:sp>
          <p:nvSpPr>
            <p:cNvPr id="46" name="Line 21">
              <a:extLst>
                <a:ext uri="{FF2B5EF4-FFF2-40B4-BE49-F238E27FC236}">
                  <a16:creationId xmlns:a16="http://schemas.microsoft.com/office/drawing/2014/main" id="{5640FF0C-FC4A-4AC1-B14B-913CC2CC65C8}"/>
                </a:ext>
              </a:extLst>
            </p:cNvPr>
            <p:cNvSpPr>
              <a:spLocks noChangeShapeType="1"/>
            </p:cNvSpPr>
            <p:nvPr/>
          </p:nvSpPr>
          <p:spPr bwMode="auto">
            <a:xfrm flipH="1">
              <a:off x="2629" y="2319"/>
              <a:ext cx="232" cy="272"/>
            </a:xfrm>
            <a:prstGeom prst="line">
              <a:avLst/>
            </a:prstGeom>
            <a:noFill/>
            <a:ln w="9525">
              <a:solidFill>
                <a:schemeClr val="bg1"/>
              </a:solidFill>
              <a:round/>
              <a:headEnd/>
              <a:tailEnd/>
            </a:ln>
          </p:spPr>
          <p:txBody>
            <a:bodyPr/>
            <a:lstStyle/>
            <a:p>
              <a:endParaRPr lang="pt-PT"/>
            </a:p>
          </p:txBody>
        </p:sp>
        <p:sp>
          <p:nvSpPr>
            <p:cNvPr id="47" name="Rectangle 22">
              <a:extLst>
                <a:ext uri="{FF2B5EF4-FFF2-40B4-BE49-F238E27FC236}">
                  <a16:creationId xmlns:a16="http://schemas.microsoft.com/office/drawing/2014/main" id="{26D8366A-171A-4448-92CA-BC28B154F980}"/>
                </a:ext>
              </a:extLst>
            </p:cNvPr>
            <p:cNvSpPr>
              <a:spLocks noChangeArrowheads="1"/>
            </p:cNvSpPr>
            <p:nvPr/>
          </p:nvSpPr>
          <p:spPr bwMode="auto">
            <a:xfrm>
              <a:off x="2509" y="2302"/>
              <a:ext cx="208" cy="212"/>
            </a:xfrm>
            <a:prstGeom prst="rect">
              <a:avLst/>
            </a:prstGeom>
            <a:noFill/>
            <a:ln w="9525">
              <a:noFill/>
              <a:miter lim="800000"/>
              <a:headEnd/>
              <a:tailEnd/>
            </a:ln>
            <a:effectLst/>
          </p:spPr>
          <p:txBody>
            <a:bodyPr wrap="none">
              <a:spAutoFit/>
            </a:bodyPr>
            <a:lstStyle/>
            <a:p>
              <a:pPr algn="ctr" eaLnBrk="0" hangingPunct="0">
                <a:defRPr/>
              </a:pPr>
              <a:r>
                <a:rPr lang="ru" sz="1600" i="1">
                  <a:solidFill>
                    <a:srgbClr val="C00000"/>
                  </a:solidFill>
                  <a:effectLst>
                    <a:outerShdw blurRad="38100" dist="38100" dir="2700000" algn="tl">
                      <a:srgbClr val="000000"/>
                    </a:outerShdw>
                  </a:effectLst>
                </a:rPr>
                <a:t>Н</a:t>
              </a:r>
            </a:p>
          </p:txBody>
        </p:sp>
        <p:sp>
          <p:nvSpPr>
            <p:cNvPr id="48" name="AutoShape 23">
              <a:extLst>
                <a:ext uri="{FF2B5EF4-FFF2-40B4-BE49-F238E27FC236}">
                  <a16:creationId xmlns:a16="http://schemas.microsoft.com/office/drawing/2014/main" id="{8B263B3F-B26F-49FB-8B19-C9EA8A5BDEF9}"/>
                </a:ext>
              </a:extLst>
            </p:cNvPr>
            <p:cNvSpPr>
              <a:spLocks noChangeArrowheads="1"/>
            </p:cNvSpPr>
            <p:nvPr/>
          </p:nvSpPr>
          <p:spPr bwMode="auto">
            <a:xfrm flipV="1">
              <a:off x="2717" y="2471"/>
              <a:ext cx="224" cy="248"/>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9" name="Line 25">
              <a:extLst>
                <a:ext uri="{FF2B5EF4-FFF2-40B4-BE49-F238E27FC236}">
                  <a16:creationId xmlns:a16="http://schemas.microsoft.com/office/drawing/2014/main" id="{04C98AF8-83D9-4B8C-AF62-065B1059907D}"/>
                </a:ext>
              </a:extLst>
            </p:cNvPr>
            <p:cNvSpPr>
              <a:spLocks noChangeShapeType="1"/>
            </p:cNvSpPr>
            <p:nvPr/>
          </p:nvSpPr>
          <p:spPr bwMode="auto">
            <a:xfrm flipH="1">
              <a:off x="2573" y="2359"/>
              <a:ext cx="233" cy="280"/>
            </a:xfrm>
            <a:prstGeom prst="line">
              <a:avLst/>
            </a:prstGeom>
            <a:noFill/>
            <a:ln w="38100">
              <a:solidFill>
                <a:srgbClr val="C00000"/>
              </a:solidFill>
              <a:round/>
              <a:headEnd/>
              <a:tailEnd/>
            </a:ln>
          </p:spPr>
          <p:txBody>
            <a:bodyPr/>
            <a:lstStyle/>
            <a:p>
              <a:endParaRPr lang="pt-PT"/>
            </a:p>
          </p:txBody>
        </p:sp>
      </p:grpSp>
      <p:sp>
        <p:nvSpPr>
          <p:cNvPr id="50" name="Rectangle 10">
            <a:extLst>
              <a:ext uri="{FF2B5EF4-FFF2-40B4-BE49-F238E27FC236}">
                <a16:creationId xmlns:a16="http://schemas.microsoft.com/office/drawing/2014/main" id="{EC9A58FD-0457-4D82-9F57-7D03710CD497}"/>
              </a:ext>
            </a:extLst>
          </p:cNvPr>
          <p:cNvSpPr>
            <a:spLocks noChangeArrowheads="1"/>
          </p:cNvSpPr>
          <p:nvPr/>
        </p:nvSpPr>
        <p:spPr bwMode="auto">
          <a:xfrm>
            <a:off x="3804783" y="2859285"/>
            <a:ext cx="473964" cy="584657"/>
          </a:xfrm>
          <a:prstGeom prst="rect">
            <a:avLst/>
          </a:prstGeom>
          <a:noFill/>
          <a:ln w="9525">
            <a:noFill/>
            <a:miter lim="800000"/>
            <a:headEnd/>
            <a:tailEnd/>
          </a:ln>
          <a:effectLst/>
        </p:spPr>
        <p:txBody>
          <a:bodyPr wrap="none">
            <a:spAutoFit/>
          </a:bodyPr>
          <a:lstStyle/>
          <a:p>
            <a:pPr algn="ctr" eaLnBrk="0" hangingPunct="0">
              <a:defRPr/>
            </a:pPr>
            <a:r>
              <a:rPr lang="ru" sz="2800" i="1" dirty="0">
                <a:solidFill>
                  <a:srgbClr val="C00000"/>
                </a:solidFill>
                <a:effectLst>
                  <a:outerShdw blurRad="38100" dist="38100" dir="2700000" algn="tl">
                    <a:srgbClr val="000000"/>
                  </a:outerShdw>
                </a:effectLst>
              </a:rPr>
              <a:t>Н</a:t>
            </a:r>
          </a:p>
        </p:txBody>
      </p:sp>
      <p:graphicFrame>
        <p:nvGraphicFramePr>
          <p:cNvPr id="52" name="Tabela 6">
            <a:extLst>
              <a:ext uri="{FF2B5EF4-FFF2-40B4-BE49-F238E27FC236}">
                <a16:creationId xmlns:a16="http://schemas.microsoft.com/office/drawing/2014/main" id="{BEA804D8-7542-43B9-9BB2-6DA18FD8C98C}"/>
              </a:ext>
            </a:extLst>
          </p:cNvPr>
          <p:cNvGraphicFramePr>
            <a:graphicFrameLocks noGrp="1"/>
          </p:cNvGraphicFramePr>
          <p:nvPr>
            <p:extLst>
              <p:ext uri="{D42A27DB-BD31-4B8C-83A1-F6EECF244321}">
                <p14:modId xmlns:p14="http://schemas.microsoft.com/office/powerpoint/2010/main" val="1231688483"/>
              </p:ext>
            </p:extLst>
          </p:nvPr>
        </p:nvGraphicFramePr>
        <p:xfrm>
          <a:off x="4819681" y="4735631"/>
          <a:ext cx="6781357" cy="1403800"/>
        </p:xfrm>
        <a:graphic>
          <a:graphicData uri="http://schemas.openxmlformats.org/drawingml/2006/table">
            <a:tbl>
              <a:tblPr>
                <a:tableStyleId>{69CF1AB2-1976-4502-BF36-3FF5EA218861}</a:tableStyleId>
              </a:tblPr>
              <a:tblGrid>
                <a:gridCol w="3486907">
                  <a:extLst>
                    <a:ext uri="{9D8B030D-6E8A-4147-A177-3AD203B41FA5}">
                      <a16:colId xmlns:a16="http://schemas.microsoft.com/office/drawing/2014/main" val="20000"/>
                    </a:ext>
                  </a:extLst>
                </a:gridCol>
                <a:gridCol w="3294450">
                  <a:extLst>
                    <a:ext uri="{9D8B030D-6E8A-4147-A177-3AD203B41FA5}">
                      <a16:colId xmlns:a16="http://schemas.microsoft.com/office/drawing/2014/main" val="20001"/>
                    </a:ext>
                  </a:extLst>
                </a:gridCol>
              </a:tblGrid>
              <a:tr h="350950">
                <a:tc>
                  <a:txBody>
                    <a:bodyPr/>
                    <a:lstStyle/>
                    <a:p>
                      <a:pPr algn="ctr">
                        <a:lnSpc>
                          <a:spcPct val="115000"/>
                        </a:lnSpc>
                        <a:spcAft>
                          <a:spcPts val="0"/>
                        </a:spcAft>
                      </a:pPr>
                      <a:r>
                        <a:rPr lang="ru" sz="1600" dirty="0"/>
                        <a:t>Легкая обструкция</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ru" sz="1800" dirty="0"/>
                        <a:t>ОФВ </a:t>
                      </a:r>
                      <a:r>
                        <a:rPr lang="ru" sz="1800" baseline="0" dirty="0"/>
                        <a:t>1</a:t>
                      </a:r>
                      <a:r>
                        <a:rPr lang="ru" sz="1800" dirty="0"/>
                        <a:t> </a:t>
                      </a:r>
                      <a:r>
                        <a:rPr lang="ru" sz="1800" dirty="0">
                          <a:sym typeface="Symbol"/>
                        </a:rPr>
                        <a:t> </a:t>
                      </a:r>
                      <a:r>
                        <a:rPr lang="ru" sz="1800" dirty="0"/>
                        <a:t>80%</a:t>
                      </a:r>
                      <a:endParaRPr lang="pt-PT" sz="1600" b="1"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50950">
                <a:tc>
                  <a:txBody>
                    <a:bodyPr/>
                    <a:lstStyle/>
                    <a:p>
                      <a:pPr algn="ctr">
                        <a:lnSpc>
                          <a:spcPct val="115000"/>
                        </a:lnSpc>
                        <a:spcAft>
                          <a:spcPts val="0"/>
                        </a:spcAft>
                      </a:pPr>
                      <a:r>
                        <a:rPr lang="ru" sz="1600" dirty="0"/>
                        <a:t>Умеренная обструкция</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ru" sz="1800" kern="1200" dirty="0"/>
                        <a:t>ОФВ1 &lt;80% </a:t>
                      </a:r>
                      <a:r>
                        <a:rPr lang="ru" sz="1800" kern="1200" dirty="0">
                          <a:sym typeface="Symbol"/>
                        </a:rPr>
                        <a:t> </a:t>
                      </a:r>
                      <a:r>
                        <a:rPr lang="ru" sz="1800" kern="1200" dirty="0"/>
                        <a:t>50%</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50950">
                <a:tc>
                  <a:txBody>
                    <a:bodyPr/>
                    <a:lstStyle/>
                    <a:p>
                      <a:pPr algn="ctr">
                        <a:lnSpc>
                          <a:spcPct val="115000"/>
                        </a:lnSpc>
                        <a:spcAft>
                          <a:spcPts val="0"/>
                        </a:spcAft>
                      </a:pPr>
                      <a:r>
                        <a:rPr lang="aa-ET" sz="1600" dirty="0"/>
                        <a:t>Тяжел</a:t>
                      </a:r>
                      <a:r>
                        <a:rPr lang="ru" sz="1600" dirty="0"/>
                        <a:t>ая обструкция</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ru" sz="1800" kern="1200" dirty="0"/>
                        <a:t>ОФВ1 &lt;50% </a:t>
                      </a:r>
                      <a:r>
                        <a:rPr lang="ru" sz="1800" kern="1200" dirty="0">
                          <a:sym typeface="Symbol"/>
                        </a:rPr>
                        <a:t> </a:t>
                      </a:r>
                      <a:r>
                        <a:rPr lang="ru" sz="1800" kern="1200" dirty="0"/>
                        <a:t>35%</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50950">
                <a:tc>
                  <a:txBody>
                    <a:bodyPr/>
                    <a:lstStyle/>
                    <a:p>
                      <a:pPr algn="ctr">
                        <a:lnSpc>
                          <a:spcPct val="115000"/>
                        </a:lnSpc>
                        <a:spcAft>
                          <a:spcPts val="0"/>
                        </a:spcAft>
                      </a:pPr>
                      <a:r>
                        <a:rPr lang="ru" sz="1600" dirty="0"/>
                        <a:t>Очень </a:t>
                      </a:r>
                      <a:r>
                        <a:rPr lang="aa-ET" sz="1600" baseline="0" dirty="0"/>
                        <a:t>тяжелая</a:t>
                      </a:r>
                      <a:r>
                        <a:rPr lang="ru" sz="1600" baseline="0" dirty="0"/>
                        <a:t> </a:t>
                      </a:r>
                      <a:r>
                        <a:rPr lang="aa-ET" sz="1600" baseline="0" dirty="0"/>
                        <a:t>о</a:t>
                      </a:r>
                      <a:r>
                        <a:rPr lang="ru-RU" sz="1600" baseline="0" dirty="0"/>
                        <a:t>б</a:t>
                      </a:r>
                      <a:r>
                        <a:rPr lang="aa-ET" sz="1600" baseline="0" dirty="0"/>
                        <a:t>с</a:t>
                      </a:r>
                      <a:r>
                        <a:rPr lang="ru-RU" sz="1600" baseline="0" dirty="0"/>
                        <a:t>т</a:t>
                      </a:r>
                      <a:r>
                        <a:rPr lang="aa-ET" sz="1600" baseline="0" dirty="0"/>
                        <a:t>р</a:t>
                      </a:r>
                      <a:r>
                        <a:rPr lang="ru-RU" sz="1600" baseline="0" dirty="0"/>
                        <a:t>у</a:t>
                      </a:r>
                      <a:r>
                        <a:rPr lang="aa-ET" sz="1600" baseline="0" dirty="0"/>
                        <a:t>к</a:t>
                      </a:r>
                      <a:r>
                        <a:rPr lang="ru-RU" sz="1600" baseline="0" dirty="0"/>
                        <a:t>ц</a:t>
                      </a:r>
                      <a:r>
                        <a:rPr lang="aa-ET" sz="1600" baseline="0" dirty="0"/>
                        <a:t>и</a:t>
                      </a:r>
                      <a:r>
                        <a:rPr lang="ru-RU" sz="1600" baseline="0" dirty="0"/>
                        <a:t>я</a:t>
                      </a:r>
                      <a:endParaRPr lang="aa-ET" sz="1600" baseline="0" dirty="0"/>
                    </a:p>
                  </a:txBody>
                  <a:tcPr marL="68580" marR="68580" marT="0" marB="0" anchor="ctr"/>
                </a:tc>
                <a:tc>
                  <a:txBody>
                    <a:bodyPr/>
                    <a:lstStyle/>
                    <a:p>
                      <a:pPr algn="ctr">
                        <a:lnSpc>
                          <a:spcPct val="115000"/>
                        </a:lnSpc>
                        <a:spcAft>
                          <a:spcPts val="0"/>
                        </a:spcAft>
                      </a:pPr>
                      <a:r>
                        <a:rPr lang="ru" sz="1800" kern="1200" dirty="0"/>
                        <a:t>ОФВ1 &lt;35%</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pSp>
        <p:nvGrpSpPr>
          <p:cNvPr id="53" name="Group 58">
            <a:extLst>
              <a:ext uri="{FF2B5EF4-FFF2-40B4-BE49-F238E27FC236}">
                <a16:creationId xmlns:a16="http://schemas.microsoft.com/office/drawing/2014/main" id="{6D7E8126-3F4B-42EC-B5EA-F26996617DFA}"/>
              </a:ext>
            </a:extLst>
          </p:cNvPr>
          <p:cNvGrpSpPr>
            <a:grpSpLocks/>
          </p:cNvGrpSpPr>
          <p:nvPr/>
        </p:nvGrpSpPr>
        <p:grpSpPr bwMode="auto">
          <a:xfrm>
            <a:off x="8745371" y="1895833"/>
            <a:ext cx="734645" cy="756512"/>
            <a:chOff x="5028" y="1778"/>
            <a:chExt cx="434" cy="427"/>
          </a:xfrm>
        </p:grpSpPr>
        <p:sp>
          <p:nvSpPr>
            <p:cNvPr id="54" name="Freeform 40">
              <a:extLst>
                <a:ext uri="{FF2B5EF4-FFF2-40B4-BE49-F238E27FC236}">
                  <a16:creationId xmlns:a16="http://schemas.microsoft.com/office/drawing/2014/main" id="{C668A203-EF04-4044-9766-AC221375AC9C}"/>
                </a:ext>
              </a:extLst>
            </p:cNvPr>
            <p:cNvSpPr>
              <a:spLocks/>
            </p:cNvSpPr>
            <p:nvPr/>
          </p:nvSpPr>
          <p:spPr bwMode="auto">
            <a:xfrm>
              <a:off x="5067" y="1793"/>
              <a:ext cx="309" cy="370"/>
            </a:xfrm>
            <a:custGeom>
              <a:avLst/>
              <a:gdLst>
                <a:gd name="T0" fmla="*/ 0 w 1637"/>
                <a:gd name="T1" fmla="*/ 0 h 1875"/>
                <a:gd name="T2" fmla="*/ 0 w 1637"/>
                <a:gd name="T3" fmla="*/ 0 h 1875"/>
                <a:gd name="T4" fmla="*/ 0 w 1637"/>
                <a:gd name="T5" fmla="*/ 0 h 1875"/>
                <a:gd name="T6" fmla="*/ 0 w 1637"/>
                <a:gd name="T7" fmla="*/ 0 h 1875"/>
                <a:gd name="T8" fmla="*/ 0 w 1637"/>
                <a:gd name="T9" fmla="*/ 0 h 1875"/>
                <a:gd name="T10" fmla="*/ 0 w 1637"/>
                <a:gd name="T11" fmla="*/ 0 h 1875"/>
                <a:gd name="T12" fmla="*/ 0 w 1637"/>
                <a:gd name="T13" fmla="*/ 0 h 1875"/>
                <a:gd name="T14" fmla="*/ 0 w 1637"/>
                <a:gd name="T15" fmla="*/ 0 h 1875"/>
                <a:gd name="T16" fmla="*/ 0 w 1637"/>
                <a:gd name="T17" fmla="*/ 0 h 1875"/>
                <a:gd name="T18" fmla="*/ 0 w 1637"/>
                <a:gd name="T19" fmla="*/ 0 h 1875"/>
                <a:gd name="T20" fmla="*/ 0 w 1637"/>
                <a:gd name="T21" fmla="*/ 0 h 1875"/>
                <a:gd name="T22" fmla="*/ 0 w 1637"/>
                <a:gd name="T23" fmla="*/ 0 h 1875"/>
                <a:gd name="T24" fmla="*/ 0 w 1637"/>
                <a:gd name="T25" fmla="*/ 0 h 1875"/>
                <a:gd name="T26" fmla="*/ 0 w 1637"/>
                <a:gd name="T27" fmla="*/ 0 h 1875"/>
                <a:gd name="T28" fmla="*/ 0 w 1637"/>
                <a:gd name="T29" fmla="*/ 0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55" name="Freeform 41">
              <a:extLst>
                <a:ext uri="{FF2B5EF4-FFF2-40B4-BE49-F238E27FC236}">
                  <a16:creationId xmlns:a16="http://schemas.microsoft.com/office/drawing/2014/main" id="{2748013C-6CEA-4711-AF55-1BCFA94A7E00}"/>
                </a:ext>
              </a:extLst>
            </p:cNvPr>
            <p:cNvSpPr>
              <a:spLocks/>
            </p:cNvSpPr>
            <p:nvPr/>
          </p:nvSpPr>
          <p:spPr bwMode="auto">
            <a:xfrm>
              <a:off x="5064" y="1778"/>
              <a:ext cx="1" cy="427"/>
            </a:xfrm>
            <a:custGeom>
              <a:avLst/>
              <a:gdLst>
                <a:gd name="T0" fmla="*/ 1 w 1"/>
                <a:gd name="T1" fmla="*/ 0 h 1537"/>
                <a:gd name="T2" fmla="*/ 0 w 1"/>
                <a:gd name="T3" fmla="*/ 0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56" name="Freeform 42">
              <a:extLst>
                <a:ext uri="{FF2B5EF4-FFF2-40B4-BE49-F238E27FC236}">
                  <a16:creationId xmlns:a16="http://schemas.microsoft.com/office/drawing/2014/main" id="{AE6B1EC9-28CA-41A7-9552-F18F12847220}"/>
                </a:ext>
              </a:extLst>
            </p:cNvPr>
            <p:cNvSpPr>
              <a:spLocks/>
            </p:cNvSpPr>
            <p:nvPr/>
          </p:nvSpPr>
          <p:spPr bwMode="auto">
            <a:xfrm>
              <a:off x="5069" y="1891"/>
              <a:ext cx="309" cy="274"/>
            </a:xfrm>
            <a:custGeom>
              <a:avLst/>
              <a:gdLst>
                <a:gd name="T0" fmla="*/ 0 w 820"/>
                <a:gd name="T1" fmla="*/ 0 h 986"/>
                <a:gd name="T2" fmla="*/ 0 w 820"/>
                <a:gd name="T3" fmla="*/ 0 h 986"/>
                <a:gd name="T4" fmla="*/ 0 w 820"/>
                <a:gd name="T5" fmla="*/ 0 h 986"/>
                <a:gd name="T6" fmla="*/ 0 w 820"/>
                <a:gd name="T7" fmla="*/ 0 h 986"/>
                <a:gd name="T8" fmla="*/ 0 w 820"/>
                <a:gd name="T9" fmla="*/ 0 h 986"/>
                <a:gd name="T10" fmla="*/ 0 w 820"/>
                <a:gd name="T11" fmla="*/ 0 h 986"/>
                <a:gd name="T12" fmla="*/ 0 w 820"/>
                <a:gd name="T13" fmla="*/ 0 h 986"/>
                <a:gd name="T14" fmla="*/ 0 w 820"/>
                <a:gd name="T15" fmla="*/ 0 h 986"/>
                <a:gd name="T16" fmla="*/ 0 w 820"/>
                <a:gd name="T17" fmla="*/ 0 h 986"/>
                <a:gd name="T18" fmla="*/ 0 w 820"/>
                <a:gd name="T19" fmla="*/ 0 h 986"/>
                <a:gd name="T20" fmla="*/ 0 w 820"/>
                <a:gd name="T21" fmla="*/ 0 h 986"/>
                <a:gd name="T22" fmla="*/ 0 w 820"/>
                <a:gd name="T23" fmla="*/ 0 h 986"/>
                <a:gd name="T24" fmla="*/ 0 w 820"/>
                <a:gd name="T25" fmla="*/ 0 h 986"/>
                <a:gd name="T26" fmla="*/ 0 w 820"/>
                <a:gd name="T27" fmla="*/ 0 h 986"/>
                <a:gd name="T28" fmla="*/ 0 w 820"/>
                <a:gd name="T29" fmla="*/ 0 h 986"/>
                <a:gd name="T30" fmla="*/ 0 w 820"/>
                <a:gd name="T31" fmla="*/ 0 h 9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0"/>
                <a:gd name="T49" fmla="*/ 0 h 986"/>
                <a:gd name="T50" fmla="*/ 820 w 820"/>
                <a:gd name="T51" fmla="*/ 986 h 9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0" h="986">
                  <a:moveTo>
                    <a:pt x="18" y="398"/>
                  </a:moveTo>
                  <a:cubicBezTo>
                    <a:pt x="26" y="342"/>
                    <a:pt x="38" y="274"/>
                    <a:pt x="48" y="212"/>
                  </a:cubicBezTo>
                  <a:cubicBezTo>
                    <a:pt x="58" y="150"/>
                    <a:pt x="62" y="52"/>
                    <a:pt x="78" y="26"/>
                  </a:cubicBezTo>
                  <a:cubicBezTo>
                    <a:pt x="94" y="0"/>
                    <a:pt x="126" y="17"/>
                    <a:pt x="144" y="56"/>
                  </a:cubicBezTo>
                  <a:cubicBezTo>
                    <a:pt x="162" y="95"/>
                    <a:pt x="149" y="206"/>
                    <a:pt x="186" y="260"/>
                  </a:cubicBezTo>
                  <a:cubicBezTo>
                    <a:pt x="223" y="314"/>
                    <a:pt x="308" y="350"/>
                    <a:pt x="366" y="380"/>
                  </a:cubicBezTo>
                  <a:cubicBezTo>
                    <a:pt x="424" y="410"/>
                    <a:pt x="483" y="423"/>
                    <a:pt x="534" y="440"/>
                  </a:cubicBezTo>
                  <a:cubicBezTo>
                    <a:pt x="585" y="457"/>
                    <a:pt x="636" y="469"/>
                    <a:pt x="672" y="482"/>
                  </a:cubicBezTo>
                  <a:cubicBezTo>
                    <a:pt x="708" y="495"/>
                    <a:pt x="726" y="506"/>
                    <a:pt x="750" y="518"/>
                  </a:cubicBezTo>
                  <a:cubicBezTo>
                    <a:pt x="774" y="530"/>
                    <a:pt x="810" y="525"/>
                    <a:pt x="819" y="556"/>
                  </a:cubicBezTo>
                  <a:cubicBezTo>
                    <a:pt x="819" y="583"/>
                    <a:pt x="820" y="665"/>
                    <a:pt x="803" y="705"/>
                  </a:cubicBezTo>
                  <a:cubicBezTo>
                    <a:pt x="787" y="744"/>
                    <a:pt x="773" y="844"/>
                    <a:pt x="707" y="896"/>
                  </a:cubicBezTo>
                  <a:cubicBezTo>
                    <a:pt x="641" y="949"/>
                    <a:pt x="461" y="986"/>
                    <a:pt x="359" y="982"/>
                  </a:cubicBezTo>
                  <a:cubicBezTo>
                    <a:pt x="256" y="977"/>
                    <a:pt x="154" y="943"/>
                    <a:pt x="94" y="871"/>
                  </a:cubicBezTo>
                  <a:cubicBezTo>
                    <a:pt x="35" y="799"/>
                    <a:pt x="13" y="629"/>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57" name="Line 43">
              <a:extLst>
                <a:ext uri="{FF2B5EF4-FFF2-40B4-BE49-F238E27FC236}">
                  <a16:creationId xmlns:a16="http://schemas.microsoft.com/office/drawing/2014/main" id="{36C7CA2C-FBBC-4DB6-91D4-EB9DF1397AAC}"/>
                </a:ext>
              </a:extLst>
            </p:cNvPr>
            <p:cNvSpPr>
              <a:spLocks noChangeShapeType="1"/>
            </p:cNvSpPr>
            <p:nvPr/>
          </p:nvSpPr>
          <p:spPr bwMode="auto">
            <a:xfrm>
              <a:off x="5028" y="2045"/>
              <a:ext cx="434" cy="0"/>
            </a:xfrm>
            <a:prstGeom prst="line">
              <a:avLst/>
            </a:prstGeom>
            <a:noFill/>
            <a:ln w="9525">
              <a:solidFill>
                <a:schemeClr val="tx1"/>
              </a:solidFill>
              <a:round/>
              <a:headEnd/>
              <a:tailEnd/>
            </a:ln>
          </p:spPr>
          <p:txBody>
            <a:bodyPr wrap="none" anchor="ctr"/>
            <a:lstStyle/>
            <a:p>
              <a:endParaRPr lang="pt-PT"/>
            </a:p>
          </p:txBody>
        </p:sp>
        <p:sp>
          <p:nvSpPr>
            <p:cNvPr id="58" name="AutoShape 44">
              <a:extLst>
                <a:ext uri="{FF2B5EF4-FFF2-40B4-BE49-F238E27FC236}">
                  <a16:creationId xmlns:a16="http://schemas.microsoft.com/office/drawing/2014/main" id="{5E91146A-DF37-4F1A-BFB7-92C12C84CDB7}"/>
                </a:ext>
              </a:extLst>
            </p:cNvPr>
            <p:cNvSpPr>
              <a:spLocks noChangeArrowheads="1"/>
            </p:cNvSpPr>
            <p:nvPr/>
          </p:nvSpPr>
          <p:spPr bwMode="auto">
            <a:xfrm rot="2593586">
              <a:off x="5184" y="1882"/>
              <a:ext cx="64" cy="106"/>
            </a:xfrm>
            <a:prstGeom prst="downArrow">
              <a:avLst>
                <a:gd name="adj1" fmla="val 50000"/>
                <a:gd name="adj2" fmla="val 41406"/>
              </a:avLst>
            </a:prstGeom>
            <a:solidFill>
              <a:schemeClr val="accent2"/>
            </a:solidFill>
            <a:ln w="9525">
              <a:noFill/>
              <a:miter lim="800000"/>
              <a:headEnd/>
              <a:tailEnd/>
            </a:ln>
          </p:spPr>
          <p:txBody>
            <a:bodyPr wrap="none" anchor="ctr"/>
            <a:lstStyle/>
            <a:p>
              <a:endParaRPr lang="en-US"/>
            </a:p>
          </p:txBody>
        </p:sp>
      </p:grpSp>
      <p:grpSp>
        <p:nvGrpSpPr>
          <p:cNvPr id="59" name="Group 45">
            <a:extLst>
              <a:ext uri="{FF2B5EF4-FFF2-40B4-BE49-F238E27FC236}">
                <a16:creationId xmlns:a16="http://schemas.microsoft.com/office/drawing/2014/main" id="{3D8A2590-000E-4A20-8487-A3F72E6E9D8F}"/>
              </a:ext>
            </a:extLst>
          </p:cNvPr>
          <p:cNvGrpSpPr>
            <a:grpSpLocks/>
          </p:cNvGrpSpPr>
          <p:nvPr/>
        </p:nvGrpSpPr>
        <p:grpSpPr bwMode="auto">
          <a:xfrm>
            <a:off x="8775840" y="2771047"/>
            <a:ext cx="782041" cy="765369"/>
            <a:chOff x="4030" y="2063"/>
            <a:chExt cx="1154" cy="1537"/>
          </a:xfrm>
        </p:grpSpPr>
        <p:sp>
          <p:nvSpPr>
            <p:cNvPr id="60" name="Freeform 46">
              <a:extLst>
                <a:ext uri="{FF2B5EF4-FFF2-40B4-BE49-F238E27FC236}">
                  <a16:creationId xmlns:a16="http://schemas.microsoft.com/office/drawing/2014/main" id="{E675C1D6-F3D3-4382-9668-5481B0BD85E8}"/>
                </a:ext>
              </a:extLst>
            </p:cNvPr>
            <p:cNvSpPr>
              <a:spLocks/>
            </p:cNvSpPr>
            <p:nvPr/>
          </p:nvSpPr>
          <p:spPr bwMode="auto">
            <a:xfrm>
              <a:off x="4128" y="2123"/>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1" name="Freeform 47">
              <a:extLst>
                <a:ext uri="{FF2B5EF4-FFF2-40B4-BE49-F238E27FC236}">
                  <a16:creationId xmlns:a16="http://schemas.microsoft.com/office/drawing/2014/main" id="{A66C4329-D0CE-43C7-8DC5-18A45FEAE459}"/>
                </a:ext>
              </a:extLst>
            </p:cNvPr>
            <p:cNvSpPr>
              <a:spLocks/>
            </p:cNvSpPr>
            <p:nvPr/>
          </p:nvSpPr>
          <p:spPr bwMode="auto">
            <a:xfrm>
              <a:off x="4127" y="2063"/>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2" name="Freeform 48">
              <a:extLst>
                <a:ext uri="{FF2B5EF4-FFF2-40B4-BE49-F238E27FC236}">
                  <a16:creationId xmlns:a16="http://schemas.microsoft.com/office/drawing/2014/main" id="{0DC90901-F6FF-4114-8576-43B5CBD430D0}"/>
                </a:ext>
              </a:extLst>
            </p:cNvPr>
            <p:cNvSpPr>
              <a:spLocks/>
            </p:cNvSpPr>
            <p:nvPr/>
          </p:nvSpPr>
          <p:spPr bwMode="auto">
            <a:xfrm>
              <a:off x="4548" y="2576"/>
              <a:ext cx="444" cy="722"/>
            </a:xfrm>
            <a:custGeom>
              <a:avLst/>
              <a:gdLst>
                <a:gd name="T0" fmla="*/ 48 w 444"/>
                <a:gd name="T1" fmla="*/ 213 h 722"/>
                <a:gd name="T2" fmla="*/ 126 w 444"/>
                <a:gd name="T3" fmla="*/ 15 h 722"/>
                <a:gd name="T4" fmla="*/ 222 w 444"/>
                <a:gd name="T5" fmla="*/ 123 h 722"/>
                <a:gd name="T6" fmla="*/ 360 w 444"/>
                <a:gd name="T7" fmla="*/ 297 h 722"/>
                <a:gd name="T8" fmla="*/ 444 w 444"/>
                <a:gd name="T9" fmla="*/ 447 h 722"/>
                <a:gd name="T10" fmla="*/ 408 w 444"/>
                <a:gd name="T11" fmla="*/ 579 h 722"/>
                <a:gd name="T12" fmla="*/ 324 w 444"/>
                <a:gd name="T13" fmla="*/ 669 h 722"/>
                <a:gd name="T14" fmla="*/ 144 w 444"/>
                <a:gd name="T15" fmla="*/ 681 h 722"/>
                <a:gd name="T16" fmla="*/ 42 w 444"/>
                <a:gd name="T17" fmla="*/ 573 h 722"/>
                <a:gd name="T18" fmla="*/ 0 w 444"/>
                <a:gd name="T19" fmla="*/ 447 h 722"/>
                <a:gd name="T20" fmla="*/ 48 w 444"/>
                <a:gd name="T21" fmla="*/ 21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4"/>
                <a:gd name="T34" fmla="*/ 0 h 722"/>
                <a:gd name="T35" fmla="*/ 444 w 444"/>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4" h="722">
                  <a:moveTo>
                    <a:pt x="48" y="213"/>
                  </a:moveTo>
                  <a:cubicBezTo>
                    <a:pt x="69" y="141"/>
                    <a:pt x="97" y="30"/>
                    <a:pt x="126" y="15"/>
                  </a:cubicBezTo>
                  <a:cubicBezTo>
                    <a:pt x="155" y="0"/>
                    <a:pt x="183" y="76"/>
                    <a:pt x="222" y="123"/>
                  </a:cubicBezTo>
                  <a:cubicBezTo>
                    <a:pt x="261" y="170"/>
                    <a:pt x="323" y="243"/>
                    <a:pt x="360" y="297"/>
                  </a:cubicBezTo>
                  <a:cubicBezTo>
                    <a:pt x="397" y="351"/>
                    <a:pt x="436" y="400"/>
                    <a:pt x="444" y="447"/>
                  </a:cubicBezTo>
                  <a:cubicBezTo>
                    <a:pt x="444" y="474"/>
                    <a:pt x="425" y="539"/>
                    <a:pt x="408" y="579"/>
                  </a:cubicBezTo>
                  <a:cubicBezTo>
                    <a:pt x="392" y="618"/>
                    <a:pt x="390" y="617"/>
                    <a:pt x="324" y="669"/>
                  </a:cubicBezTo>
                  <a:cubicBezTo>
                    <a:pt x="258" y="722"/>
                    <a:pt x="191" y="697"/>
                    <a:pt x="144" y="681"/>
                  </a:cubicBezTo>
                  <a:cubicBezTo>
                    <a:pt x="97" y="665"/>
                    <a:pt x="66" y="612"/>
                    <a:pt x="42" y="573"/>
                  </a:cubicBezTo>
                  <a:cubicBezTo>
                    <a:pt x="18" y="534"/>
                    <a:pt x="24" y="519"/>
                    <a:pt x="0" y="447"/>
                  </a:cubicBezTo>
                  <a:cubicBezTo>
                    <a:pt x="18" y="303"/>
                    <a:pt x="27" y="285"/>
                    <a:pt x="48" y="213"/>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3" name="Line 49">
              <a:extLst>
                <a:ext uri="{FF2B5EF4-FFF2-40B4-BE49-F238E27FC236}">
                  <a16:creationId xmlns:a16="http://schemas.microsoft.com/office/drawing/2014/main" id="{ABE93254-80C5-4DB1-93A5-5E5AB3825B21}"/>
                </a:ext>
              </a:extLst>
            </p:cNvPr>
            <p:cNvSpPr>
              <a:spLocks noChangeShapeType="1"/>
            </p:cNvSpPr>
            <p:nvPr/>
          </p:nvSpPr>
          <p:spPr bwMode="auto">
            <a:xfrm>
              <a:off x="4030" y="3024"/>
              <a:ext cx="1154" cy="1"/>
            </a:xfrm>
            <a:prstGeom prst="line">
              <a:avLst/>
            </a:prstGeom>
            <a:noFill/>
            <a:ln w="9525">
              <a:solidFill>
                <a:schemeClr val="tx1"/>
              </a:solidFill>
              <a:round/>
              <a:headEnd/>
              <a:tailEnd/>
            </a:ln>
          </p:spPr>
          <p:txBody>
            <a:bodyPr wrap="none" anchor="ctr"/>
            <a:lstStyle/>
            <a:p>
              <a:endParaRPr lang="pt-PT"/>
            </a:p>
          </p:txBody>
        </p:sp>
        <p:sp>
          <p:nvSpPr>
            <p:cNvPr id="64" name="AutoShape 50">
              <a:extLst>
                <a:ext uri="{FF2B5EF4-FFF2-40B4-BE49-F238E27FC236}">
                  <a16:creationId xmlns:a16="http://schemas.microsoft.com/office/drawing/2014/main" id="{6C42B4B2-88F8-40E4-A9AA-4503B7C0ED4C}"/>
                </a:ext>
              </a:extLst>
            </p:cNvPr>
            <p:cNvSpPr>
              <a:spLocks noChangeArrowheads="1"/>
            </p:cNvSpPr>
            <p:nvPr/>
          </p:nvSpPr>
          <p:spPr bwMode="auto">
            <a:xfrm rot="16083176" flipH="1">
              <a:off x="4296" y="2909"/>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grpSp>
        <p:nvGrpSpPr>
          <p:cNvPr id="65" name="Group 51">
            <a:extLst>
              <a:ext uri="{FF2B5EF4-FFF2-40B4-BE49-F238E27FC236}">
                <a16:creationId xmlns:a16="http://schemas.microsoft.com/office/drawing/2014/main" id="{2B061892-6AFF-4645-8A52-4C5AD8648785}"/>
              </a:ext>
            </a:extLst>
          </p:cNvPr>
          <p:cNvGrpSpPr>
            <a:grpSpLocks/>
          </p:cNvGrpSpPr>
          <p:nvPr/>
        </p:nvGrpSpPr>
        <p:grpSpPr bwMode="auto">
          <a:xfrm>
            <a:off x="8775840" y="3651577"/>
            <a:ext cx="863292" cy="850411"/>
            <a:chOff x="4366" y="2591"/>
            <a:chExt cx="1154" cy="1537"/>
          </a:xfrm>
        </p:grpSpPr>
        <p:sp>
          <p:nvSpPr>
            <p:cNvPr id="66" name="Freeform 52">
              <a:extLst>
                <a:ext uri="{FF2B5EF4-FFF2-40B4-BE49-F238E27FC236}">
                  <a16:creationId xmlns:a16="http://schemas.microsoft.com/office/drawing/2014/main" id="{C232B271-C9B5-4727-ADFB-1F0C29AEFFE9}"/>
                </a:ext>
              </a:extLst>
            </p:cNvPr>
            <p:cNvSpPr>
              <a:spLocks/>
            </p:cNvSpPr>
            <p:nvPr/>
          </p:nvSpPr>
          <p:spPr bwMode="auto">
            <a:xfrm>
              <a:off x="4464" y="2651"/>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7" name="Freeform 53">
              <a:extLst>
                <a:ext uri="{FF2B5EF4-FFF2-40B4-BE49-F238E27FC236}">
                  <a16:creationId xmlns:a16="http://schemas.microsoft.com/office/drawing/2014/main" id="{E1B78B95-12F5-4292-9701-A503F47F15C6}"/>
                </a:ext>
              </a:extLst>
            </p:cNvPr>
            <p:cNvSpPr>
              <a:spLocks/>
            </p:cNvSpPr>
            <p:nvPr/>
          </p:nvSpPr>
          <p:spPr bwMode="auto">
            <a:xfrm>
              <a:off x="4463" y="2591"/>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8" name="Freeform 54">
              <a:extLst>
                <a:ext uri="{FF2B5EF4-FFF2-40B4-BE49-F238E27FC236}">
                  <a16:creationId xmlns:a16="http://schemas.microsoft.com/office/drawing/2014/main" id="{24E7AE44-D1B8-4B8D-A5E2-A70DFF925C62}"/>
                </a:ext>
              </a:extLst>
            </p:cNvPr>
            <p:cNvSpPr>
              <a:spLocks/>
            </p:cNvSpPr>
            <p:nvPr/>
          </p:nvSpPr>
          <p:spPr bwMode="auto">
            <a:xfrm>
              <a:off x="4476" y="2997"/>
              <a:ext cx="600" cy="829"/>
            </a:xfrm>
            <a:custGeom>
              <a:avLst/>
              <a:gdLst>
                <a:gd name="T0" fmla="*/ 18 w 600"/>
                <a:gd name="T1" fmla="*/ 398 h 829"/>
                <a:gd name="T2" fmla="*/ 48 w 600"/>
                <a:gd name="T3" fmla="*/ 212 h 829"/>
                <a:gd name="T4" fmla="*/ 78 w 600"/>
                <a:gd name="T5" fmla="*/ 26 h 829"/>
                <a:gd name="T6" fmla="*/ 144 w 600"/>
                <a:gd name="T7" fmla="*/ 56 h 829"/>
                <a:gd name="T8" fmla="*/ 186 w 600"/>
                <a:gd name="T9" fmla="*/ 260 h 829"/>
                <a:gd name="T10" fmla="*/ 312 w 600"/>
                <a:gd name="T11" fmla="*/ 416 h 829"/>
                <a:gd name="T12" fmla="*/ 438 w 600"/>
                <a:gd name="T13" fmla="*/ 494 h 829"/>
                <a:gd name="T14" fmla="*/ 600 w 600"/>
                <a:gd name="T15" fmla="*/ 554 h 829"/>
                <a:gd name="T16" fmla="*/ 564 w 600"/>
                <a:gd name="T17" fmla="*/ 686 h 829"/>
                <a:gd name="T18" fmla="*/ 480 w 600"/>
                <a:gd name="T19" fmla="*/ 776 h 829"/>
                <a:gd name="T20" fmla="*/ 324 w 600"/>
                <a:gd name="T21" fmla="*/ 818 h 829"/>
                <a:gd name="T22" fmla="*/ 102 w 600"/>
                <a:gd name="T23" fmla="*/ 746 h 829"/>
                <a:gd name="T24" fmla="*/ 0 w 600"/>
                <a:gd name="T25" fmla="*/ 550 h 829"/>
                <a:gd name="T26" fmla="*/ 18 w 600"/>
                <a:gd name="T27" fmla="*/ 398 h 8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0"/>
                <a:gd name="T43" fmla="*/ 0 h 829"/>
                <a:gd name="T44" fmla="*/ 600 w 600"/>
                <a:gd name="T45" fmla="*/ 829 h 8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0" h="829">
                  <a:moveTo>
                    <a:pt x="18" y="398"/>
                  </a:moveTo>
                  <a:cubicBezTo>
                    <a:pt x="26" y="342"/>
                    <a:pt x="38" y="274"/>
                    <a:pt x="48" y="212"/>
                  </a:cubicBezTo>
                  <a:cubicBezTo>
                    <a:pt x="58" y="150"/>
                    <a:pt x="62" y="52"/>
                    <a:pt x="78" y="26"/>
                  </a:cubicBezTo>
                  <a:cubicBezTo>
                    <a:pt x="94" y="0"/>
                    <a:pt x="126" y="17"/>
                    <a:pt x="144" y="56"/>
                  </a:cubicBezTo>
                  <a:cubicBezTo>
                    <a:pt x="162" y="95"/>
                    <a:pt x="158" y="200"/>
                    <a:pt x="186" y="260"/>
                  </a:cubicBezTo>
                  <a:cubicBezTo>
                    <a:pt x="214" y="320"/>
                    <a:pt x="270" y="377"/>
                    <a:pt x="312" y="416"/>
                  </a:cubicBezTo>
                  <a:cubicBezTo>
                    <a:pt x="354" y="455"/>
                    <a:pt x="390" y="471"/>
                    <a:pt x="438" y="494"/>
                  </a:cubicBezTo>
                  <a:cubicBezTo>
                    <a:pt x="486" y="517"/>
                    <a:pt x="579" y="522"/>
                    <a:pt x="600" y="554"/>
                  </a:cubicBezTo>
                  <a:cubicBezTo>
                    <a:pt x="600" y="581"/>
                    <a:pt x="581" y="646"/>
                    <a:pt x="564" y="686"/>
                  </a:cubicBezTo>
                  <a:cubicBezTo>
                    <a:pt x="548" y="725"/>
                    <a:pt x="546" y="724"/>
                    <a:pt x="480" y="776"/>
                  </a:cubicBezTo>
                  <a:cubicBezTo>
                    <a:pt x="414" y="829"/>
                    <a:pt x="377" y="815"/>
                    <a:pt x="324" y="818"/>
                  </a:cubicBezTo>
                  <a:cubicBezTo>
                    <a:pt x="261" y="813"/>
                    <a:pt x="156" y="791"/>
                    <a:pt x="102" y="746"/>
                  </a:cubicBezTo>
                  <a:cubicBezTo>
                    <a:pt x="48" y="701"/>
                    <a:pt x="14" y="608"/>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9" name="Line 55">
              <a:extLst>
                <a:ext uri="{FF2B5EF4-FFF2-40B4-BE49-F238E27FC236}">
                  <a16:creationId xmlns:a16="http://schemas.microsoft.com/office/drawing/2014/main" id="{22C10B11-CF4B-4C97-9212-AE432306A4D0}"/>
                </a:ext>
              </a:extLst>
            </p:cNvPr>
            <p:cNvSpPr>
              <a:spLocks noChangeShapeType="1"/>
            </p:cNvSpPr>
            <p:nvPr/>
          </p:nvSpPr>
          <p:spPr bwMode="auto">
            <a:xfrm>
              <a:off x="4366" y="3552"/>
              <a:ext cx="1154" cy="1"/>
            </a:xfrm>
            <a:prstGeom prst="line">
              <a:avLst/>
            </a:prstGeom>
            <a:noFill/>
            <a:ln w="9525">
              <a:solidFill>
                <a:schemeClr val="tx1"/>
              </a:solidFill>
              <a:round/>
              <a:headEnd/>
              <a:tailEnd/>
            </a:ln>
          </p:spPr>
          <p:txBody>
            <a:bodyPr wrap="none" anchor="ctr"/>
            <a:lstStyle/>
            <a:p>
              <a:endParaRPr lang="pt-PT"/>
            </a:p>
          </p:txBody>
        </p:sp>
        <p:sp>
          <p:nvSpPr>
            <p:cNvPr id="70" name="AutoShape 56">
              <a:extLst>
                <a:ext uri="{FF2B5EF4-FFF2-40B4-BE49-F238E27FC236}">
                  <a16:creationId xmlns:a16="http://schemas.microsoft.com/office/drawing/2014/main" id="{A996BE52-5528-46FA-BC7D-A97C124A0C25}"/>
                </a:ext>
              </a:extLst>
            </p:cNvPr>
            <p:cNvSpPr>
              <a:spLocks noChangeArrowheads="1"/>
            </p:cNvSpPr>
            <p:nvPr/>
          </p:nvSpPr>
          <p:spPr bwMode="auto">
            <a:xfrm rot="2593586">
              <a:off x="4728" y="307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sp>
          <p:nvSpPr>
            <p:cNvPr id="71" name="AutoShape 57">
              <a:extLst>
                <a:ext uri="{FF2B5EF4-FFF2-40B4-BE49-F238E27FC236}">
                  <a16:creationId xmlns:a16="http://schemas.microsoft.com/office/drawing/2014/main" id="{654C7CA7-F072-4D02-8F6B-A32D48BBCB93}"/>
                </a:ext>
              </a:extLst>
            </p:cNvPr>
            <p:cNvSpPr>
              <a:spLocks noChangeArrowheads="1"/>
            </p:cNvSpPr>
            <p:nvPr/>
          </p:nvSpPr>
          <p:spPr bwMode="auto">
            <a:xfrm rot="5516824">
              <a:off x="5160" y="343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sp>
        <p:nvSpPr>
          <p:cNvPr id="73" name="TextBox 72">
            <a:extLst>
              <a:ext uri="{FF2B5EF4-FFF2-40B4-BE49-F238E27FC236}">
                <a16:creationId xmlns:a16="http://schemas.microsoft.com/office/drawing/2014/main" id="{72640D80-885C-4D92-B6F0-493F18FE55F6}"/>
              </a:ext>
            </a:extLst>
          </p:cNvPr>
          <p:cNvSpPr txBox="1"/>
          <p:nvPr/>
        </p:nvSpPr>
        <p:spPr>
          <a:xfrm>
            <a:off x="2065527" y="6422719"/>
            <a:ext cx="9726613" cy="230832"/>
          </a:xfrm>
          <a:prstGeom prst="rect">
            <a:avLst/>
          </a:prstGeom>
          <a:noFill/>
        </p:spPr>
        <p:txBody>
          <a:bodyPr wrap="square" rtlCol="0">
            <a:spAutoFit/>
          </a:bodyPr>
          <a:lstStyle/>
          <a:p>
            <a:r>
              <a:rPr lang="ru" sz="900" dirty="0"/>
              <a:t>Для получения дополнительных рекомендаций посетите: </a:t>
            </a:r>
            <a:r>
              <a:rPr lang="ru" sz="900" dirty="0">
                <a:hlinkClick r:id="rId2"/>
              </a:rPr>
              <a:t>http://bit.ly/IPCRG-SPIROMETRY-WONCA-2018 .</a:t>
            </a:r>
            <a:r>
              <a:rPr lang="ru" sz="900" dirty="0"/>
              <a:t> </a:t>
            </a:r>
          </a:p>
        </p:txBody>
      </p:sp>
    </p:spTree>
    <p:extLst>
      <p:ext uri="{BB962C8B-B14F-4D97-AF65-F5344CB8AC3E}">
        <p14:creationId xmlns:p14="http://schemas.microsoft.com/office/powerpoint/2010/main" val="3627489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6C4F-9ABE-4D53-A0A0-6224C5E4CAE2}"/>
              </a:ext>
            </a:extLst>
          </p:cNvPr>
          <p:cNvSpPr>
            <a:spLocks noGrp="1"/>
          </p:cNvSpPr>
          <p:nvPr>
            <p:ph type="title"/>
          </p:nvPr>
        </p:nvSpPr>
        <p:spPr>
          <a:xfrm>
            <a:off x="609601" y="274638"/>
            <a:ext cx="8050158" cy="1143000"/>
          </a:xfrm>
        </p:spPr>
        <p:txBody>
          <a:bodyPr/>
          <a:lstStyle/>
          <a:p>
            <a:r>
              <a:rPr lang="ru-RU" dirty="0"/>
              <a:t>Быстрая спирометрическая оценка</a:t>
            </a:r>
            <a:endParaRPr lang="en-GB" dirty="0"/>
          </a:p>
        </p:txBody>
      </p:sp>
      <p:grpSp>
        <p:nvGrpSpPr>
          <p:cNvPr id="38" name="Group 37">
            <a:extLst>
              <a:ext uri="{FF2B5EF4-FFF2-40B4-BE49-F238E27FC236}">
                <a16:creationId xmlns:a16="http://schemas.microsoft.com/office/drawing/2014/main" id="{B6E4242F-34D6-49B4-A2E6-A8D6BC44D537}"/>
              </a:ext>
            </a:extLst>
          </p:cNvPr>
          <p:cNvGrpSpPr/>
          <p:nvPr/>
        </p:nvGrpSpPr>
        <p:grpSpPr>
          <a:xfrm>
            <a:off x="419850" y="1677794"/>
            <a:ext cx="11349386" cy="4765413"/>
            <a:chOff x="596473" y="1625377"/>
            <a:chExt cx="8419801" cy="4765413"/>
          </a:xfrm>
        </p:grpSpPr>
        <p:sp>
          <p:nvSpPr>
            <p:cNvPr id="4" name="TextBox 3">
              <a:extLst>
                <a:ext uri="{FF2B5EF4-FFF2-40B4-BE49-F238E27FC236}">
                  <a16:creationId xmlns:a16="http://schemas.microsoft.com/office/drawing/2014/main" id="{D32057AF-FF88-434C-9337-C17749530245}"/>
                </a:ext>
              </a:extLst>
            </p:cNvPr>
            <p:cNvSpPr txBox="1">
              <a:spLocks noChangeArrowheads="1"/>
            </p:cNvSpPr>
            <p:nvPr/>
          </p:nvSpPr>
          <p:spPr bwMode="auto">
            <a:xfrm>
              <a:off x="2437432" y="1625377"/>
              <a:ext cx="3128961"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ru-RU" sz="2400" b="1" dirty="0">
                  <a:solidFill>
                    <a:srgbClr val="000000"/>
                  </a:solidFill>
                </a:rPr>
                <a:t>ОФВ</a:t>
              </a:r>
              <a:r>
                <a:rPr lang="pt-PT" sz="2400" b="1" baseline="-25000" dirty="0">
                  <a:solidFill>
                    <a:srgbClr val="000000"/>
                  </a:solidFill>
                </a:rPr>
                <a:t>1</a:t>
              </a:r>
              <a:r>
                <a:rPr lang="pt-PT" sz="2400" b="1" dirty="0">
                  <a:solidFill>
                    <a:srgbClr val="000000"/>
                  </a:solidFill>
                </a:rPr>
                <a:t> /</a:t>
              </a:r>
              <a:r>
                <a:rPr lang="ru-RU" sz="2400" b="1" dirty="0">
                  <a:solidFill>
                    <a:srgbClr val="000000"/>
                  </a:solidFill>
                </a:rPr>
                <a:t>ФЖЕЛ</a:t>
              </a:r>
              <a:endParaRPr lang="en-US" sz="2400" b="1" dirty="0">
                <a:solidFill>
                  <a:srgbClr val="000000"/>
                </a:solidFill>
              </a:endParaRPr>
            </a:p>
          </p:txBody>
        </p:sp>
        <p:sp>
          <p:nvSpPr>
            <p:cNvPr id="5" name="TextBox 4">
              <a:extLst>
                <a:ext uri="{FF2B5EF4-FFF2-40B4-BE49-F238E27FC236}">
                  <a16:creationId xmlns:a16="http://schemas.microsoft.com/office/drawing/2014/main" id="{DC6A4568-8835-4736-B32D-1C3EAD080D0B}"/>
                </a:ext>
              </a:extLst>
            </p:cNvPr>
            <p:cNvSpPr txBox="1">
              <a:spLocks noChangeArrowheads="1"/>
            </p:cNvSpPr>
            <p:nvPr/>
          </p:nvSpPr>
          <p:spPr bwMode="auto">
            <a:xfrm>
              <a:off x="1428073" y="2284569"/>
              <a:ext cx="687895" cy="646331"/>
            </a:xfrm>
            <a:prstGeom prst="rect">
              <a:avLst/>
            </a:prstGeom>
            <a:noFill/>
            <a:ln w="9525">
              <a:noFill/>
              <a:miter lim="800000"/>
              <a:headEnd/>
              <a:tailEnd/>
            </a:ln>
          </p:spPr>
          <p:txBody>
            <a:bodyPr wrap="none">
              <a:spAutoFit/>
            </a:bodyPr>
            <a:lstStyle/>
            <a:p>
              <a:pPr algn="ctr"/>
              <a:r>
                <a:rPr lang="en-US" sz="1800" b="1" dirty="0"/>
                <a:t>≥70%</a:t>
              </a:r>
            </a:p>
            <a:p>
              <a:pPr algn="ctr"/>
              <a:r>
                <a:rPr lang="ru-RU" sz="1800" b="1" dirty="0"/>
                <a:t>Норма</a:t>
              </a:r>
              <a:endParaRPr lang="en-US" sz="1600" b="1" dirty="0"/>
            </a:p>
          </p:txBody>
        </p:sp>
        <p:sp>
          <p:nvSpPr>
            <p:cNvPr id="6" name="TextBox 5">
              <a:extLst>
                <a:ext uri="{FF2B5EF4-FFF2-40B4-BE49-F238E27FC236}">
                  <a16:creationId xmlns:a16="http://schemas.microsoft.com/office/drawing/2014/main" id="{25851260-3700-4D23-9F21-8E39A3767822}"/>
                </a:ext>
              </a:extLst>
            </p:cNvPr>
            <p:cNvSpPr txBox="1">
              <a:spLocks noChangeArrowheads="1"/>
            </p:cNvSpPr>
            <p:nvPr/>
          </p:nvSpPr>
          <p:spPr bwMode="auto">
            <a:xfrm>
              <a:off x="5518165" y="2284568"/>
              <a:ext cx="1148125" cy="646331"/>
            </a:xfrm>
            <a:prstGeom prst="rect">
              <a:avLst/>
            </a:prstGeom>
            <a:noFill/>
            <a:ln w="9525">
              <a:noFill/>
              <a:miter lim="800000"/>
              <a:headEnd/>
              <a:tailEnd/>
            </a:ln>
          </p:spPr>
          <p:txBody>
            <a:bodyPr wrap="none">
              <a:spAutoFit/>
            </a:bodyPr>
            <a:lstStyle/>
            <a:p>
              <a:pPr algn="ctr"/>
              <a:r>
                <a:rPr lang="en-US" sz="1800" b="1" dirty="0"/>
                <a:t>&lt;70%</a:t>
              </a:r>
            </a:p>
            <a:p>
              <a:pPr algn="ctr"/>
              <a:r>
                <a:rPr lang="ru-RU" sz="1800" b="1" dirty="0"/>
                <a:t>Обструкция</a:t>
              </a:r>
              <a:endParaRPr lang="en-US" sz="1800" b="1" dirty="0"/>
            </a:p>
          </p:txBody>
        </p:sp>
        <p:sp>
          <p:nvSpPr>
            <p:cNvPr id="7" name="TextBox 6">
              <a:extLst>
                <a:ext uri="{FF2B5EF4-FFF2-40B4-BE49-F238E27FC236}">
                  <a16:creationId xmlns:a16="http://schemas.microsoft.com/office/drawing/2014/main" id="{88B1F2D4-FB21-47C5-844C-5267410E0638}"/>
                </a:ext>
              </a:extLst>
            </p:cNvPr>
            <p:cNvSpPr txBox="1">
              <a:spLocks noChangeArrowheads="1"/>
            </p:cNvSpPr>
            <p:nvPr/>
          </p:nvSpPr>
          <p:spPr bwMode="auto">
            <a:xfrm>
              <a:off x="1065829" y="3411314"/>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ru-RU" sz="2400" b="1" dirty="0">
                  <a:solidFill>
                    <a:schemeClr val="tx2">
                      <a:lumMod val="75000"/>
                    </a:schemeClr>
                  </a:solidFill>
                </a:rPr>
                <a:t>ФЖЕЛ</a:t>
              </a:r>
              <a:r>
                <a:rPr lang="pt-PT" sz="1800" b="1" dirty="0">
                  <a:solidFill>
                    <a:schemeClr val="tx2"/>
                  </a:solidFill>
                </a:rPr>
                <a:t> </a:t>
              </a:r>
              <a:endParaRPr lang="en-US" sz="1600" b="1" dirty="0">
                <a:solidFill>
                  <a:schemeClr val="tx2"/>
                </a:solidFill>
              </a:endParaRPr>
            </a:p>
          </p:txBody>
        </p:sp>
        <p:sp>
          <p:nvSpPr>
            <p:cNvPr id="8" name="TextBox 8">
              <a:extLst>
                <a:ext uri="{FF2B5EF4-FFF2-40B4-BE49-F238E27FC236}">
                  <a16:creationId xmlns:a16="http://schemas.microsoft.com/office/drawing/2014/main" id="{3083A239-D6D8-4560-B470-86F510D01324}"/>
                </a:ext>
              </a:extLst>
            </p:cNvPr>
            <p:cNvSpPr txBox="1">
              <a:spLocks noChangeArrowheads="1"/>
            </p:cNvSpPr>
            <p:nvPr/>
          </p:nvSpPr>
          <p:spPr bwMode="auto">
            <a:xfrm>
              <a:off x="598635" y="4340002"/>
              <a:ext cx="1329695"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a:t>
              </a:r>
              <a:r>
                <a:rPr lang="ru-RU" sz="1400" b="1" dirty="0">
                  <a:solidFill>
                    <a:schemeClr val="accent1">
                      <a:lumMod val="50000"/>
                    </a:schemeClr>
                  </a:solidFill>
                </a:rPr>
                <a:t>от должного</a:t>
              </a:r>
              <a:endParaRPr lang="en-US" sz="1400" b="1" dirty="0">
                <a:solidFill>
                  <a:schemeClr val="accent1">
                    <a:lumMod val="50000"/>
                  </a:schemeClr>
                </a:solidFill>
              </a:endParaRPr>
            </a:p>
          </p:txBody>
        </p:sp>
        <p:sp>
          <p:nvSpPr>
            <p:cNvPr id="9" name="TextBox 9">
              <a:extLst>
                <a:ext uri="{FF2B5EF4-FFF2-40B4-BE49-F238E27FC236}">
                  <a16:creationId xmlns:a16="http://schemas.microsoft.com/office/drawing/2014/main" id="{C74E0912-3307-4994-96E1-E2A16FA35B1C}"/>
                </a:ext>
              </a:extLst>
            </p:cNvPr>
            <p:cNvSpPr txBox="1">
              <a:spLocks noChangeArrowheads="1"/>
            </p:cNvSpPr>
            <p:nvPr/>
          </p:nvSpPr>
          <p:spPr bwMode="auto">
            <a:xfrm>
              <a:off x="2291699" y="4330019"/>
              <a:ext cx="1334453"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&lt;80% </a:t>
              </a:r>
              <a:r>
                <a:rPr lang="ru-RU" sz="1400" b="1" dirty="0">
                  <a:solidFill>
                    <a:schemeClr val="accent1">
                      <a:lumMod val="50000"/>
                    </a:schemeClr>
                  </a:solidFill>
                </a:rPr>
                <a:t>от должного</a:t>
              </a:r>
              <a:endParaRPr lang="en-US" sz="1400" b="1" dirty="0">
                <a:solidFill>
                  <a:schemeClr val="accent1">
                    <a:lumMod val="50000"/>
                  </a:schemeClr>
                </a:solidFill>
              </a:endParaRPr>
            </a:p>
          </p:txBody>
        </p:sp>
        <p:sp>
          <p:nvSpPr>
            <p:cNvPr id="10" name="TextBox 10">
              <a:extLst>
                <a:ext uri="{FF2B5EF4-FFF2-40B4-BE49-F238E27FC236}">
                  <a16:creationId xmlns:a16="http://schemas.microsoft.com/office/drawing/2014/main" id="{03995A96-1C31-482D-878C-F459E6FDEDD8}"/>
                </a:ext>
              </a:extLst>
            </p:cNvPr>
            <p:cNvSpPr txBox="1">
              <a:spLocks noChangeArrowheads="1"/>
            </p:cNvSpPr>
            <p:nvPr/>
          </p:nvSpPr>
          <p:spPr bwMode="auto">
            <a:xfrm>
              <a:off x="4129317" y="4331775"/>
              <a:ext cx="1329696"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a:t>
              </a:r>
              <a:r>
                <a:rPr lang="ru-RU" sz="1400" b="1" dirty="0">
                  <a:solidFill>
                    <a:schemeClr val="accent1">
                      <a:lumMod val="50000"/>
                    </a:schemeClr>
                  </a:solidFill>
                </a:rPr>
                <a:t>от должного</a:t>
              </a:r>
              <a:endParaRPr lang="en-US" sz="1400" b="1" dirty="0">
                <a:solidFill>
                  <a:schemeClr val="accent1">
                    <a:lumMod val="50000"/>
                  </a:schemeClr>
                </a:solidFill>
              </a:endParaRPr>
            </a:p>
          </p:txBody>
        </p:sp>
        <p:sp>
          <p:nvSpPr>
            <p:cNvPr id="11" name="TextBox 11">
              <a:extLst>
                <a:ext uri="{FF2B5EF4-FFF2-40B4-BE49-F238E27FC236}">
                  <a16:creationId xmlns:a16="http://schemas.microsoft.com/office/drawing/2014/main" id="{B502857E-2CBA-486E-960B-79F297ACCBDA}"/>
                </a:ext>
              </a:extLst>
            </p:cNvPr>
            <p:cNvSpPr txBox="1">
              <a:spLocks noChangeArrowheads="1"/>
            </p:cNvSpPr>
            <p:nvPr/>
          </p:nvSpPr>
          <p:spPr bwMode="auto">
            <a:xfrm>
              <a:off x="7298171" y="3389089"/>
              <a:ext cx="1483099" cy="307777"/>
            </a:xfrm>
            <a:prstGeom prst="rect">
              <a:avLst/>
            </a:prstGeom>
            <a:noFill/>
            <a:ln w="9525">
              <a:noFill/>
              <a:miter lim="800000"/>
              <a:headEnd/>
              <a:tailEnd/>
            </a:ln>
          </p:spPr>
          <p:txBody>
            <a:bodyPr wrap="square">
              <a:spAutoFit/>
            </a:bodyPr>
            <a:lstStyle/>
            <a:p>
              <a:pPr algn="ctr"/>
              <a:r>
                <a:rPr lang="en-US" sz="1400" b="1" dirty="0">
                  <a:solidFill>
                    <a:schemeClr val="accent1">
                      <a:lumMod val="50000"/>
                    </a:schemeClr>
                  </a:solidFill>
                </a:rPr>
                <a:t>&lt; 80% </a:t>
              </a:r>
              <a:r>
                <a:rPr lang="ru-RU" sz="1400" b="1" dirty="0">
                  <a:solidFill>
                    <a:schemeClr val="accent1">
                      <a:lumMod val="50000"/>
                    </a:schemeClr>
                  </a:solidFill>
                </a:rPr>
                <a:t>от должного</a:t>
              </a:r>
              <a:endParaRPr lang="en-US" sz="1400" b="1" dirty="0">
                <a:solidFill>
                  <a:schemeClr val="accent1">
                    <a:lumMod val="50000"/>
                  </a:schemeClr>
                </a:solidFill>
              </a:endParaRPr>
            </a:p>
          </p:txBody>
        </p:sp>
        <p:sp>
          <p:nvSpPr>
            <p:cNvPr id="12" name="TextBox 12">
              <a:extLst>
                <a:ext uri="{FF2B5EF4-FFF2-40B4-BE49-F238E27FC236}">
                  <a16:creationId xmlns:a16="http://schemas.microsoft.com/office/drawing/2014/main" id="{2477595C-B83C-44F0-96F1-629BD661FEAB}"/>
                </a:ext>
              </a:extLst>
            </p:cNvPr>
            <p:cNvSpPr txBox="1">
              <a:spLocks noChangeArrowheads="1"/>
            </p:cNvSpPr>
            <p:nvPr/>
          </p:nvSpPr>
          <p:spPr bwMode="auto">
            <a:xfrm>
              <a:off x="596473" y="5268689"/>
              <a:ext cx="1255180" cy="338554"/>
            </a:xfrm>
            <a:prstGeom prst="rect">
              <a:avLst/>
            </a:prstGeom>
            <a:solidFill>
              <a:schemeClr val="tx2"/>
            </a:solidFill>
            <a:ln w="9525">
              <a:noFill/>
              <a:miter lim="800000"/>
              <a:headEnd/>
              <a:tailEnd/>
            </a:ln>
          </p:spPr>
          <p:txBody>
            <a:bodyPr wrap="square">
              <a:spAutoFit/>
            </a:bodyPr>
            <a:lstStyle/>
            <a:p>
              <a:pPr algn="ctr"/>
              <a:r>
                <a:rPr lang="ru-RU" sz="1600" b="1" dirty="0">
                  <a:solidFill>
                    <a:schemeClr val="bg1"/>
                  </a:solidFill>
                </a:rPr>
                <a:t>НОРМА</a:t>
              </a:r>
              <a:endParaRPr lang="en-US" sz="1400" b="1" dirty="0">
                <a:solidFill>
                  <a:schemeClr val="bg1"/>
                </a:solidFill>
              </a:endParaRPr>
            </a:p>
          </p:txBody>
        </p:sp>
        <p:sp>
          <p:nvSpPr>
            <p:cNvPr id="13" name="TextBox 15">
              <a:extLst>
                <a:ext uri="{FF2B5EF4-FFF2-40B4-BE49-F238E27FC236}">
                  <a16:creationId xmlns:a16="http://schemas.microsoft.com/office/drawing/2014/main" id="{99ABC74E-AAEE-4D22-9DCD-DB2F8E287872}"/>
                </a:ext>
              </a:extLst>
            </p:cNvPr>
            <p:cNvSpPr txBox="1">
              <a:spLocks noChangeArrowheads="1"/>
            </p:cNvSpPr>
            <p:nvPr/>
          </p:nvSpPr>
          <p:spPr bwMode="auto">
            <a:xfrm>
              <a:off x="7236917" y="4196929"/>
              <a:ext cx="1779357" cy="338554"/>
            </a:xfrm>
            <a:prstGeom prst="rect">
              <a:avLst/>
            </a:prstGeom>
            <a:solidFill>
              <a:schemeClr val="accent1">
                <a:lumMod val="20000"/>
                <a:lumOff val="80000"/>
              </a:schemeClr>
            </a:solidFill>
            <a:ln w="9525">
              <a:noFill/>
              <a:miter lim="800000"/>
              <a:headEnd/>
              <a:tailEnd/>
            </a:ln>
          </p:spPr>
          <p:txBody>
            <a:bodyPr wrap="square">
              <a:spAutoFit/>
            </a:bodyPr>
            <a:lstStyle/>
            <a:p>
              <a:r>
                <a:rPr lang="ru-RU" sz="1600" b="1" dirty="0">
                  <a:solidFill>
                    <a:schemeClr val="tx2">
                      <a:lumMod val="75000"/>
                    </a:schemeClr>
                  </a:solidFill>
                </a:rPr>
                <a:t>Смешанный паттерн</a:t>
              </a:r>
              <a:endParaRPr lang="en-US" sz="1400" b="1" dirty="0">
                <a:solidFill>
                  <a:schemeClr val="tx2">
                    <a:lumMod val="75000"/>
                  </a:schemeClr>
                </a:solidFill>
              </a:endParaRPr>
            </a:p>
          </p:txBody>
        </p:sp>
        <p:sp>
          <p:nvSpPr>
            <p:cNvPr id="14" name="Down Arrow Callout 17">
              <a:extLst>
                <a:ext uri="{FF2B5EF4-FFF2-40B4-BE49-F238E27FC236}">
                  <a16:creationId xmlns:a16="http://schemas.microsoft.com/office/drawing/2014/main" id="{673DCCE4-C843-41CD-916F-3883AB751503}"/>
                </a:ext>
              </a:extLst>
            </p:cNvPr>
            <p:cNvSpPr/>
            <p:nvPr/>
          </p:nvSpPr>
          <p:spPr>
            <a:xfrm>
              <a:off x="1200519" y="2240004"/>
              <a:ext cx="1143000" cy="1071563"/>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5" name="Bent-Up Arrow 19">
              <a:extLst>
                <a:ext uri="{FF2B5EF4-FFF2-40B4-BE49-F238E27FC236}">
                  <a16:creationId xmlns:a16="http://schemas.microsoft.com/office/drawing/2014/main" id="{0944B8D7-E1E0-4EDE-BE5D-09D0EBE4B7F1}"/>
                </a:ext>
              </a:extLst>
            </p:cNvPr>
            <p:cNvSpPr/>
            <p:nvPr/>
          </p:nvSpPr>
          <p:spPr>
            <a:xfrm rot="10800000">
              <a:off x="1637330" y="1696814"/>
              <a:ext cx="714375" cy="500063"/>
            </a:xfrm>
            <a:prstGeom prst="bentUpArrow">
              <a:avLst>
                <a:gd name="adj1" fmla="val 25000"/>
                <a:gd name="adj2" fmla="val 23529"/>
                <a:gd name="adj3" fmla="val 294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6" name="Bent-Up Arrow 20">
              <a:extLst>
                <a:ext uri="{FF2B5EF4-FFF2-40B4-BE49-F238E27FC236}">
                  <a16:creationId xmlns:a16="http://schemas.microsoft.com/office/drawing/2014/main" id="{9B2E9B9A-D7C2-445A-86F0-024ED103B810}"/>
                </a:ext>
              </a:extLst>
            </p:cNvPr>
            <p:cNvSpPr/>
            <p:nvPr/>
          </p:nvSpPr>
          <p:spPr>
            <a:xfrm rot="10800000" flipH="1">
              <a:off x="5626490" y="1677795"/>
              <a:ext cx="642937" cy="500062"/>
            </a:xfrm>
            <a:prstGeom prst="bentUpArrow">
              <a:avLst>
                <a:gd name="adj1" fmla="val 25000"/>
                <a:gd name="adj2" fmla="val 20535"/>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7" name="Down Arrow Callout 21">
              <a:extLst>
                <a:ext uri="{FF2B5EF4-FFF2-40B4-BE49-F238E27FC236}">
                  <a16:creationId xmlns:a16="http://schemas.microsoft.com/office/drawing/2014/main" id="{7775B528-40B4-4C29-8D9D-5EA714D4E96A}"/>
                </a:ext>
              </a:extLst>
            </p:cNvPr>
            <p:cNvSpPr/>
            <p:nvPr/>
          </p:nvSpPr>
          <p:spPr>
            <a:xfrm>
              <a:off x="5358385" y="2264234"/>
              <a:ext cx="1500187" cy="1077051"/>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8" name="Down Arrow 22">
              <a:extLst>
                <a:ext uri="{FF2B5EF4-FFF2-40B4-BE49-F238E27FC236}">
                  <a16:creationId xmlns:a16="http://schemas.microsoft.com/office/drawing/2014/main" id="{338140E1-E1D2-4F01-955B-B75F0EA43423}"/>
                </a:ext>
              </a:extLst>
            </p:cNvPr>
            <p:cNvSpPr/>
            <p:nvPr/>
          </p:nvSpPr>
          <p:spPr>
            <a:xfrm flipH="1">
              <a:off x="1065838" y="3911377"/>
              <a:ext cx="357187"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9" name="Bent-Up Arrow 23">
              <a:extLst>
                <a:ext uri="{FF2B5EF4-FFF2-40B4-BE49-F238E27FC236}">
                  <a16:creationId xmlns:a16="http://schemas.microsoft.com/office/drawing/2014/main" id="{3F7FCC10-8DFF-4AD7-AB54-3A2F49A50C30}"/>
                </a:ext>
              </a:extLst>
            </p:cNvPr>
            <p:cNvSpPr/>
            <p:nvPr/>
          </p:nvSpPr>
          <p:spPr>
            <a:xfrm rot="10800000" flipH="1">
              <a:off x="2566018" y="3482751"/>
              <a:ext cx="609598" cy="833133"/>
            </a:xfrm>
            <a:prstGeom prst="bentUpArrow">
              <a:avLst>
                <a:gd name="adj1" fmla="val 25000"/>
                <a:gd name="adj2" fmla="val 23498"/>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20" name="Chevron 24">
              <a:extLst>
                <a:ext uri="{FF2B5EF4-FFF2-40B4-BE49-F238E27FC236}">
                  <a16:creationId xmlns:a16="http://schemas.microsoft.com/office/drawing/2014/main" id="{6AAC9366-1514-40A0-A0F7-02B1B999D5DC}"/>
                </a:ext>
              </a:extLst>
            </p:cNvPr>
            <p:cNvSpPr/>
            <p:nvPr/>
          </p:nvSpPr>
          <p:spPr>
            <a:xfrm rot="5400000">
              <a:off x="1030119" y="473290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1" name="Chevron 25">
              <a:extLst>
                <a:ext uri="{FF2B5EF4-FFF2-40B4-BE49-F238E27FC236}">
                  <a16:creationId xmlns:a16="http://schemas.microsoft.com/office/drawing/2014/main" id="{5157D15D-E6B2-47D6-867A-85190F429266}"/>
                </a:ext>
              </a:extLst>
            </p:cNvPr>
            <p:cNvSpPr/>
            <p:nvPr/>
          </p:nvSpPr>
          <p:spPr>
            <a:xfrm rot="5400000">
              <a:off x="2744611" y="469718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2" name="Chevron 27">
              <a:extLst>
                <a:ext uri="{FF2B5EF4-FFF2-40B4-BE49-F238E27FC236}">
                  <a16:creationId xmlns:a16="http://schemas.microsoft.com/office/drawing/2014/main" id="{F993822E-585C-41A8-AAEC-FA63E759375F}"/>
                </a:ext>
              </a:extLst>
            </p:cNvPr>
            <p:cNvSpPr/>
            <p:nvPr/>
          </p:nvSpPr>
          <p:spPr>
            <a:xfrm rot="5400000">
              <a:off x="4459103" y="4690700"/>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3" name="Bent-Up Arrow 28">
              <a:extLst>
                <a:ext uri="{FF2B5EF4-FFF2-40B4-BE49-F238E27FC236}">
                  <a16:creationId xmlns:a16="http://schemas.microsoft.com/office/drawing/2014/main" id="{F252D583-6814-4B44-AFD2-D2FB71C7DDD4}"/>
                </a:ext>
              </a:extLst>
            </p:cNvPr>
            <p:cNvSpPr/>
            <p:nvPr/>
          </p:nvSpPr>
          <p:spPr>
            <a:xfrm rot="10800000">
              <a:off x="4671051" y="3482752"/>
              <a:ext cx="609626" cy="857250"/>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4" name="Chevron 29">
              <a:extLst>
                <a:ext uri="{FF2B5EF4-FFF2-40B4-BE49-F238E27FC236}">
                  <a16:creationId xmlns:a16="http://schemas.microsoft.com/office/drawing/2014/main" id="{CFF41159-26C3-48BE-924C-208448186DA6}"/>
                </a:ext>
              </a:extLst>
            </p:cNvPr>
            <p:cNvSpPr/>
            <p:nvPr/>
          </p:nvSpPr>
          <p:spPr>
            <a:xfrm rot="5400000">
              <a:off x="7780955" y="3697064"/>
              <a:ext cx="428625"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5" name="Down Arrow 30">
              <a:extLst>
                <a:ext uri="{FF2B5EF4-FFF2-40B4-BE49-F238E27FC236}">
                  <a16:creationId xmlns:a16="http://schemas.microsoft.com/office/drawing/2014/main" id="{80049890-01B4-475F-905F-E2317C3D375C}"/>
                </a:ext>
              </a:extLst>
            </p:cNvPr>
            <p:cNvSpPr/>
            <p:nvPr/>
          </p:nvSpPr>
          <p:spPr>
            <a:xfrm rot="16200000" flipH="1">
              <a:off x="6959472" y="3375595"/>
              <a:ext cx="357188"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6" name="TextBox 14">
              <a:extLst>
                <a:ext uri="{FF2B5EF4-FFF2-40B4-BE49-F238E27FC236}">
                  <a16:creationId xmlns:a16="http://schemas.microsoft.com/office/drawing/2014/main" id="{982138FE-5E3F-408C-9E7B-638269C275DB}"/>
                </a:ext>
              </a:extLst>
            </p:cNvPr>
            <p:cNvSpPr txBox="1">
              <a:spLocks noChangeArrowheads="1"/>
            </p:cNvSpPr>
            <p:nvPr/>
          </p:nvSpPr>
          <p:spPr bwMode="auto">
            <a:xfrm>
              <a:off x="5670463" y="4725144"/>
              <a:ext cx="1576324" cy="954107"/>
            </a:xfrm>
            <a:prstGeom prst="rect">
              <a:avLst/>
            </a:prstGeom>
            <a:solidFill>
              <a:schemeClr val="tx2"/>
            </a:solidFill>
            <a:ln w="9525">
              <a:noFill/>
              <a:miter lim="800000"/>
              <a:headEnd/>
              <a:tailEnd/>
            </a:ln>
          </p:spPr>
          <p:txBody>
            <a:bodyPr wrap="square">
              <a:spAutoFit/>
            </a:bodyPr>
            <a:lstStyle/>
            <a:p>
              <a:pPr algn="ctr"/>
              <a:r>
                <a:rPr lang="ru-RU" sz="1400" b="1" dirty="0">
                  <a:solidFill>
                    <a:schemeClr val="bg1"/>
                  </a:solidFill>
                </a:rPr>
                <a:t>ОБСТРУКЦИЯ</a:t>
              </a:r>
              <a:endParaRPr lang="pt-PT" sz="1400" b="1" dirty="0">
                <a:solidFill>
                  <a:schemeClr val="bg1"/>
                </a:solidFill>
              </a:endParaRPr>
            </a:p>
            <a:p>
              <a:pPr algn="ctr"/>
              <a:r>
                <a:rPr lang="pt-PT" sz="1400" b="1" dirty="0">
                  <a:solidFill>
                    <a:schemeClr val="bg1"/>
                  </a:solidFill>
                </a:rPr>
                <a:t>+ </a:t>
              </a:r>
              <a:r>
                <a:rPr lang="ru-RU" sz="1400" b="1" dirty="0">
                  <a:solidFill>
                    <a:schemeClr val="bg1"/>
                  </a:solidFill>
                </a:rPr>
                <a:t>ГИПЕРИНФЛЯЦИЯ</a:t>
              </a:r>
              <a:r>
                <a:rPr lang="pt-PT" sz="1400" b="1" dirty="0">
                  <a:solidFill>
                    <a:schemeClr val="bg1"/>
                  </a:solidFill>
                </a:rPr>
                <a:t> </a:t>
              </a:r>
              <a:r>
                <a:rPr lang="pt-PT" sz="1400" b="1" i="1" dirty="0">
                  <a:solidFill>
                    <a:schemeClr val="bg1"/>
                  </a:solidFill>
                </a:rPr>
                <a:t>(↑</a:t>
              </a:r>
              <a:r>
                <a:rPr lang="ru-RU" sz="1400" b="1" i="1" dirty="0" err="1">
                  <a:solidFill>
                    <a:schemeClr val="bg1"/>
                  </a:solidFill>
                </a:rPr>
                <a:t>Остаточ</a:t>
              </a:r>
              <a:r>
                <a:rPr lang="ru-RU" sz="1400" b="1" i="1" dirty="0">
                  <a:solidFill>
                    <a:schemeClr val="bg1"/>
                  </a:solidFill>
                </a:rPr>
                <a:t>. Объем</a:t>
              </a:r>
              <a:r>
                <a:rPr lang="pt-PT" sz="1400" b="1" i="1" dirty="0">
                  <a:solidFill>
                    <a:schemeClr val="bg1"/>
                  </a:solidFill>
                </a:rPr>
                <a:t>)</a:t>
              </a:r>
              <a:endParaRPr lang="ru-RU" sz="1400" b="1" i="1" dirty="0">
                <a:solidFill>
                  <a:schemeClr val="bg1"/>
                </a:solidFill>
              </a:endParaRPr>
            </a:p>
            <a:p>
              <a:pPr algn="ctr"/>
              <a:endParaRPr lang="en-US" sz="1400" b="1" i="1" dirty="0">
                <a:solidFill>
                  <a:schemeClr val="bg1"/>
                </a:solidFill>
              </a:endParaRPr>
            </a:p>
          </p:txBody>
        </p:sp>
        <p:sp>
          <p:nvSpPr>
            <p:cNvPr id="27" name="TextBox 14">
              <a:extLst>
                <a:ext uri="{FF2B5EF4-FFF2-40B4-BE49-F238E27FC236}">
                  <a16:creationId xmlns:a16="http://schemas.microsoft.com/office/drawing/2014/main" id="{AFF48363-D40F-4C80-859B-E9AF27CF23FD}"/>
                </a:ext>
              </a:extLst>
            </p:cNvPr>
            <p:cNvSpPr txBox="1">
              <a:spLocks noChangeArrowheads="1"/>
            </p:cNvSpPr>
            <p:nvPr/>
          </p:nvSpPr>
          <p:spPr bwMode="auto">
            <a:xfrm>
              <a:off x="7495239" y="5221239"/>
              <a:ext cx="1338448" cy="1169551"/>
            </a:xfrm>
            <a:prstGeom prst="rect">
              <a:avLst/>
            </a:prstGeom>
            <a:solidFill>
              <a:schemeClr val="tx2"/>
            </a:solidFill>
            <a:ln w="9525">
              <a:noFill/>
              <a:miter lim="800000"/>
              <a:headEnd/>
              <a:tailEnd/>
            </a:ln>
          </p:spPr>
          <p:txBody>
            <a:bodyPr wrap="none">
              <a:spAutoFit/>
            </a:bodyPr>
            <a:lstStyle/>
            <a:p>
              <a:pPr algn="ctr"/>
              <a:r>
                <a:rPr lang="ru-RU" sz="1400" b="1" dirty="0">
                  <a:solidFill>
                    <a:schemeClr val="bg1"/>
                  </a:solidFill>
                </a:rPr>
                <a:t>ОБСТРУКЦИЯ</a:t>
              </a:r>
              <a:endParaRPr lang="pt-PT" sz="1400" b="1" dirty="0">
                <a:solidFill>
                  <a:schemeClr val="bg1"/>
                </a:solidFill>
              </a:endParaRPr>
            </a:p>
            <a:p>
              <a:pPr algn="ctr"/>
              <a:r>
                <a:rPr lang="pt-PT" sz="1400" b="1" dirty="0">
                  <a:solidFill>
                    <a:schemeClr val="bg1"/>
                  </a:solidFill>
                </a:rPr>
                <a:t>+</a:t>
              </a:r>
            </a:p>
            <a:p>
              <a:pPr algn="ctr"/>
              <a:r>
                <a:rPr lang="ru-RU" sz="1400" b="1" dirty="0">
                  <a:solidFill>
                    <a:schemeClr val="bg1"/>
                  </a:solidFill>
                </a:rPr>
                <a:t>РЕСТРИКЦИЯ</a:t>
              </a:r>
              <a:endParaRPr lang="pt-PT" sz="1400" b="1" dirty="0">
                <a:solidFill>
                  <a:schemeClr val="bg1"/>
                </a:solidFill>
              </a:endParaRPr>
            </a:p>
            <a:p>
              <a:pPr algn="ctr"/>
              <a:r>
                <a:rPr lang="pt-PT" sz="1400" b="1" i="1" dirty="0">
                  <a:solidFill>
                    <a:schemeClr val="bg1"/>
                  </a:solidFill>
                </a:rPr>
                <a:t>(</a:t>
              </a:r>
              <a:r>
                <a:rPr lang="ru-RU" sz="1400" b="1" i="1" dirty="0" err="1">
                  <a:solidFill>
                    <a:schemeClr val="bg1"/>
                  </a:solidFill>
                </a:rPr>
                <a:t>Остаточ</a:t>
              </a:r>
              <a:r>
                <a:rPr lang="ru-RU" sz="1400" b="1" i="1" dirty="0">
                  <a:solidFill>
                    <a:schemeClr val="bg1"/>
                  </a:solidFill>
                </a:rPr>
                <a:t>. Объем</a:t>
              </a:r>
            </a:p>
            <a:p>
              <a:pPr algn="ctr"/>
              <a:r>
                <a:rPr lang="ru-RU" sz="1400" b="1" i="1" dirty="0">
                  <a:solidFill>
                    <a:schemeClr val="bg1"/>
                  </a:solidFill>
                </a:rPr>
                <a:t>в норме)</a:t>
              </a:r>
              <a:endParaRPr lang="en-US" sz="1400" b="1" i="1" dirty="0">
                <a:solidFill>
                  <a:schemeClr val="bg1"/>
                </a:solidFill>
              </a:endParaRPr>
            </a:p>
          </p:txBody>
        </p:sp>
        <p:sp>
          <p:nvSpPr>
            <p:cNvPr id="28" name="Bent-Up Arrow 33">
              <a:extLst>
                <a:ext uri="{FF2B5EF4-FFF2-40B4-BE49-F238E27FC236}">
                  <a16:creationId xmlns:a16="http://schemas.microsoft.com/office/drawing/2014/main" id="{EE3221F5-A4F0-4F4B-804B-719065942CC2}"/>
                </a:ext>
              </a:extLst>
            </p:cNvPr>
            <p:cNvSpPr/>
            <p:nvPr/>
          </p:nvSpPr>
          <p:spPr>
            <a:xfrm rot="10800000">
              <a:off x="6423643" y="4268564"/>
              <a:ext cx="571500" cy="357188"/>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9" name="Down Arrow 34">
              <a:extLst>
                <a:ext uri="{FF2B5EF4-FFF2-40B4-BE49-F238E27FC236}">
                  <a16:creationId xmlns:a16="http://schemas.microsoft.com/office/drawing/2014/main" id="{A4394C50-E83E-4FD7-B08A-9B0B6DD7FBF0}"/>
                </a:ext>
              </a:extLst>
            </p:cNvPr>
            <p:cNvSpPr/>
            <p:nvPr/>
          </p:nvSpPr>
          <p:spPr>
            <a:xfrm flipH="1">
              <a:off x="7816673" y="4636767"/>
              <a:ext cx="357187" cy="5494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30" name="Down Arrow Callout 35">
              <a:extLst>
                <a:ext uri="{FF2B5EF4-FFF2-40B4-BE49-F238E27FC236}">
                  <a16:creationId xmlns:a16="http://schemas.microsoft.com/office/drawing/2014/main" id="{A8A5770E-EDCE-4663-9F21-6692B6889D77}"/>
                </a:ext>
              </a:extLst>
            </p:cNvPr>
            <p:cNvSpPr/>
            <p:nvPr/>
          </p:nvSpPr>
          <p:spPr>
            <a:xfrm>
              <a:off x="2137394" y="5226155"/>
              <a:ext cx="1643061" cy="723125"/>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1" name="TextBox 4">
              <a:extLst>
                <a:ext uri="{FF2B5EF4-FFF2-40B4-BE49-F238E27FC236}">
                  <a16:creationId xmlns:a16="http://schemas.microsoft.com/office/drawing/2014/main" id="{EB41FA63-E5D7-43E9-94E6-6E1F5BC87F42}"/>
                </a:ext>
              </a:extLst>
            </p:cNvPr>
            <p:cNvSpPr txBox="1">
              <a:spLocks noChangeArrowheads="1"/>
            </p:cNvSpPr>
            <p:nvPr/>
          </p:nvSpPr>
          <p:spPr bwMode="auto">
            <a:xfrm>
              <a:off x="2109947" y="5265142"/>
              <a:ext cx="1714526" cy="338554"/>
            </a:xfrm>
            <a:prstGeom prst="rect">
              <a:avLst/>
            </a:prstGeom>
            <a:noFill/>
            <a:ln w="9525">
              <a:noFill/>
              <a:miter lim="800000"/>
              <a:headEnd/>
              <a:tailEnd/>
            </a:ln>
          </p:spPr>
          <p:txBody>
            <a:bodyPr wrap="square">
              <a:spAutoFit/>
            </a:bodyPr>
            <a:lstStyle/>
            <a:p>
              <a:pPr algn="ctr"/>
              <a:r>
                <a:rPr lang="ru-RU" sz="1600" b="1" dirty="0">
                  <a:solidFill>
                    <a:schemeClr val="bg1"/>
                  </a:solidFill>
                </a:rPr>
                <a:t>РЕСТРИКЦИЯ</a:t>
              </a:r>
              <a:endParaRPr lang="en-US" sz="1400" b="1" dirty="0">
                <a:solidFill>
                  <a:schemeClr val="bg1"/>
                </a:solidFill>
              </a:endParaRPr>
            </a:p>
          </p:txBody>
        </p:sp>
        <p:sp>
          <p:nvSpPr>
            <p:cNvPr id="32" name="Down Arrow Callout 38">
              <a:extLst>
                <a:ext uri="{FF2B5EF4-FFF2-40B4-BE49-F238E27FC236}">
                  <a16:creationId xmlns:a16="http://schemas.microsoft.com/office/drawing/2014/main" id="{9F2F4ABA-5F15-4EE6-9354-00E4E6998BB7}"/>
                </a:ext>
              </a:extLst>
            </p:cNvPr>
            <p:cNvSpPr/>
            <p:nvPr/>
          </p:nvSpPr>
          <p:spPr>
            <a:xfrm>
              <a:off x="3876508" y="5226154"/>
              <a:ext cx="1689885" cy="723126"/>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3" name="TextBox 4">
              <a:extLst>
                <a:ext uri="{FF2B5EF4-FFF2-40B4-BE49-F238E27FC236}">
                  <a16:creationId xmlns:a16="http://schemas.microsoft.com/office/drawing/2014/main" id="{C0A2CB1F-5328-4438-8F5D-24B472849EF6}"/>
                </a:ext>
              </a:extLst>
            </p:cNvPr>
            <p:cNvSpPr txBox="1">
              <a:spLocks noChangeArrowheads="1"/>
            </p:cNvSpPr>
            <p:nvPr/>
          </p:nvSpPr>
          <p:spPr bwMode="auto">
            <a:xfrm>
              <a:off x="4151424" y="5279940"/>
              <a:ext cx="1179282" cy="338554"/>
            </a:xfrm>
            <a:prstGeom prst="rect">
              <a:avLst/>
            </a:prstGeom>
            <a:noFill/>
            <a:ln w="9525">
              <a:noFill/>
              <a:miter lim="800000"/>
              <a:headEnd/>
              <a:tailEnd/>
            </a:ln>
          </p:spPr>
          <p:txBody>
            <a:bodyPr wrap="none">
              <a:spAutoFit/>
            </a:bodyPr>
            <a:lstStyle/>
            <a:p>
              <a:pPr algn="ctr"/>
              <a:r>
                <a:rPr lang="ru-RU" sz="1600" b="1" dirty="0">
                  <a:solidFill>
                    <a:schemeClr val="bg1"/>
                  </a:solidFill>
                </a:rPr>
                <a:t>ОБСТРУКЦИЯ</a:t>
              </a:r>
              <a:endParaRPr lang="en-US" sz="1400" b="1" dirty="0">
                <a:solidFill>
                  <a:schemeClr val="bg1"/>
                </a:solidFill>
              </a:endParaRPr>
            </a:p>
          </p:txBody>
        </p:sp>
        <p:sp>
          <p:nvSpPr>
            <p:cNvPr id="34" name="Down Arrow 40">
              <a:extLst>
                <a:ext uri="{FF2B5EF4-FFF2-40B4-BE49-F238E27FC236}">
                  <a16:creationId xmlns:a16="http://schemas.microsoft.com/office/drawing/2014/main" id="{48AAAEF0-35E0-4C61-BC70-12472D583B38}"/>
                </a:ext>
              </a:extLst>
            </p:cNvPr>
            <p:cNvSpPr/>
            <p:nvPr/>
          </p:nvSpPr>
          <p:spPr>
            <a:xfrm rot="5400000">
              <a:off x="7049176" y="5812258"/>
              <a:ext cx="428625" cy="35718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5" name="Down Arrow 43">
              <a:extLst>
                <a:ext uri="{FF2B5EF4-FFF2-40B4-BE49-F238E27FC236}">
                  <a16:creationId xmlns:a16="http://schemas.microsoft.com/office/drawing/2014/main" id="{D38B334D-9747-4D08-92C2-303BDF8ADCCF}"/>
                </a:ext>
              </a:extLst>
            </p:cNvPr>
            <p:cNvSpPr/>
            <p:nvPr/>
          </p:nvSpPr>
          <p:spPr>
            <a:xfrm>
              <a:off x="6280812" y="5645300"/>
              <a:ext cx="428625" cy="320675"/>
            </a:xfrm>
            <a:prstGeom prst="downArrow">
              <a:avLst>
                <a:gd name="adj1" fmla="val 50000"/>
                <a:gd name="adj2" fmla="val 429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6" name="TextBox 6">
              <a:extLst>
                <a:ext uri="{FF2B5EF4-FFF2-40B4-BE49-F238E27FC236}">
                  <a16:creationId xmlns:a16="http://schemas.microsoft.com/office/drawing/2014/main" id="{C34C66B0-8653-4A83-8866-D5172CC39EDB}"/>
                </a:ext>
              </a:extLst>
            </p:cNvPr>
            <p:cNvSpPr txBox="1">
              <a:spLocks noChangeArrowheads="1"/>
            </p:cNvSpPr>
            <p:nvPr/>
          </p:nvSpPr>
          <p:spPr bwMode="auto">
            <a:xfrm>
              <a:off x="5358385" y="3412722"/>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ru-RU" sz="2400" b="1" dirty="0">
                  <a:solidFill>
                    <a:schemeClr val="tx2">
                      <a:lumMod val="75000"/>
                    </a:schemeClr>
                  </a:solidFill>
                </a:rPr>
                <a:t>ФЖЕЛ</a:t>
              </a:r>
              <a:r>
                <a:rPr lang="pt-PT" sz="1800" b="1" dirty="0">
                  <a:solidFill>
                    <a:schemeClr val="tx2"/>
                  </a:solidFill>
                </a:rPr>
                <a:t> </a:t>
              </a:r>
              <a:endParaRPr lang="en-US" sz="1600" b="1" dirty="0">
                <a:solidFill>
                  <a:schemeClr val="tx2"/>
                </a:solidFill>
              </a:endParaRPr>
            </a:p>
          </p:txBody>
        </p:sp>
        <p:sp>
          <p:nvSpPr>
            <p:cNvPr id="37" name="Rectángulo 1">
              <a:extLst>
                <a:ext uri="{FF2B5EF4-FFF2-40B4-BE49-F238E27FC236}">
                  <a16:creationId xmlns:a16="http://schemas.microsoft.com/office/drawing/2014/main" id="{67B19CC0-7284-472D-B0EC-A45D64D98B7E}"/>
                </a:ext>
              </a:extLst>
            </p:cNvPr>
            <p:cNvSpPr/>
            <p:nvPr/>
          </p:nvSpPr>
          <p:spPr>
            <a:xfrm>
              <a:off x="2137394" y="5679251"/>
              <a:ext cx="5304688" cy="58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1" name="TextBox 40">
            <a:extLst>
              <a:ext uri="{FF2B5EF4-FFF2-40B4-BE49-F238E27FC236}">
                <a16:creationId xmlns:a16="http://schemas.microsoft.com/office/drawing/2014/main" id="{151CD000-E6AC-4842-A69B-9E2DDDB7004D}"/>
              </a:ext>
            </a:extLst>
          </p:cNvPr>
          <p:cNvSpPr txBox="1"/>
          <p:nvPr/>
        </p:nvSpPr>
        <p:spPr>
          <a:xfrm>
            <a:off x="2176529" y="6396911"/>
            <a:ext cx="9726613" cy="2308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 </a:t>
            </a:r>
          </a:p>
        </p:txBody>
      </p:sp>
    </p:spTree>
    <p:extLst>
      <p:ext uri="{BB962C8B-B14F-4D97-AF65-F5344CB8AC3E}">
        <p14:creationId xmlns:p14="http://schemas.microsoft.com/office/powerpoint/2010/main" val="1388357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9AC0-FB47-416A-B518-62F1DAE2889B}"/>
              </a:ext>
            </a:extLst>
          </p:cNvPr>
          <p:cNvSpPr>
            <a:spLocks noGrp="1"/>
          </p:cNvSpPr>
          <p:nvPr>
            <p:ph type="title"/>
          </p:nvPr>
        </p:nvSpPr>
        <p:spPr>
          <a:xfrm>
            <a:off x="609601" y="274638"/>
            <a:ext cx="9118599" cy="1143000"/>
          </a:xfrm>
        </p:spPr>
        <p:txBody>
          <a:bodyPr/>
          <a:lstStyle/>
          <a:p>
            <a:r>
              <a:rPr lang="ru" dirty="0"/>
              <a:t>Клинические соображения </a:t>
            </a:r>
            <a:br>
              <a:rPr lang="en-GB" dirty="0"/>
            </a:br>
            <a:r>
              <a:rPr lang="ru-RU" sz="3200" i="1" dirty="0"/>
              <a:t>Это случай для назначения антибиотиков?</a:t>
            </a:r>
            <a:br>
              <a:rPr lang="ru-RU" sz="3200" i="1" dirty="0"/>
            </a:br>
            <a:endParaRPr lang="en-GB" dirty="0"/>
          </a:p>
        </p:txBody>
      </p:sp>
      <p:sp>
        <p:nvSpPr>
          <p:cNvPr id="3" name="Content Placeholder 2">
            <a:extLst>
              <a:ext uri="{FF2B5EF4-FFF2-40B4-BE49-F238E27FC236}">
                <a16:creationId xmlns:a16="http://schemas.microsoft.com/office/drawing/2014/main" id="{A61A7F01-79B7-4EB3-A617-EC86D59ED0A1}"/>
              </a:ext>
            </a:extLst>
          </p:cNvPr>
          <p:cNvSpPr>
            <a:spLocks noGrp="1"/>
          </p:cNvSpPr>
          <p:nvPr>
            <p:ph idx="1"/>
          </p:nvPr>
        </p:nvSpPr>
        <p:spPr/>
        <p:txBody>
          <a:bodyPr/>
          <a:lstStyle/>
          <a:p>
            <a:r>
              <a:rPr lang="ru" dirty="0"/>
              <a:t>У Шэрон нет температуры, видимых или </a:t>
            </a:r>
            <a:r>
              <a:rPr lang="aa-ET" dirty="0" err="1"/>
              <a:t>аускультативн</a:t>
            </a:r>
            <a:r>
              <a:rPr lang="ru" dirty="0"/>
              <a:t>ых признаков легочной инфекции </a:t>
            </a:r>
            <a:r>
              <a:rPr lang="ru" b="1" dirty="0"/>
              <a:t>, НО </a:t>
            </a:r>
            <a:r>
              <a:rPr lang="ru" dirty="0"/>
              <a:t>у нее тахипноэ и тахикардия.</a:t>
            </a:r>
          </a:p>
          <a:p>
            <a:pPr lvl="1"/>
            <a:r>
              <a:rPr lang="ru" dirty="0"/>
              <a:t>Оправданы ли анализы СРБ и лейкоцитов в крови?</a:t>
            </a:r>
          </a:p>
          <a:p>
            <a:pPr lvl="1"/>
            <a:r>
              <a:rPr lang="ru" dirty="0"/>
              <a:t>Может ли эта обструкция дыхательных путей быть инфекцией, а не реакцией астмы на вирусный триггер?</a:t>
            </a:r>
          </a:p>
          <a:p>
            <a:pPr lvl="1"/>
            <a:r>
              <a:rPr lang="ru" dirty="0"/>
              <a:t>Если я буду лечить стероидами, особенно пероральными, а также ингаляционными, не усугубит ли это бактериальную инфекцию?</a:t>
            </a:r>
          </a:p>
        </p:txBody>
      </p:sp>
    </p:spTree>
    <p:extLst>
      <p:ext uri="{BB962C8B-B14F-4D97-AF65-F5344CB8AC3E}">
        <p14:creationId xmlns:p14="http://schemas.microsoft.com/office/powerpoint/2010/main" val="127066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4638"/>
            <a:ext cx="7710310" cy="1143000"/>
          </a:xfrm>
        </p:spPr>
        <p:txBody>
          <a:bodyPr/>
          <a:lstStyle/>
          <a:p>
            <a:r>
              <a:rPr lang="ru" noProof="0" dirty="0"/>
              <a:t>Что вы узнаете</a:t>
            </a:r>
          </a:p>
        </p:txBody>
      </p:sp>
      <p:sp>
        <p:nvSpPr>
          <p:cNvPr id="4" name="Marcador de Posição de Conteúdo 3"/>
          <p:cNvSpPr>
            <a:spLocks noGrp="1"/>
          </p:cNvSpPr>
          <p:nvPr>
            <p:ph sz="half" idx="1"/>
          </p:nvPr>
        </p:nvSpPr>
        <p:spPr>
          <a:xfrm>
            <a:off x="838198" y="1417638"/>
            <a:ext cx="10149350" cy="4759325"/>
          </a:xfrm>
        </p:spPr>
        <p:txBody>
          <a:bodyPr vert="horz" lIns="91440" tIns="45720" rIns="91440" bIns="45720" rtlCol="0" anchor="t">
            <a:normAutofit/>
          </a:bodyPr>
          <a:lstStyle/>
          <a:p>
            <a:r>
              <a:rPr lang="ru" altLang="pt-PT" sz="2400" dirty="0"/>
              <a:t>Почему острая одышка, связанна с подозр</a:t>
            </a:r>
            <a:r>
              <a:rPr lang="aa-ET" altLang="pt-PT" sz="2400" dirty="0" err="1"/>
              <a:t>ительным</a:t>
            </a:r>
            <a:r>
              <a:rPr lang="ru" altLang="pt-PT" sz="2400" dirty="0"/>
              <a:t>/неясным диагнозом или плохим пониманием астмы, является возможностью, на которую стоит </a:t>
            </a:r>
            <a:r>
              <a:rPr lang="aa-ET" altLang="pt-PT" sz="2400" dirty="0"/>
              <a:t>удел</a:t>
            </a:r>
            <a:r>
              <a:rPr lang="ru" altLang="pt-PT" sz="2400" dirty="0"/>
              <a:t>ить время</a:t>
            </a:r>
          </a:p>
          <a:p>
            <a:endParaRPr lang="en-GB" altLang="pt-PT" sz="2400" dirty="0"/>
          </a:p>
          <a:p>
            <a:r>
              <a:rPr lang="ru" altLang="pt-PT" sz="2400" dirty="0"/>
              <a:t>Почему не нужно давать антибиотики – «на всякий случай» – когда у кого-то приступ астмы инфекционного происхождения</a:t>
            </a:r>
          </a:p>
          <a:p>
            <a:endParaRPr lang="en-GB" altLang="pt-PT" sz="2400" dirty="0"/>
          </a:p>
          <a:p>
            <a:r>
              <a:rPr lang="ru" altLang="pt-PT" sz="2400" dirty="0"/>
              <a:t>Как отличить астму от легочной инфекции и быть уверенным в этом</a:t>
            </a:r>
          </a:p>
          <a:p>
            <a:endParaRPr lang="en-GB" altLang="pt-PT" sz="2400" dirty="0"/>
          </a:p>
          <a:p>
            <a:r>
              <a:rPr lang="ru" altLang="pt-PT" sz="2400" dirty="0"/>
              <a:t>Как избежать </a:t>
            </a:r>
            <a:r>
              <a:rPr lang="aa-ET" altLang="pt-PT" sz="2400" dirty="0"/>
              <a:t>н</a:t>
            </a:r>
            <a:r>
              <a:rPr lang="ru" altLang="pt-PT" sz="2400" dirty="0"/>
              <a:t>еправильн</a:t>
            </a:r>
            <a:r>
              <a:rPr lang="aa-ET" altLang="pt-PT" sz="2400" dirty="0"/>
              <a:t>о</a:t>
            </a:r>
            <a:r>
              <a:rPr lang="ru-RU" altLang="pt-PT" sz="2400" dirty="0"/>
              <a:t>г</a:t>
            </a:r>
            <a:r>
              <a:rPr lang="aa-ET" altLang="pt-PT" sz="2400" dirty="0"/>
              <a:t>о</a:t>
            </a:r>
            <a:r>
              <a:rPr lang="ru" altLang="pt-PT" sz="2400" dirty="0"/>
              <a:t> ухода</a:t>
            </a:r>
            <a:r>
              <a:rPr lang="aa-ET" altLang="pt-PT" sz="2400" dirty="0"/>
              <a:t> </a:t>
            </a:r>
            <a:r>
              <a:rPr lang="ru-RU" altLang="pt-PT" sz="2400" dirty="0"/>
              <a:t>з</a:t>
            </a:r>
            <a:r>
              <a:rPr lang="aa-ET" altLang="pt-PT" sz="2400" dirty="0"/>
              <a:t>а </a:t>
            </a:r>
            <a:r>
              <a:rPr lang="ru-RU" altLang="pt-PT" sz="2400" dirty="0"/>
              <a:t>п</a:t>
            </a:r>
            <a:r>
              <a:rPr lang="aa-ET" altLang="pt-PT" sz="2400" dirty="0"/>
              <a:t>а</a:t>
            </a:r>
            <a:r>
              <a:rPr lang="ru-RU" altLang="pt-PT" sz="2400" dirty="0"/>
              <a:t>ц</a:t>
            </a:r>
            <a:r>
              <a:rPr lang="aa-ET" altLang="pt-PT" sz="2400" dirty="0"/>
              <a:t>и</a:t>
            </a:r>
            <a:r>
              <a:rPr lang="ru-RU" altLang="pt-PT" sz="2400" dirty="0"/>
              <a:t>е</a:t>
            </a:r>
            <a:r>
              <a:rPr lang="aa-ET" altLang="pt-PT" sz="2400" dirty="0"/>
              <a:t>н</a:t>
            </a:r>
            <a:r>
              <a:rPr lang="ru-RU" altLang="pt-PT" sz="2400" dirty="0"/>
              <a:t>т</a:t>
            </a:r>
            <a:r>
              <a:rPr lang="aa-ET" altLang="pt-PT" sz="2400" dirty="0"/>
              <a:t>а</a:t>
            </a:r>
            <a:r>
              <a:rPr lang="ru-RU" altLang="pt-PT" sz="2400" dirty="0"/>
              <a:t>м</a:t>
            </a:r>
            <a:r>
              <a:rPr lang="aa-ET" altLang="pt-PT" sz="2400" dirty="0"/>
              <a:t>и </a:t>
            </a:r>
            <a:r>
              <a:rPr lang="ru-RU" altLang="pt-PT" sz="2400" dirty="0"/>
              <a:t>с</a:t>
            </a:r>
            <a:r>
              <a:rPr lang="aa-ET" altLang="pt-PT" sz="2400" dirty="0"/>
              <a:t> </a:t>
            </a:r>
            <a:r>
              <a:rPr lang="ru-RU" altLang="pt-PT" sz="2400" dirty="0"/>
              <a:t>а</a:t>
            </a:r>
            <a:r>
              <a:rPr lang="ru" altLang="pt-PT" sz="2400" dirty="0"/>
              <a:t>стм</a:t>
            </a:r>
            <a:r>
              <a:rPr lang="aa-ET" altLang="pt-PT" sz="2400" dirty="0"/>
              <a:t>о</a:t>
            </a:r>
            <a:r>
              <a:rPr lang="ru-RU" altLang="pt-PT" sz="2400" dirty="0"/>
              <a:t>й</a:t>
            </a:r>
            <a:endParaRPr lang="ru" altLang="pt-PT" sz="2400" dirty="0"/>
          </a:p>
        </p:txBody>
      </p:sp>
    </p:spTree>
    <p:extLst>
      <p:ext uri="{BB962C8B-B14F-4D97-AF65-F5344CB8AC3E}">
        <p14:creationId xmlns:p14="http://schemas.microsoft.com/office/powerpoint/2010/main" val="407574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478A-8242-43FD-BC32-4A3F49FEADE2}"/>
              </a:ext>
            </a:extLst>
          </p:cNvPr>
          <p:cNvSpPr>
            <a:spLocks noGrp="1"/>
          </p:cNvSpPr>
          <p:nvPr>
            <p:ph type="title"/>
          </p:nvPr>
        </p:nvSpPr>
        <p:spPr>
          <a:xfrm>
            <a:off x="609601" y="274638"/>
            <a:ext cx="8458199" cy="1143000"/>
          </a:xfrm>
        </p:spPr>
        <p:txBody>
          <a:bodyPr/>
          <a:lstStyle/>
          <a:p>
            <a:r>
              <a:rPr lang="ru" dirty="0"/>
              <a:t>Клинические соображения </a:t>
            </a:r>
            <a:br>
              <a:rPr lang="en-GB" dirty="0"/>
            </a:br>
            <a:r>
              <a:rPr lang="ru" sz="3200" i="1" dirty="0"/>
              <a:t>Правильно ли Шэрон лечит астму?</a:t>
            </a:r>
            <a:endParaRPr lang="en-GB" dirty="0"/>
          </a:p>
        </p:txBody>
      </p:sp>
      <p:sp>
        <p:nvSpPr>
          <p:cNvPr id="3" name="Content Placeholder 2">
            <a:extLst>
              <a:ext uri="{FF2B5EF4-FFF2-40B4-BE49-F238E27FC236}">
                <a16:creationId xmlns:a16="http://schemas.microsoft.com/office/drawing/2014/main" id="{C21ACEE8-DC4F-440E-AA89-24E7C9A42D6B}"/>
              </a:ext>
            </a:extLst>
          </p:cNvPr>
          <p:cNvSpPr>
            <a:spLocks noGrp="1"/>
          </p:cNvSpPr>
          <p:nvPr>
            <p:ph idx="1"/>
          </p:nvPr>
        </p:nvSpPr>
        <p:spPr/>
        <p:txBody>
          <a:bodyPr>
            <a:normAutofit lnSpcReduction="10000"/>
          </a:bodyPr>
          <a:lstStyle/>
          <a:p>
            <a:r>
              <a:rPr lang="ru" b="1" dirty="0"/>
              <a:t>Что Шэрон имеет в виду под «своим ингалятором»?</a:t>
            </a:r>
          </a:p>
          <a:p>
            <a:endParaRPr lang="en-GB" dirty="0"/>
          </a:p>
          <a:p>
            <a:r>
              <a:rPr lang="ru" dirty="0"/>
              <a:t>Вы могли бы сказать:</a:t>
            </a:r>
          </a:p>
          <a:p>
            <a:pPr lvl="1"/>
            <a:r>
              <a:rPr lang="ru" altLang="pt-PT" sz="2200" dirty="0"/>
              <a:t>«Я слышал от вас, что использование ингалятора приносит облегчение. Однако меня беспокоит то, что ваши дыхательные пути открыты только на 50%, и это объясняет, почему вы чувствуете </a:t>
            </a:r>
            <a:r>
              <a:rPr lang="aa-ET" altLang="pt-PT" sz="2200" dirty="0"/>
              <a:t>э</a:t>
            </a:r>
            <a:r>
              <a:rPr lang="ru" altLang="pt-PT" sz="2200" dirty="0"/>
              <a:t>то».</a:t>
            </a:r>
          </a:p>
          <a:p>
            <a:pPr lvl="1"/>
            <a:r>
              <a:rPr lang="ru" altLang="pt-PT" sz="2200" dirty="0"/>
              <a:t>«Сегодня я могу назначить вам лечение, которое начнет </a:t>
            </a:r>
            <a:r>
              <a:rPr lang="aa-ET" altLang="pt-PT" sz="2200" dirty="0" err="1"/>
              <a:t>откры</a:t>
            </a:r>
            <a:r>
              <a:rPr lang="ru" altLang="pt-PT" sz="2200" dirty="0"/>
              <a:t>вать оставшиеся 50% и позволит вам почувствовать себя лучше быстрее, чем антибиотики или облегчающие ингаляторы»</a:t>
            </a:r>
          </a:p>
          <a:p>
            <a:pPr lvl="1"/>
            <a:r>
              <a:rPr lang="ru" altLang="pt-PT" sz="2200" dirty="0"/>
              <a:t>«Я хотел бы показать вам этот </a:t>
            </a:r>
            <a:r>
              <a:rPr lang="ru" altLang="pt-PT" sz="2200" dirty="0">
                <a:hlinkClick r:id="rId2"/>
              </a:rPr>
              <a:t>двухминутный фильм </a:t>
            </a:r>
            <a:r>
              <a:rPr lang="ru" altLang="pt-PT" sz="2200" dirty="0"/>
              <a:t>, чтобы объяснить, почему ваш </a:t>
            </a:r>
            <a:r>
              <a:rPr lang="aa-ET" altLang="pt-PT" sz="2200" dirty="0"/>
              <a:t>ингалятор</a:t>
            </a:r>
            <a:r>
              <a:rPr lang="ru" altLang="pt-PT" sz="2200" dirty="0"/>
              <a:t> недостаточно помогает вам </a:t>
            </a:r>
            <a:r>
              <a:rPr lang="ru" altLang="pt-PT" sz="1800" dirty="0"/>
              <a:t>» (прокрутите страницу вниз, чтобы получить доступ к фильму)</a:t>
            </a:r>
          </a:p>
          <a:p>
            <a:endParaRPr lang="en-GB" dirty="0"/>
          </a:p>
        </p:txBody>
      </p:sp>
    </p:spTree>
    <p:extLst>
      <p:ext uri="{BB962C8B-B14F-4D97-AF65-F5344CB8AC3E}">
        <p14:creationId xmlns:p14="http://schemas.microsoft.com/office/powerpoint/2010/main" val="3794325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635E-5995-43A1-97DA-0FF41871D8A6}"/>
              </a:ext>
            </a:extLst>
          </p:cNvPr>
          <p:cNvSpPr>
            <a:spLocks noGrp="1"/>
          </p:cNvSpPr>
          <p:nvPr>
            <p:ph type="title"/>
          </p:nvPr>
        </p:nvSpPr>
        <p:spPr>
          <a:xfrm>
            <a:off x="609601" y="274638"/>
            <a:ext cx="8888360" cy="1143000"/>
          </a:xfrm>
        </p:spPr>
        <p:txBody>
          <a:bodyPr/>
          <a:lstStyle/>
          <a:p>
            <a:r>
              <a:rPr lang="ru" dirty="0"/>
              <a:t>Клинические соображения </a:t>
            </a:r>
            <a:br>
              <a:rPr lang="en-GB" dirty="0"/>
            </a:br>
            <a:r>
              <a:rPr lang="ru" sz="3200" i="1" dirty="0"/>
              <a:t>Новый план</a:t>
            </a:r>
            <a:endParaRPr lang="en-GB" dirty="0"/>
          </a:p>
        </p:txBody>
      </p:sp>
      <p:sp>
        <p:nvSpPr>
          <p:cNvPr id="3" name="Content Placeholder 2">
            <a:extLst>
              <a:ext uri="{FF2B5EF4-FFF2-40B4-BE49-F238E27FC236}">
                <a16:creationId xmlns:a16="http://schemas.microsoft.com/office/drawing/2014/main" id="{D8FE5A11-D15B-4ADF-B5D5-090809DFF123}"/>
              </a:ext>
            </a:extLst>
          </p:cNvPr>
          <p:cNvSpPr>
            <a:spLocks noGrp="1"/>
          </p:cNvSpPr>
          <p:nvPr>
            <p:ph idx="1"/>
          </p:nvPr>
        </p:nvSpPr>
        <p:spPr/>
        <p:txBody>
          <a:bodyPr/>
          <a:lstStyle/>
          <a:p>
            <a:r>
              <a:rPr lang="ru" altLang="pt-PT" sz="3000" dirty="0"/>
              <a:t>Начать терапию </a:t>
            </a:r>
            <a:r>
              <a:rPr lang="ru-RU" altLang="pt-PT" sz="3000" dirty="0"/>
              <a:t>ИГКС</a:t>
            </a:r>
            <a:r>
              <a:rPr lang="ru" altLang="pt-PT" sz="3000" dirty="0"/>
              <a:t> для Шэрон</a:t>
            </a:r>
          </a:p>
          <a:p>
            <a:endParaRPr lang="en-GB" altLang="pt-PT" sz="3000" dirty="0"/>
          </a:p>
          <a:p>
            <a:r>
              <a:rPr lang="ru" altLang="pt-PT" sz="3000" dirty="0"/>
              <a:t>Рассмотрите возможность повторения теста на обратимость через 2 дня, 1 неделю и </a:t>
            </a:r>
            <a:br>
              <a:rPr lang="en-GB" altLang="pt-PT" sz="3000" dirty="0"/>
            </a:br>
            <a:r>
              <a:rPr lang="ru" altLang="pt-PT" sz="3000" dirty="0"/>
              <a:t>2 недели после начала глюкокортикоидной терапии.</a:t>
            </a:r>
          </a:p>
          <a:p>
            <a:endParaRPr lang="en-GB" altLang="pt-PT" sz="3000" dirty="0"/>
          </a:p>
          <a:p>
            <a:endParaRPr lang="en-GB" dirty="0"/>
          </a:p>
        </p:txBody>
      </p:sp>
    </p:spTree>
    <p:extLst>
      <p:ext uri="{BB962C8B-B14F-4D97-AF65-F5344CB8AC3E}">
        <p14:creationId xmlns:p14="http://schemas.microsoft.com/office/powerpoint/2010/main" val="1348448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7091-9166-4B0B-A8EB-4C3D0A24A202}"/>
              </a:ext>
            </a:extLst>
          </p:cNvPr>
          <p:cNvSpPr>
            <a:spLocks noGrp="1"/>
          </p:cNvSpPr>
          <p:nvPr>
            <p:ph type="title"/>
          </p:nvPr>
        </p:nvSpPr>
        <p:spPr>
          <a:xfrm>
            <a:off x="609601" y="274638"/>
            <a:ext cx="8585199" cy="1143000"/>
          </a:xfrm>
        </p:spPr>
        <p:txBody>
          <a:bodyPr/>
          <a:lstStyle/>
          <a:p>
            <a:r>
              <a:rPr lang="ru" dirty="0"/>
              <a:t>Шаги, которые помогут Шэрон жить лучше с астмой</a:t>
            </a:r>
          </a:p>
        </p:txBody>
      </p:sp>
      <p:sp>
        <p:nvSpPr>
          <p:cNvPr id="3" name="Content Placeholder 2">
            <a:extLst>
              <a:ext uri="{FF2B5EF4-FFF2-40B4-BE49-F238E27FC236}">
                <a16:creationId xmlns:a16="http://schemas.microsoft.com/office/drawing/2014/main" id="{ED5A3701-6924-4B8B-94EB-5B359EF21A64}"/>
              </a:ext>
            </a:extLst>
          </p:cNvPr>
          <p:cNvSpPr>
            <a:spLocks noGrp="1"/>
          </p:cNvSpPr>
          <p:nvPr>
            <p:ph idx="1"/>
          </p:nvPr>
        </p:nvSpPr>
        <p:spPr/>
        <p:txBody>
          <a:bodyPr/>
          <a:lstStyle/>
          <a:p>
            <a:r>
              <a:rPr lang="ru" dirty="0"/>
              <a:t>Определите триггеры симптомов</a:t>
            </a:r>
          </a:p>
          <a:p>
            <a:endParaRPr lang="en-GB" dirty="0"/>
          </a:p>
          <a:p>
            <a:r>
              <a:rPr lang="ru" dirty="0"/>
              <a:t>Посоветуйте Шэрон избегать задымленных помещений.</a:t>
            </a:r>
          </a:p>
          <a:p>
            <a:endParaRPr lang="en-GB" dirty="0"/>
          </a:p>
          <a:p>
            <a:r>
              <a:rPr lang="ru" dirty="0"/>
              <a:t>Рекомендовать регулярные физические упражнения</a:t>
            </a:r>
          </a:p>
          <a:p>
            <a:endParaRPr lang="en-GB" dirty="0"/>
          </a:p>
          <a:p>
            <a:r>
              <a:rPr lang="ru" dirty="0"/>
              <a:t>Предложите обзор техники ингаляции на всех будущих консультациях.</a:t>
            </a:r>
          </a:p>
        </p:txBody>
      </p:sp>
    </p:spTree>
    <p:extLst>
      <p:ext uri="{BB962C8B-B14F-4D97-AF65-F5344CB8AC3E}">
        <p14:creationId xmlns:p14="http://schemas.microsoft.com/office/powerpoint/2010/main" val="127833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0185DE-FAFB-CB47-B230-D55372E62DB1}"/>
              </a:ext>
            </a:extLst>
          </p:cNvPr>
          <p:cNvSpPr>
            <a:spLocks noGrp="1"/>
          </p:cNvSpPr>
          <p:nvPr>
            <p:ph type="title"/>
          </p:nvPr>
        </p:nvSpPr>
        <p:spPr>
          <a:xfrm>
            <a:off x="609601" y="274638"/>
            <a:ext cx="9093199" cy="1143000"/>
          </a:xfrm>
        </p:spPr>
        <p:txBody>
          <a:bodyPr/>
          <a:lstStyle/>
          <a:p>
            <a:r>
              <a:rPr lang="ru" dirty="0"/>
              <a:t>Почему это правильный уход за астмой</a:t>
            </a:r>
          </a:p>
        </p:txBody>
      </p:sp>
      <p:sp>
        <p:nvSpPr>
          <p:cNvPr id="6" name="Content Placeholder 5">
            <a:extLst>
              <a:ext uri="{FF2B5EF4-FFF2-40B4-BE49-F238E27FC236}">
                <a16:creationId xmlns:a16="http://schemas.microsoft.com/office/drawing/2014/main" id="{EC663303-01BE-8841-8E04-5D0AA1D4A00F}"/>
              </a:ext>
            </a:extLst>
          </p:cNvPr>
          <p:cNvSpPr>
            <a:spLocks noGrp="1"/>
          </p:cNvSpPr>
          <p:nvPr>
            <p:ph idx="1"/>
          </p:nvPr>
        </p:nvSpPr>
        <p:spPr>
          <a:xfrm>
            <a:off x="609601" y="1417638"/>
            <a:ext cx="10972800" cy="4832683"/>
          </a:xfrm>
        </p:spPr>
        <p:txBody>
          <a:bodyPr>
            <a:normAutofit fontScale="92500" lnSpcReduction="10000"/>
          </a:bodyPr>
          <a:lstStyle/>
          <a:p>
            <a:r>
              <a:rPr lang="ru-RU" altLang="pt-PT" dirty="0"/>
              <a:t>Вы использовали дополнительное время, потому что у вас появилась возможность убедить</a:t>
            </a:r>
            <a:r>
              <a:rPr lang="aa-ET" altLang="pt-PT" dirty="0"/>
              <a:t>:</a:t>
            </a:r>
            <a:endParaRPr lang="ru" altLang="pt-PT" dirty="0"/>
          </a:p>
          <a:p>
            <a:pPr lvl="1"/>
            <a:r>
              <a:rPr lang="ru" altLang="pt-PT" sz="2600" dirty="0"/>
              <a:t>С</a:t>
            </a:r>
            <a:r>
              <a:rPr lang="aa-ET" altLang="pt-PT" sz="2600" dirty="0"/>
              <a:t>еб</a:t>
            </a:r>
            <a:r>
              <a:rPr lang="ru-RU" altLang="pt-PT" sz="2600" dirty="0"/>
              <a:t>я</a:t>
            </a:r>
            <a:endParaRPr lang="ru" altLang="pt-PT" sz="2600" dirty="0"/>
          </a:p>
          <a:p>
            <a:pPr lvl="1"/>
            <a:r>
              <a:rPr lang="ru" altLang="pt-PT" sz="2600" dirty="0"/>
              <a:t>Шэрон</a:t>
            </a:r>
          </a:p>
          <a:p>
            <a:pPr lvl="1"/>
            <a:r>
              <a:rPr lang="ru" altLang="pt-PT" sz="2600" dirty="0"/>
              <a:t>Ваших будущих коллег, которые возможно будут заниматься ведением болезни Шэрон в будущем.</a:t>
            </a:r>
          </a:p>
          <a:p>
            <a:r>
              <a:rPr lang="ru" altLang="pt-PT" dirty="0"/>
              <a:t>Что аргументы в пользу астмы являются/или не являются убедительными, и, что важно, если они убедительны в пользу астмы, показав реакцию и обратимость, вы можете лучше поддержать ее для оптимизации пожизненной терапии астмы для здоровья ее легких на протяжении всей жизни – и в качестве бонуса – и для ее дет</a:t>
            </a:r>
            <a:r>
              <a:rPr lang="aa-ET" altLang="pt-PT" dirty="0"/>
              <a:t>е</a:t>
            </a:r>
            <a:r>
              <a:rPr lang="ru-RU" altLang="pt-PT" dirty="0"/>
              <a:t>й</a:t>
            </a:r>
            <a:endParaRPr lang="ru" altLang="pt-PT" dirty="0"/>
          </a:p>
          <a:p>
            <a:endParaRPr lang="en-US" dirty="0"/>
          </a:p>
        </p:txBody>
      </p:sp>
    </p:spTree>
    <p:extLst>
      <p:ext uri="{BB962C8B-B14F-4D97-AF65-F5344CB8AC3E}">
        <p14:creationId xmlns:p14="http://schemas.microsoft.com/office/powerpoint/2010/main" val="247224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EC541-7AF3-4B4D-93B8-35AA2EBD0742}"/>
              </a:ext>
            </a:extLst>
          </p:cNvPr>
          <p:cNvSpPr>
            <a:spLocks noGrp="1"/>
          </p:cNvSpPr>
          <p:nvPr>
            <p:ph type="title"/>
          </p:nvPr>
        </p:nvSpPr>
        <p:spPr/>
        <p:txBody>
          <a:bodyPr/>
          <a:lstStyle/>
          <a:p>
            <a:r>
              <a:rPr lang="ru" dirty="0"/>
              <a:t>Ключевые триггеры астмы</a:t>
            </a:r>
          </a:p>
        </p:txBody>
      </p:sp>
      <p:grpSp>
        <p:nvGrpSpPr>
          <p:cNvPr id="6" name="Group 5">
            <a:extLst>
              <a:ext uri="{FF2B5EF4-FFF2-40B4-BE49-F238E27FC236}">
                <a16:creationId xmlns:a16="http://schemas.microsoft.com/office/drawing/2014/main" id="{5FC80DC7-5ABD-4F92-92B1-8C12E44B112E}"/>
              </a:ext>
            </a:extLst>
          </p:cNvPr>
          <p:cNvGrpSpPr/>
          <p:nvPr/>
        </p:nvGrpSpPr>
        <p:grpSpPr>
          <a:xfrm>
            <a:off x="5314871" y="2442703"/>
            <a:ext cx="2288053" cy="2288307"/>
            <a:chOff x="2699792" y="1844824"/>
            <a:chExt cx="3384000" cy="3384376"/>
          </a:xfrm>
        </p:grpSpPr>
        <p:sp>
          <p:nvSpPr>
            <p:cNvPr id="7" name="Freeform 105">
              <a:extLst>
                <a:ext uri="{FF2B5EF4-FFF2-40B4-BE49-F238E27FC236}">
                  <a16:creationId xmlns:a16="http://schemas.microsoft.com/office/drawing/2014/main" id="{3FE0B421-55A7-40E3-BBEC-9BC1499FB0CF}"/>
                </a:ext>
              </a:extLst>
            </p:cNvPr>
            <p:cNvSpPr>
              <a:spLocks noEditPoints="1"/>
            </p:cNvSpPr>
            <p:nvPr/>
          </p:nvSpPr>
          <p:spPr bwMode="auto">
            <a:xfrm>
              <a:off x="3419872" y="2285930"/>
              <a:ext cx="1946210" cy="2195446"/>
            </a:xfrm>
            <a:custGeom>
              <a:avLst/>
              <a:gdLst>
                <a:gd name="T0" fmla="*/ 390 w 439"/>
                <a:gd name="T1" fmla="*/ 209 h 495"/>
                <a:gd name="T2" fmla="*/ 243 w 439"/>
                <a:gd name="T3" fmla="*/ 120 h 495"/>
                <a:gd name="T4" fmla="*/ 216 w 439"/>
                <a:gd name="T5" fmla="*/ 0 h 495"/>
                <a:gd name="T6" fmla="*/ 188 w 439"/>
                <a:gd name="T7" fmla="*/ 111 h 495"/>
                <a:gd name="T8" fmla="*/ 17 w 439"/>
                <a:gd name="T9" fmla="*/ 255 h 495"/>
                <a:gd name="T10" fmla="*/ 84 w 439"/>
                <a:gd name="T11" fmla="*/ 477 h 495"/>
                <a:gd name="T12" fmla="*/ 208 w 439"/>
                <a:gd name="T13" fmla="*/ 349 h 495"/>
                <a:gd name="T14" fmla="*/ 227 w 439"/>
                <a:gd name="T15" fmla="*/ 305 h 495"/>
                <a:gd name="T16" fmla="*/ 297 w 439"/>
                <a:gd name="T17" fmla="*/ 454 h 495"/>
                <a:gd name="T18" fmla="*/ 432 w 439"/>
                <a:gd name="T19" fmla="*/ 450 h 495"/>
                <a:gd name="T20" fmla="*/ 226 w 439"/>
                <a:gd name="T21" fmla="*/ 12 h 495"/>
                <a:gd name="T22" fmla="*/ 224 w 439"/>
                <a:gd name="T23" fmla="*/ 50 h 495"/>
                <a:gd name="T24" fmla="*/ 216 w 439"/>
                <a:gd name="T25" fmla="*/ 63 h 495"/>
                <a:gd name="T26" fmla="*/ 209 w 439"/>
                <a:gd name="T27" fmla="*/ 82 h 495"/>
                <a:gd name="T28" fmla="*/ 195 w 439"/>
                <a:gd name="T29" fmla="*/ 83 h 495"/>
                <a:gd name="T30" fmla="*/ 219 w 439"/>
                <a:gd name="T31" fmla="*/ 185 h 495"/>
                <a:gd name="T32" fmla="*/ 202 w 439"/>
                <a:gd name="T33" fmla="*/ 169 h 495"/>
                <a:gd name="T34" fmla="*/ 223 w 439"/>
                <a:gd name="T35" fmla="*/ 171 h 495"/>
                <a:gd name="T36" fmla="*/ 216 w 439"/>
                <a:gd name="T37" fmla="*/ 160 h 495"/>
                <a:gd name="T38" fmla="*/ 209 w 439"/>
                <a:gd name="T39" fmla="*/ 152 h 495"/>
                <a:gd name="T40" fmla="*/ 218 w 439"/>
                <a:gd name="T41" fmla="*/ 152 h 495"/>
                <a:gd name="T42" fmla="*/ 211 w 439"/>
                <a:gd name="T43" fmla="*/ 141 h 495"/>
                <a:gd name="T44" fmla="*/ 208 w 439"/>
                <a:gd name="T45" fmla="*/ 141 h 495"/>
                <a:gd name="T46" fmla="*/ 217 w 439"/>
                <a:gd name="T47" fmla="*/ 120 h 495"/>
                <a:gd name="T48" fmla="*/ 232 w 439"/>
                <a:gd name="T49" fmla="*/ 105 h 495"/>
                <a:gd name="T50" fmla="*/ 209 w 439"/>
                <a:gd name="T51" fmla="*/ 93 h 495"/>
                <a:gd name="T52" fmla="*/ 234 w 439"/>
                <a:gd name="T53" fmla="*/ 91 h 495"/>
                <a:gd name="T54" fmla="*/ 14 w 439"/>
                <a:gd name="T55" fmla="*/ 430 h 495"/>
                <a:gd name="T56" fmla="*/ 98 w 439"/>
                <a:gd name="T57" fmla="*/ 448 h 495"/>
                <a:gd name="T58" fmla="*/ 38 w 439"/>
                <a:gd name="T59" fmla="*/ 361 h 495"/>
                <a:gd name="T60" fmla="*/ 29 w 439"/>
                <a:gd name="T61" fmla="*/ 280 h 495"/>
                <a:gd name="T62" fmla="*/ 140 w 439"/>
                <a:gd name="T63" fmla="*/ 336 h 495"/>
                <a:gd name="T64" fmla="*/ 196 w 439"/>
                <a:gd name="T65" fmla="*/ 329 h 495"/>
                <a:gd name="T66" fmla="*/ 177 w 439"/>
                <a:gd name="T67" fmla="*/ 317 h 495"/>
                <a:gd name="T68" fmla="*/ 103 w 439"/>
                <a:gd name="T69" fmla="*/ 320 h 495"/>
                <a:gd name="T70" fmla="*/ 160 w 439"/>
                <a:gd name="T71" fmla="*/ 114 h 495"/>
                <a:gd name="T72" fmla="*/ 185 w 439"/>
                <a:gd name="T73" fmla="*/ 202 h 495"/>
                <a:gd name="T74" fmla="*/ 159 w 439"/>
                <a:gd name="T75" fmla="*/ 169 h 495"/>
                <a:gd name="T76" fmla="*/ 161 w 439"/>
                <a:gd name="T77" fmla="*/ 192 h 495"/>
                <a:gd name="T78" fmla="*/ 196 w 439"/>
                <a:gd name="T79" fmla="*/ 214 h 495"/>
                <a:gd name="T80" fmla="*/ 216 w 439"/>
                <a:gd name="T81" fmla="*/ 243 h 495"/>
                <a:gd name="T82" fmla="*/ 208 w 439"/>
                <a:gd name="T83" fmla="*/ 218 h 495"/>
                <a:gd name="T84" fmla="*/ 216 w 439"/>
                <a:gd name="T85" fmla="*/ 197 h 495"/>
                <a:gd name="T86" fmla="*/ 231 w 439"/>
                <a:gd name="T87" fmla="*/ 207 h 495"/>
                <a:gd name="T88" fmla="*/ 287 w 439"/>
                <a:gd name="T89" fmla="*/ 418 h 495"/>
                <a:gd name="T90" fmla="*/ 242 w 439"/>
                <a:gd name="T91" fmla="*/ 323 h 495"/>
                <a:gd name="T92" fmla="*/ 277 w 439"/>
                <a:gd name="T93" fmla="*/ 340 h 495"/>
                <a:gd name="T94" fmla="*/ 307 w 439"/>
                <a:gd name="T95" fmla="*/ 447 h 495"/>
                <a:gd name="T96" fmla="*/ 317 w 439"/>
                <a:gd name="T97" fmla="*/ 364 h 495"/>
                <a:gd name="T98" fmla="*/ 289 w 439"/>
                <a:gd name="T99" fmla="*/ 332 h 495"/>
                <a:gd name="T100" fmla="*/ 280 w 439"/>
                <a:gd name="T101" fmla="*/ 320 h 495"/>
                <a:gd name="T102" fmla="*/ 223 w 439"/>
                <a:gd name="T103" fmla="*/ 258 h 495"/>
                <a:gd name="T104" fmla="*/ 242 w 439"/>
                <a:gd name="T105" fmla="*/ 214 h 495"/>
                <a:gd name="T106" fmla="*/ 273 w 439"/>
                <a:gd name="T107" fmla="*/ 179 h 495"/>
                <a:gd name="T108" fmla="*/ 269 w 439"/>
                <a:gd name="T109" fmla="*/ 162 h 495"/>
                <a:gd name="T110" fmla="*/ 247 w 439"/>
                <a:gd name="T111" fmla="*/ 200 h 495"/>
                <a:gd name="T112" fmla="*/ 281 w 439"/>
                <a:gd name="T113" fmla="*/ 113 h 495"/>
                <a:gd name="T114" fmla="*/ 408 w 439"/>
                <a:gd name="T115" fmla="*/ 272 h 495"/>
                <a:gd name="T116" fmla="*/ 380 w 439"/>
                <a:gd name="T117" fmla="*/ 381 h 495"/>
                <a:gd name="T118" fmla="*/ 316 w 439"/>
                <a:gd name="T119" fmla="*/ 451 h 495"/>
                <a:gd name="T120" fmla="*/ 320 w 439"/>
                <a:gd name="T121" fmla="*/ 461 h 495"/>
                <a:gd name="T122" fmla="*/ 400 w 439"/>
                <a:gd name="T123" fmla="*/ 362 h 495"/>
                <a:gd name="T124" fmla="*/ 421 w 439"/>
                <a:gd name="T125" fmla="*/ 44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9" h="495">
                  <a:moveTo>
                    <a:pt x="436" y="399"/>
                  </a:moveTo>
                  <a:cubicBezTo>
                    <a:pt x="435" y="394"/>
                    <a:pt x="434" y="390"/>
                    <a:pt x="433" y="385"/>
                  </a:cubicBezTo>
                  <a:cubicBezTo>
                    <a:pt x="432" y="379"/>
                    <a:pt x="430" y="374"/>
                    <a:pt x="430" y="369"/>
                  </a:cubicBezTo>
                  <a:cubicBezTo>
                    <a:pt x="430" y="364"/>
                    <a:pt x="431" y="358"/>
                    <a:pt x="433" y="352"/>
                  </a:cubicBezTo>
                  <a:cubicBezTo>
                    <a:pt x="434" y="347"/>
                    <a:pt x="435" y="343"/>
                    <a:pt x="436" y="339"/>
                  </a:cubicBezTo>
                  <a:cubicBezTo>
                    <a:pt x="439" y="319"/>
                    <a:pt x="433" y="304"/>
                    <a:pt x="427" y="290"/>
                  </a:cubicBezTo>
                  <a:cubicBezTo>
                    <a:pt x="426" y="287"/>
                    <a:pt x="425" y="285"/>
                    <a:pt x="424" y="282"/>
                  </a:cubicBezTo>
                  <a:cubicBezTo>
                    <a:pt x="423" y="280"/>
                    <a:pt x="421" y="278"/>
                    <a:pt x="419" y="276"/>
                  </a:cubicBezTo>
                  <a:cubicBezTo>
                    <a:pt x="419" y="276"/>
                    <a:pt x="419" y="276"/>
                    <a:pt x="419" y="276"/>
                  </a:cubicBezTo>
                  <a:cubicBezTo>
                    <a:pt x="420" y="273"/>
                    <a:pt x="420" y="271"/>
                    <a:pt x="419" y="269"/>
                  </a:cubicBezTo>
                  <a:cubicBezTo>
                    <a:pt x="415" y="254"/>
                    <a:pt x="409" y="240"/>
                    <a:pt x="401" y="225"/>
                  </a:cubicBezTo>
                  <a:cubicBezTo>
                    <a:pt x="397" y="219"/>
                    <a:pt x="394" y="214"/>
                    <a:pt x="390" y="209"/>
                  </a:cubicBezTo>
                  <a:cubicBezTo>
                    <a:pt x="388" y="206"/>
                    <a:pt x="388" y="206"/>
                    <a:pt x="388" y="206"/>
                  </a:cubicBezTo>
                  <a:cubicBezTo>
                    <a:pt x="386" y="203"/>
                    <a:pt x="385" y="199"/>
                    <a:pt x="383" y="195"/>
                  </a:cubicBezTo>
                  <a:cubicBezTo>
                    <a:pt x="383" y="193"/>
                    <a:pt x="382" y="191"/>
                    <a:pt x="381" y="190"/>
                  </a:cubicBezTo>
                  <a:cubicBezTo>
                    <a:pt x="378" y="181"/>
                    <a:pt x="373" y="174"/>
                    <a:pt x="367" y="168"/>
                  </a:cubicBezTo>
                  <a:cubicBezTo>
                    <a:pt x="364" y="164"/>
                    <a:pt x="361" y="160"/>
                    <a:pt x="359" y="156"/>
                  </a:cubicBezTo>
                  <a:cubicBezTo>
                    <a:pt x="358" y="155"/>
                    <a:pt x="357" y="153"/>
                    <a:pt x="356" y="152"/>
                  </a:cubicBezTo>
                  <a:cubicBezTo>
                    <a:pt x="349" y="140"/>
                    <a:pt x="341" y="127"/>
                    <a:pt x="331" y="118"/>
                  </a:cubicBezTo>
                  <a:cubicBezTo>
                    <a:pt x="322" y="110"/>
                    <a:pt x="311" y="108"/>
                    <a:pt x="302" y="105"/>
                  </a:cubicBezTo>
                  <a:cubicBezTo>
                    <a:pt x="299" y="105"/>
                    <a:pt x="297" y="104"/>
                    <a:pt x="295" y="104"/>
                  </a:cubicBezTo>
                  <a:cubicBezTo>
                    <a:pt x="290" y="102"/>
                    <a:pt x="286" y="102"/>
                    <a:pt x="281" y="102"/>
                  </a:cubicBezTo>
                  <a:cubicBezTo>
                    <a:pt x="270" y="102"/>
                    <a:pt x="260" y="105"/>
                    <a:pt x="252" y="111"/>
                  </a:cubicBezTo>
                  <a:cubicBezTo>
                    <a:pt x="249" y="114"/>
                    <a:pt x="246" y="117"/>
                    <a:pt x="243" y="120"/>
                  </a:cubicBezTo>
                  <a:cubicBezTo>
                    <a:pt x="243" y="119"/>
                    <a:pt x="243" y="118"/>
                    <a:pt x="243" y="117"/>
                  </a:cubicBezTo>
                  <a:cubicBezTo>
                    <a:pt x="243" y="115"/>
                    <a:pt x="243" y="114"/>
                    <a:pt x="242" y="113"/>
                  </a:cubicBezTo>
                  <a:cubicBezTo>
                    <a:pt x="243" y="112"/>
                    <a:pt x="243" y="111"/>
                    <a:pt x="243" y="110"/>
                  </a:cubicBezTo>
                  <a:cubicBezTo>
                    <a:pt x="243" y="103"/>
                    <a:pt x="244" y="96"/>
                    <a:pt x="246" y="89"/>
                  </a:cubicBezTo>
                  <a:cubicBezTo>
                    <a:pt x="246" y="87"/>
                    <a:pt x="246" y="86"/>
                    <a:pt x="246" y="84"/>
                  </a:cubicBezTo>
                  <a:cubicBezTo>
                    <a:pt x="246" y="83"/>
                    <a:pt x="247" y="82"/>
                    <a:pt x="247" y="80"/>
                  </a:cubicBezTo>
                  <a:cubicBezTo>
                    <a:pt x="248" y="73"/>
                    <a:pt x="248" y="66"/>
                    <a:pt x="250" y="60"/>
                  </a:cubicBezTo>
                  <a:cubicBezTo>
                    <a:pt x="250" y="58"/>
                    <a:pt x="250" y="57"/>
                    <a:pt x="249" y="55"/>
                  </a:cubicBezTo>
                  <a:cubicBezTo>
                    <a:pt x="250" y="54"/>
                    <a:pt x="251" y="52"/>
                    <a:pt x="251" y="51"/>
                  </a:cubicBezTo>
                  <a:cubicBezTo>
                    <a:pt x="251" y="50"/>
                    <a:pt x="251" y="47"/>
                    <a:pt x="252" y="45"/>
                  </a:cubicBezTo>
                  <a:cubicBezTo>
                    <a:pt x="256" y="23"/>
                    <a:pt x="258" y="11"/>
                    <a:pt x="247" y="7"/>
                  </a:cubicBezTo>
                  <a:cubicBezTo>
                    <a:pt x="238" y="2"/>
                    <a:pt x="228" y="0"/>
                    <a:pt x="216" y="0"/>
                  </a:cubicBezTo>
                  <a:cubicBezTo>
                    <a:pt x="213" y="0"/>
                    <a:pt x="210" y="0"/>
                    <a:pt x="207" y="0"/>
                  </a:cubicBezTo>
                  <a:cubicBezTo>
                    <a:pt x="206" y="0"/>
                    <a:pt x="206" y="0"/>
                    <a:pt x="205" y="1"/>
                  </a:cubicBezTo>
                  <a:cubicBezTo>
                    <a:pt x="192" y="1"/>
                    <a:pt x="172" y="2"/>
                    <a:pt x="173" y="17"/>
                  </a:cubicBezTo>
                  <a:cubicBezTo>
                    <a:pt x="173" y="30"/>
                    <a:pt x="173" y="42"/>
                    <a:pt x="176" y="55"/>
                  </a:cubicBezTo>
                  <a:cubicBezTo>
                    <a:pt x="177" y="56"/>
                    <a:pt x="177" y="58"/>
                    <a:pt x="178" y="59"/>
                  </a:cubicBezTo>
                  <a:cubicBezTo>
                    <a:pt x="178" y="60"/>
                    <a:pt x="178" y="61"/>
                    <a:pt x="178" y="62"/>
                  </a:cubicBezTo>
                  <a:cubicBezTo>
                    <a:pt x="179" y="65"/>
                    <a:pt x="179" y="67"/>
                    <a:pt x="180" y="70"/>
                  </a:cubicBezTo>
                  <a:cubicBezTo>
                    <a:pt x="182" y="75"/>
                    <a:pt x="183" y="80"/>
                    <a:pt x="184" y="85"/>
                  </a:cubicBezTo>
                  <a:cubicBezTo>
                    <a:pt x="184" y="86"/>
                    <a:pt x="185" y="87"/>
                    <a:pt x="185" y="87"/>
                  </a:cubicBezTo>
                  <a:cubicBezTo>
                    <a:pt x="185" y="88"/>
                    <a:pt x="185" y="89"/>
                    <a:pt x="185" y="90"/>
                  </a:cubicBezTo>
                  <a:cubicBezTo>
                    <a:pt x="186" y="96"/>
                    <a:pt x="187" y="103"/>
                    <a:pt x="188" y="109"/>
                  </a:cubicBezTo>
                  <a:cubicBezTo>
                    <a:pt x="188" y="111"/>
                    <a:pt x="188" y="111"/>
                    <a:pt x="188" y="111"/>
                  </a:cubicBezTo>
                  <a:cubicBezTo>
                    <a:pt x="188" y="113"/>
                    <a:pt x="189" y="114"/>
                    <a:pt x="189" y="115"/>
                  </a:cubicBezTo>
                  <a:cubicBezTo>
                    <a:pt x="189" y="117"/>
                    <a:pt x="189" y="118"/>
                    <a:pt x="189" y="119"/>
                  </a:cubicBezTo>
                  <a:cubicBezTo>
                    <a:pt x="189" y="120"/>
                    <a:pt x="189" y="120"/>
                    <a:pt x="189" y="121"/>
                  </a:cubicBezTo>
                  <a:cubicBezTo>
                    <a:pt x="186" y="114"/>
                    <a:pt x="180" y="107"/>
                    <a:pt x="170" y="104"/>
                  </a:cubicBezTo>
                  <a:cubicBezTo>
                    <a:pt x="167" y="103"/>
                    <a:pt x="164" y="102"/>
                    <a:pt x="160" y="102"/>
                  </a:cubicBezTo>
                  <a:cubicBezTo>
                    <a:pt x="150" y="102"/>
                    <a:pt x="138" y="106"/>
                    <a:pt x="124" y="114"/>
                  </a:cubicBezTo>
                  <a:cubicBezTo>
                    <a:pt x="97" y="128"/>
                    <a:pt x="78" y="148"/>
                    <a:pt x="58" y="173"/>
                  </a:cubicBezTo>
                  <a:cubicBezTo>
                    <a:pt x="48" y="186"/>
                    <a:pt x="41" y="197"/>
                    <a:pt x="35" y="211"/>
                  </a:cubicBezTo>
                  <a:cubicBezTo>
                    <a:pt x="33" y="216"/>
                    <a:pt x="30" y="222"/>
                    <a:pt x="28" y="228"/>
                  </a:cubicBezTo>
                  <a:cubicBezTo>
                    <a:pt x="26" y="235"/>
                    <a:pt x="24" y="241"/>
                    <a:pt x="21" y="247"/>
                  </a:cubicBezTo>
                  <a:cubicBezTo>
                    <a:pt x="20" y="249"/>
                    <a:pt x="20" y="250"/>
                    <a:pt x="20" y="251"/>
                  </a:cubicBezTo>
                  <a:cubicBezTo>
                    <a:pt x="19" y="252"/>
                    <a:pt x="18" y="254"/>
                    <a:pt x="17" y="255"/>
                  </a:cubicBezTo>
                  <a:cubicBezTo>
                    <a:pt x="14" y="262"/>
                    <a:pt x="12" y="268"/>
                    <a:pt x="10" y="273"/>
                  </a:cubicBezTo>
                  <a:cubicBezTo>
                    <a:pt x="9" y="275"/>
                    <a:pt x="9" y="278"/>
                    <a:pt x="10" y="280"/>
                  </a:cubicBezTo>
                  <a:cubicBezTo>
                    <a:pt x="10" y="282"/>
                    <a:pt x="10" y="283"/>
                    <a:pt x="10" y="284"/>
                  </a:cubicBezTo>
                  <a:cubicBezTo>
                    <a:pt x="7" y="286"/>
                    <a:pt x="5" y="288"/>
                    <a:pt x="5" y="291"/>
                  </a:cubicBezTo>
                  <a:cubicBezTo>
                    <a:pt x="1" y="310"/>
                    <a:pt x="0" y="332"/>
                    <a:pt x="3" y="360"/>
                  </a:cubicBezTo>
                  <a:cubicBezTo>
                    <a:pt x="4" y="380"/>
                    <a:pt x="6" y="404"/>
                    <a:pt x="3" y="428"/>
                  </a:cubicBezTo>
                  <a:cubicBezTo>
                    <a:pt x="3" y="430"/>
                    <a:pt x="3" y="432"/>
                    <a:pt x="3" y="434"/>
                  </a:cubicBezTo>
                  <a:cubicBezTo>
                    <a:pt x="5" y="451"/>
                    <a:pt x="11" y="495"/>
                    <a:pt x="41" y="495"/>
                  </a:cubicBezTo>
                  <a:cubicBezTo>
                    <a:pt x="43" y="495"/>
                    <a:pt x="46" y="494"/>
                    <a:pt x="49" y="493"/>
                  </a:cubicBezTo>
                  <a:cubicBezTo>
                    <a:pt x="56" y="491"/>
                    <a:pt x="62" y="488"/>
                    <a:pt x="67" y="484"/>
                  </a:cubicBezTo>
                  <a:cubicBezTo>
                    <a:pt x="71" y="482"/>
                    <a:pt x="74" y="480"/>
                    <a:pt x="77" y="478"/>
                  </a:cubicBezTo>
                  <a:cubicBezTo>
                    <a:pt x="79" y="478"/>
                    <a:pt x="81" y="477"/>
                    <a:pt x="84" y="477"/>
                  </a:cubicBezTo>
                  <a:cubicBezTo>
                    <a:pt x="87" y="476"/>
                    <a:pt x="90" y="476"/>
                    <a:pt x="94" y="475"/>
                  </a:cubicBezTo>
                  <a:cubicBezTo>
                    <a:pt x="95" y="474"/>
                    <a:pt x="97" y="474"/>
                    <a:pt x="98" y="473"/>
                  </a:cubicBezTo>
                  <a:cubicBezTo>
                    <a:pt x="103" y="471"/>
                    <a:pt x="106" y="470"/>
                    <a:pt x="111" y="469"/>
                  </a:cubicBezTo>
                  <a:cubicBezTo>
                    <a:pt x="112" y="469"/>
                    <a:pt x="113" y="469"/>
                    <a:pt x="114" y="468"/>
                  </a:cubicBezTo>
                  <a:cubicBezTo>
                    <a:pt x="115" y="468"/>
                    <a:pt x="116" y="469"/>
                    <a:pt x="117" y="469"/>
                  </a:cubicBezTo>
                  <a:cubicBezTo>
                    <a:pt x="117" y="469"/>
                    <a:pt x="117" y="469"/>
                    <a:pt x="118" y="469"/>
                  </a:cubicBezTo>
                  <a:cubicBezTo>
                    <a:pt x="130" y="468"/>
                    <a:pt x="142" y="465"/>
                    <a:pt x="154" y="462"/>
                  </a:cubicBezTo>
                  <a:cubicBezTo>
                    <a:pt x="155" y="462"/>
                    <a:pt x="155" y="462"/>
                    <a:pt x="155" y="462"/>
                  </a:cubicBezTo>
                  <a:cubicBezTo>
                    <a:pt x="158" y="461"/>
                    <a:pt x="160" y="460"/>
                    <a:pt x="162" y="460"/>
                  </a:cubicBezTo>
                  <a:cubicBezTo>
                    <a:pt x="182" y="455"/>
                    <a:pt x="195" y="443"/>
                    <a:pt x="203" y="422"/>
                  </a:cubicBezTo>
                  <a:cubicBezTo>
                    <a:pt x="210" y="403"/>
                    <a:pt x="212" y="381"/>
                    <a:pt x="208" y="362"/>
                  </a:cubicBezTo>
                  <a:cubicBezTo>
                    <a:pt x="207" y="358"/>
                    <a:pt x="207" y="354"/>
                    <a:pt x="208" y="349"/>
                  </a:cubicBezTo>
                  <a:cubicBezTo>
                    <a:pt x="208" y="347"/>
                    <a:pt x="208" y="344"/>
                    <a:pt x="208" y="341"/>
                  </a:cubicBezTo>
                  <a:cubicBezTo>
                    <a:pt x="208" y="336"/>
                    <a:pt x="208" y="331"/>
                    <a:pt x="207" y="327"/>
                  </a:cubicBezTo>
                  <a:cubicBezTo>
                    <a:pt x="206" y="324"/>
                    <a:pt x="206" y="320"/>
                    <a:pt x="206" y="317"/>
                  </a:cubicBezTo>
                  <a:cubicBezTo>
                    <a:pt x="206" y="317"/>
                    <a:pt x="205" y="316"/>
                    <a:pt x="205" y="315"/>
                  </a:cubicBezTo>
                  <a:cubicBezTo>
                    <a:pt x="205" y="314"/>
                    <a:pt x="206" y="313"/>
                    <a:pt x="206" y="312"/>
                  </a:cubicBezTo>
                  <a:cubicBezTo>
                    <a:pt x="206" y="308"/>
                    <a:pt x="207" y="305"/>
                    <a:pt x="208" y="301"/>
                  </a:cubicBezTo>
                  <a:cubicBezTo>
                    <a:pt x="209" y="293"/>
                    <a:pt x="211" y="284"/>
                    <a:pt x="210" y="275"/>
                  </a:cubicBezTo>
                  <a:cubicBezTo>
                    <a:pt x="210" y="271"/>
                    <a:pt x="211" y="265"/>
                    <a:pt x="213" y="262"/>
                  </a:cubicBezTo>
                  <a:cubicBezTo>
                    <a:pt x="215" y="264"/>
                    <a:pt x="215" y="271"/>
                    <a:pt x="215" y="276"/>
                  </a:cubicBezTo>
                  <a:cubicBezTo>
                    <a:pt x="215" y="282"/>
                    <a:pt x="215" y="288"/>
                    <a:pt x="217" y="294"/>
                  </a:cubicBezTo>
                  <a:cubicBezTo>
                    <a:pt x="218" y="296"/>
                    <a:pt x="219" y="297"/>
                    <a:pt x="221" y="299"/>
                  </a:cubicBezTo>
                  <a:cubicBezTo>
                    <a:pt x="222" y="300"/>
                    <a:pt x="224" y="302"/>
                    <a:pt x="227" y="305"/>
                  </a:cubicBezTo>
                  <a:cubicBezTo>
                    <a:pt x="225" y="307"/>
                    <a:pt x="224" y="311"/>
                    <a:pt x="224" y="314"/>
                  </a:cubicBezTo>
                  <a:cubicBezTo>
                    <a:pt x="225" y="316"/>
                    <a:pt x="225" y="318"/>
                    <a:pt x="225" y="319"/>
                  </a:cubicBezTo>
                  <a:cubicBezTo>
                    <a:pt x="225" y="322"/>
                    <a:pt x="225" y="324"/>
                    <a:pt x="225" y="327"/>
                  </a:cubicBezTo>
                  <a:cubicBezTo>
                    <a:pt x="225" y="331"/>
                    <a:pt x="224" y="336"/>
                    <a:pt x="225" y="341"/>
                  </a:cubicBezTo>
                  <a:cubicBezTo>
                    <a:pt x="227" y="355"/>
                    <a:pt x="231" y="368"/>
                    <a:pt x="234" y="381"/>
                  </a:cubicBezTo>
                  <a:cubicBezTo>
                    <a:pt x="235" y="385"/>
                    <a:pt x="235" y="385"/>
                    <a:pt x="235" y="385"/>
                  </a:cubicBezTo>
                  <a:cubicBezTo>
                    <a:pt x="238" y="397"/>
                    <a:pt x="243" y="414"/>
                    <a:pt x="255" y="423"/>
                  </a:cubicBezTo>
                  <a:cubicBezTo>
                    <a:pt x="260" y="428"/>
                    <a:pt x="267" y="431"/>
                    <a:pt x="272" y="434"/>
                  </a:cubicBezTo>
                  <a:cubicBezTo>
                    <a:pt x="277" y="436"/>
                    <a:pt x="281" y="438"/>
                    <a:pt x="285" y="441"/>
                  </a:cubicBezTo>
                  <a:cubicBezTo>
                    <a:pt x="286" y="442"/>
                    <a:pt x="287" y="442"/>
                    <a:pt x="288" y="442"/>
                  </a:cubicBezTo>
                  <a:cubicBezTo>
                    <a:pt x="289" y="443"/>
                    <a:pt x="289" y="444"/>
                    <a:pt x="290" y="445"/>
                  </a:cubicBezTo>
                  <a:cubicBezTo>
                    <a:pt x="293" y="448"/>
                    <a:pt x="295" y="451"/>
                    <a:pt x="297" y="454"/>
                  </a:cubicBezTo>
                  <a:cubicBezTo>
                    <a:pt x="300" y="458"/>
                    <a:pt x="303" y="462"/>
                    <a:pt x="307" y="465"/>
                  </a:cubicBezTo>
                  <a:cubicBezTo>
                    <a:pt x="308" y="466"/>
                    <a:pt x="309" y="467"/>
                    <a:pt x="311" y="468"/>
                  </a:cubicBezTo>
                  <a:cubicBezTo>
                    <a:pt x="312" y="469"/>
                    <a:pt x="313" y="470"/>
                    <a:pt x="314" y="471"/>
                  </a:cubicBezTo>
                  <a:cubicBezTo>
                    <a:pt x="325" y="478"/>
                    <a:pt x="340" y="479"/>
                    <a:pt x="350" y="479"/>
                  </a:cubicBezTo>
                  <a:cubicBezTo>
                    <a:pt x="351" y="479"/>
                    <a:pt x="352" y="479"/>
                    <a:pt x="353" y="479"/>
                  </a:cubicBezTo>
                  <a:cubicBezTo>
                    <a:pt x="356" y="479"/>
                    <a:pt x="358" y="479"/>
                    <a:pt x="361" y="478"/>
                  </a:cubicBezTo>
                  <a:cubicBezTo>
                    <a:pt x="363" y="478"/>
                    <a:pt x="366" y="478"/>
                    <a:pt x="368" y="478"/>
                  </a:cubicBezTo>
                  <a:cubicBezTo>
                    <a:pt x="369" y="478"/>
                    <a:pt x="371" y="478"/>
                    <a:pt x="372" y="478"/>
                  </a:cubicBezTo>
                  <a:cubicBezTo>
                    <a:pt x="374" y="479"/>
                    <a:pt x="376" y="479"/>
                    <a:pt x="377" y="480"/>
                  </a:cubicBezTo>
                  <a:cubicBezTo>
                    <a:pt x="382" y="481"/>
                    <a:pt x="387" y="483"/>
                    <a:pt x="394" y="483"/>
                  </a:cubicBezTo>
                  <a:cubicBezTo>
                    <a:pt x="394" y="483"/>
                    <a:pt x="395" y="483"/>
                    <a:pt x="395" y="483"/>
                  </a:cubicBezTo>
                  <a:cubicBezTo>
                    <a:pt x="415" y="483"/>
                    <a:pt x="428" y="463"/>
                    <a:pt x="432" y="450"/>
                  </a:cubicBezTo>
                  <a:cubicBezTo>
                    <a:pt x="437" y="432"/>
                    <a:pt x="438" y="416"/>
                    <a:pt x="436" y="399"/>
                  </a:cubicBezTo>
                  <a:close/>
                  <a:moveTo>
                    <a:pt x="186" y="48"/>
                  </a:moveTo>
                  <a:cubicBezTo>
                    <a:pt x="185" y="38"/>
                    <a:pt x="184" y="28"/>
                    <a:pt x="184" y="17"/>
                  </a:cubicBezTo>
                  <a:cubicBezTo>
                    <a:pt x="184" y="12"/>
                    <a:pt x="205" y="12"/>
                    <a:pt x="208" y="12"/>
                  </a:cubicBezTo>
                  <a:cubicBezTo>
                    <a:pt x="211" y="11"/>
                    <a:pt x="213" y="11"/>
                    <a:pt x="216" y="11"/>
                  </a:cubicBezTo>
                  <a:cubicBezTo>
                    <a:pt x="216" y="11"/>
                    <a:pt x="216" y="11"/>
                    <a:pt x="216" y="11"/>
                  </a:cubicBezTo>
                  <a:cubicBezTo>
                    <a:pt x="216" y="11"/>
                    <a:pt x="217" y="11"/>
                    <a:pt x="217" y="11"/>
                  </a:cubicBezTo>
                  <a:cubicBezTo>
                    <a:pt x="217" y="11"/>
                    <a:pt x="217" y="11"/>
                    <a:pt x="217" y="11"/>
                  </a:cubicBezTo>
                  <a:cubicBezTo>
                    <a:pt x="218" y="11"/>
                    <a:pt x="220" y="11"/>
                    <a:pt x="221" y="11"/>
                  </a:cubicBezTo>
                  <a:cubicBezTo>
                    <a:pt x="221" y="11"/>
                    <a:pt x="221" y="12"/>
                    <a:pt x="222" y="12"/>
                  </a:cubicBezTo>
                  <a:cubicBezTo>
                    <a:pt x="223" y="12"/>
                    <a:pt x="224" y="12"/>
                    <a:pt x="225" y="12"/>
                  </a:cubicBezTo>
                  <a:cubicBezTo>
                    <a:pt x="225" y="12"/>
                    <a:pt x="226" y="12"/>
                    <a:pt x="226" y="12"/>
                  </a:cubicBezTo>
                  <a:cubicBezTo>
                    <a:pt x="227" y="12"/>
                    <a:pt x="228" y="12"/>
                    <a:pt x="230" y="13"/>
                  </a:cubicBezTo>
                  <a:cubicBezTo>
                    <a:pt x="230" y="13"/>
                    <a:pt x="230" y="13"/>
                    <a:pt x="230" y="13"/>
                  </a:cubicBezTo>
                  <a:cubicBezTo>
                    <a:pt x="231" y="13"/>
                    <a:pt x="233" y="13"/>
                    <a:pt x="234" y="14"/>
                  </a:cubicBezTo>
                  <a:cubicBezTo>
                    <a:pt x="234" y="14"/>
                    <a:pt x="234" y="14"/>
                    <a:pt x="235" y="14"/>
                  </a:cubicBezTo>
                  <a:cubicBezTo>
                    <a:pt x="236" y="14"/>
                    <a:pt x="237" y="14"/>
                    <a:pt x="238" y="15"/>
                  </a:cubicBezTo>
                  <a:cubicBezTo>
                    <a:pt x="238" y="15"/>
                    <a:pt x="238" y="15"/>
                    <a:pt x="239" y="15"/>
                  </a:cubicBezTo>
                  <a:cubicBezTo>
                    <a:pt x="240" y="16"/>
                    <a:pt x="241" y="16"/>
                    <a:pt x="243" y="17"/>
                  </a:cubicBezTo>
                  <a:cubicBezTo>
                    <a:pt x="245" y="18"/>
                    <a:pt x="241" y="39"/>
                    <a:pt x="240" y="47"/>
                  </a:cubicBezTo>
                  <a:cubicBezTo>
                    <a:pt x="239" y="47"/>
                    <a:pt x="239" y="47"/>
                    <a:pt x="238" y="47"/>
                  </a:cubicBezTo>
                  <a:cubicBezTo>
                    <a:pt x="237" y="47"/>
                    <a:pt x="236" y="47"/>
                    <a:pt x="235" y="48"/>
                  </a:cubicBezTo>
                  <a:cubicBezTo>
                    <a:pt x="230" y="49"/>
                    <a:pt x="227" y="50"/>
                    <a:pt x="224" y="50"/>
                  </a:cubicBezTo>
                  <a:cubicBezTo>
                    <a:pt x="224" y="50"/>
                    <a:pt x="224" y="50"/>
                    <a:pt x="224" y="50"/>
                  </a:cubicBezTo>
                  <a:cubicBezTo>
                    <a:pt x="222" y="51"/>
                    <a:pt x="220" y="51"/>
                    <a:pt x="217" y="51"/>
                  </a:cubicBezTo>
                  <a:cubicBezTo>
                    <a:pt x="216" y="51"/>
                    <a:pt x="216" y="51"/>
                    <a:pt x="216" y="51"/>
                  </a:cubicBezTo>
                  <a:cubicBezTo>
                    <a:pt x="214" y="51"/>
                    <a:pt x="214" y="51"/>
                    <a:pt x="214" y="51"/>
                  </a:cubicBezTo>
                  <a:cubicBezTo>
                    <a:pt x="213" y="51"/>
                    <a:pt x="213" y="51"/>
                    <a:pt x="213" y="51"/>
                  </a:cubicBezTo>
                  <a:cubicBezTo>
                    <a:pt x="211" y="51"/>
                    <a:pt x="211" y="51"/>
                    <a:pt x="211" y="51"/>
                  </a:cubicBezTo>
                  <a:cubicBezTo>
                    <a:pt x="204" y="51"/>
                    <a:pt x="198" y="50"/>
                    <a:pt x="192" y="48"/>
                  </a:cubicBezTo>
                  <a:cubicBezTo>
                    <a:pt x="191" y="48"/>
                    <a:pt x="190" y="48"/>
                    <a:pt x="189" y="48"/>
                  </a:cubicBezTo>
                  <a:cubicBezTo>
                    <a:pt x="188" y="48"/>
                    <a:pt x="187" y="48"/>
                    <a:pt x="186" y="48"/>
                  </a:cubicBezTo>
                  <a:close/>
                  <a:moveTo>
                    <a:pt x="189" y="59"/>
                  </a:moveTo>
                  <a:cubicBezTo>
                    <a:pt x="196" y="61"/>
                    <a:pt x="203" y="63"/>
                    <a:pt x="211" y="63"/>
                  </a:cubicBezTo>
                  <a:cubicBezTo>
                    <a:pt x="212" y="63"/>
                    <a:pt x="213" y="63"/>
                    <a:pt x="214" y="63"/>
                  </a:cubicBezTo>
                  <a:cubicBezTo>
                    <a:pt x="216" y="63"/>
                    <a:pt x="216" y="63"/>
                    <a:pt x="216" y="63"/>
                  </a:cubicBezTo>
                  <a:cubicBezTo>
                    <a:pt x="218" y="63"/>
                    <a:pt x="218" y="63"/>
                    <a:pt x="218" y="63"/>
                  </a:cubicBezTo>
                  <a:cubicBezTo>
                    <a:pt x="221" y="62"/>
                    <a:pt x="223" y="62"/>
                    <a:pt x="226" y="62"/>
                  </a:cubicBezTo>
                  <a:cubicBezTo>
                    <a:pt x="230" y="61"/>
                    <a:pt x="234" y="60"/>
                    <a:pt x="238" y="58"/>
                  </a:cubicBezTo>
                  <a:cubicBezTo>
                    <a:pt x="238" y="59"/>
                    <a:pt x="238" y="60"/>
                    <a:pt x="238" y="61"/>
                  </a:cubicBezTo>
                  <a:cubicBezTo>
                    <a:pt x="237" y="66"/>
                    <a:pt x="237" y="71"/>
                    <a:pt x="236" y="75"/>
                  </a:cubicBezTo>
                  <a:cubicBezTo>
                    <a:pt x="236" y="76"/>
                    <a:pt x="236" y="78"/>
                    <a:pt x="236" y="79"/>
                  </a:cubicBezTo>
                  <a:cubicBezTo>
                    <a:pt x="234" y="79"/>
                    <a:pt x="233" y="79"/>
                    <a:pt x="232" y="80"/>
                  </a:cubicBezTo>
                  <a:cubicBezTo>
                    <a:pt x="230" y="80"/>
                    <a:pt x="229" y="80"/>
                    <a:pt x="227" y="80"/>
                  </a:cubicBezTo>
                  <a:cubicBezTo>
                    <a:pt x="226" y="80"/>
                    <a:pt x="224" y="81"/>
                    <a:pt x="223" y="81"/>
                  </a:cubicBezTo>
                  <a:cubicBezTo>
                    <a:pt x="219" y="81"/>
                    <a:pt x="216" y="81"/>
                    <a:pt x="213" y="82"/>
                  </a:cubicBezTo>
                  <a:cubicBezTo>
                    <a:pt x="212" y="82"/>
                    <a:pt x="211" y="82"/>
                    <a:pt x="210" y="82"/>
                  </a:cubicBezTo>
                  <a:cubicBezTo>
                    <a:pt x="210" y="82"/>
                    <a:pt x="210" y="82"/>
                    <a:pt x="209" y="82"/>
                  </a:cubicBezTo>
                  <a:cubicBezTo>
                    <a:pt x="209" y="82"/>
                    <a:pt x="209" y="82"/>
                    <a:pt x="209" y="82"/>
                  </a:cubicBezTo>
                  <a:cubicBezTo>
                    <a:pt x="207" y="82"/>
                    <a:pt x="205" y="82"/>
                    <a:pt x="203" y="82"/>
                  </a:cubicBezTo>
                  <a:cubicBezTo>
                    <a:pt x="203" y="82"/>
                    <a:pt x="203" y="82"/>
                    <a:pt x="203" y="82"/>
                  </a:cubicBezTo>
                  <a:cubicBezTo>
                    <a:pt x="203" y="82"/>
                    <a:pt x="204"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2" y="82"/>
                    <a:pt x="200" y="82"/>
                    <a:pt x="199" y="82"/>
                  </a:cubicBezTo>
                  <a:cubicBezTo>
                    <a:pt x="198" y="83"/>
                    <a:pt x="196" y="83"/>
                    <a:pt x="195" y="83"/>
                  </a:cubicBezTo>
                  <a:cubicBezTo>
                    <a:pt x="195" y="81"/>
                    <a:pt x="195" y="79"/>
                    <a:pt x="194" y="77"/>
                  </a:cubicBezTo>
                  <a:cubicBezTo>
                    <a:pt x="193" y="73"/>
                    <a:pt x="192" y="68"/>
                    <a:pt x="190" y="64"/>
                  </a:cubicBezTo>
                  <a:cubicBezTo>
                    <a:pt x="190" y="62"/>
                    <a:pt x="189" y="61"/>
                    <a:pt x="189" y="59"/>
                  </a:cubicBezTo>
                  <a:close/>
                  <a:moveTo>
                    <a:pt x="226" y="183"/>
                  </a:moveTo>
                  <a:cubicBezTo>
                    <a:pt x="225" y="183"/>
                    <a:pt x="225" y="183"/>
                    <a:pt x="225" y="183"/>
                  </a:cubicBezTo>
                  <a:cubicBezTo>
                    <a:pt x="225" y="183"/>
                    <a:pt x="225" y="183"/>
                    <a:pt x="225" y="183"/>
                  </a:cubicBezTo>
                  <a:cubicBezTo>
                    <a:pt x="224" y="184"/>
                    <a:pt x="223" y="184"/>
                    <a:pt x="223" y="184"/>
                  </a:cubicBezTo>
                  <a:cubicBezTo>
                    <a:pt x="223" y="184"/>
                    <a:pt x="223" y="184"/>
                    <a:pt x="222" y="184"/>
                  </a:cubicBezTo>
                  <a:cubicBezTo>
                    <a:pt x="222" y="184"/>
                    <a:pt x="222" y="184"/>
                    <a:pt x="222" y="184"/>
                  </a:cubicBezTo>
                  <a:cubicBezTo>
                    <a:pt x="221" y="185"/>
                    <a:pt x="221" y="185"/>
                    <a:pt x="221" y="185"/>
                  </a:cubicBezTo>
                  <a:cubicBezTo>
                    <a:pt x="220" y="185"/>
                    <a:pt x="220" y="185"/>
                    <a:pt x="220" y="185"/>
                  </a:cubicBezTo>
                  <a:cubicBezTo>
                    <a:pt x="220" y="185"/>
                    <a:pt x="219" y="185"/>
                    <a:pt x="219" y="185"/>
                  </a:cubicBezTo>
                  <a:cubicBezTo>
                    <a:pt x="219" y="185"/>
                    <a:pt x="219" y="185"/>
                    <a:pt x="219" y="185"/>
                  </a:cubicBezTo>
                  <a:cubicBezTo>
                    <a:pt x="218" y="185"/>
                    <a:pt x="217" y="185"/>
                    <a:pt x="216" y="185"/>
                  </a:cubicBezTo>
                  <a:cubicBezTo>
                    <a:pt x="216" y="185"/>
                    <a:pt x="216" y="185"/>
                    <a:pt x="216" y="185"/>
                  </a:cubicBezTo>
                  <a:cubicBezTo>
                    <a:pt x="215" y="185"/>
                    <a:pt x="215" y="185"/>
                    <a:pt x="215" y="185"/>
                  </a:cubicBezTo>
                  <a:cubicBezTo>
                    <a:pt x="214" y="185"/>
                    <a:pt x="214" y="185"/>
                    <a:pt x="214" y="185"/>
                  </a:cubicBezTo>
                  <a:cubicBezTo>
                    <a:pt x="214" y="185"/>
                    <a:pt x="214" y="185"/>
                    <a:pt x="214" y="185"/>
                  </a:cubicBezTo>
                  <a:cubicBezTo>
                    <a:pt x="214" y="185"/>
                    <a:pt x="213" y="185"/>
                    <a:pt x="213" y="185"/>
                  </a:cubicBezTo>
                  <a:cubicBezTo>
                    <a:pt x="213" y="185"/>
                    <a:pt x="212" y="185"/>
                    <a:pt x="211" y="185"/>
                  </a:cubicBezTo>
                  <a:cubicBezTo>
                    <a:pt x="210" y="184"/>
                    <a:pt x="209" y="184"/>
                    <a:pt x="207" y="183"/>
                  </a:cubicBezTo>
                  <a:cubicBezTo>
                    <a:pt x="206" y="182"/>
                    <a:pt x="204" y="181"/>
                    <a:pt x="202" y="181"/>
                  </a:cubicBezTo>
                  <a:cubicBezTo>
                    <a:pt x="202" y="180"/>
                    <a:pt x="202" y="178"/>
                    <a:pt x="202" y="177"/>
                  </a:cubicBezTo>
                  <a:cubicBezTo>
                    <a:pt x="202" y="174"/>
                    <a:pt x="202" y="172"/>
                    <a:pt x="202" y="169"/>
                  </a:cubicBezTo>
                  <a:cubicBezTo>
                    <a:pt x="203" y="169"/>
                    <a:pt x="203" y="169"/>
                    <a:pt x="204" y="170"/>
                  </a:cubicBezTo>
                  <a:cubicBezTo>
                    <a:pt x="205" y="170"/>
                    <a:pt x="206" y="170"/>
                    <a:pt x="207" y="170"/>
                  </a:cubicBezTo>
                  <a:cubicBezTo>
                    <a:pt x="207" y="170"/>
                    <a:pt x="208" y="170"/>
                    <a:pt x="208" y="170"/>
                  </a:cubicBezTo>
                  <a:cubicBezTo>
                    <a:pt x="209" y="171"/>
                    <a:pt x="210" y="171"/>
                    <a:pt x="210" y="171"/>
                  </a:cubicBezTo>
                  <a:cubicBezTo>
                    <a:pt x="211" y="171"/>
                    <a:pt x="211" y="171"/>
                    <a:pt x="212" y="171"/>
                  </a:cubicBezTo>
                  <a:cubicBezTo>
                    <a:pt x="212" y="171"/>
                    <a:pt x="213" y="171"/>
                    <a:pt x="214" y="171"/>
                  </a:cubicBezTo>
                  <a:cubicBezTo>
                    <a:pt x="214" y="171"/>
                    <a:pt x="215" y="171"/>
                    <a:pt x="215" y="171"/>
                  </a:cubicBezTo>
                  <a:cubicBezTo>
                    <a:pt x="216" y="171"/>
                    <a:pt x="216" y="171"/>
                    <a:pt x="216" y="171"/>
                  </a:cubicBezTo>
                  <a:cubicBezTo>
                    <a:pt x="217" y="171"/>
                    <a:pt x="217" y="171"/>
                    <a:pt x="217" y="171"/>
                  </a:cubicBezTo>
                  <a:cubicBezTo>
                    <a:pt x="218" y="171"/>
                    <a:pt x="219" y="171"/>
                    <a:pt x="219" y="171"/>
                  </a:cubicBezTo>
                  <a:cubicBezTo>
                    <a:pt x="220" y="171"/>
                    <a:pt x="220" y="171"/>
                    <a:pt x="221" y="171"/>
                  </a:cubicBezTo>
                  <a:cubicBezTo>
                    <a:pt x="222" y="171"/>
                    <a:pt x="222" y="171"/>
                    <a:pt x="223" y="171"/>
                  </a:cubicBezTo>
                  <a:cubicBezTo>
                    <a:pt x="224" y="171"/>
                    <a:pt x="224" y="170"/>
                    <a:pt x="225" y="170"/>
                  </a:cubicBezTo>
                  <a:cubicBezTo>
                    <a:pt x="225" y="170"/>
                    <a:pt x="226" y="170"/>
                    <a:pt x="227" y="170"/>
                  </a:cubicBezTo>
                  <a:cubicBezTo>
                    <a:pt x="227" y="170"/>
                    <a:pt x="228" y="169"/>
                    <a:pt x="228" y="169"/>
                  </a:cubicBezTo>
                  <a:cubicBezTo>
                    <a:pt x="229" y="169"/>
                    <a:pt x="229" y="169"/>
                    <a:pt x="229" y="169"/>
                  </a:cubicBezTo>
                  <a:cubicBezTo>
                    <a:pt x="230" y="171"/>
                    <a:pt x="230" y="173"/>
                    <a:pt x="230" y="176"/>
                  </a:cubicBezTo>
                  <a:cubicBezTo>
                    <a:pt x="230" y="178"/>
                    <a:pt x="230" y="180"/>
                    <a:pt x="230" y="182"/>
                  </a:cubicBezTo>
                  <a:cubicBezTo>
                    <a:pt x="228" y="182"/>
                    <a:pt x="227" y="182"/>
                    <a:pt x="225" y="183"/>
                  </a:cubicBezTo>
                  <a:cubicBezTo>
                    <a:pt x="225" y="183"/>
                    <a:pt x="225" y="183"/>
                    <a:pt x="225" y="183"/>
                  </a:cubicBezTo>
                  <a:cubicBezTo>
                    <a:pt x="225" y="183"/>
                    <a:pt x="225" y="183"/>
                    <a:pt x="226" y="183"/>
                  </a:cubicBezTo>
                  <a:close/>
                  <a:moveTo>
                    <a:pt x="230" y="157"/>
                  </a:moveTo>
                  <a:cubicBezTo>
                    <a:pt x="229" y="157"/>
                    <a:pt x="227" y="157"/>
                    <a:pt x="226" y="158"/>
                  </a:cubicBezTo>
                  <a:cubicBezTo>
                    <a:pt x="224" y="159"/>
                    <a:pt x="220" y="160"/>
                    <a:pt x="216" y="160"/>
                  </a:cubicBezTo>
                  <a:cubicBezTo>
                    <a:pt x="213" y="160"/>
                    <a:pt x="210" y="159"/>
                    <a:pt x="207" y="159"/>
                  </a:cubicBezTo>
                  <a:cubicBezTo>
                    <a:pt x="206" y="159"/>
                    <a:pt x="206" y="158"/>
                    <a:pt x="205" y="158"/>
                  </a:cubicBezTo>
                  <a:cubicBezTo>
                    <a:pt x="204" y="158"/>
                    <a:pt x="203" y="158"/>
                    <a:pt x="202" y="158"/>
                  </a:cubicBezTo>
                  <a:cubicBezTo>
                    <a:pt x="202" y="156"/>
                    <a:pt x="202" y="154"/>
                    <a:pt x="202" y="152"/>
                  </a:cubicBezTo>
                  <a:cubicBezTo>
                    <a:pt x="202" y="152"/>
                    <a:pt x="202" y="152"/>
                    <a:pt x="202" y="152"/>
                  </a:cubicBezTo>
                  <a:cubicBezTo>
                    <a:pt x="203" y="152"/>
                    <a:pt x="203" y="152"/>
                    <a:pt x="203" y="152"/>
                  </a:cubicBezTo>
                  <a:cubicBezTo>
                    <a:pt x="204" y="152"/>
                    <a:pt x="205" y="152"/>
                    <a:pt x="206" y="152"/>
                  </a:cubicBezTo>
                  <a:cubicBezTo>
                    <a:pt x="207" y="152"/>
                    <a:pt x="207" y="152"/>
                    <a:pt x="207" y="152"/>
                  </a:cubicBezTo>
                  <a:cubicBezTo>
                    <a:pt x="208" y="152"/>
                    <a:pt x="208" y="152"/>
                    <a:pt x="208" y="152"/>
                  </a:cubicBezTo>
                  <a:cubicBezTo>
                    <a:pt x="208" y="152"/>
                    <a:pt x="208" y="152"/>
                    <a:pt x="209" y="152"/>
                  </a:cubicBezTo>
                  <a:cubicBezTo>
                    <a:pt x="209" y="152"/>
                    <a:pt x="209" y="152"/>
                    <a:pt x="209" y="152"/>
                  </a:cubicBezTo>
                  <a:cubicBezTo>
                    <a:pt x="209" y="152"/>
                    <a:pt x="209" y="152"/>
                    <a:pt x="209" y="152"/>
                  </a:cubicBezTo>
                  <a:cubicBezTo>
                    <a:pt x="210" y="152"/>
                    <a:pt x="210" y="152"/>
                    <a:pt x="210" y="152"/>
                  </a:cubicBezTo>
                  <a:cubicBezTo>
                    <a:pt x="211" y="152"/>
                    <a:pt x="211" y="152"/>
                    <a:pt x="211" y="152"/>
                  </a:cubicBezTo>
                  <a:cubicBezTo>
                    <a:pt x="211" y="152"/>
                    <a:pt x="211" y="152"/>
                    <a:pt x="211" y="152"/>
                  </a:cubicBezTo>
                  <a:cubicBezTo>
                    <a:pt x="211" y="152"/>
                    <a:pt x="211" y="152"/>
                    <a:pt x="211" y="152"/>
                  </a:cubicBezTo>
                  <a:cubicBezTo>
                    <a:pt x="211" y="152"/>
                    <a:pt x="212" y="152"/>
                    <a:pt x="212" y="152"/>
                  </a:cubicBezTo>
                  <a:cubicBezTo>
                    <a:pt x="212" y="152"/>
                    <a:pt x="212" y="152"/>
                    <a:pt x="212" y="152"/>
                  </a:cubicBezTo>
                  <a:cubicBezTo>
                    <a:pt x="212" y="152"/>
                    <a:pt x="212" y="152"/>
                    <a:pt x="212" y="152"/>
                  </a:cubicBezTo>
                  <a:cubicBezTo>
                    <a:pt x="213" y="152"/>
                    <a:pt x="213" y="152"/>
                    <a:pt x="214" y="152"/>
                  </a:cubicBezTo>
                  <a:cubicBezTo>
                    <a:pt x="214" y="152"/>
                    <a:pt x="215" y="152"/>
                    <a:pt x="215" y="152"/>
                  </a:cubicBezTo>
                  <a:cubicBezTo>
                    <a:pt x="216" y="152"/>
                    <a:pt x="216" y="152"/>
                    <a:pt x="217" y="152"/>
                  </a:cubicBezTo>
                  <a:cubicBezTo>
                    <a:pt x="218" y="152"/>
                    <a:pt x="218" y="152"/>
                    <a:pt x="218" y="152"/>
                  </a:cubicBezTo>
                  <a:cubicBezTo>
                    <a:pt x="218" y="152"/>
                    <a:pt x="218" y="152"/>
                    <a:pt x="218" y="152"/>
                  </a:cubicBezTo>
                  <a:cubicBezTo>
                    <a:pt x="218" y="152"/>
                    <a:pt x="218" y="152"/>
                    <a:pt x="218" y="152"/>
                  </a:cubicBezTo>
                  <a:cubicBezTo>
                    <a:pt x="221" y="152"/>
                    <a:pt x="221" y="152"/>
                    <a:pt x="221" y="152"/>
                  </a:cubicBezTo>
                  <a:cubicBezTo>
                    <a:pt x="223" y="152"/>
                    <a:pt x="225" y="152"/>
                    <a:pt x="227" y="152"/>
                  </a:cubicBezTo>
                  <a:cubicBezTo>
                    <a:pt x="228" y="152"/>
                    <a:pt x="229" y="152"/>
                    <a:pt x="230" y="152"/>
                  </a:cubicBezTo>
                  <a:cubicBezTo>
                    <a:pt x="230" y="153"/>
                    <a:pt x="230" y="155"/>
                    <a:pt x="230" y="157"/>
                  </a:cubicBezTo>
                  <a:close/>
                  <a:moveTo>
                    <a:pt x="221" y="141"/>
                  </a:moveTo>
                  <a:cubicBezTo>
                    <a:pt x="220" y="141"/>
                    <a:pt x="219" y="141"/>
                    <a:pt x="218" y="141"/>
                  </a:cubicBezTo>
                  <a:cubicBezTo>
                    <a:pt x="218" y="141"/>
                    <a:pt x="217" y="141"/>
                    <a:pt x="217" y="141"/>
                  </a:cubicBezTo>
                  <a:cubicBezTo>
                    <a:pt x="216" y="141"/>
                    <a:pt x="215" y="141"/>
                    <a:pt x="215" y="141"/>
                  </a:cubicBezTo>
                  <a:cubicBezTo>
                    <a:pt x="214" y="141"/>
                    <a:pt x="214" y="141"/>
                    <a:pt x="213" y="141"/>
                  </a:cubicBezTo>
                  <a:cubicBezTo>
                    <a:pt x="213" y="141"/>
                    <a:pt x="212" y="141"/>
                    <a:pt x="212" y="141"/>
                  </a:cubicBezTo>
                  <a:cubicBezTo>
                    <a:pt x="212" y="141"/>
                    <a:pt x="211" y="141"/>
                    <a:pt x="211" y="141"/>
                  </a:cubicBezTo>
                  <a:cubicBezTo>
                    <a:pt x="211" y="141"/>
                    <a:pt x="211" y="141"/>
                    <a:pt x="211" y="141"/>
                  </a:cubicBezTo>
                  <a:cubicBezTo>
                    <a:pt x="211" y="141"/>
                    <a:pt x="211" y="141"/>
                    <a:pt x="211" y="141"/>
                  </a:cubicBezTo>
                  <a:cubicBezTo>
                    <a:pt x="210" y="141"/>
                    <a:pt x="209" y="141"/>
                    <a:pt x="208" y="141"/>
                  </a:cubicBezTo>
                  <a:cubicBezTo>
                    <a:pt x="209" y="141"/>
                    <a:pt x="209" y="141"/>
                    <a:pt x="209" y="141"/>
                  </a:cubicBezTo>
                  <a:cubicBezTo>
                    <a:pt x="209" y="141"/>
                    <a:pt x="209" y="141"/>
                    <a:pt x="209" y="141"/>
                  </a:cubicBezTo>
                  <a:cubicBezTo>
                    <a:pt x="209" y="141"/>
                    <a:pt x="209" y="141"/>
                    <a:pt x="209" y="141"/>
                  </a:cubicBezTo>
                  <a:cubicBezTo>
                    <a:pt x="209" y="141"/>
                    <a:pt x="208" y="141"/>
                    <a:pt x="208" y="141"/>
                  </a:cubicBezTo>
                  <a:cubicBezTo>
                    <a:pt x="208" y="141"/>
                    <a:pt x="208" y="141"/>
                    <a:pt x="208" y="141"/>
                  </a:cubicBezTo>
                  <a:cubicBezTo>
                    <a:pt x="208" y="141"/>
                    <a:pt x="208" y="141"/>
                    <a:pt x="208" y="141"/>
                  </a:cubicBezTo>
                  <a:cubicBezTo>
                    <a:pt x="208" y="141"/>
                    <a:pt x="208" y="141"/>
                    <a:pt x="208" y="141"/>
                  </a:cubicBezTo>
                  <a:cubicBezTo>
                    <a:pt x="208" y="141"/>
                    <a:pt x="208" y="141"/>
                    <a:pt x="208" y="141"/>
                  </a:cubicBezTo>
                  <a:cubicBezTo>
                    <a:pt x="208" y="141"/>
                    <a:pt x="208" y="141"/>
                    <a:pt x="208" y="141"/>
                  </a:cubicBezTo>
                  <a:cubicBezTo>
                    <a:pt x="207" y="141"/>
                    <a:pt x="206" y="141"/>
                    <a:pt x="206" y="141"/>
                  </a:cubicBezTo>
                  <a:cubicBezTo>
                    <a:pt x="204" y="141"/>
                    <a:pt x="203" y="141"/>
                    <a:pt x="202" y="141"/>
                  </a:cubicBezTo>
                  <a:cubicBezTo>
                    <a:pt x="202" y="138"/>
                    <a:pt x="202" y="136"/>
                    <a:pt x="202" y="133"/>
                  </a:cubicBezTo>
                  <a:cubicBezTo>
                    <a:pt x="201" y="129"/>
                    <a:pt x="201" y="125"/>
                    <a:pt x="201" y="121"/>
                  </a:cubicBezTo>
                  <a:cubicBezTo>
                    <a:pt x="201" y="120"/>
                    <a:pt x="201" y="119"/>
                    <a:pt x="200" y="118"/>
                  </a:cubicBezTo>
                  <a:cubicBezTo>
                    <a:pt x="201" y="118"/>
                    <a:pt x="201" y="118"/>
                    <a:pt x="201" y="118"/>
                  </a:cubicBezTo>
                  <a:cubicBezTo>
                    <a:pt x="203" y="119"/>
                    <a:pt x="204" y="119"/>
                    <a:pt x="206" y="119"/>
                  </a:cubicBezTo>
                  <a:cubicBezTo>
                    <a:pt x="207" y="119"/>
                    <a:pt x="207" y="119"/>
                    <a:pt x="207" y="119"/>
                  </a:cubicBezTo>
                  <a:cubicBezTo>
                    <a:pt x="209" y="120"/>
                    <a:pt x="211" y="120"/>
                    <a:pt x="212" y="120"/>
                  </a:cubicBezTo>
                  <a:cubicBezTo>
                    <a:pt x="212" y="120"/>
                    <a:pt x="212" y="120"/>
                    <a:pt x="212" y="120"/>
                  </a:cubicBezTo>
                  <a:cubicBezTo>
                    <a:pt x="212" y="120"/>
                    <a:pt x="212" y="120"/>
                    <a:pt x="212" y="120"/>
                  </a:cubicBezTo>
                  <a:cubicBezTo>
                    <a:pt x="214" y="120"/>
                    <a:pt x="216" y="120"/>
                    <a:pt x="217" y="120"/>
                  </a:cubicBezTo>
                  <a:cubicBezTo>
                    <a:pt x="217" y="119"/>
                    <a:pt x="218" y="119"/>
                    <a:pt x="218" y="119"/>
                  </a:cubicBezTo>
                  <a:cubicBezTo>
                    <a:pt x="219" y="119"/>
                    <a:pt x="220" y="119"/>
                    <a:pt x="222" y="119"/>
                  </a:cubicBezTo>
                  <a:cubicBezTo>
                    <a:pt x="222" y="119"/>
                    <a:pt x="223" y="119"/>
                    <a:pt x="223" y="119"/>
                  </a:cubicBezTo>
                  <a:cubicBezTo>
                    <a:pt x="224" y="118"/>
                    <a:pt x="225" y="118"/>
                    <a:pt x="226" y="118"/>
                  </a:cubicBezTo>
                  <a:cubicBezTo>
                    <a:pt x="227" y="118"/>
                    <a:pt x="227" y="118"/>
                    <a:pt x="227" y="118"/>
                  </a:cubicBezTo>
                  <a:cubicBezTo>
                    <a:pt x="229" y="117"/>
                    <a:pt x="230" y="117"/>
                    <a:pt x="232" y="116"/>
                  </a:cubicBezTo>
                  <a:cubicBezTo>
                    <a:pt x="232" y="118"/>
                    <a:pt x="232" y="119"/>
                    <a:pt x="232" y="121"/>
                  </a:cubicBezTo>
                  <a:cubicBezTo>
                    <a:pt x="232" y="125"/>
                    <a:pt x="232" y="129"/>
                    <a:pt x="232" y="134"/>
                  </a:cubicBezTo>
                  <a:cubicBezTo>
                    <a:pt x="232" y="136"/>
                    <a:pt x="232" y="138"/>
                    <a:pt x="232" y="140"/>
                  </a:cubicBezTo>
                  <a:cubicBezTo>
                    <a:pt x="231" y="140"/>
                    <a:pt x="231" y="140"/>
                    <a:pt x="231" y="140"/>
                  </a:cubicBezTo>
                  <a:cubicBezTo>
                    <a:pt x="227" y="140"/>
                    <a:pt x="224" y="141"/>
                    <a:pt x="221" y="141"/>
                  </a:cubicBezTo>
                  <a:close/>
                  <a:moveTo>
                    <a:pt x="232" y="105"/>
                  </a:moveTo>
                  <a:cubicBezTo>
                    <a:pt x="230" y="105"/>
                    <a:pt x="229" y="105"/>
                    <a:pt x="228" y="106"/>
                  </a:cubicBezTo>
                  <a:cubicBezTo>
                    <a:pt x="223" y="107"/>
                    <a:pt x="217" y="108"/>
                    <a:pt x="212" y="108"/>
                  </a:cubicBezTo>
                  <a:cubicBezTo>
                    <a:pt x="210" y="108"/>
                    <a:pt x="207" y="108"/>
                    <a:pt x="205" y="107"/>
                  </a:cubicBezTo>
                  <a:cubicBezTo>
                    <a:pt x="204" y="107"/>
                    <a:pt x="204" y="107"/>
                    <a:pt x="204" y="107"/>
                  </a:cubicBezTo>
                  <a:cubicBezTo>
                    <a:pt x="203" y="107"/>
                    <a:pt x="202" y="107"/>
                    <a:pt x="200" y="107"/>
                  </a:cubicBezTo>
                  <a:cubicBezTo>
                    <a:pt x="200" y="107"/>
                    <a:pt x="199" y="107"/>
                    <a:pt x="199" y="107"/>
                  </a:cubicBezTo>
                  <a:cubicBezTo>
                    <a:pt x="198" y="103"/>
                    <a:pt x="198" y="98"/>
                    <a:pt x="197" y="94"/>
                  </a:cubicBezTo>
                  <a:cubicBezTo>
                    <a:pt x="198" y="94"/>
                    <a:pt x="199" y="94"/>
                    <a:pt x="199" y="94"/>
                  </a:cubicBezTo>
                  <a:cubicBezTo>
                    <a:pt x="201" y="94"/>
                    <a:pt x="202" y="94"/>
                    <a:pt x="203" y="94"/>
                  </a:cubicBezTo>
                  <a:cubicBezTo>
                    <a:pt x="203" y="93"/>
                    <a:pt x="203" y="93"/>
                    <a:pt x="204" y="93"/>
                  </a:cubicBezTo>
                  <a:cubicBezTo>
                    <a:pt x="204" y="93"/>
                    <a:pt x="204" y="93"/>
                    <a:pt x="204" y="93"/>
                  </a:cubicBezTo>
                  <a:cubicBezTo>
                    <a:pt x="206" y="93"/>
                    <a:pt x="208" y="93"/>
                    <a:pt x="209" y="93"/>
                  </a:cubicBezTo>
                  <a:cubicBezTo>
                    <a:pt x="210" y="93"/>
                    <a:pt x="210" y="93"/>
                    <a:pt x="210" y="93"/>
                  </a:cubicBezTo>
                  <a:cubicBezTo>
                    <a:pt x="210" y="93"/>
                    <a:pt x="210" y="93"/>
                    <a:pt x="210" y="93"/>
                  </a:cubicBezTo>
                  <a:cubicBezTo>
                    <a:pt x="210" y="93"/>
                    <a:pt x="211" y="93"/>
                    <a:pt x="211" y="93"/>
                  </a:cubicBezTo>
                  <a:cubicBezTo>
                    <a:pt x="212" y="93"/>
                    <a:pt x="212" y="93"/>
                    <a:pt x="212" y="93"/>
                  </a:cubicBezTo>
                  <a:cubicBezTo>
                    <a:pt x="213" y="93"/>
                    <a:pt x="213" y="93"/>
                    <a:pt x="213" y="93"/>
                  </a:cubicBezTo>
                  <a:cubicBezTo>
                    <a:pt x="215" y="93"/>
                    <a:pt x="218" y="93"/>
                    <a:pt x="220" y="92"/>
                  </a:cubicBezTo>
                  <a:cubicBezTo>
                    <a:pt x="221" y="92"/>
                    <a:pt x="222" y="92"/>
                    <a:pt x="223" y="92"/>
                  </a:cubicBezTo>
                  <a:cubicBezTo>
                    <a:pt x="223" y="92"/>
                    <a:pt x="224" y="92"/>
                    <a:pt x="224" y="92"/>
                  </a:cubicBezTo>
                  <a:cubicBezTo>
                    <a:pt x="229" y="92"/>
                    <a:pt x="229" y="92"/>
                    <a:pt x="229" y="92"/>
                  </a:cubicBezTo>
                  <a:cubicBezTo>
                    <a:pt x="229" y="91"/>
                    <a:pt x="229" y="91"/>
                    <a:pt x="229" y="91"/>
                  </a:cubicBezTo>
                  <a:cubicBezTo>
                    <a:pt x="230" y="91"/>
                    <a:pt x="231" y="91"/>
                    <a:pt x="231" y="91"/>
                  </a:cubicBezTo>
                  <a:cubicBezTo>
                    <a:pt x="232" y="91"/>
                    <a:pt x="233" y="91"/>
                    <a:pt x="234" y="91"/>
                  </a:cubicBezTo>
                  <a:cubicBezTo>
                    <a:pt x="233" y="96"/>
                    <a:pt x="232" y="100"/>
                    <a:pt x="232" y="105"/>
                  </a:cubicBezTo>
                  <a:cubicBezTo>
                    <a:pt x="232" y="105"/>
                    <a:pt x="232" y="105"/>
                    <a:pt x="232" y="105"/>
                  </a:cubicBezTo>
                  <a:close/>
                  <a:moveTo>
                    <a:pt x="103" y="459"/>
                  </a:moveTo>
                  <a:cubicBezTo>
                    <a:pt x="100" y="460"/>
                    <a:pt x="97" y="461"/>
                    <a:pt x="94" y="462"/>
                  </a:cubicBezTo>
                  <a:cubicBezTo>
                    <a:pt x="93" y="463"/>
                    <a:pt x="91" y="464"/>
                    <a:pt x="90" y="464"/>
                  </a:cubicBezTo>
                  <a:cubicBezTo>
                    <a:pt x="87" y="465"/>
                    <a:pt x="85" y="465"/>
                    <a:pt x="82" y="466"/>
                  </a:cubicBezTo>
                  <a:cubicBezTo>
                    <a:pt x="79" y="466"/>
                    <a:pt x="76" y="467"/>
                    <a:pt x="73" y="468"/>
                  </a:cubicBezTo>
                  <a:cubicBezTo>
                    <a:pt x="69" y="470"/>
                    <a:pt x="65" y="472"/>
                    <a:pt x="61" y="475"/>
                  </a:cubicBezTo>
                  <a:cubicBezTo>
                    <a:pt x="56" y="478"/>
                    <a:pt x="51" y="481"/>
                    <a:pt x="46" y="482"/>
                  </a:cubicBezTo>
                  <a:cubicBezTo>
                    <a:pt x="44" y="483"/>
                    <a:pt x="42" y="483"/>
                    <a:pt x="41" y="483"/>
                  </a:cubicBezTo>
                  <a:cubicBezTo>
                    <a:pt x="27" y="483"/>
                    <a:pt x="18" y="466"/>
                    <a:pt x="14" y="431"/>
                  </a:cubicBezTo>
                  <a:cubicBezTo>
                    <a:pt x="14" y="430"/>
                    <a:pt x="14" y="430"/>
                    <a:pt x="14" y="430"/>
                  </a:cubicBezTo>
                  <a:cubicBezTo>
                    <a:pt x="17" y="404"/>
                    <a:pt x="16" y="379"/>
                    <a:pt x="14" y="358"/>
                  </a:cubicBezTo>
                  <a:cubicBezTo>
                    <a:pt x="12" y="342"/>
                    <a:pt x="12" y="327"/>
                    <a:pt x="13" y="314"/>
                  </a:cubicBezTo>
                  <a:cubicBezTo>
                    <a:pt x="14" y="307"/>
                    <a:pt x="14" y="300"/>
                    <a:pt x="16" y="294"/>
                  </a:cubicBezTo>
                  <a:cubicBezTo>
                    <a:pt x="16" y="299"/>
                    <a:pt x="16" y="305"/>
                    <a:pt x="16" y="312"/>
                  </a:cubicBezTo>
                  <a:cubicBezTo>
                    <a:pt x="17" y="321"/>
                    <a:pt x="19" y="330"/>
                    <a:pt x="20" y="339"/>
                  </a:cubicBezTo>
                  <a:cubicBezTo>
                    <a:pt x="21" y="343"/>
                    <a:pt x="22" y="346"/>
                    <a:pt x="23" y="350"/>
                  </a:cubicBezTo>
                  <a:cubicBezTo>
                    <a:pt x="23" y="351"/>
                    <a:pt x="23" y="351"/>
                    <a:pt x="23" y="351"/>
                  </a:cubicBezTo>
                  <a:cubicBezTo>
                    <a:pt x="23" y="352"/>
                    <a:pt x="23" y="352"/>
                    <a:pt x="23" y="352"/>
                  </a:cubicBezTo>
                  <a:cubicBezTo>
                    <a:pt x="25" y="357"/>
                    <a:pt x="26" y="361"/>
                    <a:pt x="28" y="366"/>
                  </a:cubicBezTo>
                  <a:cubicBezTo>
                    <a:pt x="30" y="371"/>
                    <a:pt x="33" y="377"/>
                    <a:pt x="37" y="384"/>
                  </a:cubicBezTo>
                  <a:cubicBezTo>
                    <a:pt x="41" y="390"/>
                    <a:pt x="45" y="395"/>
                    <a:pt x="49" y="401"/>
                  </a:cubicBezTo>
                  <a:cubicBezTo>
                    <a:pt x="65" y="418"/>
                    <a:pt x="81" y="434"/>
                    <a:pt x="98" y="448"/>
                  </a:cubicBezTo>
                  <a:cubicBezTo>
                    <a:pt x="102" y="452"/>
                    <a:pt x="106" y="455"/>
                    <a:pt x="109" y="458"/>
                  </a:cubicBezTo>
                  <a:cubicBezTo>
                    <a:pt x="107" y="458"/>
                    <a:pt x="105" y="459"/>
                    <a:pt x="103" y="459"/>
                  </a:cubicBezTo>
                  <a:close/>
                  <a:moveTo>
                    <a:pt x="193" y="418"/>
                  </a:moveTo>
                  <a:cubicBezTo>
                    <a:pt x="186" y="436"/>
                    <a:pt x="176" y="445"/>
                    <a:pt x="160" y="449"/>
                  </a:cubicBezTo>
                  <a:cubicBezTo>
                    <a:pt x="157" y="450"/>
                    <a:pt x="154" y="450"/>
                    <a:pt x="152" y="451"/>
                  </a:cubicBezTo>
                  <a:cubicBezTo>
                    <a:pt x="141" y="453"/>
                    <a:pt x="131" y="456"/>
                    <a:pt x="120" y="457"/>
                  </a:cubicBezTo>
                  <a:cubicBezTo>
                    <a:pt x="120" y="454"/>
                    <a:pt x="119" y="451"/>
                    <a:pt x="116" y="449"/>
                  </a:cubicBezTo>
                  <a:cubicBezTo>
                    <a:pt x="113" y="447"/>
                    <a:pt x="109" y="443"/>
                    <a:pt x="105" y="440"/>
                  </a:cubicBezTo>
                  <a:cubicBezTo>
                    <a:pt x="89" y="426"/>
                    <a:pt x="73" y="410"/>
                    <a:pt x="58" y="393"/>
                  </a:cubicBezTo>
                  <a:cubicBezTo>
                    <a:pt x="54" y="388"/>
                    <a:pt x="51" y="383"/>
                    <a:pt x="47" y="378"/>
                  </a:cubicBezTo>
                  <a:cubicBezTo>
                    <a:pt x="43" y="372"/>
                    <a:pt x="41" y="366"/>
                    <a:pt x="38" y="361"/>
                  </a:cubicBezTo>
                  <a:cubicBezTo>
                    <a:pt x="38" y="361"/>
                    <a:pt x="38" y="361"/>
                    <a:pt x="38" y="361"/>
                  </a:cubicBezTo>
                  <a:cubicBezTo>
                    <a:pt x="36" y="357"/>
                    <a:pt x="35" y="353"/>
                    <a:pt x="34" y="349"/>
                  </a:cubicBezTo>
                  <a:cubicBezTo>
                    <a:pt x="34" y="348"/>
                    <a:pt x="34" y="348"/>
                    <a:pt x="34" y="348"/>
                  </a:cubicBezTo>
                  <a:cubicBezTo>
                    <a:pt x="34" y="347"/>
                    <a:pt x="34" y="347"/>
                    <a:pt x="34" y="347"/>
                  </a:cubicBezTo>
                  <a:cubicBezTo>
                    <a:pt x="33" y="344"/>
                    <a:pt x="32" y="341"/>
                    <a:pt x="31" y="337"/>
                  </a:cubicBezTo>
                  <a:cubicBezTo>
                    <a:pt x="30" y="329"/>
                    <a:pt x="29" y="320"/>
                    <a:pt x="28" y="311"/>
                  </a:cubicBezTo>
                  <a:cubicBezTo>
                    <a:pt x="27" y="305"/>
                    <a:pt x="27" y="299"/>
                    <a:pt x="27" y="293"/>
                  </a:cubicBezTo>
                  <a:cubicBezTo>
                    <a:pt x="27" y="289"/>
                    <a:pt x="25" y="286"/>
                    <a:pt x="22" y="284"/>
                  </a:cubicBezTo>
                  <a:cubicBezTo>
                    <a:pt x="21" y="282"/>
                    <a:pt x="21" y="280"/>
                    <a:pt x="21" y="278"/>
                  </a:cubicBezTo>
                  <a:cubicBezTo>
                    <a:pt x="21" y="278"/>
                    <a:pt x="21" y="277"/>
                    <a:pt x="21" y="277"/>
                  </a:cubicBezTo>
                  <a:cubicBezTo>
                    <a:pt x="22" y="274"/>
                    <a:pt x="23" y="270"/>
                    <a:pt x="25" y="266"/>
                  </a:cubicBezTo>
                  <a:cubicBezTo>
                    <a:pt x="25" y="267"/>
                    <a:pt x="25" y="268"/>
                    <a:pt x="25" y="268"/>
                  </a:cubicBezTo>
                  <a:cubicBezTo>
                    <a:pt x="26" y="272"/>
                    <a:pt x="28" y="276"/>
                    <a:pt x="29" y="280"/>
                  </a:cubicBezTo>
                  <a:cubicBezTo>
                    <a:pt x="35" y="291"/>
                    <a:pt x="43" y="301"/>
                    <a:pt x="52" y="309"/>
                  </a:cubicBezTo>
                  <a:cubicBezTo>
                    <a:pt x="68" y="323"/>
                    <a:pt x="88" y="329"/>
                    <a:pt x="106" y="333"/>
                  </a:cubicBezTo>
                  <a:cubicBezTo>
                    <a:pt x="108" y="333"/>
                    <a:pt x="111" y="334"/>
                    <a:pt x="113" y="334"/>
                  </a:cubicBezTo>
                  <a:cubicBezTo>
                    <a:pt x="113" y="334"/>
                    <a:pt x="114" y="334"/>
                    <a:pt x="114" y="334"/>
                  </a:cubicBezTo>
                  <a:cubicBezTo>
                    <a:pt x="114" y="334"/>
                    <a:pt x="114" y="334"/>
                    <a:pt x="114" y="334"/>
                  </a:cubicBezTo>
                  <a:cubicBezTo>
                    <a:pt x="114" y="334"/>
                    <a:pt x="114" y="334"/>
                    <a:pt x="114" y="334"/>
                  </a:cubicBezTo>
                  <a:cubicBezTo>
                    <a:pt x="119" y="335"/>
                    <a:pt x="124" y="335"/>
                    <a:pt x="129" y="336"/>
                  </a:cubicBezTo>
                  <a:cubicBezTo>
                    <a:pt x="129" y="336"/>
                    <a:pt x="132" y="336"/>
                    <a:pt x="132" y="336"/>
                  </a:cubicBezTo>
                  <a:cubicBezTo>
                    <a:pt x="134" y="336"/>
                    <a:pt x="134" y="336"/>
                    <a:pt x="134" y="336"/>
                  </a:cubicBezTo>
                  <a:cubicBezTo>
                    <a:pt x="135" y="336"/>
                    <a:pt x="136" y="336"/>
                    <a:pt x="137" y="336"/>
                  </a:cubicBezTo>
                  <a:cubicBezTo>
                    <a:pt x="138" y="336"/>
                    <a:pt x="139" y="336"/>
                    <a:pt x="139" y="336"/>
                  </a:cubicBezTo>
                  <a:cubicBezTo>
                    <a:pt x="140" y="336"/>
                    <a:pt x="140" y="336"/>
                    <a:pt x="140" y="336"/>
                  </a:cubicBezTo>
                  <a:cubicBezTo>
                    <a:pt x="141" y="336"/>
                    <a:pt x="142" y="336"/>
                    <a:pt x="143" y="336"/>
                  </a:cubicBezTo>
                  <a:cubicBezTo>
                    <a:pt x="143" y="336"/>
                    <a:pt x="143" y="336"/>
                    <a:pt x="143" y="336"/>
                  </a:cubicBezTo>
                  <a:cubicBezTo>
                    <a:pt x="151" y="335"/>
                    <a:pt x="151" y="335"/>
                    <a:pt x="151" y="335"/>
                  </a:cubicBezTo>
                  <a:cubicBezTo>
                    <a:pt x="152" y="335"/>
                    <a:pt x="152" y="335"/>
                    <a:pt x="152" y="335"/>
                  </a:cubicBezTo>
                  <a:cubicBezTo>
                    <a:pt x="160" y="334"/>
                    <a:pt x="160" y="334"/>
                    <a:pt x="160" y="334"/>
                  </a:cubicBezTo>
                  <a:cubicBezTo>
                    <a:pt x="160" y="334"/>
                    <a:pt x="160" y="334"/>
                    <a:pt x="160" y="334"/>
                  </a:cubicBezTo>
                  <a:cubicBezTo>
                    <a:pt x="163" y="333"/>
                    <a:pt x="165" y="333"/>
                    <a:pt x="167" y="332"/>
                  </a:cubicBezTo>
                  <a:cubicBezTo>
                    <a:pt x="172" y="331"/>
                    <a:pt x="177" y="330"/>
                    <a:pt x="181" y="328"/>
                  </a:cubicBezTo>
                  <a:cubicBezTo>
                    <a:pt x="186" y="326"/>
                    <a:pt x="186" y="326"/>
                    <a:pt x="186" y="326"/>
                  </a:cubicBezTo>
                  <a:cubicBezTo>
                    <a:pt x="186" y="326"/>
                    <a:pt x="186" y="326"/>
                    <a:pt x="187" y="326"/>
                  </a:cubicBezTo>
                  <a:cubicBezTo>
                    <a:pt x="189" y="325"/>
                    <a:pt x="192" y="324"/>
                    <a:pt x="195" y="323"/>
                  </a:cubicBezTo>
                  <a:cubicBezTo>
                    <a:pt x="195" y="325"/>
                    <a:pt x="195" y="327"/>
                    <a:pt x="196" y="329"/>
                  </a:cubicBezTo>
                  <a:cubicBezTo>
                    <a:pt x="196" y="333"/>
                    <a:pt x="197" y="337"/>
                    <a:pt x="197" y="340"/>
                  </a:cubicBezTo>
                  <a:cubicBezTo>
                    <a:pt x="197" y="343"/>
                    <a:pt x="197" y="346"/>
                    <a:pt x="196" y="348"/>
                  </a:cubicBezTo>
                  <a:cubicBezTo>
                    <a:pt x="196" y="354"/>
                    <a:pt x="196" y="359"/>
                    <a:pt x="197" y="365"/>
                  </a:cubicBezTo>
                  <a:cubicBezTo>
                    <a:pt x="201" y="381"/>
                    <a:pt x="199" y="401"/>
                    <a:pt x="193" y="418"/>
                  </a:cubicBezTo>
                  <a:close/>
                  <a:moveTo>
                    <a:pt x="205" y="253"/>
                  </a:moveTo>
                  <a:cubicBezTo>
                    <a:pt x="204" y="254"/>
                    <a:pt x="204" y="254"/>
                    <a:pt x="204" y="255"/>
                  </a:cubicBezTo>
                  <a:cubicBezTo>
                    <a:pt x="200" y="261"/>
                    <a:pt x="198" y="271"/>
                    <a:pt x="199" y="276"/>
                  </a:cubicBezTo>
                  <a:cubicBezTo>
                    <a:pt x="200" y="283"/>
                    <a:pt x="198" y="291"/>
                    <a:pt x="197" y="299"/>
                  </a:cubicBezTo>
                  <a:cubicBezTo>
                    <a:pt x="196" y="301"/>
                    <a:pt x="196" y="304"/>
                    <a:pt x="195" y="307"/>
                  </a:cubicBezTo>
                  <a:cubicBezTo>
                    <a:pt x="195" y="308"/>
                    <a:pt x="195" y="309"/>
                    <a:pt x="195" y="311"/>
                  </a:cubicBezTo>
                  <a:cubicBezTo>
                    <a:pt x="190" y="313"/>
                    <a:pt x="186" y="314"/>
                    <a:pt x="182" y="316"/>
                  </a:cubicBezTo>
                  <a:cubicBezTo>
                    <a:pt x="177" y="317"/>
                    <a:pt x="177" y="317"/>
                    <a:pt x="177" y="317"/>
                  </a:cubicBezTo>
                  <a:cubicBezTo>
                    <a:pt x="173" y="319"/>
                    <a:pt x="169" y="320"/>
                    <a:pt x="165" y="321"/>
                  </a:cubicBezTo>
                  <a:cubicBezTo>
                    <a:pt x="163" y="321"/>
                    <a:pt x="160" y="322"/>
                    <a:pt x="158" y="323"/>
                  </a:cubicBezTo>
                  <a:cubicBezTo>
                    <a:pt x="150" y="324"/>
                    <a:pt x="150" y="324"/>
                    <a:pt x="150" y="324"/>
                  </a:cubicBezTo>
                  <a:cubicBezTo>
                    <a:pt x="142" y="324"/>
                    <a:pt x="142" y="324"/>
                    <a:pt x="142" y="324"/>
                  </a:cubicBezTo>
                  <a:cubicBezTo>
                    <a:pt x="142" y="324"/>
                    <a:pt x="141" y="325"/>
                    <a:pt x="140" y="325"/>
                  </a:cubicBezTo>
                  <a:cubicBezTo>
                    <a:pt x="140" y="325"/>
                    <a:pt x="140" y="325"/>
                    <a:pt x="140" y="325"/>
                  </a:cubicBezTo>
                  <a:cubicBezTo>
                    <a:pt x="139" y="325"/>
                    <a:pt x="138" y="324"/>
                    <a:pt x="137" y="324"/>
                  </a:cubicBezTo>
                  <a:cubicBezTo>
                    <a:pt x="136" y="324"/>
                    <a:pt x="135" y="324"/>
                    <a:pt x="134" y="324"/>
                  </a:cubicBezTo>
                  <a:cubicBezTo>
                    <a:pt x="132" y="324"/>
                    <a:pt x="132" y="324"/>
                    <a:pt x="132" y="324"/>
                  </a:cubicBezTo>
                  <a:cubicBezTo>
                    <a:pt x="129" y="324"/>
                    <a:pt x="129" y="324"/>
                    <a:pt x="129" y="324"/>
                  </a:cubicBezTo>
                  <a:cubicBezTo>
                    <a:pt x="125" y="324"/>
                    <a:pt x="121" y="323"/>
                    <a:pt x="116" y="323"/>
                  </a:cubicBezTo>
                  <a:cubicBezTo>
                    <a:pt x="111" y="322"/>
                    <a:pt x="107" y="321"/>
                    <a:pt x="103" y="320"/>
                  </a:cubicBezTo>
                  <a:cubicBezTo>
                    <a:pt x="88" y="317"/>
                    <a:pt x="72" y="312"/>
                    <a:pt x="59" y="300"/>
                  </a:cubicBezTo>
                  <a:cubicBezTo>
                    <a:pt x="51" y="294"/>
                    <a:pt x="44" y="285"/>
                    <a:pt x="40" y="275"/>
                  </a:cubicBezTo>
                  <a:cubicBezTo>
                    <a:pt x="38" y="272"/>
                    <a:pt x="37" y="268"/>
                    <a:pt x="36" y="265"/>
                  </a:cubicBezTo>
                  <a:cubicBezTo>
                    <a:pt x="35" y="261"/>
                    <a:pt x="33" y="256"/>
                    <a:pt x="31" y="253"/>
                  </a:cubicBezTo>
                  <a:cubicBezTo>
                    <a:pt x="31" y="253"/>
                    <a:pt x="31" y="252"/>
                    <a:pt x="31" y="252"/>
                  </a:cubicBezTo>
                  <a:cubicBezTo>
                    <a:pt x="31" y="251"/>
                    <a:pt x="32" y="250"/>
                    <a:pt x="32" y="249"/>
                  </a:cubicBezTo>
                  <a:cubicBezTo>
                    <a:pt x="35" y="244"/>
                    <a:pt x="37" y="238"/>
                    <a:pt x="39" y="232"/>
                  </a:cubicBezTo>
                  <a:cubicBezTo>
                    <a:pt x="39" y="232"/>
                    <a:pt x="39" y="232"/>
                    <a:pt x="39" y="232"/>
                  </a:cubicBezTo>
                  <a:cubicBezTo>
                    <a:pt x="41" y="227"/>
                    <a:pt x="43" y="221"/>
                    <a:pt x="45" y="215"/>
                  </a:cubicBezTo>
                  <a:cubicBezTo>
                    <a:pt x="51" y="203"/>
                    <a:pt x="58" y="192"/>
                    <a:pt x="67" y="180"/>
                  </a:cubicBezTo>
                  <a:cubicBezTo>
                    <a:pt x="86" y="156"/>
                    <a:pt x="104" y="137"/>
                    <a:pt x="129" y="124"/>
                  </a:cubicBezTo>
                  <a:cubicBezTo>
                    <a:pt x="138" y="119"/>
                    <a:pt x="150" y="114"/>
                    <a:pt x="160" y="114"/>
                  </a:cubicBezTo>
                  <a:cubicBezTo>
                    <a:pt x="162" y="114"/>
                    <a:pt x="165" y="114"/>
                    <a:pt x="167" y="114"/>
                  </a:cubicBezTo>
                  <a:cubicBezTo>
                    <a:pt x="178" y="118"/>
                    <a:pt x="181" y="129"/>
                    <a:pt x="183" y="140"/>
                  </a:cubicBezTo>
                  <a:cubicBezTo>
                    <a:pt x="184" y="148"/>
                    <a:pt x="185" y="156"/>
                    <a:pt x="185" y="164"/>
                  </a:cubicBezTo>
                  <a:cubicBezTo>
                    <a:pt x="185" y="169"/>
                    <a:pt x="186" y="173"/>
                    <a:pt x="186" y="177"/>
                  </a:cubicBezTo>
                  <a:cubicBezTo>
                    <a:pt x="186" y="183"/>
                    <a:pt x="188" y="188"/>
                    <a:pt x="190" y="193"/>
                  </a:cubicBezTo>
                  <a:cubicBezTo>
                    <a:pt x="190" y="194"/>
                    <a:pt x="191" y="195"/>
                    <a:pt x="191" y="196"/>
                  </a:cubicBezTo>
                  <a:cubicBezTo>
                    <a:pt x="192" y="199"/>
                    <a:pt x="193" y="201"/>
                    <a:pt x="194" y="204"/>
                  </a:cubicBezTo>
                  <a:cubicBezTo>
                    <a:pt x="193" y="204"/>
                    <a:pt x="192" y="204"/>
                    <a:pt x="190" y="204"/>
                  </a:cubicBezTo>
                  <a:cubicBezTo>
                    <a:pt x="190" y="204"/>
                    <a:pt x="190" y="204"/>
                    <a:pt x="190" y="204"/>
                  </a:cubicBezTo>
                  <a:cubicBezTo>
                    <a:pt x="189" y="204"/>
                    <a:pt x="188" y="203"/>
                    <a:pt x="187" y="203"/>
                  </a:cubicBezTo>
                  <a:cubicBezTo>
                    <a:pt x="187" y="203"/>
                    <a:pt x="186" y="203"/>
                    <a:pt x="186" y="203"/>
                  </a:cubicBezTo>
                  <a:cubicBezTo>
                    <a:pt x="186" y="203"/>
                    <a:pt x="185" y="203"/>
                    <a:pt x="185" y="202"/>
                  </a:cubicBezTo>
                  <a:cubicBezTo>
                    <a:pt x="184" y="202"/>
                    <a:pt x="183" y="202"/>
                    <a:pt x="182" y="201"/>
                  </a:cubicBezTo>
                  <a:cubicBezTo>
                    <a:pt x="181" y="201"/>
                    <a:pt x="181" y="201"/>
                    <a:pt x="180" y="200"/>
                  </a:cubicBezTo>
                  <a:cubicBezTo>
                    <a:pt x="180" y="200"/>
                    <a:pt x="179" y="200"/>
                    <a:pt x="179" y="200"/>
                  </a:cubicBezTo>
                  <a:cubicBezTo>
                    <a:pt x="176" y="198"/>
                    <a:pt x="176" y="198"/>
                    <a:pt x="176" y="198"/>
                  </a:cubicBezTo>
                  <a:cubicBezTo>
                    <a:pt x="176" y="197"/>
                    <a:pt x="175" y="197"/>
                    <a:pt x="175" y="196"/>
                  </a:cubicBezTo>
                  <a:cubicBezTo>
                    <a:pt x="174" y="196"/>
                    <a:pt x="174" y="196"/>
                    <a:pt x="174" y="196"/>
                  </a:cubicBezTo>
                  <a:cubicBezTo>
                    <a:pt x="174" y="196"/>
                    <a:pt x="174" y="195"/>
                    <a:pt x="173" y="195"/>
                  </a:cubicBezTo>
                  <a:cubicBezTo>
                    <a:pt x="173" y="195"/>
                    <a:pt x="172" y="194"/>
                    <a:pt x="172" y="194"/>
                  </a:cubicBezTo>
                  <a:cubicBezTo>
                    <a:pt x="169" y="191"/>
                    <a:pt x="169" y="191"/>
                    <a:pt x="169" y="191"/>
                  </a:cubicBezTo>
                  <a:cubicBezTo>
                    <a:pt x="167" y="188"/>
                    <a:pt x="167" y="188"/>
                    <a:pt x="167" y="188"/>
                  </a:cubicBezTo>
                  <a:cubicBezTo>
                    <a:pt x="166" y="186"/>
                    <a:pt x="165" y="184"/>
                    <a:pt x="164" y="182"/>
                  </a:cubicBezTo>
                  <a:cubicBezTo>
                    <a:pt x="162" y="178"/>
                    <a:pt x="161" y="173"/>
                    <a:pt x="159" y="169"/>
                  </a:cubicBezTo>
                  <a:cubicBezTo>
                    <a:pt x="159" y="167"/>
                    <a:pt x="159" y="167"/>
                    <a:pt x="159" y="167"/>
                  </a:cubicBezTo>
                  <a:cubicBezTo>
                    <a:pt x="158" y="163"/>
                    <a:pt x="157" y="159"/>
                    <a:pt x="157" y="155"/>
                  </a:cubicBezTo>
                  <a:cubicBezTo>
                    <a:pt x="157" y="152"/>
                    <a:pt x="157" y="152"/>
                    <a:pt x="157" y="152"/>
                  </a:cubicBezTo>
                  <a:cubicBezTo>
                    <a:pt x="157" y="152"/>
                    <a:pt x="157" y="151"/>
                    <a:pt x="156" y="151"/>
                  </a:cubicBezTo>
                  <a:cubicBezTo>
                    <a:pt x="156" y="150"/>
                    <a:pt x="155" y="149"/>
                    <a:pt x="154" y="149"/>
                  </a:cubicBezTo>
                  <a:cubicBezTo>
                    <a:pt x="153" y="149"/>
                    <a:pt x="152" y="150"/>
                    <a:pt x="151" y="151"/>
                  </a:cubicBezTo>
                  <a:cubicBezTo>
                    <a:pt x="151" y="152"/>
                    <a:pt x="151" y="152"/>
                    <a:pt x="151" y="152"/>
                  </a:cubicBezTo>
                  <a:cubicBezTo>
                    <a:pt x="151" y="156"/>
                    <a:pt x="151" y="156"/>
                    <a:pt x="151" y="156"/>
                  </a:cubicBezTo>
                  <a:cubicBezTo>
                    <a:pt x="151" y="160"/>
                    <a:pt x="152" y="165"/>
                    <a:pt x="153" y="169"/>
                  </a:cubicBezTo>
                  <a:cubicBezTo>
                    <a:pt x="153" y="171"/>
                    <a:pt x="153" y="171"/>
                    <a:pt x="153" y="171"/>
                  </a:cubicBezTo>
                  <a:cubicBezTo>
                    <a:pt x="154" y="176"/>
                    <a:pt x="156" y="180"/>
                    <a:pt x="157" y="185"/>
                  </a:cubicBezTo>
                  <a:cubicBezTo>
                    <a:pt x="158" y="187"/>
                    <a:pt x="160" y="190"/>
                    <a:pt x="161" y="192"/>
                  </a:cubicBezTo>
                  <a:cubicBezTo>
                    <a:pt x="163" y="195"/>
                    <a:pt x="163" y="195"/>
                    <a:pt x="163" y="195"/>
                  </a:cubicBezTo>
                  <a:cubicBezTo>
                    <a:pt x="165" y="199"/>
                    <a:pt x="165" y="199"/>
                    <a:pt x="165" y="199"/>
                  </a:cubicBezTo>
                  <a:cubicBezTo>
                    <a:pt x="166" y="200"/>
                    <a:pt x="167" y="200"/>
                    <a:pt x="167" y="201"/>
                  </a:cubicBezTo>
                  <a:cubicBezTo>
                    <a:pt x="168" y="201"/>
                    <a:pt x="168" y="201"/>
                    <a:pt x="168" y="202"/>
                  </a:cubicBezTo>
                  <a:cubicBezTo>
                    <a:pt x="168" y="202"/>
                    <a:pt x="169" y="202"/>
                    <a:pt x="169" y="202"/>
                  </a:cubicBezTo>
                  <a:cubicBezTo>
                    <a:pt x="170" y="203"/>
                    <a:pt x="170" y="204"/>
                    <a:pt x="171" y="205"/>
                  </a:cubicBezTo>
                  <a:cubicBezTo>
                    <a:pt x="174" y="207"/>
                    <a:pt x="174" y="207"/>
                    <a:pt x="174" y="207"/>
                  </a:cubicBezTo>
                  <a:cubicBezTo>
                    <a:pt x="175" y="207"/>
                    <a:pt x="175" y="208"/>
                    <a:pt x="176" y="208"/>
                  </a:cubicBezTo>
                  <a:cubicBezTo>
                    <a:pt x="176" y="208"/>
                    <a:pt x="177" y="209"/>
                    <a:pt x="177" y="209"/>
                  </a:cubicBezTo>
                  <a:cubicBezTo>
                    <a:pt x="179" y="210"/>
                    <a:pt x="182" y="211"/>
                    <a:pt x="185" y="212"/>
                  </a:cubicBezTo>
                  <a:cubicBezTo>
                    <a:pt x="186" y="213"/>
                    <a:pt x="188" y="213"/>
                    <a:pt x="189" y="213"/>
                  </a:cubicBezTo>
                  <a:cubicBezTo>
                    <a:pt x="192" y="214"/>
                    <a:pt x="194" y="214"/>
                    <a:pt x="196" y="214"/>
                  </a:cubicBezTo>
                  <a:cubicBezTo>
                    <a:pt x="196" y="216"/>
                    <a:pt x="197" y="217"/>
                    <a:pt x="197" y="219"/>
                  </a:cubicBezTo>
                  <a:cubicBezTo>
                    <a:pt x="197" y="221"/>
                    <a:pt x="197" y="221"/>
                    <a:pt x="197" y="221"/>
                  </a:cubicBezTo>
                  <a:cubicBezTo>
                    <a:pt x="195" y="224"/>
                    <a:pt x="196" y="233"/>
                    <a:pt x="196" y="234"/>
                  </a:cubicBezTo>
                  <a:cubicBezTo>
                    <a:pt x="197" y="236"/>
                    <a:pt x="197" y="236"/>
                    <a:pt x="197" y="236"/>
                  </a:cubicBezTo>
                  <a:cubicBezTo>
                    <a:pt x="197" y="237"/>
                    <a:pt x="197" y="238"/>
                    <a:pt x="198" y="239"/>
                  </a:cubicBezTo>
                  <a:cubicBezTo>
                    <a:pt x="199" y="241"/>
                    <a:pt x="199" y="241"/>
                    <a:pt x="199" y="241"/>
                  </a:cubicBezTo>
                  <a:cubicBezTo>
                    <a:pt x="200" y="242"/>
                    <a:pt x="201" y="244"/>
                    <a:pt x="202" y="245"/>
                  </a:cubicBezTo>
                  <a:cubicBezTo>
                    <a:pt x="203" y="247"/>
                    <a:pt x="204" y="248"/>
                    <a:pt x="205" y="249"/>
                  </a:cubicBezTo>
                  <a:cubicBezTo>
                    <a:pt x="206" y="250"/>
                    <a:pt x="207" y="250"/>
                    <a:pt x="208" y="251"/>
                  </a:cubicBezTo>
                  <a:cubicBezTo>
                    <a:pt x="207" y="252"/>
                    <a:pt x="206" y="252"/>
                    <a:pt x="205" y="253"/>
                  </a:cubicBezTo>
                  <a:close/>
                  <a:moveTo>
                    <a:pt x="216" y="243"/>
                  </a:moveTo>
                  <a:cubicBezTo>
                    <a:pt x="216" y="243"/>
                    <a:pt x="216" y="243"/>
                    <a:pt x="216" y="243"/>
                  </a:cubicBezTo>
                  <a:cubicBezTo>
                    <a:pt x="215" y="243"/>
                    <a:pt x="215" y="242"/>
                    <a:pt x="214" y="242"/>
                  </a:cubicBezTo>
                  <a:cubicBezTo>
                    <a:pt x="214" y="242"/>
                    <a:pt x="213" y="241"/>
                    <a:pt x="213" y="241"/>
                  </a:cubicBezTo>
                  <a:cubicBezTo>
                    <a:pt x="212" y="240"/>
                    <a:pt x="211" y="239"/>
                    <a:pt x="210" y="238"/>
                  </a:cubicBezTo>
                  <a:cubicBezTo>
                    <a:pt x="210" y="237"/>
                    <a:pt x="209" y="237"/>
                    <a:pt x="209" y="236"/>
                  </a:cubicBezTo>
                  <a:cubicBezTo>
                    <a:pt x="208" y="234"/>
                    <a:pt x="208" y="234"/>
                    <a:pt x="208" y="234"/>
                  </a:cubicBezTo>
                  <a:cubicBezTo>
                    <a:pt x="208" y="234"/>
                    <a:pt x="208" y="234"/>
                    <a:pt x="208" y="234"/>
                  </a:cubicBezTo>
                  <a:cubicBezTo>
                    <a:pt x="208" y="234"/>
                    <a:pt x="208" y="234"/>
                    <a:pt x="208" y="234"/>
                  </a:cubicBezTo>
                  <a:cubicBezTo>
                    <a:pt x="208" y="231"/>
                    <a:pt x="208" y="231"/>
                    <a:pt x="208" y="231"/>
                  </a:cubicBezTo>
                  <a:cubicBezTo>
                    <a:pt x="207" y="231"/>
                    <a:pt x="207" y="231"/>
                    <a:pt x="207" y="231"/>
                  </a:cubicBezTo>
                  <a:cubicBezTo>
                    <a:pt x="207" y="229"/>
                    <a:pt x="207" y="227"/>
                    <a:pt x="207" y="226"/>
                  </a:cubicBezTo>
                  <a:cubicBezTo>
                    <a:pt x="208" y="224"/>
                    <a:pt x="208" y="221"/>
                    <a:pt x="208" y="219"/>
                  </a:cubicBezTo>
                  <a:cubicBezTo>
                    <a:pt x="208" y="218"/>
                    <a:pt x="208" y="218"/>
                    <a:pt x="208" y="218"/>
                  </a:cubicBezTo>
                  <a:cubicBezTo>
                    <a:pt x="208" y="216"/>
                    <a:pt x="208" y="214"/>
                    <a:pt x="207" y="213"/>
                  </a:cubicBezTo>
                  <a:cubicBezTo>
                    <a:pt x="207" y="211"/>
                    <a:pt x="206" y="209"/>
                    <a:pt x="205" y="207"/>
                  </a:cubicBezTo>
                  <a:cubicBezTo>
                    <a:pt x="205" y="205"/>
                    <a:pt x="205" y="203"/>
                    <a:pt x="205" y="201"/>
                  </a:cubicBezTo>
                  <a:cubicBezTo>
                    <a:pt x="205" y="200"/>
                    <a:pt x="205" y="200"/>
                    <a:pt x="204" y="200"/>
                  </a:cubicBezTo>
                  <a:cubicBezTo>
                    <a:pt x="204" y="197"/>
                    <a:pt x="203" y="195"/>
                    <a:pt x="202" y="193"/>
                  </a:cubicBezTo>
                  <a:cubicBezTo>
                    <a:pt x="204" y="194"/>
                    <a:pt x="206" y="195"/>
                    <a:pt x="208" y="196"/>
                  </a:cubicBezTo>
                  <a:cubicBezTo>
                    <a:pt x="210" y="196"/>
                    <a:pt x="211" y="196"/>
                    <a:pt x="212" y="197"/>
                  </a:cubicBezTo>
                  <a:cubicBezTo>
                    <a:pt x="213" y="197"/>
                    <a:pt x="213" y="197"/>
                    <a:pt x="214" y="197"/>
                  </a:cubicBezTo>
                  <a:cubicBezTo>
                    <a:pt x="215" y="197"/>
                    <a:pt x="215" y="197"/>
                    <a:pt x="215"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8" y="197"/>
                    <a:pt x="219" y="197"/>
                    <a:pt x="220" y="196"/>
                  </a:cubicBezTo>
                  <a:cubicBezTo>
                    <a:pt x="221" y="196"/>
                    <a:pt x="222" y="196"/>
                    <a:pt x="224" y="196"/>
                  </a:cubicBezTo>
                  <a:cubicBezTo>
                    <a:pt x="225" y="195"/>
                    <a:pt x="226" y="195"/>
                    <a:pt x="227" y="195"/>
                  </a:cubicBezTo>
                  <a:cubicBezTo>
                    <a:pt x="228" y="194"/>
                    <a:pt x="229" y="194"/>
                    <a:pt x="230" y="193"/>
                  </a:cubicBezTo>
                  <a:cubicBezTo>
                    <a:pt x="230" y="193"/>
                    <a:pt x="230" y="193"/>
                    <a:pt x="230" y="193"/>
                  </a:cubicBezTo>
                  <a:cubicBezTo>
                    <a:pt x="231" y="195"/>
                    <a:pt x="231" y="197"/>
                    <a:pt x="231" y="200"/>
                  </a:cubicBezTo>
                  <a:cubicBezTo>
                    <a:pt x="231" y="201"/>
                    <a:pt x="231" y="202"/>
                    <a:pt x="230" y="203"/>
                  </a:cubicBezTo>
                  <a:cubicBezTo>
                    <a:pt x="230" y="204"/>
                    <a:pt x="231" y="206"/>
                    <a:pt x="231" y="207"/>
                  </a:cubicBezTo>
                  <a:cubicBezTo>
                    <a:pt x="231" y="207"/>
                    <a:pt x="231" y="207"/>
                    <a:pt x="231" y="207"/>
                  </a:cubicBezTo>
                  <a:cubicBezTo>
                    <a:pt x="230" y="208"/>
                    <a:pt x="230" y="210"/>
                    <a:pt x="229" y="211"/>
                  </a:cubicBezTo>
                  <a:cubicBezTo>
                    <a:pt x="229" y="213"/>
                    <a:pt x="228" y="215"/>
                    <a:pt x="227" y="217"/>
                  </a:cubicBezTo>
                  <a:cubicBezTo>
                    <a:pt x="227" y="217"/>
                    <a:pt x="227" y="218"/>
                    <a:pt x="227" y="218"/>
                  </a:cubicBezTo>
                  <a:cubicBezTo>
                    <a:pt x="226" y="221"/>
                    <a:pt x="226" y="224"/>
                    <a:pt x="227" y="227"/>
                  </a:cubicBezTo>
                  <a:cubicBezTo>
                    <a:pt x="227" y="228"/>
                    <a:pt x="227" y="229"/>
                    <a:pt x="226" y="231"/>
                  </a:cubicBezTo>
                  <a:cubicBezTo>
                    <a:pt x="226" y="232"/>
                    <a:pt x="226" y="232"/>
                    <a:pt x="226" y="232"/>
                  </a:cubicBezTo>
                  <a:cubicBezTo>
                    <a:pt x="226" y="233"/>
                    <a:pt x="226" y="234"/>
                    <a:pt x="226" y="234"/>
                  </a:cubicBezTo>
                  <a:cubicBezTo>
                    <a:pt x="225" y="235"/>
                    <a:pt x="225" y="236"/>
                    <a:pt x="224" y="237"/>
                  </a:cubicBezTo>
                  <a:cubicBezTo>
                    <a:pt x="223" y="238"/>
                    <a:pt x="223" y="239"/>
                    <a:pt x="222" y="240"/>
                  </a:cubicBezTo>
                  <a:cubicBezTo>
                    <a:pt x="221" y="240"/>
                    <a:pt x="220" y="241"/>
                    <a:pt x="219" y="241"/>
                  </a:cubicBezTo>
                  <a:cubicBezTo>
                    <a:pt x="218" y="242"/>
                    <a:pt x="217" y="242"/>
                    <a:pt x="216" y="243"/>
                  </a:cubicBezTo>
                  <a:close/>
                  <a:moveTo>
                    <a:pt x="287" y="418"/>
                  </a:moveTo>
                  <a:cubicBezTo>
                    <a:pt x="287" y="420"/>
                    <a:pt x="287" y="420"/>
                    <a:pt x="287" y="420"/>
                  </a:cubicBezTo>
                  <a:cubicBezTo>
                    <a:pt x="287" y="420"/>
                    <a:pt x="287" y="420"/>
                    <a:pt x="287" y="420"/>
                  </a:cubicBezTo>
                  <a:cubicBezTo>
                    <a:pt x="286" y="423"/>
                    <a:pt x="286" y="426"/>
                    <a:pt x="286" y="428"/>
                  </a:cubicBezTo>
                  <a:cubicBezTo>
                    <a:pt x="283" y="426"/>
                    <a:pt x="280" y="425"/>
                    <a:pt x="277" y="423"/>
                  </a:cubicBezTo>
                  <a:cubicBezTo>
                    <a:pt x="272" y="421"/>
                    <a:pt x="267" y="418"/>
                    <a:pt x="262" y="414"/>
                  </a:cubicBezTo>
                  <a:cubicBezTo>
                    <a:pt x="253" y="407"/>
                    <a:pt x="249" y="393"/>
                    <a:pt x="246" y="382"/>
                  </a:cubicBezTo>
                  <a:cubicBezTo>
                    <a:pt x="245" y="379"/>
                    <a:pt x="245" y="379"/>
                    <a:pt x="245" y="379"/>
                  </a:cubicBezTo>
                  <a:cubicBezTo>
                    <a:pt x="242" y="366"/>
                    <a:pt x="238" y="352"/>
                    <a:pt x="236" y="339"/>
                  </a:cubicBezTo>
                  <a:cubicBezTo>
                    <a:pt x="236" y="335"/>
                    <a:pt x="236" y="332"/>
                    <a:pt x="236" y="328"/>
                  </a:cubicBezTo>
                  <a:cubicBezTo>
                    <a:pt x="237" y="325"/>
                    <a:pt x="237" y="321"/>
                    <a:pt x="236" y="318"/>
                  </a:cubicBezTo>
                  <a:cubicBezTo>
                    <a:pt x="236" y="317"/>
                    <a:pt x="236" y="317"/>
                    <a:pt x="236" y="316"/>
                  </a:cubicBezTo>
                  <a:cubicBezTo>
                    <a:pt x="240" y="320"/>
                    <a:pt x="241" y="322"/>
                    <a:pt x="242" y="323"/>
                  </a:cubicBezTo>
                  <a:cubicBezTo>
                    <a:pt x="242" y="323"/>
                    <a:pt x="243" y="323"/>
                    <a:pt x="243" y="323"/>
                  </a:cubicBezTo>
                  <a:cubicBezTo>
                    <a:pt x="246" y="325"/>
                    <a:pt x="248" y="327"/>
                    <a:pt x="251" y="328"/>
                  </a:cubicBezTo>
                  <a:cubicBezTo>
                    <a:pt x="252" y="328"/>
                    <a:pt x="252" y="328"/>
                    <a:pt x="252" y="328"/>
                  </a:cubicBezTo>
                  <a:cubicBezTo>
                    <a:pt x="253" y="328"/>
                    <a:pt x="253" y="329"/>
                    <a:pt x="253" y="329"/>
                  </a:cubicBezTo>
                  <a:cubicBezTo>
                    <a:pt x="254" y="329"/>
                    <a:pt x="256" y="329"/>
                    <a:pt x="257" y="330"/>
                  </a:cubicBezTo>
                  <a:cubicBezTo>
                    <a:pt x="257" y="330"/>
                    <a:pt x="257" y="330"/>
                    <a:pt x="258" y="330"/>
                  </a:cubicBezTo>
                  <a:cubicBezTo>
                    <a:pt x="259" y="330"/>
                    <a:pt x="259" y="330"/>
                    <a:pt x="259" y="330"/>
                  </a:cubicBezTo>
                  <a:cubicBezTo>
                    <a:pt x="260" y="331"/>
                    <a:pt x="261" y="331"/>
                    <a:pt x="262" y="331"/>
                  </a:cubicBezTo>
                  <a:cubicBezTo>
                    <a:pt x="266" y="332"/>
                    <a:pt x="271" y="332"/>
                    <a:pt x="276" y="332"/>
                  </a:cubicBezTo>
                  <a:cubicBezTo>
                    <a:pt x="276" y="332"/>
                    <a:pt x="276" y="332"/>
                    <a:pt x="276" y="332"/>
                  </a:cubicBezTo>
                  <a:cubicBezTo>
                    <a:pt x="276" y="334"/>
                    <a:pt x="276" y="336"/>
                    <a:pt x="277" y="338"/>
                  </a:cubicBezTo>
                  <a:cubicBezTo>
                    <a:pt x="277" y="340"/>
                    <a:pt x="277" y="340"/>
                    <a:pt x="277" y="340"/>
                  </a:cubicBezTo>
                  <a:cubicBezTo>
                    <a:pt x="279" y="345"/>
                    <a:pt x="281" y="350"/>
                    <a:pt x="284" y="355"/>
                  </a:cubicBezTo>
                  <a:cubicBezTo>
                    <a:pt x="285" y="356"/>
                    <a:pt x="286" y="358"/>
                    <a:pt x="287" y="359"/>
                  </a:cubicBezTo>
                  <a:cubicBezTo>
                    <a:pt x="290" y="362"/>
                    <a:pt x="293" y="365"/>
                    <a:pt x="297" y="368"/>
                  </a:cubicBezTo>
                  <a:cubicBezTo>
                    <a:pt x="299" y="369"/>
                    <a:pt x="299" y="369"/>
                    <a:pt x="299" y="369"/>
                  </a:cubicBezTo>
                  <a:cubicBezTo>
                    <a:pt x="301" y="371"/>
                    <a:pt x="301" y="371"/>
                    <a:pt x="301" y="371"/>
                  </a:cubicBezTo>
                  <a:cubicBezTo>
                    <a:pt x="302" y="371"/>
                    <a:pt x="303" y="372"/>
                    <a:pt x="305" y="372"/>
                  </a:cubicBezTo>
                  <a:cubicBezTo>
                    <a:pt x="305" y="373"/>
                    <a:pt x="305" y="373"/>
                    <a:pt x="305" y="373"/>
                  </a:cubicBezTo>
                  <a:cubicBezTo>
                    <a:pt x="306" y="373"/>
                    <a:pt x="306" y="373"/>
                    <a:pt x="306" y="373"/>
                  </a:cubicBezTo>
                  <a:cubicBezTo>
                    <a:pt x="306" y="374"/>
                    <a:pt x="305" y="375"/>
                    <a:pt x="305" y="376"/>
                  </a:cubicBezTo>
                  <a:cubicBezTo>
                    <a:pt x="297" y="388"/>
                    <a:pt x="289" y="402"/>
                    <a:pt x="287" y="418"/>
                  </a:cubicBezTo>
                  <a:close/>
                  <a:moveTo>
                    <a:pt x="312" y="454"/>
                  </a:moveTo>
                  <a:cubicBezTo>
                    <a:pt x="310" y="452"/>
                    <a:pt x="308" y="449"/>
                    <a:pt x="307" y="447"/>
                  </a:cubicBezTo>
                  <a:cubicBezTo>
                    <a:pt x="305" y="444"/>
                    <a:pt x="302" y="442"/>
                    <a:pt x="300" y="439"/>
                  </a:cubicBezTo>
                  <a:cubicBezTo>
                    <a:pt x="299" y="438"/>
                    <a:pt x="299" y="438"/>
                    <a:pt x="298" y="437"/>
                  </a:cubicBezTo>
                  <a:cubicBezTo>
                    <a:pt x="298" y="437"/>
                    <a:pt x="298" y="437"/>
                    <a:pt x="298" y="436"/>
                  </a:cubicBezTo>
                  <a:cubicBezTo>
                    <a:pt x="298" y="432"/>
                    <a:pt x="298" y="432"/>
                    <a:pt x="298" y="432"/>
                  </a:cubicBezTo>
                  <a:cubicBezTo>
                    <a:pt x="297" y="429"/>
                    <a:pt x="297" y="426"/>
                    <a:pt x="298" y="421"/>
                  </a:cubicBezTo>
                  <a:cubicBezTo>
                    <a:pt x="298" y="419"/>
                    <a:pt x="298" y="419"/>
                    <a:pt x="298" y="419"/>
                  </a:cubicBezTo>
                  <a:cubicBezTo>
                    <a:pt x="300" y="406"/>
                    <a:pt x="307" y="394"/>
                    <a:pt x="314" y="382"/>
                  </a:cubicBezTo>
                  <a:cubicBezTo>
                    <a:pt x="316" y="379"/>
                    <a:pt x="318" y="377"/>
                    <a:pt x="320" y="374"/>
                  </a:cubicBezTo>
                  <a:cubicBezTo>
                    <a:pt x="324" y="369"/>
                    <a:pt x="324" y="369"/>
                    <a:pt x="324" y="369"/>
                  </a:cubicBezTo>
                  <a:cubicBezTo>
                    <a:pt x="324" y="368"/>
                    <a:pt x="324" y="368"/>
                    <a:pt x="324" y="367"/>
                  </a:cubicBezTo>
                  <a:cubicBezTo>
                    <a:pt x="324" y="367"/>
                    <a:pt x="324" y="366"/>
                    <a:pt x="323" y="366"/>
                  </a:cubicBezTo>
                  <a:cubicBezTo>
                    <a:pt x="317" y="364"/>
                    <a:pt x="317" y="364"/>
                    <a:pt x="317" y="364"/>
                  </a:cubicBezTo>
                  <a:cubicBezTo>
                    <a:pt x="314" y="363"/>
                    <a:pt x="311" y="361"/>
                    <a:pt x="308" y="359"/>
                  </a:cubicBezTo>
                  <a:cubicBezTo>
                    <a:pt x="306" y="358"/>
                    <a:pt x="306" y="358"/>
                    <a:pt x="306" y="358"/>
                  </a:cubicBezTo>
                  <a:cubicBezTo>
                    <a:pt x="305" y="357"/>
                    <a:pt x="305" y="357"/>
                    <a:pt x="305" y="357"/>
                  </a:cubicBezTo>
                  <a:cubicBezTo>
                    <a:pt x="302" y="355"/>
                    <a:pt x="300" y="353"/>
                    <a:pt x="297" y="350"/>
                  </a:cubicBezTo>
                  <a:cubicBezTo>
                    <a:pt x="297" y="350"/>
                    <a:pt x="297" y="350"/>
                    <a:pt x="297" y="350"/>
                  </a:cubicBezTo>
                  <a:cubicBezTo>
                    <a:pt x="297" y="349"/>
                    <a:pt x="296" y="348"/>
                    <a:pt x="295" y="347"/>
                  </a:cubicBezTo>
                  <a:cubicBezTo>
                    <a:pt x="293" y="345"/>
                    <a:pt x="292" y="342"/>
                    <a:pt x="290" y="338"/>
                  </a:cubicBezTo>
                  <a:cubicBezTo>
                    <a:pt x="290" y="337"/>
                    <a:pt x="290" y="337"/>
                    <a:pt x="290" y="337"/>
                  </a:cubicBezTo>
                  <a:cubicBezTo>
                    <a:pt x="289" y="335"/>
                    <a:pt x="289" y="335"/>
                    <a:pt x="289" y="335"/>
                  </a:cubicBezTo>
                  <a:cubicBezTo>
                    <a:pt x="289" y="334"/>
                    <a:pt x="289" y="334"/>
                    <a:pt x="289" y="333"/>
                  </a:cubicBezTo>
                  <a:cubicBezTo>
                    <a:pt x="289" y="333"/>
                    <a:pt x="289" y="332"/>
                    <a:pt x="289" y="332"/>
                  </a:cubicBezTo>
                  <a:cubicBezTo>
                    <a:pt x="289" y="332"/>
                    <a:pt x="289" y="332"/>
                    <a:pt x="289" y="332"/>
                  </a:cubicBezTo>
                  <a:cubicBezTo>
                    <a:pt x="289" y="331"/>
                    <a:pt x="289" y="331"/>
                    <a:pt x="289" y="331"/>
                  </a:cubicBezTo>
                  <a:cubicBezTo>
                    <a:pt x="288" y="328"/>
                    <a:pt x="288" y="328"/>
                    <a:pt x="288" y="328"/>
                  </a:cubicBezTo>
                  <a:cubicBezTo>
                    <a:pt x="288" y="328"/>
                    <a:pt x="288" y="328"/>
                    <a:pt x="288" y="328"/>
                  </a:cubicBezTo>
                  <a:cubicBezTo>
                    <a:pt x="288" y="327"/>
                    <a:pt x="288" y="327"/>
                    <a:pt x="288" y="327"/>
                  </a:cubicBezTo>
                  <a:cubicBezTo>
                    <a:pt x="288" y="326"/>
                    <a:pt x="288" y="326"/>
                    <a:pt x="288" y="325"/>
                  </a:cubicBezTo>
                  <a:cubicBezTo>
                    <a:pt x="288" y="324"/>
                    <a:pt x="288" y="323"/>
                    <a:pt x="287" y="322"/>
                  </a:cubicBezTo>
                  <a:cubicBezTo>
                    <a:pt x="286" y="321"/>
                    <a:pt x="284" y="320"/>
                    <a:pt x="283" y="320"/>
                  </a:cubicBezTo>
                  <a:cubicBezTo>
                    <a:pt x="283" y="320"/>
                    <a:pt x="282" y="320"/>
                    <a:pt x="282" y="320"/>
                  </a:cubicBezTo>
                  <a:cubicBezTo>
                    <a:pt x="281" y="320"/>
                    <a:pt x="281" y="320"/>
                    <a:pt x="281" y="320"/>
                  </a:cubicBezTo>
                  <a:cubicBezTo>
                    <a:pt x="281" y="320"/>
                    <a:pt x="281" y="320"/>
                    <a:pt x="281" y="320"/>
                  </a:cubicBezTo>
                  <a:cubicBezTo>
                    <a:pt x="280" y="320"/>
                    <a:pt x="280" y="320"/>
                    <a:pt x="280" y="320"/>
                  </a:cubicBezTo>
                  <a:cubicBezTo>
                    <a:pt x="280" y="320"/>
                    <a:pt x="280" y="320"/>
                    <a:pt x="280" y="320"/>
                  </a:cubicBezTo>
                  <a:cubicBezTo>
                    <a:pt x="277" y="320"/>
                    <a:pt x="274" y="321"/>
                    <a:pt x="272" y="321"/>
                  </a:cubicBezTo>
                  <a:cubicBezTo>
                    <a:pt x="269" y="321"/>
                    <a:pt x="267" y="320"/>
                    <a:pt x="265" y="320"/>
                  </a:cubicBezTo>
                  <a:cubicBezTo>
                    <a:pt x="264" y="320"/>
                    <a:pt x="263" y="320"/>
                    <a:pt x="262" y="319"/>
                  </a:cubicBezTo>
                  <a:cubicBezTo>
                    <a:pt x="260" y="319"/>
                    <a:pt x="260" y="319"/>
                    <a:pt x="260" y="319"/>
                  </a:cubicBezTo>
                  <a:cubicBezTo>
                    <a:pt x="259" y="319"/>
                    <a:pt x="258" y="318"/>
                    <a:pt x="257" y="318"/>
                  </a:cubicBezTo>
                  <a:cubicBezTo>
                    <a:pt x="255" y="317"/>
                    <a:pt x="255" y="317"/>
                    <a:pt x="255" y="317"/>
                  </a:cubicBezTo>
                  <a:cubicBezTo>
                    <a:pt x="254" y="316"/>
                    <a:pt x="252" y="315"/>
                    <a:pt x="249" y="314"/>
                  </a:cubicBezTo>
                  <a:cubicBezTo>
                    <a:pt x="248" y="313"/>
                    <a:pt x="244" y="308"/>
                    <a:pt x="240" y="303"/>
                  </a:cubicBezTo>
                  <a:cubicBezTo>
                    <a:pt x="239" y="302"/>
                    <a:pt x="239" y="302"/>
                    <a:pt x="238" y="301"/>
                  </a:cubicBezTo>
                  <a:cubicBezTo>
                    <a:pt x="232" y="293"/>
                    <a:pt x="229" y="291"/>
                    <a:pt x="228" y="290"/>
                  </a:cubicBezTo>
                  <a:cubicBezTo>
                    <a:pt x="226" y="286"/>
                    <a:pt x="226" y="281"/>
                    <a:pt x="226" y="276"/>
                  </a:cubicBezTo>
                  <a:cubicBezTo>
                    <a:pt x="226" y="269"/>
                    <a:pt x="226" y="263"/>
                    <a:pt x="223" y="258"/>
                  </a:cubicBezTo>
                  <a:cubicBezTo>
                    <a:pt x="223" y="256"/>
                    <a:pt x="222" y="255"/>
                    <a:pt x="220" y="253"/>
                  </a:cubicBezTo>
                  <a:cubicBezTo>
                    <a:pt x="222" y="253"/>
                    <a:pt x="223" y="252"/>
                    <a:pt x="225" y="251"/>
                  </a:cubicBezTo>
                  <a:cubicBezTo>
                    <a:pt x="227" y="250"/>
                    <a:pt x="228" y="249"/>
                    <a:pt x="229" y="248"/>
                  </a:cubicBezTo>
                  <a:cubicBezTo>
                    <a:pt x="231" y="247"/>
                    <a:pt x="232" y="245"/>
                    <a:pt x="233" y="244"/>
                  </a:cubicBezTo>
                  <a:cubicBezTo>
                    <a:pt x="234" y="242"/>
                    <a:pt x="235" y="241"/>
                    <a:pt x="236" y="239"/>
                  </a:cubicBezTo>
                  <a:cubicBezTo>
                    <a:pt x="237" y="237"/>
                    <a:pt x="237" y="236"/>
                    <a:pt x="238" y="234"/>
                  </a:cubicBezTo>
                  <a:cubicBezTo>
                    <a:pt x="238" y="233"/>
                    <a:pt x="238" y="233"/>
                    <a:pt x="238" y="233"/>
                  </a:cubicBezTo>
                  <a:cubicBezTo>
                    <a:pt x="238" y="229"/>
                    <a:pt x="239" y="224"/>
                    <a:pt x="237" y="222"/>
                  </a:cubicBezTo>
                  <a:cubicBezTo>
                    <a:pt x="238" y="222"/>
                    <a:pt x="238" y="221"/>
                    <a:pt x="238" y="221"/>
                  </a:cubicBezTo>
                  <a:cubicBezTo>
                    <a:pt x="239" y="219"/>
                    <a:pt x="239" y="216"/>
                    <a:pt x="240" y="214"/>
                  </a:cubicBezTo>
                  <a:cubicBezTo>
                    <a:pt x="240" y="214"/>
                    <a:pt x="241" y="214"/>
                    <a:pt x="241" y="214"/>
                  </a:cubicBezTo>
                  <a:cubicBezTo>
                    <a:pt x="242" y="214"/>
                    <a:pt x="242" y="214"/>
                    <a:pt x="242" y="214"/>
                  </a:cubicBezTo>
                  <a:cubicBezTo>
                    <a:pt x="242" y="214"/>
                    <a:pt x="243" y="213"/>
                    <a:pt x="243" y="213"/>
                  </a:cubicBezTo>
                  <a:cubicBezTo>
                    <a:pt x="245" y="212"/>
                    <a:pt x="247" y="212"/>
                    <a:pt x="248" y="211"/>
                  </a:cubicBezTo>
                  <a:cubicBezTo>
                    <a:pt x="249" y="211"/>
                    <a:pt x="249" y="210"/>
                    <a:pt x="249" y="210"/>
                  </a:cubicBezTo>
                  <a:cubicBezTo>
                    <a:pt x="250" y="209"/>
                    <a:pt x="251" y="209"/>
                    <a:pt x="252" y="208"/>
                  </a:cubicBezTo>
                  <a:cubicBezTo>
                    <a:pt x="254" y="207"/>
                    <a:pt x="255" y="205"/>
                    <a:pt x="257" y="204"/>
                  </a:cubicBezTo>
                  <a:cubicBezTo>
                    <a:pt x="257" y="204"/>
                    <a:pt x="258" y="203"/>
                    <a:pt x="258" y="202"/>
                  </a:cubicBezTo>
                  <a:cubicBezTo>
                    <a:pt x="259" y="202"/>
                    <a:pt x="259" y="202"/>
                    <a:pt x="259" y="202"/>
                  </a:cubicBezTo>
                  <a:cubicBezTo>
                    <a:pt x="260" y="201"/>
                    <a:pt x="260" y="201"/>
                    <a:pt x="260" y="201"/>
                  </a:cubicBezTo>
                  <a:cubicBezTo>
                    <a:pt x="260" y="200"/>
                    <a:pt x="261" y="200"/>
                    <a:pt x="261" y="199"/>
                  </a:cubicBezTo>
                  <a:cubicBezTo>
                    <a:pt x="264" y="196"/>
                    <a:pt x="267" y="192"/>
                    <a:pt x="269" y="187"/>
                  </a:cubicBezTo>
                  <a:cubicBezTo>
                    <a:pt x="270" y="185"/>
                    <a:pt x="271" y="183"/>
                    <a:pt x="272" y="181"/>
                  </a:cubicBezTo>
                  <a:cubicBezTo>
                    <a:pt x="273" y="179"/>
                    <a:pt x="273" y="179"/>
                    <a:pt x="273" y="179"/>
                  </a:cubicBezTo>
                  <a:cubicBezTo>
                    <a:pt x="273" y="178"/>
                    <a:pt x="274" y="176"/>
                    <a:pt x="274" y="174"/>
                  </a:cubicBezTo>
                  <a:cubicBezTo>
                    <a:pt x="275" y="170"/>
                    <a:pt x="276" y="166"/>
                    <a:pt x="275" y="162"/>
                  </a:cubicBezTo>
                  <a:cubicBezTo>
                    <a:pt x="275" y="160"/>
                    <a:pt x="275" y="160"/>
                    <a:pt x="275" y="160"/>
                  </a:cubicBezTo>
                  <a:cubicBezTo>
                    <a:pt x="275" y="159"/>
                    <a:pt x="275" y="158"/>
                    <a:pt x="275" y="157"/>
                  </a:cubicBezTo>
                  <a:cubicBezTo>
                    <a:pt x="274" y="150"/>
                    <a:pt x="274" y="150"/>
                    <a:pt x="274" y="150"/>
                  </a:cubicBezTo>
                  <a:cubicBezTo>
                    <a:pt x="274" y="150"/>
                    <a:pt x="274" y="149"/>
                    <a:pt x="274" y="149"/>
                  </a:cubicBezTo>
                  <a:cubicBezTo>
                    <a:pt x="273" y="148"/>
                    <a:pt x="272" y="148"/>
                    <a:pt x="271" y="148"/>
                  </a:cubicBezTo>
                  <a:cubicBezTo>
                    <a:pt x="270" y="148"/>
                    <a:pt x="269" y="148"/>
                    <a:pt x="269" y="150"/>
                  </a:cubicBezTo>
                  <a:cubicBezTo>
                    <a:pt x="269" y="150"/>
                    <a:pt x="268" y="150"/>
                    <a:pt x="269" y="151"/>
                  </a:cubicBezTo>
                  <a:cubicBezTo>
                    <a:pt x="269" y="157"/>
                    <a:pt x="269" y="157"/>
                    <a:pt x="269" y="157"/>
                  </a:cubicBezTo>
                  <a:cubicBezTo>
                    <a:pt x="269" y="158"/>
                    <a:pt x="269" y="159"/>
                    <a:pt x="269" y="160"/>
                  </a:cubicBezTo>
                  <a:cubicBezTo>
                    <a:pt x="269" y="160"/>
                    <a:pt x="269" y="161"/>
                    <a:pt x="269" y="162"/>
                  </a:cubicBezTo>
                  <a:cubicBezTo>
                    <a:pt x="269" y="165"/>
                    <a:pt x="268" y="169"/>
                    <a:pt x="267" y="172"/>
                  </a:cubicBezTo>
                  <a:cubicBezTo>
                    <a:pt x="267" y="174"/>
                    <a:pt x="266" y="175"/>
                    <a:pt x="266" y="177"/>
                  </a:cubicBezTo>
                  <a:cubicBezTo>
                    <a:pt x="265" y="178"/>
                    <a:pt x="265" y="178"/>
                    <a:pt x="265" y="178"/>
                  </a:cubicBezTo>
                  <a:cubicBezTo>
                    <a:pt x="265" y="180"/>
                    <a:pt x="264" y="182"/>
                    <a:pt x="263" y="184"/>
                  </a:cubicBezTo>
                  <a:cubicBezTo>
                    <a:pt x="262" y="184"/>
                    <a:pt x="262" y="185"/>
                    <a:pt x="261" y="185"/>
                  </a:cubicBezTo>
                  <a:cubicBezTo>
                    <a:pt x="261" y="187"/>
                    <a:pt x="260" y="188"/>
                    <a:pt x="259" y="189"/>
                  </a:cubicBezTo>
                  <a:cubicBezTo>
                    <a:pt x="258" y="191"/>
                    <a:pt x="257" y="192"/>
                    <a:pt x="255" y="193"/>
                  </a:cubicBezTo>
                  <a:cubicBezTo>
                    <a:pt x="255" y="194"/>
                    <a:pt x="254" y="195"/>
                    <a:pt x="254" y="195"/>
                  </a:cubicBezTo>
                  <a:cubicBezTo>
                    <a:pt x="253" y="196"/>
                    <a:pt x="253" y="196"/>
                    <a:pt x="253" y="196"/>
                  </a:cubicBezTo>
                  <a:cubicBezTo>
                    <a:pt x="253" y="196"/>
                    <a:pt x="253" y="196"/>
                    <a:pt x="252" y="196"/>
                  </a:cubicBezTo>
                  <a:cubicBezTo>
                    <a:pt x="252" y="197"/>
                    <a:pt x="251" y="197"/>
                    <a:pt x="251" y="197"/>
                  </a:cubicBezTo>
                  <a:cubicBezTo>
                    <a:pt x="250" y="198"/>
                    <a:pt x="248" y="200"/>
                    <a:pt x="247" y="200"/>
                  </a:cubicBezTo>
                  <a:cubicBezTo>
                    <a:pt x="246" y="201"/>
                    <a:pt x="245" y="202"/>
                    <a:pt x="244" y="202"/>
                  </a:cubicBezTo>
                  <a:cubicBezTo>
                    <a:pt x="244" y="202"/>
                    <a:pt x="244" y="202"/>
                    <a:pt x="243" y="203"/>
                  </a:cubicBezTo>
                  <a:cubicBezTo>
                    <a:pt x="243" y="203"/>
                    <a:pt x="243" y="203"/>
                    <a:pt x="242" y="203"/>
                  </a:cubicBezTo>
                  <a:cubicBezTo>
                    <a:pt x="242" y="203"/>
                    <a:pt x="242" y="203"/>
                    <a:pt x="242" y="203"/>
                  </a:cubicBezTo>
                  <a:cubicBezTo>
                    <a:pt x="242" y="200"/>
                    <a:pt x="242" y="196"/>
                    <a:pt x="242" y="192"/>
                  </a:cubicBezTo>
                  <a:cubicBezTo>
                    <a:pt x="242" y="191"/>
                    <a:pt x="242" y="190"/>
                    <a:pt x="242" y="189"/>
                  </a:cubicBezTo>
                  <a:cubicBezTo>
                    <a:pt x="242" y="187"/>
                    <a:pt x="241" y="184"/>
                    <a:pt x="241" y="182"/>
                  </a:cubicBezTo>
                  <a:cubicBezTo>
                    <a:pt x="241" y="178"/>
                    <a:pt x="241" y="174"/>
                    <a:pt x="241" y="170"/>
                  </a:cubicBezTo>
                  <a:cubicBezTo>
                    <a:pt x="241" y="167"/>
                    <a:pt x="241" y="164"/>
                    <a:pt x="241" y="161"/>
                  </a:cubicBezTo>
                  <a:cubicBezTo>
                    <a:pt x="241" y="155"/>
                    <a:pt x="242" y="149"/>
                    <a:pt x="243" y="144"/>
                  </a:cubicBezTo>
                  <a:cubicBezTo>
                    <a:pt x="246" y="135"/>
                    <a:pt x="250" y="127"/>
                    <a:pt x="259" y="120"/>
                  </a:cubicBezTo>
                  <a:cubicBezTo>
                    <a:pt x="265" y="116"/>
                    <a:pt x="273" y="113"/>
                    <a:pt x="281" y="113"/>
                  </a:cubicBezTo>
                  <a:cubicBezTo>
                    <a:pt x="285" y="113"/>
                    <a:pt x="288" y="114"/>
                    <a:pt x="292" y="114"/>
                  </a:cubicBezTo>
                  <a:cubicBezTo>
                    <a:pt x="294" y="115"/>
                    <a:pt x="297" y="116"/>
                    <a:pt x="299" y="116"/>
                  </a:cubicBezTo>
                  <a:cubicBezTo>
                    <a:pt x="308" y="118"/>
                    <a:pt x="317" y="121"/>
                    <a:pt x="323" y="126"/>
                  </a:cubicBezTo>
                  <a:cubicBezTo>
                    <a:pt x="333" y="134"/>
                    <a:pt x="340" y="146"/>
                    <a:pt x="346" y="157"/>
                  </a:cubicBezTo>
                  <a:cubicBezTo>
                    <a:pt x="347" y="159"/>
                    <a:pt x="348" y="160"/>
                    <a:pt x="349" y="162"/>
                  </a:cubicBezTo>
                  <a:cubicBezTo>
                    <a:pt x="352" y="166"/>
                    <a:pt x="355" y="171"/>
                    <a:pt x="358" y="175"/>
                  </a:cubicBezTo>
                  <a:cubicBezTo>
                    <a:pt x="363" y="181"/>
                    <a:pt x="368" y="187"/>
                    <a:pt x="371" y="193"/>
                  </a:cubicBezTo>
                  <a:cubicBezTo>
                    <a:pt x="371" y="195"/>
                    <a:pt x="372" y="197"/>
                    <a:pt x="372" y="199"/>
                  </a:cubicBezTo>
                  <a:cubicBezTo>
                    <a:pt x="374" y="204"/>
                    <a:pt x="376" y="209"/>
                    <a:pt x="379" y="213"/>
                  </a:cubicBezTo>
                  <a:cubicBezTo>
                    <a:pt x="381" y="215"/>
                    <a:pt x="381" y="215"/>
                    <a:pt x="381" y="215"/>
                  </a:cubicBezTo>
                  <a:cubicBezTo>
                    <a:pt x="384" y="220"/>
                    <a:pt x="388" y="225"/>
                    <a:pt x="391" y="230"/>
                  </a:cubicBezTo>
                  <a:cubicBezTo>
                    <a:pt x="398" y="245"/>
                    <a:pt x="404" y="258"/>
                    <a:pt x="408" y="272"/>
                  </a:cubicBezTo>
                  <a:cubicBezTo>
                    <a:pt x="408" y="272"/>
                    <a:pt x="408" y="273"/>
                    <a:pt x="408" y="273"/>
                  </a:cubicBezTo>
                  <a:cubicBezTo>
                    <a:pt x="408" y="274"/>
                    <a:pt x="408" y="275"/>
                    <a:pt x="408" y="276"/>
                  </a:cubicBezTo>
                  <a:cubicBezTo>
                    <a:pt x="404" y="278"/>
                    <a:pt x="402" y="282"/>
                    <a:pt x="402" y="286"/>
                  </a:cubicBezTo>
                  <a:cubicBezTo>
                    <a:pt x="401" y="305"/>
                    <a:pt x="399" y="323"/>
                    <a:pt x="394" y="340"/>
                  </a:cubicBezTo>
                  <a:cubicBezTo>
                    <a:pt x="394" y="342"/>
                    <a:pt x="394" y="343"/>
                    <a:pt x="393" y="344"/>
                  </a:cubicBezTo>
                  <a:cubicBezTo>
                    <a:pt x="392" y="349"/>
                    <a:pt x="391" y="354"/>
                    <a:pt x="389" y="358"/>
                  </a:cubicBezTo>
                  <a:cubicBezTo>
                    <a:pt x="389" y="359"/>
                    <a:pt x="389" y="359"/>
                    <a:pt x="389" y="359"/>
                  </a:cubicBezTo>
                  <a:cubicBezTo>
                    <a:pt x="387" y="364"/>
                    <a:pt x="385" y="368"/>
                    <a:pt x="383" y="373"/>
                  </a:cubicBezTo>
                  <a:cubicBezTo>
                    <a:pt x="382" y="377"/>
                    <a:pt x="382" y="377"/>
                    <a:pt x="382" y="377"/>
                  </a:cubicBezTo>
                  <a:cubicBezTo>
                    <a:pt x="382" y="377"/>
                    <a:pt x="382" y="377"/>
                    <a:pt x="382" y="377"/>
                  </a:cubicBezTo>
                  <a:cubicBezTo>
                    <a:pt x="381" y="378"/>
                    <a:pt x="380" y="380"/>
                    <a:pt x="380" y="381"/>
                  </a:cubicBezTo>
                  <a:cubicBezTo>
                    <a:pt x="380" y="381"/>
                    <a:pt x="380" y="381"/>
                    <a:pt x="380" y="381"/>
                  </a:cubicBezTo>
                  <a:cubicBezTo>
                    <a:pt x="377" y="386"/>
                    <a:pt x="375" y="390"/>
                    <a:pt x="373" y="394"/>
                  </a:cubicBezTo>
                  <a:cubicBezTo>
                    <a:pt x="373" y="395"/>
                    <a:pt x="372" y="395"/>
                    <a:pt x="372" y="395"/>
                  </a:cubicBezTo>
                  <a:cubicBezTo>
                    <a:pt x="370" y="399"/>
                    <a:pt x="367" y="404"/>
                    <a:pt x="364" y="408"/>
                  </a:cubicBezTo>
                  <a:cubicBezTo>
                    <a:pt x="363" y="409"/>
                    <a:pt x="363" y="409"/>
                    <a:pt x="363" y="409"/>
                  </a:cubicBezTo>
                  <a:cubicBezTo>
                    <a:pt x="362" y="411"/>
                    <a:pt x="362" y="411"/>
                    <a:pt x="362" y="411"/>
                  </a:cubicBezTo>
                  <a:cubicBezTo>
                    <a:pt x="360" y="413"/>
                    <a:pt x="358" y="416"/>
                    <a:pt x="356" y="418"/>
                  </a:cubicBezTo>
                  <a:cubicBezTo>
                    <a:pt x="355" y="420"/>
                    <a:pt x="355" y="420"/>
                    <a:pt x="355" y="420"/>
                  </a:cubicBezTo>
                  <a:cubicBezTo>
                    <a:pt x="353" y="421"/>
                    <a:pt x="353" y="421"/>
                    <a:pt x="353" y="421"/>
                  </a:cubicBezTo>
                  <a:cubicBezTo>
                    <a:pt x="352" y="423"/>
                    <a:pt x="350" y="426"/>
                    <a:pt x="348" y="428"/>
                  </a:cubicBezTo>
                  <a:cubicBezTo>
                    <a:pt x="347" y="429"/>
                    <a:pt x="346" y="429"/>
                    <a:pt x="345" y="430"/>
                  </a:cubicBezTo>
                  <a:cubicBezTo>
                    <a:pt x="338" y="437"/>
                    <a:pt x="331" y="442"/>
                    <a:pt x="324" y="447"/>
                  </a:cubicBezTo>
                  <a:cubicBezTo>
                    <a:pt x="321" y="448"/>
                    <a:pt x="319" y="450"/>
                    <a:pt x="316" y="451"/>
                  </a:cubicBezTo>
                  <a:cubicBezTo>
                    <a:pt x="314" y="451"/>
                    <a:pt x="313" y="452"/>
                    <a:pt x="312" y="454"/>
                  </a:cubicBezTo>
                  <a:close/>
                  <a:moveTo>
                    <a:pt x="421" y="447"/>
                  </a:moveTo>
                  <a:cubicBezTo>
                    <a:pt x="418" y="457"/>
                    <a:pt x="408" y="472"/>
                    <a:pt x="395" y="472"/>
                  </a:cubicBezTo>
                  <a:cubicBezTo>
                    <a:pt x="395" y="472"/>
                    <a:pt x="395" y="472"/>
                    <a:pt x="394" y="472"/>
                  </a:cubicBezTo>
                  <a:cubicBezTo>
                    <a:pt x="389" y="471"/>
                    <a:pt x="385" y="470"/>
                    <a:pt x="380" y="469"/>
                  </a:cubicBezTo>
                  <a:cubicBezTo>
                    <a:pt x="379" y="468"/>
                    <a:pt x="377" y="468"/>
                    <a:pt x="375" y="467"/>
                  </a:cubicBezTo>
                  <a:cubicBezTo>
                    <a:pt x="373" y="467"/>
                    <a:pt x="370" y="466"/>
                    <a:pt x="368" y="466"/>
                  </a:cubicBezTo>
                  <a:cubicBezTo>
                    <a:pt x="365" y="466"/>
                    <a:pt x="362" y="467"/>
                    <a:pt x="360" y="467"/>
                  </a:cubicBezTo>
                  <a:cubicBezTo>
                    <a:pt x="357" y="467"/>
                    <a:pt x="355" y="467"/>
                    <a:pt x="353" y="467"/>
                  </a:cubicBezTo>
                  <a:cubicBezTo>
                    <a:pt x="352" y="468"/>
                    <a:pt x="351" y="468"/>
                    <a:pt x="350" y="468"/>
                  </a:cubicBezTo>
                  <a:cubicBezTo>
                    <a:pt x="344" y="468"/>
                    <a:pt x="333" y="467"/>
                    <a:pt x="325" y="463"/>
                  </a:cubicBezTo>
                  <a:cubicBezTo>
                    <a:pt x="323" y="463"/>
                    <a:pt x="322" y="462"/>
                    <a:pt x="320" y="461"/>
                  </a:cubicBezTo>
                  <a:cubicBezTo>
                    <a:pt x="323" y="460"/>
                    <a:pt x="326" y="459"/>
                    <a:pt x="330" y="457"/>
                  </a:cubicBezTo>
                  <a:cubicBezTo>
                    <a:pt x="338" y="452"/>
                    <a:pt x="345" y="446"/>
                    <a:pt x="353" y="438"/>
                  </a:cubicBezTo>
                  <a:cubicBezTo>
                    <a:pt x="354" y="437"/>
                    <a:pt x="355" y="436"/>
                    <a:pt x="356" y="435"/>
                  </a:cubicBezTo>
                  <a:cubicBezTo>
                    <a:pt x="358" y="433"/>
                    <a:pt x="360" y="431"/>
                    <a:pt x="362" y="429"/>
                  </a:cubicBezTo>
                  <a:cubicBezTo>
                    <a:pt x="363" y="428"/>
                    <a:pt x="364" y="427"/>
                    <a:pt x="365" y="426"/>
                  </a:cubicBezTo>
                  <a:cubicBezTo>
                    <a:pt x="367" y="423"/>
                    <a:pt x="369" y="420"/>
                    <a:pt x="371" y="417"/>
                  </a:cubicBezTo>
                  <a:cubicBezTo>
                    <a:pt x="372" y="416"/>
                    <a:pt x="373" y="415"/>
                    <a:pt x="373" y="414"/>
                  </a:cubicBezTo>
                  <a:cubicBezTo>
                    <a:pt x="376" y="410"/>
                    <a:pt x="380" y="405"/>
                    <a:pt x="382" y="400"/>
                  </a:cubicBezTo>
                  <a:cubicBezTo>
                    <a:pt x="385" y="396"/>
                    <a:pt x="387" y="391"/>
                    <a:pt x="390" y="386"/>
                  </a:cubicBezTo>
                  <a:cubicBezTo>
                    <a:pt x="390" y="385"/>
                    <a:pt x="391" y="383"/>
                    <a:pt x="392" y="382"/>
                  </a:cubicBezTo>
                  <a:cubicBezTo>
                    <a:pt x="393" y="380"/>
                    <a:pt x="393" y="379"/>
                    <a:pt x="394" y="378"/>
                  </a:cubicBezTo>
                  <a:cubicBezTo>
                    <a:pt x="396" y="373"/>
                    <a:pt x="398" y="368"/>
                    <a:pt x="400" y="362"/>
                  </a:cubicBezTo>
                  <a:cubicBezTo>
                    <a:pt x="402" y="357"/>
                    <a:pt x="403" y="352"/>
                    <a:pt x="404" y="347"/>
                  </a:cubicBezTo>
                  <a:cubicBezTo>
                    <a:pt x="405" y="346"/>
                    <a:pt x="405" y="345"/>
                    <a:pt x="405" y="343"/>
                  </a:cubicBezTo>
                  <a:cubicBezTo>
                    <a:pt x="410" y="325"/>
                    <a:pt x="412" y="306"/>
                    <a:pt x="413" y="286"/>
                  </a:cubicBezTo>
                  <a:cubicBezTo>
                    <a:pt x="414" y="289"/>
                    <a:pt x="415" y="292"/>
                    <a:pt x="417" y="294"/>
                  </a:cubicBezTo>
                  <a:cubicBezTo>
                    <a:pt x="417" y="295"/>
                    <a:pt x="417" y="296"/>
                    <a:pt x="417" y="296"/>
                  </a:cubicBezTo>
                  <a:cubicBezTo>
                    <a:pt x="423" y="309"/>
                    <a:pt x="427" y="321"/>
                    <a:pt x="425" y="337"/>
                  </a:cubicBezTo>
                  <a:cubicBezTo>
                    <a:pt x="424" y="341"/>
                    <a:pt x="423" y="345"/>
                    <a:pt x="422" y="349"/>
                  </a:cubicBezTo>
                  <a:cubicBezTo>
                    <a:pt x="420" y="356"/>
                    <a:pt x="418" y="363"/>
                    <a:pt x="419" y="370"/>
                  </a:cubicBezTo>
                  <a:cubicBezTo>
                    <a:pt x="419" y="376"/>
                    <a:pt x="421" y="382"/>
                    <a:pt x="422" y="388"/>
                  </a:cubicBezTo>
                  <a:cubicBezTo>
                    <a:pt x="423" y="392"/>
                    <a:pt x="424" y="396"/>
                    <a:pt x="425" y="401"/>
                  </a:cubicBezTo>
                  <a:cubicBezTo>
                    <a:pt x="425" y="401"/>
                    <a:pt x="425" y="401"/>
                    <a:pt x="425" y="401"/>
                  </a:cubicBezTo>
                  <a:cubicBezTo>
                    <a:pt x="427" y="416"/>
                    <a:pt x="426" y="431"/>
                    <a:pt x="421" y="447"/>
                  </a:cubicBezTo>
                  <a:close/>
                </a:path>
              </a:pathLst>
            </a:custGeom>
            <a:solidFill>
              <a:srgbClr val="71D4EA"/>
            </a:solidFill>
            <a:ln>
              <a:solidFill>
                <a:srgbClr val="0070C0"/>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8" name="Oval 7">
              <a:extLst>
                <a:ext uri="{FF2B5EF4-FFF2-40B4-BE49-F238E27FC236}">
                  <a16:creationId xmlns:a16="http://schemas.microsoft.com/office/drawing/2014/main" id="{A121F2AE-7414-4EC0-93A7-703099EFBD45}"/>
                </a:ext>
              </a:extLst>
            </p:cNvPr>
            <p:cNvSpPr>
              <a:spLocks noChangeAspect="1"/>
            </p:cNvSpPr>
            <p:nvPr/>
          </p:nvSpPr>
          <p:spPr>
            <a:xfrm>
              <a:off x="2699792" y="1844824"/>
              <a:ext cx="3384000" cy="3384376"/>
            </a:xfrm>
            <a:prstGeom prst="ellipse">
              <a:avLst/>
            </a:prstGeom>
            <a:noFill/>
            <a:ln>
              <a:solidFill>
                <a:srgbClr val="71D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400" dirty="0">
                <a:solidFill>
                  <a:prstClr val="white"/>
                </a:solidFill>
              </a:endParaRPr>
            </a:p>
          </p:txBody>
        </p:sp>
      </p:grpSp>
      <p:grpSp>
        <p:nvGrpSpPr>
          <p:cNvPr id="9" name="Group 8">
            <a:extLst>
              <a:ext uri="{FF2B5EF4-FFF2-40B4-BE49-F238E27FC236}">
                <a16:creationId xmlns:a16="http://schemas.microsoft.com/office/drawing/2014/main" id="{74C9D222-BAFA-4946-AAB0-BEE109FAAC05}"/>
              </a:ext>
            </a:extLst>
          </p:cNvPr>
          <p:cNvGrpSpPr/>
          <p:nvPr/>
        </p:nvGrpSpPr>
        <p:grpSpPr>
          <a:xfrm>
            <a:off x="6386001" y="1389392"/>
            <a:ext cx="1763688" cy="677566"/>
            <a:chOff x="4260478" y="1655610"/>
            <a:chExt cx="1763688" cy="677566"/>
          </a:xfrm>
        </p:grpSpPr>
        <p:grpSp>
          <p:nvGrpSpPr>
            <p:cNvPr id="10" name="Group 9">
              <a:extLst>
                <a:ext uri="{FF2B5EF4-FFF2-40B4-BE49-F238E27FC236}">
                  <a16:creationId xmlns:a16="http://schemas.microsoft.com/office/drawing/2014/main" id="{0043AC04-2949-4EAB-9398-5FDA0C255CA6}"/>
                </a:ext>
              </a:extLst>
            </p:cNvPr>
            <p:cNvGrpSpPr/>
            <p:nvPr/>
          </p:nvGrpSpPr>
          <p:grpSpPr>
            <a:xfrm>
              <a:off x="4710061" y="1655610"/>
              <a:ext cx="864522" cy="396349"/>
              <a:chOff x="5956301" y="1851025"/>
              <a:chExt cx="515938" cy="236537"/>
            </a:xfrm>
            <a:solidFill>
              <a:schemeClr val="accent1"/>
            </a:solidFill>
          </p:grpSpPr>
          <p:sp>
            <p:nvSpPr>
              <p:cNvPr id="12" name="Freeform 6">
                <a:extLst>
                  <a:ext uri="{FF2B5EF4-FFF2-40B4-BE49-F238E27FC236}">
                    <a16:creationId xmlns:a16="http://schemas.microsoft.com/office/drawing/2014/main" id="{C89D9A69-C5F5-4040-A8C4-9AE37140662D}"/>
                  </a:ext>
                </a:extLst>
              </p:cNvPr>
              <p:cNvSpPr>
                <a:spLocks/>
              </p:cNvSpPr>
              <p:nvPr/>
            </p:nvSpPr>
            <p:spPr bwMode="auto">
              <a:xfrm>
                <a:off x="5956301" y="1851025"/>
                <a:ext cx="303213" cy="163512"/>
              </a:xfrm>
              <a:custGeom>
                <a:avLst/>
                <a:gdLst>
                  <a:gd name="T0" fmla="*/ 667 w 1105"/>
                  <a:gd name="T1" fmla="*/ 0 h 596"/>
                  <a:gd name="T2" fmla="*/ 474 w 1105"/>
                  <a:gd name="T3" fmla="*/ 113 h 596"/>
                  <a:gd name="T4" fmla="*/ 471 w 1105"/>
                  <a:gd name="T5" fmla="*/ 118 h 596"/>
                  <a:gd name="T6" fmla="*/ 463 w 1105"/>
                  <a:gd name="T7" fmla="*/ 134 h 596"/>
                  <a:gd name="T8" fmla="*/ 459 w 1105"/>
                  <a:gd name="T9" fmla="*/ 143 h 596"/>
                  <a:gd name="T10" fmla="*/ 454 w 1105"/>
                  <a:gd name="T11" fmla="*/ 158 h 596"/>
                  <a:gd name="T12" fmla="*/ 447 w 1105"/>
                  <a:gd name="T13" fmla="*/ 156 h 596"/>
                  <a:gd name="T14" fmla="*/ 435 w 1105"/>
                  <a:gd name="T15" fmla="*/ 154 h 596"/>
                  <a:gd name="T16" fmla="*/ 419 w 1105"/>
                  <a:gd name="T17" fmla="*/ 151 h 596"/>
                  <a:gd name="T18" fmla="*/ 398 w 1105"/>
                  <a:gd name="T19" fmla="*/ 150 h 596"/>
                  <a:gd name="T20" fmla="*/ 188 w 1105"/>
                  <a:gd name="T21" fmla="*/ 300 h 596"/>
                  <a:gd name="T22" fmla="*/ 151 w 1105"/>
                  <a:gd name="T23" fmla="*/ 295 h 596"/>
                  <a:gd name="T24" fmla="*/ 38 w 1105"/>
                  <a:gd name="T25" fmla="*/ 346 h 596"/>
                  <a:gd name="T26" fmla="*/ 29 w 1105"/>
                  <a:gd name="T27" fmla="*/ 357 h 596"/>
                  <a:gd name="T28" fmla="*/ 11 w 1105"/>
                  <a:gd name="T29" fmla="*/ 388 h 596"/>
                  <a:gd name="T30" fmla="*/ 9 w 1105"/>
                  <a:gd name="T31" fmla="*/ 396 h 596"/>
                  <a:gd name="T32" fmla="*/ 0 w 1105"/>
                  <a:gd name="T33" fmla="*/ 445 h 596"/>
                  <a:gd name="T34" fmla="*/ 151 w 1105"/>
                  <a:gd name="T35" fmla="*/ 596 h 596"/>
                  <a:gd name="T36" fmla="*/ 153 w 1105"/>
                  <a:gd name="T37" fmla="*/ 596 h 596"/>
                  <a:gd name="T38" fmla="*/ 155 w 1105"/>
                  <a:gd name="T39" fmla="*/ 596 h 596"/>
                  <a:gd name="T40" fmla="*/ 929 w 1105"/>
                  <a:gd name="T41" fmla="*/ 596 h 596"/>
                  <a:gd name="T42" fmla="*/ 930 w 1105"/>
                  <a:gd name="T43" fmla="*/ 596 h 596"/>
                  <a:gd name="T44" fmla="*/ 931 w 1105"/>
                  <a:gd name="T45" fmla="*/ 596 h 596"/>
                  <a:gd name="T46" fmla="*/ 1105 w 1105"/>
                  <a:gd name="T47" fmla="*/ 422 h 596"/>
                  <a:gd name="T48" fmla="*/ 931 w 1105"/>
                  <a:gd name="T49" fmla="*/ 247 h 596"/>
                  <a:gd name="T50" fmla="*/ 888 w 1105"/>
                  <a:gd name="T51" fmla="*/ 253 h 596"/>
                  <a:gd name="T52" fmla="*/ 890 w 1105"/>
                  <a:gd name="T53" fmla="*/ 223 h 596"/>
                  <a:gd name="T54" fmla="*/ 667 w 1105"/>
                  <a:gd name="T5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5" h="596">
                    <a:moveTo>
                      <a:pt x="667" y="0"/>
                    </a:moveTo>
                    <a:cubicBezTo>
                      <a:pt x="584" y="0"/>
                      <a:pt x="512" y="46"/>
                      <a:pt x="474" y="113"/>
                    </a:cubicBezTo>
                    <a:cubicBezTo>
                      <a:pt x="473" y="115"/>
                      <a:pt x="472" y="116"/>
                      <a:pt x="471" y="118"/>
                    </a:cubicBezTo>
                    <a:cubicBezTo>
                      <a:pt x="468" y="123"/>
                      <a:pt x="466" y="129"/>
                      <a:pt x="463" y="134"/>
                    </a:cubicBezTo>
                    <a:cubicBezTo>
                      <a:pt x="462" y="137"/>
                      <a:pt x="461" y="140"/>
                      <a:pt x="459" y="143"/>
                    </a:cubicBezTo>
                    <a:cubicBezTo>
                      <a:pt x="458" y="148"/>
                      <a:pt x="456" y="153"/>
                      <a:pt x="454" y="158"/>
                    </a:cubicBezTo>
                    <a:cubicBezTo>
                      <a:pt x="452" y="157"/>
                      <a:pt x="450" y="157"/>
                      <a:pt x="447" y="156"/>
                    </a:cubicBezTo>
                    <a:cubicBezTo>
                      <a:pt x="443" y="155"/>
                      <a:pt x="439" y="154"/>
                      <a:pt x="435" y="154"/>
                    </a:cubicBezTo>
                    <a:cubicBezTo>
                      <a:pt x="430" y="153"/>
                      <a:pt x="424" y="152"/>
                      <a:pt x="419" y="151"/>
                    </a:cubicBezTo>
                    <a:cubicBezTo>
                      <a:pt x="412" y="151"/>
                      <a:pt x="405" y="150"/>
                      <a:pt x="398" y="150"/>
                    </a:cubicBezTo>
                    <a:cubicBezTo>
                      <a:pt x="301" y="150"/>
                      <a:pt x="218" y="213"/>
                      <a:pt x="188" y="300"/>
                    </a:cubicBezTo>
                    <a:cubicBezTo>
                      <a:pt x="176" y="297"/>
                      <a:pt x="164" y="295"/>
                      <a:pt x="151" y="295"/>
                    </a:cubicBezTo>
                    <a:cubicBezTo>
                      <a:pt x="106" y="295"/>
                      <a:pt x="65" y="315"/>
                      <a:pt x="38" y="346"/>
                    </a:cubicBezTo>
                    <a:cubicBezTo>
                      <a:pt x="34" y="350"/>
                      <a:pt x="31" y="354"/>
                      <a:pt x="29" y="357"/>
                    </a:cubicBezTo>
                    <a:cubicBezTo>
                      <a:pt x="22" y="367"/>
                      <a:pt x="16" y="377"/>
                      <a:pt x="11" y="388"/>
                    </a:cubicBezTo>
                    <a:cubicBezTo>
                      <a:pt x="10" y="391"/>
                      <a:pt x="10" y="393"/>
                      <a:pt x="9" y="396"/>
                    </a:cubicBezTo>
                    <a:cubicBezTo>
                      <a:pt x="3" y="411"/>
                      <a:pt x="0" y="428"/>
                      <a:pt x="0" y="445"/>
                    </a:cubicBezTo>
                    <a:cubicBezTo>
                      <a:pt x="0" y="528"/>
                      <a:pt x="68" y="596"/>
                      <a:pt x="151" y="596"/>
                    </a:cubicBezTo>
                    <a:cubicBezTo>
                      <a:pt x="153" y="596"/>
                      <a:pt x="153" y="596"/>
                      <a:pt x="153" y="596"/>
                    </a:cubicBezTo>
                    <a:cubicBezTo>
                      <a:pt x="155" y="596"/>
                      <a:pt x="155" y="596"/>
                      <a:pt x="155" y="596"/>
                    </a:cubicBezTo>
                    <a:cubicBezTo>
                      <a:pt x="929" y="596"/>
                      <a:pt x="929" y="596"/>
                      <a:pt x="929" y="596"/>
                    </a:cubicBezTo>
                    <a:cubicBezTo>
                      <a:pt x="930" y="596"/>
                      <a:pt x="930" y="596"/>
                      <a:pt x="930" y="596"/>
                    </a:cubicBezTo>
                    <a:cubicBezTo>
                      <a:pt x="931" y="596"/>
                      <a:pt x="931" y="596"/>
                      <a:pt x="931" y="596"/>
                    </a:cubicBezTo>
                    <a:cubicBezTo>
                      <a:pt x="1027" y="596"/>
                      <a:pt x="1105" y="518"/>
                      <a:pt x="1105" y="422"/>
                    </a:cubicBezTo>
                    <a:cubicBezTo>
                      <a:pt x="1105" y="325"/>
                      <a:pt x="1027" y="247"/>
                      <a:pt x="931" y="247"/>
                    </a:cubicBezTo>
                    <a:cubicBezTo>
                      <a:pt x="916" y="247"/>
                      <a:pt x="902" y="250"/>
                      <a:pt x="888" y="253"/>
                    </a:cubicBezTo>
                    <a:cubicBezTo>
                      <a:pt x="889" y="243"/>
                      <a:pt x="890" y="233"/>
                      <a:pt x="890" y="223"/>
                    </a:cubicBezTo>
                    <a:cubicBezTo>
                      <a:pt x="890" y="100"/>
                      <a:pt x="790" y="0"/>
                      <a:pt x="667" y="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13" name="Freeform 7">
                <a:extLst>
                  <a:ext uri="{FF2B5EF4-FFF2-40B4-BE49-F238E27FC236}">
                    <a16:creationId xmlns:a16="http://schemas.microsoft.com/office/drawing/2014/main" id="{19EC7227-749B-4F2C-8006-1AE098ADE134}"/>
                  </a:ext>
                </a:extLst>
              </p:cNvPr>
              <p:cNvSpPr>
                <a:spLocks/>
              </p:cNvSpPr>
              <p:nvPr/>
            </p:nvSpPr>
            <p:spPr bwMode="auto">
              <a:xfrm>
                <a:off x="6061076" y="1865312"/>
                <a:ext cx="411163" cy="222250"/>
              </a:xfrm>
              <a:custGeom>
                <a:avLst/>
                <a:gdLst>
                  <a:gd name="T0" fmla="*/ 904 w 1498"/>
                  <a:gd name="T1" fmla="*/ 0 h 807"/>
                  <a:gd name="T2" fmla="*/ 642 w 1498"/>
                  <a:gd name="T3" fmla="*/ 153 h 807"/>
                  <a:gd name="T4" fmla="*/ 638 w 1498"/>
                  <a:gd name="T5" fmla="*/ 160 h 807"/>
                  <a:gd name="T6" fmla="*/ 627 w 1498"/>
                  <a:gd name="T7" fmla="*/ 181 h 807"/>
                  <a:gd name="T8" fmla="*/ 622 w 1498"/>
                  <a:gd name="T9" fmla="*/ 194 h 807"/>
                  <a:gd name="T10" fmla="*/ 616 w 1498"/>
                  <a:gd name="T11" fmla="*/ 214 h 807"/>
                  <a:gd name="T12" fmla="*/ 606 w 1498"/>
                  <a:gd name="T13" fmla="*/ 211 h 807"/>
                  <a:gd name="T14" fmla="*/ 589 w 1498"/>
                  <a:gd name="T15" fmla="*/ 208 h 807"/>
                  <a:gd name="T16" fmla="*/ 567 w 1498"/>
                  <a:gd name="T17" fmla="*/ 205 h 807"/>
                  <a:gd name="T18" fmla="*/ 539 w 1498"/>
                  <a:gd name="T19" fmla="*/ 204 h 807"/>
                  <a:gd name="T20" fmla="*/ 255 w 1498"/>
                  <a:gd name="T21" fmla="*/ 406 h 807"/>
                  <a:gd name="T22" fmla="*/ 204 w 1498"/>
                  <a:gd name="T23" fmla="*/ 400 h 807"/>
                  <a:gd name="T24" fmla="*/ 51 w 1498"/>
                  <a:gd name="T25" fmla="*/ 469 h 807"/>
                  <a:gd name="T26" fmla="*/ 38 w 1498"/>
                  <a:gd name="T27" fmla="*/ 484 h 807"/>
                  <a:gd name="T28" fmla="*/ 15 w 1498"/>
                  <a:gd name="T29" fmla="*/ 526 h 807"/>
                  <a:gd name="T30" fmla="*/ 11 w 1498"/>
                  <a:gd name="T31" fmla="*/ 536 h 807"/>
                  <a:gd name="T32" fmla="*/ 0 w 1498"/>
                  <a:gd name="T33" fmla="*/ 603 h 807"/>
                  <a:gd name="T34" fmla="*/ 204 w 1498"/>
                  <a:gd name="T35" fmla="*/ 807 h 807"/>
                  <a:gd name="T36" fmla="*/ 207 w 1498"/>
                  <a:gd name="T37" fmla="*/ 807 h 807"/>
                  <a:gd name="T38" fmla="*/ 210 w 1498"/>
                  <a:gd name="T39" fmla="*/ 807 h 807"/>
                  <a:gd name="T40" fmla="*/ 1259 w 1498"/>
                  <a:gd name="T41" fmla="*/ 807 h 807"/>
                  <a:gd name="T42" fmla="*/ 1260 w 1498"/>
                  <a:gd name="T43" fmla="*/ 807 h 807"/>
                  <a:gd name="T44" fmla="*/ 1262 w 1498"/>
                  <a:gd name="T45" fmla="*/ 807 h 807"/>
                  <a:gd name="T46" fmla="*/ 1498 w 1498"/>
                  <a:gd name="T47" fmla="*/ 571 h 807"/>
                  <a:gd name="T48" fmla="*/ 1262 w 1498"/>
                  <a:gd name="T49" fmla="*/ 335 h 807"/>
                  <a:gd name="T50" fmla="*/ 1203 w 1498"/>
                  <a:gd name="T51" fmla="*/ 343 h 807"/>
                  <a:gd name="T52" fmla="*/ 1206 w 1498"/>
                  <a:gd name="T53" fmla="*/ 302 h 807"/>
                  <a:gd name="T54" fmla="*/ 904 w 1498"/>
                  <a:gd name="T5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8" h="807">
                    <a:moveTo>
                      <a:pt x="904" y="0"/>
                    </a:moveTo>
                    <a:cubicBezTo>
                      <a:pt x="792" y="0"/>
                      <a:pt x="693" y="62"/>
                      <a:pt x="642" y="153"/>
                    </a:cubicBezTo>
                    <a:cubicBezTo>
                      <a:pt x="640" y="155"/>
                      <a:pt x="639" y="158"/>
                      <a:pt x="638" y="160"/>
                    </a:cubicBezTo>
                    <a:cubicBezTo>
                      <a:pt x="634" y="167"/>
                      <a:pt x="631" y="174"/>
                      <a:pt x="627" y="181"/>
                    </a:cubicBezTo>
                    <a:cubicBezTo>
                      <a:pt x="626" y="186"/>
                      <a:pt x="624" y="190"/>
                      <a:pt x="622" y="194"/>
                    </a:cubicBezTo>
                    <a:cubicBezTo>
                      <a:pt x="620" y="200"/>
                      <a:pt x="618" y="207"/>
                      <a:pt x="616" y="214"/>
                    </a:cubicBezTo>
                    <a:cubicBezTo>
                      <a:pt x="612" y="213"/>
                      <a:pt x="609" y="212"/>
                      <a:pt x="606" y="211"/>
                    </a:cubicBezTo>
                    <a:cubicBezTo>
                      <a:pt x="601" y="210"/>
                      <a:pt x="595" y="209"/>
                      <a:pt x="589" y="208"/>
                    </a:cubicBezTo>
                    <a:cubicBezTo>
                      <a:pt x="582" y="207"/>
                      <a:pt x="575" y="206"/>
                      <a:pt x="567" y="205"/>
                    </a:cubicBezTo>
                    <a:cubicBezTo>
                      <a:pt x="558" y="204"/>
                      <a:pt x="549" y="204"/>
                      <a:pt x="539" y="204"/>
                    </a:cubicBezTo>
                    <a:cubicBezTo>
                      <a:pt x="407" y="204"/>
                      <a:pt x="296" y="288"/>
                      <a:pt x="255" y="406"/>
                    </a:cubicBezTo>
                    <a:cubicBezTo>
                      <a:pt x="238" y="402"/>
                      <a:pt x="221" y="400"/>
                      <a:pt x="204" y="400"/>
                    </a:cubicBezTo>
                    <a:cubicBezTo>
                      <a:pt x="143" y="400"/>
                      <a:pt x="88" y="427"/>
                      <a:pt x="51" y="469"/>
                    </a:cubicBezTo>
                    <a:cubicBezTo>
                      <a:pt x="46" y="474"/>
                      <a:pt x="42" y="479"/>
                      <a:pt x="38" y="484"/>
                    </a:cubicBezTo>
                    <a:cubicBezTo>
                      <a:pt x="29" y="497"/>
                      <a:pt x="21" y="511"/>
                      <a:pt x="15" y="526"/>
                    </a:cubicBezTo>
                    <a:cubicBezTo>
                      <a:pt x="14" y="529"/>
                      <a:pt x="13" y="533"/>
                      <a:pt x="11" y="536"/>
                    </a:cubicBezTo>
                    <a:cubicBezTo>
                      <a:pt x="4" y="557"/>
                      <a:pt x="0" y="580"/>
                      <a:pt x="0" y="603"/>
                    </a:cubicBezTo>
                    <a:cubicBezTo>
                      <a:pt x="0" y="716"/>
                      <a:pt x="91" y="807"/>
                      <a:pt x="204" y="807"/>
                    </a:cubicBezTo>
                    <a:cubicBezTo>
                      <a:pt x="207" y="807"/>
                      <a:pt x="207" y="807"/>
                      <a:pt x="207" y="807"/>
                    </a:cubicBezTo>
                    <a:cubicBezTo>
                      <a:pt x="210" y="807"/>
                      <a:pt x="210" y="807"/>
                      <a:pt x="210" y="807"/>
                    </a:cubicBezTo>
                    <a:cubicBezTo>
                      <a:pt x="1259" y="807"/>
                      <a:pt x="1259" y="807"/>
                      <a:pt x="1259" y="807"/>
                    </a:cubicBezTo>
                    <a:cubicBezTo>
                      <a:pt x="1260" y="807"/>
                      <a:pt x="1260" y="807"/>
                      <a:pt x="1260" y="807"/>
                    </a:cubicBezTo>
                    <a:cubicBezTo>
                      <a:pt x="1262" y="807"/>
                      <a:pt x="1262" y="807"/>
                      <a:pt x="1262" y="807"/>
                    </a:cubicBezTo>
                    <a:cubicBezTo>
                      <a:pt x="1392" y="807"/>
                      <a:pt x="1498" y="702"/>
                      <a:pt x="1498" y="571"/>
                    </a:cubicBezTo>
                    <a:cubicBezTo>
                      <a:pt x="1498" y="441"/>
                      <a:pt x="1392" y="335"/>
                      <a:pt x="1262" y="335"/>
                    </a:cubicBezTo>
                    <a:cubicBezTo>
                      <a:pt x="1241" y="335"/>
                      <a:pt x="1222" y="338"/>
                      <a:pt x="1203" y="343"/>
                    </a:cubicBezTo>
                    <a:cubicBezTo>
                      <a:pt x="1205" y="329"/>
                      <a:pt x="1206" y="316"/>
                      <a:pt x="1206" y="302"/>
                    </a:cubicBezTo>
                    <a:cubicBezTo>
                      <a:pt x="1206" y="135"/>
                      <a:pt x="1071" y="0"/>
                      <a:pt x="904" y="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sp>
          <p:nvSpPr>
            <p:cNvPr id="11" name="TextBox 10">
              <a:extLst>
                <a:ext uri="{FF2B5EF4-FFF2-40B4-BE49-F238E27FC236}">
                  <a16:creationId xmlns:a16="http://schemas.microsoft.com/office/drawing/2014/main" id="{6453C9C2-B0DB-452A-9F93-AC3BCEB9E97F}"/>
                </a:ext>
              </a:extLst>
            </p:cNvPr>
            <p:cNvSpPr txBox="1"/>
            <p:nvPr/>
          </p:nvSpPr>
          <p:spPr>
            <a:xfrm>
              <a:off x="4260478" y="2025399"/>
              <a:ext cx="1763688" cy="307777"/>
            </a:xfrm>
            <a:prstGeom prst="rect">
              <a:avLst/>
            </a:prstGeom>
            <a:noFill/>
          </p:spPr>
          <p:txBody>
            <a:bodyPr wrap="square" rtlCol="0">
              <a:spAutoFit/>
            </a:bodyPr>
            <a:lstStyle/>
            <a:p>
              <a:pPr algn="ctr" defTabSz="914400"/>
              <a:r>
                <a:rPr lang="ru" sz="1400" dirty="0">
                  <a:solidFill>
                    <a:srgbClr val="44546A"/>
                  </a:solidFill>
                </a:rPr>
                <a:t>Загрязнение воздуха </a:t>
              </a:r>
              <a:r>
                <a:rPr lang="ru" sz="1400" baseline="30000" dirty="0">
                  <a:solidFill>
                    <a:srgbClr val="44546A"/>
                  </a:solidFill>
                </a:rPr>
                <a:t>1</a:t>
              </a:r>
            </a:p>
          </p:txBody>
        </p:sp>
      </p:grpSp>
      <p:sp>
        <p:nvSpPr>
          <p:cNvPr id="14" name="Rectangle 13">
            <a:extLst>
              <a:ext uri="{FF2B5EF4-FFF2-40B4-BE49-F238E27FC236}">
                <a16:creationId xmlns:a16="http://schemas.microsoft.com/office/drawing/2014/main" id="{11C30048-F2FB-492E-B55E-D5D2A2AA5B85}"/>
              </a:ext>
            </a:extLst>
          </p:cNvPr>
          <p:cNvSpPr/>
          <p:nvPr/>
        </p:nvSpPr>
        <p:spPr>
          <a:xfrm>
            <a:off x="3549006" y="2221259"/>
            <a:ext cx="1277914" cy="307777"/>
          </a:xfrm>
          <a:prstGeom prst="rect">
            <a:avLst/>
          </a:prstGeom>
        </p:spPr>
        <p:txBody>
          <a:bodyPr wrap="none">
            <a:spAutoFit/>
          </a:bodyPr>
          <a:lstStyle/>
          <a:p>
            <a:pPr defTabSz="914400"/>
            <a:r>
              <a:rPr lang="ru" sz="1400" dirty="0">
                <a:solidFill>
                  <a:srgbClr val="44546A"/>
                </a:solidFill>
              </a:rPr>
              <a:t>Лекарства* </a:t>
            </a:r>
            <a:r>
              <a:rPr lang="ru" sz="1400" baseline="30000" dirty="0">
                <a:solidFill>
                  <a:srgbClr val="44546A"/>
                </a:solidFill>
              </a:rPr>
              <a:t>3</a:t>
            </a:r>
          </a:p>
        </p:txBody>
      </p:sp>
      <p:grpSp>
        <p:nvGrpSpPr>
          <p:cNvPr id="15" name="Group 14">
            <a:extLst>
              <a:ext uri="{FF2B5EF4-FFF2-40B4-BE49-F238E27FC236}">
                <a16:creationId xmlns:a16="http://schemas.microsoft.com/office/drawing/2014/main" id="{08CF3ED8-9CCD-4B83-9E44-8EDA57E6FBC9}"/>
              </a:ext>
            </a:extLst>
          </p:cNvPr>
          <p:cNvGrpSpPr/>
          <p:nvPr/>
        </p:nvGrpSpPr>
        <p:grpSpPr>
          <a:xfrm>
            <a:off x="4073191" y="1738533"/>
            <a:ext cx="316536" cy="498754"/>
            <a:chOff x="2251075" y="1617663"/>
            <a:chExt cx="1017588" cy="1603376"/>
          </a:xfrm>
          <a:solidFill>
            <a:schemeClr val="accent1"/>
          </a:solidFill>
        </p:grpSpPr>
        <p:sp>
          <p:nvSpPr>
            <p:cNvPr id="16" name="Freeform 11">
              <a:extLst>
                <a:ext uri="{FF2B5EF4-FFF2-40B4-BE49-F238E27FC236}">
                  <a16:creationId xmlns:a16="http://schemas.microsoft.com/office/drawing/2014/main" id="{1310B3F0-9295-4D2B-84AC-65B0F35CA5D0}"/>
                </a:ext>
              </a:extLst>
            </p:cNvPr>
            <p:cNvSpPr>
              <a:spLocks noEditPoints="1"/>
            </p:cNvSpPr>
            <p:nvPr/>
          </p:nvSpPr>
          <p:spPr bwMode="auto">
            <a:xfrm>
              <a:off x="2251075" y="1617663"/>
              <a:ext cx="808038" cy="1504950"/>
            </a:xfrm>
            <a:custGeom>
              <a:avLst/>
              <a:gdLst>
                <a:gd name="T0" fmla="*/ 493 w 3238"/>
                <a:gd name="T1" fmla="*/ 993 h 6034"/>
                <a:gd name="T2" fmla="*/ 592 w 3238"/>
                <a:gd name="T3" fmla="*/ 1177 h 6034"/>
                <a:gd name="T4" fmla="*/ 493 w 3238"/>
                <a:gd name="T5" fmla="*/ 532 h 6034"/>
                <a:gd name="T6" fmla="*/ 366 w 3238"/>
                <a:gd name="T7" fmla="*/ 2754 h 6034"/>
                <a:gd name="T8" fmla="*/ 579 w 3238"/>
                <a:gd name="T9" fmla="*/ 2930 h 6034"/>
                <a:gd name="T10" fmla="*/ 725 w 3238"/>
                <a:gd name="T11" fmla="*/ 2508 h 6034"/>
                <a:gd name="T12" fmla="*/ 514 w 3238"/>
                <a:gd name="T13" fmla="*/ 2331 h 6034"/>
                <a:gd name="T14" fmla="*/ 366 w 3238"/>
                <a:gd name="T15" fmla="*/ 3360 h 6034"/>
                <a:gd name="T16" fmla="*/ 495 w 3238"/>
                <a:gd name="T17" fmla="*/ 5204 h 6034"/>
                <a:gd name="T18" fmla="*/ 725 w 3238"/>
                <a:gd name="T19" fmla="*/ 5032 h 6034"/>
                <a:gd name="T20" fmla="*/ 589 w 3238"/>
                <a:gd name="T21" fmla="*/ 3186 h 6034"/>
                <a:gd name="T22" fmla="*/ 366 w 3238"/>
                <a:gd name="T23" fmla="*/ 3360 h 6034"/>
                <a:gd name="T24" fmla="*/ 50 w 3238"/>
                <a:gd name="T25" fmla="*/ 4905 h 6034"/>
                <a:gd name="T26" fmla="*/ 172 w 3238"/>
                <a:gd name="T27" fmla="*/ 2022 h 6034"/>
                <a:gd name="T28" fmla="*/ 717 w 3238"/>
                <a:gd name="T29" fmla="*/ 1378 h 6034"/>
                <a:gd name="T30" fmla="*/ 2571 w 3238"/>
                <a:gd name="T31" fmla="*/ 1378 h 6034"/>
                <a:gd name="T32" fmla="*/ 3116 w 3238"/>
                <a:gd name="T33" fmla="*/ 2022 h 6034"/>
                <a:gd name="T34" fmla="*/ 3238 w 3238"/>
                <a:gd name="T35" fmla="*/ 4730 h 6034"/>
                <a:gd name="T36" fmla="*/ 2493 w 3238"/>
                <a:gd name="T37" fmla="*/ 4695 h 6034"/>
                <a:gd name="T38" fmla="*/ 2331 w 3238"/>
                <a:gd name="T39" fmla="*/ 4863 h 6034"/>
                <a:gd name="T40" fmla="*/ 2235 w 3238"/>
                <a:gd name="T41" fmla="*/ 5238 h 6034"/>
                <a:gd name="T42" fmla="*/ 1202 w 3238"/>
                <a:gd name="T43" fmla="*/ 5381 h 6034"/>
                <a:gd name="T44" fmla="*/ 983 w 3238"/>
                <a:gd name="T45" fmla="*/ 5859 h 6034"/>
                <a:gd name="T46" fmla="*/ 1012 w 3238"/>
                <a:gd name="T47" fmla="*/ 6034 h 6034"/>
                <a:gd name="T48" fmla="*/ 665 w 3238"/>
                <a:gd name="T49" fmla="*/ 1218 h 6034"/>
                <a:gd name="T50" fmla="*/ 795 w 3238"/>
                <a:gd name="T51" fmla="*/ 673 h 6034"/>
                <a:gd name="T52" fmla="*/ 665 w 3238"/>
                <a:gd name="T53" fmla="*/ 1218 h 6034"/>
                <a:gd name="T54" fmla="*/ 997 w 3238"/>
                <a:gd name="T55" fmla="*/ 1321 h 6034"/>
                <a:gd name="T56" fmla="*/ 868 w 3238"/>
                <a:gd name="T57" fmla="*/ 693 h 6034"/>
                <a:gd name="T58" fmla="*/ 1070 w 3238"/>
                <a:gd name="T59" fmla="*/ 1334 h 6034"/>
                <a:gd name="T60" fmla="*/ 1200 w 3238"/>
                <a:gd name="T61" fmla="*/ 753 h 6034"/>
                <a:gd name="T62" fmla="*/ 1070 w 3238"/>
                <a:gd name="T63" fmla="*/ 1334 h 6034"/>
                <a:gd name="T64" fmla="*/ 1403 w 3238"/>
                <a:gd name="T65" fmla="*/ 1372 h 6034"/>
                <a:gd name="T66" fmla="*/ 1273 w 3238"/>
                <a:gd name="T67" fmla="*/ 761 h 6034"/>
                <a:gd name="T68" fmla="*/ 1476 w 3238"/>
                <a:gd name="T69" fmla="*/ 1376 h 6034"/>
                <a:gd name="T70" fmla="*/ 1606 w 3238"/>
                <a:gd name="T71" fmla="*/ 778 h 6034"/>
                <a:gd name="T72" fmla="*/ 1476 w 3238"/>
                <a:gd name="T73" fmla="*/ 1376 h 6034"/>
                <a:gd name="T74" fmla="*/ 1809 w 3238"/>
                <a:gd name="T75" fmla="*/ 1376 h 6034"/>
                <a:gd name="T76" fmla="*/ 1679 w 3238"/>
                <a:gd name="T77" fmla="*/ 778 h 6034"/>
                <a:gd name="T78" fmla="*/ 1882 w 3238"/>
                <a:gd name="T79" fmla="*/ 1372 h 6034"/>
                <a:gd name="T80" fmla="*/ 2011 w 3238"/>
                <a:gd name="T81" fmla="*/ 761 h 6034"/>
                <a:gd name="T82" fmla="*/ 1882 w 3238"/>
                <a:gd name="T83" fmla="*/ 1372 h 6034"/>
                <a:gd name="T84" fmla="*/ 2214 w 3238"/>
                <a:gd name="T85" fmla="*/ 1334 h 6034"/>
                <a:gd name="T86" fmla="*/ 2085 w 3238"/>
                <a:gd name="T87" fmla="*/ 753 h 6034"/>
                <a:gd name="T88" fmla="*/ 2287 w 3238"/>
                <a:gd name="T89" fmla="*/ 1320 h 6034"/>
                <a:gd name="T90" fmla="*/ 2417 w 3238"/>
                <a:gd name="T91" fmla="*/ 693 h 6034"/>
                <a:gd name="T92" fmla="*/ 2287 w 3238"/>
                <a:gd name="T93" fmla="*/ 1320 h 6034"/>
                <a:gd name="T94" fmla="*/ 2620 w 3238"/>
                <a:gd name="T95" fmla="*/ 1218 h 6034"/>
                <a:gd name="T96" fmla="*/ 2490 w 3238"/>
                <a:gd name="T97" fmla="*/ 673 h 6034"/>
                <a:gd name="T98" fmla="*/ 2693 w 3238"/>
                <a:gd name="T99" fmla="*/ 1177 h 6034"/>
                <a:gd name="T100" fmla="*/ 2792 w 3238"/>
                <a:gd name="T101" fmla="*/ 960 h 6034"/>
                <a:gd name="T102" fmla="*/ 2693 w 3238"/>
                <a:gd name="T103" fmla="*/ 595 h 6034"/>
                <a:gd name="T104" fmla="*/ 1642 w 3238"/>
                <a:gd name="T105" fmla="*/ 0 h 6034"/>
                <a:gd name="T106" fmla="*/ 1642 w 3238"/>
                <a:gd name="T107" fmla="*/ 681 h 6034"/>
                <a:gd name="T108" fmla="*/ 1642 w 3238"/>
                <a:gd name="T109" fmla="*/ 0 h 6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38" h="6034">
                  <a:moveTo>
                    <a:pt x="493" y="532"/>
                  </a:moveTo>
                  <a:cubicBezTo>
                    <a:pt x="493" y="993"/>
                    <a:pt x="493" y="993"/>
                    <a:pt x="493" y="993"/>
                  </a:cubicBezTo>
                  <a:cubicBezTo>
                    <a:pt x="493" y="1018"/>
                    <a:pt x="490" y="1049"/>
                    <a:pt x="498" y="1073"/>
                  </a:cubicBezTo>
                  <a:cubicBezTo>
                    <a:pt x="511" y="1109"/>
                    <a:pt x="543" y="1145"/>
                    <a:pt x="592" y="1177"/>
                  </a:cubicBezTo>
                  <a:cubicBezTo>
                    <a:pt x="592" y="596"/>
                    <a:pt x="592" y="596"/>
                    <a:pt x="592" y="596"/>
                  </a:cubicBezTo>
                  <a:cubicBezTo>
                    <a:pt x="553" y="576"/>
                    <a:pt x="519" y="554"/>
                    <a:pt x="493" y="532"/>
                  </a:cubicBezTo>
                  <a:close/>
                  <a:moveTo>
                    <a:pt x="366" y="2508"/>
                  </a:moveTo>
                  <a:cubicBezTo>
                    <a:pt x="366" y="2754"/>
                    <a:pt x="366" y="2754"/>
                    <a:pt x="366" y="2754"/>
                  </a:cubicBezTo>
                  <a:cubicBezTo>
                    <a:pt x="366" y="2834"/>
                    <a:pt x="420" y="2903"/>
                    <a:pt x="494" y="2926"/>
                  </a:cubicBezTo>
                  <a:cubicBezTo>
                    <a:pt x="522" y="2934"/>
                    <a:pt x="551" y="2935"/>
                    <a:pt x="579" y="2930"/>
                  </a:cubicBezTo>
                  <a:cubicBezTo>
                    <a:pt x="662" y="2914"/>
                    <a:pt x="725" y="2841"/>
                    <a:pt x="725" y="2754"/>
                  </a:cubicBezTo>
                  <a:cubicBezTo>
                    <a:pt x="725" y="2508"/>
                    <a:pt x="725" y="2508"/>
                    <a:pt x="725" y="2508"/>
                  </a:cubicBezTo>
                  <a:cubicBezTo>
                    <a:pt x="725" y="2421"/>
                    <a:pt x="663" y="2348"/>
                    <a:pt x="580" y="2331"/>
                  </a:cubicBezTo>
                  <a:cubicBezTo>
                    <a:pt x="558" y="2327"/>
                    <a:pt x="536" y="2327"/>
                    <a:pt x="514" y="2331"/>
                  </a:cubicBezTo>
                  <a:cubicBezTo>
                    <a:pt x="430" y="2346"/>
                    <a:pt x="366" y="2420"/>
                    <a:pt x="366" y="2508"/>
                  </a:cubicBezTo>
                  <a:close/>
                  <a:moveTo>
                    <a:pt x="366" y="3360"/>
                  </a:moveTo>
                  <a:cubicBezTo>
                    <a:pt x="366" y="5032"/>
                    <a:pt x="366" y="5032"/>
                    <a:pt x="366" y="5032"/>
                  </a:cubicBezTo>
                  <a:cubicBezTo>
                    <a:pt x="366" y="5113"/>
                    <a:pt x="421" y="5182"/>
                    <a:pt x="495" y="5204"/>
                  </a:cubicBezTo>
                  <a:cubicBezTo>
                    <a:pt x="525" y="5213"/>
                    <a:pt x="557" y="5214"/>
                    <a:pt x="587" y="5206"/>
                  </a:cubicBezTo>
                  <a:cubicBezTo>
                    <a:pt x="666" y="5187"/>
                    <a:pt x="725" y="5116"/>
                    <a:pt x="725" y="5032"/>
                  </a:cubicBezTo>
                  <a:cubicBezTo>
                    <a:pt x="725" y="3360"/>
                    <a:pt x="725" y="3360"/>
                    <a:pt x="725" y="3360"/>
                  </a:cubicBezTo>
                  <a:cubicBezTo>
                    <a:pt x="725" y="3276"/>
                    <a:pt x="667" y="3205"/>
                    <a:pt x="589" y="3186"/>
                  </a:cubicBezTo>
                  <a:cubicBezTo>
                    <a:pt x="561" y="3178"/>
                    <a:pt x="530" y="3178"/>
                    <a:pt x="501" y="3186"/>
                  </a:cubicBezTo>
                  <a:cubicBezTo>
                    <a:pt x="424" y="3206"/>
                    <a:pt x="366" y="3276"/>
                    <a:pt x="366" y="3360"/>
                  </a:cubicBezTo>
                  <a:close/>
                  <a:moveTo>
                    <a:pt x="709" y="5972"/>
                  </a:moveTo>
                  <a:cubicBezTo>
                    <a:pt x="0" y="5788"/>
                    <a:pt x="50" y="5488"/>
                    <a:pt x="50" y="4905"/>
                  </a:cubicBezTo>
                  <a:cubicBezTo>
                    <a:pt x="50" y="2621"/>
                    <a:pt x="50" y="2621"/>
                    <a:pt x="50" y="2621"/>
                  </a:cubicBezTo>
                  <a:cubicBezTo>
                    <a:pt x="50" y="2284"/>
                    <a:pt x="87" y="2137"/>
                    <a:pt x="172" y="2022"/>
                  </a:cubicBezTo>
                  <a:cubicBezTo>
                    <a:pt x="309" y="1835"/>
                    <a:pt x="521" y="1797"/>
                    <a:pt x="653" y="1640"/>
                  </a:cubicBezTo>
                  <a:cubicBezTo>
                    <a:pt x="701" y="1584"/>
                    <a:pt x="713" y="1494"/>
                    <a:pt x="717" y="1378"/>
                  </a:cubicBezTo>
                  <a:cubicBezTo>
                    <a:pt x="949" y="1454"/>
                    <a:pt x="1278" y="1501"/>
                    <a:pt x="1643" y="1501"/>
                  </a:cubicBezTo>
                  <a:cubicBezTo>
                    <a:pt x="2009" y="1501"/>
                    <a:pt x="2339" y="1454"/>
                    <a:pt x="2571" y="1378"/>
                  </a:cubicBezTo>
                  <a:cubicBezTo>
                    <a:pt x="2575" y="1493"/>
                    <a:pt x="2587" y="1583"/>
                    <a:pt x="2635" y="1640"/>
                  </a:cubicBezTo>
                  <a:cubicBezTo>
                    <a:pt x="2767" y="1797"/>
                    <a:pt x="2979" y="1835"/>
                    <a:pt x="3116" y="2022"/>
                  </a:cubicBezTo>
                  <a:cubicBezTo>
                    <a:pt x="3201" y="2137"/>
                    <a:pt x="3238" y="2284"/>
                    <a:pt x="3238" y="2621"/>
                  </a:cubicBezTo>
                  <a:cubicBezTo>
                    <a:pt x="3238" y="4730"/>
                    <a:pt x="3238" y="4730"/>
                    <a:pt x="3238" y="4730"/>
                  </a:cubicBezTo>
                  <a:cubicBezTo>
                    <a:pt x="3138" y="4646"/>
                    <a:pt x="3018" y="4598"/>
                    <a:pt x="2896" y="4587"/>
                  </a:cubicBezTo>
                  <a:cubicBezTo>
                    <a:pt x="2757" y="4575"/>
                    <a:pt x="2613" y="4611"/>
                    <a:pt x="2493" y="4695"/>
                  </a:cubicBezTo>
                  <a:cubicBezTo>
                    <a:pt x="2460" y="4718"/>
                    <a:pt x="2430" y="4744"/>
                    <a:pt x="2403" y="4772"/>
                  </a:cubicBezTo>
                  <a:cubicBezTo>
                    <a:pt x="2377" y="4799"/>
                    <a:pt x="2352" y="4830"/>
                    <a:pt x="2331" y="4863"/>
                  </a:cubicBezTo>
                  <a:cubicBezTo>
                    <a:pt x="2272" y="4954"/>
                    <a:pt x="2240" y="5058"/>
                    <a:pt x="2234" y="5162"/>
                  </a:cubicBezTo>
                  <a:cubicBezTo>
                    <a:pt x="2233" y="5188"/>
                    <a:pt x="2233" y="5213"/>
                    <a:pt x="2235" y="5238"/>
                  </a:cubicBezTo>
                  <a:cubicBezTo>
                    <a:pt x="1593" y="5238"/>
                    <a:pt x="1593" y="5238"/>
                    <a:pt x="1593" y="5238"/>
                  </a:cubicBezTo>
                  <a:cubicBezTo>
                    <a:pt x="1445" y="5238"/>
                    <a:pt x="1308" y="5292"/>
                    <a:pt x="1202" y="5381"/>
                  </a:cubicBezTo>
                  <a:cubicBezTo>
                    <a:pt x="1094" y="5471"/>
                    <a:pt x="1018" y="5598"/>
                    <a:pt x="992" y="5743"/>
                  </a:cubicBezTo>
                  <a:cubicBezTo>
                    <a:pt x="986" y="5779"/>
                    <a:pt x="983" y="5818"/>
                    <a:pt x="983" y="5859"/>
                  </a:cubicBezTo>
                  <a:cubicBezTo>
                    <a:pt x="984" y="5899"/>
                    <a:pt x="989" y="5938"/>
                    <a:pt x="996" y="5975"/>
                  </a:cubicBezTo>
                  <a:cubicBezTo>
                    <a:pt x="1001" y="5995"/>
                    <a:pt x="1006" y="6015"/>
                    <a:pt x="1012" y="6034"/>
                  </a:cubicBezTo>
                  <a:cubicBezTo>
                    <a:pt x="906" y="6018"/>
                    <a:pt x="804" y="5997"/>
                    <a:pt x="709" y="5972"/>
                  </a:cubicBezTo>
                  <a:close/>
                  <a:moveTo>
                    <a:pt x="665" y="1218"/>
                  </a:moveTo>
                  <a:cubicBezTo>
                    <a:pt x="703" y="1236"/>
                    <a:pt x="746" y="1253"/>
                    <a:pt x="795" y="1269"/>
                  </a:cubicBezTo>
                  <a:cubicBezTo>
                    <a:pt x="795" y="673"/>
                    <a:pt x="795" y="673"/>
                    <a:pt x="795" y="673"/>
                  </a:cubicBezTo>
                  <a:cubicBezTo>
                    <a:pt x="748" y="660"/>
                    <a:pt x="704" y="645"/>
                    <a:pt x="665" y="629"/>
                  </a:cubicBezTo>
                  <a:cubicBezTo>
                    <a:pt x="665" y="1218"/>
                    <a:pt x="665" y="1218"/>
                    <a:pt x="665" y="1218"/>
                  </a:cubicBezTo>
                  <a:close/>
                  <a:moveTo>
                    <a:pt x="868" y="1290"/>
                  </a:moveTo>
                  <a:cubicBezTo>
                    <a:pt x="908" y="1301"/>
                    <a:pt x="952" y="1311"/>
                    <a:pt x="997" y="1321"/>
                  </a:cubicBezTo>
                  <a:cubicBezTo>
                    <a:pt x="997" y="722"/>
                    <a:pt x="997" y="722"/>
                    <a:pt x="997" y="722"/>
                  </a:cubicBezTo>
                  <a:cubicBezTo>
                    <a:pt x="952" y="713"/>
                    <a:pt x="909" y="704"/>
                    <a:pt x="868" y="693"/>
                  </a:cubicBezTo>
                  <a:cubicBezTo>
                    <a:pt x="868" y="1290"/>
                    <a:pt x="868" y="1290"/>
                    <a:pt x="868" y="1290"/>
                  </a:cubicBezTo>
                  <a:close/>
                  <a:moveTo>
                    <a:pt x="1070" y="1334"/>
                  </a:moveTo>
                  <a:cubicBezTo>
                    <a:pt x="1112" y="1341"/>
                    <a:pt x="1155" y="1348"/>
                    <a:pt x="1200" y="1353"/>
                  </a:cubicBezTo>
                  <a:cubicBezTo>
                    <a:pt x="1200" y="753"/>
                    <a:pt x="1200" y="753"/>
                    <a:pt x="1200" y="753"/>
                  </a:cubicBezTo>
                  <a:cubicBezTo>
                    <a:pt x="1156" y="748"/>
                    <a:pt x="1112" y="742"/>
                    <a:pt x="1070" y="735"/>
                  </a:cubicBezTo>
                  <a:cubicBezTo>
                    <a:pt x="1070" y="1334"/>
                    <a:pt x="1070" y="1334"/>
                    <a:pt x="1070" y="1334"/>
                  </a:cubicBezTo>
                  <a:close/>
                  <a:moveTo>
                    <a:pt x="1273" y="1361"/>
                  </a:moveTo>
                  <a:cubicBezTo>
                    <a:pt x="1315" y="1365"/>
                    <a:pt x="1359" y="1369"/>
                    <a:pt x="1403" y="1372"/>
                  </a:cubicBezTo>
                  <a:cubicBezTo>
                    <a:pt x="1403" y="771"/>
                    <a:pt x="1403" y="771"/>
                    <a:pt x="1403" y="771"/>
                  </a:cubicBezTo>
                  <a:cubicBezTo>
                    <a:pt x="1359" y="769"/>
                    <a:pt x="1316" y="765"/>
                    <a:pt x="1273" y="761"/>
                  </a:cubicBezTo>
                  <a:cubicBezTo>
                    <a:pt x="1273" y="1361"/>
                    <a:pt x="1273" y="1361"/>
                    <a:pt x="1273" y="1361"/>
                  </a:cubicBezTo>
                  <a:close/>
                  <a:moveTo>
                    <a:pt x="1476" y="1376"/>
                  </a:moveTo>
                  <a:cubicBezTo>
                    <a:pt x="1519" y="1377"/>
                    <a:pt x="1562" y="1379"/>
                    <a:pt x="1606" y="1379"/>
                  </a:cubicBezTo>
                  <a:cubicBezTo>
                    <a:pt x="1606" y="778"/>
                    <a:pt x="1606" y="778"/>
                    <a:pt x="1606" y="778"/>
                  </a:cubicBezTo>
                  <a:cubicBezTo>
                    <a:pt x="1562" y="778"/>
                    <a:pt x="1519" y="777"/>
                    <a:pt x="1476" y="775"/>
                  </a:cubicBezTo>
                  <a:cubicBezTo>
                    <a:pt x="1476" y="1376"/>
                    <a:pt x="1476" y="1376"/>
                    <a:pt x="1476" y="1376"/>
                  </a:cubicBezTo>
                  <a:close/>
                  <a:moveTo>
                    <a:pt x="1679" y="1379"/>
                  </a:moveTo>
                  <a:cubicBezTo>
                    <a:pt x="1723" y="1379"/>
                    <a:pt x="1766" y="1377"/>
                    <a:pt x="1809" y="1376"/>
                  </a:cubicBezTo>
                  <a:cubicBezTo>
                    <a:pt x="1809" y="775"/>
                    <a:pt x="1809" y="775"/>
                    <a:pt x="1809" y="775"/>
                  </a:cubicBezTo>
                  <a:cubicBezTo>
                    <a:pt x="1766" y="777"/>
                    <a:pt x="1723" y="778"/>
                    <a:pt x="1679" y="778"/>
                  </a:cubicBezTo>
                  <a:cubicBezTo>
                    <a:pt x="1679" y="1379"/>
                    <a:pt x="1679" y="1379"/>
                    <a:pt x="1679" y="1379"/>
                  </a:cubicBezTo>
                  <a:close/>
                  <a:moveTo>
                    <a:pt x="1882" y="1372"/>
                  </a:moveTo>
                  <a:cubicBezTo>
                    <a:pt x="1926" y="1369"/>
                    <a:pt x="1969" y="1365"/>
                    <a:pt x="2011" y="1361"/>
                  </a:cubicBezTo>
                  <a:cubicBezTo>
                    <a:pt x="2011" y="761"/>
                    <a:pt x="2011" y="761"/>
                    <a:pt x="2011" y="761"/>
                  </a:cubicBezTo>
                  <a:cubicBezTo>
                    <a:pt x="1969" y="765"/>
                    <a:pt x="1926" y="768"/>
                    <a:pt x="1882" y="771"/>
                  </a:cubicBezTo>
                  <a:cubicBezTo>
                    <a:pt x="1882" y="1372"/>
                    <a:pt x="1882" y="1372"/>
                    <a:pt x="1882" y="1372"/>
                  </a:cubicBezTo>
                  <a:close/>
                  <a:moveTo>
                    <a:pt x="2085" y="1353"/>
                  </a:moveTo>
                  <a:cubicBezTo>
                    <a:pt x="2129" y="1347"/>
                    <a:pt x="2173" y="1341"/>
                    <a:pt x="2214" y="1334"/>
                  </a:cubicBezTo>
                  <a:cubicBezTo>
                    <a:pt x="2214" y="735"/>
                    <a:pt x="2214" y="735"/>
                    <a:pt x="2214" y="735"/>
                  </a:cubicBezTo>
                  <a:cubicBezTo>
                    <a:pt x="2172" y="742"/>
                    <a:pt x="2129" y="748"/>
                    <a:pt x="2085" y="753"/>
                  </a:cubicBezTo>
                  <a:cubicBezTo>
                    <a:pt x="2085" y="1353"/>
                    <a:pt x="2085" y="1353"/>
                    <a:pt x="2085" y="1353"/>
                  </a:cubicBezTo>
                  <a:close/>
                  <a:moveTo>
                    <a:pt x="2287" y="1320"/>
                  </a:moveTo>
                  <a:cubicBezTo>
                    <a:pt x="2333" y="1311"/>
                    <a:pt x="2376" y="1301"/>
                    <a:pt x="2417" y="1290"/>
                  </a:cubicBezTo>
                  <a:cubicBezTo>
                    <a:pt x="2417" y="693"/>
                    <a:pt x="2417" y="693"/>
                    <a:pt x="2417" y="693"/>
                  </a:cubicBezTo>
                  <a:cubicBezTo>
                    <a:pt x="2376" y="704"/>
                    <a:pt x="2333" y="713"/>
                    <a:pt x="2287" y="722"/>
                  </a:cubicBezTo>
                  <a:cubicBezTo>
                    <a:pt x="2287" y="1320"/>
                    <a:pt x="2287" y="1320"/>
                    <a:pt x="2287" y="1320"/>
                  </a:cubicBezTo>
                  <a:close/>
                  <a:moveTo>
                    <a:pt x="2490" y="1269"/>
                  </a:moveTo>
                  <a:cubicBezTo>
                    <a:pt x="2538" y="1253"/>
                    <a:pt x="2582" y="1236"/>
                    <a:pt x="2620" y="1218"/>
                  </a:cubicBezTo>
                  <a:cubicBezTo>
                    <a:pt x="2620" y="629"/>
                    <a:pt x="2620" y="629"/>
                    <a:pt x="2620" y="629"/>
                  </a:cubicBezTo>
                  <a:cubicBezTo>
                    <a:pt x="2581" y="645"/>
                    <a:pt x="2537" y="660"/>
                    <a:pt x="2490" y="673"/>
                  </a:cubicBezTo>
                  <a:cubicBezTo>
                    <a:pt x="2490" y="1269"/>
                    <a:pt x="2490" y="1269"/>
                    <a:pt x="2490" y="1269"/>
                  </a:cubicBezTo>
                  <a:close/>
                  <a:moveTo>
                    <a:pt x="2693" y="1177"/>
                  </a:moveTo>
                  <a:cubicBezTo>
                    <a:pt x="2730" y="1153"/>
                    <a:pt x="2757" y="1127"/>
                    <a:pt x="2773" y="1100"/>
                  </a:cubicBezTo>
                  <a:cubicBezTo>
                    <a:pt x="2799" y="1058"/>
                    <a:pt x="2792" y="1006"/>
                    <a:pt x="2792" y="960"/>
                  </a:cubicBezTo>
                  <a:cubicBezTo>
                    <a:pt x="2792" y="532"/>
                    <a:pt x="2792" y="532"/>
                    <a:pt x="2792" y="532"/>
                  </a:cubicBezTo>
                  <a:cubicBezTo>
                    <a:pt x="2765" y="554"/>
                    <a:pt x="2732" y="575"/>
                    <a:pt x="2693" y="595"/>
                  </a:cubicBezTo>
                  <a:cubicBezTo>
                    <a:pt x="2693" y="1177"/>
                    <a:pt x="2693" y="1177"/>
                    <a:pt x="2693" y="1177"/>
                  </a:cubicBezTo>
                  <a:close/>
                  <a:moveTo>
                    <a:pt x="1642" y="0"/>
                  </a:moveTo>
                  <a:cubicBezTo>
                    <a:pt x="2277" y="0"/>
                    <a:pt x="2792" y="152"/>
                    <a:pt x="2792" y="340"/>
                  </a:cubicBezTo>
                  <a:cubicBezTo>
                    <a:pt x="2792" y="529"/>
                    <a:pt x="2277" y="681"/>
                    <a:pt x="1642" y="681"/>
                  </a:cubicBezTo>
                  <a:cubicBezTo>
                    <a:pt x="1007" y="681"/>
                    <a:pt x="492" y="529"/>
                    <a:pt x="492" y="340"/>
                  </a:cubicBezTo>
                  <a:cubicBezTo>
                    <a:pt x="492" y="152"/>
                    <a:pt x="1007" y="0"/>
                    <a:pt x="164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17" name="Freeform 12">
              <a:extLst>
                <a:ext uri="{FF2B5EF4-FFF2-40B4-BE49-F238E27FC236}">
                  <a16:creationId xmlns:a16="http://schemas.microsoft.com/office/drawing/2014/main" id="{79C006DC-4592-4507-84A4-5842176A45C9}"/>
                </a:ext>
              </a:extLst>
            </p:cNvPr>
            <p:cNvSpPr>
              <a:spLocks noEditPoints="1"/>
            </p:cNvSpPr>
            <p:nvPr/>
          </p:nvSpPr>
          <p:spPr bwMode="auto">
            <a:xfrm>
              <a:off x="2535238" y="2790826"/>
              <a:ext cx="733425" cy="430213"/>
            </a:xfrm>
            <a:custGeom>
              <a:avLst/>
              <a:gdLst>
                <a:gd name="T0" fmla="*/ 1883 w 2938"/>
                <a:gd name="T1" fmla="*/ 268 h 1726"/>
                <a:gd name="T2" fmla="*/ 1874 w 2938"/>
                <a:gd name="T3" fmla="*/ 384 h 1726"/>
                <a:gd name="T4" fmla="*/ 1675 w 2938"/>
                <a:gd name="T5" fmla="*/ 277 h 1726"/>
                <a:gd name="T6" fmla="*/ 1687 w 2938"/>
                <a:gd name="T7" fmla="*/ 158 h 1726"/>
                <a:gd name="T8" fmla="*/ 281 w 2938"/>
                <a:gd name="T9" fmla="*/ 860 h 1726"/>
                <a:gd name="T10" fmla="*/ 497 w 2938"/>
                <a:gd name="T11" fmla="*/ 919 h 1726"/>
                <a:gd name="T12" fmla="*/ 423 w 2938"/>
                <a:gd name="T13" fmla="*/ 1013 h 1726"/>
                <a:gd name="T14" fmla="*/ 208 w 2938"/>
                <a:gd name="T15" fmla="*/ 959 h 1726"/>
                <a:gd name="T16" fmla="*/ 281 w 2938"/>
                <a:gd name="T17" fmla="*/ 860 h 1726"/>
                <a:gd name="T18" fmla="*/ 10 w 2938"/>
                <a:gd name="T19" fmla="*/ 1067 h 1726"/>
                <a:gd name="T20" fmla="*/ 453 w 2938"/>
                <a:gd name="T21" fmla="*/ 1596 h 1726"/>
                <a:gd name="T22" fmla="*/ 1870 w 2938"/>
                <a:gd name="T23" fmla="*/ 1408 h 1726"/>
                <a:gd name="T24" fmla="*/ 995 w 2938"/>
                <a:gd name="T25" fmla="*/ 1013 h 1726"/>
                <a:gd name="T26" fmla="*/ 889 w 2938"/>
                <a:gd name="T27" fmla="*/ 1348 h 1726"/>
                <a:gd name="T28" fmla="*/ 697 w 2938"/>
                <a:gd name="T29" fmla="*/ 1013 h 1726"/>
                <a:gd name="T30" fmla="*/ 623 w 2938"/>
                <a:gd name="T31" fmla="*/ 915 h 1726"/>
                <a:gd name="T32" fmla="*/ 881 w 2938"/>
                <a:gd name="T33" fmla="*/ 860 h 1726"/>
                <a:gd name="T34" fmla="*/ 453 w 2938"/>
                <a:gd name="T35" fmla="*/ 695 h 1726"/>
                <a:gd name="T36" fmla="*/ 1024 w 2938"/>
                <a:gd name="T37" fmla="*/ 860 h 1726"/>
                <a:gd name="T38" fmla="*/ 1213 w 2938"/>
                <a:gd name="T39" fmla="*/ 695 h 1726"/>
                <a:gd name="T40" fmla="*/ 2021 w 2938"/>
                <a:gd name="T41" fmla="*/ 173 h 1726"/>
                <a:gd name="T42" fmla="*/ 1325 w 2938"/>
                <a:gd name="T43" fmla="*/ 247 h 1726"/>
                <a:gd name="T44" fmla="*/ 2128 w 2938"/>
                <a:gd name="T45" fmla="*/ 1553 h 1726"/>
                <a:gd name="T46" fmla="*/ 2822 w 2938"/>
                <a:gd name="T47" fmla="*/ 1484 h 1726"/>
                <a:gd name="T48" fmla="*/ 2465 w 2938"/>
                <a:gd name="T49" fmla="*/ 616 h 1726"/>
                <a:gd name="T50" fmla="*/ 2668 w 2938"/>
                <a:gd name="T51" fmla="*/ 1052 h 1726"/>
                <a:gd name="T52" fmla="*/ 2657 w 2938"/>
                <a:gd name="T53" fmla="*/ 1170 h 1726"/>
                <a:gd name="T54" fmla="*/ 2180 w 2938"/>
                <a:gd name="T55" fmla="*/ 781 h 1726"/>
                <a:gd name="T56" fmla="*/ 1867 w 2938"/>
                <a:gd name="T57" fmla="*/ 943 h 1726"/>
                <a:gd name="T58" fmla="*/ 1968 w 2938"/>
                <a:gd name="T59" fmla="*/ 570 h 1726"/>
                <a:gd name="T60" fmla="*/ 1978 w 2938"/>
                <a:gd name="T61" fmla="*/ 453 h 1726"/>
                <a:gd name="T62" fmla="*/ 2207 w 2938"/>
                <a:gd name="T63" fmla="*/ 592 h 1726"/>
                <a:gd name="T64" fmla="*/ 2021 w 2938"/>
                <a:gd name="T65" fmla="*/ 173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8" h="1726">
                  <a:moveTo>
                    <a:pt x="1783" y="168"/>
                  </a:moveTo>
                  <a:cubicBezTo>
                    <a:pt x="1883" y="268"/>
                    <a:pt x="1883" y="268"/>
                    <a:pt x="1883" y="268"/>
                  </a:cubicBezTo>
                  <a:cubicBezTo>
                    <a:pt x="1910" y="295"/>
                    <a:pt x="1913" y="337"/>
                    <a:pt x="1891" y="367"/>
                  </a:cubicBezTo>
                  <a:cubicBezTo>
                    <a:pt x="1887" y="374"/>
                    <a:pt x="1881" y="380"/>
                    <a:pt x="1874" y="384"/>
                  </a:cubicBezTo>
                  <a:cubicBezTo>
                    <a:pt x="1844" y="406"/>
                    <a:pt x="1802" y="403"/>
                    <a:pt x="1775" y="377"/>
                  </a:cubicBezTo>
                  <a:cubicBezTo>
                    <a:pt x="1675" y="277"/>
                    <a:pt x="1675" y="277"/>
                    <a:pt x="1675" y="277"/>
                  </a:cubicBezTo>
                  <a:cubicBezTo>
                    <a:pt x="1649" y="251"/>
                    <a:pt x="1645" y="212"/>
                    <a:pt x="1664" y="182"/>
                  </a:cubicBezTo>
                  <a:cubicBezTo>
                    <a:pt x="1670" y="172"/>
                    <a:pt x="1678" y="164"/>
                    <a:pt x="1687" y="158"/>
                  </a:cubicBezTo>
                  <a:cubicBezTo>
                    <a:pt x="1717" y="139"/>
                    <a:pt x="1757" y="142"/>
                    <a:pt x="1783" y="168"/>
                  </a:cubicBezTo>
                  <a:close/>
                  <a:moveTo>
                    <a:pt x="281" y="860"/>
                  </a:moveTo>
                  <a:cubicBezTo>
                    <a:pt x="423" y="860"/>
                    <a:pt x="423" y="860"/>
                    <a:pt x="423" y="860"/>
                  </a:cubicBezTo>
                  <a:cubicBezTo>
                    <a:pt x="459" y="860"/>
                    <a:pt x="489" y="885"/>
                    <a:pt x="497" y="919"/>
                  </a:cubicBezTo>
                  <a:cubicBezTo>
                    <a:pt x="500" y="930"/>
                    <a:pt x="500" y="941"/>
                    <a:pt x="498" y="953"/>
                  </a:cubicBezTo>
                  <a:cubicBezTo>
                    <a:pt x="490" y="987"/>
                    <a:pt x="459" y="1013"/>
                    <a:pt x="423" y="1013"/>
                  </a:cubicBezTo>
                  <a:cubicBezTo>
                    <a:pt x="281" y="1013"/>
                    <a:pt x="281" y="1013"/>
                    <a:pt x="281" y="1013"/>
                  </a:cubicBezTo>
                  <a:cubicBezTo>
                    <a:pt x="247" y="1013"/>
                    <a:pt x="218" y="990"/>
                    <a:pt x="208" y="959"/>
                  </a:cubicBezTo>
                  <a:cubicBezTo>
                    <a:pt x="203" y="943"/>
                    <a:pt x="204" y="926"/>
                    <a:pt x="209" y="910"/>
                  </a:cubicBezTo>
                  <a:cubicBezTo>
                    <a:pt x="220" y="881"/>
                    <a:pt x="249" y="860"/>
                    <a:pt x="281" y="860"/>
                  </a:cubicBezTo>
                  <a:close/>
                  <a:moveTo>
                    <a:pt x="453" y="695"/>
                  </a:moveTo>
                  <a:cubicBezTo>
                    <a:pt x="232" y="695"/>
                    <a:pt x="47" y="856"/>
                    <a:pt x="10" y="1067"/>
                  </a:cubicBezTo>
                  <a:cubicBezTo>
                    <a:pt x="0" y="1124"/>
                    <a:pt x="1" y="1183"/>
                    <a:pt x="13" y="1239"/>
                  </a:cubicBezTo>
                  <a:cubicBezTo>
                    <a:pt x="56" y="1442"/>
                    <a:pt x="238" y="1596"/>
                    <a:pt x="453" y="1596"/>
                  </a:cubicBezTo>
                  <a:cubicBezTo>
                    <a:pt x="1504" y="1596"/>
                    <a:pt x="1504" y="1596"/>
                    <a:pt x="1504" y="1596"/>
                  </a:cubicBezTo>
                  <a:cubicBezTo>
                    <a:pt x="1654" y="1596"/>
                    <a:pt x="1788" y="1522"/>
                    <a:pt x="1870" y="1408"/>
                  </a:cubicBezTo>
                  <a:cubicBezTo>
                    <a:pt x="1474" y="1013"/>
                    <a:pt x="1474" y="1013"/>
                    <a:pt x="1474" y="1013"/>
                  </a:cubicBezTo>
                  <a:cubicBezTo>
                    <a:pt x="995" y="1013"/>
                    <a:pt x="995" y="1013"/>
                    <a:pt x="995" y="1013"/>
                  </a:cubicBezTo>
                  <a:cubicBezTo>
                    <a:pt x="979" y="1137"/>
                    <a:pt x="977" y="1256"/>
                    <a:pt x="989" y="1328"/>
                  </a:cubicBezTo>
                  <a:cubicBezTo>
                    <a:pt x="1013" y="1466"/>
                    <a:pt x="909" y="1468"/>
                    <a:pt x="889" y="1348"/>
                  </a:cubicBezTo>
                  <a:cubicBezTo>
                    <a:pt x="870" y="1240"/>
                    <a:pt x="862" y="1127"/>
                    <a:pt x="867" y="1013"/>
                  </a:cubicBezTo>
                  <a:cubicBezTo>
                    <a:pt x="697" y="1013"/>
                    <a:pt x="697" y="1013"/>
                    <a:pt x="697" y="1013"/>
                  </a:cubicBezTo>
                  <a:cubicBezTo>
                    <a:pt x="662" y="1013"/>
                    <a:pt x="633" y="990"/>
                    <a:pt x="623" y="958"/>
                  </a:cubicBezTo>
                  <a:cubicBezTo>
                    <a:pt x="619" y="944"/>
                    <a:pt x="619" y="929"/>
                    <a:pt x="623" y="915"/>
                  </a:cubicBezTo>
                  <a:cubicBezTo>
                    <a:pt x="632" y="883"/>
                    <a:pt x="662" y="860"/>
                    <a:pt x="697" y="860"/>
                  </a:cubicBezTo>
                  <a:cubicBezTo>
                    <a:pt x="881" y="860"/>
                    <a:pt x="881" y="860"/>
                    <a:pt x="881" y="860"/>
                  </a:cubicBezTo>
                  <a:cubicBezTo>
                    <a:pt x="889" y="803"/>
                    <a:pt x="900" y="748"/>
                    <a:pt x="913" y="695"/>
                  </a:cubicBezTo>
                  <a:cubicBezTo>
                    <a:pt x="453" y="695"/>
                    <a:pt x="453" y="695"/>
                    <a:pt x="453" y="695"/>
                  </a:cubicBezTo>
                  <a:close/>
                  <a:moveTo>
                    <a:pt x="1321" y="860"/>
                  </a:moveTo>
                  <a:cubicBezTo>
                    <a:pt x="1024" y="860"/>
                    <a:pt x="1024" y="860"/>
                    <a:pt x="1024" y="860"/>
                  </a:cubicBezTo>
                  <a:cubicBezTo>
                    <a:pt x="1039" y="799"/>
                    <a:pt x="1058" y="742"/>
                    <a:pt x="1081" y="695"/>
                  </a:cubicBezTo>
                  <a:cubicBezTo>
                    <a:pt x="1213" y="695"/>
                    <a:pt x="1213" y="695"/>
                    <a:pt x="1213" y="695"/>
                  </a:cubicBezTo>
                  <a:cubicBezTo>
                    <a:pt x="1238" y="755"/>
                    <a:pt x="1274" y="811"/>
                    <a:pt x="1321" y="860"/>
                  </a:cubicBezTo>
                  <a:close/>
                  <a:moveTo>
                    <a:pt x="2021" y="173"/>
                  </a:moveTo>
                  <a:cubicBezTo>
                    <a:pt x="1865" y="17"/>
                    <a:pt x="1620" y="0"/>
                    <a:pt x="1444" y="123"/>
                  </a:cubicBezTo>
                  <a:cubicBezTo>
                    <a:pt x="1397" y="156"/>
                    <a:pt x="1356" y="198"/>
                    <a:pt x="1325" y="247"/>
                  </a:cubicBezTo>
                  <a:cubicBezTo>
                    <a:pt x="1212" y="421"/>
                    <a:pt x="1232" y="658"/>
                    <a:pt x="1384" y="811"/>
                  </a:cubicBezTo>
                  <a:cubicBezTo>
                    <a:pt x="2128" y="1553"/>
                    <a:pt x="2128" y="1553"/>
                    <a:pt x="2128" y="1553"/>
                  </a:cubicBezTo>
                  <a:cubicBezTo>
                    <a:pt x="2285" y="1710"/>
                    <a:pt x="2530" y="1726"/>
                    <a:pt x="2706" y="1603"/>
                  </a:cubicBezTo>
                  <a:cubicBezTo>
                    <a:pt x="2751" y="1571"/>
                    <a:pt x="2791" y="1530"/>
                    <a:pt x="2822" y="1484"/>
                  </a:cubicBezTo>
                  <a:cubicBezTo>
                    <a:pt x="2938" y="1309"/>
                    <a:pt x="2919" y="1069"/>
                    <a:pt x="2765" y="916"/>
                  </a:cubicBezTo>
                  <a:cubicBezTo>
                    <a:pt x="2465" y="616"/>
                    <a:pt x="2465" y="616"/>
                    <a:pt x="2465" y="616"/>
                  </a:cubicBezTo>
                  <a:cubicBezTo>
                    <a:pt x="2415" y="634"/>
                    <a:pt x="2362" y="660"/>
                    <a:pt x="2309" y="693"/>
                  </a:cubicBezTo>
                  <a:cubicBezTo>
                    <a:pt x="2668" y="1052"/>
                    <a:pt x="2668" y="1052"/>
                    <a:pt x="2668" y="1052"/>
                  </a:cubicBezTo>
                  <a:cubicBezTo>
                    <a:pt x="2694" y="1078"/>
                    <a:pt x="2698" y="1119"/>
                    <a:pt x="2678" y="1149"/>
                  </a:cubicBezTo>
                  <a:cubicBezTo>
                    <a:pt x="2673" y="1157"/>
                    <a:pt x="2665" y="1164"/>
                    <a:pt x="2657" y="1170"/>
                  </a:cubicBezTo>
                  <a:cubicBezTo>
                    <a:pt x="2627" y="1190"/>
                    <a:pt x="2586" y="1187"/>
                    <a:pt x="2560" y="1160"/>
                  </a:cubicBezTo>
                  <a:cubicBezTo>
                    <a:pt x="2180" y="781"/>
                    <a:pt x="2180" y="781"/>
                    <a:pt x="2180" y="781"/>
                  </a:cubicBezTo>
                  <a:cubicBezTo>
                    <a:pt x="2081" y="857"/>
                    <a:pt x="1995" y="940"/>
                    <a:pt x="1953" y="999"/>
                  </a:cubicBezTo>
                  <a:cubicBezTo>
                    <a:pt x="1873" y="1114"/>
                    <a:pt x="1798" y="1042"/>
                    <a:pt x="1867" y="943"/>
                  </a:cubicBezTo>
                  <a:cubicBezTo>
                    <a:pt x="1931" y="853"/>
                    <a:pt x="2005" y="768"/>
                    <a:pt x="2089" y="690"/>
                  </a:cubicBezTo>
                  <a:cubicBezTo>
                    <a:pt x="1968" y="570"/>
                    <a:pt x="1968" y="570"/>
                    <a:pt x="1968" y="570"/>
                  </a:cubicBezTo>
                  <a:cubicBezTo>
                    <a:pt x="1942" y="543"/>
                    <a:pt x="1939" y="502"/>
                    <a:pt x="1960" y="472"/>
                  </a:cubicBezTo>
                  <a:cubicBezTo>
                    <a:pt x="1965" y="465"/>
                    <a:pt x="1971" y="459"/>
                    <a:pt x="1978" y="453"/>
                  </a:cubicBezTo>
                  <a:cubicBezTo>
                    <a:pt x="2008" y="432"/>
                    <a:pt x="2050" y="435"/>
                    <a:pt x="2077" y="461"/>
                  </a:cubicBezTo>
                  <a:cubicBezTo>
                    <a:pt x="2207" y="592"/>
                    <a:pt x="2207" y="592"/>
                    <a:pt x="2207" y="592"/>
                  </a:cubicBezTo>
                  <a:cubicBezTo>
                    <a:pt x="2253" y="558"/>
                    <a:pt x="2299" y="526"/>
                    <a:pt x="2347" y="498"/>
                  </a:cubicBezTo>
                  <a:lnTo>
                    <a:pt x="2021" y="1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grpSp>
        <p:nvGrpSpPr>
          <p:cNvPr id="18" name="Group 17">
            <a:extLst>
              <a:ext uri="{FF2B5EF4-FFF2-40B4-BE49-F238E27FC236}">
                <a16:creationId xmlns:a16="http://schemas.microsoft.com/office/drawing/2014/main" id="{CCEDA860-971B-45A2-AB6B-1CE1D2F3A8F7}"/>
              </a:ext>
            </a:extLst>
          </p:cNvPr>
          <p:cNvGrpSpPr/>
          <p:nvPr/>
        </p:nvGrpSpPr>
        <p:grpSpPr>
          <a:xfrm>
            <a:off x="4898476" y="1024897"/>
            <a:ext cx="1660844" cy="1029755"/>
            <a:chOff x="2607426" y="1593693"/>
            <a:chExt cx="1660844" cy="1029755"/>
          </a:xfrm>
        </p:grpSpPr>
        <p:sp>
          <p:nvSpPr>
            <p:cNvPr id="19" name="Rectangle 18">
              <a:extLst>
                <a:ext uri="{FF2B5EF4-FFF2-40B4-BE49-F238E27FC236}">
                  <a16:creationId xmlns:a16="http://schemas.microsoft.com/office/drawing/2014/main" id="{52EDCDAF-CB89-4A3B-A6F8-D112292FDD6E}"/>
                </a:ext>
              </a:extLst>
            </p:cNvPr>
            <p:cNvSpPr/>
            <p:nvPr/>
          </p:nvSpPr>
          <p:spPr>
            <a:xfrm>
              <a:off x="2607426" y="2100228"/>
              <a:ext cx="1660844" cy="523220"/>
            </a:xfrm>
            <a:prstGeom prst="rect">
              <a:avLst/>
            </a:prstGeom>
          </p:spPr>
          <p:txBody>
            <a:bodyPr wrap="square">
              <a:spAutoFit/>
            </a:bodyPr>
            <a:lstStyle/>
            <a:p>
              <a:pPr algn="ctr" defTabSz="914400"/>
              <a:r>
                <a:rPr lang="ru" sz="1400" dirty="0">
                  <a:solidFill>
                    <a:srgbClr val="44546A"/>
                  </a:solidFill>
                </a:rPr>
                <a:t>Психологические </a:t>
              </a:r>
              <a:br>
                <a:rPr lang="en-GB" sz="1400" dirty="0">
                  <a:solidFill>
                    <a:srgbClr val="44546A"/>
                  </a:solidFill>
                </a:rPr>
              </a:br>
              <a:r>
                <a:rPr lang="ru" sz="1400" dirty="0">
                  <a:solidFill>
                    <a:srgbClr val="44546A"/>
                  </a:solidFill>
                </a:rPr>
                <a:t>триггеры </a:t>
              </a:r>
              <a:r>
                <a:rPr lang="ru" sz="1400" baseline="30000" dirty="0">
                  <a:solidFill>
                    <a:srgbClr val="44546A"/>
                  </a:solidFill>
                </a:rPr>
                <a:t>3</a:t>
              </a:r>
              <a:endParaRPr lang="en-GB" sz="1400" dirty="0">
                <a:solidFill>
                  <a:prstClr val="black"/>
                </a:solidFill>
              </a:endParaRPr>
            </a:p>
          </p:txBody>
        </p:sp>
        <p:sp>
          <p:nvSpPr>
            <p:cNvPr id="20" name="Freeform 171">
              <a:extLst>
                <a:ext uri="{FF2B5EF4-FFF2-40B4-BE49-F238E27FC236}">
                  <a16:creationId xmlns:a16="http://schemas.microsoft.com/office/drawing/2014/main" id="{20A70702-31EE-41DA-86DF-F452212414A9}"/>
                </a:ext>
              </a:extLst>
            </p:cNvPr>
            <p:cNvSpPr>
              <a:spLocks/>
            </p:cNvSpPr>
            <p:nvPr/>
          </p:nvSpPr>
          <p:spPr bwMode="auto">
            <a:xfrm>
              <a:off x="3154334" y="1593693"/>
              <a:ext cx="374649" cy="460376"/>
            </a:xfrm>
            <a:custGeom>
              <a:avLst/>
              <a:gdLst>
                <a:gd name="T0" fmla="*/ 139 w 195"/>
                <a:gd name="T1" fmla="*/ 5 h 239"/>
                <a:gd name="T2" fmla="*/ 45 w 195"/>
                <a:gd name="T3" fmla="*/ 25 h 239"/>
                <a:gd name="T4" fmla="*/ 25 w 195"/>
                <a:gd name="T5" fmla="*/ 87 h 239"/>
                <a:gd name="T6" fmla="*/ 10 w 195"/>
                <a:gd name="T7" fmla="*/ 129 h 239"/>
                <a:gd name="T8" fmla="*/ 13 w 195"/>
                <a:gd name="T9" fmla="*/ 141 h 239"/>
                <a:gd name="T10" fmla="*/ 15 w 195"/>
                <a:gd name="T11" fmla="*/ 153 h 239"/>
                <a:gd name="T12" fmla="*/ 18 w 195"/>
                <a:gd name="T13" fmla="*/ 169 h 239"/>
                <a:gd name="T14" fmla="*/ 55 w 195"/>
                <a:gd name="T15" fmla="*/ 188 h 239"/>
                <a:gd name="T16" fmla="*/ 124 w 195"/>
                <a:gd name="T17" fmla="*/ 234 h 239"/>
                <a:gd name="T18" fmla="*/ 132 w 195"/>
                <a:gd name="T19" fmla="*/ 145 h 239"/>
                <a:gd name="T20" fmla="*/ 131 w 195"/>
                <a:gd name="T21" fmla="*/ 129 h 239"/>
                <a:gd name="T22" fmla="*/ 128 w 195"/>
                <a:gd name="T23" fmla="*/ 128 h 239"/>
                <a:gd name="T24" fmla="*/ 122 w 195"/>
                <a:gd name="T25" fmla="*/ 116 h 239"/>
                <a:gd name="T26" fmla="*/ 119 w 195"/>
                <a:gd name="T27" fmla="*/ 111 h 239"/>
                <a:gd name="T28" fmla="*/ 118 w 195"/>
                <a:gd name="T29" fmla="*/ 109 h 239"/>
                <a:gd name="T30" fmla="*/ 112 w 195"/>
                <a:gd name="T31" fmla="*/ 100 h 239"/>
                <a:gd name="T32" fmla="*/ 108 w 195"/>
                <a:gd name="T33" fmla="*/ 97 h 239"/>
                <a:gd name="T34" fmla="*/ 99 w 195"/>
                <a:gd name="T35" fmla="*/ 99 h 239"/>
                <a:gd name="T36" fmla="*/ 96 w 195"/>
                <a:gd name="T37" fmla="*/ 99 h 239"/>
                <a:gd name="T38" fmla="*/ 93 w 195"/>
                <a:gd name="T39" fmla="*/ 99 h 239"/>
                <a:gd name="T40" fmla="*/ 85 w 195"/>
                <a:gd name="T41" fmla="*/ 98 h 239"/>
                <a:gd name="T42" fmla="*/ 76 w 195"/>
                <a:gd name="T43" fmla="*/ 90 h 239"/>
                <a:gd name="T44" fmla="*/ 75 w 195"/>
                <a:gd name="T45" fmla="*/ 86 h 239"/>
                <a:gd name="T46" fmla="*/ 75 w 195"/>
                <a:gd name="T47" fmla="*/ 83 h 239"/>
                <a:gd name="T48" fmla="*/ 74 w 195"/>
                <a:gd name="T49" fmla="*/ 82 h 239"/>
                <a:gd name="T50" fmla="*/ 66 w 195"/>
                <a:gd name="T51" fmla="*/ 83 h 239"/>
                <a:gd name="T52" fmla="*/ 44 w 195"/>
                <a:gd name="T53" fmla="*/ 79 h 239"/>
                <a:gd name="T54" fmla="*/ 37 w 195"/>
                <a:gd name="T55" fmla="*/ 57 h 239"/>
                <a:gd name="T56" fmla="*/ 37 w 195"/>
                <a:gd name="T57" fmla="*/ 56 h 239"/>
                <a:gd name="T58" fmla="*/ 44 w 195"/>
                <a:gd name="T59" fmla="*/ 38 h 239"/>
                <a:gd name="T60" fmla="*/ 46 w 195"/>
                <a:gd name="T61" fmla="*/ 37 h 239"/>
                <a:gd name="T62" fmla="*/ 47 w 195"/>
                <a:gd name="T63" fmla="*/ 35 h 239"/>
                <a:gd name="T64" fmla="*/ 57 w 195"/>
                <a:gd name="T65" fmla="*/ 27 h 239"/>
                <a:gd name="T66" fmla="*/ 65 w 195"/>
                <a:gd name="T67" fmla="*/ 23 h 239"/>
                <a:gd name="T68" fmla="*/ 71 w 195"/>
                <a:gd name="T69" fmla="*/ 18 h 239"/>
                <a:gd name="T70" fmla="*/ 79 w 195"/>
                <a:gd name="T71" fmla="*/ 15 h 239"/>
                <a:gd name="T72" fmla="*/ 86 w 195"/>
                <a:gd name="T73" fmla="*/ 11 h 239"/>
                <a:gd name="T74" fmla="*/ 97 w 195"/>
                <a:gd name="T75" fmla="*/ 9 h 239"/>
                <a:gd name="T76" fmla="*/ 101 w 195"/>
                <a:gd name="T77" fmla="*/ 8 h 239"/>
                <a:gd name="T78" fmla="*/ 103 w 195"/>
                <a:gd name="T79" fmla="*/ 9 h 239"/>
                <a:gd name="T80" fmla="*/ 107 w 195"/>
                <a:gd name="T81" fmla="*/ 7 h 239"/>
                <a:gd name="T82" fmla="*/ 113 w 195"/>
                <a:gd name="T83" fmla="*/ 7 h 239"/>
                <a:gd name="T84" fmla="*/ 139 w 195"/>
                <a:gd name="T85" fmla="*/ 12 h 239"/>
                <a:gd name="T86" fmla="*/ 146 w 195"/>
                <a:gd name="T87" fmla="*/ 15 h 239"/>
                <a:gd name="T88" fmla="*/ 161 w 195"/>
                <a:gd name="T89" fmla="*/ 24 h 239"/>
                <a:gd name="T90" fmla="*/ 167 w 195"/>
                <a:gd name="T91" fmla="*/ 30 h 239"/>
                <a:gd name="T92" fmla="*/ 170 w 195"/>
                <a:gd name="T93" fmla="*/ 36 h 239"/>
                <a:gd name="T94" fmla="*/ 173 w 195"/>
                <a:gd name="T95" fmla="*/ 43 h 239"/>
                <a:gd name="T96" fmla="*/ 175 w 195"/>
                <a:gd name="T97" fmla="*/ 46 h 239"/>
                <a:gd name="T98" fmla="*/ 178 w 195"/>
                <a:gd name="T99" fmla="*/ 52 h 239"/>
                <a:gd name="T100" fmla="*/ 179 w 195"/>
                <a:gd name="T101" fmla="*/ 57 h 239"/>
                <a:gd name="T102" fmla="*/ 179 w 195"/>
                <a:gd name="T103" fmla="*/ 76 h 239"/>
                <a:gd name="T104" fmla="*/ 172 w 195"/>
                <a:gd name="T105" fmla="*/ 89 h 239"/>
                <a:gd name="T106" fmla="*/ 151 w 195"/>
                <a:gd name="T107" fmla="*/ 113 h 239"/>
                <a:gd name="T108" fmla="*/ 138 w 195"/>
                <a:gd name="T109" fmla="*/ 116 h 239"/>
                <a:gd name="T110" fmla="*/ 137 w 195"/>
                <a:gd name="T111" fmla="*/ 129 h 239"/>
                <a:gd name="T112" fmla="*/ 138 w 195"/>
                <a:gd name="T113" fmla="*/ 145 h 239"/>
                <a:gd name="T114" fmla="*/ 130 w 195"/>
                <a:gd name="T115" fmla="*/ 233 h 239"/>
                <a:gd name="T116" fmla="*/ 184 w 195"/>
                <a:gd name="T117" fmla="*/ 1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239">
                  <a:moveTo>
                    <a:pt x="191" y="65"/>
                  </a:moveTo>
                  <a:cubicBezTo>
                    <a:pt x="186" y="41"/>
                    <a:pt x="166" y="12"/>
                    <a:pt x="139" y="5"/>
                  </a:cubicBezTo>
                  <a:cubicBezTo>
                    <a:pt x="121" y="0"/>
                    <a:pt x="101" y="0"/>
                    <a:pt x="84" y="6"/>
                  </a:cubicBezTo>
                  <a:cubicBezTo>
                    <a:pt x="71" y="10"/>
                    <a:pt x="56" y="15"/>
                    <a:pt x="45" y="25"/>
                  </a:cubicBezTo>
                  <a:cubicBezTo>
                    <a:pt x="34" y="35"/>
                    <a:pt x="31" y="49"/>
                    <a:pt x="28" y="63"/>
                  </a:cubicBezTo>
                  <a:cubicBezTo>
                    <a:pt x="25" y="76"/>
                    <a:pt x="32" y="73"/>
                    <a:pt x="25" y="87"/>
                  </a:cubicBezTo>
                  <a:cubicBezTo>
                    <a:pt x="22" y="93"/>
                    <a:pt x="4" y="115"/>
                    <a:pt x="3" y="117"/>
                  </a:cubicBezTo>
                  <a:cubicBezTo>
                    <a:pt x="0" y="123"/>
                    <a:pt x="6" y="126"/>
                    <a:pt x="10" y="129"/>
                  </a:cubicBezTo>
                  <a:cubicBezTo>
                    <a:pt x="12" y="130"/>
                    <a:pt x="16" y="131"/>
                    <a:pt x="16" y="134"/>
                  </a:cubicBezTo>
                  <a:cubicBezTo>
                    <a:pt x="16" y="136"/>
                    <a:pt x="13" y="138"/>
                    <a:pt x="13" y="141"/>
                  </a:cubicBezTo>
                  <a:cubicBezTo>
                    <a:pt x="14" y="144"/>
                    <a:pt x="17" y="144"/>
                    <a:pt x="18" y="147"/>
                  </a:cubicBezTo>
                  <a:cubicBezTo>
                    <a:pt x="18" y="149"/>
                    <a:pt x="15" y="150"/>
                    <a:pt x="15" y="153"/>
                  </a:cubicBezTo>
                  <a:cubicBezTo>
                    <a:pt x="15" y="157"/>
                    <a:pt x="17" y="157"/>
                    <a:pt x="19" y="160"/>
                  </a:cubicBezTo>
                  <a:cubicBezTo>
                    <a:pt x="20" y="163"/>
                    <a:pt x="19" y="166"/>
                    <a:pt x="18" y="169"/>
                  </a:cubicBezTo>
                  <a:cubicBezTo>
                    <a:pt x="16" y="174"/>
                    <a:pt x="16" y="181"/>
                    <a:pt x="22" y="184"/>
                  </a:cubicBezTo>
                  <a:cubicBezTo>
                    <a:pt x="32" y="190"/>
                    <a:pt x="45" y="185"/>
                    <a:pt x="55" y="188"/>
                  </a:cubicBezTo>
                  <a:cubicBezTo>
                    <a:pt x="75" y="194"/>
                    <a:pt x="69" y="224"/>
                    <a:pt x="69" y="239"/>
                  </a:cubicBezTo>
                  <a:cubicBezTo>
                    <a:pt x="124" y="234"/>
                    <a:pt x="124" y="234"/>
                    <a:pt x="124" y="234"/>
                  </a:cubicBezTo>
                  <a:cubicBezTo>
                    <a:pt x="118" y="218"/>
                    <a:pt x="122" y="199"/>
                    <a:pt x="127" y="182"/>
                  </a:cubicBezTo>
                  <a:cubicBezTo>
                    <a:pt x="130" y="169"/>
                    <a:pt x="133" y="157"/>
                    <a:pt x="132" y="145"/>
                  </a:cubicBezTo>
                  <a:cubicBezTo>
                    <a:pt x="132" y="144"/>
                    <a:pt x="132" y="144"/>
                    <a:pt x="132" y="144"/>
                  </a:cubicBezTo>
                  <a:cubicBezTo>
                    <a:pt x="132" y="138"/>
                    <a:pt x="132" y="136"/>
                    <a:pt x="131" y="129"/>
                  </a:cubicBezTo>
                  <a:cubicBezTo>
                    <a:pt x="130" y="129"/>
                    <a:pt x="130" y="129"/>
                    <a:pt x="129" y="129"/>
                  </a:cubicBezTo>
                  <a:cubicBezTo>
                    <a:pt x="129" y="129"/>
                    <a:pt x="128" y="129"/>
                    <a:pt x="128" y="128"/>
                  </a:cubicBezTo>
                  <a:cubicBezTo>
                    <a:pt x="126" y="124"/>
                    <a:pt x="125" y="119"/>
                    <a:pt x="123" y="116"/>
                  </a:cubicBezTo>
                  <a:cubicBezTo>
                    <a:pt x="123" y="116"/>
                    <a:pt x="122" y="116"/>
                    <a:pt x="122" y="116"/>
                  </a:cubicBezTo>
                  <a:cubicBezTo>
                    <a:pt x="120" y="116"/>
                    <a:pt x="120" y="114"/>
                    <a:pt x="119" y="113"/>
                  </a:cubicBezTo>
                  <a:cubicBezTo>
                    <a:pt x="119" y="112"/>
                    <a:pt x="119" y="112"/>
                    <a:pt x="119" y="111"/>
                  </a:cubicBezTo>
                  <a:cubicBezTo>
                    <a:pt x="119" y="111"/>
                    <a:pt x="119" y="111"/>
                    <a:pt x="118" y="111"/>
                  </a:cubicBezTo>
                  <a:cubicBezTo>
                    <a:pt x="118" y="110"/>
                    <a:pt x="118" y="110"/>
                    <a:pt x="118" y="109"/>
                  </a:cubicBezTo>
                  <a:cubicBezTo>
                    <a:pt x="117" y="108"/>
                    <a:pt x="117" y="106"/>
                    <a:pt x="117" y="105"/>
                  </a:cubicBezTo>
                  <a:cubicBezTo>
                    <a:pt x="115" y="104"/>
                    <a:pt x="113" y="102"/>
                    <a:pt x="112" y="100"/>
                  </a:cubicBezTo>
                  <a:cubicBezTo>
                    <a:pt x="111" y="99"/>
                    <a:pt x="110" y="98"/>
                    <a:pt x="109" y="97"/>
                  </a:cubicBezTo>
                  <a:cubicBezTo>
                    <a:pt x="109" y="97"/>
                    <a:pt x="109" y="97"/>
                    <a:pt x="108" y="97"/>
                  </a:cubicBezTo>
                  <a:cubicBezTo>
                    <a:pt x="105" y="98"/>
                    <a:pt x="104" y="99"/>
                    <a:pt x="103" y="99"/>
                  </a:cubicBezTo>
                  <a:cubicBezTo>
                    <a:pt x="102" y="99"/>
                    <a:pt x="101" y="99"/>
                    <a:pt x="99" y="99"/>
                  </a:cubicBezTo>
                  <a:cubicBezTo>
                    <a:pt x="99" y="99"/>
                    <a:pt x="98" y="99"/>
                    <a:pt x="97" y="99"/>
                  </a:cubicBezTo>
                  <a:cubicBezTo>
                    <a:pt x="97" y="99"/>
                    <a:pt x="96" y="99"/>
                    <a:pt x="96" y="99"/>
                  </a:cubicBezTo>
                  <a:cubicBezTo>
                    <a:pt x="96" y="99"/>
                    <a:pt x="96" y="99"/>
                    <a:pt x="96" y="99"/>
                  </a:cubicBezTo>
                  <a:cubicBezTo>
                    <a:pt x="95" y="99"/>
                    <a:pt x="94" y="99"/>
                    <a:pt x="93" y="99"/>
                  </a:cubicBezTo>
                  <a:cubicBezTo>
                    <a:pt x="92" y="99"/>
                    <a:pt x="91" y="99"/>
                    <a:pt x="90" y="99"/>
                  </a:cubicBezTo>
                  <a:cubicBezTo>
                    <a:pt x="88" y="99"/>
                    <a:pt x="86" y="99"/>
                    <a:pt x="85" y="98"/>
                  </a:cubicBezTo>
                  <a:cubicBezTo>
                    <a:pt x="82" y="97"/>
                    <a:pt x="79" y="95"/>
                    <a:pt x="77" y="91"/>
                  </a:cubicBezTo>
                  <a:cubicBezTo>
                    <a:pt x="77" y="91"/>
                    <a:pt x="77" y="91"/>
                    <a:pt x="76" y="90"/>
                  </a:cubicBezTo>
                  <a:cubicBezTo>
                    <a:pt x="76" y="90"/>
                    <a:pt x="75" y="89"/>
                    <a:pt x="75" y="88"/>
                  </a:cubicBezTo>
                  <a:cubicBezTo>
                    <a:pt x="75" y="87"/>
                    <a:pt x="75" y="87"/>
                    <a:pt x="75" y="86"/>
                  </a:cubicBezTo>
                  <a:cubicBezTo>
                    <a:pt x="75" y="86"/>
                    <a:pt x="76" y="85"/>
                    <a:pt x="76" y="85"/>
                  </a:cubicBezTo>
                  <a:cubicBezTo>
                    <a:pt x="76" y="84"/>
                    <a:pt x="75" y="84"/>
                    <a:pt x="75" y="83"/>
                  </a:cubicBezTo>
                  <a:cubicBezTo>
                    <a:pt x="75" y="83"/>
                    <a:pt x="75" y="82"/>
                    <a:pt x="75" y="82"/>
                  </a:cubicBezTo>
                  <a:cubicBezTo>
                    <a:pt x="75" y="82"/>
                    <a:pt x="75" y="82"/>
                    <a:pt x="74" y="82"/>
                  </a:cubicBezTo>
                  <a:cubicBezTo>
                    <a:pt x="72" y="82"/>
                    <a:pt x="68" y="83"/>
                    <a:pt x="66" y="83"/>
                  </a:cubicBezTo>
                  <a:cubicBezTo>
                    <a:pt x="66" y="83"/>
                    <a:pt x="66" y="83"/>
                    <a:pt x="66" y="83"/>
                  </a:cubicBezTo>
                  <a:cubicBezTo>
                    <a:pt x="64" y="84"/>
                    <a:pt x="62" y="84"/>
                    <a:pt x="59" y="84"/>
                  </a:cubicBezTo>
                  <a:cubicBezTo>
                    <a:pt x="54" y="84"/>
                    <a:pt x="48" y="82"/>
                    <a:pt x="44" y="79"/>
                  </a:cubicBezTo>
                  <a:cubicBezTo>
                    <a:pt x="40" y="75"/>
                    <a:pt x="37" y="69"/>
                    <a:pt x="36" y="64"/>
                  </a:cubicBezTo>
                  <a:cubicBezTo>
                    <a:pt x="35" y="61"/>
                    <a:pt x="36" y="59"/>
                    <a:pt x="37" y="57"/>
                  </a:cubicBezTo>
                  <a:cubicBezTo>
                    <a:pt x="37" y="56"/>
                    <a:pt x="37" y="56"/>
                    <a:pt x="37" y="56"/>
                  </a:cubicBezTo>
                  <a:cubicBezTo>
                    <a:pt x="37" y="56"/>
                    <a:pt x="37" y="56"/>
                    <a:pt x="37" y="56"/>
                  </a:cubicBezTo>
                  <a:cubicBezTo>
                    <a:pt x="37" y="54"/>
                    <a:pt x="37" y="53"/>
                    <a:pt x="38" y="52"/>
                  </a:cubicBezTo>
                  <a:cubicBezTo>
                    <a:pt x="39" y="47"/>
                    <a:pt x="40" y="41"/>
                    <a:pt x="44" y="38"/>
                  </a:cubicBezTo>
                  <a:cubicBezTo>
                    <a:pt x="44" y="38"/>
                    <a:pt x="45" y="38"/>
                    <a:pt x="45" y="38"/>
                  </a:cubicBezTo>
                  <a:cubicBezTo>
                    <a:pt x="46" y="37"/>
                    <a:pt x="46" y="37"/>
                    <a:pt x="46" y="37"/>
                  </a:cubicBezTo>
                  <a:cubicBezTo>
                    <a:pt x="46" y="37"/>
                    <a:pt x="46" y="36"/>
                    <a:pt x="46" y="36"/>
                  </a:cubicBezTo>
                  <a:cubicBezTo>
                    <a:pt x="47" y="36"/>
                    <a:pt x="47" y="35"/>
                    <a:pt x="47" y="35"/>
                  </a:cubicBezTo>
                  <a:cubicBezTo>
                    <a:pt x="49" y="33"/>
                    <a:pt x="50" y="32"/>
                    <a:pt x="52" y="31"/>
                  </a:cubicBezTo>
                  <a:cubicBezTo>
                    <a:pt x="54" y="30"/>
                    <a:pt x="55" y="28"/>
                    <a:pt x="57" y="27"/>
                  </a:cubicBezTo>
                  <a:cubicBezTo>
                    <a:pt x="58" y="25"/>
                    <a:pt x="60" y="25"/>
                    <a:pt x="62" y="24"/>
                  </a:cubicBezTo>
                  <a:cubicBezTo>
                    <a:pt x="63" y="24"/>
                    <a:pt x="64" y="24"/>
                    <a:pt x="65" y="23"/>
                  </a:cubicBezTo>
                  <a:cubicBezTo>
                    <a:pt x="66" y="23"/>
                    <a:pt x="67" y="22"/>
                    <a:pt x="68" y="21"/>
                  </a:cubicBezTo>
                  <a:cubicBezTo>
                    <a:pt x="69" y="20"/>
                    <a:pt x="69" y="19"/>
                    <a:pt x="71" y="18"/>
                  </a:cubicBezTo>
                  <a:cubicBezTo>
                    <a:pt x="73" y="16"/>
                    <a:pt x="75" y="16"/>
                    <a:pt x="78" y="15"/>
                  </a:cubicBezTo>
                  <a:cubicBezTo>
                    <a:pt x="78" y="15"/>
                    <a:pt x="79" y="15"/>
                    <a:pt x="79" y="15"/>
                  </a:cubicBezTo>
                  <a:cubicBezTo>
                    <a:pt x="80" y="14"/>
                    <a:pt x="81" y="14"/>
                    <a:pt x="82" y="13"/>
                  </a:cubicBezTo>
                  <a:cubicBezTo>
                    <a:pt x="83" y="12"/>
                    <a:pt x="84" y="12"/>
                    <a:pt x="86" y="11"/>
                  </a:cubicBezTo>
                  <a:cubicBezTo>
                    <a:pt x="89" y="10"/>
                    <a:pt x="92" y="10"/>
                    <a:pt x="95" y="9"/>
                  </a:cubicBezTo>
                  <a:cubicBezTo>
                    <a:pt x="96" y="9"/>
                    <a:pt x="97" y="9"/>
                    <a:pt x="97" y="9"/>
                  </a:cubicBezTo>
                  <a:cubicBezTo>
                    <a:pt x="97" y="9"/>
                    <a:pt x="98" y="9"/>
                    <a:pt x="98" y="9"/>
                  </a:cubicBezTo>
                  <a:cubicBezTo>
                    <a:pt x="99" y="9"/>
                    <a:pt x="100" y="8"/>
                    <a:pt x="101" y="8"/>
                  </a:cubicBezTo>
                  <a:cubicBezTo>
                    <a:pt x="102" y="8"/>
                    <a:pt x="102" y="8"/>
                    <a:pt x="103" y="9"/>
                  </a:cubicBezTo>
                  <a:cubicBezTo>
                    <a:pt x="103" y="9"/>
                    <a:pt x="103" y="9"/>
                    <a:pt x="103" y="9"/>
                  </a:cubicBezTo>
                  <a:cubicBezTo>
                    <a:pt x="104" y="9"/>
                    <a:pt x="104" y="9"/>
                    <a:pt x="105" y="8"/>
                  </a:cubicBezTo>
                  <a:cubicBezTo>
                    <a:pt x="106" y="8"/>
                    <a:pt x="106" y="7"/>
                    <a:pt x="107" y="7"/>
                  </a:cubicBezTo>
                  <a:cubicBezTo>
                    <a:pt x="108" y="7"/>
                    <a:pt x="110" y="7"/>
                    <a:pt x="112" y="7"/>
                  </a:cubicBezTo>
                  <a:cubicBezTo>
                    <a:pt x="112" y="7"/>
                    <a:pt x="113" y="7"/>
                    <a:pt x="113" y="7"/>
                  </a:cubicBezTo>
                  <a:cubicBezTo>
                    <a:pt x="119" y="7"/>
                    <a:pt x="125" y="8"/>
                    <a:pt x="131" y="9"/>
                  </a:cubicBezTo>
                  <a:cubicBezTo>
                    <a:pt x="134" y="10"/>
                    <a:pt x="137" y="11"/>
                    <a:pt x="139" y="12"/>
                  </a:cubicBezTo>
                  <a:cubicBezTo>
                    <a:pt x="140" y="13"/>
                    <a:pt x="142" y="13"/>
                    <a:pt x="143" y="14"/>
                  </a:cubicBezTo>
                  <a:cubicBezTo>
                    <a:pt x="144" y="14"/>
                    <a:pt x="145" y="14"/>
                    <a:pt x="146" y="15"/>
                  </a:cubicBezTo>
                  <a:cubicBezTo>
                    <a:pt x="149" y="16"/>
                    <a:pt x="152" y="17"/>
                    <a:pt x="155" y="19"/>
                  </a:cubicBezTo>
                  <a:cubicBezTo>
                    <a:pt x="158" y="20"/>
                    <a:pt x="160" y="22"/>
                    <a:pt x="161" y="24"/>
                  </a:cubicBezTo>
                  <a:cubicBezTo>
                    <a:pt x="162" y="26"/>
                    <a:pt x="164" y="27"/>
                    <a:pt x="165" y="28"/>
                  </a:cubicBezTo>
                  <a:cubicBezTo>
                    <a:pt x="166" y="28"/>
                    <a:pt x="167" y="29"/>
                    <a:pt x="167" y="30"/>
                  </a:cubicBezTo>
                  <a:cubicBezTo>
                    <a:pt x="169" y="31"/>
                    <a:pt x="169" y="33"/>
                    <a:pt x="170" y="35"/>
                  </a:cubicBezTo>
                  <a:cubicBezTo>
                    <a:pt x="170" y="35"/>
                    <a:pt x="170" y="36"/>
                    <a:pt x="170" y="36"/>
                  </a:cubicBezTo>
                  <a:cubicBezTo>
                    <a:pt x="170" y="38"/>
                    <a:pt x="171" y="39"/>
                    <a:pt x="172" y="41"/>
                  </a:cubicBezTo>
                  <a:cubicBezTo>
                    <a:pt x="173" y="42"/>
                    <a:pt x="173" y="43"/>
                    <a:pt x="173" y="43"/>
                  </a:cubicBezTo>
                  <a:cubicBezTo>
                    <a:pt x="174" y="44"/>
                    <a:pt x="174" y="45"/>
                    <a:pt x="175" y="45"/>
                  </a:cubicBezTo>
                  <a:cubicBezTo>
                    <a:pt x="175" y="45"/>
                    <a:pt x="175" y="46"/>
                    <a:pt x="175" y="46"/>
                  </a:cubicBezTo>
                  <a:cubicBezTo>
                    <a:pt x="176" y="47"/>
                    <a:pt x="177" y="47"/>
                    <a:pt x="177" y="49"/>
                  </a:cubicBezTo>
                  <a:cubicBezTo>
                    <a:pt x="178" y="50"/>
                    <a:pt x="178" y="51"/>
                    <a:pt x="178" y="52"/>
                  </a:cubicBezTo>
                  <a:cubicBezTo>
                    <a:pt x="178" y="53"/>
                    <a:pt x="178" y="54"/>
                    <a:pt x="178" y="54"/>
                  </a:cubicBezTo>
                  <a:cubicBezTo>
                    <a:pt x="178" y="55"/>
                    <a:pt x="179" y="56"/>
                    <a:pt x="179" y="57"/>
                  </a:cubicBezTo>
                  <a:cubicBezTo>
                    <a:pt x="180" y="58"/>
                    <a:pt x="180" y="59"/>
                    <a:pt x="181" y="60"/>
                  </a:cubicBezTo>
                  <a:cubicBezTo>
                    <a:pt x="183" y="66"/>
                    <a:pt x="181" y="71"/>
                    <a:pt x="179" y="76"/>
                  </a:cubicBezTo>
                  <a:cubicBezTo>
                    <a:pt x="177" y="80"/>
                    <a:pt x="174" y="83"/>
                    <a:pt x="170" y="85"/>
                  </a:cubicBezTo>
                  <a:cubicBezTo>
                    <a:pt x="171" y="87"/>
                    <a:pt x="172" y="89"/>
                    <a:pt x="172" y="89"/>
                  </a:cubicBezTo>
                  <a:cubicBezTo>
                    <a:pt x="172" y="93"/>
                    <a:pt x="170" y="99"/>
                    <a:pt x="167" y="101"/>
                  </a:cubicBezTo>
                  <a:cubicBezTo>
                    <a:pt x="163" y="106"/>
                    <a:pt x="156" y="111"/>
                    <a:pt x="151" y="113"/>
                  </a:cubicBezTo>
                  <a:cubicBezTo>
                    <a:pt x="146" y="115"/>
                    <a:pt x="142" y="115"/>
                    <a:pt x="138" y="116"/>
                  </a:cubicBezTo>
                  <a:cubicBezTo>
                    <a:pt x="138" y="116"/>
                    <a:pt x="138" y="116"/>
                    <a:pt x="138" y="116"/>
                  </a:cubicBezTo>
                  <a:cubicBezTo>
                    <a:pt x="139" y="121"/>
                    <a:pt x="140" y="126"/>
                    <a:pt x="138" y="128"/>
                  </a:cubicBezTo>
                  <a:cubicBezTo>
                    <a:pt x="137" y="129"/>
                    <a:pt x="137" y="129"/>
                    <a:pt x="137" y="129"/>
                  </a:cubicBezTo>
                  <a:cubicBezTo>
                    <a:pt x="138" y="136"/>
                    <a:pt x="138" y="138"/>
                    <a:pt x="138" y="144"/>
                  </a:cubicBezTo>
                  <a:cubicBezTo>
                    <a:pt x="138" y="145"/>
                    <a:pt x="138" y="145"/>
                    <a:pt x="138" y="145"/>
                  </a:cubicBezTo>
                  <a:cubicBezTo>
                    <a:pt x="139" y="157"/>
                    <a:pt x="136" y="170"/>
                    <a:pt x="132" y="183"/>
                  </a:cubicBezTo>
                  <a:cubicBezTo>
                    <a:pt x="128" y="201"/>
                    <a:pt x="124" y="218"/>
                    <a:pt x="130" y="233"/>
                  </a:cubicBezTo>
                  <a:cubicBezTo>
                    <a:pt x="153" y="231"/>
                    <a:pt x="153" y="231"/>
                    <a:pt x="153" y="231"/>
                  </a:cubicBezTo>
                  <a:cubicBezTo>
                    <a:pt x="131" y="177"/>
                    <a:pt x="162" y="162"/>
                    <a:pt x="184" y="125"/>
                  </a:cubicBezTo>
                  <a:cubicBezTo>
                    <a:pt x="193" y="110"/>
                    <a:pt x="195" y="84"/>
                    <a:pt x="191" y="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grpSp>
        <p:nvGrpSpPr>
          <p:cNvPr id="21" name="Group 20">
            <a:extLst>
              <a:ext uri="{FF2B5EF4-FFF2-40B4-BE49-F238E27FC236}">
                <a16:creationId xmlns:a16="http://schemas.microsoft.com/office/drawing/2014/main" id="{C9FAA608-E9DB-4AA6-B688-8D62A1AE738E}"/>
              </a:ext>
            </a:extLst>
          </p:cNvPr>
          <p:cNvGrpSpPr/>
          <p:nvPr/>
        </p:nvGrpSpPr>
        <p:grpSpPr>
          <a:xfrm>
            <a:off x="3209509" y="3108158"/>
            <a:ext cx="417188" cy="550221"/>
            <a:chOff x="5033963" y="4673601"/>
            <a:chExt cx="622300" cy="820738"/>
          </a:xfrm>
          <a:solidFill>
            <a:schemeClr val="accent1"/>
          </a:solidFill>
        </p:grpSpPr>
        <p:sp>
          <p:nvSpPr>
            <p:cNvPr id="22" name="Oval 70">
              <a:extLst>
                <a:ext uri="{FF2B5EF4-FFF2-40B4-BE49-F238E27FC236}">
                  <a16:creationId xmlns:a16="http://schemas.microsoft.com/office/drawing/2014/main" id="{E351B22D-F470-4CA2-B898-B348F8EA1324}"/>
                </a:ext>
              </a:extLst>
            </p:cNvPr>
            <p:cNvSpPr>
              <a:spLocks noChangeArrowheads="1"/>
            </p:cNvSpPr>
            <p:nvPr/>
          </p:nvSpPr>
          <p:spPr bwMode="auto">
            <a:xfrm>
              <a:off x="5308600" y="4673601"/>
              <a:ext cx="74613" cy="1381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3" name="Freeform 71">
              <a:extLst>
                <a:ext uri="{FF2B5EF4-FFF2-40B4-BE49-F238E27FC236}">
                  <a16:creationId xmlns:a16="http://schemas.microsoft.com/office/drawing/2014/main" id="{C33CFD29-DDFE-4B96-BF4D-532765951FE4}"/>
                </a:ext>
              </a:extLst>
            </p:cNvPr>
            <p:cNvSpPr>
              <a:spLocks/>
            </p:cNvSpPr>
            <p:nvPr/>
          </p:nvSpPr>
          <p:spPr bwMode="auto">
            <a:xfrm>
              <a:off x="5372100" y="4756151"/>
              <a:ext cx="127000" cy="101600"/>
            </a:xfrm>
            <a:custGeom>
              <a:avLst/>
              <a:gdLst>
                <a:gd name="T0" fmla="*/ 21 w 34"/>
                <a:gd name="T1" fmla="*/ 22 h 27"/>
                <a:gd name="T2" fmla="*/ 0 w 34"/>
                <a:gd name="T3" fmla="*/ 22 h 27"/>
                <a:gd name="T4" fmla="*/ 12 w 34"/>
                <a:gd name="T5" fmla="*/ 5 h 27"/>
                <a:gd name="T6" fmla="*/ 34 w 34"/>
                <a:gd name="T7" fmla="*/ 5 h 27"/>
                <a:gd name="T8" fmla="*/ 21 w 34"/>
                <a:gd name="T9" fmla="*/ 22 h 27"/>
              </a:gdLst>
              <a:ahLst/>
              <a:cxnLst>
                <a:cxn ang="0">
                  <a:pos x="T0" y="T1"/>
                </a:cxn>
                <a:cxn ang="0">
                  <a:pos x="T2" y="T3"/>
                </a:cxn>
                <a:cxn ang="0">
                  <a:pos x="T4" y="T5"/>
                </a:cxn>
                <a:cxn ang="0">
                  <a:pos x="T6" y="T7"/>
                </a:cxn>
                <a:cxn ang="0">
                  <a:pos x="T8" y="T9"/>
                </a:cxn>
              </a:cxnLst>
              <a:rect l="0" t="0" r="r" b="b"/>
              <a:pathLst>
                <a:path w="34" h="27">
                  <a:moveTo>
                    <a:pt x="21" y="22"/>
                  </a:moveTo>
                  <a:cubicBezTo>
                    <a:pt x="12" y="27"/>
                    <a:pt x="0" y="22"/>
                    <a:pt x="0" y="22"/>
                  </a:cubicBezTo>
                  <a:cubicBezTo>
                    <a:pt x="0" y="22"/>
                    <a:pt x="3" y="9"/>
                    <a:pt x="12" y="5"/>
                  </a:cubicBezTo>
                  <a:cubicBezTo>
                    <a:pt x="21" y="0"/>
                    <a:pt x="34" y="5"/>
                    <a:pt x="34" y="5"/>
                  </a:cubicBezTo>
                  <a:cubicBezTo>
                    <a:pt x="34" y="5"/>
                    <a:pt x="31" y="18"/>
                    <a:pt x="21"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4" name="Freeform 72">
              <a:extLst>
                <a:ext uri="{FF2B5EF4-FFF2-40B4-BE49-F238E27FC236}">
                  <a16:creationId xmlns:a16="http://schemas.microsoft.com/office/drawing/2014/main" id="{D7DF4295-B86A-43B1-BE67-C9787AE85DDE}"/>
                </a:ext>
              </a:extLst>
            </p:cNvPr>
            <p:cNvSpPr>
              <a:spLocks/>
            </p:cNvSpPr>
            <p:nvPr/>
          </p:nvSpPr>
          <p:spPr bwMode="auto">
            <a:xfrm>
              <a:off x="5191125" y="4756151"/>
              <a:ext cx="128588" cy="101600"/>
            </a:xfrm>
            <a:custGeom>
              <a:avLst/>
              <a:gdLst>
                <a:gd name="T0" fmla="*/ 13 w 34"/>
                <a:gd name="T1" fmla="*/ 22 h 27"/>
                <a:gd name="T2" fmla="*/ 34 w 34"/>
                <a:gd name="T3" fmla="*/ 22 h 27"/>
                <a:gd name="T4" fmla="*/ 22 w 34"/>
                <a:gd name="T5" fmla="*/ 5 h 27"/>
                <a:gd name="T6" fmla="*/ 0 w 34"/>
                <a:gd name="T7" fmla="*/ 5 h 27"/>
                <a:gd name="T8" fmla="*/ 13 w 34"/>
                <a:gd name="T9" fmla="*/ 22 h 27"/>
              </a:gdLst>
              <a:ahLst/>
              <a:cxnLst>
                <a:cxn ang="0">
                  <a:pos x="T0" y="T1"/>
                </a:cxn>
                <a:cxn ang="0">
                  <a:pos x="T2" y="T3"/>
                </a:cxn>
                <a:cxn ang="0">
                  <a:pos x="T4" y="T5"/>
                </a:cxn>
                <a:cxn ang="0">
                  <a:pos x="T6" y="T7"/>
                </a:cxn>
                <a:cxn ang="0">
                  <a:pos x="T8" y="T9"/>
                </a:cxn>
              </a:cxnLst>
              <a:rect l="0" t="0" r="r" b="b"/>
              <a:pathLst>
                <a:path w="34" h="27">
                  <a:moveTo>
                    <a:pt x="13" y="22"/>
                  </a:moveTo>
                  <a:cubicBezTo>
                    <a:pt x="22" y="27"/>
                    <a:pt x="34" y="22"/>
                    <a:pt x="34" y="22"/>
                  </a:cubicBezTo>
                  <a:cubicBezTo>
                    <a:pt x="34" y="22"/>
                    <a:pt x="31" y="9"/>
                    <a:pt x="22" y="5"/>
                  </a:cubicBezTo>
                  <a:cubicBezTo>
                    <a:pt x="13" y="0"/>
                    <a:pt x="0" y="5"/>
                    <a:pt x="0" y="5"/>
                  </a:cubicBezTo>
                  <a:cubicBezTo>
                    <a:pt x="0" y="5"/>
                    <a:pt x="3" y="18"/>
                    <a:pt x="1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5" name="Freeform 73">
              <a:extLst>
                <a:ext uri="{FF2B5EF4-FFF2-40B4-BE49-F238E27FC236}">
                  <a16:creationId xmlns:a16="http://schemas.microsoft.com/office/drawing/2014/main" id="{A39A2741-5AE4-403C-9A2F-862296C07B7B}"/>
                </a:ext>
              </a:extLst>
            </p:cNvPr>
            <p:cNvSpPr>
              <a:spLocks/>
            </p:cNvSpPr>
            <p:nvPr/>
          </p:nvSpPr>
          <p:spPr bwMode="auto">
            <a:xfrm>
              <a:off x="5518150" y="4910139"/>
              <a:ext cx="107950" cy="107950"/>
            </a:xfrm>
            <a:custGeom>
              <a:avLst/>
              <a:gdLst>
                <a:gd name="T0" fmla="*/ 21 w 29"/>
                <a:gd name="T1" fmla="*/ 22 h 29"/>
                <a:gd name="T2" fmla="*/ 1 w 29"/>
                <a:gd name="T3" fmla="*/ 28 h 29"/>
                <a:gd name="T4" fmla="*/ 7 w 29"/>
                <a:gd name="T5" fmla="*/ 8 h 29"/>
                <a:gd name="T6" fmla="*/ 28 w 29"/>
                <a:gd name="T7" fmla="*/ 2 h 29"/>
                <a:gd name="T8" fmla="*/ 21 w 29"/>
                <a:gd name="T9" fmla="*/ 22 h 29"/>
              </a:gdLst>
              <a:ahLst/>
              <a:cxnLst>
                <a:cxn ang="0">
                  <a:pos x="T0" y="T1"/>
                </a:cxn>
                <a:cxn ang="0">
                  <a:pos x="T2" y="T3"/>
                </a:cxn>
                <a:cxn ang="0">
                  <a:pos x="T4" y="T5"/>
                </a:cxn>
                <a:cxn ang="0">
                  <a:pos x="T6" y="T7"/>
                </a:cxn>
                <a:cxn ang="0">
                  <a:pos x="T8" y="T9"/>
                </a:cxn>
              </a:cxnLst>
              <a:rect l="0" t="0" r="r" b="b"/>
              <a:pathLst>
                <a:path w="29" h="29">
                  <a:moveTo>
                    <a:pt x="21" y="22"/>
                  </a:moveTo>
                  <a:cubicBezTo>
                    <a:pt x="14" y="29"/>
                    <a:pt x="1" y="28"/>
                    <a:pt x="1" y="28"/>
                  </a:cubicBezTo>
                  <a:cubicBezTo>
                    <a:pt x="1" y="28"/>
                    <a:pt x="0" y="15"/>
                    <a:pt x="7" y="8"/>
                  </a:cubicBezTo>
                  <a:cubicBezTo>
                    <a:pt x="15" y="0"/>
                    <a:pt x="28" y="2"/>
                    <a:pt x="28" y="2"/>
                  </a:cubicBezTo>
                  <a:cubicBezTo>
                    <a:pt x="28" y="2"/>
                    <a:pt x="29" y="15"/>
                    <a:pt x="21"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6" name="Freeform 74">
              <a:extLst>
                <a:ext uri="{FF2B5EF4-FFF2-40B4-BE49-F238E27FC236}">
                  <a16:creationId xmlns:a16="http://schemas.microsoft.com/office/drawing/2014/main" id="{8E2110FF-AD92-4ABA-B69D-8F27F8ABB512}"/>
                </a:ext>
              </a:extLst>
            </p:cNvPr>
            <p:cNvSpPr>
              <a:spLocks/>
            </p:cNvSpPr>
            <p:nvPr/>
          </p:nvSpPr>
          <p:spPr bwMode="auto">
            <a:xfrm>
              <a:off x="5521325" y="5026026"/>
              <a:ext cx="134938" cy="98425"/>
            </a:xfrm>
            <a:custGeom>
              <a:avLst/>
              <a:gdLst>
                <a:gd name="T0" fmla="*/ 14 w 36"/>
                <a:gd name="T1" fmla="*/ 22 h 26"/>
                <a:gd name="T2" fmla="*/ 0 w 36"/>
                <a:gd name="T3" fmla="*/ 7 h 26"/>
                <a:gd name="T4" fmla="*/ 21 w 36"/>
                <a:gd name="T5" fmla="*/ 3 h 26"/>
                <a:gd name="T6" fmla="*/ 36 w 36"/>
                <a:gd name="T7" fmla="*/ 19 h 26"/>
                <a:gd name="T8" fmla="*/ 14 w 36"/>
                <a:gd name="T9" fmla="*/ 22 h 26"/>
              </a:gdLst>
              <a:ahLst/>
              <a:cxnLst>
                <a:cxn ang="0">
                  <a:pos x="T0" y="T1"/>
                </a:cxn>
                <a:cxn ang="0">
                  <a:pos x="T2" y="T3"/>
                </a:cxn>
                <a:cxn ang="0">
                  <a:pos x="T4" y="T5"/>
                </a:cxn>
                <a:cxn ang="0">
                  <a:pos x="T6" y="T7"/>
                </a:cxn>
                <a:cxn ang="0">
                  <a:pos x="T8" y="T9"/>
                </a:cxn>
              </a:cxnLst>
              <a:rect l="0" t="0" r="r" b="b"/>
              <a:pathLst>
                <a:path w="36" h="26">
                  <a:moveTo>
                    <a:pt x="14" y="22"/>
                  </a:moveTo>
                  <a:cubicBezTo>
                    <a:pt x="5" y="19"/>
                    <a:pt x="0" y="7"/>
                    <a:pt x="0" y="7"/>
                  </a:cubicBezTo>
                  <a:cubicBezTo>
                    <a:pt x="0" y="7"/>
                    <a:pt x="11" y="0"/>
                    <a:pt x="21" y="3"/>
                  </a:cubicBezTo>
                  <a:cubicBezTo>
                    <a:pt x="31" y="6"/>
                    <a:pt x="36" y="19"/>
                    <a:pt x="36" y="19"/>
                  </a:cubicBezTo>
                  <a:cubicBezTo>
                    <a:pt x="36" y="19"/>
                    <a:pt x="24" y="26"/>
                    <a:pt x="14"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7" name="Freeform 75">
              <a:extLst>
                <a:ext uri="{FF2B5EF4-FFF2-40B4-BE49-F238E27FC236}">
                  <a16:creationId xmlns:a16="http://schemas.microsoft.com/office/drawing/2014/main" id="{D777E488-95FD-495D-9B0D-9CDE35CA9EE5}"/>
                </a:ext>
              </a:extLst>
            </p:cNvPr>
            <p:cNvSpPr>
              <a:spLocks/>
            </p:cNvSpPr>
            <p:nvPr/>
          </p:nvSpPr>
          <p:spPr bwMode="auto">
            <a:xfrm>
              <a:off x="5413375" y="4876801"/>
              <a:ext cx="96838" cy="138113"/>
            </a:xfrm>
            <a:custGeom>
              <a:avLst/>
              <a:gdLst>
                <a:gd name="T0" fmla="*/ 4 w 26"/>
                <a:gd name="T1" fmla="*/ 21 h 37"/>
                <a:gd name="T2" fmla="*/ 19 w 26"/>
                <a:gd name="T3" fmla="*/ 37 h 37"/>
                <a:gd name="T4" fmla="*/ 23 w 26"/>
                <a:gd name="T5" fmla="*/ 16 h 37"/>
                <a:gd name="T6" fmla="*/ 8 w 26"/>
                <a:gd name="T7" fmla="*/ 0 h 37"/>
                <a:gd name="T8" fmla="*/ 4 w 26"/>
                <a:gd name="T9" fmla="*/ 21 h 37"/>
              </a:gdLst>
              <a:ahLst/>
              <a:cxnLst>
                <a:cxn ang="0">
                  <a:pos x="T0" y="T1"/>
                </a:cxn>
                <a:cxn ang="0">
                  <a:pos x="T2" y="T3"/>
                </a:cxn>
                <a:cxn ang="0">
                  <a:pos x="T4" y="T5"/>
                </a:cxn>
                <a:cxn ang="0">
                  <a:pos x="T6" y="T7"/>
                </a:cxn>
                <a:cxn ang="0">
                  <a:pos x="T8" y="T9"/>
                </a:cxn>
              </a:cxnLst>
              <a:rect l="0" t="0" r="r" b="b"/>
              <a:pathLst>
                <a:path w="26" h="37">
                  <a:moveTo>
                    <a:pt x="4" y="21"/>
                  </a:moveTo>
                  <a:cubicBezTo>
                    <a:pt x="7" y="31"/>
                    <a:pt x="19" y="37"/>
                    <a:pt x="19" y="37"/>
                  </a:cubicBezTo>
                  <a:cubicBezTo>
                    <a:pt x="19" y="37"/>
                    <a:pt x="26" y="26"/>
                    <a:pt x="23" y="16"/>
                  </a:cubicBezTo>
                  <a:cubicBezTo>
                    <a:pt x="20" y="6"/>
                    <a:pt x="8" y="0"/>
                    <a:pt x="8" y="0"/>
                  </a:cubicBezTo>
                  <a:cubicBezTo>
                    <a:pt x="8" y="0"/>
                    <a:pt x="0" y="11"/>
                    <a:pt x="4"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8" name="Freeform 76">
              <a:extLst>
                <a:ext uri="{FF2B5EF4-FFF2-40B4-BE49-F238E27FC236}">
                  <a16:creationId xmlns:a16="http://schemas.microsoft.com/office/drawing/2014/main" id="{3F57B423-F7CA-4376-8D19-C9AE22BB7722}"/>
                </a:ext>
              </a:extLst>
            </p:cNvPr>
            <p:cNvSpPr>
              <a:spLocks noEditPoints="1"/>
            </p:cNvSpPr>
            <p:nvPr/>
          </p:nvSpPr>
          <p:spPr bwMode="auto">
            <a:xfrm>
              <a:off x="5180013" y="4872039"/>
              <a:ext cx="322263" cy="622300"/>
            </a:xfrm>
            <a:custGeom>
              <a:avLst/>
              <a:gdLst>
                <a:gd name="T0" fmla="*/ 61 w 86"/>
                <a:gd name="T1" fmla="*/ 166 h 166"/>
                <a:gd name="T2" fmla="*/ 26 w 86"/>
                <a:gd name="T3" fmla="*/ 166 h 166"/>
                <a:gd name="T4" fmla="*/ 21 w 86"/>
                <a:gd name="T5" fmla="*/ 164 h 166"/>
                <a:gd name="T6" fmla="*/ 19 w 86"/>
                <a:gd name="T7" fmla="*/ 159 h 166"/>
                <a:gd name="T8" fmla="*/ 27 w 86"/>
                <a:gd name="T9" fmla="*/ 97 h 166"/>
                <a:gd name="T10" fmla="*/ 1 w 86"/>
                <a:gd name="T11" fmla="*/ 48 h 166"/>
                <a:gd name="T12" fmla="*/ 8 w 86"/>
                <a:gd name="T13" fmla="*/ 46 h 166"/>
                <a:gd name="T14" fmla="*/ 31 w 86"/>
                <a:gd name="T15" fmla="*/ 62 h 166"/>
                <a:gd name="T16" fmla="*/ 39 w 86"/>
                <a:gd name="T17" fmla="*/ 4 h 166"/>
                <a:gd name="T18" fmla="*/ 43 w 86"/>
                <a:gd name="T19" fmla="*/ 0 h 166"/>
                <a:gd name="T20" fmla="*/ 48 w 86"/>
                <a:gd name="T21" fmla="*/ 7 h 166"/>
                <a:gd name="T22" fmla="*/ 49 w 86"/>
                <a:gd name="T23" fmla="*/ 14 h 166"/>
                <a:gd name="T24" fmla="*/ 52 w 86"/>
                <a:gd name="T25" fmla="*/ 36 h 166"/>
                <a:gd name="T26" fmla="*/ 55 w 86"/>
                <a:gd name="T27" fmla="*/ 61 h 166"/>
                <a:gd name="T28" fmla="*/ 78 w 86"/>
                <a:gd name="T29" fmla="*/ 45 h 166"/>
                <a:gd name="T30" fmla="*/ 82 w 86"/>
                <a:gd name="T31" fmla="*/ 45 h 166"/>
                <a:gd name="T32" fmla="*/ 84 w 86"/>
                <a:gd name="T33" fmla="*/ 47 h 166"/>
                <a:gd name="T34" fmla="*/ 60 w 86"/>
                <a:gd name="T35" fmla="*/ 95 h 166"/>
                <a:gd name="T36" fmla="*/ 67 w 86"/>
                <a:gd name="T37" fmla="*/ 159 h 166"/>
                <a:gd name="T38" fmla="*/ 66 w 86"/>
                <a:gd name="T39" fmla="*/ 164 h 166"/>
                <a:gd name="T40" fmla="*/ 61 w 86"/>
                <a:gd name="T41" fmla="*/ 166 h 166"/>
                <a:gd name="T42" fmla="*/ 28 w 86"/>
                <a:gd name="T43" fmla="*/ 157 h 166"/>
                <a:gd name="T44" fmla="*/ 58 w 86"/>
                <a:gd name="T45" fmla="*/ 157 h 166"/>
                <a:gd name="T46" fmla="*/ 50 w 86"/>
                <a:gd name="T47" fmla="*/ 94 h 166"/>
                <a:gd name="T48" fmla="*/ 51 w 86"/>
                <a:gd name="T49" fmla="*/ 91 h 166"/>
                <a:gd name="T50" fmla="*/ 68 w 86"/>
                <a:gd name="T51" fmla="*/ 63 h 166"/>
                <a:gd name="T52" fmla="*/ 54 w 86"/>
                <a:gd name="T53" fmla="*/ 72 h 166"/>
                <a:gd name="T54" fmla="*/ 50 w 86"/>
                <a:gd name="T55" fmla="*/ 73 h 166"/>
                <a:gd name="T56" fmla="*/ 47 w 86"/>
                <a:gd name="T57" fmla="*/ 69 h 166"/>
                <a:gd name="T58" fmla="*/ 43 w 86"/>
                <a:gd name="T59" fmla="*/ 37 h 166"/>
                <a:gd name="T60" fmla="*/ 39 w 86"/>
                <a:gd name="T61" fmla="*/ 70 h 166"/>
                <a:gd name="T62" fmla="*/ 36 w 86"/>
                <a:gd name="T63" fmla="*/ 74 h 166"/>
                <a:gd name="T64" fmla="*/ 32 w 86"/>
                <a:gd name="T65" fmla="*/ 73 h 166"/>
                <a:gd name="T66" fmla="*/ 18 w 86"/>
                <a:gd name="T67" fmla="*/ 64 h 166"/>
                <a:gd name="T68" fmla="*/ 35 w 86"/>
                <a:gd name="T69" fmla="*/ 93 h 166"/>
                <a:gd name="T70" fmla="*/ 36 w 86"/>
                <a:gd name="T71" fmla="*/ 96 h 166"/>
                <a:gd name="T72" fmla="*/ 28 w 86"/>
                <a:gd name="T7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66">
                  <a:moveTo>
                    <a:pt x="61" y="166"/>
                  </a:moveTo>
                  <a:cubicBezTo>
                    <a:pt x="26" y="166"/>
                    <a:pt x="26" y="166"/>
                    <a:pt x="26" y="166"/>
                  </a:cubicBezTo>
                  <a:cubicBezTo>
                    <a:pt x="24" y="166"/>
                    <a:pt x="22" y="165"/>
                    <a:pt x="21" y="164"/>
                  </a:cubicBezTo>
                  <a:cubicBezTo>
                    <a:pt x="19" y="162"/>
                    <a:pt x="19" y="160"/>
                    <a:pt x="19" y="159"/>
                  </a:cubicBezTo>
                  <a:cubicBezTo>
                    <a:pt x="27" y="97"/>
                    <a:pt x="27" y="97"/>
                    <a:pt x="27" y="97"/>
                  </a:cubicBezTo>
                  <a:cubicBezTo>
                    <a:pt x="0" y="51"/>
                    <a:pt x="0" y="50"/>
                    <a:pt x="1" y="48"/>
                  </a:cubicBezTo>
                  <a:cubicBezTo>
                    <a:pt x="3" y="45"/>
                    <a:pt x="6" y="45"/>
                    <a:pt x="8" y="46"/>
                  </a:cubicBezTo>
                  <a:cubicBezTo>
                    <a:pt x="31" y="62"/>
                    <a:pt x="31" y="62"/>
                    <a:pt x="31" y="62"/>
                  </a:cubicBezTo>
                  <a:cubicBezTo>
                    <a:pt x="39" y="4"/>
                    <a:pt x="39" y="4"/>
                    <a:pt x="39" y="4"/>
                  </a:cubicBezTo>
                  <a:cubicBezTo>
                    <a:pt x="39" y="2"/>
                    <a:pt x="41" y="0"/>
                    <a:pt x="43" y="0"/>
                  </a:cubicBezTo>
                  <a:cubicBezTo>
                    <a:pt x="47" y="0"/>
                    <a:pt x="48" y="3"/>
                    <a:pt x="48" y="7"/>
                  </a:cubicBezTo>
                  <a:cubicBezTo>
                    <a:pt x="48" y="8"/>
                    <a:pt x="49" y="11"/>
                    <a:pt x="49" y="14"/>
                  </a:cubicBezTo>
                  <a:cubicBezTo>
                    <a:pt x="50" y="20"/>
                    <a:pt x="51" y="28"/>
                    <a:pt x="52" y="36"/>
                  </a:cubicBezTo>
                  <a:cubicBezTo>
                    <a:pt x="53" y="45"/>
                    <a:pt x="55" y="54"/>
                    <a:pt x="55" y="61"/>
                  </a:cubicBezTo>
                  <a:cubicBezTo>
                    <a:pt x="78" y="45"/>
                    <a:pt x="78" y="45"/>
                    <a:pt x="78" y="45"/>
                  </a:cubicBezTo>
                  <a:cubicBezTo>
                    <a:pt x="79" y="44"/>
                    <a:pt x="81" y="44"/>
                    <a:pt x="82" y="45"/>
                  </a:cubicBezTo>
                  <a:cubicBezTo>
                    <a:pt x="83" y="45"/>
                    <a:pt x="84" y="46"/>
                    <a:pt x="84" y="47"/>
                  </a:cubicBezTo>
                  <a:cubicBezTo>
                    <a:pt x="85" y="50"/>
                    <a:pt x="86" y="51"/>
                    <a:pt x="60" y="95"/>
                  </a:cubicBezTo>
                  <a:cubicBezTo>
                    <a:pt x="67" y="159"/>
                    <a:pt x="67" y="159"/>
                    <a:pt x="67" y="159"/>
                  </a:cubicBezTo>
                  <a:cubicBezTo>
                    <a:pt x="67" y="160"/>
                    <a:pt x="67" y="162"/>
                    <a:pt x="66" y="164"/>
                  </a:cubicBezTo>
                  <a:cubicBezTo>
                    <a:pt x="64" y="165"/>
                    <a:pt x="63" y="166"/>
                    <a:pt x="61" y="166"/>
                  </a:cubicBezTo>
                  <a:close/>
                  <a:moveTo>
                    <a:pt x="28" y="157"/>
                  </a:moveTo>
                  <a:cubicBezTo>
                    <a:pt x="58" y="157"/>
                    <a:pt x="58" y="157"/>
                    <a:pt x="58" y="157"/>
                  </a:cubicBezTo>
                  <a:cubicBezTo>
                    <a:pt x="50" y="94"/>
                    <a:pt x="50" y="94"/>
                    <a:pt x="50" y="94"/>
                  </a:cubicBezTo>
                  <a:cubicBezTo>
                    <a:pt x="50" y="93"/>
                    <a:pt x="51" y="92"/>
                    <a:pt x="51" y="91"/>
                  </a:cubicBezTo>
                  <a:cubicBezTo>
                    <a:pt x="57" y="82"/>
                    <a:pt x="63" y="71"/>
                    <a:pt x="68" y="63"/>
                  </a:cubicBezTo>
                  <a:cubicBezTo>
                    <a:pt x="54" y="72"/>
                    <a:pt x="54" y="72"/>
                    <a:pt x="54" y="72"/>
                  </a:cubicBezTo>
                  <a:cubicBezTo>
                    <a:pt x="53" y="73"/>
                    <a:pt x="51" y="73"/>
                    <a:pt x="50" y="73"/>
                  </a:cubicBezTo>
                  <a:cubicBezTo>
                    <a:pt x="49" y="72"/>
                    <a:pt x="48" y="71"/>
                    <a:pt x="47" y="69"/>
                  </a:cubicBezTo>
                  <a:cubicBezTo>
                    <a:pt x="46" y="60"/>
                    <a:pt x="45" y="48"/>
                    <a:pt x="43" y="37"/>
                  </a:cubicBezTo>
                  <a:cubicBezTo>
                    <a:pt x="39" y="70"/>
                    <a:pt x="39" y="70"/>
                    <a:pt x="39" y="70"/>
                  </a:cubicBezTo>
                  <a:cubicBezTo>
                    <a:pt x="39" y="72"/>
                    <a:pt x="38" y="73"/>
                    <a:pt x="36" y="74"/>
                  </a:cubicBezTo>
                  <a:cubicBezTo>
                    <a:pt x="35" y="74"/>
                    <a:pt x="33" y="74"/>
                    <a:pt x="32" y="73"/>
                  </a:cubicBezTo>
                  <a:cubicBezTo>
                    <a:pt x="18" y="64"/>
                    <a:pt x="18" y="64"/>
                    <a:pt x="18" y="64"/>
                  </a:cubicBezTo>
                  <a:cubicBezTo>
                    <a:pt x="23" y="73"/>
                    <a:pt x="30" y="85"/>
                    <a:pt x="35" y="93"/>
                  </a:cubicBezTo>
                  <a:cubicBezTo>
                    <a:pt x="36" y="94"/>
                    <a:pt x="36" y="95"/>
                    <a:pt x="36" y="96"/>
                  </a:cubicBezTo>
                  <a:lnTo>
                    <a:pt x="28" y="1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9" name="Freeform 77">
              <a:extLst>
                <a:ext uri="{FF2B5EF4-FFF2-40B4-BE49-F238E27FC236}">
                  <a16:creationId xmlns:a16="http://schemas.microsoft.com/office/drawing/2014/main" id="{C067349E-C845-4601-B944-9DE98F3AB851}"/>
                </a:ext>
              </a:extLst>
            </p:cNvPr>
            <p:cNvSpPr>
              <a:spLocks/>
            </p:cNvSpPr>
            <p:nvPr/>
          </p:nvSpPr>
          <p:spPr bwMode="auto">
            <a:xfrm>
              <a:off x="5060950" y="4918076"/>
              <a:ext cx="104775" cy="100013"/>
            </a:xfrm>
            <a:custGeom>
              <a:avLst/>
              <a:gdLst>
                <a:gd name="T0" fmla="*/ 7 w 28"/>
                <a:gd name="T1" fmla="*/ 20 h 27"/>
                <a:gd name="T2" fmla="*/ 27 w 28"/>
                <a:gd name="T3" fmla="*/ 26 h 27"/>
                <a:gd name="T4" fmla="*/ 21 w 28"/>
                <a:gd name="T5" fmla="*/ 7 h 27"/>
                <a:gd name="T6" fmla="*/ 1 w 28"/>
                <a:gd name="T7" fmla="*/ 1 h 27"/>
                <a:gd name="T8" fmla="*/ 7 w 28"/>
                <a:gd name="T9" fmla="*/ 20 h 27"/>
              </a:gdLst>
              <a:ahLst/>
              <a:cxnLst>
                <a:cxn ang="0">
                  <a:pos x="T0" y="T1"/>
                </a:cxn>
                <a:cxn ang="0">
                  <a:pos x="T2" y="T3"/>
                </a:cxn>
                <a:cxn ang="0">
                  <a:pos x="T4" y="T5"/>
                </a:cxn>
                <a:cxn ang="0">
                  <a:pos x="T6" y="T7"/>
                </a:cxn>
                <a:cxn ang="0">
                  <a:pos x="T8" y="T9"/>
                </a:cxn>
              </a:cxnLst>
              <a:rect l="0" t="0" r="r" b="b"/>
              <a:pathLst>
                <a:path w="28" h="27">
                  <a:moveTo>
                    <a:pt x="7" y="20"/>
                  </a:moveTo>
                  <a:cubicBezTo>
                    <a:pt x="15" y="27"/>
                    <a:pt x="27" y="26"/>
                    <a:pt x="27" y="26"/>
                  </a:cubicBezTo>
                  <a:cubicBezTo>
                    <a:pt x="27" y="26"/>
                    <a:pt x="28" y="13"/>
                    <a:pt x="21" y="7"/>
                  </a:cubicBezTo>
                  <a:cubicBezTo>
                    <a:pt x="14" y="0"/>
                    <a:pt x="1" y="1"/>
                    <a:pt x="1" y="1"/>
                  </a:cubicBezTo>
                  <a:cubicBezTo>
                    <a:pt x="1" y="1"/>
                    <a:pt x="0" y="13"/>
                    <a:pt x="7"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0" name="Freeform 78">
              <a:extLst>
                <a:ext uri="{FF2B5EF4-FFF2-40B4-BE49-F238E27FC236}">
                  <a16:creationId xmlns:a16="http://schemas.microsoft.com/office/drawing/2014/main" id="{51189F20-0EF4-4A05-88FD-FA5356C52E23}"/>
                </a:ext>
              </a:extLst>
            </p:cNvPr>
            <p:cNvSpPr>
              <a:spLocks/>
            </p:cNvSpPr>
            <p:nvPr/>
          </p:nvSpPr>
          <p:spPr bwMode="auto">
            <a:xfrm>
              <a:off x="5033963" y="5026026"/>
              <a:ext cx="127000" cy="90488"/>
            </a:xfrm>
            <a:custGeom>
              <a:avLst/>
              <a:gdLst>
                <a:gd name="T0" fmla="*/ 20 w 34"/>
                <a:gd name="T1" fmla="*/ 21 h 24"/>
                <a:gd name="T2" fmla="*/ 34 w 34"/>
                <a:gd name="T3" fmla="*/ 6 h 24"/>
                <a:gd name="T4" fmla="*/ 14 w 34"/>
                <a:gd name="T5" fmla="*/ 3 h 24"/>
                <a:gd name="T6" fmla="*/ 0 w 34"/>
                <a:gd name="T7" fmla="*/ 18 h 24"/>
                <a:gd name="T8" fmla="*/ 20 w 34"/>
                <a:gd name="T9" fmla="*/ 21 h 24"/>
              </a:gdLst>
              <a:ahLst/>
              <a:cxnLst>
                <a:cxn ang="0">
                  <a:pos x="T0" y="T1"/>
                </a:cxn>
                <a:cxn ang="0">
                  <a:pos x="T2" y="T3"/>
                </a:cxn>
                <a:cxn ang="0">
                  <a:pos x="T4" y="T5"/>
                </a:cxn>
                <a:cxn ang="0">
                  <a:pos x="T6" y="T7"/>
                </a:cxn>
                <a:cxn ang="0">
                  <a:pos x="T8" y="T9"/>
                </a:cxn>
              </a:cxnLst>
              <a:rect l="0" t="0" r="r" b="b"/>
              <a:pathLst>
                <a:path w="34" h="24">
                  <a:moveTo>
                    <a:pt x="20" y="21"/>
                  </a:moveTo>
                  <a:cubicBezTo>
                    <a:pt x="29" y="18"/>
                    <a:pt x="34" y="6"/>
                    <a:pt x="34" y="6"/>
                  </a:cubicBezTo>
                  <a:cubicBezTo>
                    <a:pt x="34" y="6"/>
                    <a:pt x="23" y="0"/>
                    <a:pt x="14" y="3"/>
                  </a:cubicBezTo>
                  <a:cubicBezTo>
                    <a:pt x="4" y="6"/>
                    <a:pt x="0" y="18"/>
                    <a:pt x="0" y="18"/>
                  </a:cubicBezTo>
                  <a:cubicBezTo>
                    <a:pt x="0" y="18"/>
                    <a:pt x="10" y="24"/>
                    <a:pt x="20"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1" name="Freeform 79">
              <a:extLst>
                <a:ext uri="{FF2B5EF4-FFF2-40B4-BE49-F238E27FC236}">
                  <a16:creationId xmlns:a16="http://schemas.microsoft.com/office/drawing/2014/main" id="{D2E2DABD-3843-4FD5-8E82-7442A07D3B6A}"/>
                </a:ext>
              </a:extLst>
            </p:cNvPr>
            <p:cNvSpPr>
              <a:spLocks/>
            </p:cNvSpPr>
            <p:nvPr/>
          </p:nvSpPr>
          <p:spPr bwMode="auto">
            <a:xfrm>
              <a:off x="5064125" y="5273676"/>
              <a:ext cx="93663" cy="112713"/>
            </a:xfrm>
            <a:custGeom>
              <a:avLst/>
              <a:gdLst>
                <a:gd name="T0" fmla="*/ 4 w 25"/>
                <a:gd name="T1" fmla="*/ 20 h 30"/>
                <a:gd name="T2" fmla="*/ 20 w 25"/>
                <a:gd name="T3" fmla="*/ 30 h 30"/>
                <a:gd name="T4" fmla="*/ 20 w 25"/>
                <a:gd name="T5" fmla="*/ 11 h 30"/>
                <a:gd name="T6" fmla="*/ 4 w 25"/>
                <a:gd name="T7" fmla="*/ 0 h 30"/>
                <a:gd name="T8" fmla="*/ 4 w 25"/>
                <a:gd name="T9" fmla="*/ 20 h 30"/>
              </a:gdLst>
              <a:ahLst/>
              <a:cxnLst>
                <a:cxn ang="0">
                  <a:pos x="T0" y="T1"/>
                </a:cxn>
                <a:cxn ang="0">
                  <a:pos x="T2" y="T3"/>
                </a:cxn>
                <a:cxn ang="0">
                  <a:pos x="T4" y="T5"/>
                </a:cxn>
                <a:cxn ang="0">
                  <a:pos x="T6" y="T7"/>
                </a:cxn>
                <a:cxn ang="0">
                  <a:pos x="T8" y="T9"/>
                </a:cxn>
              </a:cxnLst>
              <a:rect l="0" t="0" r="r" b="b"/>
              <a:pathLst>
                <a:path w="25" h="30">
                  <a:moveTo>
                    <a:pt x="4" y="20"/>
                  </a:moveTo>
                  <a:cubicBezTo>
                    <a:pt x="8" y="28"/>
                    <a:pt x="20" y="30"/>
                    <a:pt x="20" y="30"/>
                  </a:cubicBezTo>
                  <a:cubicBezTo>
                    <a:pt x="20" y="30"/>
                    <a:pt x="25" y="19"/>
                    <a:pt x="20" y="11"/>
                  </a:cubicBezTo>
                  <a:cubicBezTo>
                    <a:pt x="16" y="3"/>
                    <a:pt x="4" y="0"/>
                    <a:pt x="4" y="0"/>
                  </a:cubicBezTo>
                  <a:cubicBezTo>
                    <a:pt x="4" y="0"/>
                    <a:pt x="0" y="11"/>
                    <a:pt x="4"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2" name="Freeform 80">
              <a:extLst>
                <a:ext uri="{FF2B5EF4-FFF2-40B4-BE49-F238E27FC236}">
                  <a16:creationId xmlns:a16="http://schemas.microsoft.com/office/drawing/2014/main" id="{804AC6CD-5883-40F6-A89C-AD5F76CE0D38}"/>
                </a:ext>
              </a:extLst>
            </p:cNvPr>
            <p:cNvSpPr>
              <a:spLocks/>
            </p:cNvSpPr>
            <p:nvPr/>
          </p:nvSpPr>
          <p:spPr bwMode="auto">
            <a:xfrm>
              <a:off x="5443538" y="5295901"/>
              <a:ext cx="127000" cy="71438"/>
            </a:xfrm>
            <a:custGeom>
              <a:avLst/>
              <a:gdLst>
                <a:gd name="T0" fmla="*/ 18 w 34"/>
                <a:gd name="T1" fmla="*/ 18 h 19"/>
                <a:gd name="T2" fmla="*/ 34 w 34"/>
                <a:gd name="T3" fmla="*/ 8 h 19"/>
                <a:gd name="T4" fmla="*/ 16 w 34"/>
                <a:gd name="T5" fmla="*/ 0 h 19"/>
                <a:gd name="T6" fmla="*/ 0 w 34"/>
                <a:gd name="T7" fmla="*/ 10 h 19"/>
                <a:gd name="T8" fmla="*/ 18 w 34"/>
                <a:gd name="T9" fmla="*/ 18 h 19"/>
              </a:gdLst>
              <a:ahLst/>
              <a:cxnLst>
                <a:cxn ang="0">
                  <a:pos x="T0" y="T1"/>
                </a:cxn>
                <a:cxn ang="0">
                  <a:pos x="T2" y="T3"/>
                </a:cxn>
                <a:cxn ang="0">
                  <a:pos x="T4" y="T5"/>
                </a:cxn>
                <a:cxn ang="0">
                  <a:pos x="T6" y="T7"/>
                </a:cxn>
                <a:cxn ang="0">
                  <a:pos x="T8" y="T9"/>
                </a:cxn>
              </a:cxnLst>
              <a:rect l="0" t="0" r="r" b="b"/>
              <a:pathLst>
                <a:path w="34" h="19">
                  <a:moveTo>
                    <a:pt x="18" y="18"/>
                  </a:moveTo>
                  <a:cubicBezTo>
                    <a:pt x="27" y="18"/>
                    <a:pt x="34" y="8"/>
                    <a:pt x="34" y="8"/>
                  </a:cubicBezTo>
                  <a:cubicBezTo>
                    <a:pt x="34" y="8"/>
                    <a:pt x="26" y="0"/>
                    <a:pt x="16" y="0"/>
                  </a:cubicBezTo>
                  <a:cubicBezTo>
                    <a:pt x="7" y="1"/>
                    <a:pt x="0" y="10"/>
                    <a:pt x="0" y="10"/>
                  </a:cubicBezTo>
                  <a:cubicBezTo>
                    <a:pt x="0" y="10"/>
                    <a:pt x="8" y="19"/>
                    <a:pt x="18"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3" name="Freeform 81">
              <a:extLst>
                <a:ext uri="{FF2B5EF4-FFF2-40B4-BE49-F238E27FC236}">
                  <a16:creationId xmlns:a16="http://schemas.microsoft.com/office/drawing/2014/main" id="{10DAF602-7797-4038-B9EC-3516F26EE344}"/>
                </a:ext>
              </a:extLst>
            </p:cNvPr>
            <p:cNvSpPr>
              <a:spLocks/>
            </p:cNvSpPr>
            <p:nvPr/>
          </p:nvSpPr>
          <p:spPr bwMode="auto">
            <a:xfrm>
              <a:off x="5540375" y="5370514"/>
              <a:ext cx="96838" cy="98425"/>
            </a:xfrm>
            <a:custGeom>
              <a:avLst/>
              <a:gdLst>
                <a:gd name="T0" fmla="*/ 19 w 26"/>
                <a:gd name="T1" fmla="*/ 20 h 26"/>
                <a:gd name="T2" fmla="*/ 26 w 26"/>
                <a:gd name="T3" fmla="*/ 2 h 26"/>
                <a:gd name="T4" fmla="*/ 7 w 26"/>
                <a:gd name="T5" fmla="*/ 6 h 26"/>
                <a:gd name="T6" fmla="*/ 0 w 26"/>
                <a:gd name="T7" fmla="*/ 24 h 26"/>
                <a:gd name="T8" fmla="*/ 19 w 26"/>
                <a:gd name="T9" fmla="*/ 20 h 26"/>
              </a:gdLst>
              <a:ahLst/>
              <a:cxnLst>
                <a:cxn ang="0">
                  <a:pos x="T0" y="T1"/>
                </a:cxn>
                <a:cxn ang="0">
                  <a:pos x="T2" y="T3"/>
                </a:cxn>
                <a:cxn ang="0">
                  <a:pos x="T4" y="T5"/>
                </a:cxn>
                <a:cxn ang="0">
                  <a:pos x="T6" y="T7"/>
                </a:cxn>
                <a:cxn ang="0">
                  <a:pos x="T8" y="T9"/>
                </a:cxn>
              </a:cxnLst>
              <a:rect l="0" t="0" r="r" b="b"/>
              <a:pathLst>
                <a:path w="26" h="26">
                  <a:moveTo>
                    <a:pt x="19" y="20"/>
                  </a:moveTo>
                  <a:cubicBezTo>
                    <a:pt x="26" y="14"/>
                    <a:pt x="26" y="2"/>
                    <a:pt x="26" y="2"/>
                  </a:cubicBezTo>
                  <a:cubicBezTo>
                    <a:pt x="26" y="2"/>
                    <a:pt x="15" y="0"/>
                    <a:pt x="7" y="6"/>
                  </a:cubicBezTo>
                  <a:cubicBezTo>
                    <a:pt x="0" y="12"/>
                    <a:pt x="0" y="24"/>
                    <a:pt x="0" y="24"/>
                  </a:cubicBezTo>
                  <a:cubicBezTo>
                    <a:pt x="0" y="24"/>
                    <a:pt x="12" y="26"/>
                    <a:pt x="19"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4" name="Freeform 82">
              <a:extLst>
                <a:ext uri="{FF2B5EF4-FFF2-40B4-BE49-F238E27FC236}">
                  <a16:creationId xmlns:a16="http://schemas.microsoft.com/office/drawing/2014/main" id="{BA2C23B5-8174-4173-8B33-450CA29AAF55}"/>
                </a:ext>
              </a:extLst>
            </p:cNvPr>
            <p:cNvSpPr>
              <a:spLocks/>
            </p:cNvSpPr>
            <p:nvPr/>
          </p:nvSpPr>
          <p:spPr bwMode="auto">
            <a:xfrm>
              <a:off x="5173663" y="4883151"/>
              <a:ext cx="88900" cy="131763"/>
            </a:xfrm>
            <a:custGeom>
              <a:avLst/>
              <a:gdLst>
                <a:gd name="T0" fmla="*/ 21 w 24"/>
                <a:gd name="T1" fmla="*/ 20 h 35"/>
                <a:gd name="T2" fmla="*/ 6 w 24"/>
                <a:gd name="T3" fmla="*/ 35 h 35"/>
                <a:gd name="T4" fmla="*/ 2 w 24"/>
                <a:gd name="T5" fmla="*/ 15 h 35"/>
                <a:gd name="T6" fmla="*/ 17 w 24"/>
                <a:gd name="T7" fmla="*/ 0 h 35"/>
                <a:gd name="T8" fmla="*/ 21 w 24"/>
                <a:gd name="T9" fmla="*/ 20 h 35"/>
              </a:gdLst>
              <a:ahLst/>
              <a:cxnLst>
                <a:cxn ang="0">
                  <a:pos x="T0" y="T1"/>
                </a:cxn>
                <a:cxn ang="0">
                  <a:pos x="T2" y="T3"/>
                </a:cxn>
                <a:cxn ang="0">
                  <a:pos x="T4" y="T5"/>
                </a:cxn>
                <a:cxn ang="0">
                  <a:pos x="T6" y="T7"/>
                </a:cxn>
                <a:cxn ang="0">
                  <a:pos x="T8" y="T9"/>
                </a:cxn>
              </a:cxnLst>
              <a:rect l="0" t="0" r="r" b="b"/>
              <a:pathLst>
                <a:path w="24" h="35">
                  <a:moveTo>
                    <a:pt x="21" y="20"/>
                  </a:moveTo>
                  <a:cubicBezTo>
                    <a:pt x="18" y="30"/>
                    <a:pt x="6" y="35"/>
                    <a:pt x="6" y="35"/>
                  </a:cubicBezTo>
                  <a:cubicBezTo>
                    <a:pt x="6" y="35"/>
                    <a:pt x="0" y="24"/>
                    <a:pt x="2" y="15"/>
                  </a:cubicBezTo>
                  <a:cubicBezTo>
                    <a:pt x="5" y="5"/>
                    <a:pt x="17" y="0"/>
                    <a:pt x="17" y="0"/>
                  </a:cubicBezTo>
                  <a:cubicBezTo>
                    <a:pt x="17" y="0"/>
                    <a:pt x="24" y="11"/>
                    <a:pt x="21"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pic>
        <p:nvPicPr>
          <p:cNvPr id="35" name="Picture 34">
            <a:extLst>
              <a:ext uri="{FF2B5EF4-FFF2-40B4-BE49-F238E27FC236}">
                <a16:creationId xmlns:a16="http://schemas.microsoft.com/office/drawing/2014/main" id="{9C5A2BAE-6C69-432D-9F5A-A0B8B8BAD2AF}"/>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70130" y="4018068"/>
            <a:ext cx="691222" cy="728890"/>
          </a:xfrm>
          <a:prstGeom prst="rect">
            <a:avLst/>
          </a:prstGeom>
        </p:spPr>
      </p:pic>
      <p:grpSp>
        <p:nvGrpSpPr>
          <p:cNvPr id="36" name="Group 35">
            <a:extLst>
              <a:ext uri="{FF2B5EF4-FFF2-40B4-BE49-F238E27FC236}">
                <a16:creationId xmlns:a16="http://schemas.microsoft.com/office/drawing/2014/main" id="{CC805DB1-CF75-4D88-B640-2D0880722748}"/>
              </a:ext>
            </a:extLst>
          </p:cNvPr>
          <p:cNvGrpSpPr/>
          <p:nvPr/>
        </p:nvGrpSpPr>
        <p:grpSpPr>
          <a:xfrm>
            <a:off x="9394330" y="2856889"/>
            <a:ext cx="1331267" cy="932555"/>
            <a:chOff x="7028580" y="3528687"/>
            <a:chExt cx="1331267" cy="932555"/>
          </a:xfrm>
        </p:grpSpPr>
        <p:sp>
          <p:nvSpPr>
            <p:cNvPr id="37" name="Rectangle 36">
              <a:extLst>
                <a:ext uri="{FF2B5EF4-FFF2-40B4-BE49-F238E27FC236}">
                  <a16:creationId xmlns:a16="http://schemas.microsoft.com/office/drawing/2014/main" id="{BBA21C07-609A-42E3-A46B-BD135EAEBBE7}"/>
                </a:ext>
              </a:extLst>
            </p:cNvPr>
            <p:cNvSpPr/>
            <p:nvPr/>
          </p:nvSpPr>
          <p:spPr>
            <a:xfrm>
              <a:off x="7028580" y="4153465"/>
              <a:ext cx="1331267" cy="307777"/>
            </a:xfrm>
            <a:prstGeom prst="rect">
              <a:avLst/>
            </a:prstGeom>
          </p:spPr>
          <p:txBody>
            <a:bodyPr wrap="square">
              <a:spAutoFit/>
            </a:bodyPr>
            <a:lstStyle/>
            <a:p>
              <a:pPr defTabSz="914400"/>
              <a:r>
                <a:rPr lang="ru" sz="1400" dirty="0">
                  <a:solidFill>
                    <a:srgbClr val="44546A"/>
                  </a:solidFill>
                </a:rPr>
                <a:t>Курение </a:t>
              </a:r>
              <a:r>
                <a:rPr lang="ru" sz="1400" baseline="30000" dirty="0">
                  <a:solidFill>
                    <a:srgbClr val="44546A"/>
                  </a:solidFill>
                </a:rPr>
                <a:t>3,4</a:t>
              </a:r>
            </a:p>
          </p:txBody>
        </p:sp>
        <p:pic>
          <p:nvPicPr>
            <p:cNvPr id="38" name="Picture 4" descr="http://harboarts.com/shirtdesigner/jpg_design_exports/smoking-sign-vector-graphic_1334580785813.jpg">
              <a:extLst>
                <a:ext uri="{FF2B5EF4-FFF2-40B4-BE49-F238E27FC236}">
                  <a16:creationId xmlns:a16="http://schemas.microsoft.com/office/drawing/2014/main" id="{12DBAEFE-A90F-4246-9F69-ACB1AAF112C8}"/>
                </a:ext>
              </a:extLst>
            </p:cNvPr>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188585" y="3528687"/>
              <a:ext cx="623775" cy="60741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9" name="Group 38">
            <a:extLst>
              <a:ext uri="{FF2B5EF4-FFF2-40B4-BE49-F238E27FC236}">
                <a16:creationId xmlns:a16="http://schemas.microsoft.com/office/drawing/2014/main" id="{410C2608-D782-4A2A-A1CA-C567B4E06E13}"/>
              </a:ext>
            </a:extLst>
          </p:cNvPr>
          <p:cNvGrpSpPr/>
          <p:nvPr/>
        </p:nvGrpSpPr>
        <p:grpSpPr>
          <a:xfrm>
            <a:off x="7850109" y="1574249"/>
            <a:ext cx="2472936" cy="929893"/>
            <a:chOff x="5963213" y="1840466"/>
            <a:chExt cx="2472936" cy="929893"/>
          </a:xfrm>
        </p:grpSpPr>
        <p:sp>
          <p:nvSpPr>
            <p:cNvPr id="40" name="TextBox 39">
              <a:extLst>
                <a:ext uri="{FF2B5EF4-FFF2-40B4-BE49-F238E27FC236}">
                  <a16:creationId xmlns:a16="http://schemas.microsoft.com/office/drawing/2014/main" id="{69C20D0F-EC67-4183-A40B-6CD93CFCC092}"/>
                </a:ext>
              </a:extLst>
            </p:cNvPr>
            <p:cNvSpPr txBox="1"/>
            <p:nvPr/>
          </p:nvSpPr>
          <p:spPr>
            <a:xfrm>
              <a:off x="5963213" y="2462582"/>
              <a:ext cx="2472936" cy="307777"/>
            </a:xfrm>
            <a:prstGeom prst="rect">
              <a:avLst/>
            </a:prstGeom>
            <a:noFill/>
          </p:spPr>
          <p:txBody>
            <a:bodyPr wrap="square" rtlCol="0">
              <a:spAutoFit/>
            </a:bodyPr>
            <a:lstStyle/>
            <a:p>
              <a:pPr algn="ctr" defTabSz="914400"/>
              <a:r>
                <a:rPr lang="ru" sz="1400" dirty="0">
                  <a:solidFill>
                    <a:srgbClr val="44546A"/>
                  </a:solidFill>
                </a:rPr>
                <a:t>Воздействие бактерий </a:t>
              </a:r>
              <a:r>
                <a:rPr lang="ru" sz="1400" baseline="30000" dirty="0">
                  <a:solidFill>
                    <a:srgbClr val="44546A"/>
                  </a:solidFill>
                </a:rPr>
                <a:t>2</a:t>
              </a:r>
            </a:p>
          </p:txBody>
        </p:sp>
        <p:pic>
          <p:nvPicPr>
            <p:cNvPr id="41" name="Picture 6" descr="http://thumb7.shutterstock.com/display_pic_with_logo/1523243/276607325/stock-vector-vector-bacteria-microbes-icon-set-276607325.jpg">
              <a:extLst>
                <a:ext uri="{FF2B5EF4-FFF2-40B4-BE49-F238E27FC236}">
                  <a16:creationId xmlns:a16="http://schemas.microsoft.com/office/drawing/2014/main" id="{C0358BE1-6E6D-464B-AF23-F4C6F0107BBD}"/>
                </a:ext>
              </a:extLst>
            </p:cNvPr>
            <p:cNvPicPr>
              <a:picLocks noChangeAspect="1" noChangeArrowheads="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6649313" y="1840466"/>
              <a:ext cx="708525" cy="70852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2" name="Group 41">
            <a:extLst>
              <a:ext uri="{FF2B5EF4-FFF2-40B4-BE49-F238E27FC236}">
                <a16:creationId xmlns:a16="http://schemas.microsoft.com/office/drawing/2014/main" id="{BC095751-540D-4260-B469-DC778E37B02F}"/>
              </a:ext>
            </a:extLst>
          </p:cNvPr>
          <p:cNvGrpSpPr/>
          <p:nvPr/>
        </p:nvGrpSpPr>
        <p:grpSpPr>
          <a:xfrm>
            <a:off x="8361215" y="4534007"/>
            <a:ext cx="790729" cy="976818"/>
            <a:chOff x="6474318" y="4800225"/>
            <a:chExt cx="790729" cy="976818"/>
          </a:xfrm>
        </p:grpSpPr>
        <p:pic>
          <p:nvPicPr>
            <p:cNvPr id="43" name="Picture 8" descr="https://cdn0.iconfinder.com/data/icons/thin-food-cooking/24/thin-0861_vine_glass_drink-512.png">
              <a:extLst>
                <a:ext uri="{FF2B5EF4-FFF2-40B4-BE49-F238E27FC236}">
                  <a16:creationId xmlns:a16="http://schemas.microsoft.com/office/drawing/2014/main" id="{BEC28AC3-7F6F-4A38-925A-F162D359FDAE}"/>
                </a:ext>
              </a:extLst>
            </p:cNvPr>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0320" y="4800225"/>
              <a:ext cx="629225" cy="629225"/>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Rectangle 43">
              <a:extLst>
                <a:ext uri="{FF2B5EF4-FFF2-40B4-BE49-F238E27FC236}">
                  <a16:creationId xmlns:a16="http://schemas.microsoft.com/office/drawing/2014/main" id="{EDD5EE0B-45DD-4B0B-A047-E075DD00E588}"/>
                </a:ext>
              </a:extLst>
            </p:cNvPr>
            <p:cNvSpPr/>
            <p:nvPr/>
          </p:nvSpPr>
          <p:spPr>
            <a:xfrm>
              <a:off x="6474318" y="5469266"/>
              <a:ext cx="790729" cy="307777"/>
            </a:xfrm>
            <a:prstGeom prst="rect">
              <a:avLst/>
            </a:prstGeom>
          </p:spPr>
          <p:txBody>
            <a:bodyPr wrap="none">
              <a:spAutoFit/>
            </a:bodyPr>
            <a:lstStyle/>
            <a:p>
              <a:pPr defTabSz="914400"/>
              <a:r>
                <a:rPr lang="ru" sz="1400" dirty="0">
                  <a:solidFill>
                    <a:srgbClr val="44546A"/>
                  </a:solidFill>
                </a:rPr>
                <a:t>Алкоголь </a:t>
              </a:r>
              <a:r>
                <a:rPr lang="ru" sz="1400" baseline="30000" dirty="0">
                  <a:solidFill>
                    <a:srgbClr val="44546A"/>
                  </a:solidFill>
                </a:rPr>
                <a:t>3</a:t>
              </a:r>
            </a:p>
          </p:txBody>
        </p:sp>
      </p:grpSp>
      <p:grpSp>
        <p:nvGrpSpPr>
          <p:cNvPr id="45" name="Group 44">
            <a:extLst>
              <a:ext uri="{FF2B5EF4-FFF2-40B4-BE49-F238E27FC236}">
                <a16:creationId xmlns:a16="http://schemas.microsoft.com/office/drawing/2014/main" id="{2E4E0571-C59F-42BF-9752-1AD7A2D03FDC}"/>
              </a:ext>
            </a:extLst>
          </p:cNvPr>
          <p:cNvGrpSpPr/>
          <p:nvPr/>
        </p:nvGrpSpPr>
        <p:grpSpPr>
          <a:xfrm>
            <a:off x="4384967" y="4930213"/>
            <a:ext cx="1420710" cy="807318"/>
            <a:chOff x="2411757" y="4955608"/>
            <a:chExt cx="1420710" cy="807318"/>
          </a:xfrm>
        </p:grpSpPr>
        <p:pic>
          <p:nvPicPr>
            <p:cNvPr id="46" name="Picture 2" descr="https://image.freepik.com/free-icon/minisplit_318-51012.jpg">
              <a:extLst>
                <a:ext uri="{FF2B5EF4-FFF2-40B4-BE49-F238E27FC236}">
                  <a16:creationId xmlns:a16="http://schemas.microsoft.com/office/drawing/2014/main" id="{EEC44309-0FC8-4A68-AD6D-98FBD357A2B6}"/>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6427" y="4955608"/>
              <a:ext cx="650311" cy="650311"/>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Rectangle 46">
              <a:extLst>
                <a:ext uri="{FF2B5EF4-FFF2-40B4-BE49-F238E27FC236}">
                  <a16:creationId xmlns:a16="http://schemas.microsoft.com/office/drawing/2014/main" id="{6496576E-A92A-4C1D-A978-289421A8C22B}"/>
                </a:ext>
              </a:extLst>
            </p:cNvPr>
            <p:cNvSpPr/>
            <p:nvPr/>
          </p:nvSpPr>
          <p:spPr>
            <a:xfrm>
              <a:off x="2411757" y="5455149"/>
              <a:ext cx="1420710" cy="307777"/>
            </a:xfrm>
            <a:prstGeom prst="rect">
              <a:avLst/>
            </a:prstGeom>
          </p:spPr>
          <p:txBody>
            <a:bodyPr wrap="none">
              <a:spAutoFit/>
            </a:bodyPr>
            <a:lstStyle/>
            <a:p>
              <a:pPr defTabSz="914400"/>
              <a:r>
                <a:rPr lang="ru" sz="1400" dirty="0">
                  <a:solidFill>
                    <a:srgbClr val="44546A"/>
                  </a:solidFill>
                </a:rPr>
                <a:t>Кондиционер </a:t>
              </a:r>
              <a:r>
                <a:rPr lang="ru" sz="1400" baseline="30000" dirty="0">
                  <a:solidFill>
                    <a:srgbClr val="44546A"/>
                  </a:solidFill>
                </a:rPr>
                <a:t>3</a:t>
              </a:r>
            </a:p>
          </p:txBody>
        </p:sp>
      </p:grpSp>
      <p:grpSp>
        <p:nvGrpSpPr>
          <p:cNvPr id="48" name="Group 47">
            <a:extLst>
              <a:ext uri="{FF2B5EF4-FFF2-40B4-BE49-F238E27FC236}">
                <a16:creationId xmlns:a16="http://schemas.microsoft.com/office/drawing/2014/main" id="{81D7E2EA-2CFD-4382-B823-64381667D599}"/>
              </a:ext>
            </a:extLst>
          </p:cNvPr>
          <p:cNvGrpSpPr/>
          <p:nvPr/>
        </p:nvGrpSpPr>
        <p:grpSpPr>
          <a:xfrm>
            <a:off x="6836571" y="4945177"/>
            <a:ext cx="923872" cy="945782"/>
            <a:chOff x="5126965" y="5112091"/>
            <a:chExt cx="923872" cy="945782"/>
          </a:xfrm>
        </p:grpSpPr>
        <p:sp>
          <p:nvSpPr>
            <p:cNvPr id="49" name="Rectangle 48">
              <a:extLst>
                <a:ext uri="{FF2B5EF4-FFF2-40B4-BE49-F238E27FC236}">
                  <a16:creationId xmlns:a16="http://schemas.microsoft.com/office/drawing/2014/main" id="{19138AFF-4F07-4BEB-85C8-EC9A3A1CD9D2}"/>
                </a:ext>
              </a:extLst>
            </p:cNvPr>
            <p:cNvSpPr/>
            <p:nvPr/>
          </p:nvSpPr>
          <p:spPr>
            <a:xfrm>
              <a:off x="5251387" y="5750096"/>
              <a:ext cx="799450" cy="307777"/>
            </a:xfrm>
            <a:prstGeom prst="rect">
              <a:avLst/>
            </a:prstGeom>
          </p:spPr>
          <p:txBody>
            <a:bodyPr wrap="none">
              <a:spAutoFit/>
            </a:bodyPr>
            <a:lstStyle/>
            <a:p>
              <a:pPr defTabSz="914400"/>
              <a:r>
                <a:rPr lang="aa-ET" sz="1400" dirty="0">
                  <a:solidFill>
                    <a:srgbClr val="44546A"/>
                  </a:solidFill>
                </a:rPr>
                <a:t>ИВДП</a:t>
              </a:r>
              <a:r>
                <a:rPr lang="ru" sz="1400" dirty="0">
                  <a:solidFill>
                    <a:srgbClr val="44546A"/>
                  </a:solidFill>
                </a:rPr>
                <a:t> </a:t>
              </a:r>
              <a:r>
                <a:rPr lang="ru" sz="1400" baseline="30000" dirty="0">
                  <a:solidFill>
                    <a:srgbClr val="44546A"/>
                  </a:solidFill>
                </a:rPr>
                <a:t>3</a:t>
              </a:r>
            </a:p>
          </p:txBody>
        </p:sp>
        <p:pic>
          <p:nvPicPr>
            <p:cNvPr id="50" name="Picture 10" descr="http://image.shutterstock.com/z/stock-vector-infection-virus-health-icons-set-262943987.jpg">
              <a:extLst>
                <a:ext uri="{FF2B5EF4-FFF2-40B4-BE49-F238E27FC236}">
                  <a16:creationId xmlns:a16="http://schemas.microsoft.com/office/drawing/2014/main" id="{6F81C33D-11C6-43E4-BB7C-225D822E83E5}"/>
                </a:ext>
              </a:extLst>
            </p:cNvPr>
            <p:cNvPicPr>
              <a:picLocks noChangeAspect="1" noChangeArrowheads="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5126965" y="5112091"/>
              <a:ext cx="714089" cy="68008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51" name="Rectangle 50">
            <a:extLst>
              <a:ext uri="{FF2B5EF4-FFF2-40B4-BE49-F238E27FC236}">
                <a16:creationId xmlns:a16="http://schemas.microsoft.com/office/drawing/2014/main" id="{8BB9EE25-3866-4834-83A9-B929340C2E11}"/>
              </a:ext>
            </a:extLst>
          </p:cNvPr>
          <p:cNvSpPr/>
          <p:nvPr/>
        </p:nvSpPr>
        <p:spPr>
          <a:xfrm>
            <a:off x="2772524" y="4704879"/>
            <a:ext cx="1478931" cy="307777"/>
          </a:xfrm>
          <a:prstGeom prst="rect">
            <a:avLst/>
          </a:prstGeom>
        </p:spPr>
        <p:txBody>
          <a:bodyPr wrap="none">
            <a:spAutoFit/>
          </a:bodyPr>
          <a:lstStyle/>
          <a:p>
            <a:pPr defTabSz="914400"/>
            <a:r>
              <a:rPr lang="ru" sz="1400" dirty="0">
                <a:solidFill>
                  <a:srgbClr val="44546A"/>
                </a:solidFill>
              </a:rPr>
              <a:t>Домашние животные </a:t>
            </a:r>
            <a:r>
              <a:rPr lang="ru" sz="1400" baseline="30000" dirty="0">
                <a:solidFill>
                  <a:srgbClr val="44546A"/>
                </a:solidFill>
              </a:rPr>
              <a:t>3,4</a:t>
            </a:r>
          </a:p>
        </p:txBody>
      </p:sp>
      <p:cxnSp>
        <p:nvCxnSpPr>
          <p:cNvPr id="52" name="Straight Arrow Connector 51">
            <a:extLst>
              <a:ext uri="{FF2B5EF4-FFF2-40B4-BE49-F238E27FC236}">
                <a16:creationId xmlns:a16="http://schemas.microsoft.com/office/drawing/2014/main" id="{4CC22D39-A24D-4037-A54F-C85CCFB3C222}"/>
              </a:ext>
            </a:extLst>
          </p:cNvPr>
          <p:cNvCxnSpPr>
            <a:endCxn id="11" idx="2"/>
          </p:cNvCxnSpPr>
          <p:nvPr/>
        </p:nvCxnSpPr>
        <p:spPr>
          <a:xfrm flipV="1">
            <a:off x="6930669" y="2066959"/>
            <a:ext cx="337176" cy="44780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B271DB5-8730-4A45-B337-8778787FFA8E}"/>
              </a:ext>
            </a:extLst>
          </p:cNvPr>
          <p:cNvCxnSpPr>
            <a:stCxn id="8" idx="7"/>
            <a:endCxn id="41" idx="1"/>
          </p:cNvCxnSpPr>
          <p:nvPr/>
        </p:nvCxnSpPr>
        <p:spPr>
          <a:xfrm flipV="1">
            <a:off x="7267845" y="1928511"/>
            <a:ext cx="1268364" cy="849306"/>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542CBA6-0195-4748-9D7A-9B23DE07F1BF}"/>
              </a:ext>
            </a:extLst>
          </p:cNvPr>
          <p:cNvCxnSpPr>
            <a:endCxn id="38" idx="1"/>
          </p:cNvCxnSpPr>
          <p:nvPr/>
        </p:nvCxnSpPr>
        <p:spPr>
          <a:xfrm flipV="1">
            <a:off x="7550660" y="3160598"/>
            <a:ext cx="2003674" cy="96952"/>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D02913C-6C6C-41B4-AB33-24F0D7DD56B2}"/>
              </a:ext>
            </a:extLst>
          </p:cNvPr>
          <p:cNvCxnSpPr/>
          <p:nvPr/>
        </p:nvCxnSpPr>
        <p:spPr>
          <a:xfrm>
            <a:off x="7524582" y="4045208"/>
            <a:ext cx="895015" cy="616521"/>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825DF0A-6E76-472B-8D0D-0656CA860C76}"/>
              </a:ext>
            </a:extLst>
          </p:cNvPr>
          <p:cNvCxnSpPr/>
          <p:nvPr/>
        </p:nvCxnSpPr>
        <p:spPr>
          <a:xfrm>
            <a:off x="6960993" y="4619063"/>
            <a:ext cx="232624" cy="326114"/>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696F668-3F48-47E1-940A-98984A012072}"/>
              </a:ext>
            </a:extLst>
          </p:cNvPr>
          <p:cNvCxnSpPr>
            <a:stCxn id="8" idx="3"/>
            <a:endCxn id="46" idx="0"/>
          </p:cNvCxnSpPr>
          <p:nvPr/>
        </p:nvCxnSpPr>
        <p:spPr>
          <a:xfrm flipH="1">
            <a:off x="5324794" y="4395895"/>
            <a:ext cx="325155" cy="534319"/>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690D550-5C5A-4E24-B72B-FAC3630C4790}"/>
              </a:ext>
            </a:extLst>
          </p:cNvPr>
          <p:cNvCxnSpPr>
            <a:stCxn id="8" idx="2"/>
            <a:endCxn id="35" idx="3"/>
          </p:cNvCxnSpPr>
          <p:nvPr/>
        </p:nvCxnSpPr>
        <p:spPr>
          <a:xfrm flipH="1">
            <a:off x="3861352" y="3586857"/>
            <a:ext cx="1453518" cy="79565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A0066B5-2A63-470F-A839-AE281CC620C5}"/>
              </a:ext>
            </a:extLst>
          </p:cNvPr>
          <p:cNvCxnSpPr/>
          <p:nvPr/>
        </p:nvCxnSpPr>
        <p:spPr>
          <a:xfrm flipH="1">
            <a:off x="3803367" y="3194942"/>
            <a:ext cx="1597819" cy="355288"/>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91C8569-5DBE-4924-B0B2-F6D8F25BB13B}"/>
              </a:ext>
            </a:extLst>
          </p:cNvPr>
          <p:cNvCxnSpPr>
            <a:stCxn id="8" idx="1"/>
            <a:endCxn id="14" idx="3"/>
          </p:cNvCxnSpPr>
          <p:nvPr/>
        </p:nvCxnSpPr>
        <p:spPr>
          <a:xfrm flipH="1" flipV="1">
            <a:off x="4826920" y="2375147"/>
            <a:ext cx="823028" cy="402670"/>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4E45DF1-1764-4C85-B6FB-2326F8C75192}"/>
              </a:ext>
            </a:extLst>
          </p:cNvPr>
          <p:cNvCxnSpPr>
            <a:cxnSpLocks/>
            <a:endCxn id="19" idx="2"/>
          </p:cNvCxnSpPr>
          <p:nvPr/>
        </p:nvCxnSpPr>
        <p:spPr>
          <a:xfrm flipH="1" flipV="1">
            <a:off x="5728898" y="2054652"/>
            <a:ext cx="258228" cy="449488"/>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pic>
        <p:nvPicPr>
          <p:cNvPr id="62" name="Picture 2" descr="https://cdn0.iconfinder.com/data/icons/sports-android-l-lollipop-icon-pack/24/exercise-512.png">
            <a:extLst>
              <a:ext uri="{FF2B5EF4-FFF2-40B4-BE49-F238E27FC236}">
                <a16:creationId xmlns:a16="http://schemas.microsoft.com/office/drawing/2014/main" id="{2752A295-69AF-4B8E-A455-0182081317C2}"/>
              </a:ext>
            </a:extLst>
          </p:cNvPr>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9120" y="4242951"/>
            <a:ext cx="752224" cy="75222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3" name="Straight Arrow Connector 62">
            <a:extLst>
              <a:ext uri="{FF2B5EF4-FFF2-40B4-BE49-F238E27FC236}">
                <a16:creationId xmlns:a16="http://schemas.microsoft.com/office/drawing/2014/main" id="{E59D9133-D5B8-4D83-A5D4-2B60FBDA8649}"/>
              </a:ext>
            </a:extLst>
          </p:cNvPr>
          <p:cNvCxnSpPr>
            <a:stCxn id="8" idx="6"/>
            <a:endCxn id="62" idx="1"/>
          </p:cNvCxnSpPr>
          <p:nvPr/>
        </p:nvCxnSpPr>
        <p:spPr>
          <a:xfrm>
            <a:off x="7602924" y="3586857"/>
            <a:ext cx="2136197" cy="103220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4E53422-4653-4F50-9DEE-7E3DF49B4F03}"/>
              </a:ext>
            </a:extLst>
          </p:cNvPr>
          <p:cNvSpPr/>
          <p:nvPr/>
        </p:nvSpPr>
        <p:spPr>
          <a:xfrm>
            <a:off x="9605654" y="4977443"/>
            <a:ext cx="1321131" cy="307777"/>
          </a:xfrm>
          <a:prstGeom prst="rect">
            <a:avLst/>
          </a:prstGeom>
        </p:spPr>
        <p:txBody>
          <a:bodyPr wrap="none">
            <a:spAutoFit/>
          </a:bodyPr>
          <a:lstStyle/>
          <a:p>
            <a:pPr defTabSz="914400"/>
            <a:r>
              <a:rPr lang="ru" sz="1400" dirty="0">
                <a:solidFill>
                  <a:srgbClr val="44546A"/>
                </a:solidFill>
              </a:rPr>
              <a:t>Упражнения </a:t>
            </a:r>
            <a:r>
              <a:rPr lang="ru" sz="1400" baseline="30000" dirty="0">
                <a:solidFill>
                  <a:srgbClr val="44546A"/>
                </a:solidFill>
              </a:rPr>
              <a:t>5</a:t>
            </a:r>
          </a:p>
        </p:txBody>
      </p:sp>
      <p:pic>
        <p:nvPicPr>
          <p:cNvPr id="65" name="Picture 2" descr="https://cdn.vectorstock.com/i/composite/78,28/house-dust-mite-vector-87828.jpg">
            <a:extLst>
              <a:ext uri="{FF2B5EF4-FFF2-40B4-BE49-F238E27FC236}">
                <a16:creationId xmlns:a16="http://schemas.microsoft.com/office/drawing/2014/main" id="{2BC7ABAC-DF94-4D75-A304-5CFE6290FD4A}"/>
              </a:ext>
            </a:extLst>
          </p:cNvPr>
          <p:cNvPicPr>
            <a:picLocks noChangeAspect="1" noChangeArrowheads="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5536" y="2026692"/>
            <a:ext cx="804382" cy="84671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6" name="Straight Arrow Connector 65">
            <a:extLst>
              <a:ext uri="{FF2B5EF4-FFF2-40B4-BE49-F238E27FC236}">
                <a16:creationId xmlns:a16="http://schemas.microsoft.com/office/drawing/2014/main" id="{459EF02F-AD52-43D7-A5C9-FBF68D9FEFFD}"/>
              </a:ext>
            </a:extLst>
          </p:cNvPr>
          <p:cNvCxnSpPr/>
          <p:nvPr/>
        </p:nvCxnSpPr>
        <p:spPr>
          <a:xfrm flipH="1" flipV="1">
            <a:off x="3484087" y="2806214"/>
            <a:ext cx="1982436" cy="232944"/>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17B72293-E123-43F7-8FCE-7008F79F7E2F}"/>
              </a:ext>
            </a:extLst>
          </p:cNvPr>
          <p:cNvSpPr/>
          <p:nvPr/>
        </p:nvSpPr>
        <p:spPr>
          <a:xfrm>
            <a:off x="1955687" y="2644280"/>
            <a:ext cx="1509644" cy="307777"/>
          </a:xfrm>
          <a:prstGeom prst="rect">
            <a:avLst/>
          </a:prstGeom>
        </p:spPr>
        <p:txBody>
          <a:bodyPr wrap="none">
            <a:spAutoFit/>
          </a:bodyPr>
          <a:lstStyle/>
          <a:p>
            <a:pPr defTabSz="914400"/>
            <a:r>
              <a:rPr lang="ru" sz="1400" dirty="0">
                <a:solidFill>
                  <a:srgbClr val="44546A"/>
                </a:solidFill>
              </a:rPr>
              <a:t>Клещи домашней пыли </a:t>
            </a:r>
            <a:r>
              <a:rPr lang="ru" sz="1400" baseline="30000" dirty="0">
                <a:solidFill>
                  <a:srgbClr val="44546A"/>
                </a:solidFill>
              </a:rPr>
              <a:t>6</a:t>
            </a:r>
          </a:p>
        </p:txBody>
      </p:sp>
      <p:sp>
        <p:nvSpPr>
          <p:cNvPr id="68" name="Rectangle 67">
            <a:extLst>
              <a:ext uri="{FF2B5EF4-FFF2-40B4-BE49-F238E27FC236}">
                <a16:creationId xmlns:a16="http://schemas.microsoft.com/office/drawing/2014/main" id="{BB3ACB1A-0CD2-4626-86F1-CE63ABC2579A}"/>
              </a:ext>
            </a:extLst>
          </p:cNvPr>
          <p:cNvSpPr/>
          <p:nvPr/>
        </p:nvSpPr>
        <p:spPr>
          <a:xfrm>
            <a:off x="2755415" y="3674771"/>
            <a:ext cx="1335045" cy="307777"/>
          </a:xfrm>
          <a:prstGeom prst="rect">
            <a:avLst/>
          </a:prstGeom>
        </p:spPr>
        <p:txBody>
          <a:bodyPr wrap="none">
            <a:spAutoFit/>
          </a:bodyPr>
          <a:lstStyle/>
          <a:p>
            <a:pPr defTabSz="914400"/>
            <a:r>
              <a:rPr lang="ru" sz="1400" dirty="0">
                <a:solidFill>
                  <a:srgbClr val="44546A"/>
                </a:solidFill>
              </a:rPr>
              <a:t>Цветы/пыльца </a:t>
            </a:r>
            <a:r>
              <a:rPr lang="ru" sz="1400" baseline="30000" dirty="0">
                <a:solidFill>
                  <a:srgbClr val="44546A"/>
                </a:solidFill>
              </a:rPr>
              <a:t>3</a:t>
            </a:r>
          </a:p>
        </p:txBody>
      </p:sp>
      <p:sp>
        <p:nvSpPr>
          <p:cNvPr id="70" name="Text Placeholder 7">
            <a:extLst>
              <a:ext uri="{FF2B5EF4-FFF2-40B4-BE49-F238E27FC236}">
                <a16:creationId xmlns:a16="http://schemas.microsoft.com/office/drawing/2014/main" id="{76E26A51-A91D-4B85-AE79-08A0529D1B12}"/>
              </a:ext>
            </a:extLst>
          </p:cNvPr>
          <p:cNvSpPr txBox="1">
            <a:spLocks/>
          </p:cNvSpPr>
          <p:nvPr/>
        </p:nvSpPr>
        <p:spPr>
          <a:xfrm>
            <a:off x="1955687" y="6011648"/>
            <a:ext cx="10180262" cy="503238"/>
          </a:xfrm>
          <a:prstGeom prst="rect">
            <a:avLst/>
          </a:prstGeom>
        </p:spPr>
        <p:txBody>
          <a:bodyPr>
            <a:normAutofit fontScale="25000" lnSpcReduction="200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aa-ET" sz="3600" dirty="0"/>
              <a:t>ИВДП</a:t>
            </a:r>
            <a:r>
              <a:rPr lang="ru" sz="3600" dirty="0"/>
              <a:t> = инфекция верхних дыхательных путей</a:t>
            </a:r>
          </a:p>
          <a:p>
            <a:pPr marL="0" indent="0">
              <a:spcBef>
                <a:spcPts val="0"/>
              </a:spcBef>
              <a:buNone/>
            </a:pPr>
            <a:r>
              <a:rPr lang="ru" sz="3600" dirty="0"/>
              <a:t>*Бета-блокаторы и нестероидные противовоспалительные препараты.</a:t>
            </a:r>
          </a:p>
          <a:p>
            <a:pPr marL="0" indent="0">
              <a:spcBef>
                <a:spcPts val="0"/>
              </a:spcBef>
              <a:buNone/>
            </a:pPr>
            <a:r>
              <a:rPr lang="ru" sz="3600" dirty="0"/>
              <a:t>1. Эспозито С. и др. BMC </a:t>
            </a:r>
            <a:r>
              <a:rPr lang="ru" sz="3600" dirty="0" err="1"/>
              <a:t>Пульм </a:t>
            </a:r>
            <a:r>
              <a:rPr lang="ru" sz="3600" dirty="0"/>
              <a:t>Мед 2014;14:130; 2. </a:t>
            </a:r>
            <a:r>
              <a:rPr lang="ru" sz="3600" dirty="0" err="1"/>
              <a:t>Бейгельман </a:t>
            </a:r>
            <a:r>
              <a:rPr lang="ru" sz="3600" dirty="0"/>
              <a:t>А. и др. </a:t>
            </a:r>
            <a:r>
              <a:rPr lang="ru" sz="3600" dirty="0" err="1"/>
              <a:t>Карр</a:t>
            </a:r>
            <a:r>
              <a:rPr lang="ru" sz="3600" dirty="0"/>
              <a:t> </a:t>
            </a:r>
            <a:r>
              <a:rPr lang="ru" sz="3600" dirty="0" err="1"/>
              <a:t>Опин </a:t>
            </a:r>
            <a:r>
              <a:rPr lang="ru" sz="3600" dirty="0"/>
              <a:t>Аллергия Клин Иммунол 2014;14:137–142; 3. См. К. и др. </a:t>
            </a:r>
            <a:r>
              <a:rPr lang="ru" sz="3600" dirty="0" err="1"/>
              <a:t>Электронная публикация </a:t>
            </a:r>
            <a:r>
              <a:rPr lang="ru" sz="3600" dirty="0"/>
              <a:t>Singapore Med J, 2015 г .; 4. Вернон М. и др. Журнал астмы 2012;49:991–998; 5. Глобальная инициатива по астме. Глобальная стратегия по ведению и профилактике астмы, 2016 г. Доступно по адресу: </a:t>
            </a:r>
            <a:r>
              <a:rPr lang="ru" sz="3600" dirty="0">
                <a:hlinkClick r:id="rId10"/>
              </a:rPr>
              <a:t>www.ginasthma.org </a:t>
            </a:r>
            <a:r>
              <a:rPr lang="ru" sz="3600" dirty="0"/>
              <a:t>; 6. Лим Ф.Л. и др. PLoS One 2015;10:e0124905 </a:t>
            </a:r>
            <a:r>
              <a:rPr lang="ru" dirty="0"/>
              <a:t>.</a:t>
            </a:r>
            <a:endParaRPr lang="en-GB" dirty="0"/>
          </a:p>
        </p:txBody>
      </p:sp>
    </p:spTree>
    <p:extLst>
      <p:ext uri="{BB962C8B-B14F-4D97-AF65-F5344CB8AC3E}">
        <p14:creationId xmlns:p14="http://schemas.microsoft.com/office/powerpoint/2010/main" val="3810413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413810-30AE-4431-BEA0-12B31A7465F5}"/>
              </a:ext>
            </a:extLst>
          </p:cNvPr>
          <p:cNvSpPr>
            <a:spLocks noGrp="1"/>
          </p:cNvSpPr>
          <p:nvPr>
            <p:ph type="title"/>
          </p:nvPr>
        </p:nvSpPr>
        <p:spPr>
          <a:xfrm>
            <a:off x="609601" y="274638"/>
            <a:ext cx="8585199" cy="1143000"/>
          </a:xfrm>
        </p:spPr>
        <p:txBody>
          <a:bodyPr/>
          <a:lstStyle/>
          <a:p>
            <a:r>
              <a:rPr lang="ru" dirty="0"/>
              <a:t>Как пересмотреть технику ингаляции</a:t>
            </a:r>
          </a:p>
        </p:txBody>
      </p:sp>
      <p:sp>
        <p:nvSpPr>
          <p:cNvPr id="5" name="Content Placeholder 4">
            <a:extLst>
              <a:ext uri="{FF2B5EF4-FFF2-40B4-BE49-F238E27FC236}">
                <a16:creationId xmlns:a16="http://schemas.microsoft.com/office/drawing/2014/main" id="{AFA80227-5DF9-432F-B3ED-583025E160A9}"/>
              </a:ext>
            </a:extLst>
          </p:cNvPr>
          <p:cNvSpPr>
            <a:spLocks noGrp="1"/>
          </p:cNvSpPr>
          <p:nvPr>
            <p:ph idx="1"/>
          </p:nvPr>
        </p:nvSpPr>
        <p:spPr/>
        <p:txBody>
          <a:bodyPr>
            <a:normAutofit fontScale="92500" lnSpcReduction="20000"/>
          </a:bodyPr>
          <a:lstStyle/>
          <a:p>
            <a:r>
              <a:rPr lang="ru" dirty="0"/>
              <a:t>Предварительно попросите пациента принести на консультацию собственный ингалятор.</a:t>
            </a:r>
          </a:p>
          <a:p>
            <a:r>
              <a:rPr lang="ru" dirty="0"/>
              <a:t>Попросите их продемонстрировать, как они используют свой ингалятор.</a:t>
            </a:r>
          </a:p>
          <a:p>
            <a:r>
              <a:rPr lang="ru" dirty="0"/>
              <a:t>Исправьте некоторые аспекты и объясните, почему</a:t>
            </a:r>
          </a:p>
          <a:p>
            <a:r>
              <a:rPr lang="ru" dirty="0"/>
              <a:t>Если есть возможность, используйте видео</a:t>
            </a:r>
          </a:p>
          <a:p>
            <a:pPr marL="928688" lvl="2" indent="-193675">
              <a:tabLst>
                <a:tab pos="1331913" algn="l"/>
              </a:tabLst>
            </a:pPr>
            <a:r>
              <a:rPr lang="ru" sz="1800" dirty="0">
                <a:ea typeface="ＭＳ Ｐゴシック" pitchFamily="34" charset="-128"/>
              </a:rPr>
              <a:t>Наблюдайте за техникой и позволяйте пациенту наблюдать за собой (с помощью видеодемонстраций).</a:t>
            </a:r>
          </a:p>
          <a:p>
            <a:r>
              <a:rPr lang="ru" dirty="0"/>
              <a:t>Покажите, что вы готовы пересмотреть их технику, если это необходимо.</a:t>
            </a:r>
          </a:p>
          <a:p>
            <a:r>
              <a:rPr lang="ru" dirty="0"/>
              <a:t>Попросите пациента принести на следующий прием собственный ингалятор.</a:t>
            </a:r>
          </a:p>
          <a:p>
            <a:endParaRPr lang="en-GB" dirty="0"/>
          </a:p>
        </p:txBody>
      </p:sp>
    </p:spTree>
    <p:extLst>
      <p:ext uri="{BB962C8B-B14F-4D97-AF65-F5344CB8AC3E}">
        <p14:creationId xmlns:p14="http://schemas.microsoft.com/office/powerpoint/2010/main" val="923799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0" noProof="0" dirty="0"/>
              <a:t>Asthma Right Care:</a:t>
            </a:r>
            <a:br>
              <a:rPr lang="en-GB" b="0" noProof="0" dirty="0"/>
            </a:br>
            <a:r>
              <a:rPr lang="ru-RU" b="0" noProof="0" dirty="0"/>
              <a:t>кампания за Глобальные Изменения</a:t>
            </a:r>
            <a:endParaRPr lang="en-GB" noProof="0" dirty="0"/>
          </a:p>
        </p:txBody>
      </p:sp>
      <p:sp>
        <p:nvSpPr>
          <p:cNvPr id="6" name="Subtitle 2"/>
          <p:cNvSpPr txBox="1">
            <a:spLocks/>
          </p:cNvSpPr>
          <p:nvPr/>
        </p:nvSpPr>
        <p:spPr>
          <a:xfrm>
            <a:off x="1" y="4445100"/>
            <a:ext cx="4013200" cy="1529577"/>
          </a:xfrm>
          <a:prstGeom prst="rect">
            <a:avLst/>
          </a:prstGeom>
        </p:spPr>
        <p:txBody>
          <a:bodyPr vert="horz" lIns="91440" tIns="45720" rIns="91440" bIns="45720" rtlCol="0" anchor="t">
            <a:normAutofit/>
          </a:bodyPr>
          <a:lstStyle>
            <a:lvl1pPr marL="0" indent="0" algn="r" defTabSz="457200" rtl="0" eaLnBrk="1" latinLnBrk="0" hangingPunct="1">
              <a:lnSpc>
                <a:spcPts val="2400"/>
              </a:lnSpc>
              <a:spcBef>
                <a:spcPct val="20000"/>
              </a:spcBef>
              <a:buClr>
                <a:schemeClr val="accent1"/>
              </a:buClr>
              <a:buFont typeface="Arial"/>
              <a:buNone/>
              <a:defRPr sz="2400" b="0" kern="1200">
                <a:solidFill>
                  <a:schemeClr val="accent1"/>
                </a:solidFill>
                <a:latin typeface="+mn-lt"/>
                <a:ea typeface="+mn-ea"/>
                <a:cs typeface="Helvetica"/>
              </a:defRPr>
            </a:lvl1pPr>
            <a:lvl2pPr marL="4572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buClr>
                <a:srgbClr val="299D37"/>
              </a:buClr>
            </a:pPr>
            <a:r>
              <a:rPr lang="ru-RU" dirty="0">
                <a:solidFill>
                  <a:prstClr val="white"/>
                </a:solidFill>
              </a:rPr>
              <a:t>Кампания за глобальные перемены</a:t>
            </a:r>
            <a:endParaRPr lang="en-GB" dirty="0">
              <a:solidFill>
                <a:prstClr val="white"/>
              </a:solidFill>
            </a:endParaRPr>
          </a:p>
        </p:txBody>
      </p:sp>
      <p:sp>
        <p:nvSpPr>
          <p:cNvPr id="8" name="TextBox 7">
            <a:extLst>
              <a:ext uri="{FF2B5EF4-FFF2-40B4-BE49-F238E27FC236}">
                <a16:creationId xmlns:a16="http://schemas.microsoft.com/office/drawing/2014/main" id="{1549E196-4F29-4744-BEAC-4364541C3EC4}"/>
              </a:ext>
            </a:extLst>
          </p:cNvPr>
          <p:cNvSpPr txBox="1"/>
          <p:nvPr/>
        </p:nvSpPr>
        <p:spPr>
          <a:xfrm>
            <a:off x="6290268" y="5789414"/>
            <a:ext cx="4883499" cy="738664"/>
          </a:xfrm>
          <a:prstGeom prst="rect">
            <a:avLst/>
          </a:prstGeom>
          <a:noFill/>
        </p:spPr>
        <p:txBody>
          <a:bodyPr wrap="square" rtlCol="0">
            <a:spAutoFit/>
          </a:bodyPr>
          <a:lstStyle/>
          <a:p>
            <a:pPr defTabSz="457200"/>
            <a:r>
              <a:rPr lang="ru-RU" sz="1400" i="1" dirty="0">
                <a:solidFill>
                  <a:prstClr val="black"/>
                </a:solidFill>
              </a:rPr>
              <a:t>IPCRG получила финансирование от компании AstraZeneca для разработки инициативы «</a:t>
            </a:r>
            <a:r>
              <a:rPr lang="en-US" sz="1400" i="1" dirty="0">
                <a:solidFill>
                  <a:prstClr val="black"/>
                </a:solidFill>
              </a:rPr>
              <a:t>Asthma Right Care</a:t>
            </a:r>
            <a:r>
              <a:rPr lang="ru-RU" sz="1400" i="1" dirty="0">
                <a:solidFill>
                  <a:prstClr val="black"/>
                </a:solidFill>
              </a:rPr>
              <a:t>»</a:t>
            </a:r>
            <a:endParaRPr lang="en-US" sz="1400" dirty="0">
              <a:solidFill>
                <a:prstClr val="black"/>
              </a:solidFill>
            </a:endParaRPr>
          </a:p>
        </p:txBody>
      </p:sp>
    </p:spTree>
    <p:extLst>
      <p:ext uri="{BB962C8B-B14F-4D97-AF65-F5344CB8AC3E}">
        <p14:creationId xmlns:p14="http://schemas.microsoft.com/office/powerpoint/2010/main" val="1267146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671480"/>
          </a:xfrm>
          <a:prstGeom prst="wedgeEllipseCallout">
            <a:avLst/>
          </a:prstGeom>
          <a:solidFill>
            <a:srgbClr val="00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ru" sz="3600" b="1" noProof="0" dirty="0">
                <a:solidFill>
                  <a:schemeClr val="bg1"/>
                </a:solidFill>
              </a:rPr>
              <a:t>Каждая система идеально спроектирована для достижения тех результатов, которые она получает.</a:t>
            </a:r>
          </a:p>
          <a:p>
            <a:pPr marL="0" indent="0">
              <a:buNone/>
            </a:pPr>
            <a:r>
              <a:rPr lang="en-GB" sz="3600" b="1" noProof="0" dirty="0">
                <a:solidFill>
                  <a:schemeClr val="bg1"/>
                </a:solidFill>
              </a:rPr>
              <a:t>(</a:t>
            </a:r>
            <a:r>
              <a:rPr lang="en-GB" sz="3600" i="1" noProof="0" dirty="0"/>
              <a:t>Earl Conway </a:t>
            </a:r>
            <a:r>
              <a:rPr lang="ru-RU" sz="3600" i="1" noProof="0" dirty="0"/>
              <a:t>и</a:t>
            </a:r>
            <a:r>
              <a:rPr lang="en-GB" sz="3600" i="1" noProof="0" dirty="0"/>
              <a:t> Paul </a:t>
            </a:r>
            <a:r>
              <a:rPr lang="en-GB" sz="3600" i="1" noProof="0" dirty="0" err="1"/>
              <a:t>Batalden</a:t>
            </a:r>
            <a:r>
              <a:rPr lang="en-GB" sz="3600" i="1" noProof="0" dirty="0"/>
              <a:t>)</a:t>
            </a:r>
            <a:endParaRPr lang="en-GB" sz="3600" b="1" noProof="0" dirty="0">
              <a:solidFill>
                <a:schemeClr val="bg1"/>
              </a:solidFill>
            </a:endParaRPr>
          </a:p>
        </p:txBody>
      </p:sp>
    </p:spTree>
    <p:extLst>
      <p:ext uri="{BB962C8B-B14F-4D97-AF65-F5344CB8AC3E}">
        <p14:creationId xmlns:p14="http://schemas.microsoft.com/office/powerpoint/2010/main" val="963167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25B7-6A0D-466C-8FC1-7DF89862BF39}"/>
              </a:ext>
            </a:extLst>
          </p:cNvPr>
          <p:cNvSpPr>
            <a:spLocks noGrp="1"/>
          </p:cNvSpPr>
          <p:nvPr>
            <p:ph type="title"/>
          </p:nvPr>
        </p:nvSpPr>
        <p:spPr>
          <a:xfrm>
            <a:off x="609601" y="274638"/>
            <a:ext cx="7683499" cy="1143000"/>
          </a:xfrm>
        </p:spPr>
        <p:txBody>
          <a:bodyPr/>
          <a:lstStyle/>
          <a:p>
            <a:r>
              <a:rPr lang="ru-RU" noProof="0" dirty="0"/>
              <a:t>Приведение аргументов в пользу перемен</a:t>
            </a:r>
            <a:endParaRPr lang="en-GB" noProof="0" dirty="0"/>
          </a:p>
        </p:txBody>
      </p:sp>
      <p:sp>
        <p:nvSpPr>
          <p:cNvPr id="4" name="Content Placeholder 2">
            <a:extLst>
              <a:ext uri="{FF2B5EF4-FFF2-40B4-BE49-F238E27FC236}">
                <a16:creationId xmlns:a16="http://schemas.microsoft.com/office/drawing/2014/main" id="{DE83A12B-5D77-48A7-A78E-6D168EFA4B24}"/>
              </a:ext>
            </a:extLst>
          </p:cNvPr>
          <p:cNvSpPr txBox="1">
            <a:spLocks/>
          </p:cNvSpPr>
          <p:nvPr/>
        </p:nvSpPr>
        <p:spPr>
          <a:xfrm>
            <a:off x="609600" y="1635420"/>
            <a:ext cx="8724899" cy="27103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600"/>
              </a:lnSpc>
              <a:buFont typeface="Arial" panose="020B0604020202020204" pitchFamily="34" charset="0"/>
              <a:buNone/>
            </a:pPr>
            <a:r>
              <a:rPr lang="ru-RU" sz="2000" b="1" dirty="0">
                <a:solidFill>
                  <a:sysClr val="windowText" lastClr="000000"/>
                </a:solidFill>
              </a:rPr>
              <a:t>Астма иллюстрирует все 5 глобальных проблем здравоохранения </a:t>
            </a:r>
            <a:r>
              <a:rPr lang="en-GB" sz="2000" b="1" dirty="0">
                <a:solidFill>
                  <a:sysClr val="windowText" lastClr="000000"/>
                </a:solidFill>
              </a:rPr>
              <a:t>(Muir Gray):</a:t>
            </a:r>
            <a:endParaRPr lang="ru-RU" sz="2000" b="1" dirty="0">
              <a:solidFill>
                <a:sysClr val="windowText" lastClr="000000"/>
              </a:solidFill>
            </a:endParaRPr>
          </a:p>
          <a:p>
            <a:pPr marL="514350" indent="-514350">
              <a:lnSpc>
                <a:spcPts val="1600"/>
              </a:lnSpc>
              <a:buClr>
                <a:srgbClr val="299D37"/>
              </a:buClr>
              <a:buFont typeface="+mj-lt"/>
              <a:buAutoNum type="arabicPeriod"/>
            </a:pPr>
            <a:r>
              <a:rPr lang="ru-RU" sz="2000" dirty="0">
                <a:solidFill>
                  <a:sysClr val="windowText" lastClr="000000"/>
                </a:solidFill>
              </a:rPr>
              <a:t>Необоснованные различия</a:t>
            </a:r>
          </a:p>
          <a:p>
            <a:pPr marL="514350" indent="-514350">
              <a:lnSpc>
                <a:spcPts val="1600"/>
              </a:lnSpc>
              <a:buClr>
                <a:srgbClr val="299D37"/>
              </a:buClr>
              <a:buFont typeface="+mj-lt"/>
              <a:buAutoNum type="arabicPeriod"/>
            </a:pPr>
            <a:r>
              <a:rPr lang="ru-RU" sz="2000" dirty="0">
                <a:solidFill>
                  <a:sysClr val="windowText" lastClr="000000"/>
                </a:solidFill>
              </a:rPr>
              <a:t>Вред, даже при высоком качестве (чрезмерная диагностика, чрезмерное лечение) </a:t>
            </a:r>
          </a:p>
          <a:p>
            <a:pPr marL="514350" indent="-514350">
              <a:lnSpc>
                <a:spcPts val="1600"/>
              </a:lnSpc>
              <a:buClr>
                <a:srgbClr val="299D37"/>
              </a:buClr>
              <a:buFont typeface="+mj-lt"/>
              <a:buAutoNum type="arabicPeriod"/>
            </a:pPr>
            <a:r>
              <a:rPr lang="ru-RU" sz="2000" dirty="0">
                <a:solidFill>
                  <a:sysClr val="windowText" lastClr="000000"/>
                </a:solidFill>
              </a:rPr>
              <a:t>Неспособность предотвратить болезни и ограничение трудоспособности </a:t>
            </a:r>
          </a:p>
          <a:p>
            <a:pPr marL="514350" indent="-514350">
              <a:lnSpc>
                <a:spcPts val="1600"/>
              </a:lnSpc>
              <a:buClr>
                <a:srgbClr val="299D37"/>
              </a:buClr>
              <a:buFont typeface="+mj-lt"/>
              <a:buAutoNum type="arabicPeriod"/>
            </a:pPr>
            <a:r>
              <a:rPr lang="ru-RU" sz="2000" dirty="0">
                <a:solidFill>
                  <a:sysClr val="windowText" lastClr="000000"/>
                </a:solidFill>
              </a:rPr>
              <a:t>Трата человеческих и физических ресурсов в результате малоэффективной деятельности</a:t>
            </a:r>
          </a:p>
          <a:p>
            <a:pPr marL="514350" indent="-514350">
              <a:lnSpc>
                <a:spcPts val="1600"/>
              </a:lnSpc>
              <a:buClr>
                <a:srgbClr val="299D37"/>
              </a:buClr>
              <a:buFont typeface="+mj-lt"/>
              <a:buAutoNum type="arabicPeriod"/>
            </a:pPr>
            <a:r>
              <a:rPr lang="ru-RU" sz="2000" dirty="0">
                <a:solidFill>
                  <a:sysClr val="windowText" lastClr="000000"/>
                </a:solidFill>
              </a:rPr>
              <a:t>Неравенство</a:t>
            </a:r>
            <a:endParaRPr lang="en-US" sz="2000" dirty="0">
              <a:solidFill>
                <a:sysClr val="windowText" lastClr="000000"/>
              </a:solidFill>
            </a:endParaRPr>
          </a:p>
        </p:txBody>
      </p:sp>
      <p:pic>
        <p:nvPicPr>
          <p:cNvPr id="6" name="Picture 5">
            <a:extLst>
              <a:ext uri="{FF2B5EF4-FFF2-40B4-BE49-F238E27FC236}">
                <a16:creationId xmlns:a16="http://schemas.microsoft.com/office/drawing/2014/main" id="{311E6F19-83F5-4F71-B0A9-429FE90399C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17629" y="5427156"/>
            <a:ext cx="1473362" cy="950198"/>
          </a:xfrm>
          <a:prstGeom prst="rect">
            <a:avLst/>
          </a:prstGeom>
        </p:spPr>
      </p:pic>
      <p:pic>
        <p:nvPicPr>
          <p:cNvPr id="7" name="Content Placeholder 2"/>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894495" y="2813290"/>
            <a:ext cx="3046267" cy="3564064"/>
          </a:xfrm>
          <a:prstGeom prst="rect">
            <a:avLst/>
          </a:prstGeom>
        </p:spPr>
      </p:pic>
      <p:sp>
        <p:nvSpPr>
          <p:cNvPr id="3" name="TextBox 2"/>
          <p:cNvSpPr txBox="1"/>
          <p:nvPr/>
        </p:nvSpPr>
        <p:spPr>
          <a:xfrm>
            <a:off x="4800170" y="5998587"/>
            <a:ext cx="7391830" cy="584775"/>
          </a:xfrm>
          <a:prstGeom prst="rect">
            <a:avLst/>
          </a:prstGeom>
          <a:noFill/>
        </p:spPr>
        <p:txBody>
          <a:bodyPr wrap="square" rtlCol="0">
            <a:spAutoFit/>
          </a:bodyPr>
          <a:lstStyle/>
          <a:p>
            <a:pPr algn="r" defTabSz="457200"/>
            <a:r>
              <a:rPr lang="ru" sz="1600" dirty="0">
                <a:solidFill>
                  <a:prstClr val="black"/>
                </a:solidFill>
              </a:rPr>
              <a:t>Данные PHE Fingertips </a:t>
            </a:r>
          </a:p>
          <a:p>
            <a:pPr algn="r" defTabSz="457200"/>
            <a:r>
              <a:rPr lang="ru" sz="1600" dirty="0">
                <a:solidFill>
                  <a:prstClr val="black"/>
                </a:solidFill>
              </a:rPr>
              <a:t>Число госпитализаций с астмой на 1000 населения, данные 2012/13 г.</a:t>
            </a:r>
          </a:p>
        </p:txBody>
      </p:sp>
      <p:sp>
        <p:nvSpPr>
          <p:cNvPr id="8" name="Marcador de Posição de Conteúdo 3"/>
          <p:cNvSpPr txBox="1">
            <a:spLocks/>
          </p:cNvSpPr>
          <p:nvPr/>
        </p:nvSpPr>
        <p:spPr>
          <a:xfrm>
            <a:off x="609601" y="4527912"/>
            <a:ext cx="7114309" cy="2055450"/>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1000"/>
              </a:spcBef>
              <a:buClr>
                <a:srgbClr val="299D37"/>
              </a:buClr>
              <a:buFont typeface="Arial"/>
              <a:buNone/>
            </a:pPr>
            <a:r>
              <a:rPr lang="ru-RU" sz="1800" b="1" dirty="0">
                <a:solidFill>
                  <a:sysClr val="windowText" lastClr="000000"/>
                </a:solidFill>
                <a:ea typeface="Arial" charset="0"/>
                <a:cs typeface="Arial" charset="0"/>
              </a:rPr>
              <a:t>И возникают новые задачи:</a:t>
            </a:r>
            <a:endParaRPr lang="en-GB" sz="1800" b="1" dirty="0">
              <a:solidFill>
                <a:sysClr val="windowText" lastClr="000000"/>
              </a:solidFill>
              <a:ea typeface="Arial" charset="0"/>
              <a:cs typeface="Arial" charset="0"/>
            </a:endParaRPr>
          </a:p>
          <a:p>
            <a:pPr marL="514350" indent="-514350" defTabSz="914400">
              <a:lnSpc>
                <a:spcPts val="1500"/>
              </a:lnSpc>
              <a:spcBef>
                <a:spcPts val="1000"/>
              </a:spcBef>
              <a:buClr>
                <a:srgbClr val="299D37"/>
              </a:buClr>
              <a:buFont typeface="+mj-lt"/>
              <a:buAutoNum type="arabicPeriod" startAt="6"/>
            </a:pPr>
            <a:r>
              <a:rPr lang="ru-RU" sz="1800" dirty="0">
                <a:solidFill>
                  <a:sysClr val="windowText" lastClr="000000"/>
                </a:solidFill>
                <a:ea typeface="Arial" charset="0"/>
                <a:cs typeface="Arial" charset="0"/>
              </a:rPr>
              <a:t>Финансовые трудности</a:t>
            </a:r>
          </a:p>
          <a:p>
            <a:pPr marL="514350" indent="-514350" defTabSz="914400">
              <a:lnSpc>
                <a:spcPts val="1500"/>
              </a:lnSpc>
              <a:spcBef>
                <a:spcPts val="1000"/>
              </a:spcBef>
              <a:buClr>
                <a:srgbClr val="299D37"/>
              </a:buClr>
              <a:buFont typeface="+mj-lt"/>
              <a:buAutoNum type="arabicPeriod" startAt="6"/>
            </a:pPr>
            <a:r>
              <a:rPr lang="ru-RU" sz="1800" dirty="0">
                <a:solidFill>
                  <a:sysClr val="windowText" lastClr="000000"/>
                </a:solidFill>
                <a:ea typeface="Arial" charset="0"/>
                <a:cs typeface="Arial" charset="0"/>
              </a:rPr>
              <a:t>Растущие ожидания в отношении индивидуального медицинского обслуживания</a:t>
            </a:r>
          </a:p>
          <a:p>
            <a:pPr marL="514350" indent="-514350" defTabSz="914400">
              <a:lnSpc>
                <a:spcPts val="1500"/>
              </a:lnSpc>
              <a:spcBef>
                <a:spcPts val="1000"/>
              </a:spcBef>
              <a:buClr>
                <a:srgbClr val="299D37"/>
              </a:buClr>
              <a:buFont typeface="+mj-lt"/>
              <a:buAutoNum type="arabicPeriod" startAt="6"/>
            </a:pPr>
            <a:r>
              <a:rPr lang="ru-RU" sz="1800" dirty="0">
                <a:solidFill>
                  <a:sysClr val="windowText" lastClr="000000"/>
                </a:solidFill>
                <a:ea typeface="Arial" charset="0"/>
                <a:cs typeface="Arial" charset="0"/>
              </a:rPr>
              <a:t>Изменение климата/загрязнение окружающей среды </a:t>
            </a:r>
          </a:p>
          <a:p>
            <a:pPr marL="514350" indent="-514350" defTabSz="914400">
              <a:lnSpc>
                <a:spcPts val="1500"/>
              </a:lnSpc>
              <a:spcBef>
                <a:spcPts val="1000"/>
              </a:spcBef>
              <a:buClr>
                <a:srgbClr val="299D37"/>
              </a:buClr>
              <a:buFont typeface="+mj-lt"/>
              <a:buAutoNum type="arabicPeriod" startAt="6"/>
            </a:pPr>
            <a:r>
              <a:rPr lang="ru-RU" sz="1800" dirty="0">
                <a:solidFill>
                  <a:sysClr val="windowText" lastClr="000000"/>
                </a:solidFill>
                <a:ea typeface="Arial" charset="0"/>
                <a:cs typeface="Arial" charset="0"/>
              </a:rPr>
              <a:t>Растущие потребности</a:t>
            </a:r>
            <a:endParaRPr lang="en-US" sz="1800" dirty="0">
              <a:solidFill>
                <a:sysClr val="windowText" lastClr="000000"/>
              </a:solidFill>
              <a:ea typeface="Arial" charset="0"/>
              <a:cs typeface="Arial" charset="0"/>
            </a:endParaRPr>
          </a:p>
        </p:txBody>
      </p:sp>
    </p:spTree>
    <p:extLst>
      <p:ext uri="{BB962C8B-B14F-4D97-AF65-F5344CB8AC3E}">
        <p14:creationId xmlns:p14="http://schemas.microsoft.com/office/powerpoint/2010/main" val="2478265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50" y="215630"/>
            <a:ext cx="4595071" cy="1645501"/>
          </a:xfrm>
        </p:spPr>
        <p:txBody>
          <a:bodyPr>
            <a:normAutofit fontScale="90000"/>
          </a:bodyPr>
          <a:lstStyle/>
          <a:p>
            <a:r>
              <a:rPr lang="ru-RU" noProof="0" dirty="0"/>
              <a:t>Руководство крупномасштабными изменениями: факты</a:t>
            </a:r>
            <a:endParaRPr lang="en-GB" noProof="0"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239160" y="5300681"/>
            <a:ext cx="1587322" cy="1341689"/>
          </a:xfrm>
          <a:prstGeom prst="rect">
            <a:avLst/>
          </a:prstGeom>
        </p:spPr>
      </p:pic>
      <p:grpSp>
        <p:nvGrpSpPr>
          <p:cNvPr id="8" name="Группа 7">
            <a:extLst>
              <a:ext uri="{FF2B5EF4-FFF2-40B4-BE49-F238E27FC236}">
                <a16:creationId xmlns:a16="http://schemas.microsoft.com/office/drawing/2014/main" id="{1371B887-066B-461B-A7BA-8FFEEDAE4473}"/>
              </a:ext>
            </a:extLst>
          </p:cNvPr>
          <p:cNvGrpSpPr/>
          <p:nvPr/>
        </p:nvGrpSpPr>
        <p:grpSpPr>
          <a:xfrm>
            <a:off x="437750" y="2055489"/>
            <a:ext cx="5445289" cy="3359644"/>
            <a:chOff x="437750" y="2055489"/>
            <a:chExt cx="5445289" cy="3359644"/>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50" y="2055489"/>
              <a:ext cx="5445289" cy="3348850"/>
            </a:xfrm>
            <a:prstGeom prst="rect">
              <a:avLst/>
            </a:prstGeom>
          </p:spPr>
        </p:pic>
        <p:sp>
          <p:nvSpPr>
            <p:cNvPr id="3" name="Прямоугольник 2">
              <a:extLst>
                <a:ext uri="{FF2B5EF4-FFF2-40B4-BE49-F238E27FC236}">
                  <a16:creationId xmlns:a16="http://schemas.microsoft.com/office/drawing/2014/main" id="{D9256D8C-FC4F-4BF9-A95F-3A89FFD7B996}"/>
                </a:ext>
              </a:extLst>
            </p:cNvPr>
            <p:cNvSpPr/>
            <p:nvPr/>
          </p:nvSpPr>
          <p:spPr>
            <a:xfrm>
              <a:off x="749300" y="2355850"/>
              <a:ext cx="939800" cy="400050"/>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l">
                <a:lnSpc>
                  <a:spcPts val="1300"/>
                </a:lnSpc>
              </a:pPr>
              <a:endParaRPr lang="ru-KG" sz="1400" b="1" i="0" dirty="0">
                <a:effectLst/>
                <a:latin typeface="Roboto" panose="02000000000000000000" pitchFamily="2" charset="0"/>
              </a:endParaRPr>
            </a:p>
          </p:txBody>
        </p:sp>
        <p:sp>
          <p:nvSpPr>
            <p:cNvPr id="4" name="Прямоугольник 3">
              <a:extLst>
                <a:ext uri="{FF2B5EF4-FFF2-40B4-BE49-F238E27FC236}">
                  <a16:creationId xmlns:a16="http://schemas.microsoft.com/office/drawing/2014/main" id="{0E12EEBD-6D9A-48F1-9E2F-8E91AC8F7EBD}"/>
                </a:ext>
              </a:extLst>
            </p:cNvPr>
            <p:cNvSpPr/>
            <p:nvPr/>
          </p:nvSpPr>
          <p:spPr>
            <a:xfrm>
              <a:off x="799536" y="2355850"/>
              <a:ext cx="869950" cy="400050"/>
            </a:xfrm>
            <a:prstGeom prst="rect">
              <a:avLst/>
            </a:prstGeom>
            <a:solidFill>
              <a:srgbClr val="0C70CD"/>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l"/>
              <a:r>
                <a:rPr lang="ru-RU" sz="900" b="1" i="0" dirty="0">
                  <a:solidFill>
                    <a:schemeClr val="bg1"/>
                  </a:solidFill>
                  <a:effectLst/>
                  <a:latin typeface="Roboto" panose="02000000000000000000" pitchFamily="2" charset="0"/>
                </a:rPr>
                <a:t>Выявление потребности в переменах</a:t>
              </a:r>
              <a:endParaRPr lang="ru-KG" sz="900" b="1" i="0" dirty="0">
                <a:solidFill>
                  <a:schemeClr val="bg1"/>
                </a:solidFill>
                <a:effectLst/>
                <a:latin typeface="Roboto" panose="02000000000000000000" pitchFamily="2" charset="0"/>
              </a:endParaRPr>
            </a:p>
          </p:txBody>
        </p:sp>
        <p:sp>
          <p:nvSpPr>
            <p:cNvPr id="10" name="Прямоугольник 9">
              <a:extLst>
                <a:ext uri="{FF2B5EF4-FFF2-40B4-BE49-F238E27FC236}">
                  <a16:creationId xmlns:a16="http://schemas.microsoft.com/office/drawing/2014/main" id="{7D463C51-0D9C-4236-B90D-ED8C0CF6887A}"/>
                </a:ext>
              </a:extLst>
            </p:cNvPr>
            <p:cNvSpPr/>
            <p:nvPr/>
          </p:nvSpPr>
          <p:spPr>
            <a:xfrm>
              <a:off x="4473851" y="2378075"/>
              <a:ext cx="1092764" cy="400050"/>
            </a:xfrm>
            <a:prstGeom prst="rect">
              <a:avLst/>
            </a:prstGeom>
            <a:solidFill>
              <a:srgbClr val="0C70CD"/>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l"/>
              <a:r>
                <a:rPr lang="ru-RU" sz="900" b="1" i="0" dirty="0">
                  <a:solidFill>
                    <a:schemeClr val="bg1"/>
                  </a:solidFill>
                  <a:effectLst/>
                  <a:latin typeface="Roboto" panose="02000000000000000000" pitchFamily="2" charset="0"/>
                </a:rPr>
                <a:t>Жить с результатами и последствиями</a:t>
              </a:r>
              <a:endParaRPr lang="ru-KG" sz="900" b="1" i="0" dirty="0">
                <a:solidFill>
                  <a:schemeClr val="bg1"/>
                </a:solidFill>
                <a:effectLst/>
                <a:latin typeface="Roboto" panose="02000000000000000000" pitchFamily="2" charset="0"/>
              </a:endParaRPr>
            </a:p>
          </p:txBody>
        </p:sp>
        <p:sp>
          <p:nvSpPr>
            <p:cNvPr id="11" name="Прямоугольник 10">
              <a:extLst>
                <a:ext uri="{FF2B5EF4-FFF2-40B4-BE49-F238E27FC236}">
                  <a16:creationId xmlns:a16="http://schemas.microsoft.com/office/drawing/2014/main" id="{46DAC4F0-ED00-429A-9CF9-67BC8DCEE931}"/>
                </a:ext>
              </a:extLst>
            </p:cNvPr>
            <p:cNvSpPr/>
            <p:nvPr/>
          </p:nvSpPr>
          <p:spPr>
            <a:xfrm>
              <a:off x="4435750" y="3528710"/>
              <a:ext cx="1164949" cy="709916"/>
            </a:xfrm>
            <a:prstGeom prst="rect">
              <a:avLst/>
            </a:prstGeom>
            <a:solidFill>
              <a:srgbClr val="0C70CD"/>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l"/>
              <a:r>
                <a:rPr lang="ru-RU" sz="900" b="1" i="0" dirty="0">
                  <a:solidFill>
                    <a:schemeClr val="bg1"/>
                  </a:solidFill>
                  <a:effectLst/>
                  <a:latin typeface="Roboto" panose="02000000000000000000" pitchFamily="2" charset="0"/>
                </a:rPr>
                <a:t>Возможные исходы:</a:t>
              </a:r>
              <a:endParaRPr lang="en-US" sz="900" b="1" i="0" dirty="0">
                <a:solidFill>
                  <a:schemeClr val="bg1"/>
                </a:solidFill>
                <a:effectLst/>
                <a:latin typeface="Roboto" panose="02000000000000000000" pitchFamily="2" charset="0"/>
              </a:endParaRPr>
            </a:p>
            <a:p>
              <a:pPr marL="228600" indent="-228600" algn="l">
                <a:buAutoNum type="arabicPeriod"/>
              </a:pPr>
              <a:r>
                <a:rPr lang="ru-RU" sz="900" b="1" i="0" dirty="0">
                  <a:solidFill>
                    <a:schemeClr val="bg1"/>
                  </a:solidFill>
                  <a:effectLst/>
                  <a:latin typeface="Roboto" panose="02000000000000000000" pitchFamily="2" charset="0"/>
                </a:rPr>
                <a:t>Устойчивая норма</a:t>
              </a:r>
              <a:endParaRPr lang="en-US" sz="900" b="1" i="0" dirty="0">
                <a:solidFill>
                  <a:schemeClr val="bg1"/>
                </a:solidFill>
                <a:effectLst/>
                <a:latin typeface="Roboto" panose="02000000000000000000" pitchFamily="2" charset="0"/>
              </a:endParaRPr>
            </a:p>
            <a:p>
              <a:pPr marL="228600" indent="-228600" algn="l">
                <a:buAutoNum type="arabicPeriod"/>
              </a:pPr>
              <a:r>
                <a:rPr lang="ru-RU" sz="900" b="1" i="0" dirty="0">
                  <a:solidFill>
                    <a:schemeClr val="bg1"/>
                  </a:solidFill>
                  <a:effectLst/>
                  <a:latin typeface="Roboto" panose="02000000000000000000" pitchFamily="2" charset="0"/>
                </a:rPr>
                <a:t>Плато</a:t>
              </a:r>
              <a:endParaRPr lang="en-US" sz="900" b="1" i="0" dirty="0">
                <a:solidFill>
                  <a:schemeClr val="bg1"/>
                </a:solidFill>
                <a:effectLst/>
                <a:latin typeface="Roboto" panose="02000000000000000000" pitchFamily="2" charset="0"/>
              </a:endParaRPr>
            </a:p>
            <a:p>
              <a:pPr marL="228600" indent="-228600" algn="l">
                <a:buAutoNum type="arabicPeriod"/>
              </a:pPr>
              <a:r>
                <a:rPr lang="ru-RU" sz="900" b="1" i="0" dirty="0">
                  <a:solidFill>
                    <a:schemeClr val="bg1"/>
                  </a:solidFill>
                  <a:effectLst/>
                  <a:latin typeface="Roboto" panose="02000000000000000000" pitchFamily="2" charset="0"/>
                </a:rPr>
                <a:t>Истощение энергии</a:t>
              </a:r>
              <a:endParaRPr lang="ru-KG" sz="900" b="1" i="0" dirty="0">
                <a:solidFill>
                  <a:schemeClr val="bg1"/>
                </a:solidFill>
                <a:effectLst/>
                <a:latin typeface="Roboto" panose="02000000000000000000" pitchFamily="2" charset="0"/>
              </a:endParaRPr>
            </a:p>
          </p:txBody>
        </p:sp>
        <p:sp>
          <p:nvSpPr>
            <p:cNvPr id="12" name="Прямоугольник 11">
              <a:extLst>
                <a:ext uri="{FF2B5EF4-FFF2-40B4-BE49-F238E27FC236}">
                  <a16:creationId xmlns:a16="http://schemas.microsoft.com/office/drawing/2014/main" id="{D822F1A0-961D-41A8-9E97-50EB3D0BD44C}"/>
                </a:ext>
              </a:extLst>
            </p:cNvPr>
            <p:cNvSpPr/>
            <p:nvPr/>
          </p:nvSpPr>
          <p:spPr>
            <a:xfrm>
              <a:off x="2914650" y="3019998"/>
              <a:ext cx="1082676" cy="456627"/>
            </a:xfrm>
            <a:prstGeom prst="rect">
              <a:avLst/>
            </a:prstGeom>
            <a:solidFill>
              <a:srgbClr val="0C70CD"/>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l"/>
              <a:r>
                <a:rPr lang="ru-RU" sz="900" b="1" i="0" dirty="0">
                  <a:solidFill>
                    <a:schemeClr val="bg1"/>
                  </a:solidFill>
                  <a:effectLst/>
                  <a:latin typeface="Roboto" panose="02000000000000000000" pitchFamily="2" charset="0"/>
                </a:rPr>
                <a:t>Привлечение/</a:t>
              </a:r>
              <a:endParaRPr lang="en-US" sz="900" b="1" i="0" dirty="0">
                <a:solidFill>
                  <a:schemeClr val="bg1"/>
                </a:solidFill>
                <a:effectLst/>
                <a:latin typeface="Roboto" panose="02000000000000000000" pitchFamily="2" charset="0"/>
              </a:endParaRPr>
            </a:p>
            <a:p>
              <a:pPr algn="l"/>
              <a:r>
                <a:rPr lang="ru-RU" sz="900" b="1" i="0" dirty="0">
                  <a:solidFill>
                    <a:schemeClr val="bg1"/>
                  </a:solidFill>
                  <a:effectLst/>
                  <a:latin typeface="Roboto" panose="02000000000000000000" pitchFamily="2" charset="0"/>
                </a:rPr>
                <a:t>взаимодействие с другими людьми</a:t>
              </a:r>
              <a:endParaRPr lang="ru-KG" sz="900" b="1" i="0" dirty="0">
                <a:solidFill>
                  <a:schemeClr val="bg1"/>
                </a:solidFill>
                <a:effectLst/>
                <a:latin typeface="Roboto" panose="02000000000000000000" pitchFamily="2" charset="0"/>
              </a:endParaRPr>
            </a:p>
          </p:txBody>
        </p:sp>
        <p:sp>
          <p:nvSpPr>
            <p:cNvPr id="13" name="Прямоугольник 12">
              <a:extLst>
                <a:ext uri="{FF2B5EF4-FFF2-40B4-BE49-F238E27FC236}">
                  <a16:creationId xmlns:a16="http://schemas.microsoft.com/office/drawing/2014/main" id="{E1E3F17F-E4DD-4299-9539-E2B9530D5E5D}"/>
                </a:ext>
              </a:extLst>
            </p:cNvPr>
            <p:cNvSpPr/>
            <p:nvPr/>
          </p:nvSpPr>
          <p:spPr>
            <a:xfrm>
              <a:off x="2914650" y="4235473"/>
              <a:ext cx="1082676" cy="456627"/>
            </a:xfrm>
            <a:prstGeom prst="rect">
              <a:avLst/>
            </a:prstGeom>
            <a:solidFill>
              <a:srgbClr val="0C70CD"/>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l"/>
              <a:r>
                <a:rPr lang="ru-RU" sz="800" b="1" i="0" dirty="0">
                  <a:solidFill>
                    <a:schemeClr val="bg1"/>
                  </a:solidFill>
                  <a:effectLst/>
                  <a:latin typeface="Roboto" panose="02000000000000000000" pitchFamily="2" charset="0"/>
                </a:rPr>
                <a:t>Создание прагматичных перемен во многих процессах</a:t>
              </a:r>
              <a:endParaRPr lang="ru-KG" sz="800" b="1" i="0" dirty="0">
                <a:solidFill>
                  <a:schemeClr val="bg1"/>
                </a:solidFill>
                <a:effectLst/>
                <a:latin typeface="Roboto" panose="02000000000000000000" pitchFamily="2" charset="0"/>
              </a:endParaRPr>
            </a:p>
          </p:txBody>
        </p:sp>
        <p:sp>
          <p:nvSpPr>
            <p:cNvPr id="14" name="Прямоугольник 13">
              <a:extLst>
                <a:ext uri="{FF2B5EF4-FFF2-40B4-BE49-F238E27FC236}">
                  <a16:creationId xmlns:a16="http://schemas.microsoft.com/office/drawing/2014/main" id="{A6BA7854-065E-433E-A71F-7D98D45E7DBA}"/>
                </a:ext>
              </a:extLst>
            </p:cNvPr>
            <p:cNvSpPr/>
            <p:nvPr/>
          </p:nvSpPr>
          <p:spPr>
            <a:xfrm>
              <a:off x="749300" y="4418227"/>
              <a:ext cx="920186" cy="456627"/>
            </a:xfrm>
            <a:prstGeom prst="rect">
              <a:avLst/>
            </a:prstGeom>
            <a:solidFill>
              <a:srgbClr val="0C70CD"/>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l"/>
              <a:r>
                <a:rPr lang="ru-RU" sz="800" b="1" i="0" dirty="0">
                  <a:solidFill>
                    <a:schemeClr val="bg1"/>
                  </a:solidFill>
                  <a:effectLst/>
                  <a:latin typeface="Roboto" panose="02000000000000000000" pitchFamily="2" charset="0"/>
                </a:rPr>
                <a:t>Привлечение дальнейшего интереса</a:t>
              </a:r>
              <a:endParaRPr lang="ru-KG" sz="800" b="1" i="0" dirty="0">
                <a:solidFill>
                  <a:schemeClr val="bg1"/>
                </a:solidFill>
                <a:effectLst/>
                <a:latin typeface="Roboto" panose="02000000000000000000" pitchFamily="2" charset="0"/>
              </a:endParaRPr>
            </a:p>
          </p:txBody>
        </p:sp>
        <p:sp>
          <p:nvSpPr>
            <p:cNvPr id="15" name="Прямоугольник 14">
              <a:extLst>
                <a:ext uri="{FF2B5EF4-FFF2-40B4-BE49-F238E27FC236}">
                  <a16:creationId xmlns:a16="http://schemas.microsoft.com/office/drawing/2014/main" id="{3A435EB6-9479-438F-A994-90B3B75A34FA}"/>
                </a:ext>
              </a:extLst>
            </p:cNvPr>
            <p:cNvSpPr/>
            <p:nvPr/>
          </p:nvSpPr>
          <p:spPr>
            <a:xfrm>
              <a:off x="1181836" y="3443811"/>
              <a:ext cx="920186" cy="456627"/>
            </a:xfrm>
            <a:prstGeom prst="rect">
              <a:avLst/>
            </a:prstGeom>
            <a:solidFill>
              <a:srgbClr val="0C70CD"/>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l"/>
              <a:r>
                <a:rPr lang="ru-RU" sz="800" b="1" i="0" dirty="0">
                  <a:solidFill>
                    <a:schemeClr val="bg1"/>
                  </a:solidFill>
                  <a:effectLst/>
                  <a:latin typeface="Roboto" panose="02000000000000000000" pitchFamily="2" charset="0"/>
                </a:rPr>
                <a:t>Формулирование/переосмысление вопросов</a:t>
              </a:r>
              <a:endParaRPr lang="ru-KG" sz="800" b="1" i="0" dirty="0">
                <a:solidFill>
                  <a:schemeClr val="bg1"/>
                </a:solidFill>
                <a:effectLst/>
                <a:latin typeface="Roboto" panose="02000000000000000000" pitchFamily="2" charset="0"/>
              </a:endParaRPr>
            </a:p>
          </p:txBody>
        </p:sp>
        <p:sp>
          <p:nvSpPr>
            <p:cNvPr id="16" name="Прямоугольник 15">
              <a:extLst>
                <a:ext uri="{FF2B5EF4-FFF2-40B4-BE49-F238E27FC236}">
                  <a16:creationId xmlns:a16="http://schemas.microsoft.com/office/drawing/2014/main" id="{188297CB-C7E9-4B76-9DA7-773338CA777B}"/>
                </a:ext>
              </a:extLst>
            </p:cNvPr>
            <p:cNvSpPr/>
            <p:nvPr/>
          </p:nvSpPr>
          <p:spPr>
            <a:xfrm>
              <a:off x="2196873" y="3549286"/>
              <a:ext cx="687145" cy="456627"/>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ru-RU" sz="800" b="0" i="0" dirty="0">
                  <a:effectLst/>
                  <a:latin typeface="Roboto" panose="02000000000000000000" pitchFamily="2" charset="0"/>
                </a:rPr>
                <a:t>Повторяется много раз и </a:t>
              </a:r>
              <a:r>
                <a:rPr lang="ru-RU" sz="800" dirty="0">
                  <a:latin typeface="Roboto" panose="02000000000000000000" pitchFamily="2" charset="0"/>
                </a:rPr>
                <a:t>их </a:t>
              </a:r>
              <a:r>
                <a:rPr lang="ru-RU" sz="800" b="0" i="0" dirty="0">
                  <a:effectLst/>
                  <a:latin typeface="Roboto" panose="02000000000000000000" pitchFamily="2" charset="0"/>
                </a:rPr>
                <a:t>трудно предсказать</a:t>
              </a:r>
              <a:endParaRPr lang="ru-KG" sz="800" b="1" i="0" dirty="0">
                <a:solidFill>
                  <a:schemeClr val="tx1"/>
                </a:solidFill>
                <a:effectLst/>
                <a:latin typeface="Roboto" panose="02000000000000000000" pitchFamily="2" charset="0"/>
              </a:endParaRPr>
            </a:p>
          </p:txBody>
        </p:sp>
        <p:sp>
          <p:nvSpPr>
            <p:cNvPr id="17" name="Прямоугольник 16">
              <a:extLst>
                <a:ext uri="{FF2B5EF4-FFF2-40B4-BE49-F238E27FC236}">
                  <a16:creationId xmlns:a16="http://schemas.microsoft.com/office/drawing/2014/main" id="{A6774402-D62A-412F-A73C-877A6BF2D175}"/>
                </a:ext>
              </a:extLst>
            </p:cNvPr>
            <p:cNvSpPr/>
            <p:nvPr/>
          </p:nvSpPr>
          <p:spPr>
            <a:xfrm>
              <a:off x="5013682" y="3058328"/>
              <a:ext cx="687145" cy="250824"/>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ru-RU" sz="800" b="0" i="0" dirty="0">
                  <a:effectLst/>
                  <a:latin typeface="Roboto" panose="02000000000000000000" pitchFamily="2" charset="0"/>
                </a:rPr>
                <a:t>Задержка времени</a:t>
              </a:r>
              <a:endParaRPr lang="ru-KG" sz="800" b="1" i="0" dirty="0">
                <a:solidFill>
                  <a:schemeClr val="tx1"/>
                </a:solidFill>
                <a:effectLst/>
                <a:latin typeface="Roboto" panose="02000000000000000000" pitchFamily="2" charset="0"/>
              </a:endParaRPr>
            </a:p>
          </p:txBody>
        </p:sp>
        <p:sp>
          <p:nvSpPr>
            <p:cNvPr id="18" name="Прямоугольник 17">
              <a:extLst>
                <a:ext uri="{FF2B5EF4-FFF2-40B4-BE49-F238E27FC236}">
                  <a16:creationId xmlns:a16="http://schemas.microsoft.com/office/drawing/2014/main" id="{43FC8A00-7CE4-47F8-91A4-24084A06AAD1}"/>
                </a:ext>
              </a:extLst>
            </p:cNvPr>
            <p:cNvSpPr/>
            <p:nvPr/>
          </p:nvSpPr>
          <p:spPr>
            <a:xfrm>
              <a:off x="2818248" y="2387598"/>
              <a:ext cx="1031279" cy="15966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ru-RU" sz="800" b="0" i="0" dirty="0">
                  <a:effectLst/>
                  <a:latin typeface="Roboto" panose="02000000000000000000" pitchFamily="2" charset="0"/>
                </a:rPr>
                <a:t>Может быть, позже</a:t>
              </a:r>
              <a:endParaRPr lang="ru-KG" sz="800" b="1" i="0" dirty="0">
                <a:solidFill>
                  <a:schemeClr val="tx1"/>
                </a:solidFill>
                <a:effectLst/>
                <a:latin typeface="Roboto" panose="02000000000000000000" pitchFamily="2" charset="0"/>
              </a:endParaRPr>
            </a:p>
          </p:txBody>
        </p:sp>
        <p:sp>
          <p:nvSpPr>
            <p:cNvPr id="19" name="Прямоугольник 18">
              <a:extLst>
                <a:ext uri="{FF2B5EF4-FFF2-40B4-BE49-F238E27FC236}">
                  <a16:creationId xmlns:a16="http://schemas.microsoft.com/office/drawing/2014/main" id="{F00B99C9-639F-4D46-BC24-0A53AEB497D2}"/>
                </a:ext>
              </a:extLst>
            </p:cNvPr>
            <p:cNvSpPr/>
            <p:nvPr/>
          </p:nvSpPr>
          <p:spPr>
            <a:xfrm>
              <a:off x="3303535" y="3680508"/>
              <a:ext cx="932451" cy="159669"/>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ru-RU" sz="800" dirty="0">
                  <a:solidFill>
                    <a:schemeClr val="tx1"/>
                  </a:solidFill>
                  <a:latin typeface="Roboto" panose="02000000000000000000" pitchFamily="2" charset="0"/>
                </a:rPr>
                <a:t>Через некоторое время</a:t>
              </a:r>
              <a:endParaRPr lang="ru-KG" sz="800" b="1" i="0" dirty="0">
                <a:solidFill>
                  <a:schemeClr val="tx1"/>
                </a:solidFill>
                <a:effectLst/>
                <a:latin typeface="Roboto" panose="02000000000000000000" pitchFamily="2" charset="0"/>
              </a:endParaRPr>
            </a:p>
          </p:txBody>
        </p:sp>
        <p:sp>
          <p:nvSpPr>
            <p:cNvPr id="20" name="Прямоугольник 19">
              <a:extLst>
                <a:ext uri="{FF2B5EF4-FFF2-40B4-BE49-F238E27FC236}">
                  <a16:creationId xmlns:a16="http://schemas.microsoft.com/office/drawing/2014/main" id="{D0AA7456-DBB8-4248-A674-6044734781D4}"/>
                </a:ext>
              </a:extLst>
            </p:cNvPr>
            <p:cNvSpPr/>
            <p:nvPr/>
          </p:nvSpPr>
          <p:spPr>
            <a:xfrm>
              <a:off x="471088" y="5186229"/>
              <a:ext cx="2984900" cy="228904"/>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1000" b="1" i="0" dirty="0">
                  <a:solidFill>
                    <a:srgbClr val="2673C2"/>
                  </a:solidFill>
                  <a:effectLst/>
                  <a:latin typeface="Roboto" panose="02000000000000000000" pitchFamily="2" charset="0"/>
                </a:rPr>
                <a:t>Рисунок 4: Модель крупномасштабных перемен</a:t>
              </a:r>
              <a:endParaRPr lang="ru-KG" sz="1000" b="1" i="0" dirty="0">
                <a:solidFill>
                  <a:srgbClr val="2673C2"/>
                </a:solidFill>
                <a:effectLst/>
                <a:latin typeface="Roboto" panose="02000000000000000000" pitchFamily="2" charset="0"/>
              </a:endParaRPr>
            </a:p>
          </p:txBody>
        </p:sp>
      </p:grpSp>
      <p:grpSp>
        <p:nvGrpSpPr>
          <p:cNvPr id="28" name="Группа 27">
            <a:extLst>
              <a:ext uri="{FF2B5EF4-FFF2-40B4-BE49-F238E27FC236}">
                <a16:creationId xmlns:a16="http://schemas.microsoft.com/office/drawing/2014/main" id="{6D30AA04-56BA-451E-AE9D-A958173DF0C2}"/>
              </a:ext>
            </a:extLst>
          </p:cNvPr>
          <p:cNvGrpSpPr/>
          <p:nvPr/>
        </p:nvGrpSpPr>
        <p:grpSpPr>
          <a:xfrm>
            <a:off x="6100408" y="1030726"/>
            <a:ext cx="2836715" cy="2049525"/>
            <a:chOff x="6100408" y="1030726"/>
            <a:chExt cx="2836715" cy="2049525"/>
          </a:xfrm>
        </p:grpSpPr>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0408" y="1030726"/>
              <a:ext cx="2836715" cy="2049525"/>
            </a:xfrm>
            <a:prstGeom prst="rect">
              <a:avLst/>
            </a:prstGeom>
          </p:spPr>
        </p:pic>
        <p:sp>
          <p:nvSpPr>
            <p:cNvPr id="23" name="Прямоугольник 22">
              <a:extLst>
                <a:ext uri="{FF2B5EF4-FFF2-40B4-BE49-F238E27FC236}">
                  <a16:creationId xmlns:a16="http://schemas.microsoft.com/office/drawing/2014/main" id="{BD46AD4D-7242-47BF-A970-8ED66D8BC0D3}"/>
                </a:ext>
              </a:extLst>
            </p:cNvPr>
            <p:cNvSpPr/>
            <p:nvPr/>
          </p:nvSpPr>
          <p:spPr>
            <a:xfrm>
              <a:off x="6266853" y="1190628"/>
              <a:ext cx="1650327" cy="228904"/>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1000" b="1" i="0" dirty="0">
                  <a:solidFill>
                    <a:srgbClr val="2673C2"/>
                  </a:solidFill>
                  <a:effectLst/>
                  <a:latin typeface="Roboto" panose="02000000000000000000" pitchFamily="2" charset="0"/>
                </a:rPr>
                <a:t>Рисунок 6: Это новая сила</a:t>
              </a:r>
            </a:p>
            <a:p>
              <a:r>
                <a:rPr lang="ru-RU" sz="700" i="0" dirty="0">
                  <a:solidFill>
                    <a:schemeClr val="tx1"/>
                  </a:solidFill>
                  <a:effectLst/>
                  <a:latin typeface="Roboto" panose="02000000000000000000" pitchFamily="2" charset="0"/>
                </a:rPr>
                <a:t>Источник: </a:t>
              </a:r>
              <a:r>
                <a:rPr lang="ru-RU" sz="700" i="0" dirty="0" err="1">
                  <a:solidFill>
                    <a:schemeClr val="tx1"/>
                  </a:solidFill>
                  <a:effectLst/>
                  <a:latin typeface="Roboto" panose="02000000000000000000" pitchFamily="2" charset="0"/>
                </a:rPr>
                <a:t>Хейманс</a:t>
              </a:r>
              <a:r>
                <a:rPr lang="ru-RU" sz="700" i="0" dirty="0">
                  <a:solidFill>
                    <a:schemeClr val="tx1"/>
                  </a:solidFill>
                  <a:effectLst/>
                  <a:latin typeface="Roboto" panose="02000000000000000000" pitchFamily="2" charset="0"/>
                </a:rPr>
                <a:t> и </a:t>
              </a:r>
              <a:r>
                <a:rPr lang="ru-RU" sz="700" i="0" dirty="0" err="1">
                  <a:solidFill>
                    <a:schemeClr val="tx1"/>
                  </a:solidFill>
                  <a:effectLst/>
                  <a:latin typeface="Roboto" panose="02000000000000000000" pitchFamily="2" charset="0"/>
                </a:rPr>
                <a:t>Тиммс</a:t>
              </a:r>
              <a:endParaRPr lang="ru-KG" sz="700" i="0" dirty="0">
                <a:solidFill>
                  <a:schemeClr val="tx1"/>
                </a:solidFill>
                <a:effectLst/>
                <a:latin typeface="Roboto" panose="02000000000000000000" pitchFamily="2" charset="0"/>
              </a:endParaRPr>
            </a:p>
          </p:txBody>
        </p:sp>
        <p:sp>
          <p:nvSpPr>
            <p:cNvPr id="24" name="Стрелка: вправо 23">
              <a:extLst>
                <a:ext uri="{FF2B5EF4-FFF2-40B4-BE49-F238E27FC236}">
                  <a16:creationId xmlns:a16="http://schemas.microsoft.com/office/drawing/2014/main" id="{09B47200-7259-4666-80EA-F40A58A0E5C4}"/>
                </a:ext>
              </a:extLst>
            </p:cNvPr>
            <p:cNvSpPr/>
            <p:nvPr/>
          </p:nvSpPr>
          <p:spPr>
            <a:xfrm>
              <a:off x="6391275" y="1484184"/>
              <a:ext cx="1083468" cy="354777"/>
            </a:xfrm>
            <a:prstGeom prst="rightArrow">
              <a:avLst>
                <a:gd name="adj1" fmla="val 50000"/>
                <a:gd name="adj2" fmla="val 100366"/>
              </a:avLst>
            </a:prstGeom>
            <a:solidFill>
              <a:srgbClr val="FC4136"/>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l">
                <a:lnSpc>
                  <a:spcPts val="1300"/>
                </a:lnSpc>
              </a:pPr>
              <a:r>
                <a:rPr lang="ru-RU" sz="1000" b="1" i="0" dirty="0">
                  <a:effectLst/>
                  <a:latin typeface="Roboto" panose="02000000000000000000" pitchFamily="2" charset="0"/>
                </a:rPr>
                <a:t> СТАРАЯ СИЛА</a:t>
              </a:r>
              <a:endParaRPr lang="ru-KG" sz="1000" b="1" i="0" dirty="0">
                <a:effectLst/>
                <a:latin typeface="Roboto" panose="02000000000000000000" pitchFamily="2" charset="0"/>
              </a:endParaRPr>
            </a:p>
          </p:txBody>
        </p:sp>
        <p:sp>
          <p:nvSpPr>
            <p:cNvPr id="25" name="Стрелка: вправо 24">
              <a:extLst>
                <a:ext uri="{FF2B5EF4-FFF2-40B4-BE49-F238E27FC236}">
                  <a16:creationId xmlns:a16="http://schemas.microsoft.com/office/drawing/2014/main" id="{3BBBDD1D-075C-4A24-8004-25DD1722A261}"/>
                </a:ext>
              </a:extLst>
            </p:cNvPr>
            <p:cNvSpPr/>
            <p:nvPr/>
          </p:nvSpPr>
          <p:spPr>
            <a:xfrm flipH="1">
              <a:off x="7518765" y="1483972"/>
              <a:ext cx="1226344" cy="354777"/>
            </a:xfrm>
            <a:prstGeom prst="rightArrow">
              <a:avLst>
                <a:gd name="adj1" fmla="val 50000"/>
                <a:gd name="adj2" fmla="val 107078"/>
              </a:avLst>
            </a:prstGeom>
            <a:solidFill>
              <a:srgbClr val="77BD20"/>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lnSpc>
                  <a:spcPts val="1300"/>
                </a:lnSpc>
              </a:pPr>
              <a:r>
                <a:rPr lang="ru-RU" sz="1000" b="1" i="0" dirty="0">
                  <a:effectLst/>
                  <a:latin typeface="Roboto" panose="02000000000000000000" pitchFamily="2" charset="0"/>
                </a:rPr>
                <a:t>НОВАЯ СИЛА</a:t>
              </a:r>
              <a:endParaRPr lang="ru-KG" sz="1000" b="1" i="0" dirty="0">
                <a:effectLst/>
                <a:latin typeface="Roboto" panose="02000000000000000000" pitchFamily="2" charset="0"/>
              </a:endParaRPr>
            </a:p>
          </p:txBody>
        </p:sp>
        <p:sp>
          <p:nvSpPr>
            <p:cNvPr id="26" name="Прямоугольник 25">
              <a:extLst>
                <a:ext uri="{FF2B5EF4-FFF2-40B4-BE49-F238E27FC236}">
                  <a16:creationId xmlns:a16="http://schemas.microsoft.com/office/drawing/2014/main" id="{7FB481E5-A11B-4850-9508-17E1DE3A205C}"/>
                </a:ext>
              </a:extLst>
            </p:cNvPr>
            <p:cNvSpPr/>
            <p:nvPr/>
          </p:nvSpPr>
          <p:spPr>
            <a:xfrm>
              <a:off x="6212339" y="1820867"/>
              <a:ext cx="1104955" cy="1136938"/>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r">
                <a:lnSpc>
                  <a:spcPts val="1500"/>
                </a:lnSpc>
              </a:pPr>
              <a:r>
                <a:rPr lang="ru-RU" sz="1000" dirty="0">
                  <a:solidFill>
                    <a:schemeClr val="tx1"/>
                  </a:solidFill>
                  <a:latin typeface="Roboto" panose="02000000000000000000" pitchFamily="2" charset="0"/>
                </a:rPr>
                <a:t>Существующая</a:t>
              </a:r>
            </a:p>
            <a:p>
              <a:pPr algn="r">
                <a:lnSpc>
                  <a:spcPts val="1500"/>
                </a:lnSpc>
              </a:pPr>
              <a:r>
                <a:rPr lang="ru-RU" sz="1000" i="0" dirty="0">
                  <a:solidFill>
                    <a:schemeClr val="tx1"/>
                  </a:solidFill>
                  <a:effectLst/>
                  <a:latin typeface="Roboto" panose="02000000000000000000" pitchFamily="2" charset="0"/>
                </a:rPr>
                <a:t>Держат немногие</a:t>
              </a:r>
            </a:p>
            <a:p>
              <a:pPr algn="r">
                <a:lnSpc>
                  <a:spcPts val="1500"/>
                </a:lnSpc>
              </a:pPr>
              <a:r>
                <a:rPr lang="ru-RU" sz="1000" i="0" dirty="0">
                  <a:solidFill>
                    <a:schemeClr val="tx1"/>
                  </a:solidFill>
                  <a:effectLst/>
                  <a:latin typeface="Roboto" panose="02000000000000000000" pitchFamily="2" charset="0"/>
                </a:rPr>
                <a:t>Тянут вниз</a:t>
              </a:r>
            </a:p>
            <a:p>
              <a:pPr algn="r">
                <a:lnSpc>
                  <a:spcPts val="1500"/>
                </a:lnSpc>
              </a:pPr>
              <a:r>
                <a:rPr lang="ru-RU" sz="1000" i="0" dirty="0">
                  <a:solidFill>
                    <a:schemeClr val="tx1"/>
                  </a:solidFill>
                  <a:effectLst/>
                  <a:latin typeface="Roboto" panose="02000000000000000000" pitchFamily="2" charset="0"/>
                </a:rPr>
                <a:t>Приказывают</a:t>
              </a:r>
            </a:p>
            <a:p>
              <a:pPr algn="r">
                <a:lnSpc>
                  <a:spcPts val="1500"/>
                </a:lnSpc>
              </a:pPr>
              <a:r>
                <a:rPr lang="ru-RU" sz="1000" dirty="0">
                  <a:solidFill>
                    <a:schemeClr val="tx1"/>
                  </a:solidFill>
                  <a:latin typeface="Roboto" panose="02000000000000000000" pitchFamily="2" charset="0"/>
                </a:rPr>
                <a:t>Закрыты</a:t>
              </a:r>
            </a:p>
            <a:p>
              <a:pPr algn="r">
                <a:lnSpc>
                  <a:spcPts val="1500"/>
                </a:lnSpc>
              </a:pPr>
              <a:r>
                <a:rPr lang="ru-RU" sz="1000" dirty="0">
                  <a:solidFill>
                    <a:schemeClr val="tx1"/>
                  </a:solidFill>
                  <a:latin typeface="Roboto" panose="02000000000000000000" pitchFamily="2" charset="0"/>
                </a:rPr>
                <a:t>Сделка</a:t>
              </a:r>
              <a:endParaRPr lang="ru-KG" sz="1000" i="0" dirty="0">
                <a:solidFill>
                  <a:schemeClr val="tx1"/>
                </a:solidFill>
                <a:effectLst/>
                <a:latin typeface="Roboto" panose="02000000000000000000" pitchFamily="2" charset="0"/>
              </a:endParaRPr>
            </a:p>
          </p:txBody>
        </p:sp>
        <p:sp>
          <p:nvSpPr>
            <p:cNvPr id="27" name="Прямоугольник 26">
              <a:extLst>
                <a:ext uri="{FF2B5EF4-FFF2-40B4-BE49-F238E27FC236}">
                  <a16:creationId xmlns:a16="http://schemas.microsoft.com/office/drawing/2014/main" id="{61CF8FE2-AC80-4726-A315-B0F7D1EB0237}"/>
                </a:ext>
              </a:extLst>
            </p:cNvPr>
            <p:cNvSpPr/>
            <p:nvPr/>
          </p:nvSpPr>
          <p:spPr>
            <a:xfrm>
              <a:off x="7646059" y="1823887"/>
              <a:ext cx="1138385" cy="1136938"/>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nSpc>
                  <a:spcPts val="1500"/>
                </a:lnSpc>
              </a:pPr>
              <a:r>
                <a:rPr lang="ru-RU" sz="1000" dirty="0">
                  <a:solidFill>
                    <a:schemeClr val="tx1"/>
                  </a:solidFill>
                  <a:latin typeface="Roboto" panose="02000000000000000000" pitchFamily="2" charset="0"/>
                </a:rPr>
                <a:t>Действующая</a:t>
              </a:r>
            </a:p>
            <a:p>
              <a:pPr>
                <a:lnSpc>
                  <a:spcPts val="1500"/>
                </a:lnSpc>
              </a:pPr>
              <a:r>
                <a:rPr lang="ru-RU" sz="1000" i="0" dirty="0">
                  <a:solidFill>
                    <a:schemeClr val="tx1"/>
                  </a:solidFill>
                  <a:effectLst/>
                  <a:latin typeface="Roboto" panose="02000000000000000000" pitchFamily="2" charset="0"/>
                </a:rPr>
                <a:t>Создана многими</a:t>
              </a:r>
            </a:p>
            <a:p>
              <a:pPr>
                <a:lnSpc>
                  <a:spcPts val="1500"/>
                </a:lnSpc>
              </a:pPr>
              <a:r>
                <a:rPr lang="ru-RU" sz="1000" i="0" dirty="0">
                  <a:solidFill>
                    <a:schemeClr val="tx1"/>
                  </a:solidFill>
                  <a:effectLst/>
                  <a:latin typeface="Roboto" panose="02000000000000000000" pitchFamily="2" charset="0"/>
                </a:rPr>
                <a:t>Вытягивают вверх</a:t>
              </a:r>
            </a:p>
            <a:p>
              <a:pPr>
                <a:lnSpc>
                  <a:spcPts val="1500"/>
                </a:lnSpc>
              </a:pPr>
              <a:r>
                <a:rPr lang="ru-RU" sz="1000" dirty="0">
                  <a:solidFill>
                    <a:schemeClr val="tx1"/>
                  </a:solidFill>
                  <a:latin typeface="Roboto" panose="02000000000000000000" pitchFamily="2" charset="0"/>
                </a:rPr>
                <a:t>Делятся</a:t>
              </a:r>
              <a:endParaRPr lang="ru-RU" sz="1000" i="0" dirty="0">
                <a:solidFill>
                  <a:schemeClr val="tx1"/>
                </a:solidFill>
                <a:effectLst/>
                <a:latin typeface="Roboto" panose="02000000000000000000" pitchFamily="2" charset="0"/>
              </a:endParaRPr>
            </a:p>
            <a:p>
              <a:pPr>
                <a:lnSpc>
                  <a:spcPts val="1500"/>
                </a:lnSpc>
              </a:pPr>
              <a:r>
                <a:rPr lang="ru-RU" sz="1000" dirty="0">
                  <a:solidFill>
                    <a:schemeClr val="tx1"/>
                  </a:solidFill>
                  <a:latin typeface="Roboto" panose="02000000000000000000" pitchFamily="2" charset="0"/>
                </a:rPr>
                <a:t>Открыты</a:t>
              </a:r>
            </a:p>
            <a:p>
              <a:pPr>
                <a:lnSpc>
                  <a:spcPts val="1500"/>
                </a:lnSpc>
              </a:pPr>
              <a:r>
                <a:rPr lang="ru-RU" sz="1000" dirty="0">
                  <a:solidFill>
                    <a:schemeClr val="tx1"/>
                  </a:solidFill>
                  <a:latin typeface="Roboto" panose="02000000000000000000" pitchFamily="2" charset="0"/>
                </a:rPr>
                <a:t>Взаимоотношения</a:t>
              </a:r>
              <a:endParaRPr lang="ru-KG" sz="1000" i="0" dirty="0">
                <a:solidFill>
                  <a:schemeClr val="tx1"/>
                </a:solidFill>
                <a:effectLst/>
                <a:latin typeface="Roboto" panose="02000000000000000000" pitchFamily="2" charset="0"/>
              </a:endParaRPr>
            </a:p>
          </p:txBody>
        </p:sp>
      </p:grpSp>
      <p:grpSp>
        <p:nvGrpSpPr>
          <p:cNvPr id="31" name="Группа 30">
            <a:extLst>
              <a:ext uri="{FF2B5EF4-FFF2-40B4-BE49-F238E27FC236}">
                <a16:creationId xmlns:a16="http://schemas.microsoft.com/office/drawing/2014/main" id="{C21D4932-7BFE-480C-8D28-9DD1F8387A27}"/>
              </a:ext>
            </a:extLst>
          </p:cNvPr>
          <p:cNvGrpSpPr/>
          <p:nvPr/>
        </p:nvGrpSpPr>
        <p:grpSpPr>
          <a:xfrm>
            <a:off x="6222897" y="3957222"/>
            <a:ext cx="5900506" cy="2391484"/>
            <a:chOff x="6222897" y="3957222"/>
            <a:chExt cx="5900506" cy="2391484"/>
          </a:xfrm>
        </p:grpSpPr>
        <p:sp>
          <p:nvSpPr>
            <p:cNvPr id="29" name="Прямоугольник 28">
              <a:extLst>
                <a:ext uri="{FF2B5EF4-FFF2-40B4-BE49-F238E27FC236}">
                  <a16:creationId xmlns:a16="http://schemas.microsoft.com/office/drawing/2014/main" id="{CA3746D4-C927-48D3-B50E-B3360B17FE8D}"/>
                </a:ext>
              </a:extLst>
            </p:cNvPr>
            <p:cNvSpPr/>
            <p:nvPr/>
          </p:nvSpPr>
          <p:spPr>
            <a:xfrm>
              <a:off x="6222897" y="3957222"/>
              <a:ext cx="5900506" cy="457873"/>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nSpc>
                  <a:spcPts val="1500"/>
                </a:lnSpc>
              </a:pPr>
              <a:r>
                <a:rPr lang="ru-RU" sz="1200" dirty="0">
                  <a:solidFill>
                    <a:schemeClr val="tx1"/>
                  </a:solidFill>
                  <a:latin typeface="Roboto" panose="02000000000000000000" pitchFamily="2" charset="0"/>
                </a:rPr>
                <a:t>В результате анализа имеющихся данных мы вывели следующее определение крупномасштабных изменений. Крупномасштабные изменения - это:</a:t>
              </a:r>
              <a:endParaRPr lang="ru-KG" sz="1200" i="0" dirty="0">
                <a:solidFill>
                  <a:schemeClr val="tx1"/>
                </a:solidFill>
                <a:effectLst/>
                <a:latin typeface="Roboto" panose="02000000000000000000" pitchFamily="2" charset="0"/>
              </a:endParaRPr>
            </a:p>
          </p:txBody>
        </p:sp>
        <p:sp>
          <p:nvSpPr>
            <p:cNvPr id="30" name="Прямоугольник 29">
              <a:extLst>
                <a:ext uri="{FF2B5EF4-FFF2-40B4-BE49-F238E27FC236}">
                  <a16:creationId xmlns:a16="http://schemas.microsoft.com/office/drawing/2014/main" id="{CEF285FA-89CE-44AA-B681-B4C257B8DC15}"/>
                </a:ext>
              </a:extLst>
            </p:cNvPr>
            <p:cNvSpPr/>
            <p:nvPr/>
          </p:nvSpPr>
          <p:spPr>
            <a:xfrm>
              <a:off x="6266853" y="4642071"/>
              <a:ext cx="5739183" cy="1706635"/>
            </a:xfrm>
            <a:prstGeom prst="rect">
              <a:avLst/>
            </a:prstGeom>
            <a:solidFill>
              <a:srgbClr val="DAEAF7"/>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5725">
                <a:lnSpc>
                  <a:spcPts val="1500"/>
                </a:lnSpc>
              </a:pPr>
              <a:r>
                <a:rPr lang="ru-RU" sz="1200" dirty="0">
                  <a:solidFill>
                    <a:schemeClr val="tx1"/>
                  </a:solidFill>
                  <a:latin typeface="Roboto" panose="02000000000000000000" pitchFamily="2" charset="0"/>
                </a:rPr>
                <a:t>Возникающий процесс мобилизации большого количества людей, групп и организаций для создания видения принципиально нового будущего состояния с помощью:</a:t>
              </a:r>
              <a:endParaRPr lang="en-US" sz="1200" dirty="0">
                <a:solidFill>
                  <a:schemeClr val="tx1"/>
                </a:solidFill>
                <a:latin typeface="Roboto" panose="02000000000000000000" pitchFamily="2" charset="0"/>
              </a:endParaRPr>
            </a:p>
            <a:p>
              <a:pPr marL="361950" indent="-171450">
                <a:lnSpc>
                  <a:spcPts val="1500"/>
                </a:lnSpc>
                <a:buClr>
                  <a:srgbClr val="CB339C"/>
                </a:buClr>
                <a:buSzPct val="130000"/>
                <a:buFont typeface="Arial" panose="020B0604020202020204" pitchFamily="34" charset="0"/>
                <a:buChar char="•"/>
              </a:pPr>
              <a:r>
                <a:rPr lang="ru-RU" sz="1200" i="0" dirty="0">
                  <a:solidFill>
                    <a:schemeClr val="tx1"/>
                  </a:solidFill>
                  <a:effectLst/>
                  <a:latin typeface="Roboto" panose="02000000000000000000" pitchFamily="2" charset="0"/>
                </a:rPr>
                <a:t>Ключевых тем, имеющих большое значение</a:t>
              </a:r>
            </a:p>
            <a:p>
              <a:pPr marL="361950" indent="-171450">
                <a:lnSpc>
                  <a:spcPts val="1500"/>
                </a:lnSpc>
                <a:buClr>
                  <a:srgbClr val="CB339C"/>
                </a:buClr>
                <a:buSzPct val="130000"/>
                <a:buFont typeface="Arial" panose="020B0604020202020204" pitchFamily="34" charset="0"/>
                <a:buChar char="•"/>
              </a:pPr>
              <a:r>
                <a:rPr lang="ru-RU" sz="1200" i="0" dirty="0">
                  <a:solidFill>
                    <a:schemeClr val="tx1"/>
                  </a:solidFill>
                  <a:effectLst/>
                  <a:latin typeface="Roboto" panose="02000000000000000000" pitchFamily="2" charset="0"/>
                </a:rPr>
                <a:t>Смещение сил и более распределенное руководство</a:t>
              </a:r>
            </a:p>
            <a:p>
              <a:pPr marL="361950" indent="-171450">
                <a:lnSpc>
                  <a:spcPts val="1500"/>
                </a:lnSpc>
                <a:buClr>
                  <a:srgbClr val="CB339C"/>
                </a:buClr>
                <a:buSzPct val="130000"/>
                <a:buFont typeface="Arial" panose="020B0604020202020204" pitchFamily="34" charset="0"/>
                <a:buChar char="•"/>
              </a:pPr>
              <a:r>
                <a:rPr lang="ru-RU" sz="1200" i="0" dirty="0">
                  <a:solidFill>
                    <a:schemeClr val="tx1"/>
                  </a:solidFill>
                  <a:effectLst/>
                  <a:latin typeface="Roboto" panose="02000000000000000000" pitchFamily="2" charset="0"/>
                </a:rPr>
                <a:t>Всестороннего и активного вовлечения заинтересованных сторон</a:t>
              </a:r>
            </a:p>
            <a:p>
              <a:pPr marL="361950" indent="-171450">
                <a:lnSpc>
                  <a:spcPts val="1500"/>
                </a:lnSpc>
                <a:buClr>
                  <a:srgbClr val="CB339C"/>
                </a:buClr>
                <a:buSzPct val="130000"/>
                <a:buFont typeface="Arial" panose="020B0604020202020204" pitchFamily="34" charset="0"/>
                <a:buChar char="•"/>
              </a:pPr>
              <a:r>
                <a:rPr lang="ru-RU" sz="1200" i="0" dirty="0">
                  <a:solidFill>
                    <a:schemeClr val="tx1"/>
                  </a:solidFill>
                  <a:effectLst/>
                  <a:latin typeface="Roboto" panose="02000000000000000000" pitchFamily="2" charset="0"/>
                </a:rPr>
                <a:t>Взаимно усиливающих перемен в многочисленных системах и процессах.</a:t>
              </a:r>
              <a:endParaRPr lang="ru-KG" sz="1200" i="0" dirty="0">
                <a:solidFill>
                  <a:schemeClr val="tx1"/>
                </a:solidFill>
                <a:effectLst/>
                <a:latin typeface="Roboto" panose="02000000000000000000" pitchFamily="2" charset="0"/>
              </a:endParaRPr>
            </a:p>
          </p:txBody>
        </p:sp>
      </p:grpSp>
    </p:spTree>
    <p:extLst>
      <p:ext uri="{BB962C8B-B14F-4D97-AF65-F5344CB8AC3E}">
        <p14:creationId xmlns:p14="http://schemas.microsoft.com/office/powerpoint/2010/main" val="198096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CA4C5F-9546-4B3E-AB85-AA66D934EDEA}"/>
              </a:ext>
            </a:extLst>
          </p:cNvPr>
          <p:cNvSpPr>
            <a:spLocks noGrp="1"/>
          </p:cNvSpPr>
          <p:nvPr>
            <p:ph type="title"/>
          </p:nvPr>
        </p:nvSpPr>
        <p:spPr/>
        <p:txBody>
          <a:bodyPr/>
          <a:lstStyle/>
          <a:p>
            <a:r>
              <a:rPr lang="ru" dirty="0"/>
              <a:t>Пациент</a:t>
            </a:r>
          </a:p>
        </p:txBody>
      </p:sp>
      <p:sp>
        <p:nvSpPr>
          <p:cNvPr id="6" name="Content Placeholder 5">
            <a:extLst>
              <a:ext uri="{FF2B5EF4-FFF2-40B4-BE49-F238E27FC236}">
                <a16:creationId xmlns:a16="http://schemas.microsoft.com/office/drawing/2014/main" id="{93A96F01-97CB-438F-B72E-12B0603C75CD}"/>
              </a:ext>
            </a:extLst>
          </p:cNvPr>
          <p:cNvSpPr>
            <a:spLocks noGrp="1"/>
          </p:cNvSpPr>
          <p:nvPr>
            <p:ph idx="1"/>
          </p:nvPr>
        </p:nvSpPr>
        <p:spPr>
          <a:xfrm>
            <a:off x="609600" y="1600201"/>
            <a:ext cx="8411308" cy="4525963"/>
          </a:xfrm>
        </p:spPr>
        <p:txBody>
          <a:bodyPr>
            <a:normAutofit fontScale="85000" lnSpcReduction="10000"/>
          </a:bodyPr>
          <a:lstStyle/>
          <a:p>
            <a:pPr>
              <a:lnSpc>
                <a:spcPct val="150000"/>
              </a:lnSpc>
            </a:pPr>
            <a:r>
              <a:rPr lang="ru" dirty="0"/>
              <a:t>Шэрон 33 года</a:t>
            </a:r>
          </a:p>
          <a:p>
            <a:pPr>
              <a:lnSpc>
                <a:spcPct val="150000"/>
              </a:lnSpc>
            </a:pPr>
            <a:r>
              <a:rPr lang="ru" dirty="0"/>
              <a:t>Она </a:t>
            </a:r>
            <a:r>
              <a:rPr lang="aa-ET" dirty="0"/>
              <a:t>п</a:t>
            </a:r>
            <a:r>
              <a:rPr lang="ru-RU" dirty="0"/>
              <a:t>р</a:t>
            </a:r>
            <a:r>
              <a:rPr lang="aa-ET" dirty="0"/>
              <a:t>е</a:t>
            </a:r>
            <a:r>
              <a:rPr lang="ru-RU" dirty="0"/>
              <a:t>п</a:t>
            </a:r>
            <a:r>
              <a:rPr lang="aa-ET" dirty="0"/>
              <a:t>о</a:t>
            </a:r>
            <a:r>
              <a:rPr lang="ru-RU" dirty="0"/>
              <a:t>д</a:t>
            </a:r>
            <a:r>
              <a:rPr lang="aa-ET" dirty="0"/>
              <a:t>а</a:t>
            </a:r>
            <a:r>
              <a:rPr lang="ru-RU" dirty="0"/>
              <a:t>е</a:t>
            </a:r>
            <a:r>
              <a:rPr lang="aa-ET" dirty="0"/>
              <a:t>т</a:t>
            </a:r>
            <a:r>
              <a:rPr lang="ru" dirty="0"/>
              <a:t> в начальной школе.</a:t>
            </a:r>
          </a:p>
          <a:p>
            <a:pPr>
              <a:lnSpc>
                <a:spcPct val="150000"/>
              </a:lnSpc>
            </a:pPr>
            <a:r>
              <a:rPr lang="ru" dirty="0"/>
              <a:t>Она мать-одиночка, имеет двоих детей и пострадала от домашнего насилия (она по-прежнему находится в группе риска).</a:t>
            </a:r>
          </a:p>
          <a:p>
            <a:pPr>
              <a:lnSpc>
                <a:spcPct val="150000"/>
              </a:lnSpc>
            </a:pPr>
            <a:r>
              <a:rPr lang="ru" dirty="0"/>
              <a:t>Ее детям 5 и 8 лет (оба тоже употребляют сальбутамол).</a:t>
            </a:r>
          </a:p>
          <a:p>
            <a:pPr>
              <a:lnSpc>
                <a:spcPct val="150000"/>
              </a:lnSpc>
            </a:pPr>
            <a:r>
              <a:rPr lang="ru" dirty="0"/>
              <a:t>Ее мать также живет с ней, у нее астма и эмфизема.</a:t>
            </a:r>
          </a:p>
        </p:txBody>
      </p:sp>
      <p:pic>
        <p:nvPicPr>
          <p:cNvPr id="4" name="Picture 3">
            <a:extLst>
              <a:ext uri="{FF2B5EF4-FFF2-40B4-BE49-F238E27FC236}">
                <a16:creationId xmlns:a16="http://schemas.microsoft.com/office/drawing/2014/main" id="{F62FA5FB-23E3-4EB2-90D9-7ED4C429C511}"/>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80385" y="2016141"/>
            <a:ext cx="2602015" cy="2825717"/>
          </a:xfrm>
          <a:prstGeom prst="rect">
            <a:avLst/>
          </a:prstGeom>
        </p:spPr>
      </p:pic>
    </p:spTree>
    <p:extLst>
      <p:ext uri="{BB962C8B-B14F-4D97-AF65-F5344CB8AC3E}">
        <p14:creationId xmlns:p14="http://schemas.microsoft.com/office/powerpoint/2010/main" val="218161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276AA-2D83-4608-8DF3-A730FA3AC865}"/>
              </a:ext>
            </a:extLst>
          </p:cNvPr>
          <p:cNvSpPr>
            <a:spLocks noGrp="1"/>
          </p:cNvSpPr>
          <p:nvPr>
            <p:ph sz="half" idx="1"/>
          </p:nvPr>
        </p:nvSpPr>
        <p:spPr>
          <a:xfrm>
            <a:off x="723900" y="1825625"/>
            <a:ext cx="5181600" cy="2894293"/>
          </a:xfrm>
          <a:solidFill>
            <a:schemeClr val="accent1"/>
          </a:solidFill>
          <a:ln>
            <a:solidFill>
              <a:schemeClr val="accent1"/>
            </a:solidFill>
          </a:ln>
        </p:spPr>
        <p:txBody>
          <a:bodyPr>
            <a:normAutofit fontScale="92500" lnSpcReduction="20000"/>
          </a:bodyPr>
          <a:lstStyle/>
          <a:p>
            <a:pPr marL="0" indent="0">
              <a:buNone/>
            </a:pPr>
            <a:r>
              <a:rPr lang="ru-RU" noProof="0" dirty="0">
                <a:solidFill>
                  <a:schemeClr val="bg1"/>
                </a:solidFill>
                <a:latin typeface="Arial" panose="020B0604020202020204" pitchFamily="34" charset="0"/>
                <a:cs typeface="Arial" panose="020B0604020202020204" pitchFamily="34" charset="0"/>
              </a:rPr>
              <a:t>Делать правильные вещи и только правильные вещи правильным способом для правильных людей в правильное время в правильном месте, что бы это ни означало в местных условиях</a:t>
            </a:r>
            <a:endParaRPr lang="en-GB" noProof="0" dirty="0">
              <a:solidFill>
                <a:schemeClr val="bg1"/>
              </a:solidFill>
            </a:endParaRPr>
          </a:p>
        </p:txBody>
      </p:sp>
      <p:sp>
        <p:nvSpPr>
          <p:cNvPr id="4" name="Content Placeholder 3"/>
          <p:cNvSpPr>
            <a:spLocks noGrp="1"/>
          </p:cNvSpPr>
          <p:nvPr>
            <p:ph sz="half" idx="2"/>
          </p:nvPr>
        </p:nvSpPr>
        <p:spPr/>
        <p:txBody>
          <a:bodyPr>
            <a:normAutofit fontScale="92500" lnSpcReduction="20000"/>
          </a:bodyPr>
          <a:lstStyle/>
          <a:p>
            <a:pPr marL="0" indent="0">
              <a:buNone/>
            </a:pPr>
            <a:r>
              <a:rPr lang="ru-RU" sz="2400" noProof="0" dirty="0">
                <a:latin typeface="Arial" panose="020B0604020202020204" pitchFamily="34" charset="0"/>
                <a:cs typeface="Arial" panose="020B0604020202020204" pitchFamily="34" charset="0"/>
              </a:rPr>
              <a:t>Повышение </a:t>
            </a:r>
            <a:r>
              <a:rPr lang="ru-RU" sz="2400" b="1" noProof="0" dirty="0">
                <a:latin typeface="Arial" panose="020B0604020202020204" pitchFamily="34" charset="0"/>
                <a:cs typeface="Arial" panose="020B0604020202020204" pitchFamily="34" charset="0"/>
              </a:rPr>
              <a:t>ценности</a:t>
            </a:r>
            <a:r>
              <a:rPr lang="ru-RU" sz="2400" noProof="0" dirty="0">
                <a:latin typeface="Arial" panose="020B0604020202020204" pitchFamily="34" charset="0"/>
                <a:cs typeface="Arial" panose="020B0604020202020204" pitchFamily="34" charset="0"/>
              </a:rPr>
              <a:t>, которую каждый </a:t>
            </a:r>
            <a:r>
              <a:rPr lang="ru-RU" sz="2400" b="1" noProof="0" dirty="0">
                <a:latin typeface="Arial" panose="020B0604020202020204" pitchFamily="34" charset="0"/>
                <a:cs typeface="Arial" panose="020B0604020202020204" pitchFamily="34" charset="0"/>
              </a:rPr>
              <a:t>человек</a:t>
            </a:r>
            <a:r>
              <a:rPr lang="ru-RU" sz="2400" noProof="0" dirty="0">
                <a:latin typeface="Arial" panose="020B0604020202020204" pitchFamily="34" charset="0"/>
                <a:cs typeface="Arial" panose="020B0604020202020204" pitchFamily="34" charset="0"/>
              </a:rPr>
              <a:t> с астмой получает от своего ухода и лечения, а также ценности, которую получает все население от инвестиций в лечение </a:t>
            </a:r>
            <a:r>
              <a:rPr lang="ru-RU" sz="2400" b="1" noProof="0" dirty="0">
                <a:latin typeface="Arial" panose="020B0604020202020204" pitchFamily="34" charset="0"/>
                <a:cs typeface="Arial" panose="020B0604020202020204" pitchFamily="34" charset="0"/>
              </a:rPr>
              <a:t>астмы</a:t>
            </a:r>
            <a:r>
              <a:rPr lang="ru-RU" sz="2400" noProof="0" dirty="0">
                <a:latin typeface="Arial" panose="020B0604020202020204" pitchFamily="34" charset="0"/>
                <a:cs typeface="Arial" panose="020B0604020202020204" pitchFamily="34" charset="0"/>
              </a:rPr>
              <a:t>, путем устранения необоснованных различий; сокращения потерь, предотвратимого вреда и предотвратимых симптомов</a:t>
            </a:r>
            <a:endParaRPr lang="en-GB" sz="2400" noProof="0" dirty="0"/>
          </a:p>
        </p:txBody>
      </p:sp>
      <p:sp>
        <p:nvSpPr>
          <p:cNvPr id="7" name="Title 1">
            <a:extLst>
              <a:ext uri="{FF2B5EF4-FFF2-40B4-BE49-F238E27FC236}">
                <a16:creationId xmlns:a16="http://schemas.microsoft.com/office/drawing/2014/main" id="{EAF8EDEC-AE24-4BBD-BBCB-51E95DCCECF0}"/>
              </a:ext>
            </a:extLst>
          </p:cNvPr>
          <p:cNvSpPr txBox="1">
            <a:spLocks/>
          </p:cNvSpPr>
          <p:nvPr/>
        </p:nvSpPr>
        <p:spPr>
          <a:xfrm>
            <a:off x="609601" y="274638"/>
            <a:ext cx="8846456"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pPr>
              <a:defRPr/>
            </a:pPr>
            <a:r>
              <a:rPr lang="ru-RU" sz="3200" dirty="0">
                <a:solidFill>
                  <a:srgbClr val="299D37"/>
                </a:solidFill>
              </a:rPr>
              <a:t>Что такое правильный уход?  </a:t>
            </a:r>
          </a:p>
          <a:p>
            <a:pPr>
              <a:defRPr/>
            </a:pPr>
            <a:r>
              <a:rPr lang="ru-RU" sz="3200" dirty="0">
                <a:solidFill>
                  <a:srgbClr val="299D37"/>
                </a:solidFill>
              </a:rPr>
              <a:t>Наши определения</a:t>
            </a:r>
            <a:endParaRPr lang="en-GB" sz="3200" dirty="0">
              <a:solidFill>
                <a:srgbClr val="299D37"/>
              </a:solidFill>
            </a:endParaRPr>
          </a:p>
        </p:txBody>
      </p:sp>
    </p:spTree>
    <p:extLst>
      <p:ext uri="{BB962C8B-B14F-4D97-AF65-F5344CB8AC3E}">
        <p14:creationId xmlns:p14="http://schemas.microsoft.com/office/powerpoint/2010/main" val="989578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1D8-F615-40A3-9B64-F5F644554FBB}"/>
              </a:ext>
            </a:extLst>
          </p:cNvPr>
          <p:cNvSpPr>
            <a:spLocks noGrp="1"/>
          </p:cNvSpPr>
          <p:nvPr>
            <p:ph type="title"/>
          </p:nvPr>
        </p:nvSpPr>
        <p:spPr/>
        <p:txBody>
          <a:bodyPr/>
          <a:lstStyle/>
          <a:p>
            <a:r>
              <a:rPr lang="ru-RU" sz="3200" noProof="0" dirty="0"/>
              <a:t>Цель</a:t>
            </a:r>
            <a:endParaRPr lang="en-GB" sz="3200" noProof="0" dirty="0"/>
          </a:p>
        </p:txBody>
      </p:sp>
      <p:sp>
        <p:nvSpPr>
          <p:cNvPr id="3" name="Content Placeholder 2">
            <a:extLst>
              <a:ext uri="{FF2B5EF4-FFF2-40B4-BE49-F238E27FC236}">
                <a16:creationId xmlns:a16="http://schemas.microsoft.com/office/drawing/2014/main" id="{9601D46B-54C2-4039-B860-E52E7A5BD04D}"/>
              </a:ext>
            </a:extLst>
          </p:cNvPr>
          <p:cNvSpPr>
            <a:spLocks noGrp="1"/>
          </p:cNvSpPr>
          <p:nvPr>
            <p:ph idx="1"/>
          </p:nvPr>
        </p:nvSpPr>
        <p:spPr>
          <a:xfrm>
            <a:off x="609602" y="1626391"/>
            <a:ext cx="5011270" cy="3738986"/>
          </a:xfrm>
          <a:solidFill>
            <a:schemeClr val="accent1"/>
          </a:solidFill>
          <a:ln>
            <a:solidFill>
              <a:schemeClr val="accent1"/>
            </a:solidFill>
          </a:ln>
        </p:spPr>
        <p:txBody>
          <a:bodyPr>
            <a:normAutofit fontScale="92500" lnSpcReduction="10000"/>
          </a:bodyPr>
          <a:lstStyle/>
          <a:p>
            <a:pPr marL="0" indent="0">
              <a:buNone/>
            </a:pPr>
            <a:r>
              <a:rPr lang="ru-RU" sz="2400" noProof="0" dirty="0">
                <a:solidFill>
                  <a:schemeClr val="bg1"/>
                </a:solidFill>
              </a:rPr>
              <a:t>Раз и навсегда упорядочить лечение астмы для человека с астмой и для системы здравоохранения, чтобы не было необоснованных различий, а также не было напрасных трат или вреда*.</a:t>
            </a:r>
            <a:br>
              <a:rPr lang="en-GB" sz="2400" noProof="0" dirty="0">
                <a:solidFill>
                  <a:schemeClr val="bg1"/>
                </a:solidFill>
              </a:rPr>
            </a:br>
            <a:br>
              <a:rPr lang="en-GB" sz="2400" noProof="0" dirty="0">
                <a:solidFill>
                  <a:schemeClr val="bg1"/>
                </a:solidFill>
              </a:rPr>
            </a:br>
            <a:r>
              <a:rPr lang="ru-RU" sz="2400" i="1" noProof="0" dirty="0">
                <a:solidFill>
                  <a:schemeClr val="bg1"/>
                </a:solidFill>
              </a:rPr>
              <a:t>То есть</a:t>
            </a:r>
          </a:p>
          <a:p>
            <a:pPr marL="0" indent="0">
              <a:buNone/>
            </a:pPr>
            <a:r>
              <a:rPr lang="ru-RU" sz="2400" noProof="0" dirty="0">
                <a:solidFill>
                  <a:schemeClr val="bg1"/>
                </a:solidFill>
              </a:rPr>
              <a:t>Мы можем и должны добиваться большего, </a:t>
            </a:r>
            <a:r>
              <a:rPr lang="ru" sz="2400" noProof="0" dirty="0">
                <a:solidFill>
                  <a:schemeClr val="bg1"/>
                </a:solidFill>
              </a:rPr>
              <a:t>если сделаем все правильно с первого</a:t>
            </a:r>
            <a:r>
              <a:rPr lang="ru-RU" sz="2400" noProof="0" dirty="0">
                <a:solidFill>
                  <a:schemeClr val="bg1"/>
                </a:solidFill>
              </a:rPr>
              <a:t> раза!</a:t>
            </a:r>
            <a:endParaRPr lang="en-GB" sz="2400" noProof="0" dirty="0">
              <a:solidFill>
                <a:schemeClr val="bg1"/>
              </a:solidFill>
            </a:endParaRPr>
          </a:p>
        </p:txBody>
      </p:sp>
      <p:sp>
        <p:nvSpPr>
          <p:cNvPr id="4" name="Title 1">
            <a:extLst>
              <a:ext uri="{FF2B5EF4-FFF2-40B4-BE49-F238E27FC236}">
                <a16:creationId xmlns:a16="http://schemas.microsoft.com/office/drawing/2014/main" id="{603D68C2-C34A-467E-9B11-914F4768B348}"/>
              </a:ext>
            </a:extLst>
          </p:cNvPr>
          <p:cNvSpPr txBox="1">
            <a:spLocks/>
          </p:cNvSpPr>
          <p:nvPr/>
        </p:nvSpPr>
        <p:spPr>
          <a:xfrm>
            <a:off x="5983941" y="274638"/>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ru-RU" sz="3200" dirty="0">
                <a:solidFill>
                  <a:srgbClr val="299D37"/>
                </a:solidFill>
              </a:rPr>
              <a:t>Область действия</a:t>
            </a:r>
            <a:endParaRPr lang="en-GB" sz="3200" dirty="0">
              <a:solidFill>
                <a:srgbClr val="299D37"/>
              </a:solidFill>
            </a:endParaRPr>
          </a:p>
        </p:txBody>
      </p:sp>
      <p:sp>
        <p:nvSpPr>
          <p:cNvPr id="5" name="Content Placeholder 2">
            <a:extLst>
              <a:ext uri="{FF2B5EF4-FFF2-40B4-BE49-F238E27FC236}">
                <a16:creationId xmlns:a16="http://schemas.microsoft.com/office/drawing/2014/main" id="{96776A4F-69F4-402D-B804-3565361C52FC}"/>
              </a:ext>
            </a:extLst>
          </p:cNvPr>
          <p:cNvSpPr txBox="1">
            <a:spLocks/>
          </p:cNvSpPr>
          <p:nvPr/>
        </p:nvSpPr>
        <p:spPr>
          <a:xfrm>
            <a:off x="5983941" y="1626389"/>
            <a:ext cx="5406109" cy="4525963"/>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299D37"/>
              </a:buClr>
              <a:buFont typeface="Arial"/>
              <a:buNone/>
            </a:pPr>
            <a:r>
              <a:rPr lang="ru-RU" dirty="0">
                <a:solidFill>
                  <a:prstClr val="black"/>
                </a:solidFill>
              </a:rPr>
              <a:t>Путь от первого случая, когда кому-либо (взрослому или родителю) предлагается КДБА, где бы это ни было, до всех возможных вариантов (существующих и новых) для рассмотрения</a:t>
            </a:r>
            <a:endParaRPr lang="en-GB" dirty="0">
              <a:solidFill>
                <a:prstClr val="black"/>
              </a:solidFill>
            </a:endParaRPr>
          </a:p>
          <a:p>
            <a:pPr marL="0" indent="0">
              <a:buClr>
                <a:srgbClr val="299D37"/>
              </a:buClr>
              <a:buFont typeface="Arial"/>
              <a:buNone/>
            </a:pPr>
            <a:endParaRPr lang="en-US" dirty="0">
              <a:solidFill>
                <a:prstClr val="black"/>
              </a:solidFill>
            </a:endParaRPr>
          </a:p>
          <a:p>
            <a:pPr marL="0" indent="0">
              <a:buClr>
                <a:srgbClr val="299D37"/>
              </a:buClr>
              <a:buFont typeface="Arial"/>
              <a:buNone/>
            </a:pPr>
            <a:r>
              <a:rPr lang="ru-RU" b="1" dirty="0">
                <a:solidFill>
                  <a:prstClr val="black"/>
                </a:solidFill>
              </a:rPr>
              <a:t>Этап</a:t>
            </a:r>
            <a:r>
              <a:rPr lang="en-US" b="1" dirty="0">
                <a:solidFill>
                  <a:prstClr val="black"/>
                </a:solidFill>
              </a:rPr>
              <a:t> 1: </a:t>
            </a:r>
            <a:r>
              <a:rPr lang="ru-RU" b="1" dirty="0">
                <a:solidFill>
                  <a:prstClr val="black"/>
                </a:solidFill>
              </a:rPr>
              <a:t>использование КДБА</a:t>
            </a:r>
            <a:endParaRPr lang="en-US" b="1" dirty="0">
              <a:solidFill>
                <a:prstClr val="black"/>
              </a:solidFill>
            </a:endParaRPr>
          </a:p>
        </p:txBody>
      </p:sp>
      <p:sp>
        <p:nvSpPr>
          <p:cNvPr id="6" name="TextBox 5"/>
          <p:cNvSpPr txBox="1"/>
          <p:nvPr/>
        </p:nvSpPr>
        <p:spPr>
          <a:xfrm>
            <a:off x="2163537" y="5890742"/>
            <a:ext cx="10410091" cy="261610"/>
          </a:xfrm>
          <a:prstGeom prst="rect">
            <a:avLst/>
          </a:prstGeom>
          <a:noFill/>
        </p:spPr>
        <p:txBody>
          <a:bodyPr wrap="square" rtlCol="0">
            <a:spAutoFit/>
          </a:bodyPr>
          <a:lstStyle/>
          <a:p>
            <a:pPr defTabSz="457200"/>
            <a:r>
              <a:rPr lang="ru-RU" sz="1100" dirty="0">
                <a:solidFill>
                  <a:prstClr val="black"/>
                </a:solidFill>
              </a:rPr>
              <a:t>*Траты - это траты человеческих, финансовых, медицинских, энергетических и фармакологических ресурсов.</a:t>
            </a:r>
            <a:endParaRPr lang="en-US" sz="1100" dirty="0">
              <a:solidFill>
                <a:prstClr val="black"/>
              </a:solidFill>
            </a:endParaRPr>
          </a:p>
        </p:txBody>
      </p:sp>
    </p:spTree>
    <p:extLst>
      <p:ext uri="{BB962C8B-B14F-4D97-AF65-F5344CB8AC3E}">
        <p14:creationId xmlns:p14="http://schemas.microsoft.com/office/powerpoint/2010/main" val="659097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AD5B-C303-4F24-AD32-989AF49D341C}"/>
              </a:ext>
            </a:extLst>
          </p:cNvPr>
          <p:cNvSpPr>
            <a:spLocks noGrp="1"/>
          </p:cNvSpPr>
          <p:nvPr>
            <p:ph type="title"/>
          </p:nvPr>
        </p:nvSpPr>
        <p:spPr/>
        <p:txBody>
          <a:bodyPr/>
          <a:lstStyle/>
          <a:p>
            <a:r>
              <a:rPr lang="en-US" dirty="0"/>
              <a:t>Asthma Right Care </a:t>
            </a:r>
            <a:r>
              <a:rPr lang="ru-RU" dirty="0"/>
              <a:t>как общественное движение</a:t>
            </a:r>
            <a:endParaRPr lang="en-GB" dirty="0"/>
          </a:p>
        </p:txBody>
      </p:sp>
      <p:sp>
        <p:nvSpPr>
          <p:cNvPr id="3" name="Content Placeholder 2">
            <a:extLst>
              <a:ext uri="{FF2B5EF4-FFF2-40B4-BE49-F238E27FC236}">
                <a16:creationId xmlns:a16="http://schemas.microsoft.com/office/drawing/2014/main" id="{58AC19AE-C39C-4BE0-91DC-31A181739DF5}"/>
              </a:ext>
            </a:extLst>
          </p:cNvPr>
          <p:cNvSpPr>
            <a:spLocks noGrp="1"/>
          </p:cNvSpPr>
          <p:nvPr>
            <p:ph idx="1"/>
          </p:nvPr>
        </p:nvSpPr>
        <p:spPr>
          <a:xfrm>
            <a:off x="1981200" y="1658383"/>
            <a:ext cx="8229600" cy="4525963"/>
          </a:xfrm>
        </p:spPr>
        <p:txBody>
          <a:bodyPr>
            <a:normAutofit fontScale="92500" lnSpcReduction="10000"/>
          </a:bodyPr>
          <a:lstStyle/>
          <a:p>
            <a:pPr marL="0" indent="0">
              <a:lnSpc>
                <a:spcPct val="130000"/>
              </a:lnSpc>
              <a:spcAft>
                <a:spcPts val="100"/>
              </a:spcAft>
              <a:buNone/>
            </a:pPr>
            <a:r>
              <a:rPr lang="ru-RU" dirty="0">
                <a:latin typeface="Arial" panose="020B0604020202020204" pitchFamily="34" charset="0"/>
                <a:cs typeface="Arial" panose="020B0604020202020204" pitchFamily="34" charset="0"/>
              </a:rPr>
              <a:t>Все дело в ПОСЛЕДОВАТЕЛЯХ: Нам нужно привлечь нужных людей, которые будут общаться по нужным каналам, чтобы вовлечь максимальное количество последователей, вдохновленных сделать что-то по-другому: снизить зависимость от бета-агонистов короткого действия и повысить доверие к эффективным лекарствам, рекомендованные руководством, и их использование.</a:t>
            </a:r>
            <a:endParaRPr lang="en-GB" dirty="0"/>
          </a:p>
        </p:txBody>
      </p:sp>
    </p:spTree>
    <p:extLst>
      <p:ext uri="{BB962C8B-B14F-4D97-AF65-F5344CB8AC3E}">
        <p14:creationId xmlns:p14="http://schemas.microsoft.com/office/powerpoint/2010/main" val="1530547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DC9E-54DB-4AB8-B30C-F7F7FB22BC75}"/>
              </a:ext>
            </a:extLst>
          </p:cNvPr>
          <p:cNvSpPr>
            <a:spLocks noGrp="1"/>
          </p:cNvSpPr>
          <p:nvPr>
            <p:ph type="title"/>
          </p:nvPr>
        </p:nvSpPr>
        <p:spPr>
          <a:xfrm>
            <a:off x="690936" y="-69410"/>
            <a:ext cx="7464026" cy="1143000"/>
          </a:xfrm>
        </p:spPr>
        <p:txBody>
          <a:bodyPr/>
          <a:lstStyle/>
          <a:p>
            <a:r>
              <a:rPr lang="ru-RU" sz="3200" noProof="0" dirty="0"/>
              <a:t>Создание общественного движения</a:t>
            </a:r>
            <a:endParaRPr lang="en-GB" sz="3200" noProof="0" dirty="0"/>
          </a:p>
        </p:txBody>
      </p:sp>
      <p:cxnSp>
        <p:nvCxnSpPr>
          <p:cNvPr id="8" name="Straight Arrow Connector 7">
            <a:extLst>
              <a:ext uri="{FF2B5EF4-FFF2-40B4-BE49-F238E27FC236}">
                <a16:creationId xmlns:a16="http://schemas.microsoft.com/office/drawing/2014/main" id="{36D15F9D-F25A-43B7-B33A-00A3F5D0A080}"/>
              </a:ext>
            </a:extLst>
          </p:cNvPr>
          <p:cNvCxnSpPr>
            <a:cxnSpLocks/>
          </p:cNvCxnSpPr>
          <p:nvPr/>
        </p:nvCxnSpPr>
        <p:spPr>
          <a:xfrm>
            <a:off x="690936" y="1313629"/>
            <a:ext cx="11287864" cy="52083"/>
          </a:xfrm>
          <a:prstGeom prst="straightConnector1">
            <a:avLst/>
          </a:prstGeom>
          <a:noFill/>
          <a:ln w="31750" cap="flat" cmpd="sng" algn="ctr">
            <a:solidFill>
              <a:sysClr val="windowText" lastClr="000000"/>
            </a:solidFill>
            <a:prstDash val="solid"/>
            <a:miter lim="800000"/>
            <a:tailEnd type="triangle"/>
          </a:ln>
          <a:effectLst/>
        </p:spPr>
      </p:cxnSp>
      <p:sp>
        <p:nvSpPr>
          <p:cNvPr id="10" name="Rectangle: Rounded Corners 9">
            <a:extLst>
              <a:ext uri="{FF2B5EF4-FFF2-40B4-BE49-F238E27FC236}">
                <a16:creationId xmlns:a16="http://schemas.microsoft.com/office/drawing/2014/main" id="{76647C87-DE2E-459A-A482-081D0B547C27}"/>
              </a:ext>
            </a:extLst>
          </p:cNvPr>
          <p:cNvSpPr/>
          <p:nvPr/>
        </p:nvSpPr>
        <p:spPr>
          <a:xfrm>
            <a:off x="232816" y="2096006"/>
            <a:ext cx="1441331" cy="78631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300"/>
              </a:lnSpc>
            </a:pPr>
            <a:r>
              <a:rPr lang="ru-RU" sz="1400" kern="0" dirty="0">
                <a:solidFill>
                  <a:prstClr val="white"/>
                </a:solidFill>
                <a:latin typeface="Calibri" panose="020F0502020204030204"/>
              </a:rPr>
              <a:t>Группа координации создана и проводит встречи</a:t>
            </a:r>
            <a:endParaRPr lang="en-GB" sz="1400" kern="0" dirty="0">
              <a:solidFill>
                <a:prstClr val="white"/>
              </a:solidFill>
              <a:latin typeface="Calibri" panose="020F0502020204030204"/>
            </a:endParaRPr>
          </a:p>
        </p:txBody>
      </p:sp>
      <p:sp>
        <p:nvSpPr>
          <p:cNvPr id="11" name="Rectangle: Rounded Corners 10">
            <a:extLst>
              <a:ext uri="{FF2B5EF4-FFF2-40B4-BE49-F238E27FC236}">
                <a16:creationId xmlns:a16="http://schemas.microsoft.com/office/drawing/2014/main" id="{56E12E7B-A775-43BE-9464-8B6A76F481A2}"/>
              </a:ext>
            </a:extLst>
          </p:cNvPr>
          <p:cNvSpPr/>
          <p:nvPr/>
        </p:nvSpPr>
        <p:spPr>
          <a:xfrm>
            <a:off x="2265858" y="2150473"/>
            <a:ext cx="1209576" cy="62749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1400" kern="0" dirty="0">
                <a:solidFill>
                  <a:prstClr val="white"/>
                </a:solidFill>
                <a:latin typeface="Calibri" panose="020F0502020204030204"/>
              </a:rPr>
              <a:t>Определены национальные чемпионы</a:t>
            </a:r>
            <a:endParaRPr lang="en-GB" sz="1400" kern="0" dirty="0">
              <a:solidFill>
                <a:prstClr val="white"/>
              </a:solidFill>
              <a:latin typeface="Calibri" panose="020F0502020204030204"/>
            </a:endParaRPr>
          </a:p>
        </p:txBody>
      </p:sp>
      <p:sp>
        <p:nvSpPr>
          <p:cNvPr id="12" name="Rectangle: Rounded Corners 11">
            <a:extLst>
              <a:ext uri="{FF2B5EF4-FFF2-40B4-BE49-F238E27FC236}">
                <a16:creationId xmlns:a16="http://schemas.microsoft.com/office/drawing/2014/main" id="{0A5D5C1B-6CDF-4D86-AEA7-189DD37F30C1}"/>
              </a:ext>
            </a:extLst>
          </p:cNvPr>
          <p:cNvSpPr/>
          <p:nvPr/>
        </p:nvSpPr>
        <p:spPr>
          <a:xfrm>
            <a:off x="1597980" y="2882325"/>
            <a:ext cx="997380" cy="64210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1400" kern="0" dirty="0">
                <a:solidFill>
                  <a:prstClr val="white"/>
                </a:solidFill>
                <a:latin typeface="Calibri" panose="020F0502020204030204"/>
              </a:rPr>
              <a:t>Встреча Группы Реализации </a:t>
            </a:r>
            <a:endParaRPr lang="en-GB" sz="1100" kern="0" dirty="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3C79F316-8DE6-4339-BE29-404E45F2E662}"/>
              </a:ext>
            </a:extLst>
          </p:cNvPr>
          <p:cNvCxnSpPr>
            <a:cxnSpLocks/>
          </p:cNvCxnSpPr>
          <p:nvPr/>
        </p:nvCxnSpPr>
        <p:spPr>
          <a:xfrm flipV="1">
            <a:off x="2625342" y="3186878"/>
            <a:ext cx="1019409" cy="12792"/>
          </a:xfrm>
          <a:prstGeom prst="straightConnector1">
            <a:avLst/>
          </a:prstGeom>
          <a:noFill/>
          <a:ln w="31750" cap="flat" cmpd="sng" algn="ctr">
            <a:solidFill>
              <a:sysClr val="windowText" lastClr="000000"/>
            </a:solidFill>
            <a:prstDash val="solid"/>
            <a:miter lim="800000"/>
            <a:tailEnd type="triangle"/>
          </a:ln>
          <a:effectLst/>
        </p:spPr>
      </p:cxnSp>
      <p:cxnSp>
        <p:nvCxnSpPr>
          <p:cNvPr id="18" name="Straight Arrow Connector 17">
            <a:extLst>
              <a:ext uri="{FF2B5EF4-FFF2-40B4-BE49-F238E27FC236}">
                <a16:creationId xmlns:a16="http://schemas.microsoft.com/office/drawing/2014/main" id="{90223C6E-0DAA-4B38-BFB0-D8CF94260962}"/>
              </a:ext>
            </a:extLst>
          </p:cNvPr>
          <p:cNvCxnSpPr>
            <a:cxnSpLocks/>
          </p:cNvCxnSpPr>
          <p:nvPr/>
        </p:nvCxnSpPr>
        <p:spPr>
          <a:xfrm>
            <a:off x="5995961" y="3197161"/>
            <a:ext cx="411688" cy="0"/>
          </a:xfrm>
          <a:prstGeom prst="straightConnector1">
            <a:avLst/>
          </a:prstGeom>
          <a:noFill/>
          <a:ln w="31750" cap="flat" cmpd="sng" algn="ctr">
            <a:solidFill>
              <a:sysClr val="windowText" lastClr="000000"/>
            </a:solidFill>
            <a:prstDash val="solid"/>
            <a:miter lim="800000"/>
            <a:tailEnd type="triangle"/>
          </a:ln>
          <a:effectLst/>
        </p:spPr>
      </p:cxnSp>
      <p:sp>
        <p:nvSpPr>
          <p:cNvPr id="19" name="Rectangle: Rounded Corners 18">
            <a:extLst>
              <a:ext uri="{FF2B5EF4-FFF2-40B4-BE49-F238E27FC236}">
                <a16:creationId xmlns:a16="http://schemas.microsoft.com/office/drawing/2014/main" id="{C9608673-41DF-4D8D-8338-AD9E4574D1BC}"/>
              </a:ext>
            </a:extLst>
          </p:cNvPr>
          <p:cNvSpPr/>
          <p:nvPr/>
        </p:nvSpPr>
        <p:spPr>
          <a:xfrm>
            <a:off x="8163885" y="3174616"/>
            <a:ext cx="1039830" cy="421677"/>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1400" kern="0" dirty="0">
                <a:solidFill>
                  <a:prstClr val="white"/>
                </a:solidFill>
                <a:latin typeface="Calibri" panose="020F0502020204030204"/>
              </a:rPr>
              <a:t>Симпозиум</a:t>
            </a:r>
            <a:endParaRPr lang="en-GB" sz="1400" kern="0" dirty="0">
              <a:solidFill>
                <a:prstClr val="white"/>
              </a:solidFill>
              <a:latin typeface="Calibri" panose="020F0502020204030204"/>
            </a:endParaRPr>
          </a:p>
        </p:txBody>
      </p:sp>
      <p:sp>
        <p:nvSpPr>
          <p:cNvPr id="20" name="Rectangle: Rounded Corners 19">
            <a:extLst>
              <a:ext uri="{FF2B5EF4-FFF2-40B4-BE49-F238E27FC236}">
                <a16:creationId xmlns:a16="http://schemas.microsoft.com/office/drawing/2014/main" id="{91D6E56A-A5D4-4DF5-BC25-92F0F8814A8E}"/>
              </a:ext>
            </a:extLst>
          </p:cNvPr>
          <p:cNvSpPr/>
          <p:nvPr/>
        </p:nvSpPr>
        <p:spPr>
          <a:xfrm>
            <a:off x="4304682" y="3873920"/>
            <a:ext cx="1215635" cy="620916"/>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800"/>
              </a:lnSpc>
            </a:pPr>
            <a:r>
              <a:rPr lang="ru-RU" sz="800" kern="0" dirty="0">
                <a:solidFill>
                  <a:prstClr val="white"/>
                </a:solidFill>
                <a:latin typeface="Calibri" panose="020F0502020204030204"/>
              </a:rPr>
              <a:t>Национальная группа координации </a:t>
            </a:r>
          </a:p>
          <a:p>
            <a:pPr algn="ctr" defTabSz="348386">
              <a:lnSpc>
                <a:spcPts val="800"/>
              </a:lnSpc>
            </a:pPr>
            <a:r>
              <a:rPr lang="ru-RU" sz="800" kern="0" dirty="0">
                <a:solidFill>
                  <a:prstClr val="white"/>
                </a:solidFill>
                <a:latin typeface="Calibri" panose="020F0502020204030204"/>
              </a:rPr>
              <a:t>Стейкхолдер </a:t>
            </a:r>
          </a:p>
          <a:p>
            <a:pPr algn="ctr" defTabSz="348386">
              <a:lnSpc>
                <a:spcPts val="800"/>
              </a:lnSpc>
            </a:pPr>
            <a:r>
              <a:rPr lang="ru-RU" sz="800" kern="0" dirty="0">
                <a:solidFill>
                  <a:prstClr val="white"/>
                </a:solidFill>
                <a:latin typeface="Calibri" panose="020F0502020204030204"/>
              </a:rPr>
              <a:t>Составление карт</a:t>
            </a:r>
            <a:endParaRPr lang="en-GB" sz="800" kern="0" dirty="0">
              <a:solidFill>
                <a:prstClr val="white"/>
              </a:solidFill>
              <a:latin typeface="Calibri" panose="020F0502020204030204"/>
            </a:endParaRPr>
          </a:p>
          <a:p>
            <a:pPr algn="ctr" defTabSz="348386">
              <a:lnSpc>
                <a:spcPts val="800"/>
              </a:lnSpc>
            </a:pPr>
            <a:r>
              <a:rPr lang="ru-RU" sz="800" kern="0" dirty="0">
                <a:solidFill>
                  <a:prstClr val="white"/>
                </a:solidFill>
                <a:latin typeface="Calibri" panose="020F0502020204030204"/>
              </a:rPr>
              <a:t>Приглашение Великобритании</a:t>
            </a:r>
            <a:endParaRPr lang="en-GB" sz="800" kern="0" dirty="0">
              <a:solidFill>
                <a:prstClr val="white"/>
              </a:solidFill>
              <a:latin typeface="Calibri" panose="020F0502020204030204"/>
            </a:endParaRPr>
          </a:p>
        </p:txBody>
      </p:sp>
      <p:sp>
        <p:nvSpPr>
          <p:cNvPr id="21" name="Rectangle: Rounded Corners 20">
            <a:extLst>
              <a:ext uri="{FF2B5EF4-FFF2-40B4-BE49-F238E27FC236}">
                <a16:creationId xmlns:a16="http://schemas.microsoft.com/office/drawing/2014/main" id="{5B29BBCC-9D09-4AF9-ABB2-BBF64F63DA60}"/>
              </a:ext>
            </a:extLst>
          </p:cNvPr>
          <p:cNvSpPr/>
          <p:nvPr/>
        </p:nvSpPr>
        <p:spPr>
          <a:xfrm>
            <a:off x="4298917" y="5751641"/>
            <a:ext cx="1235553" cy="628758"/>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800"/>
              </a:lnSpc>
            </a:pPr>
            <a:r>
              <a:rPr lang="ru-RU" sz="800" kern="0" dirty="0">
                <a:solidFill>
                  <a:prstClr val="white"/>
                </a:solidFill>
                <a:latin typeface="Calibri" panose="020F0502020204030204"/>
              </a:rPr>
              <a:t>Национальная группа координации </a:t>
            </a:r>
          </a:p>
          <a:p>
            <a:pPr algn="ctr" defTabSz="348386">
              <a:lnSpc>
                <a:spcPts val="800"/>
              </a:lnSpc>
            </a:pPr>
            <a:r>
              <a:rPr lang="ru-RU" sz="800" kern="0" dirty="0">
                <a:solidFill>
                  <a:prstClr val="white"/>
                </a:solidFill>
                <a:latin typeface="Calibri" panose="020F0502020204030204"/>
              </a:rPr>
              <a:t>Стейкхолдер </a:t>
            </a:r>
          </a:p>
          <a:p>
            <a:pPr algn="ctr" defTabSz="348386">
              <a:lnSpc>
                <a:spcPts val="800"/>
              </a:lnSpc>
            </a:pPr>
            <a:r>
              <a:rPr lang="ru-RU" sz="800" kern="0" dirty="0">
                <a:solidFill>
                  <a:prstClr val="white"/>
                </a:solidFill>
                <a:latin typeface="Calibri" panose="020F0502020204030204"/>
              </a:rPr>
              <a:t>Составление карт</a:t>
            </a:r>
            <a:endParaRPr lang="en-GB" sz="800" kern="0" dirty="0">
              <a:solidFill>
                <a:prstClr val="white"/>
              </a:solidFill>
              <a:latin typeface="Calibri" panose="020F0502020204030204"/>
            </a:endParaRPr>
          </a:p>
          <a:p>
            <a:pPr algn="ctr" defTabSz="348386">
              <a:lnSpc>
                <a:spcPts val="800"/>
              </a:lnSpc>
            </a:pPr>
            <a:r>
              <a:rPr lang="ru-RU" sz="800" kern="0" dirty="0">
                <a:solidFill>
                  <a:prstClr val="white"/>
                </a:solidFill>
                <a:latin typeface="Calibri" panose="020F0502020204030204"/>
              </a:rPr>
              <a:t>Приглашение Испании</a:t>
            </a:r>
            <a:endParaRPr lang="en-GB" sz="800" kern="0" dirty="0">
              <a:solidFill>
                <a:prstClr val="white"/>
              </a:solidFill>
              <a:latin typeface="Calibri" panose="020F0502020204030204"/>
            </a:endParaRPr>
          </a:p>
        </p:txBody>
      </p:sp>
      <p:sp>
        <p:nvSpPr>
          <p:cNvPr id="22" name="Rectangle: Rounded Corners 21">
            <a:extLst>
              <a:ext uri="{FF2B5EF4-FFF2-40B4-BE49-F238E27FC236}">
                <a16:creationId xmlns:a16="http://schemas.microsoft.com/office/drawing/2014/main" id="{9EBF89CC-FAED-44AF-86D4-429C17EDDE96}"/>
              </a:ext>
            </a:extLst>
          </p:cNvPr>
          <p:cNvSpPr/>
          <p:nvPr/>
        </p:nvSpPr>
        <p:spPr>
          <a:xfrm>
            <a:off x="4298916" y="5138626"/>
            <a:ext cx="1235554" cy="587856"/>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800"/>
              </a:lnSpc>
            </a:pPr>
            <a:r>
              <a:rPr lang="ru-RU" sz="800" kern="0" dirty="0">
                <a:solidFill>
                  <a:prstClr val="white"/>
                </a:solidFill>
                <a:latin typeface="Calibri" panose="020F0502020204030204"/>
              </a:rPr>
              <a:t>Национальная группа координации </a:t>
            </a:r>
          </a:p>
          <a:p>
            <a:pPr algn="ctr" defTabSz="348386">
              <a:lnSpc>
                <a:spcPts val="800"/>
              </a:lnSpc>
            </a:pPr>
            <a:r>
              <a:rPr lang="ru-RU" sz="800" kern="0" dirty="0">
                <a:solidFill>
                  <a:prstClr val="white"/>
                </a:solidFill>
                <a:latin typeface="Calibri" panose="020F0502020204030204"/>
              </a:rPr>
              <a:t>Стейкхолдер </a:t>
            </a:r>
          </a:p>
          <a:p>
            <a:pPr algn="ctr" defTabSz="348386">
              <a:lnSpc>
                <a:spcPts val="800"/>
              </a:lnSpc>
            </a:pPr>
            <a:r>
              <a:rPr lang="ru-RU" sz="800" kern="0" dirty="0">
                <a:solidFill>
                  <a:prstClr val="white"/>
                </a:solidFill>
                <a:latin typeface="Calibri" panose="020F0502020204030204"/>
              </a:rPr>
              <a:t>Составление карт</a:t>
            </a:r>
            <a:endParaRPr lang="en-GB" sz="800" kern="0" dirty="0">
              <a:solidFill>
                <a:prstClr val="white"/>
              </a:solidFill>
              <a:latin typeface="Calibri" panose="020F0502020204030204"/>
            </a:endParaRPr>
          </a:p>
          <a:p>
            <a:pPr algn="ctr" defTabSz="348386">
              <a:lnSpc>
                <a:spcPts val="800"/>
              </a:lnSpc>
            </a:pPr>
            <a:r>
              <a:rPr lang="ru-RU" sz="800" kern="0" dirty="0">
                <a:solidFill>
                  <a:prstClr val="white"/>
                </a:solidFill>
                <a:latin typeface="Calibri" panose="020F0502020204030204"/>
              </a:rPr>
              <a:t>Приглашение Канады</a:t>
            </a:r>
            <a:endParaRPr lang="en-GB" sz="800" kern="0" dirty="0">
              <a:solidFill>
                <a:prstClr val="white"/>
              </a:solidFill>
              <a:latin typeface="Calibri" panose="020F0502020204030204"/>
            </a:endParaRPr>
          </a:p>
        </p:txBody>
      </p:sp>
      <p:sp>
        <p:nvSpPr>
          <p:cNvPr id="23" name="Rectangle: Rounded Corners 22">
            <a:extLst>
              <a:ext uri="{FF2B5EF4-FFF2-40B4-BE49-F238E27FC236}">
                <a16:creationId xmlns:a16="http://schemas.microsoft.com/office/drawing/2014/main" id="{C73BF189-B978-4B03-A85F-7D42650ADBED}"/>
              </a:ext>
            </a:extLst>
          </p:cNvPr>
          <p:cNvSpPr/>
          <p:nvPr/>
        </p:nvSpPr>
        <p:spPr>
          <a:xfrm>
            <a:off x="4298107" y="4516320"/>
            <a:ext cx="1235554" cy="59848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800"/>
              </a:lnSpc>
            </a:pPr>
            <a:r>
              <a:rPr lang="ru-RU" sz="800" kern="0" dirty="0">
                <a:solidFill>
                  <a:prstClr val="white"/>
                </a:solidFill>
                <a:latin typeface="Calibri" panose="020F0502020204030204"/>
              </a:rPr>
              <a:t>Национальная группа координации </a:t>
            </a:r>
          </a:p>
          <a:p>
            <a:pPr algn="ctr" defTabSz="348386">
              <a:lnSpc>
                <a:spcPts val="800"/>
              </a:lnSpc>
            </a:pPr>
            <a:r>
              <a:rPr lang="ru-RU" sz="800" kern="0" dirty="0">
                <a:solidFill>
                  <a:prstClr val="white"/>
                </a:solidFill>
                <a:latin typeface="Calibri" panose="020F0502020204030204"/>
              </a:rPr>
              <a:t>Стейкхолдер </a:t>
            </a:r>
          </a:p>
          <a:p>
            <a:pPr algn="ctr" defTabSz="348386">
              <a:lnSpc>
                <a:spcPts val="800"/>
              </a:lnSpc>
            </a:pPr>
            <a:r>
              <a:rPr lang="ru-RU" sz="800" kern="0" dirty="0">
                <a:solidFill>
                  <a:prstClr val="white"/>
                </a:solidFill>
                <a:latin typeface="Calibri" panose="020F0502020204030204"/>
              </a:rPr>
              <a:t>Составление карт</a:t>
            </a:r>
            <a:endParaRPr lang="en-GB" sz="800" kern="0" dirty="0">
              <a:solidFill>
                <a:prstClr val="white"/>
              </a:solidFill>
              <a:latin typeface="Calibri" panose="020F0502020204030204"/>
            </a:endParaRPr>
          </a:p>
          <a:p>
            <a:pPr algn="ctr" defTabSz="348386">
              <a:lnSpc>
                <a:spcPts val="800"/>
              </a:lnSpc>
            </a:pPr>
            <a:r>
              <a:rPr lang="ru-RU" sz="800" kern="0" dirty="0">
                <a:solidFill>
                  <a:prstClr val="white"/>
                </a:solidFill>
                <a:latin typeface="Calibri" panose="020F0502020204030204"/>
              </a:rPr>
              <a:t>Приглашение Португалии</a:t>
            </a:r>
            <a:endParaRPr lang="en-GB" sz="800" kern="0" dirty="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0017F491-3530-48FA-B587-1883AD910845}"/>
              </a:ext>
            </a:extLst>
          </p:cNvPr>
          <p:cNvCxnSpPr>
            <a:cxnSpLocks/>
            <a:endCxn id="28" idx="1"/>
          </p:cNvCxnSpPr>
          <p:nvPr/>
        </p:nvCxnSpPr>
        <p:spPr>
          <a:xfrm>
            <a:off x="5537568" y="4177869"/>
            <a:ext cx="409308" cy="5066"/>
          </a:xfrm>
          <a:prstGeom prst="straightConnector1">
            <a:avLst/>
          </a:prstGeom>
          <a:noFill/>
          <a:ln w="31750" cap="flat" cmpd="sng" algn="ctr">
            <a:solidFill>
              <a:sysClr val="windowText" lastClr="000000"/>
            </a:solidFill>
            <a:prstDash val="solid"/>
            <a:miter lim="800000"/>
            <a:tailEnd type="triangle"/>
          </a:ln>
          <a:effectLst/>
        </p:spPr>
      </p:cxnSp>
      <p:sp>
        <p:nvSpPr>
          <p:cNvPr id="25" name="Rectangle: Rounded Corners 24">
            <a:extLst>
              <a:ext uri="{FF2B5EF4-FFF2-40B4-BE49-F238E27FC236}">
                <a16:creationId xmlns:a16="http://schemas.microsoft.com/office/drawing/2014/main" id="{7A03CB3D-DC77-4872-8510-70452A24E875}"/>
              </a:ext>
            </a:extLst>
          </p:cNvPr>
          <p:cNvSpPr/>
          <p:nvPr/>
        </p:nvSpPr>
        <p:spPr>
          <a:xfrm>
            <a:off x="5943017" y="5766076"/>
            <a:ext cx="807221" cy="50819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900" kern="0" dirty="0">
                <a:solidFill>
                  <a:prstClr val="white"/>
                </a:solidFill>
                <a:latin typeface="Calibri" panose="020F0502020204030204"/>
              </a:rPr>
              <a:t>Национальный дизайн-</a:t>
            </a:r>
            <a:r>
              <a:rPr lang="ru-RU" sz="900" kern="0" dirty="0" err="1">
                <a:solidFill>
                  <a:prstClr val="white"/>
                </a:solidFill>
                <a:latin typeface="Calibri" panose="020F0502020204030204"/>
              </a:rPr>
              <a:t>шарретки</a:t>
            </a:r>
            <a:endParaRPr lang="en-GB" sz="900" kern="0" dirty="0">
              <a:solidFill>
                <a:prstClr val="white"/>
              </a:solidFill>
              <a:latin typeface="Calibri" panose="020F0502020204030204"/>
            </a:endParaRPr>
          </a:p>
        </p:txBody>
      </p:sp>
      <p:sp>
        <p:nvSpPr>
          <p:cNvPr id="26" name="Rectangle: Rounded Corners 25">
            <a:extLst>
              <a:ext uri="{FF2B5EF4-FFF2-40B4-BE49-F238E27FC236}">
                <a16:creationId xmlns:a16="http://schemas.microsoft.com/office/drawing/2014/main" id="{A5F99FAF-3881-4996-8FD2-30FC3F826232}"/>
              </a:ext>
            </a:extLst>
          </p:cNvPr>
          <p:cNvSpPr/>
          <p:nvPr/>
        </p:nvSpPr>
        <p:spPr>
          <a:xfrm>
            <a:off x="5943016" y="5142887"/>
            <a:ext cx="831163"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900" kern="0" dirty="0">
                <a:solidFill>
                  <a:prstClr val="white"/>
                </a:solidFill>
                <a:latin typeface="Calibri" panose="020F0502020204030204"/>
              </a:rPr>
              <a:t>Национальный дизайн-</a:t>
            </a:r>
            <a:r>
              <a:rPr lang="ru-RU" sz="900" kern="0" dirty="0" err="1">
                <a:solidFill>
                  <a:prstClr val="white"/>
                </a:solidFill>
                <a:latin typeface="Calibri" panose="020F0502020204030204"/>
              </a:rPr>
              <a:t>шарретки</a:t>
            </a:r>
            <a:endParaRPr lang="en-GB" sz="900" kern="0" dirty="0">
              <a:solidFill>
                <a:prstClr val="white"/>
              </a:solidFill>
              <a:latin typeface="Calibri" panose="020F0502020204030204"/>
            </a:endParaRPr>
          </a:p>
        </p:txBody>
      </p:sp>
      <p:sp>
        <p:nvSpPr>
          <p:cNvPr id="27" name="Rectangle: Rounded Corners 26">
            <a:extLst>
              <a:ext uri="{FF2B5EF4-FFF2-40B4-BE49-F238E27FC236}">
                <a16:creationId xmlns:a16="http://schemas.microsoft.com/office/drawing/2014/main" id="{88D65529-3052-4CB6-A2F7-7482AB5EB5CD}"/>
              </a:ext>
            </a:extLst>
          </p:cNvPr>
          <p:cNvSpPr/>
          <p:nvPr/>
        </p:nvSpPr>
        <p:spPr>
          <a:xfrm>
            <a:off x="5946876" y="4553668"/>
            <a:ext cx="803362"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900" kern="0" dirty="0">
                <a:solidFill>
                  <a:prstClr val="white"/>
                </a:solidFill>
                <a:latin typeface="Calibri" panose="020F0502020204030204"/>
              </a:rPr>
              <a:t>Национальный дизайн-</a:t>
            </a:r>
            <a:r>
              <a:rPr lang="ru-RU" sz="900" kern="0" dirty="0" err="1">
                <a:solidFill>
                  <a:prstClr val="white"/>
                </a:solidFill>
                <a:latin typeface="Calibri" panose="020F0502020204030204"/>
              </a:rPr>
              <a:t>шарретки</a:t>
            </a:r>
            <a:endParaRPr lang="en-GB" sz="900" kern="0" dirty="0">
              <a:solidFill>
                <a:prstClr val="white"/>
              </a:solidFill>
              <a:latin typeface="Calibri" panose="020F0502020204030204"/>
            </a:endParaRPr>
          </a:p>
        </p:txBody>
      </p:sp>
      <p:sp>
        <p:nvSpPr>
          <p:cNvPr id="28" name="Rectangle: Rounded Corners 27">
            <a:extLst>
              <a:ext uri="{FF2B5EF4-FFF2-40B4-BE49-F238E27FC236}">
                <a16:creationId xmlns:a16="http://schemas.microsoft.com/office/drawing/2014/main" id="{AFC66212-6AE5-49D0-BB04-F256BC5611B2}"/>
              </a:ext>
            </a:extLst>
          </p:cNvPr>
          <p:cNvSpPr/>
          <p:nvPr/>
        </p:nvSpPr>
        <p:spPr>
          <a:xfrm>
            <a:off x="5946876" y="3927392"/>
            <a:ext cx="803362"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900" kern="0" dirty="0">
                <a:solidFill>
                  <a:prstClr val="white"/>
                </a:solidFill>
                <a:latin typeface="Calibri" panose="020F0502020204030204"/>
              </a:rPr>
              <a:t>Национальный дизайн-</a:t>
            </a:r>
            <a:r>
              <a:rPr lang="ru-RU" sz="900" kern="0" dirty="0" err="1">
                <a:solidFill>
                  <a:prstClr val="white"/>
                </a:solidFill>
                <a:latin typeface="Calibri" panose="020F0502020204030204"/>
              </a:rPr>
              <a:t>шарретки</a:t>
            </a:r>
            <a:endParaRPr lang="en-GB" sz="900" kern="0" dirty="0">
              <a:solidFill>
                <a:prstClr val="white"/>
              </a:solidFill>
              <a:latin typeface="Calibri" panose="020F0502020204030204"/>
            </a:endParaRPr>
          </a:p>
        </p:txBody>
      </p:sp>
      <p:sp>
        <p:nvSpPr>
          <p:cNvPr id="29" name="Rectangle: Rounded Corners 28">
            <a:extLst>
              <a:ext uri="{FF2B5EF4-FFF2-40B4-BE49-F238E27FC236}">
                <a16:creationId xmlns:a16="http://schemas.microsoft.com/office/drawing/2014/main" id="{B66935B1-8AF8-45F7-9DB5-081BB09BD0CE}"/>
              </a:ext>
            </a:extLst>
          </p:cNvPr>
          <p:cNvSpPr/>
          <p:nvPr/>
        </p:nvSpPr>
        <p:spPr>
          <a:xfrm>
            <a:off x="7648846" y="3956944"/>
            <a:ext cx="705677" cy="48153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900" kern="0" dirty="0">
                <a:solidFill>
                  <a:prstClr val="white"/>
                </a:solidFill>
                <a:latin typeface="Calibri" panose="020F0502020204030204"/>
              </a:rPr>
              <a:t>Пилотный этап</a:t>
            </a:r>
            <a:endParaRPr lang="en-GB" sz="900" kern="0" dirty="0">
              <a:solidFill>
                <a:prstClr val="white"/>
              </a:solidFill>
              <a:latin typeface="Calibri" panose="020F0502020204030204"/>
            </a:endParaRPr>
          </a:p>
        </p:txBody>
      </p:sp>
      <p:sp>
        <p:nvSpPr>
          <p:cNvPr id="30" name="Rectangle: Rounded Corners 29">
            <a:extLst>
              <a:ext uri="{FF2B5EF4-FFF2-40B4-BE49-F238E27FC236}">
                <a16:creationId xmlns:a16="http://schemas.microsoft.com/office/drawing/2014/main" id="{F91EE973-A25D-4BF1-BBB9-17382689C3D7}"/>
              </a:ext>
            </a:extLst>
          </p:cNvPr>
          <p:cNvSpPr/>
          <p:nvPr/>
        </p:nvSpPr>
        <p:spPr>
          <a:xfrm>
            <a:off x="7648846" y="4557046"/>
            <a:ext cx="705677" cy="50482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900" kern="0" dirty="0">
                <a:solidFill>
                  <a:prstClr val="white"/>
                </a:solidFill>
                <a:latin typeface="Calibri" panose="020F0502020204030204"/>
              </a:rPr>
              <a:t>Пилотный этап</a:t>
            </a:r>
            <a:endParaRPr lang="en-GB" sz="900" kern="0" dirty="0">
              <a:solidFill>
                <a:prstClr val="white"/>
              </a:solidFill>
              <a:latin typeface="Calibri" panose="020F0502020204030204"/>
            </a:endParaRPr>
          </a:p>
        </p:txBody>
      </p:sp>
      <p:sp>
        <p:nvSpPr>
          <p:cNvPr id="31" name="Rectangle: Rounded Corners 30">
            <a:extLst>
              <a:ext uri="{FF2B5EF4-FFF2-40B4-BE49-F238E27FC236}">
                <a16:creationId xmlns:a16="http://schemas.microsoft.com/office/drawing/2014/main" id="{8FD9B02E-D1C2-4CC4-B629-9A210CB0C5C1}"/>
              </a:ext>
            </a:extLst>
          </p:cNvPr>
          <p:cNvSpPr/>
          <p:nvPr/>
        </p:nvSpPr>
        <p:spPr>
          <a:xfrm>
            <a:off x="7648846" y="5764329"/>
            <a:ext cx="705677" cy="498516"/>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900" kern="0" dirty="0">
                <a:solidFill>
                  <a:prstClr val="white"/>
                </a:solidFill>
                <a:latin typeface="Calibri" panose="020F0502020204030204"/>
              </a:rPr>
              <a:t>Пилотный этап</a:t>
            </a:r>
            <a:endParaRPr lang="en-GB" sz="900" kern="0" dirty="0">
              <a:solidFill>
                <a:prstClr val="white"/>
              </a:solidFill>
              <a:latin typeface="Calibri" panose="020F0502020204030204"/>
            </a:endParaRPr>
          </a:p>
        </p:txBody>
      </p:sp>
      <p:sp>
        <p:nvSpPr>
          <p:cNvPr id="32" name="Rectangle: Rounded Corners 31">
            <a:extLst>
              <a:ext uri="{FF2B5EF4-FFF2-40B4-BE49-F238E27FC236}">
                <a16:creationId xmlns:a16="http://schemas.microsoft.com/office/drawing/2014/main" id="{D4C27212-165F-4D26-8F4A-D004990EA292}"/>
              </a:ext>
            </a:extLst>
          </p:cNvPr>
          <p:cNvSpPr/>
          <p:nvPr/>
        </p:nvSpPr>
        <p:spPr>
          <a:xfrm>
            <a:off x="7648846" y="5141092"/>
            <a:ext cx="705677" cy="50999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900" kern="0" dirty="0">
                <a:solidFill>
                  <a:prstClr val="white"/>
                </a:solidFill>
                <a:latin typeface="Calibri" panose="020F0502020204030204"/>
              </a:rPr>
              <a:t>Пилотный этап</a:t>
            </a:r>
            <a:endParaRPr lang="en-GB" sz="900" kern="0" dirty="0">
              <a:solidFill>
                <a:prstClr val="white"/>
              </a:solidFill>
              <a:latin typeface="Calibri" panose="020F0502020204030204"/>
            </a:endParaRPr>
          </a:p>
        </p:txBody>
      </p:sp>
      <p:sp>
        <p:nvSpPr>
          <p:cNvPr id="33" name="Left Brace 32">
            <a:extLst>
              <a:ext uri="{FF2B5EF4-FFF2-40B4-BE49-F238E27FC236}">
                <a16:creationId xmlns:a16="http://schemas.microsoft.com/office/drawing/2014/main" id="{ADCDA5D0-276D-40FC-B81B-AE9732135A7B}"/>
              </a:ext>
            </a:extLst>
          </p:cNvPr>
          <p:cNvSpPr/>
          <p:nvPr/>
        </p:nvSpPr>
        <p:spPr>
          <a:xfrm>
            <a:off x="4111317" y="3961768"/>
            <a:ext cx="24032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sp>
        <p:nvSpPr>
          <p:cNvPr id="34" name="Left Brace 33">
            <a:extLst>
              <a:ext uri="{FF2B5EF4-FFF2-40B4-BE49-F238E27FC236}">
                <a16:creationId xmlns:a16="http://schemas.microsoft.com/office/drawing/2014/main" id="{47C8FD9B-57E2-47A3-840A-B5EB1D68ADF1}"/>
              </a:ext>
            </a:extLst>
          </p:cNvPr>
          <p:cNvSpPr/>
          <p:nvPr/>
        </p:nvSpPr>
        <p:spPr>
          <a:xfrm rot="10800000">
            <a:off x="6677539" y="3954703"/>
            <a:ext cx="259205" cy="2301077"/>
          </a:xfrm>
          <a:prstGeom prst="leftBrace">
            <a:avLst>
              <a:gd name="adj1" fmla="val 8333"/>
              <a:gd name="adj2" fmla="val 50355"/>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35" name="Straight Arrow Connector 34">
            <a:extLst>
              <a:ext uri="{FF2B5EF4-FFF2-40B4-BE49-F238E27FC236}">
                <a16:creationId xmlns:a16="http://schemas.microsoft.com/office/drawing/2014/main" id="{804764EE-7F91-41BE-9CD7-EF7946CDFD01}"/>
              </a:ext>
            </a:extLst>
          </p:cNvPr>
          <p:cNvCxnSpPr>
            <a:cxnSpLocks/>
          </p:cNvCxnSpPr>
          <p:nvPr/>
        </p:nvCxnSpPr>
        <p:spPr>
          <a:xfrm>
            <a:off x="7303908" y="4177869"/>
            <a:ext cx="366210" cy="0"/>
          </a:xfrm>
          <a:prstGeom prst="straightConnector1">
            <a:avLst/>
          </a:prstGeom>
          <a:noFill/>
          <a:ln w="31750" cap="flat" cmpd="sng" algn="ctr">
            <a:solidFill>
              <a:sysClr val="windowText" lastClr="000000"/>
            </a:solidFill>
            <a:prstDash val="solid"/>
            <a:miter lim="800000"/>
            <a:tailEnd type="triangle"/>
          </a:ln>
          <a:effectLst/>
        </p:spPr>
      </p:cxnSp>
      <p:cxnSp>
        <p:nvCxnSpPr>
          <p:cNvPr id="36" name="Straight Arrow Connector 35">
            <a:extLst>
              <a:ext uri="{FF2B5EF4-FFF2-40B4-BE49-F238E27FC236}">
                <a16:creationId xmlns:a16="http://schemas.microsoft.com/office/drawing/2014/main" id="{C2DF0BEB-2D15-4B23-8945-FDC5981E10C0}"/>
              </a:ext>
            </a:extLst>
          </p:cNvPr>
          <p:cNvCxnSpPr>
            <a:cxnSpLocks/>
          </p:cNvCxnSpPr>
          <p:nvPr/>
        </p:nvCxnSpPr>
        <p:spPr>
          <a:xfrm>
            <a:off x="7275815" y="5386568"/>
            <a:ext cx="368248" cy="0"/>
          </a:xfrm>
          <a:prstGeom prst="straightConnector1">
            <a:avLst/>
          </a:prstGeom>
          <a:noFill/>
          <a:ln w="31750" cap="flat" cmpd="sng" algn="ctr">
            <a:solidFill>
              <a:sysClr val="windowText" lastClr="000000"/>
            </a:solidFill>
            <a:prstDash val="solid"/>
            <a:miter lim="800000"/>
            <a:tailEnd type="triangle"/>
          </a:ln>
          <a:effectLst/>
        </p:spPr>
      </p:cxnSp>
      <p:cxnSp>
        <p:nvCxnSpPr>
          <p:cNvPr id="37" name="Straight Arrow Connector 36">
            <a:extLst>
              <a:ext uri="{FF2B5EF4-FFF2-40B4-BE49-F238E27FC236}">
                <a16:creationId xmlns:a16="http://schemas.microsoft.com/office/drawing/2014/main" id="{30BC74B4-797B-4E4C-B83E-7B146C69475C}"/>
              </a:ext>
            </a:extLst>
          </p:cNvPr>
          <p:cNvCxnSpPr>
            <a:cxnSpLocks/>
          </p:cNvCxnSpPr>
          <p:nvPr/>
        </p:nvCxnSpPr>
        <p:spPr>
          <a:xfrm flipV="1">
            <a:off x="7275815" y="4805509"/>
            <a:ext cx="368248" cy="4516"/>
          </a:xfrm>
          <a:prstGeom prst="straightConnector1">
            <a:avLst/>
          </a:prstGeom>
          <a:noFill/>
          <a:ln w="31750" cap="flat" cmpd="sng" algn="ctr">
            <a:solidFill>
              <a:sysClr val="windowText" lastClr="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6DEED1A9-53B2-48AB-A497-9A041D2759AB}"/>
              </a:ext>
            </a:extLst>
          </p:cNvPr>
          <p:cNvCxnSpPr>
            <a:cxnSpLocks/>
          </p:cNvCxnSpPr>
          <p:nvPr/>
        </p:nvCxnSpPr>
        <p:spPr>
          <a:xfrm>
            <a:off x="7285828" y="6013587"/>
            <a:ext cx="348218" cy="0"/>
          </a:xfrm>
          <a:prstGeom prst="straightConnector1">
            <a:avLst/>
          </a:prstGeom>
          <a:noFill/>
          <a:ln w="31750" cap="flat" cmpd="sng" algn="ctr">
            <a:solidFill>
              <a:sysClr val="windowText" lastClr="000000"/>
            </a:solidFill>
            <a:prstDash val="solid"/>
            <a:miter lim="800000"/>
            <a:tailEnd type="triangle"/>
          </a:ln>
          <a:effectLst/>
        </p:spPr>
      </p:cxnSp>
      <p:sp>
        <p:nvSpPr>
          <p:cNvPr id="39" name="Left Brace 38">
            <a:extLst>
              <a:ext uri="{FF2B5EF4-FFF2-40B4-BE49-F238E27FC236}">
                <a16:creationId xmlns:a16="http://schemas.microsoft.com/office/drawing/2014/main" id="{B161BB17-1CCD-443B-8900-2D4A490EF917}"/>
              </a:ext>
            </a:extLst>
          </p:cNvPr>
          <p:cNvSpPr/>
          <p:nvPr/>
        </p:nvSpPr>
        <p:spPr>
          <a:xfrm rot="10800000">
            <a:off x="8338712" y="3928835"/>
            <a:ext cx="34508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46" name="Straight Arrow Connector 45">
            <a:extLst>
              <a:ext uri="{FF2B5EF4-FFF2-40B4-BE49-F238E27FC236}">
                <a16:creationId xmlns:a16="http://schemas.microsoft.com/office/drawing/2014/main" id="{CF44D1BB-54B5-473D-B1D0-3A21903C58D0}"/>
              </a:ext>
            </a:extLst>
          </p:cNvPr>
          <p:cNvCxnSpPr>
            <a:cxnSpLocks/>
            <a:endCxn id="19" idx="2"/>
          </p:cNvCxnSpPr>
          <p:nvPr/>
        </p:nvCxnSpPr>
        <p:spPr>
          <a:xfrm flipH="1" flipV="1">
            <a:off x="8683800" y="3596293"/>
            <a:ext cx="2" cy="148308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0" name="Straight Arrow Connector 49">
            <a:extLst>
              <a:ext uri="{FF2B5EF4-FFF2-40B4-BE49-F238E27FC236}">
                <a16:creationId xmlns:a16="http://schemas.microsoft.com/office/drawing/2014/main" id="{A595E538-A16C-484C-A32E-54C7B0287ABD}"/>
              </a:ext>
            </a:extLst>
          </p:cNvPr>
          <p:cNvCxnSpPr>
            <a:cxnSpLocks/>
          </p:cNvCxnSpPr>
          <p:nvPr/>
        </p:nvCxnSpPr>
        <p:spPr>
          <a:xfrm flipH="1" flipV="1">
            <a:off x="6936744" y="3616418"/>
            <a:ext cx="7815" cy="148400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1" name="Straight Arrow Connector 50">
            <a:extLst>
              <a:ext uri="{FF2B5EF4-FFF2-40B4-BE49-F238E27FC236}">
                <a16:creationId xmlns:a16="http://schemas.microsoft.com/office/drawing/2014/main" id="{14EADD5D-AD2C-4212-8AD6-727A9B872408}"/>
              </a:ext>
            </a:extLst>
          </p:cNvPr>
          <p:cNvCxnSpPr>
            <a:cxnSpLocks/>
          </p:cNvCxnSpPr>
          <p:nvPr/>
        </p:nvCxnSpPr>
        <p:spPr>
          <a:xfrm flipV="1">
            <a:off x="4103137" y="3524434"/>
            <a:ext cx="28556" cy="158787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2" name="Straight Arrow Connector 51">
            <a:extLst>
              <a:ext uri="{FF2B5EF4-FFF2-40B4-BE49-F238E27FC236}">
                <a16:creationId xmlns:a16="http://schemas.microsoft.com/office/drawing/2014/main" id="{2EA74AD2-F185-4385-B1D9-23CEDB82AD23}"/>
              </a:ext>
            </a:extLst>
          </p:cNvPr>
          <p:cNvCxnSpPr>
            <a:cxnSpLocks/>
          </p:cNvCxnSpPr>
          <p:nvPr/>
        </p:nvCxnSpPr>
        <p:spPr>
          <a:xfrm flipV="1">
            <a:off x="5740269" y="3544414"/>
            <a:ext cx="0" cy="62483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3" name="Straight Arrow Connector 52">
            <a:extLst>
              <a:ext uri="{FF2B5EF4-FFF2-40B4-BE49-F238E27FC236}">
                <a16:creationId xmlns:a16="http://schemas.microsoft.com/office/drawing/2014/main" id="{5ECA3A50-8A7D-4BC9-95E5-43D3A1FDB3DA}"/>
              </a:ext>
            </a:extLst>
          </p:cNvPr>
          <p:cNvCxnSpPr>
            <a:cxnSpLocks/>
            <a:stCxn id="23" idx="3"/>
            <a:endCxn id="27" idx="1"/>
          </p:cNvCxnSpPr>
          <p:nvPr/>
        </p:nvCxnSpPr>
        <p:spPr>
          <a:xfrm flipV="1">
            <a:off x="5533661" y="4807768"/>
            <a:ext cx="413215" cy="7793"/>
          </a:xfrm>
          <a:prstGeom prst="straightConnector1">
            <a:avLst/>
          </a:prstGeom>
          <a:noFill/>
          <a:ln w="317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BFE77C36-DF1F-406A-975C-A5B25F776952}"/>
              </a:ext>
            </a:extLst>
          </p:cNvPr>
          <p:cNvCxnSpPr/>
          <p:nvPr/>
        </p:nvCxnSpPr>
        <p:spPr>
          <a:xfrm flipV="1">
            <a:off x="5535614" y="60198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5" name="Straight Arrow Connector 54">
            <a:extLst>
              <a:ext uri="{FF2B5EF4-FFF2-40B4-BE49-F238E27FC236}">
                <a16:creationId xmlns:a16="http://schemas.microsoft.com/office/drawing/2014/main" id="{1128C3D0-C2BC-4B54-B00D-CC1F3D399E51}"/>
              </a:ext>
            </a:extLst>
          </p:cNvPr>
          <p:cNvCxnSpPr/>
          <p:nvPr/>
        </p:nvCxnSpPr>
        <p:spPr>
          <a:xfrm flipV="1">
            <a:off x="5535113" y="53913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6" name="Straight Arrow Connector 55">
            <a:extLst>
              <a:ext uri="{FF2B5EF4-FFF2-40B4-BE49-F238E27FC236}">
                <a16:creationId xmlns:a16="http://schemas.microsoft.com/office/drawing/2014/main" id="{B292C73F-55CC-425B-A5BA-CEA8B97FE91C}"/>
              </a:ext>
            </a:extLst>
          </p:cNvPr>
          <p:cNvCxnSpPr/>
          <p:nvPr/>
        </p:nvCxnSpPr>
        <p:spPr>
          <a:xfrm>
            <a:off x="5335330" y="4239809"/>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7" name="Straight Arrow Connector 56">
            <a:extLst>
              <a:ext uri="{FF2B5EF4-FFF2-40B4-BE49-F238E27FC236}">
                <a16:creationId xmlns:a16="http://schemas.microsoft.com/office/drawing/2014/main" id="{A6845843-184E-4D1A-875D-56E4A6882FF3}"/>
              </a:ext>
            </a:extLst>
          </p:cNvPr>
          <p:cNvCxnSpPr/>
          <p:nvPr/>
        </p:nvCxnSpPr>
        <p:spPr>
          <a:xfrm>
            <a:off x="5299880" y="4827252"/>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8" name="Straight Arrow Connector 57">
            <a:extLst>
              <a:ext uri="{FF2B5EF4-FFF2-40B4-BE49-F238E27FC236}">
                <a16:creationId xmlns:a16="http://schemas.microsoft.com/office/drawing/2014/main" id="{822B1FC8-1A5B-45F8-B77C-5E0AB246AF9E}"/>
              </a:ext>
            </a:extLst>
          </p:cNvPr>
          <p:cNvCxnSpPr/>
          <p:nvPr/>
        </p:nvCxnSpPr>
        <p:spPr>
          <a:xfrm>
            <a:off x="5299880" y="5390129"/>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9" name="Straight Arrow Connector 58">
            <a:extLst>
              <a:ext uri="{FF2B5EF4-FFF2-40B4-BE49-F238E27FC236}">
                <a16:creationId xmlns:a16="http://schemas.microsoft.com/office/drawing/2014/main" id="{7C56A6AE-522E-48DD-ACC9-E19F46FE2825}"/>
              </a:ext>
            </a:extLst>
          </p:cNvPr>
          <p:cNvCxnSpPr>
            <a:cxnSpLocks/>
          </p:cNvCxnSpPr>
          <p:nvPr/>
        </p:nvCxnSpPr>
        <p:spPr>
          <a:xfrm>
            <a:off x="5299880" y="6021315"/>
            <a:ext cx="161229" cy="0"/>
          </a:xfrm>
          <a:prstGeom prst="straightConnector1">
            <a:avLst/>
          </a:prstGeom>
          <a:noFill/>
          <a:ln w="12700" cap="flat" cmpd="sng" algn="ctr">
            <a:solidFill>
              <a:sysClr val="window" lastClr="FFFFFF"/>
            </a:solidFill>
            <a:prstDash val="solid"/>
            <a:miter lim="800000"/>
            <a:tailEnd type="triangle"/>
          </a:ln>
          <a:effectLst/>
        </p:spPr>
      </p:cxnSp>
      <p:sp>
        <p:nvSpPr>
          <p:cNvPr id="60" name="TextBox 59"/>
          <p:cNvSpPr txBox="1"/>
          <p:nvPr/>
        </p:nvSpPr>
        <p:spPr>
          <a:xfrm>
            <a:off x="193445" y="1418448"/>
            <a:ext cx="3494223" cy="584775"/>
          </a:xfrm>
          <a:prstGeom prst="rect">
            <a:avLst/>
          </a:prstGeom>
          <a:noFill/>
        </p:spPr>
        <p:txBody>
          <a:bodyPr wrap="square" rtlCol="0">
            <a:spAutoFit/>
          </a:bodyPr>
          <a:lstStyle/>
          <a:p>
            <a:pPr defTabSz="457200"/>
            <a:r>
              <a:rPr lang="ru-RU" b="1" dirty="0">
                <a:solidFill>
                  <a:srgbClr val="299D37">
                    <a:lumMod val="75000"/>
                  </a:srgbClr>
                </a:solidFill>
              </a:rPr>
              <a:t>Начало действий</a:t>
            </a:r>
            <a:br>
              <a:rPr lang="en-US" b="1" dirty="0">
                <a:solidFill>
                  <a:srgbClr val="299D37">
                    <a:lumMod val="75000"/>
                  </a:srgbClr>
                </a:solidFill>
              </a:rPr>
            </a:br>
            <a:r>
              <a:rPr lang="ru-RU" sz="1400" b="1" dirty="0">
                <a:solidFill>
                  <a:srgbClr val="299D37">
                    <a:lumMod val="75000"/>
                  </a:srgbClr>
                </a:solidFill>
              </a:rPr>
              <a:t>Создание и наращивание темпа</a:t>
            </a:r>
            <a:endParaRPr lang="en-US" sz="1400" b="1" dirty="0">
              <a:solidFill>
                <a:srgbClr val="299D37">
                  <a:lumMod val="75000"/>
                </a:srgbClr>
              </a:solidFill>
            </a:endParaRPr>
          </a:p>
        </p:txBody>
      </p:sp>
      <p:sp>
        <p:nvSpPr>
          <p:cNvPr id="65" name="TextBox 64"/>
          <p:cNvSpPr txBox="1"/>
          <p:nvPr/>
        </p:nvSpPr>
        <p:spPr>
          <a:xfrm>
            <a:off x="3756766" y="1484494"/>
            <a:ext cx="5446949" cy="584775"/>
          </a:xfrm>
          <a:prstGeom prst="rect">
            <a:avLst/>
          </a:prstGeom>
          <a:noFill/>
        </p:spPr>
        <p:txBody>
          <a:bodyPr wrap="square" rtlCol="0">
            <a:spAutoFit/>
          </a:bodyPr>
          <a:lstStyle/>
          <a:p>
            <a:pPr lvl="1" defTabSz="457200"/>
            <a:r>
              <a:rPr lang="ru-RU" b="1" dirty="0">
                <a:solidFill>
                  <a:srgbClr val="299D37">
                    <a:lumMod val="75000"/>
                  </a:srgbClr>
                </a:solidFill>
              </a:rPr>
              <a:t>Поддержка голосов</a:t>
            </a:r>
            <a:br>
              <a:rPr lang="en-US" b="1" dirty="0">
                <a:solidFill>
                  <a:srgbClr val="299D37">
                    <a:lumMod val="75000"/>
                  </a:srgbClr>
                </a:solidFill>
              </a:rPr>
            </a:br>
            <a:r>
              <a:rPr lang="ru-RU" sz="1400" b="1" dirty="0">
                <a:solidFill>
                  <a:srgbClr val="299D37">
                    <a:lumMod val="75000"/>
                  </a:srgbClr>
                </a:solidFill>
              </a:rPr>
              <a:t>Развитие различных интересов и мотиваций</a:t>
            </a:r>
            <a:endParaRPr lang="en-US" sz="1400" b="1" dirty="0">
              <a:solidFill>
                <a:srgbClr val="299D37">
                  <a:lumMod val="75000"/>
                </a:srgbClr>
              </a:solidFill>
            </a:endParaRPr>
          </a:p>
        </p:txBody>
      </p:sp>
      <p:sp>
        <p:nvSpPr>
          <p:cNvPr id="71" name="TextBox 70"/>
          <p:cNvSpPr txBox="1"/>
          <p:nvPr/>
        </p:nvSpPr>
        <p:spPr>
          <a:xfrm>
            <a:off x="6381520" y="2000868"/>
            <a:ext cx="5446948" cy="584775"/>
          </a:xfrm>
          <a:prstGeom prst="rect">
            <a:avLst/>
          </a:prstGeom>
          <a:noFill/>
        </p:spPr>
        <p:txBody>
          <a:bodyPr wrap="square" rtlCol="0">
            <a:spAutoFit/>
          </a:bodyPr>
          <a:lstStyle/>
          <a:p>
            <a:pPr defTabSz="457200"/>
            <a:r>
              <a:rPr lang="ru-RU" b="1" dirty="0">
                <a:solidFill>
                  <a:srgbClr val="299D37">
                    <a:lumMod val="75000"/>
                  </a:srgbClr>
                </a:solidFill>
              </a:rPr>
              <a:t>Влияние и взаимодействие</a:t>
            </a:r>
            <a:br>
              <a:rPr lang="en-US" b="1" dirty="0">
                <a:solidFill>
                  <a:srgbClr val="299D37">
                    <a:lumMod val="75000"/>
                  </a:srgbClr>
                </a:solidFill>
              </a:rPr>
            </a:br>
            <a:r>
              <a:rPr lang="ru-RU" sz="1400" b="1" dirty="0">
                <a:solidFill>
                  <a:srgbClr val="299D37">
                    <a:lumMod val="75000"/>
                  </a:srgbClr>
                </a:solidFill>
              </a:rPr>
              <a:t>Ориентирование в сложном спектре взаимоотношений</a:t>
            </a:r>
            <a:endParaRPr lang="en-US" sz="1400" b="1" dirty="0">
              <a:solidFill>
                <a:srgbClr val="299D37">
                  <a:lumMod val="75000"/>
                </a:srgbClr>
              </a:solidFill>
            </a:endParaRPr>
          </a:p>
        </p:txBody>
      </p:sp>
      <p:sp>
        <p:nvSpPr>
          <p:cNvPr id="73" name="Right Arrow 72"/>
          <p:cNvSpPr/>
          <p:nvPr/>
        </p:nvSpPr>
        <p:spPr>
          <a:xfrm>
            <a:off x="10514438" y="4438477"/>
            <a:ext cx="1482570" cy="408258"/>
          </a:xfrm>
          <a:prstGeom prst="rightArrow">
            <a:avLst>
              <a:gd name="adj1" fmla="val 36953"/>
              <a:gd name="adj2" fmla="val 500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3" name="Group 2"/>
          <p:cNvGrpSpPr/>
          <p:nvPr/>
        </p:nvGrpSpPr>
        <p:grpSpPr>
          <a:xfrm>
            <a:off x="8713599" y="2640442"/>
            <a:ext cx="3283409" cy="3879348"/>
            <a:chOff x="8713599" y="2557636"/>
            <a:chExt cx="3283409" cy="3879348"/>
          </a:xfrm>
        </p:grpSpPr>
        <p:sp>
          <p:nvSpPr>
            <p:cNvPr id="40" name="TextBox 39">
              <a:extLst>
                <a:ext uri="{FF2B5EF4-FFF2-40B4-BE49-F238E27FC236}">
                  <a16:creationId xmlns:a16="http://schemas.microsoft.com/office/drawing/2014/main" id="{9E868EF6-628E-4AEE-AFF6-6C5D77E9B512}"/>
                </a:ext>
              </a:extLst>
            </p:cNvPr>
            <p:cNvSpPr txBox="1"/>
            <p:nvPr/>
          </p:nvSpPr>
          <p:spPr>
            <a:xfrm>
              <a:off x="10386550" y="2557636"/>
              <a:ext cx="1378102" cy="936923"/>
            </a:xfrm>
            <a:prstGeom prst="rect">
              <a:avLst/>
            </a:prstGeom>
            <a:solidFill>
              <a:schemeClr val="accent1"/>
            </a:solidFill>
          </p:spPr>
          <p:txBody>
            <a:bodyPr wrap="square" rtlCol="0" anchor="ctr" anchorCtr="1">
              <a:spAutoFit/>
            </a:bodyPr>
            <a:lstStyle/>
            <a:p>
              <a:pPr algn="ctr" defTabSz="348386"/>
              <a:br>
                <a:rPr lang="en-GB" sz="1372" b="1" kern="0" dirty="0">
                  <a:solidFill>
                    <a:prstClr val="white"/>
                  </a:solidFill>
                  <a:latin typeface="Calibri" panose="020F0502020204030204"/>
                </a:rPr>
              </a:br>
              <a:r>
                <a:rPr lang="ru-RU" sz="1372" b="1" kern="0" dirty="0">
                  <a:solidFill>
                    <a:prstClr val="white"/>
                  </a:solidFill>
                  <a:latin typeface="Calibri" panose="020F0502020204030204"/>
                </a:rPr>
                <a:t>УВЕЛИЧЕНИЕ МАСШТАБА</a:t>
              </a:r>
              <a:br>
                <a:rPr lang="en-GB" sz="1372" b="1" kern="0" dirty="0">
                  <a:solidFill>
                    <a:prstClr val="white"/>
                  </a:solidFill>
                  <a:latin typeface="Calibri" panose="020F0502020204030204"/>
                </a:rPr>
              </a:br>
              <a:endParaRPr lang="en-GB" sz="1372" b="1" kern="0" dirty="0">
                <a:solidFill>
                  <a:prstClr val="white"/>
                </a:solidFill>
                <a:latin typeface="Calibri" panose="020F0502020204030204"/>
              </a:endParaRPr>
            </a:p>
          </p:txBody>
        </p:sp>
        <p:sp>
          <p:nvSpPr>
            <p:cNvPr id="72" name="Down Arrow 71"/>
            <p:cNvSpPr/>
            <p:nvPr/>
          </p:nvSpPr>
          <p:spPr>
            <a:xfrm>
              <a:off x="10423040" y="4553668"/>
              <a:ext cx="287265" cy="1575110"/>
            </a:xfrm>
            <a:prstGeom prst="down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4" name="Up Arrow 73"/>
            <p:cNvSpPr/>
            <p:nvPr/>
          </p:nvSpPr>
          <p:spPr>
            <a:xfrm rot="2789140">
              <a:off x="10965242" y="3500661"/>
              <a:ext cx="289128" cy="1367430"/>
            </a:xfrm>
            <a:prstGeom prst="up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5" name="TextBox 74"/>
            <p:cNvSpPr txBox="1"/>
            <p:nvPr/>
          </p:nvSpPr>
          <p:spPr>
            <a:xfrm>
              <a:off x="9209379" y="3688499"/>
              <a:ext cx="1771035" cy="954107"/>
            </a:xfrm>
            <a:prstGeom prst="rect">
              <a:avLst/>
            </a:prstGeom>
            <a:noFill/>
            <a:ln>
              <a:solidFill>
                <a:srgbClr val="FF0000"/>
              </a:solidFill>
            </a:ln>
          </p:spPr>
          <p:txBody>
            <a:bodyPr wrap="square" rtlCol="0">
              <a:spAutoFit/>
            </a:bodyPr>
            <a:lstStyle/>
            <a:p>
              <a:pPr defTabSz="457200"/>
              <a:r>
                <a:rPr lang="ru-RU" sz="1400" b="1" dirty="0">
                  <a:solidFill>
                    <a:srgbClr val="FF0000"/>
                  </a:solidFill>
                </a:rPr>
                <a:t>Распространенность </a:t>
              </a:r>
              <a:r>
                <a:rPr lang="en-US" sz="1400" dirty="0">
                  <a:solidFill>
                    <a:srgbClr val="FF0000"/>
                  </a:solidFill>
                </a:rPr>
                <a:t>:</a:t>
              </a:r>
              <a:r>
                <a:rPr lang="ru-RU" sz="1400" dirty="0">
                  <a:solidFill>
                    <a:srgbClr val="FF0000"/>
                  </a:solidFill>
                </a:rPr>
                <a:t> затрагивает всю систему или только ее часть?</a:t>
              </a:r>
              <a:endParaRPr lang="en-US" sz="1400" dirty="0">
                <a:solidFill>
                  <a:srgbClr val="FF0000"/>
                </a:solidFill>
              </a:endParaRPr>
            </a:p>
          </p:txBody>
        </p:sp>
        <p:sp>
          <p:nvSpPr>
            <p:cNvPr id="76" name="TextBox 75"/>
            <p:cNvSpPr txBox="1"/>
            <p:nvPr/>
          </p:nvSpPr>
          <p:spPr>
            <a:xfrm>
              <a:off x="10710305" y="4886735"/>
              <a:ext cx="1286703" cy="954107"/>
            </a:xfrm>
            <a:prstGeom prst="rect">
              <a:avLst/>
            </a:prstGeom>
            <a:noFill/>
            <a:ln>
              <a:solidFill>
                <a:srgbClr val="FF0000"/>
              </a:solidFill>
            </a:ln>
          </p:spPr>
          <p:txBody>
            <a:bodyPr wrap="square" rtlCol="0">
              <a:spAutoFit/>
            </a:bodyPr>
            <a:lstStyle/>
            <a:p>
              <a:pPr defTabSz="457200"/>
              <a:r>
                <a:rPr lang="ru-RU" sz="1400" b="1" dirty="0">
                  <a:solidFill>
                    <a:srgbClr val="FF0000"/>
                  </a:solidFill>
                </a:rPr>
                <a:t>Размер: </a:t>
              </a:r>
              <a:r>
                <a:rPr lang="ru-RU" sz="1400" dirty="0">
                  <a:solidFill>
                    <a:srgbClr val="FF0000"/>
                  </a:solidFill>
                </a:rPr>
                <a:t>количество людей, география</a:t>
              </a:r>
              <a:endParaRPr lang="en-US" sz="1400" dirty="0">
                <a:solidFill>
                  <a:srgbClr val="FF0000"/>
                </a:solidFill>
              </a:endParaRPr>
            </a:p>
          </p:txBody>
        </p:sp>
        <p:sp>
          <p:nvSpPr>
            <p:cNvPr id="77" name="TextBox 76"/>
            <p:cNvSpPr txBox="1"/>
            <p:nvPr/>
          </p:nvSpPr>
          <p:spPr>
            <a:xfrm>
              <a:off x="8713599" y="4836546"/>
              <a:ext cx="1771035" cy="1600438"/>
            </a:xfrm>
            <a:prstGeom prst="rect">
              <a:avLst/>
            </a:prstGeom>
            <a:noFill/>
            <a:ln>
              <a:solidFill>
                <a:srgbClr val="FF0000"/>
              </a:solidFill>
            </a:ln>
          </p:spPr>
          <p:txBody>
            <a:bodyPr wrap="square" rtlCol="0">
              <a:spAutoFit/>
            </a:bodyPr>
            <a:lstStyle/>
            <a:p>
              <a:pPr defTabSz="457200"/>
              <a:r>
                <a:rPr lang="ru-RU" sz="1400" b="1" dirty="0">
                  <a:solidFill>
                    <a:srgbClr val="FF0000"/>
                  </a:solidFill>
                </a:rPr>
                <a:t>Глубина:</a:t>
              </a:r>
              <a:r>
                <a:rPr lang="en-US" sz="1400" dirty="0">
                  <a:solidFill>
                    <a:srgbClr val="FF0000"/>
                  </a:solidFill>
                </a:rPr>
                <a:t> </a:t>
              </a:r>
              <a:r>
                <a:rPr lang="ru-RU" sz="1400" dirty="0">
                  <a:solidFill>
                    <a:srgbClr val="FF0000"/>
                  </a:solidFill>
                </a:rPr>
                <a:t>способы мышления и деятельности - когнитивные, поведенческие или изменение парадигмы?</a:t>
              </a:r>
              <a:endParaRPr lang="en-US" sz="1400" dirty="0">
                <a:solidFill>
                  <a:srgbClr val="FF0000"/>
                </a:solidFill>
              </a:endParaRPr>
            </a:p>
          </p:txBody>
        </p:sp>
      </p:grpSp>
      <p:sp>
        <p:nvSpPr>
          <p:cNvPr id="78" name="TextBox 77"/>
          <p:cNvSpPr txBox="1"/>
          <p:nvPr/>
        </p:nvSpPr>
        <p:spPr>
          <a:xfrm>
            <a:off x="708596" y="968806"/>
            <a:ext cx="1557261" cy="369332"/>
          </a:xfrm>
          <a:prstGeom prst="rect">
            <a:avLst/>
          </a:prstGeom>
          <a:noFill/>
        </p:spPr>
        <p:txBody>
          <a:bodyPr wrap="square" rtlCol="0">
            <a:spAutoFit/>
          </a:bodyPr>
          <a:lstStyle/>
          <a:p>
            <a:pPr defTabSz="457200"/>
            <a:r>
              <a:rPr lang="ru-RU" dirty="0">
                <a:solidFill>
                  <a:prstClr val="black"/>
                </a:solidFill>
              </a:rPr>
              <a:t>Сент</a:t>
            </a:r>
            <a:r>
              <a:rPr lang="en-US" dirty="0">
                <a:solidFill>
                  <a:prstClr val="black"/>
                </a:solidFill>
              </a:rPr>
              <a:t> 2017</a:t>
            </a:r>
          </a:p>
        </p:txBody>
      </p:sp>
      <p:sp>
        <p:nvSpPr>
          <p:cNvPr id="81" name="Rectangle: Rounded Corners 11">
            <a:extLst>
              <a:ext uri="{FF2B5EF4-FFF2-40B4-BE49-F238E27FC236}">
                <a16:creationId xmlns:a16="http://schemas.microsoft.com/office/drawing/2014/main" id="{0A5D5C1B-6CDF-4D86-AEA7-189DD37F30C1}"/>
              </a:ext>
            </a:extLst>
          </p:cNvPr>
          <p:cNvSpPr/>
          <p:nvPr/>
        </p:nvSpPr>
        <p:spPr>
          <a:xfrm>
            <a:off x="3660244" y="2839611"/>
            <a:ext cx="990810" cy="68482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1400" kern="0" dirty="0">
                <a:solidFill>
                  <a:prstClr val="white"/>
                </a:solidFill>
                <a:latin typeface="Calibri" panose="020F0502020204030204"/>
              </a:rPr>
              <a:t>Встреча Группы Реализации </a:t>
            </a:r>
            <a:endParaRPr lang="en-GB" sz="1100" kern="0" dirty="0">
              <a:solidFill>
                <a:prstClr val="white"/>
              </a:solidFill>
              <a:latin typeface="Calibri" panose="020F0502020204030204"/>
            </a:endParaRPr>
          </a:p>
        </p:txBody>
      </p:sp>
      <p:sp>
        <p:nvSpPr>
          <p:cNvPr id="83" name="Rectangle: Rounded Corners 11">
            <a:extLst>
              <a:ext uri="{FF2B5EF4-FFF2-40B4-BE49-F238E27FC236}">
                <a16:creationId xmlns:a16="http://schemas.microsoft.com/office/drawing/2014/main" id="{0A5D5C1B-6CDF-4D86-AEA7-189DD37F30C1}"/>
              </a:ext>
            </a:extLst>
          </p:cNvPr>
          <p:cNvSpPr/>
          <p:nvPr/>
        </p:nvSpPr>
        <p:spPr>
          <a:xfrm>
            <a:off x="5033224" y="2839611"/>
            <a:ext cx="1000874" cy="704804"/>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1400" kern="0" dirty="0">
                <a:solidFill>
                  <a:prstClr val="white"/>
                </a:solidFill>
                <a:latin typeface="Calibri" panose="020F0502020204030204"/>
              </a:rPr>
              <a:t>Встреча Группы Реализации </a:t>
            </a:r>
            <a:endParaRPr lang="en-GB" sz="1100" kern="0" dirty="0">
              <a:solidFill>
                <a:prstClr val="white"/>
              </a:solidFill>
              <a:latin typeface="Calibri" panose="020F0502020204030204"/>
            </a:endParaRPr>
          </a:p>
        </p:txBody>
      </p:sp>
      <p:cxnSp>
        <p:nvCxnSpPr>
          <p:cNvPr id="87" name="Straight Arrow Connector 86">
            <a:extLst>
              <a:ext uri="{FF2B5EF4-FFF2-40B4-BE49-F238E27FC236}">
                <a16:creationId xmlns:a16="http://schemas.microsoft.com/office/drawing/2014/main" id="{3C79F316-8DE6-4339-BE29-404E45F2E662}"/>
              </a:ext>
            </a:extLst>
          </p:cNvPr>
          <p:cNvCxnSpPr>
            <a:cxnSpLocks/>
          </p:cNvCxnSpPr>
          <p:nvPr/>
        </p:nvCxnSpPr>
        <p:spPr>
          <a:xfrm flipV="1">
            <a:off x="4646061" y="3199670"/>
            <a:ext cx="396650" cy="7418"/>
          </a:xfrm>
          <a:prstGeom prst="straightConnector1">
            <a:avLst/>
          </a:prstGeom>
          <a:noFill/>
          <a:ln w="31750" cap="flat" cmpd="sng" algn="ctr">
            <a:solidFill>
              <a:sysClr val="windowText" lastClr="000000"/>
            </a:solidFill>
            <a:prstDash val="solid"/>
            <a:miter lim="800000"/>
            <a:tailEnd type="triangle"/>
          </a:ln>
          <a:effectLst/>
        </p:spPr>
      </p:cxnSp>
      <p:sp>
        <p:nvSpPr>
          <p:cNvPr id="91" name="Rectangle: Rounded Corners 11">
            <a:extLst>
              <a:ext uri="{FF2B5EF4-FFF2-40B4-BE49-F238E27FC236}">
                <a16:creationId xmlns:a16="http://schemas.microsoft.com/office/drawing/2014/main" id="{0A5D5C1B-6CDF-4D86-AEA7-189DD37F30C1}"/>
              </a:ext>
            </a:extLst>
          </p:cNvPr>
          <p:cNvSpPr/>
          <p:nvPr/>
        </p:nvSpPr>
        <p:spPr>
          <a:xfrm>
            <a:off x="6403438" y="2842702"/>
            <a:ext cx="1000874" cy="76607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348386">
              <a:lnSpc>
                <a:spcPts val="1200"/>
              </a:lnSpc>
            </a:pPr>
            <a:r>
              <a:rPr lang="ru-RU" sz="1400" kern="0" dirty="0">
                <a:solidFill>
                  <a:prstClr val="white"/>
                </a:solidFill>
                <a:latin typeface="Calibri" panose="020F0502020204030204"/>
              </a:rPr>
              <a:t>Встреча Группы Реализации </a:t>
            </a:r>
            <a:endParaRPr lang="en-GB" sz="1100" kern="0" dirty="0">
              <a:solidFill>
                <a:prstClr val="white"/>
              </a:solidFill>
              <a:latin typeface="Calibri" panose="020F0502020204030204"/>
            </a:endParaRPr>
          </a:p>
        </p:txBody>
      </p:sp>
      <p:sp>
        <p:nvSpPr>
          <p:cNvPr id="93" name="TextBox 92"/>
          <p:cNvSpPr txBox="1"/>
          <p:nvPr/>
        </p:nvSpPr>
        <p:spPr>
          <a:xfrm>
            <a:off x="7384686" y="1002166"/>
            <a:ext cx="1233996" cy="369332"/>
          </a:xfrm>
          <a:prstGeom prst="rect">
            <a:avLst/>
          </a:prstGeom>
          <a:noFill/>
        </p:spPr>
        <p:txBody>
          <a:bodyPr wrap="square" rtlCol="0">
            <a:spAutoFit/>
          </a:bodyPr>
          <a:lstStyle/>
          <a:p>
            <a:pPr defTabSz="457200"/>
            <a:r>
              <a:rPr lang="ru-RU" dirty="0">
                <a:solidFill>
                  <a:prstClr val="black"/>
                </a:solidFill>
              </a:rPr>
              <a:t>Май</a:t>
            </a:r>
            <a:r>
              <a:rPr lang="en-US" dirty="0">
                <a:solidFill>
                  <a:prstClr val="black"/>
                </a:solidFill>
              </a:rPr>
              <a:t> 2018</a:t>
            </a:r>
          </a:p>
        </p:txBody>
      </p:sp>
      <p:pic>
        <p:nvPicPr>
          <p:cNvPr id="96" name="Picture 95">
            <a:extLst>
              <a:ext uri="{FF2B5EF4-FFF2-40B4-BE49-F238E27FC236}">
                <a16:creationId xmlns:a16="http://schemas.microsoft.com/office/drawing/2014/main" id="{392DA8D1-2F78-441F-A707-BF2D4E2C325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36697" y="2534868"/>
            <a:ext cx="2698005" cy="653811"/>
          </a:xfrm>
          <a:prstGeom prst="rect">
            <a:avLst/>
          </a:prstGeom>
        </p:spPr>
      </p:pic>
      <p:cxnSp>
        <p:nvCxnSpPr>
          <p:cNvPr id="98" name="Straight Arrow Connector 97">
            <a:extLst>
              <a:ext uri="{FF2B5EF4-FFF2-40B4-BE49-F238E27FC236}">
                <a16:creationId xmlns:a16="http://schemas.microsoft.com/office/drawing/2014/main" id="{90223C6E-0DAA-4B38-BFB0-D8CF94260962}"/>
              </a:ext>
            </a:extLst>
          </p:cNvPr>
          <p:cNvCxnSpPr>
            <a:cxnSpLocks/>
          </p:cNvCxnSpPr>
          <p:nvPr/>
        </p:nvCxnSpPr>
        <p:spPr>
          <a:xfrm flipV="1">
            <a:off x="9256230" y="3225738"/>
            <a:ext cx="1041867" cy="430"/>
          </a:xfrm>
          <a:prstGeom prst="straightConnector1">
            <a:avLst/>
          </a:prstGeom>
          <a:noFill/>
          <a:ln w="31750" cap="flat" cmpd="sng" algn="ctr">
            <a:solidFill>
              <a:sysClr val="windowText" lastClr="000000"/>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90223C6E-0DAA-4B38-BFB0-D8CF94260962}"/>
              </a:ext>
            </a:extLst>
          </p:cNvPr>
          <p:cNvCxnSpPr>
            <a:cxnSpLocks/>
          </p:cNvCxnSpPr>
          <p:nvPr/>
        </p:nvCxnSpPr>
        <p:spPr>
          <a:xfrm flipV="1">
            <a:off x="7303908" y="3207088"/>
            <a:ext cx="851054" cy="18185"/>
          </a:xfrm>
          <a:prstGeom prst="straightConnector1">
            <a:avLst/>
          </a:prstGeom>
          <a:noFill/>
          <a:ln w="31750" cap="flat" cmpd="sng" algn="ctr">
            <a:solidFill>
              <a:sysClr val="windowText" lastClr="000000"/>
            </a:solidFill>
            <a:prstDash val="solid"/>
            <a:miter lim="800000"/>
            <a:tailEnd type="triangle"/>
          </a:ln>
          <a:effectLst/>
        </p:spPr>
      </p:cxnSp>
      <p:sp>
        <p:nvSpPr>
          <p:cNvPr id="108" name="Slide Number Placeholder 4"/>
          <p:cNvSpPr txBox="1">
            <a:spLocks/>
          </p:cNvSpPr>
          <p:nvPr/>
        </p:nvSpPr>
        <p:spPr>
          <a:xfrm>
            <a:off x="3654718" y="1493872"/>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2</a:t>
            </a:r>
          </a:p>
        </p:txBody>
      </p:sp>
      <p:sp>
        <p:nvSpPr>
          <p:cNvPr id="109" name="Slide Number Placeholder 4"/>
          <p:cNvSpPr txBox="1">
            <a:spLocks/>
          </p:cNvSpPr>
          <p:nvPr/>
        </p:nvSpPr>
        <p:spPr>
          <a:xfrm>
            <a:off x="5859009" y="2057474"/>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3</a:t>
            </a:r>
          </a:p>
        </p:txBody>
      </p:sp>
    </p:spTree>
    <p:extLst>
      <p:ext uri="{BB962C8B-B14F-4D97-AF65-F5344CB8AC3E}">
        <p14:creationId xmlns:p14="http://schemas.microsoft.com/office/powerpoint/2010/main" val="2549607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D351FFCF-B80C-45BB-BB0A-F0D98150C22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rot="1245987">
            <a:off x="7746236" y="4094185"/>
            <a:ext cx="2752415" cy="1143286"/>
          </a:xfrm>
          <a:prstGeom prst="rect">
            <a:avLst/>
          </a:prstGeom>
        </p:spPr>
      </p:pic>
      <p:pic>
        <p:nvPicPr>
          <p:cNvPr id="88" name="Picture 87">
            <a:extLst>
              <a:ext uri="{FF2B5EF4-FFF2-40B4-BE49-F238E27FC236}">
                <a16:creationId xmlns:a16="http://schemas.microsoft.com/office/drawing/2014/main" id="{D206703C-FB1F-4D12-A93D-F622BCCD9D6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7432872">
            <a:off x="10004353" y="5040040"/>
            <a:ext cx="1384486" cy="1002920"/>
          </a:xfrm>
          <a:prstGeom prst="rect">
            <a:avLst/>
          </a:prstGeom>
        </p:spPr>
      </p:pic>
      <p:pic>
        <p:nvPicPr>
          <p:cNvPr id="86" name="Picture 85">
            <a:extLst>
              <a:ext uri="{FF2B5EF4-FFF2-40B4-BE49-F238E27FC236}">
                <a16:creationId xmlns:a16="http://schemas.microsoft.com/office/drawing/2014/main" id="{CEDC326D-1135-4D15-B01D-992D08D1E16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rot="17431946">
            <a:off x="10307708" y="4011148"/>
            <a:ext cx="1453491" cy="1067484"/>
          </a:xfrm>
          <a:prstGeom prst="rect">
            <a:avLst/>
          </a:prstGeom>
        </p:spPr>
      </p:pic>
      <p:sp>
        <p:nvSpPr>
          <p:cNvPr id="126" name="Freeform 22">
            <a:extLst>
              <a:ext uri="{FF2B5EF4-FFF2-40B4-BE49-F238E27FC236}">
                <a16:creationId xmlns:a16="http://schemas.microsoft.com/office/drawing/2014/main" id="{C3D4D1E5-5F89-B143-A016-AA6C4BA925F8}"/>
              </a:ext>
            </a:extLst>
          </p:cNvPr>
          <p:cNvSpPr>
            <a:spLocks noEditPoints="1"/>
          </p:cNvSpPr>
          <p:nvPr/>
        </p:nvSpPr>
        <p:spPr bwMode="auto">
          <a:xfrm flipH="1">
            <a:off x="4187345" y="1725317"/>
            <a:ext cx="765867" cy="1080606"/>
          </a:xfrm>
          <a:custGeom>
            <a:avLst/>
            <a:gdLst>
              <a:gd name="T0" fmla="*/ 0 w 401"/>
              <a:gd name="T1" fmla="*/ 334 h 568"/>
              <a:gd name="T2" fmla="*/ 0 w 401"/>
              <a:gd name="T3" fmla="*/ 306 h 568"/>
              <a:gd name="T4" fmla="*/ 34 w 401"/>
              <a:gd name="T5" fmla="*/ 244 h 568"/>
              <a:gd name="T6" fmla="*/ 288 w 401"/>
              <a:gd name="T7" fmla="*/ 24 h 568"/>
              <a:gd name="T8" fmla="*/ 363 w 401"/>
              <a:gd name="T9" fmla="*/ 55 h 568"/>
              <a:gd name="T10" fmla="*/ 388 w 401"/>
              <a:gd name="T11" fmla="*/ 384 h 568"/>
              <a:gd name="T12" fmla="*/ 357 w 401"/>
              <a:gd name="T13" fmla="*/ 534 h 568"/>
              <a:gd name="T14" fmla="*/ 315 w 401"/>
              <a:gd name="T15" fmla="*/ 554 h 568"/>
              <a:gd name="T16" fmla="*/ 93 w 401"/>
              <a:gd name="T17" fmla="*/ 433 h 568"/>
              <a:gd name="T18" fmla="*/ 58 w 401"/>
              <a:gd name="T19" fmla="*/ 405 h 568"/>
              <a:gd name="T20" fmla="*/ 207 w 401"/>
              <a:gd name="T21" fmla="*/ 382 h 568"/>
              <a:gd name="T22" fmla="*/ 207 w 401"/>
              <a:gd name="T23" fmla="*/ 367 h 568"/>
              <a:gd name="T24" fmla="*/ 167 w 401"/>
              <a:gd name="T25" fmla="*/ 355 h 568"/>
              <a:gd name="T26" fmla="*/ 40 w 401"/>
              <a:gd name="T27" fmla="*/ 347 h 568"/>
              <a:gd name="T28" fmla="*/ 0 w 401"/>
              <a:gd name="T29" fmla="*/ 334 h 568"/>
              <a:gd name="T30" fmla="*/ 289 w 401"/>
              <a:gd name="T31" fmla="*/ 231 h 568"/>
              <a:gd name="T32" fmla="*/ 238 w 401"/>
              <a:gd name="T33" fmla="*/ 175 h 568"/>
              <a:gd name="T34" fmla="*/ 179 w 401"/>
              <a:gd name="T35" fmla="*/ 228 h 568"/>
              <a:gd name="T36" fmla="*/ 235 w 401"/>
              <a:gd name="T37" fmla="*/ 285 h 568"/>
              <a:gd name="T38" fmla="*/ 289 w 401"/>
              <a:gd name="T39" fmla="*/ 23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568">
                <a:moveTo>
                  <a:pt x="0" y="334"/>
                </a:moveTo>
                <a:cubicBezTo>
                  <a:pt x="0" y="325"/>
                  <a:pt x="0" y="315"/>
                  <a:pt x="0" y="306"/>
                </a:cubicBezTo>
                <a:cubicBezTo>
                  <a:pt x="11" y="285"/>
                  <a:pt x="20" y="263"/>
                  <a:pt x="34" y="244"/>
                </a:cubicBezTo>
                <a:cubicBezTo>
                  <a:pt x="102" y="152"/>
                  <a:pt x="187" y="78"/>
                  <a:pt x="288" y="24"/>
                </a:cubicBezTo>
                <a:cubicBezTo>
                  <a:pt x="333" y="0"/>
                  <a:pt x="346" y="6"/>
                  <a:pt x="363" y="55"/>
                </a:cubicBezTo>
                <a:cubicBezTo>
                  <a:pt x="401" y="162"/>
                  <a:pt x="396" y="273"/>
                  <a:pt x="388" y="384"/>
                </a:cubicBezTo>
                <a:cubicBezTo>
                  <a:pt x="384" y="434"/>
                  <a:pt x="368" y="484"/>
                  <a:pt x="357" y="534"/>
                </a:cubicBezTo>
                <a:cubicBezTo>
                  <a:pt x="352" y="555"/>
                  <a:pt x="340" y="568"/>
                  <a:pt x="315" y="554"/>
                </a:cubicBezTo>
                <a:cubicBezTo>
                  <a:pt x="241" y="513"/>
                  <a:pt x="166" y="474"/>
                  <a:pt x="93" y="433"/>
                </a:cubicBezTo>
                <a:cubicBezTo>
                  <a:pt x="83" y="428"/>
                  <a:pt x="75" y="418"/>
                  <a:pt x="58" y="405"/>
                </a:cubicBezTo>
                <a:cubicBezTo>
                  <a:pt x="114" y="396"/>
                  <a:pt x="161" y="389"/>
                  <a:pt x="207" y="382"/>
                </a:cubicBezTo>
                <a:cubicBezTo>
                  <a:pt x="207" y="377"/>
                  <a:pt x="207" y="372"/>
                  <a:pt x="207" y="367"/>
                </a:cubicBezTo>
                <a:cubicBezTo>
                  <a:pt x="193" y="363"/>
                  <a:pt x="180" y="356"/>
                  <a:pt x="167" y="355"/>
                </a:cubicBezTo>
                <a:cubicBezTo>
                  <a:pt x="125" y="351"/>
                  <a:pt x="82" y="351"/>
                  <a:pt x="40" y="347"/>
                </a:cubicBezTo>
                <a:cubicBezTo>
                  <a:pt x="26" y="346"/>
                  <a:pt x="13" y="338"/>
                  <a:pt x="0" y="334"/>
                </a:cubicBezTo>
                <a:close/>
                <a:moveTo>
                  <a:pt x="289" y="231"/>
                </a:moveTo>
                <a:cubicBezTo>
                  <a:pt x="290" y="199"/>
                  <a:pt x="269" y="176"/>
                  <a:pt x="238" y="175"/>
                </a:cubicBezTo>
                <a:cubicBezTo>
                  <a:pt x="206" y="174"/>
                  <a:pt x="180" y="197"/>
                  <a:pt x="179" y="228"/>
                </a:cubicBezTo>
                <a:cubicBezTo>
                  <a:pt x="178" y="256"/>
                  <a:pt x="207" y="285"/>
                  <a:pt x="235" y="285"/>
                </a:cubicBezTo>
                <a:cubicBezTo>
                  <a:pt x="265" y="286"/>
                  <a:pt x="288" y="262"/>
                  <a:pt x="289" y="231"/>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Rectangle: Rounded Corners 10">
            <a:extLst>
              <a:ext uri="{FF2B5EF4-FFF2-40B4-BE49-F238E27FC236}">
                <a16:creationId xmlns:a16="http://schemas.microsoft.com/office/drawing/2014/main" id="{C975257E-0D70-1245-B906-02C009FA1E1E}"/>
              </a:ext>
            </a:extLst>
          </p:cNvPr>
          <p:cNvSpPr/>
          <p:nvPr/>
        </p:nvSpPr>
        <p:spPr>
          <a:xfrm>
            <a:off x="2550151" y="4060711"/>
            <a:ext cx="1950464" cy="892270"/>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marL="0" marR="0" lvl="0" indent="0" defTabSz="348386" rtl="0" eaLnBrk="1" fontAlgn="auto" latinLnBrk="0" hangingPunct="1">
              <a:lnSpc>
                <a:spcPct val="100000"/>
              </a:lnSpc>
              <a:spcBef>
                <a:spcPts val="0"/>
              </a:spcBef>
              <a:spcAft>
                <a:spcPts val="0"/>
              </a:spcAft>
              <a:buClrTx/>
              <a:buSzTx/>
              <a:buFontTx/>
              <a:buNone/>
              <a:tabLst/>
              <a:defRPr/>
            </a:pPr>
            <a:r>
              <a:rPr kumimoji="0" lang="ru-RU" sz="1400" b="1"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Погружаясь глубже:</a:t>
            </a:r>
          </a:p>
          <a:p>
            <a:pPr marL="0" marR="0" lvl="0" indent="0" defTabSz="348386" rtl="0" eaLnBrk="1" fontAlgn="auto" latinLnBrk="0" hangingPunct="1">
              <a:lnSpc>
                <a:spcPct val="100000"/>
              </a:lnSpc>
              <a:spcBef>
                <a:spcPts val="0"/>
              </a:spcBef>
              <a:spcAft>
                <a:spcPts val="0"/>
              </a:spcAft>
              <a:buClrTx/>
              <a:buSzTx/>
              <a:buFontTx/>
              <a:buNone/>
              <a:tabLst/>
              <a:defRPr/>
            </a:pPr>
            <a:r>
              <a:rPr kumimoji="0" lang="ru-RU" sz="1400" b="1"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Изменение парадигмы / поведения</a:t>
            </a:r>
            <a:endParaRPr lang="en-GB" sz="1400" b="1"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127" name="Shape 126">
            <a:extLst>
              <a:ext uri="{FF2B5EF4-FFF2-40B4-BE49-F238E27FC236}">
                <a16:creationId xmlns:a16="http://schemas.microsoft.com/office/drawing/2014/main" id="{6A451B2E-CBC6-7648-8F9B-653889B771C0}"/>
              </a:ext>
            </a:extLst>
          </p:cNvPr>
          <p:cNvSpPr/>
          <p:nvPr/>
        </p:nvSpPr>
        <p:spPr>
          <a:xfrm rot="17093574" flipH="1">
            <a:off x="3387990" y="3533637"/>
            <a:ext cx="2812315" cy="2339258"/>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Rectangle: Rounded Corners 11">
            <a:extLst>
              <a:ext uri="{FF2B5EF4-FFF2-40B4-BE49-F238E27FC236}">
                <a16:creationId xmlns:a16="http://schemas.microsoft.com/office/drawing/2014/main" id="{D5E1F701-458D-9746-904B-DE37FDCAC17F}"/>
              </a:ext>
            </a:extLst>
          </p:cNvPr>
          <p:cNvSpPr/>
          <p:nvPr/>
        </p:nvSpPr>
        <p:spPr>
          <a:xfrm>
            <a:off x="6397993" y="2387600"/>
            <a:ext cx="1448846" cy="666439"/>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defTabSz="348386">
              <a:defRPr/>
            </a:pPr>
            <a:r>
              <a:rPr lang="ru-RU" sz="1400" b="1" u="none" strike="noStrike" kern="0" cap="none" spc="0" baseline="0" noProof="0" dirty="0">
                <a:solidFill>
                  <a:srgbClr val="299D37"/>
                </a:solidFill>
                <a:latin typeface="Arial Rounded MT Bold" panose="020F0704030504030204" pitchFamily="34" charset="77"/>
                <a:cs typeface="Arial Narrow" panose="020B0604020202020204" pitchFamily="34" charset="0"/>
              </a:rPr>
              <a:t>Больше стран</a:t>
            </a:r>
            <a:endParaRPr lang="en-GB" sz="1400" b="1"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33" name="Shape 32">
            <a:extLst>
              <a:ext uri="{FF2B5EF4-FFF2-40B4-BE49-F238E27FC236}">
                <a16:creationId xmlns:a16="http://schemas.microsoft.com/office/drawing/2014/main" id="{041E1374-C2C4-8C4C-864F-CEE74031D3BC}"/>
              </a:ext>
            </a:extLst>
          </p:cNvPr>
          <p:cNvSpPr/>
          <p:nvPr/>
        </p:nvSpPr>
        <p:spPr>
          <a:xfrm rot="21293106">
            <a:off x="6714739" y="1341985"/>
            <a:ext cx="5154752" cy="2418321"/>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Rectangle: Rounded Corners 11">
            <a:extLst>
              <a:ext uri="{FF2B5EF4-FFF2-40B4-BE49-F238E27FC236}">
                <a16:creationId xmlns:a16="http://schemas.microsoft.com/office/drawing/2014/main" id="{D2569F25-032D-8A41-B375-9072217B6803}"/>
              </a:ext>
            </a:extLst>
          </p:cNvPr>
          <p:cNvSpPr/>
          <p:nvPr/>
        </p:nvSpPr>
        <p:spPr>
          <a:xfrm>
            <a:off x="4786937" y="2447658"/>
            <a:ext cx="1519246" cy="599596"/>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r" defTabSz="348386">
              <a:defRPr/>
            </a:pPr>
            <a:r>
              <a:rPr lang="ru-RU" sz="1400" b="1" kern="0" spc="-100" dirty="0">
                <a:solidFill>
                  <a:srgbClr val="299D37"/>
                </a:solidFill>
                <a:latin typeface="Arial Rounded MT Bold" panose="020F0704030504030204" pitchFamily="34" charset="77"/>
                <a:cs typeface="Arial Narrow" panose="020B0604020202020204" pitchFamily="34" charset="0"/>
              </a:rPr>
              <a:t>Больше частей системы здравоохранения</a:t>
            </a:r>
            <a:endParaRPr lang="en-GB" sz="1400" b="1" u="none" strike="noStrike" kern="0" cap="none" spc="-100" noProof="0" dirty="0">
              <a:solidFill>
                <a:srgbClr val="299D37"/>
              </a:solidFill>
              <a:latin typeface="Arial Rounded MT Bold" panose="020F0704030504030204" pitchFamily="34" charset="77"/>
              <a:cs typeface="Arial Narrow" panose="020B0604020202020204" pitchFamily="34" charset="0"/>
            </a:endParaRPr>
          </a:p>
        </p:txBody>
      </p:sp>
      <p:grpSp>
        <p:nvGrpSpPr>
          <p:cNvPr id="93" name="Group 92">
            <a:extLst>
              <a:ext uri="{FF2B5EF4-FFF2-40B4-BE49-F238E27FC236}">
                <a16:creationId xmlns:a16="http://schemas.microsoft.com/office/drawing/2014/main" id="{0D1D9FF4-DDE4-C546-88E5-D653FD51B5AC}"/>
              </a:ext>
            </a:extLst>
          </p:cNvPr>
          <p:cNvGrpSpPr/>
          <p:nvPr/>
        </p:nvGrpSpPr>
        <p:grpSpPr>
          <a:xfrm>
            <a:off x="632705" y="1619374"/>
            <a:ext cx="3592127" cy="1359050"/>
            <a:chOff x="1573992" y="2506992"/>
            <a:chExt cx="7834731" cy="2903458"/>
          </a:xfrm>
        </p:grpSpPr>
        <p:grpSp>
          <p:nvGrpSpPr>
            <p:cNvPr id="94" name="Group 93">
              <a:extLst>
                <a:ext uri="{FF2B5EF4-FFF2-40B4-BE49-F238E27FC236}">
                  <a16:creationId xmlns:a16="http://schemas.microsoft.com/office/drawing/2014/main" id="{A298BEC0-A830-5F47-89F0-270D90D45BA6}"/>
                </a:ext>
              </a:extLst>
            </p:cNvPr>
            <p:cNvGrpSpPr/>
            <p:nvPr/>
          </p:nvGrpSpPr>
          <p:grpSpPr>
            <a:xfrm>
              <a:off x="6594068" y="2805106"/>
              <a:ext cx="1271792" cy="2307230"/>
              <a:chOff x="6613092" y="2839618"/>
              <a:chExt cx="1233744" cy="2238206"/>
            </a:xfrm>
          </p:grpSpPr>
          <p:cxnSp>
            <p:nvCxnSpPr>
              <p:cNvPr id="110" name="Straight Arrow Connector 109">
                <a:extLst>
                  <a:ext uri="{FF2B5EF4-FFF2-40B4-BE49-F238E27FC236}">
                    <a16:creationId xmlns:a16="http://schemas.microsoft.com/office/drawing/2014/main" id="{39704D9D-787E-3241-843D-324B282140A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385CEE2-0052-B04B-A36E-755CA96E2E86}"/>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D92C05DF-241D-E94D-8EF0-642E2E0ADB91}"/>
                </a:ext>
              </a:extLst>
            </p:cNvPr>
            <p:cNvGrpSpPr/>
            <p:nvPr/>
          </p:nvGrpSpPr>
          <p:grpSpPr>
            <a:xfrm>
              <a:off x="7808275" y="2506992"/>
              <a:ext cx="1600448" cy="2903458"/>
              <a:chOff x="7929632" y="2727151"/>
              <a:chExt cx="1357733" cy="2463139"/>
            </a:xfrm>
          </p:grpSpPr>
          <p:cxnSp>
            <p:nvCxnSpPr>
              <p:cNvPr id="108" name="Straight Arrow Connector 107">
                <a:extLst>
                  <a:ext uri="{FF2B5EF4-FFF2-40B4-BE49-F238E27FC236}">
                    <a16:creationId xmlns:a16="http://schemas.microsoft.com/office/drawing/2014/main" id="{9E06DEB9-763C-0D49-82FD-CCB175ED89F2}"/>
                  </a:ext>
                </a:extLst>
              </p:cNvPr>
              <p:cNvCxnSpPr>
                <a:cxnSpLocks/>
              </p:cNvCxnSpPr>
              <p:nvPr/>
            </p:nvCxnSpPr>
            <p:spPr>
              <a:xfrm flipV="1">
                <a:off x="7938397" y="3964367"/>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26AB22E-4945-4A45-98EA-39C13F0C9374}"/>
                  </a:ext>
                </a:extLst>
              </p:cNvPr>
              <p:cNvCxnSpPr>
                <a:cxnSpLocks/>
              </p:cNvCxnSpPr>
              <p:nvPr/>
            </p:nvCxnSpPr>
            <p:spPr>
              <a:xfrm>
                <a:off x="7929632" y="2727151"/>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6B71823A-FE9C-754E-A99C-2EC892795EE8}"/>
                </a:ext>
              </a:extLst>
            </p:cNvPr>
            <p:cNvGrpSpPr/>
            <p:nvPr/>
          </p:nvGrpSpPr>
          <p:grpSpPr>
            <a:xfrm>
              <a:off x="3863894" y="3030366"/>
              <a:ext cx="1023456" cy="1856710"/>
              <a:chOff x="4657433" y="2986554"/>
              <a:chExt cx="1071755" cy="1944334"/>
            </a:xfrm>
          </p:grpSpPr>
          <p:cxnSp>
            <p:nvCxnSpPr>
              <p:cNvPr id="106" name="Straight Arrow Connector 105">
                <a:extLst>
                  <a:ext uri="{FF2B5EF4-FFF2-40B4-BE49-F238E27FC236}">
                    <a16:creationId xmlns:a16="http://schemas.microsoft.com/office/drawing/2014/main" id="{688F6425-6B8A-4F49-BBB1-5F088DA43DCD}"/>
                  </a:ext>
                </a:extLst>
              </p:cNvPr>
              <p:cNvCxnSpPr>
                <a:cxnSpLocks/>
              </p:cNvCxnSpPr>
              <p:nvPr/>
            </p:nvCxnSpPr>
            <p:spPr>
              <a:xfrm flipV="1">
                <a:off x="4664349" y="3963178"/>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59B6560-AA14-644B-A38D-2C2F8B01BC38}"/>
                  </a:ext>
                </a:extLst>
              </p:cNvPr>
              <p:cNvCxnSpPr>
                <a:cxnSpLocks/>
              </p:cNvCxnSpPr>
              <p:nvPr/>
            </p:nvCxnSpPr>
            <p:spPr>
              <a:xfrm>
                <a:off x="4657433" y="2986554"/>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C07EA75E-72CB-D94A-893E-943054B48761}"/>
                </a:ext>
              </a:extLst>
            </p:cNvPr>
            <p:cNvGrpSpPr/>
            <p:nvPr/>
          </p:nvGrpSpPr>
          <p:grpSpPr>
            <a:xfrm>
              <a:off x="5018443" y="2861521"/>
              <a:ext cx="1209598" cy="2194400"/>
              <a:chOff x="6613092" y="2839618"/>
              <a:chExt cx="1233744" cy="2238206"/>
            </a:xfrm>
          </p:grpSpPr>
          <p:cxnSp>
            <p:nvCxnSpPr>
              <p:cNvPr id="104" name="Straight Arrow Connector 103">
                <a:extLst>
                  <a:ext uri="{FF2B5EF4-FFF2-40B4-BE49-F238E27FC236}">
                    <a16:creationId xmlns:a16="http://schemas.microsoft.com/office/drawing/2014/main" id="{E0AEAA27-6FCA-1743-9D47-411E6303F55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3D4ED8-7A36-C044-87DC-B820CDE32D15}"/>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9FBD9B83-D243-BA44-9196-46EFABD3E4E6}"/>
                </a:ext>
              </a:extLst>
            </p:cNvPr>
            <p:cNvGrpSpPr/>
            <p:nvPr/>
          </p:nvGrpSpPr>
          <p:grpSpPr>
            <a:xfrm>
              <a:off x="2629001" y="3229389"/>
              <a:ext cx="804044" cy="1458664"/>
              <a:chOff x="3114350" y="3229389"/>
              <a:chExt cx="804044" cy="1458664"/>
            </a:xfrm>
          </p:grpSpPr>
          <p:cxnSp>
            <p:nvCxnSpPr>
              <p:cNvPr id="102" name="Straight Arrow Connector 101">
                <a:extLst>
                  <a:ext uri="{FF2B5EF4-FFF2-40B4-BE49-F238E27FC236}">
                    <a16:creationId xmlns:a16="http://schemas.microsoft.com/office/drawing/2014/main" id="{0572B527-6D97-C349-88F9-F077CEA79BB1}"/>
                  </a:ext>
                </a:extLst>
              </p:cNvPr>
              <p:cNvCxnSpPr>
                <a:cxnSpLocks/>
              </p:cNvCxnSpPr>
              <p:nvPr/>
            </p:nvCxnSpPr>
            <p:spPr>
              <a:xfrm flipV="1">
                <a:off x="3119540" y="3962065"/>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0B8C6AB8-4D22-ED4E-88AC-90A650B2A75B}"/>
                  </a:ext>
                </a:extLst>
              </p:cNvPr>
              <p:cNvCxnSpPr>
                <a:cxnSpLocks/>
              </p:cNvCxnSpPr>
              <p:nvPr/>
            </p:nvCxnSpPr>
            <p:spPr>
              <a:xfrm>
                <a:off x="3114350" y="3229389"/>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52D70B82-531A-D348-A240-81763B0F775B}"/>
                </a:ext>
              </a:extLst>
            </p:cNvPr>
            <p:cNvGrpSpPr/>
            <p:nvPr/>
          </p:nvGrpSpPr>
          <p:grpSpPr>
            <a:xfrm>
              <a:off x="1573992" y="3429000"/>
              <a:ext cx="583986" cy="1059442"/>
              <a:chOff x="2143207" y="3429000"/>
              <a:chExt cx="583986" cy="1059442"/>
            </a:xfrm>
          </p:grpSpPr>
          <p:cxnSp>
            <p:nvCxnSpPr>
              <p:cNvPr id="100" name="Straight Arrow Connector 99">
                <a:extLst>
                  <a:ext uri="{FF2B5EF4-FFF2-40B4-BE49-F238E27FC236}">
                    <a16:creationId xmlns:a16="http://schemas.microsoft.com/office/drawing/2014/main" id="{672CB0E8-66B0-374F-AF0D-A5DA28179E15}"/>
                  </a:ext>
                </a:extLst>
              </p:cNvPr>
              <p:cNvCxnSpPr>
                <a:cxnSpLocks/>
              </p:cNvCxnSpPr>
              <p:nvPr/>
            </p:nvCxnSpPr>
            <p:spPr>
              <a:xfrm flipV="1">
                <a:off x="2146976" y="3961149"/>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436FCF5-F26F-2048-A8A4-17128EE2AB9B}"/>
                  </a:ext>
                </a:extLst>
              </p:cNvPr>
              <p:cNvCxnSpPr>
                <a:cxnSpLocks/>
              </p:cNvCxnSpPr>
              <p:nvPr/>
            </p:nvCxnSpPr>
            <p:spPr>
              <a:xfrm>
                <a:off x="2143207" y="3429000"/>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sp>
        <p:nvSpPr>
          <p:cNvPr id="113" name="Freeform 18">
            <a:extLst>
              <a:ext uri="{FF2B5EF4-FFF2-40B4-BE49-F238E27FC236}">
                <a16:creationId xmlns:a16="http://schemas.microsoft.com/office/drawing/2014/main" id="{5600CFCD-A833-3248-BB2A-B975A3E7CCB7}"/>
              </a:ext>
            </a:extLst>
          </p:cNvPr>
          <p:cNvSpPr>
            <a:spLocks/>
          </p:cNvSpPr>
          <p:nvPr/>
        </p:nvSpPr>
        <p:spPr bwMode="auto">
          <a:xfrm flipH="1">
            <a:off x="176816" y="1906691"/>
            <a:ext cx="543370" cy="750952"/>
          </a:xfrm>
          <a:custGeom>
            <a:avLst/>
            <a:gdLst>
              <a:gd name="T0" fmla="*/ 414 w 490"/>
              <a:gd name="T1" fmla="*/ 0 h 615"/>
              <a:gd name="T2" fmla="*/ 465 w 490"/>
              <a:gd name="T3" fmla="*/ 13 h 615"/>
              <a:gd name="T4" fmla="*/ 480 w 490"/>
              <a:gd name="T5" fmla="*/ 62 h 615"/>
              <a:gd name="T6" fmla="*/ 419 w 490"/>
              <a:gd name="T7" fmla="*/ 223 h 615"/>
              <a:gd name="T8" fmla="*/ 428 w 490"/>
              <a:gd name="T9" fmla="*/ 421 h 615"/>
              <a:gd name="T10" fmla="*/ 482 w 490"/>
              <a:gd name="T11" fmla="*/ 561 h 615"/>
              <a:gd name="T12" fmla="*/ 451 w 490"/>
              <a:gd name="T13" fmla="*/ 611 h 615"/>
              <a:gd name="T14" fmla="*/ 371 w 490"/>
              <a:gd name="T15" fmla="*/ 610 h 615"/>
              <a:gd name="T16" fmla="*/ 211 w 490"/>
              <a:gd name="T17" fmla="*/ 526 h 615"/>
              <a:gd name="T18" fmla="*/ 11 w 490"/>
              <a:gd name="T19" fmla="*/ 336 h 615"/>
              <a:gd name="T20" fmla="*/ 14 w 490"/>
              <a:gd name="T21" fmla="*/ 280 h 615"/>
              <a:gd name="T22" fmla="*/ 153 w 490"/>
              <a:gd name="T23" fmla="*/ 142 h 615"/>
              <a:gd name="T24" fmla="*/ 323 w 490"/>
              <a:gd name="T25" fmla="*/ 24 h 615"/>
              <a:gd name="T26" fmla="*/ 414 w 490"/>
              <a:gd name="T2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0" h="615">
                <a:moveTo>
                  <a:pt x="414" y="0"/>
                </a:moveTo>
                <a:cubicBezTo>
                  <a:pt x="434" y="5"/>
                  <a:pt x="451" y="6"/>
                  <a:pt x="465" y="13"/>
                </a:cubicBezTo>
                <a:cubicBezTo>
                  <a:pt x="487" y="25"/>
                  <a:pt x="489" y="39"/>
                  <a:pt x="480" y="62"/>
                </a:cubicBezTo>
                <a:cubicBezTo>
                  <a:pt x="459" y="116"/>
                  <a:pt x="438" y="169"/>
                  <a:pt x="419" y="223"/>
                </a:cubicBezTo>
                <a:cubicBezTo>
                  <a:pt x="396" y="290"/>
                  <a:pt x="402" y="356"/>
                  <a:pt x="428" y="421"/>
                </a:cubicBezTo>
                <a:cubicBezTo>
                  <a:pt x="446" y="467"/>
                  <a:pt x="464" y="514"/>
                  <a:pt x="482" y="561"/>
                </a:cubicBezTo>
                <a:cubicBezTo>
                  <a:pt x="490" y="581"/>
                  <a:pt x="477" y="607"/>
                  <a:pt x="451" y="611"/>
                </a:cubicBezTo>
                <a:cubicBezTo>
                  <a:pt x="425" y="615"/>
                  <a:pt x="397" y="615"/>
                  <a:pt x="371" y="610"/>
                </a:cubicBezTo>
                <a:cubicBezTo>
                  <a:pt x="310" y="599"/>
                  <a:pt x="260" y="562"/>
                  <a:pt x="211" y="526"/>
                </a:cubicBezTo>
                <a:cubicBezTo>
                  <a:pt x="136" y="471"/>
                  <a:pt x="74" y="403"/>
                  <a:pt x="11" y="336"/>
                </a:cubicBezTo>
                <a:cubicBezTo>
                  <a:pt x="0" y="324"/>
                  <a:pt x="2" y="292"/>
                  <a:pt x="14" y="280"/>
                </a:cubicBezTo>
                <a:cubicBezTo>
                  <a:pt x="61" y="235"/>
                  <a:pt x="106" y="188"/>
                  <a:pt x="153" y="142"/>
                </a:cubicBezTo>
                <a:cubicBezTo>
                  <a:pt x="204" y="94"/>
                  <a:pt x="257" y="48"/>
                  <a:pt x="323" y="24"/>
                </a:cubicBezTo>
                <a:cubicBezTo>
                  <a:pt x="353" y="13"/>
                  <a:pt x="385" y="8"/>
                  <a:pt x="414" y="0"/>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4" name="Straight Arrow Connector 113">
            <a:extLst>
              <a:ext uri="{FF2B5EF4-FFF2-40B4-BE49-F238E27FC236}">
                <a16:creationId xmlns:a16="http://schemas.microsoft.com/office/drawing/2014/main" id="{4FD5E168-43D3-954F-A254-959C1CE2E09C}"/>
              </a:ext>
            </a:extLst>
          </p:cNvPr>
          <p:cNvCxnSpPr>
            <a:cxnSpLocks/>
          </p:cNvCxnSpPr>
          <p:nvPr/>
        </p:nvCxnSpPr>
        <p:spPr>
          <a:xfrm flipV="1">
            <a:off x="1057154" y="2303147"/>
            <a:ext cx="713650" cy="821876"/>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1701A7D-48EB-3045-A878-2D2B5E585A7C}"/>
              </a:ext>
            </a:extLst>
          </p:cNvPr>
          <p:cNvCxnSpPr>
            <a:cxnSpLocks/>
          </p:cNvCxnSpPr>
          <p:nvPr/>
        </p:nvCxnSpPr>
        <p:spPr>
          <a:xfrm flipV="1">
            <a:off x="3497170" y="2366789"/>
            <a:ext cx="662147" cy="758233"/>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C54916B2-8EC4-6846-A1D5-22E998E47C52}"/>
              </a:ext>
            </a:extLst>
          </p:cNvPr>
          <p:cNvCxnSpPr>
            <a:cxnSpLocks/>
          </p:cNvCxnSpPr>
          <p:nvPr/>
        </p:nvCxnSpPr>
        <p:spPr>
          <a:xfrm flipV="1">
            <a:off x="2291014" y="2356820"/>
            <a:ext cx="659323" cy="768202"/>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55463ED9-D135-2E4E-B727-D0254ADF1054}"/>
              </a:ext>
            </a:extLst>
          </p:cNvPr>
          <p:cNvCxnSpPr>
            <a:cxnSpLocks/>
          </p:cNvCxnSpPr>
          <p:nvPr/>
        </p:nvCxnSpPr>
        <p:spPr>
          <a:xfrm>
            <a:off x="1053440" y="1427215"/>
            <a:ext cx="708994" cy="817178"/>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A972E00-E5C1-9444-8E3F-90BEE415D052}"/>
              </a:ext>
            </a:extLst>
          </p:cNvPr>
          <p:cNvCxnSpPr>
            <a:cxnSpLocks/>
          </p:cNvCxnSpPr>
          <p:nvPr/>
        </p:nvCxnSpPr>
        <p:spPr>
          <a:xfrm>
            <a:off x="3493456" y="1427215"/>
            <a:ext cx="642147" cy="780464"/>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FA0E3BD-9A69-9C4F-8777-93E44F0C77DB}"/>
              </a:ext>
            </a:extLst>
          </p:cNvPr>
          <p:cNvCxnSpPr>
            <a:cxnSpLocks/>
          </p:cNvCxnSpPr>
          <p:nvPr/>
        </p:nvCxnSpPr>
        <p:spPr>
          <a:xfrm>
            <a:off x="2287300" y="1427215"/>
            <a:ext cx="678880" cy="790989"/>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120" name="Rectangle: Rounded Corners 155">
            <a:extLst>
              <a:ext uri="{FF2B5EF4-FFF2-40B4-BE49-F238E27FC236}">
                <a16:creationId xmlns:a16="http://schemas.microsoft.com/office/drawing/2014/main" id="{2B7F1C93-AEF9-8D48-B622-0F15779905F4}"/>
              </a:ext>
            </a:extLst>
          </p:cNvPr>
          <p:cNvSpPr/>
          <p:nvPr/>
        </p:nvSpPr>
        <p:spPr>
          <a:xfrm>
            <a:off x="365686" y="2596557"/>
            <a:ext cx="1200241" cy="595637"/>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white"/>
                </a:solidFill>
                <a:effectLst/>
                <a:uLnTx/>
                <a:uFillTx/>
                <a:latin typeface="Arial"/>
                <a:ea typeface="+mn-ea"/>
                <a:cs typeface="+mn-cs"/>
              </a:rPr>
              <a:t>РАБОЧИЕ Семейные врачи/ фармацевты / медсестры</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1" name="Rectangle: Rounded Corners 156">
            <a:extLst>
              <a:ext uri="{FF2B5EF4-FFF2-40B4-BE49-F238E27FC236}">
                <a16:creationId xmlns:a16="http://schemas.microsoft.com/office/drawing/2014/main" id="{C9F18100-4D62-1442-B858-013DC0122F17}"/>
              </a:ext>
            </a:extLst>
          </p:cNvPr>
          <p:cNvSpPr/>
          <p:nvPr/>
        </p:nvSpPr>
        <p:spPr>
          <a:xfrm>
            <a:off x="168200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 sz="1000" b="1" i="0" u="none" strike="noStrike" kern="1200" cap="none" spc="0" normalizeH="0" baseline="0" noProof="0" dirty="0">
                <a:ln>
                  <a:noFill/>
                </a:ln>
                <a:solidFill>
                  <a:prstClr val="white"/>
                </a:solidFill>
                <a:effectLst/>
                <a:uLnTx/>
                <a:uFillTx/>
                <a:latin typeface="Arial"/>
                <a:ea typeface="+mn-ea"/>
                <a:cs typeface="+mn-cs"/>
              </a:rPr>
              <a:t>ФИНАНСЫ И ЛИДЕРСТВО</a:t>
            </a:r>
          </a:p>
        </p:txBody>
      </p:sp>
      <p:sp>
        <p:nvSpPr>
          <p:cNvPr id="122" name="Rectangle: Rounded Corners 157">
            <a:extLst>
              <a:ext uri="{FF2B5EF4-FFF2-40B4-BE49-F238E27FC236}">
                <a16:creationId xmlns:a16="http://schemas.microsoft.com/office/drawing/2014/main" id="{0C56A89F-D87C-0346-8A54-0CBC1CE0DB74}"/>
              </a:ext>
            </a:extLst>
          </p:cNvPr>
          <p:cNvSpPr/>
          <p:nvPr/>
        </p:nvSpPr>
        <p:spPr>
          <a:xfrm>
            <a:off x="2888157"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u-RU" sz="1000" b="1" dirty="0">
                <a:solidFill>
                  <a:prstClr val="white"/>
                </a:solidFill>
                <a:latin typeface="Arial"/>
              </a:rPr>
              <a:t>ПЕРСОНАЛЬНО</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3" name="Rectangle: Rounded Corners 158">
            <a:extLst>
              <a:ext uri="{FF2B5EF4-FFF2-40B4-BE49-F238E27FC236}">
                <a16:creationId xmlns:a16="http://schemas.microsoft.com/office/drawing/2014/main" id="{73618091-7BCF-D84B-B44C-0A3FBEF4E8E2}"/>
              </a:ext>
            </a:extLst>
          </p:cNvPr>
          <p:cNvSpPr/>
          <p:nvPr/>
        </p:nvSpPr>
        <p:spPr>
          <a:xfrm>
            <a:off x="437227" y="1205030"/>
            <a:ext cx="1218736" cy="57243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white"/>
                </a:solidFill>
                <a:effectLst/>
                <a:uLnTx/>
                <a:uFillTx/>
                <a:latin typeface="Arial"/>
                <a:ea typeface="+mn-ea"/>
                <a:cs typeface="+mn-cs"/>
              </a:rPr>
              <a:t>ОКРУЖАЮЩАЯ СРЕДА</a:t>
            </a:r>
            <a:endParaRPr lang="en-GB" sz="800" b="1" dirty="0">
              <a:solidFill>
                <a:prstClr val="white"/>
              </a:solidFill>
              <a:latin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err="1">
                <a:ln>
                  <a:noFill/>
                </a:ln>
                <a:solidFill>
                  <a:prstClr val="white"/>
                </a:solidFill>
                <a:effectLst/>
                <a:uLnTx/>
                <a:uFillTx/>
                <a:latin typeface="Arial"/>
                <a:ea typeface="+mn-ea"/>
                <a:cs typeface="+mn-cs"/>
              </a:rPr>
              <a:t>Пропеллент</a:t>
            </a:r>
            <a:r>
              <a:rPr kumimoji="0" lang="ru-RU" sz="800" b="1" i="0" u="none" strike="noStrike" kern="1200" cap="none" spc="0" normalizeH="0" baseline="0" noProof="0" dirty="0">
                <a:ln>
                  <a:noFill/>
                </a:ln>
                <a:solidFill>
                  <a:prstClr val="white"/>
                </a:solidFill>
                <a:effectLst/>
                <a:uLnTx/>
                <a:uFillTx/>
                <a:latin typeface="Arial"/>
                <a:ea typeface="+mn-ea"/>
                <a:cs typeface="+mn-cs"/>
              </a:rPr>
              <a:t> и пластик</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4" name="Rectangle: Rounded Corners 159">
            <a:extLst>
              <a:ext uri="{FF2B5EF4-FFF2-40B4-BE49-F238E27FC236}">
                <a16:creationId xmlns:a16="http://schemas.microsoft.com/office/drawing/2014/main" id="{56722B32-58A3-8842-AE0D-779B7B44540A}"/>
              </a:ext>
            </a:extLst>
          </p:cNvPr>
          <p:cNvSpPr/>
          <p:nvPr/>
        </p:nvSpPr>
        <p:spPr>
          <a:xfrm>
            <a:off x="1740455" y="1205030"/>
            <a:ext cx="1080000" cy="57243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white"/>
                </a:solidFill>
                <a:effectLst/>
                <a:uLnTx/>
                <a:uFillTx/>
                <a:latin typeface="Arial"/>
                <a:ea typeface="+mn-ea"/>
                <a:cs typeface="+mn-cs"/>
              </a:rPr>
              <a:t>ИНФОРМАЦИЯ</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ru-RU" sz="800" b="1" dirty="0">
                <a:solidFill>
                  <a:prstClr val="white"/>
                </a:solidFill>
                <a:latin typeface="Arial"/>
              </a:rPr>
              <a:t>Кодирование</a:t>
            </a:r>
          </a:p>
          <a:p>
            <a:pPr marL="0" marR="0" lvl="0" indent="0" algn="ctr" defTabSz="685800" rtl="0" eaLnBrk="1" fontAlgn="auto" latinLnBrk="0" hangingPunct="1">
              <a:lnSpc>
                <a:spcPct val="100000"/>
              </a:lnSpc>
              <a:spcBef>
                <a:spcPts val="0"/>
              </a:spcBef>
              <a:spcAft>
                <a:spcPts val="0"/>
              </a:spcAft>
              <a:buClrTx/>
              <a:buSzTx/>
              <a:buFontTx/>
              <a:buNone/>
              <a:tabLst/>
              <a:defRPr/>
            </a:pPr>
            <a:r>
              <a:rPr lang="ru-RU" sz="800" b="1" dirty="0">
                <a:solidFill>
                  <a:prstClr val="white"/>
                </a:solidFill>
                <a:latin typeface="Arial"/>
              </a:rPr>
              <a:t>Общественная информация</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5" name="Rectangle: Rounded Corners 160">
            <a:extLst>
              <a:ext uri="{FF2B5EF4-FFF2-40B4-BE49-F238E27FC236}">
                <a16:creationId xmlns:a16="http://schemas.microsoft.com/office/drawing/2014/main" id="{90CA28E8-139C-3143-A637-085D3DC68D29}"/>
              </a:ext>
            </a:extLst>
          </p:cNvPr>
          <p:cNvSpPr/>
          <p:nvPr/>
        </p:nvSpPr>
        <p:spPr>
          <a:xfrm>
            <a:off x="2946610" y="1163678"/>
            <a:ext cx="1349583" cy="613782"/>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white"/>
                </a:solidFill>
                <a:effectLst/>
                <a:uLnTx/>
                <a:uFillTx/>
                <a:latin typeface="Arial"/>
                <a:ea typeface="+mn-ea"/>
                <a:cs typeface="+mn-cs"/>
              </a:rPr>
              <a:t>МЕДИЦИНА ИГКС: соотношение КДБА Использование ингаляторов</a:t>
            </a:r>
            <a:endParaRPr lang="en-GB" sz="800" b="1" dirty="0">
              <a:solidFill>
                <a:prstClr val="white"/>
              </a:solidFill>
              <a:latin typeface="Arial"/>
            </a:endParaRPr>
          </a:p>
        </p:txBody>
      </p:sp>
      <p:sp>
        <p:nvSpPr>
          <p:cNvPr id="52" name="Shape 51">
            <a:extLst>
              <a:ext uri="{FF2B5EF4-FFF2-40B4-BE49-F238E27FC236}">
                <a16:creationId xmlns:a16="http://schemas.microsoft.com/office/drawing/2014/main" id="{6A8798A1-DF24-1C4B-AA82-ADC9ACAC7502}"/>
              </a:ext>
            </a:extLst>
          </p:cNvPr>
          <p:cNvSpPr/>
          <p:nvPr/>
        </p:nvSpPr>
        <p:spPr>
          <a:xfrm rot="700052" flipH="1">
            <a:off x="3807391" y="2403643"/>
            <a:ext cx="2463320" cy="275363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46">
            <a:extLst>
              <a:ext uri="{FF2B5EF4-FFF2-40B4-BE49-F238E27FC236}">
                <a16:creationId xmlns:a16="http://schemas.microsoft.com/office/drawing/2014/main" id="{E9AAB28C-34ED-7A47-8983-6936442A016B}"/>
              </a:ext>
            </a:extLst>
          </p:cNvPr>
          <p:cNvSpPr/>
          <p:nvPr/>
        </p:nvSpPr>
        <p:spPr>
          <a:xfrm rot="4120979">
            <a:off x="7980667" y="790271"/>
            <a:ext cx="2919942" cy="291994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8" name="Rectangle 47">
            <a:extLst>
              <a:ext uri="{FF2B5EF4-FFF2-40B4-BE49-F238E27FC236}">
                <a16:creationId xmlns:a16="http://schemas.microsoft.com/office/drawing/2014/main" id="{5779DF9C-7F80-D241-8B29-953AABE4B040}"/>
              </a:ext>
            </a:extLst>
          </p:cNvPr>
          <p:cNvSpPr/>
          <p:nvPr/>
        </p:nvSpPr>
        <p:spPr>
          <a:xfrm rot="2867776">
            <a:off x="7611791" y="938196"/>
            <a:ext cx="2734240" cy="3328374"/>
          </a:xfrm>
          <a:prstGeom prst="rect">
            <a:avLst/>
          </a:prstGeom>
          <a:noFill/>
        </p:spPr>
        <p:txBody>
          <a:bodyPr spcFirstLastPara="1" wrap="square" lIns="91440" tIns="45720" rIns="91440" bIns="45720" numCol="1" anchor="t">
            <a:prstTxWarp prst="textArchUp">
              <a:avLst/>
            </a:prstTxWarp>
            <a:spAutoFit/>
          </a:bodyPr>
          <a:lstStyle/>
          <a:p>
            <a:pPr algn="ctr"/>
            <a:r>
              <a:rPr lang="ru-RU" sz="1400" dirty="0">
                <a:solidFill>
                  <a:schemeClr val="bg1"/>
                </a:solidFill>
              </a:rPr>
              <a:t>Нидерланды</a:t>
            </a:r>
            <a:r>
              <a:rPr lang="en-US" sz="1400" dirty="0">
                <a:solidFill>
                  <a:schemeClr val="bg1"/>
                </a:solidFill>
              </a:rPr>
              <a:t>, </a:t>
            </a:r>
            <a:r>
              <a:rPr lang="ru-RU" sz="1400" dirty="0">
                <a:solidFill>
                  <a:schemeClr val="bg1"/>
                </a:solidFill>
              </a:rPr>
              <a:t>Греция</a:t>
            </a:r>
            <a:endParaRPr lang="en-US" sz="1400" dirty="0">
              <a:solidFill>
                <a:schemeClr val="bg1"/>
              </a:solidFill>
            </a:endParaRPr>
          </a:p>
          <a:p>
            <a:pPr algn="ctr"/>
            <a:r>
              <a:rPr lang="en-US" sz="1400" dirty="0">
                <a:solidFill>
                  <a:schemeClr val="bg1"/>
                </a:solidFill>
              </a:rPr>
              <a:t>  </a:t>
            </a:r>
            <a:r>
              <a:rPr lang="ru-RU" sz="1400" dirty="0">
                <a:solidFill>
                  <a:schemeClr val="bg1"/>
                </a:solidFill>
              </a:rPr>
              <a:t>Франция Вьетнам</a:t>
            </a:r>
            <a:endParaRPr lang="en-US" sz="1400" b="0" cap="none" spc="0" dirty="0">
              <a:solidFill>
                <a:schemeClr val="bg1"/>
              </a:solidFill>
              <a:cs typeface="Arial"/>
            </a:endParaRPr>
          </a:p>
        </p:txBody>
      </p:sp>
      <p:sp>
        <p:nvSpPr>
          <p:cNvPr id="45" name="Freeform 44">
            <a:extLst>
              <a:ext uri="{FF2B5EF4-FFF2-40B4-BE49-F238E27FC236}">
                <a16:creationId xmlns:a16="http://schemas.microsoft.com/office/drawing/2014/main" id="{3AB943A1-4554-6249-B7AF-A5BCF3C5D551}"/>
              </a:ext>
            </a:extLst>
          </p:cNvPr>
          <p:cNvSpPr/>
          <p:nvPr/>
        </p:nvSpPr>
        <p:spPr>
          <a:xfrm rot="4120979">
            <a:off x="7940121" y="1232193"/>
            <a:ext cx="2402040" cy="240204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dirty="0"/>
          </a:p>
        </p:txBody>
      </p:sp>
      <p:sp>
        <p:nvSpPr>
          <p:cNvPr id="46" name="Rectangle 45">
            <a:extLst>
              <a:ext uri="{FF2B5EF4-FFF2-40B4-BE49-F238E27FC236}">
                <a16:creationId xmlns:a16="http://schemas.microsoft.com/office/drawing/2014/main" id="{0A05BCBB-17A4-644D-A788-F14E62CEE569}"/>
              </a:ext>
            </a:extLst>
          </p:cNvPr>
          <p:cNvSpPr/>
          <p:nvPr/>
        </p:nvSpPr>
        <p:spPr>
          <a:xfrm rot="2867776">
            <a:off x="7472729" y="1452944"/>
            <a:ext cx="2249276" cy="2738030"/>
          </a:xfrm>
          <a:prstGeom prst="rect">
            <a:avLst/>
          </a:prstGeom>
          <a:noFill/>
        </p:spPr>
        <p:txBody>
          <a:bodyPr wrap="square" lIns="91440" tIns="45720" rIns="91440" bIns="45720">
            <a:prstTxWarp prst="textArchUp">
              <a:avLst/>
            </a:prstTxWarp>
            <a:spAutoFit/>
          </a:bodyPr>
          <a:lstStyle/>
          <a:p>
            <a:pPr algn="ctr"/>
            <a:r>
              <a:rPr lang="ru-RU" sz="1400" dirty="0">
                <a:solidFill>
                  <a:schemeClr val="bg1"/>
                </a:solidFill>
              </a:rPr>
              <a:t>Новые культуры</a:t>
            </a:r>
            <a:endParaRPr lang="en-US" sz="1400" dirty="0">
              <a:solidFill>
                <a:schemeClr val="bg1"/>
              </a:solidFill>
            </a:endParaRPr>
          </a:p>
          <a:p>
            <a:pPr algn="ctr"/>
            <a:r>
              <a:rPr lang="ru-RU" sz="1400" b="0" cap="none" spc="0" dirty="0">
                <a:ln w="0"/>
                <a:solidFill>
                  <a:schemeClr val="bg1"/>
                </a:solidFill>
              </a:rPr>
              <a:t>и языки</a:t>
            </a:r>
            <a:endParaRPr lang="en-US" sz="1400" b="0" cap="none" spc="0" dirty="0">
              <a:ln w="0"/>
              <a:solidFill>
                <a:schemeClr val="bg1"/>
              </a:solidFill>
            </a:endParaRPr>
          </a:p>
        </p:txBody>
      </p:sp>
      <p:sp>
        <p:nvSpPr>
          <p:cNvPr id="4" name="TextBox 3">
            <a:extLst>
              <a:ext uri="{FF2B5EF4-FFF2-40B4-BE49-F238E27FC236}">
                <a16:creationId xmlns:a16="http://schemas.microsoft.com/office/drawing/2014/main" id="{C9A65A3B-CC14-7643-B1E0-79B2B8027EBD}"/>
              </a:ext>
            </a:extLst>
          </p:cNvPr>
          <p:cNvSpPr txBox="1"/>
          <p:nvPr/>
        </p:nvSpPr>
        <p:spPr>
          <a:xfrm>
            <a:off x="702206" y="374033"/>
            <a:ext cx="22680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1EB53A"/>
                </a:solidFill>
                <a:effectLst/>
                <a:uLnTx/>
                <a:uFillTx/>
                <a:latin typeface="Arial"/>
                <a:ea typeface="+mn-ea"/>
                <a:cs typeface="+mn-cs"/>
              </a:rPr>
              <a:t>Начало действий</a:t>
            </a:r>
            <a:br>
              <a:rPr kumimoji="0" lang="ru-RU" sz="1600" b="1" i="0" u="none" strike="noStrike" kern="1200" cap="none" spc="0" normalizeH="0" baseline="0" noProof="0" dirty="0">
                <a:ln>
                  <a:noFill/>
                </a:ln>
                <a:solidFill>
                  <a:srgbClr val="1EB53A"/>
                </a:solidFill>
                <a:effectLst/>
                <a:uLnTx/>
                <a:uFillTx/>
                <a:latin typeface="Arial"/>
                <a:ea typeface="+mn-ea"/>
                <a:cs typeface="+mn-cs"/>
              </a:rPr>
            </a:br>
            <a:r>
              <a:rPr kumimoji="0" lang="ru-RU" sz="1600" i="0" u="none" strike="noStrike" kern="1200" cap="none" spc="0" normalizeH="0" baseline="0" noProof="0" dirty="0">
                <a:ln>
                  <a:noFill/>
                </a:ln>
                <a:solidFill>
                  <a:srgbClr val="1EB53A"/>
                </a:solidFill>
                <a:effectLst/>
                <a:uLnTx/>
                <a:uFillTx/>
                <a:latin typeface="Arial"/>
                <a:ea typeface="+mn-ea"/>
                <a:cs typeface="+mn-cs"/>
              </a:rPr>
              <a:t>Создание и наращивание темпа</a:t>
            </a:r>
          </a:p>
        </p:txBody>
      </p:sp>
      <p:sp>
        <p:nvSpPr>
          <p:cNvPr id="5" name="TextBox 4">
            <a:extLst>
              <a:ext uri="{FF2B5EF4-FFF2-40B4-BE49-F238E27FC236}">
                <a16:creationId xmlns:a16="http://schemas.microsoft.com/office/drawing/2014/main" id="{28DE594F-6655-0447-B453-1D633B6ECB18}"/>
              </a:ext>
            </a:extLst>
          </p:cNvPr>
          <p:cNvSpPr txBox="1"/>
          <p:nvPr/>
        </p:nvSpPr>
        <p:spPr>
          <a:xfrm>
            <a:off x="3438817" y="374033"/>
            <a:ext cx="2474133" cy="830997"/>
          </a:xfrm>
          <a:prstGeom prst="rect">
            <a:avLst/>
          </a:prstGeom>
          <a:noFill/>
        </p:spPr>
        <p:txBody>
          <a:bodyPr wrap="square" rtlCol="0">
            <a:spAutoFit/>
          </a:bodyPr>
          <a:lstStyle/>
          <a:p>
            <a:pPr marL="12700" marR="0" lvl="1" defTabSz="457200"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dirty="0">
                <a:ln>
                  <a:noFill/>
                </a:ln>
                <a:solidFill>
                  <a:srgbClr val="1EB53A"/>
                </a:solidFill>
                <a:effectLst/>
                <a:uLnTx/>
                <a:uFillTx/>
                <a:latin typeface="Arial"/>
                <a:ea typeface="+mn-ea"/>
                <a:cs typeface="+mn-cs"/>
              </a:rPr>
              <a:t>Поддержка голосов</a:t>
            </a:r>
            <a:br>
              <a:rPr kumimoji="0" lang="ru-RU" sz="1600" b="1" i="0" u="none" strike="noStrike" kern="1200" cap="none" spc="0" normalizeH="0" baseline="0" noProof="0" dirty="0">
                <a:ln>
                  <a:noFill/>
                </a:ln>
                <a:solidFill>
                  <a:srgbClr val="1EB53A"/>
                </a:solidFill>
                <a:effectLst/>
                <a:uLnTx/>
                <a:uFillTx/>
                <a:latin typeface="Arial"/>
                <a:ea typeface="+mn-ea"/>
                <a:cs typeface="+mn-cs"/>
              </a:rPr>
            </a:br>
            <a:r>
              <a:rPr kumimoji="0" lang="ru-RU" sz="1600" i="0" u="none" strike="noStrike" kern="1200" cap="none" spc="0" normalizeH="0" baseline="0" noProof="0" dirty="0">
                <a:ln>
                  <a:noFill/>
                </a:ln>
                <a:solidFill>
                  <a:srgbClr val="1EB53A"/>
                </a:solidFill>
                <a:effectLst/>
                <a:uLnTx/>
                <a:uFillTx/>
                <a:latin typeface="Arial"/>
                <a:ea typeface="+mn-ea"/>
                <a:cs typeface="+mn-cs"/>
              </a:rPr>
              <a:t>Развитие различных интересов и мотиваций</a:t>
            </a:r>
          </a:p>
        </p:txBody>
      </p:sp>
      <p:sp>
        <p:nvSpPr>
          <p:cNvPr id="6" name="TextBox 5">
            <a:extLst>
              <a:ext uri="{FF2B5EF4-FFF2-40B4-BE49-F238E27FC236}">
                <a16:creationId xmlns:a16="http://schemas.microsoft.com/office/drawing/2014/main" id="{15CB17D6-72FF-D24C-AE6E-E63E7B008977}"/>
              </a:ext>
            </a:extLst>
          </p:cNvPr>
          <p:cNvSpPr txBox="1"/>
          <p:nvPr/>
        </p:nvSpPr>
        <p:spPr>
          <a:xfrm>
            <a:off x="6425692" y="295139"/>
            <a:ext cx="2412650"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1EB53A"/>
                </a:solidFill>
                <a:effectLst/>
                <a:uLnTx/>
                <a:uFillTx/>
                <a:latin typeface="Arial"/>
                <a:ea typeface="+mn-ea"/>
                <a:cs typeface="+mn-cs"/>
              </a:rPr>
              <a:t>Влияние и взаимодействие</a:t>
            </a:r>
            <a:br>
              <a:rPr kumimoji="0" lang="ru-RU" sz="1600" b="1" i="0" u="none" strike="noStrike" kern="1200" cap="none" spc="0" normalizeH="0" baseline="0" noProof="0" dirty="0">
                <a:ln>
                  <a:noFill/>
                </a:ln>
                <a:solidFill>
                  <a:srgbClr val="1EB53A"/>
                </a:solidFill>
                <a:effectLst/>
                <a:uLnTx/>
                <a:uFillTx/>
                <a:latin typeface="Arial"/>
                <a:ea typeface="+mn-ea"/>
                <a:cs typeface="+mn-cs"/>
              </a:rPr>
            </a:br>
            <a:r>
              <a:rPr kumimoji="0" lang="ru-RU" sz="1600" i="0" u="none" strike="noStrike" kern="1200" cap="none" spc="0" normalizeH="0" baseline="0" noProof="0" dirty="0">
                <a:ln>
                  <a:noFill/>
                </a:ln>
                <a:solidFill>
                  <a:srgbClr val="1EB53A"/>
                </a:solidFill>
                <a:effectLst/>
                <a:uLnTx/>
                <a:uFillTx/>
                <a:latin typeface="Arial"/>
                <a:ea typeface="+mn-ea"/>
                <a:cs typeface="+mn-cs"/>
              </a:rPr>
              <a:t>Ориентирование в сложном спектре взаимоотношений</a:t>
            </a:r>
          </a:p>
        </p:txBody>
      </p:sp>
      <p:sp>
        <p:nvSpPr>
          <p:cNvPr id="8" name="Slide Number Placeholder 4">
            <a:extLst>
              <a:ext uri="{FF2B5EF4-FFF2-40B4-BE49-F238E27FC236}">
                <a16:creationId xmlns:a16="http://schemas.microsoft.com/office/drawing/2014/main" id="{9C10C5B3-91EE-E347-87DF-24A203F87770}"/>
              </a:ext>
            </a:extLst>
          </p:cNvPr>
          <p:cNvSpPr txBox="1">
            <a:spLocks/>
          </p:cNvSpPr>
          <p:nvPr/>
        </p:nvSpPr>
        <p:spPr>
          <a:xfrm>
            <a:off x="2882713" y="422879"/>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9" name="Slide Number Placeholder 4">
            <a:extLst>
              <a:ext uri="{FF2B5EF4-FFF2-40B4-BE49-F238E27FC236}">
                <a16:creationId xmlns:a16="http://schemas.microsoft.com/office/drawing/2014/main" id="{D99CB685-A474-C14A-9D89-046C53E9A99A}"/>
              </a:ext>
            </a:extLst>
          </p:cNvPr>
          <p:cNvSpPr txBox="1">
            <a:spLocks/>
          </p:cNvSpPr>
          <p:nvPr/>
        </p:nvSpPr>
        <p:spPr>
          <a:xfrm>
            <a:off x="5892595" y="471725"/>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27" name="Freeform 26">
            <a:extLst>
              <a:ext uri="{FF2B5EF4-FFF2-40B4-BE49-F238E27FC236}">
                <a16:creationId xmlns:a16="http://schemas.microsoft.com/office/drawing/2014/main" id="{DF0C6616-8AD6-4F44-B128-30DC409E43CE}"/>
              </a:ext>
            </a:extLst>
          </p:cNvPr>
          <p:cNvSpPr/>
          <p:nvPr/>
        </p:nvSpPr>
        <p:spPr>
          <a:xfrm rot="4120979">
            <a:off x="7918522" y="1705713"/>
            <a:ext cx="1793339" cy="1793339"/>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28" name="Freeform 27">
            <a:extLst>
              <a:ext uri="{FF2B5EF4-FFF2-40B4-BE49-F238E27FC236}">
                <a16:creationId xmlns:a16="http://schemas.microsoft.com/office/drawing/2014/main" id="{4A627542-1E5A-BA4B-9C5F-CB50F47FF834}"/>
              </a:ext>
            </a:extLst>
          </p:cNvPr>
          <p:cNvSpPr/>
          <p:nvPr/>
        </p:nvSpPr>
        <p:spPr>
          <a:xfrm rot="4120979">
            <a:off x="8002613" y="2275273"/>
            <a:ext cx="1052045" cy="1052045"/>
          </a:xfrm>
          <a:custGeom>
            <a:avLst/>
            <a:gdLst>
              <a:gd name="connsiteX0" fmla="*/ 0 w 2167466"/>
              <a:gd name="connsiteY0" fmla="*/ 1083733 h 2167466"/>
              <a:gd name="connsiteX1" fmla="*/ 1083733 w 2167466"/>
              <a:gd name="connsiteY1" fmla="*/ 0 h 2167466"/>
              <a:gd name="connsiteX2" fmla="*/ 2167466 w 2167466"/>
              <a:gd name="connsiteY2" fmla="*/ 1083733 h 2167466"/>
              <a:gd name="connsiteX3" fmla="*/ 1083733 w 2167466"/>
              <a:gd name="connsiteY3" fmla="*/ 2167466 h 2167466"/>
              <a:gd name="connsiteX4" fmla="*/ 0 w 2167466"/>
              <a:gd name="connsiteY4" fmla="*/ 1083733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466" h="2167466">
                <a:moveTo>
                  <a:pt x="0" y="1083733"/>
                </a:moveTo>
                <a:cubicBezTo>
                  <a:pt x="0" y="485204"/>
                  <a:pt x="485204" y="0"/>
                  <a:pt x="1083733" y="0"/>
                </a:cubicBezTo>
                <a:cubicBezTo>
                  <a:pt x="1682262" y="0"/>
                  <a:pt x="2167466" y="485204"/>
                  <a:pt x="2167466" y="1083733"/>
                </a:cubicBezTo>
                <a:cubicBezTo>
                  <a:pt x="2167466" y="1682262"/>
                  <a:pt x="1682262" y="2167466"/>
                  <a:pt x="1083733" y="2167466"/>
                </a:cubicBezTo>
                <a:cubicBezTo>
                  <a:pt x="485204" y="2167466"/>
                  <a:pt x="0" y="1682262"/>
                  <a:pt x="0" y="1083733"/>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9226" tIns="783674" rIns="559226" bIns="783675" numCol="1" spcCol="1270" anchor="ctr" anchorCtr="0">
            <a:noAutofit/>
            <a:sp3d/>
          </a:bodyPr>
          <a:lstStyle/>
          <a:p>
            <a:pPr marL="0" lvl="0" indent="0" algn="ctr" defTabSz="1511300">
              <a:lnSpc>
                <a:spcPct val="90000"/>
              </a:lnSpc>
              <a:spcBef>
                <a:spcPct val="0"/>
              </a:spcBef>
              <a:spcAft>
                <a:spcPct val="35000"/>
              </a:spcAft>
              <a:buNone/>
            </a:pPr>
            <a:endParaRPr lang="en-US" sz="3400" kern="1200"/>
          </a:p>
        </p:txBody>
      </p:sp>
      <p:sp>
        <p:nvSpPr>
          <p:cNvPr id="30" name="TextBox 29">
            <a:extLst>
              <a:ext uri="{FF2B5EF4-FFF2-40B4-BE49-F238E27FC236}">
                <a16:creationId xmlns:a16="http://schemas.microsoft.com/office/drawing/2014/main" id="{47AC18AC-360E-A346-BD49-83288796A3F1}"/>
              </a:ext>
            </a:extLst>
          </p:cNvPr>
          <p:cNvSpPr txBox="1"/>
          <p:nvPr/>
        </p:nvSpPr>
        <p:spPr>
          <a:xfrm>
            <a:off x="7992537" y="2341682"/>
            <a:ext cx="1100850" cy="954107"/>
          </a:xfrm>
          <a:prstGeom prst="rect">
            <a:avLst/>
          </a:prstGeom>
          <a:noFill/>
        </p:spPr>
        <p:txBody>
          <a:bodyPr wrap="square" rtlCol="0">
            <a:spAutoFit/>
          </a:bodyPr>
          <a:lstStyle/>
          <a:p>
            <a:pPr algn="ctr"/>
            <a:r>
              <a:rPr lang="ru-RU" sz="1200" b="1" dirty="0">
                <a:solidFill>
                  <a:schemeClr val="bg1"/>
                </a:solidFill>
              </a:rPr>
              <a:t>Первые 4</a:t>
            </a:r>
            <a:endParaRPr lang="en-US" sz="1200" b="1" dirty="0">
              <a:solidFill>
                <a:schemeClr val="bg1"/>
              </a:solidFill>
            </a:endParaRPr>
          </a:p>
          <a:p>
            <a:pPr algn="ctr"/>
            <a:r>
              <a:rPr lang="ru-RU" sz="1100" dirty="0">
                <a:solidFill>
                  <a:schemeClr val="bg1"/>
                </a:solidFill>
              </a:rPr>
              <a:t>Британия</a:t>
            </a:r>
            <a:r>
              <a:rPr lang="en-US" sz="1100" dirty="0">
                <a:solidFill>
                  <a:schemeClr val="bg1"/>
                </a:solidFill>
              </a:rPr>
              <a:t> &amp; </a:t>
            </a:r>
            <a:r>
              <a:rPr lang="ru-RU" sz="1100" dirty="0">
                <a:solidFill>
                  <a:schemeClr val="bg1"/>
                </a:solidFill>
              </a:rPr>
              <a:t>Канада</a:t>
            </a:r>
            <a:endParaRPr lang="en-US" sz="1100" dirty="0">
              <a:solidFill>
                <a:schemeClr val="bg1"/>
              </a:solidFill>
            </a:endParaRPr>
          </a:p>
          <a:p>
            <a:pPr algn="ctr"/>
            <a:r>
              <a:rPr lang="ru-RU" sz="1100" dirty="0">
                <a:solidFill>
                  <a:schemeClr val="bg1"/>
                </a:solidFill>
              </a:rPr>
              <a:t>Испания</a:t>
            </a:r>
            <a:endParaRPr lang="en-US" sz="1100" dirty="0">
              <a:solidFill>
                <a:schemeClr val="bg1"/>
              </a:solidFill>
            </a:endParaRPr>
          </a:p>
          <a:p>
            <a:pPr algn="ctr"/>
            <a:r>
              <a:rPr lang="ru-RU" sz="1100" dirty="0">
                <a:solidFill>
                  <a:schemeClr val="bg1"/>
                </a:solidFill>
              </a:rPr>
              <a:t>Португалия</a:t>
            </a:r>
            <a:endParaRPr lang="en-US" sz="1100" dirty="0">
              <a:solidFill>
                <a:schemeClr val="bg1"/>
              </a:solidFill>
            </a:endParaRPr>
          </a:p>
        </p:txBody>
      </p:sp>
      <p:sp>
        <p:nvSpPr>
          <p:cNvPr id="44" name="Rectangle 43">
            <a:extLst>
              <a:ext uri="{FF2B5EF4-FFF2-40B4-BE49-F238E27FC236}">
                <a16:creationId xmlns:a16="http://schemas.microsoft.com/office/drawing/2014/main" id="{48AF4F42-DAD6-C446-8105-843D5FCA755B}"/>
              </a:ext>
            </a:extLst>
          </p:cNvPr>
          <p:cNvSpPr/>
          <p:nvPr/>
        </p:nvSpPr>
        <p:spPr>
          <a:xfrm rot="2867776">
            <a:off x="7687734" y="1993247"/>
            <a:ext cx="1518649" cy="1848642"/>
          </a:xfrm>
          <a:prstGeom prst="rect">
            <a:avLst/>
          </a:prstGeom>
          <a:noFill/>
        </p:spPr>
        <p:txBody>
          <a:bodyPr wrap="square" lIns="91440" tIns="45720" rIns="91440" bIns="45720">
            <a:prstTxWarp prst="textArchUp">
              <a:avLst/>
            </a:prstTxWarp>
            <a:spAutoFit/>
          </a:bodyPr>
          <a:lstStyle/>
          <a:p>
            <a:pPr algn="ctr"/>
            <a:r>
              <a:rPr lang="ru-RU" sz="1400" dirty="0">
                <a:solidFill>
                  <a:schemeClr val="bg1"/>
                </a:solidFill>
              </a:rPr>
              <a:t>Мексика</a:t>
            </a:r>
            <a:r>
              <a:rPr lang="en-US" sz="1400" dirty="0">
                <a:solidFill>
                  <a:schemeClr val="bg1"/>
                </a:solidFill>
              </a:rPr>
              <a:t>  </a:t>
            </a:r>
            <a:r>
              <a:rPr lang="ru-RU" sz="1400" dirty="0">
                <a:solidFill>
                  <a:schemeClr val="bg1"/>
                </a:solidFill>
              </a:rPr>
              <a:t>Бразилия</a:t>
            </a:r>
            <a:endParaRPr lang="en-US" sz="1400" dirty="0">
              <a:solidFill>
                <a:schemeClr val="bg1"/>
              </a:solidFill>
            </a:endParaRPr>
          </a:p>
          <a:p>
            <a:pPr algn="ctr"/>
            <a:r>
              <a:rPr lang="ru-RU" sz="1400" dirty="0">
                <a:solidFill>
                  <a:schemeClr val="bg1"/>
                </a:solidFill>
              </a:rPr>
              <a:t>Ирландия Саудовская Аравия</a:t>
            </a:r>
            <a:endParaRPr lang="en-US" sz="1400" b="0" cap="none" spc="0" dirty="0">
              <a:ln w="0"/>
              <a:solidFill>
                <a:schemeClr val="bg1"/>
              </a:solidFill>
              <a:effectLst>
                <a:outerShdw blurRad="38100" dist="19050" dir="2700000" algn="tl" rotWithShape="0">
                  <a:schemeClr val="dk1">
                    <a:alpha val="40000"/>
                  </a:schemeClr>
                </a:outerShdw>
              </a:effectLst>
            </a:endParaRPr>
          </a:p>
        </p:txBody>
      </p:sp>
      <p:sp>
        <p:nvSpPr>
          <p:cNvPr id="132" name="Chevron 131">
            <a:extLst>
              <a:ext uri="{FF2B5EF4-FFF2-40B4-BE49-F238E27FC236}">
                <a16:creationId xmlns:a16="http://schemas.microsoft.com/office/drawing/2014/main" id="{97CD5603-AD6C-0D4A-B097-52DF8733CC7D}"/>
              </a:ext>
            </a:extLst>
          </p:cNvPr>
          <p:cNvSpPr/>
          <p:nvPr/>
        </p:nvSpPr>
        <p:spPr>
          <a:xfrm rot="16200000">
            <a:off x="603563" y="3076036"/>
            <a:ext cx="752995" cy="1063119"/>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rIns="0" rtlCol="0" anchor="ctr"/>
          <a:lstStyle/>
          <a:p>
            <a:pPr algn="ctr"/>
            <a:r>
              <a:rPr lang="ru-RU" sz="1100" dirty="0">
                <a:solidFill>
                  <a:srgbClr val="4AAEFA"/>
                </a:solidFill>
              </a:rPr>
              <a:t>Работа в сети</a:t>
            </a:r>
            <a:endParaRPr lang="en-US" sz="1600" dirty="0">
              <a:solidFill>
                <a:srgbClr val="4AAEFA"/>
              </a:solidFill>
            </a:endParaRPr>
          </a:p>
        </p:txBody>
      </p:sp>
      <p:sp>
        <p:nvSpPr>
          <p:cNvPr id="133" name="Chevron 132">
            <a:extLst>
              <a:ext uri="{FF2B5EF4-FFF2-40B4-BE49-F238E27FC236}">
                <a16:creationId xmlns:a16="http://schemas.microsoft.com/office/drawing/2014/main" id="{BD2264BC-B886-D14E-94C9-15734942C6BE}"/>
              </a:ext>
            </a:extLst>
          </p:cNvPr>
          <p:cNvSpPr/>
          <p:nvPr/>
        </p:nvSpPr>
        <p:spPr>
          <a:xfrm rot="16200000">
            <a:off x="1822013" y="3062911"/>
            <a:ext cx="749599" cy="1095123"/>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tIns="0" rIns="0" bIns="0" rtlCol="0" anchor="ctr"/>
          <a:lstStyle/>
          <a:p>
            <a:pPr algn="ctr"/>
            <a:r>
              <a:rPr lang="ru-RU" sz="1100" dirty="0">
                <a:solidFill>
                  <a:srgbClr val="4AAEFA"/>
                </a:solidFill>
              </a:rPr>
              <a:t>Аналитическая записка</a:t>
            </a:r>
            <a:endParaRPr lang="en-US" sz="1600" dirty="0">
              <a:solidFill>
                <a:srgbClr val="4AAEFA"/>
              </a:solidFill>
            </a:endParaRPr>
          </a:p>
        </p:txBody>
      </p:sp>
      <p:sp>
        <p:nvSpPr>
          <p:cNvPr id="134" name="Chevron 133">
            <a:extLst>
              <a:ext uri="{FF2B5EF4-FFF2-40B4-BE49-F238E27FC236}">
                <a16:creationId xmlns:a16="http://schemas.microsoft.com/office/drawing/2014/main" id="{D2182D8D-0892-9B43-A80B-49B959B431F2}"/>
              </a:ext>
            </a:extLst>
          </p:cNvPr>
          <p:cNvSpPr/>
          <p:nvPr/>
        </p:nvSpPr>
        <p:spPr>
          <a:xfrm>
            <a:off x="1338401" y="5822121"/>
            <a:ext cx="3514632" cy="906574"/>
          </a:xfrm>
          <a:prstGeom prst="chevron">
            <a:avLst>
              <a:gd name="adj" fmla="val 71907"/>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lIns="72000" tIns="0" rIns="0" bIns="0" rtlCol="0" anchor="ctr"/>
          <a:lstStyle/>
          <a:p>
            <a:r>
              <a:rPr lang="ru-RU" sz="1100" dirty="0">
                <a:solidFill>
                  <a:srgbClr val="4AAEFA"/>
                </a:solidFill>
              </a:rPr>
              <a:t>Региональные мастер-классы «</a:t>
            </a:r>
            <a:r>
              <a:rPr lang="ru" sz="1100" dirty="0">
                <a:solidFill>
                  <a:srgbClr val="4AAEFA"/>
                </a:solidFill>
              </a:rPr>
              <a:t>Научи учителя» </a:t>
            </a:r>
            <a:r>
              <a:rPr lang="ru" sz="1100" dirty="0">
                <a:solidFill>
                  <a:srgbClr val="4AAEFA"/>
                </a:solidFill>
                <a:cs typeface="Arial"/>
              </a:rPr>
              <a:t>для создания надежных региональных  преподавателей специалистов.</a:t>
            </a:r>
            <a:endParaRPr lang="en-US" sz="1600" dirty="0">
              <a:solidFill>
                <a:srgbClr val="4AAEFA"/>
              </a:solidFill>
            </a:endParaRPr>
          </a:p>
        </p:txBody>
      </p:sp>
      <p:sp>
        <p:nvSpPr>
          <p:cNvPr id="139" name="Rounded Rectangle 138">
            <a:extLst>
              <a:ext uri="{FF2B5EF4-FFF2-40B4-BE49-F238E27FC236}">
                <a16:creationId xmlns:a16="http://schemas.microsoft.com/office/drawing/2014/main" id="{957984F7-0535-DD4B-8DFF-AA4258B9C6BB}"/>
              </a:ext>
            </a:extLst>
          </p:cNvPr>
          <p:cNvSpPr/>
          <p:nvPr/>
        </p:nvSpPr>
        <p:spPr>
          <a:xfrm>
            <a:off x="4779673" y="5060316"/>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ru-RU" sz="1050" dirty="0">
                <a:effectLst/>
                <a:cs typeface="Arial Narrow" panose="020B0604020202020204" pitchFamily="34" charset="0"/>
              </a:rPr>
              <a:t>Сознательная некомпетентность</a:t>
            </a:r>
            <a:r>
              <a:rPr lang="en-GB" sz="1050" dirty="0">
                <a:cs typeface="Arial"/>
              </a:rPr>
              <a:t>: </a:t>
            </a:r>
            <a:r>
              <a:rPr lang="ru-RU" sz="1050" dirty="0">
                <a:solidFill>
                  <a:srgbClr val="FFFF00"/>
                </a:solidFill>
                <a:cs typeface="Arial"/>
              </a:rPr>
              <a:t>Что я мог сделать лучше</a:t>
            </a:r>
            <a:r>
              <a:rPr lang="en-GB" sz="1050" dirty="0">
                <a:solidFill>
                  <a:srgbClr val="FFFF00"/>
                </a:solidFill>
                <a:cs typeface="Arial"/>
              </a:rPr>
              <a:t>?</a:t>
            </a:r>
          </a:p>
        </p:txBody>
      </p:sp>
      <p:sp>
        <p:nvSpPr>
          <p:cNvPr id="140" name="Rounded Rectangle 139">
            <a:extLst>
              <a:ext uri="{FF2B5EF4-FFF2-40B4-BE49-F238E27FC236}">
                <a16:creationId xmlns:a16="http://schemas.microsoft.com/office/drawing/2014/main" id="{2A7F9770-178D-424C-9A92-80588A420891}"/>
              </a:ext>
            </a:extLst>
          </p:cNvPr>
          <p:cNvSpPr/>
          <p:nvPr/>
        </p:nvSpPr>
        <p:spPr>
          <a:xfrm>
            <a:off x="4779673" y="5505792"/>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ru-RU" sz="1050" dirty="0">
                <a:effectLst/>
                <a:cs typeface="Arial Narrow" panose="020B0604020202020204" pitchFamily="34" charset="0"/>
              </a:rPr>
              <a:t>Сознательная Компетентность</a:t>
            </a:r>
            <a:endParaRPr lang="en-GB" sz="1050" dirty="0">
              <a:effectLst/>
              <a:cs typeface="Arial Narrow" panose="020B0604020202020204" pitchFamily="34" charset="0"/>
            </a:endParaRPr>
          </a:p>
        </p:txBody>
      </p:sp>
      <p:sp>
        <p:nvSpPr>
          <p:cNvPr id="141" name="Rounded Rectangle 140">
            <a:extLst>
              <a:ext uri="{FF2B5EF4-FFF2-40B4-BE49-F238E27FC236}">
                <a16:creationId xmlns:a16="http://schemas.microsoft.com/office/drawing/2014/main" id="{D29AD4A8-EF2C-0D48-A076-938AF96B65DB}"/>
              </a:ext>
            </a:extLst>
          </p:cNvPr>
          <p:cNvSpPr/>
          <p:nvPr/>
        </p:nvSpPr>
        <p:spPr>
          <a:xfrm>
            <a:off x="4779673" y="5951268"/>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ru-RU" sz="1050" dirty="0">
                <a:effectLst/>
                <a:cs typeface="Arial Narrow" panose="020B0604020202020204" pitchFamily="34" charset="0"/>
              </a:rPr>
              <a:t>Бессознательная компетентность</a:t>
            </a:r>
            <a:endParaRPr lang="en-GB" sz="1050" dirty="0">
              <a:effectLst/>
              <a:cs typeface="Arial Narrow" panose="020B0604020202020204" pitchFamily="34" charset="0"/>
            </a:endParaRPr>
          </a:p>
        </p:txBody>
      </p:sp>
      <p:sp>
        <p:nvSpPr>
          <p:cNvPr id="142" name="Rounded Rectangle 141">
            <a:extLst>
              <a:ext uri="{FF2B5EF4-FFF2-40B4-BE49-F238E27FC236}">
                <a16:creationId xmlns:a16="http://schemas.microsoft.com/office/drawing/2014/main" id="{6B1A5922-FC31-BC4F-BA04-9A4D731B2F69}"/>
              </a:ext>
            </a:extLst>
          </p:cNvPr>
          <p:cNvSpPr/>
          <p:nvPr/>
        </p:nvSpPr>
        <p:spPr>
          <a:xfrm>
            <a:off x="4779673" y="6328697"/>
            <a:ext cx="2340000" cy="47831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ru-RU" sz="1050" dirty="0">
                <a:solidFill>
                  <a:srgbClr val="FFFF00"/>
                </a:solidFill>
                <a:effectLst/>
                <a:cs typeface="Arial Narrow" panose="020B0604020202020204" pitchFamily="34" charset="0"/>
              </a:rPr>
              <a:t>Мастерство</a:t>
            </a:r>
            <a:r>
              <a:rPr lang="en-GB" sz="1050" dirty="0">
                <a:effectLst/>
                <a:cs typeface="Arial Narrow" panose="020B0604020202020204" pitchFamily="34" charset="0"/>
              </a:rPr>
              <a:t>: </a:t>
            </a:r>
            <a:r>
              <a:rPr lang="ru-RU" sz="1050" dirty="0">
                <a:effectLst/>
                <a:cs typeface="Arial Narrow" panose="020B0604020202020204" pitchFamily="34" charset="0"/>
              </a:rPr>
              <a:t>Сознательная компетентность</a:t>
            </a:r>
            <a:r>
              <a:rPr lang="en-GB" sz="1050" dirty="0">
                <a:effectLst/>
                <a:cs typeface="Arial Narrow" panose="020B0604020202020204" pitchFamily="34" charset="0"/>
              </a:rPr>
              <a:t> </a:t>
            </a:r>
            <a:r>
              <a:rPr lang="ru-RU" sz="1050" dirty="0">
                <a:effectLst/>
                <a:cs typeface="Arial Narrow" panose="020B0604020202020204" pitchFamily="34" charset="0"/>
              </a:rPr>
              <a:t>бессознательной некомпетентности</a:t>
            </a:r>
            <a:endParaRPr lang="en-GB" sz="1050" dirty="0">
              <a:effectLst/>
              <a:cs typeface="Arial Narrow" panose="020B0604020202020204" pitchFamily="34" charset="0"/>
            </a:endParaRPr>
          </a:p>
        </p:txBody>
      </p:sp>
      <p:cxnSp>
        <p:nvCxnSpPr>
          <p:cNvPr id="145" name="Curved Connector 144">
            <a:extLst>
              <a:ext uri="{FF2B5EF4-FFF2-40B4-BE49-F238E27FC236}">
                <a16:creationId xmlns:a16="http://schemas.microsoft.com/office/drawing/2014/main" id="{DDA66B46-02F4-BE4C-8E54-189632D18A8B}"/>
              </a:ext>
            </a:extLst>
          </p:cNvPr>
          <p:cNvCxnSpPr>
            <a:stCxn id="138" idx="1"/>
            <a:endCxn id="139" idx="1"/>
          </p:cNvCxnSpPr>
          <p:nvPr/>
        </p:nvCxnSpPr>
        <p:spPr>
          <a:xfrm rot="10800000" flipV="1">
            <a:off x="4779673" y="4776840"/>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6" name="Curved Connector 145">
            <a:extLst>
              <a:ext uri="{FF2B5EF4-FFF2-40B4-BE49-F238E27FC236}">
                <a16:creationId xmlns:a16="http://schemas.microsoft.com/office/drawing/2014/main" id="{73345608-E05D-AE44-8B45-1DF3AB8A085D}"/>
              </a:ext>
            </a:extLst>
          </p:cNvPr>
          <p:cNvCxnSpPr>
            <a:cxnSpLocks/>
            <a:stCxn id="139" idx="3"/>
            <a:endCxn id="140" idx="3"/>
          </p:cNvCxnSpPr>
          <p:nvPr/>
        </p:nvCxnSpPr>
        <p:spPr>
          <a:xfrm>
            <a:off x="7119673" y="5222316"/>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9" name="Curved Connector 148">
            <a:extLst>
              <a:ext uri="{FF2B5EF4-FFF2-40B4-BE49-F238E27FC236}">
                <a16:creationId xmlns:a16="http://schemas.microsoft.com/office/drawing/2014/main" id="{2BE3EDEE-3996-494B-8176-5D4115DEEA6C}"/>
              </a:ext>
            </a:extLst>
          </p:cNvPr>
          <p:cNvCxnSpPr>
            <a:cxnSpLocks/>
            <a:stCxn id="140" idx="1"/>
            <a:endCxn id="141" idx="1"/>
          </p:cNvCxnSpPr>
          <p:nvPr/>
        </p:nvCxnSpPr>
        <p:spPr>
          <a:xfrm rot="10800000" flipV="1">
            <a:off x="4779673" y="5667792"/>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3" name="Curved Connector 152">
            <a:extLst>
              <a:ext uri="{FF2B5EF4-FFF2-40B4-BE49-F238E27FC236}">
                <a16:creationId xmlns:a16="http://schemas.microsoft.com/office/drawing/2014/main" id="{BB4CA052-9D03-E34E-9672-93C71E200575}"/>
              </a:ext>
            </a:extLst>
          </p:cNvPr>
          <p:cNvCxnSpPr>
            <a:cxnSpLocks/>
            <a:stCxn id="141" idx="3"/>
            <a:endCxn id="142" idx="3"/>
          </p:cNvCxnSpPr>
          <p:nvPr/>
        </p:nvCxnSpPr>
        <p:spPr>
          <a:xfrm>
            <a:off x="7119673" y="6113268"/>
            <a:ext cx="12700" cy="454584"/>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57" name="Rectangle 156">
            <a:extLst>
              <a:ext uri="{FF2B5EF4-FFF2-40B4-BE49-F238E27FC236}">
                <a16:creationId xmlns:a16="http://schemas.microsoft.com/office/drawing/2014/main" id="{2DC399AB-00B8-8343-AEED-41244D897FE2}"/>
              </a:ext>
            </a:extLst>
          </p:cNvPr>
          <p:cNvSpPr/>
          <p:nvPr/>
        </p:nvSpPr>
        <p:spPr>
          <a:xfrm>
            <a:off x="5516212" y="4101183"/>
            <a:ext cx="1765452" cy="955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B30AA-720F-2648-B848-B35CEDF9F9B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894161" y="3192194"/>
            <a:ext cx="2403678" cy="978438"/>
          </a:xfrm>
          <a:prstGeom prst="rect">
            <a:avLst/>
          </a:prstGeom>
          <a:solidFill>
            <a:schemeClr val="bg1"/>
          </a:solidFill>
          <a:ln>
            <a:solidFill>
              <a:schemeClr val="accent1"/>
            </a:solidFill>
          </a:ln>
          <a:effectLst>
            <a:outerShdw blurRad="63500" sx="102000" sy="102000" algn="ctr" rotWithShape="0">
              <a:prstClr val="black">
                <a:alpha val="40000"/>
              </a:prstClr>
            </a:outerShdw>
          </a:effectLst>
        </p:spPr>
      </p:pic>
      <p:sp>
        <p:nvSpPr>
          <p:cNvPr id="138" name="Rounded Rectangle 137">
            <a:extLst>
              <a:ext uri="{FF2B5EF4-FFF2-40B4-BE49-F238E27FC236}">
                <a16:creationId xmlns:a16="http://schemas.microsoft.com/office/drawing/2014/main" id="{CD40BB7B-33B9-9547-97EA-DD92CC251951}"/>
              </a:ext>
            </a:extLst>
          </p:cNvPr>
          <p:cNvSpPr/>
          <p:nvPr/>
        </p:nvSpPr>
        <p:spPr>
          <a:xfrm>
            <a:off x="4779673" y="4614840"/>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ru" sz="1050" dirty="0">
                <a:effectLst/>
                <a:cs typeface="Arial Narrow" panose="020B0604020202020204" pitchFamily="34" charset="0"/>
              </a:rPr>
              <a:t>Бессознательная некомпетентность</a:t>
            </a:r>
          </a:p>
        </p:txBody>
      </p:sp>
      <p:grpSp>
        <p:nvGrpSpPr>
          <p:cNvPr id="168" name="Group 167">
            <a:extLst>
              <a:ext uri="{FF2B5EF4-FFF2-40B4-BE49-F238E27FC236}">
                <a16:creationId xmlns:a16="http://schemas.microsoft.com/office/drawing/2014/main" id="{D70969F0-310B-6544-9D7D-55D1557528D1}"/>
              </a:ext>
            </a:extLst>
          </p:cNvPr>
          <p:cNvGrpSpPr/>
          <p:nvPr/>
        </p:nvGrpSpPr>
        <p:grpSpPr>
          <a:xfrm>
            <a:off x="7033080" y="5729356"/>
            <a:ext cx="3333896" cy="326525"/>
            <a:chOff x="7447501" y="6242279"/>
            <a:chExt cx="3333896" cy="266537"/>
          </a:xfrm>
        </p:grpSpPr>
        <p:sp>
          <p:nvSpPr>
            <p:cNvPr id="166" name="Pentagon 165">
              <a:extLst>
                <a:ext uri="{FF2B5EF4-FFF2-40B4-BE49-F238E27FC236}">
                  <a16:creationId xmlns:a16="http://schemas.microsoft.com/office/drawing/2014/main" id="{50139A57-84AD-9E42-A293-C9E1460D84AD}"/>
                </a:ext>
              </a:extLst>
            </p:cNvPr>
            <p:cNvSpPr/>
            <p:nvPr/>
          </p:nvSpPr>
          <p:spPr>
            <a:xfrm rot="10800000">
              <a:off x="7447501" y="6242279"/>
              <a:ext cx="313962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7" name="TextBox 166">
              <a:extLst>
                <a:ext uri="{FF2B5EF4-FFF2-40B4-BE49-F238E27FC236}">
                  <a16:creationId xmlns:a16="http://schemas.microsoft.com/office/drawing/2014/main" id="{A5324300-1B4C-D342-8E91-B6A47EC71B9A}"/>
                </a:ext>
              </a:extLst>
            </p:cNvPr>
            <p:cNvSpPr txBox="1"/>
            <p:nvPr/>
          </p:nvSpPr>
          <p:spPr>
            <a:xfrm>
              <a:off x="7549812" y="6246594"/>
              <a:ext cx="3231585" cy="251233"/>
            </a:xfrm>
            <a:prstGeom prst="rect">
              <a:avLst/>
            </a:prstGeom>
            <a:noFill/>
          </p:spPr>
          <p:txBody>
            <a:bodyPr wrap="square" rtlCol="0">
              <a:spAutoFit/>
            </a:bodyPr>
            <a:lstStyle/>
            <a:p>
              <a:r>
                <a:rPr lang="ru-RU" sz="1400" dirty="0">
                  <a:solidFill>
                    <a:srgbClr val="4AAEFA"/>
                  </a:solidFill>
                </a:rPr>
                <a:t>Что такое Правильный Уход Астмы</a:t>
              </a:r>
              <a:endParaRPr lang="en-US" sz="1400" dirty="0">
                <a:solidFill>
                  <a:srgbClr val="4AAEFA"/>
                </a:solidFill>
              </a:endParaRPr>
            </a:p>
          </p:txBody>
        </p:sp>
      </p:grpSp>
      <p:sp>
        <p:nvSpPr>
          <p:cNvPr id="112" name="Freeform: Shape 204">
            <a:extLst>
              <a:ext uri="{FF2B5EF4-FFF2-40B4-BE49-F238E27FC236}">
                <a16:creationId xmlns:a16="http://schemas.microsoft.com/office/drawing/2014/main" id="{0AC5C02F-D713-E044-B92B-D1B9DC196768}"/>
              </a:ext>
            </a:extLst>
          </p:cNvPr>
          <p:cNvSpPr/>
          <p:nvPr/>
        </p:nvSpPr>
        <p:spPr>
          <a:xfrm>
            <a:off x="687697" y="2190025"/>
            <a:ext cx="3523621" cy="192330"/>
          </a:xfrm>
          <a:custGeom>
            <a:avLst/>
            <a:gdLst>
              <a:gd name="connsiteX0" fmla="*/ 8877300 w 8877300"/>
              <a:gd name="connsiteY0" fmla="*/ 0 h 342900"/>
              <a:gd name="connsiteX1" fmla="*/ 0 w 8877300"/>
              <a:gd name="connsiteY1" fmla="*/ 114300 h 342900"/>
              <a:gd name="connsiteX2" fmla="*/ 0 w 8877300"/>
              <a:gd name="connsiteY2" fmla="*/ 114300 h 342900"/>
              <a:gd name="connsiteX3" fmla="*/ 0 w 8877300"/>
              <a:gd name="connsiteY3" fmla="*/ 215900 h 342900"/>
              <a:gd name="connsiteX4" fmla="*/ 8877300 w 8877300"/>
              <a:gd name="connsiteY4" fmla="*/ 342900 h 342900"/>
              <a:gd name="connsiteX5" fmla="*/ 8877300 w 8877300"/>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7300" h="342900">
                <a:moveTo>
                  <a:pt x="8877300" y="0"/>
                </a:moveTo>
                <a:lnTo>
                  <a:pt x="0" y="114300"/>
                </a:lnTo>
                <a:lnTo>
                  <a:pt x="0" y="114300"/>
                </a:lnTo>
                <a:lnTo>
                  <a:pt x="0" y="215900"/>
                </a:lnTo>
                <a:lnTo>
                  <a:pt x="8877300" y="342900"/>
                </a:lnTo>
                <a:lnTo>
                  <a:pt x="887730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ru-RU" sz="1000" dirty="0">
                <a:solidFill>
                  <a:srgbClr val="006F44"/>
                </a:solidFill>
              </a:rPr>
              <a:t>6 движущих сил в системе здравоохранения при астме</a:t>
            </a:r>
            <a:endParaRPr lang="en-US" sz="1000" dirty="0">
              <a:solidFill>
                <a:srgbClr val="006F44"/>
              </a:solidFill>
            </a:endParaRPr>
          </a:p>
        </p:txBody>
      </p:sp>
      <p:sp>
        <p:nvSpPr>
          <p:cNvPr id="82" name="Shape 81">
            <a:extLst>
              <a:ext uri="{FF2B5EF4-FFF2-40B4-BE49-F238E27FC236}">
                <a16:creationId xmlns:a16="http://schemas.microsoft.com/office/drawing/2014/main" id="{F90CEE1D-BAC1-4428-982C-730553FBCE94}"/>
              </a:ext>
            </a:extLst>
          </p:cNvPr>
          <p:cNvSpPr/>
          <p:nvPr/>
        </p:nvSpPr>
        <p:spPr>
          <a:xfrm rot="19500000">
            <a:off x="8066052" y="2236804"/>
            <a:ext cx="696384" cy="393007"/>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Shape 83">
            <a:extLst>
              <a:ext uri="{FF2B5EF4-FFF2-40B4-BE49-F238E27FC236}">
                <a16:creationId xmlns:a16="http://schemas.microsoft.com/office/drawing/2014/main" id="{E45CD39C-599A-40D1-83C3-F476B397ED47}"/>
              </a:ext>
            </a:extLst>
          </p:cNvPr>
          <p:cNvSpPr/>
          <p:nvPr/>
        </p:nvSpPr>
        <p:spPr>
          <a:xfrm rot="18540000">
            <a:off x="8395534" y="2211682"/>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Shape 84">
            <a:extLst>
              <a:ext uri="{FF2B5EF4-FFF2-40B4-BE49-F238E27FC236}">
                <a16:creationId xmlns:a16="http://schemas.microsoft.com/office/drawing/2014/main" id="{DF4D9BF9-4EF2-4C7C-8034-0EC26A657470}"/>
              </a:ext>
            </a:extLst>
          </p:cNvPr>
          <p:cNvSpPr/>
          <p:nvPr/>
        </p:nvSpPr>
        <p:spPr>
          <a:xfrm rot="20580000">
            <a:off x="8656218" y="2619418"/>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Rectangle: Rounded Corners 157">
            <a:extLst>
              <a:ext uri="{FF2B5EF4-FFF2-40B4-BE49-F238E27FC236}">
                <a16:creationId xmlns:a16="http://schemas.microsoft.com/office/drawing/2014/main" id="{F606EB78-5F1B-4F24-B6A1-4320A26C81E8}"/>
              </a:ext>
            </a:extLst>
          </p:cNvPr>
          <p:cNvSpPr/>
          <p:nvPr/>
        </p:nvSpPr>
        <p:spPr>
          <a:xfrm>
            <a:off x="1147901" y="2189249"/>
            <a:ext cx="3345107" cy="198351"/>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i="0" u="none" strike="noStrike" kern="1200" normalizeH="0" baseline="0" noProof="0" dirty="0">
              <a:ln w="0"/>
              <a:solidFill>
                <a:srgbClr val="006F44"/>
              </a:solidFill>
              <a:effectLst>
                <a:outerShdw blurRad="38100" dist="19050" dir="2700000" algn="tl" rotWithShape="0">
                  <a:schemeClr val="dk1">
                    <a:alpha val="40000"/>
                  </a:schemeClr>
                </a:outerShdw>
              </a:effectLst>
              <a:uLnTx/>
              <a:uFillTx/>
              <a:latin typeface="Arial"/>
            </a:endParaRPr>
          </a:p>
        </p:txBody>
      </p:sp>
      <p:grpSp>
        <p:nvGrpSpPr>
          <p:cNvPr id="171" name="Group 170">
            <a:extLst>
              <a:ext uri="{FF2B5EF4-FFF2-40B4-BE49-F238E27FC236}">
                <a16:creationId xmlns:a16="http://schemas.microsoft.com/office/drawing/2014/main" id="{2E8501D6-39BC-4D41-8A52-4A6F7F3625D8}"/>
              </a:ext>
            </a:extLst>
          </p:cNvPr>
          <p:cNvGrpSpPr/>
          <p:nvPr/>
        </p:nvGrpSpPr>
        <p:grpSpPr>
          <a:xfrm>
            <a:off x="7046441" y="4772864"/>
            <a:ext cx="4083624" cy="404926"/>
            <a:chOff x="7447499" y="4688075"/>
            <a:chExt cx="3398671" cy="311500"/>
          </a:xfrm>
        </p:grpSpPr>
        <p:sp>
          <p:nvSpPr>
            <p:cNvPr id="160" name="Pentagon 159">
              <a:extLst>
                <a:ext uri="{FF2B5EF4-FFF2-40B4-BE49-F238E27FC236}">
                  <a16:creationId xmlns:a16="http://schemas.microsoft.com/office/drawing/2014/main" id="{AD6C7A48-8CCA-B14E-8397-CBDE25080004}"/>
                </a:ext>
              </a:extLst>
            </p:cNvPr>
            <p:cNvSpPr/>
            <p:nvPr/>
          </p:nvSpPr>
          <p:spPr>
            <a:xfrm rot="10800000">
              <a:off x="7447499" y="4733038"/>
              <a:ext cx="3261952"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1" name="TextBox 160">
              <a:extLst>
                <a:ext uri="{FF2B5EF4-FFF2-40B4-BE49-F238E27FC236}">
                  <a16:creationId xmlns:a16="http://schemas.microsoft.com/office/drawing/2014/main" id="{19967D38-F4E2-C045-87D4-2287940DEB45}"/>
                </a:ext>
              </a:extLst>
            </p:cNvPr>
            <p:cNvSpPr txBox="1"/>
            <p:nvPr/>
          </p:nvSpPr>
          <p:spPr>
            <a:xfrm>
              <a:off x="7542361" y="4688075"/>
              <a:ext cx="3303809" cy="236766"/>
            </a:xfrm>
            <a:prstGeom prst="rect">
              <a:avLst/>
            </a:prstGeom>
            <a:noFill/>
          </p:spPr>
          <p:txBody>
            <a:bodyPr wrap="square" rtlCol="0">
              <a:spAutoFit/>
            </a:bodyPr>
            <a:lstStyle/>
            <a:p>
              <a:r>
                <a:rPr lang="ru-RU" sz="1400" dirty="0">
                  <a:solidFill>
                    <a:srgbClr val="4AAEFA"/>
                  </a:solidFill>
                </a:rPr>
                <a:t>Линейка для Астмы </a:t>
              </a:r>
              <a:r>
                <a:rPr lang="en-US" sz="1400" dirty="0">
                  <a:solidFill>
                    <a:srgbClr val="4AAEFA"/>
                  </a:solidFill>
                </a:rPr>
                <a:t>&amp; </a:t>
              </a:r>
              <a:r>
                <a:rPr lang="ru-RU" sz="1400" dirty="0">
                  <a:solidFill>
                    <a:srgbClr val="4AAEFA"/>
                  </a:solidFill>
                </a:rPr>
                <a:t>Карточки с вопросами</a:t>
              </a:r>
              <a:endParaRPr lang="en-US" sz="1400" dirty="0">
                <a:solidFill>
                  <a:srgbClr val="4AAEFA"/>
                </a:solidFill>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a:off x="7850903" y="1807236"/>
            <a:ext cx="3934381" cy="1634246"/>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850903" y="3997306"/>
            <a:ext cx="3846786" cy="161362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19320" y="1673305"/>
            <a:ext cx="1429356" cy="2015273"/>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19319" y="3766547"/>
            <a:ext cx="1429357" cy="2015273"/>
          </a:xfrm>
          <a:prstGeom prst="rect">
            <a:avLst/>
          </a:prstGeom>
        </p:spPr>
      </p:pic>
      <p:sp>
        <p:nvSpPr>
          <p:cNvPr id="12" name="Title 1">
            <a:extLst>
              <a:ext uri="{FF2B5EF4-FFF2-40B4-BE49-F238E27FC236}">
                <a16:creationId xmlns:a16="http://schemas.microsoft.com/office/drawing/2014/main" id="{CE3A98C9-2152-4583-AD32-FED9F7702833}"/>
              </a:ext>
            </a:extLst>
          </p:cNvPr>
          <p:cNvSpPr txBox="1">
            <a:spLocks/>
          </p:cNvSpPr>
          <p:nvPr/>
        </p:nvSpPr>
        <p:spPr>
          <a:xfrm>
            <a:off x="211283" y="213600"/>
            <a:ext cx="8848311"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ru-RU" sz="3200" dirty="0"/>
              <a:t>Прототипы материалов для обсуждения и совместного творчества на проектных совещаниях</a:t>
            </a:r>
            <a:endParaRPr lang="en-GB" sz="3200" dirty="0"/>
          </a:p>
        </p:txBody>
      </p:sp>
      <p:sp>
        <p:nvSpPr>
          <p:cNvPr id="13" name="Rectangle 12"/>
          <p:cNvSpPr/>
          <p:nvPr/>
        </p:nvSpPr>
        <p:spPr>
          <a:xfrm>
            <a:off x="211283" y="1727758"/>
            <a:ext cx="5508036" cy="823302"/>
          </a:xfrm>
          <a:prstGeom prst="rect">
            <a:avLst/>
          </a:prstGeom>
          <a:ln>
            <a:solidFill>
              <a:schemeClr val="accent1"/>
            </a:solidFill>
          </a:ln>
        </p:spPr>
        <p:txBody>
          <a:bodyPr wrap="square">
            <a:spAutoFit/>
          </a:bodyPr>
          <a:lstStyle/>
          <a:p>
            <a:pPr eaLnBrk="0" fontAlgn="base" hangingPunct="0">
              <a:lnSpc>
                <a:spcPts val="1900"/>
              </a:lnSpc>
              <a:spcBef>
                <a:spcPct val="0"/>
              </a:spcBef>
              <a:spcAft>
                <a:spcPct val="0"/>
              </a:spcAft>
            </a:pPr>
            <a:r>
              <a:rPr lang="ru-RU" altLang="x-none" b="1" dirty="0"/>
              <a:t>Предположение 1: </a:t>
            </a:r>
            <a:r>
              <a:rPr lang="ru-RU" altLang="x-none" dirty="0"/>
              <a:t>Отсутствие знаний о том, сколько доз в ингаляторе и сколько их нужно делать в год</a:t>
            </a:r>
            <a:endParaRPr lang="x-none" altLang="x-none" dirty="0"/>
          </a:p>
        </p:txBody>
      </p:sp>
      <p:sp>
        <p:nvSpPr>
          <p:cNvPr id="14" name="Rectangle 13"/>
          <p:cNvSpPr/>
          <p:nvPr/>
        </p:nvSpPr>
        <p:spPr>
          <a:xfrm>
            <a:off x="211281" y="2628822"/>
            <a:ext cx="5508037" cy="1554272"/>
          </a:xfrm>
          <a:prstGeom prst="rect">
            <a:avLst/>
          </a:prstGeom>
          <a:ln>
            <a:solidFill>
              <a:schemeClr val="accent1"/>
            </a:solidFill>
          </a:ln>
        </p:spPr>
        <p:txBody>
          <a:bodyPr wrap="square">
            <a:spAutoFit/>
          </a:bodyPr>
          <a:lstStyle/>
          <a:p>
            <a:pPr>
              <a:lnSpc>
                <a:spcPts val="1900"/>
              </a:lnSpc>
            </a:pPr>
            <a:r>
              <a:rPr lang="ru-RU" altLang="x-none" b="1" dirty="0"/>
              <a:t>Предположение 2: Фармацевты </a:t>
            </a:r>
            <a:r>
              <a:rPr lang="ru-RU" altLang="x-none" dirty="0"/>
              <a:t>стремятся делать больше, но устаревший метод: «Используйте свой синий ингалятор, чтобы открыть дыхательные пути" - это говорит об отсутствии вложений в обучение с тех пор, как это стало нормой.</a:t>
            </a:r>
            <a:endParaRPr lang="en-US" dirty="0"/>
          </a:p>
        </p:txBody>
      </p:sp>
      <p:sp>
        <p:nvSpPr>
          <p:cNvPr id="15" name="Rectangle 14"/>
          <p:cNvSpPr/>
          <p:nvPr/>
        </p:nvSpPr>
        <p:spPr>
          <a:xfrm>
            <a:off x="211284" y="4260856"/>
            <a:ext cx="5508036" cy="1797928"/>
          </a:xfrm>
          <a:prstGeom prst="rect">
            <a:avLst/>
          </a:prstGeom>
          <a:ln>
            <a:solidFill>
              <a:schemeClr val="accent1"/>
            </a:solidFill>
          </a:ln>
        </p:spPr>
        <p:txBody>
          <a:bodyPr wrap="square">
            <a:spAutoFit/>
          </a:bodyPr>
          <a:lstStyle/>
          <a:p>
            <a:pPr eaLnBrk="0" fontAlgn="base" hangingPunct="0">
              <a:lnSpc>
                <a:spcPts val="1900"/>
              </a:lnSpc>
              <a:spcBef>
                <a:spcPct val="0"/>
              </a:spcBef>
              <a:spcAft>
                <a:spcPct val="0"/>
              </a:spcAft>
            </a:pPr>
            <a:r>
              <a:rPr lang="ru-RU" altLang="x-none" b="1" dirty="0"/>
              <a:t>Предположение 3: Врачи общей практики/семейные врачи </a:t>
            </a:r>
            <a:r>
              <a:rPr lang="ru-RU" altLang="x-none" dirty="0"/>
              <a:t>стремятся сделать акцент на искусстве, а не на науке консультирования, и поэтому не соответствуют современным рекомендациям. Например, вопрос "Какова вероятность того, что у них астма?" пока не является рутинным.</a:t>
            </a:r>
            <a:endParaRPr lang="en-GB" altLang="x-none" dirty="0"/>
          </a:p>
        </p:txBody>
      </p:sp>
      <p:sp>
        <p:nvSpPr>
          <p:cNvPr id="3" name="TextBox 2"/>
          <p:cNvSpPr txBox="1"/>
          <p:nvPr/>
        </p:nvSpPr>
        <p:spPr>
          <a:xfrm>
            <a:off x="2362029" y="6146221"/>
            <a:ext cx="9335660" cy="523220"/>
          </a:xfrm>
          <a:prstGeom prst="rect">
            <a:avLst/>
          </a:prstGeom>
          <a:noFill/>
        </p:spPr>
        <p:txBody>
          <a:bodyPr wrap="square" rtlCol="0">
            <a:spAutoFit/>
          </a:bodyPr>
          <a:lstStyle/>
          <a:p>
            <a:r>
              <a:rPr lang="ru-RU" sz="1400" b="1" dirty="0"/>
              <a:t>Амбиции: </a:t>
            </a:r>
            <a:r>
              <a:rPr lang="ru-RU" sz="1400" dirty="0"/>
              <a:t>Охватывать больше людей, больше методов, приносить радость в жизнь: давайте получать удовольствие, одновременно бросая вызов.</a:t>
            </a:r>
            <a:endParaRPr lang="en-US" sz="1400" dirty="0"/>
          </a:p>
        </p:txBody>
      </p:sp>
    </p:spTree>
    <p:extLst>
      <p:ext uri="{BB962C8B-B14F-4D97-AF65-F5344CB8AC3E}">
        <p14:creationId xmlns:p14="http://schemas.microsoft.com/office/powerpoint/2010/main" val="1517929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C44D-D847-4435-A890-8AB1CE19A3DA}"/>
              </a:ext>
            </a:extLst>
          </p:cNvPr>
          <p:cNvSpPr>
            <a:spLocks noGrp="1"/>
          </p:cNvSpPr>
          <p:nvPr>
            <p:ph type="title"/>
          </p:nvPr>
        </p:nvSpPr>
        <p:spPr/>
        <p:txBody>
          <a:bodyPr/>
          <a:lstStyle/>
          <a:p>
            <a:r>
              <a:rPr lang="ru-RU" dirty="0"/>
              <a:t>Что изменила для вас программа </a:t>
            </a:r>
            <a:r>
              <a:rPr lang="ru-RU" dirty="0" err="1"/>
              <a:t>Asthma</a:t>
            </a:r>
            <a:r>
              <a:rPr lang="ru-RU" dirty="0"/>
              <a:t> </a:t>
            </a:r>
            <a:r>
              <a:rPr lang="ru-RU" dirty="0" err="1"/>
              <a:t>Right</a:t>
            </a:r>
            <a:r>
              <a:rPr lang="ru-RU" dirty="0"/>
              <a:t> Care?</a:t>
            </a:r>
            <a:endParaRPr lang="en-GB" dirty="0"/>
          </a:p>
        </p:txBody>
      </p:sp>
      <p:sp>
        <p:nvSpPr>
          <p:cNvPr id="4" name="Speech Bubble: Oval 3">
            <a:extLst>
              <a:ext uri="{FF2B5EF4-FFF2-40B4-BE49-F238E27FC236}">
                <a16:creationId xmlns:a16="http://schemas.microsoft.com/office/drawing/2014/main" id="{A6FB2BE1-2F26-4FCB-9C88-9171F49CAEB7}"/>
              </a:ext>
            </a:extLst>
          </p:cNvPr>
          <p:cNvSpPr/>
          <p:nvPr/>
        </p:nvSpPr>
        <p:spPr>
          <a:xfrm>
            <a:off x="805542" y="1417638"/>
            <a:ext cx="5746177" cy="4093027"/>
          </a:xfrm>
          <a:prstGeom prst="wedgeEllipseCallout">
            <a:avLst/>
          </a:prstGeom>
          <a:solidFill>
            <a:schemeClr val="accent6"/>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ru-RU" sz="1500" dirty="0"/>
              <a:t>Это изменило мой подход к проведению больших перемен в области лечения астмы. Это значит двигаться к новому видению, которое лучше и в корне отличается от сложившегося положения вещей. Этот проект направил меня в нужное русло для создания и поддержания крупномасштабных перемен и преобразований. Эта структура помогает нам повысить личную ценность, ценность для населения и частоту более значимых вмешательств".</a:t>
            </a:r>
          </a:p>
          <a:p>
            <a:r>
              <a:rPr lang="ru-RU" sz="1500" b="1" dirty="0"/>
              <a:t>Мар Мартинес, врач общей практики</a:t>
            </a:r>
          </a:p>
        </p:txBody>
      </p:sp>
      <p:sp>
        <p:nvSpPr>
          <p:cNvPr id="5" name="Speech Bubble: Oval 4">
            <a:extLst>
              <a:ext uri="{FF2B5EF4-FFF2-40B4-BE49-F238E27FC236}">
                <a16:creationId xmlns:a16="http://schemas.microsoft.com/office/drawing/2014/main" id="{98FB7E2D-436B-4B5E-AAFA-41D870548B6A}"/>
              </a:ext>
            </a:extLst>
          </p:cNvPr>
          <p:cNvSpPr/>
          <p:nvPr/>
        </p:nvSpPr>
        <p:spPr>
          <a:xfrm>
            <a:off x="6747660" y="1561515"/>
            <a:ext cx="5153608" cy="4546766"/>
          </a:xfrm>
          <a:prstGeom prst="wedgeEllipseCallout">
            <a:avLst>
              <a:gd name="adj1" fmla="val 31449"/>
              <a:gd name="adj2" fmla="val 61596"/>
            </a:avLst>
          </a:prstGeom>
          <a:solidFill>
            <a:schemeClr val="accent1"/>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ru-RU" sz="1400" dirty="0"/>
              <a:t>Эта программа меняет нашу жизнь, потому что мы задумываемся о качестве нашей работы в психосоциальном аспекте, стараясь сделать все возможное, чтобы обеспечить пациентам и лицам, правильный уход астмы, совмещая его с повседневной работой. В то же время невероятно, как мы можем применить эти знания к другим заболеваниям и процедурам. Работа в команде приносит огромную пользу, заставляя нас расти как личность и как специалиста здравоохранения".</a:t>
            </a:r>
          </a:p>
          <a:p>
            <a:r>
              <a:rPr lang="ru-RU" sz="1400" b="1" dirty="0"/>
              <a:t>Клаудия Висенте, врач общей практики</a:t>
            </a:r>
            <a:endParaRPr lang="en-US" sz="1400" b="1" dirty="0"/>
          </a:p>
        </p:txBody>
      </p:sp>
    </p:spTree>
    <p:extLst>
      <p:ext uri="{BB962C8B-B14F-4D97-AF65-F5344CB8AC3E}">
        <p14:creationId xmlns:p14="http://schemas.microsoft.com/office/powerpoint/2010/main" val="4146153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a de ecrã 2018-10-26, às 16.50.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910" y="0"/>
            <a:ext cx="4617035" cy="6561574"/>
          </a:xfrm>
          <a:prstGeom prst="rect">
            <a:avLst/>
          </a:prstGeom>
        </p:spPr>
      </p:pic>
      <p:sp>
        <p:nvSpPr>
          <p:cNvPr id="2" name="Прямоугольник 1">
            <a:extLst>
              <a:ext uri="{FF2B5EF4-FFF2-40B4-BE49-F238E27FC236}">
                <a16:creationId xmlns:a16="http://schemas.microsoft.com/office/drawing/2014/main" id="{07B7EF10-65E9-45DB-9E7B-931F3B63DD61}"/>
              </a:ext>
            </a:extLst>
          </p:cNvPr>
          <p:cNvSpPr/>
          <p:nvPr/>
        </p:nvSpPr>
        <p:spPr>
          <a:xfrm>
            <a:off x="4302711" y="2281561"/>
            <a:ext cx="3586578" cy="1509204"/>
          </a:xfrm>
          <a:prstGeom prst="rect">
            <a:avLst/>
          </a:prstGeom>
          <a:solidFill>
            <a:srgbClr val="1F462D"/>
          </a:solidFill>
          <a:ln>
            <a:solidFill>
              <a:srgbClr val="1F462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ln>
                <a:solidFill>
                  <a:srgbClr val="1F462D"/>
                </a:solidFill>
              </a:ln>
              <a:solidFill>
                <a:srgbClr val="1F462D"/>
              </a:solidFill>
            </a:endParaRPr>
          </a:p>
        </p:txBody>
      </p:sp>
      <p:sp>
        <p:nvSpPr>
          <p:cNvPr id="4" name="TextBox 3">
            <a:extLst>
              <a:ext uri="{FF2B5EF4-FFF2-40B4-BE49-F238E27FC236}">
                <a16:creationId xmlns:a16="http://schemas.microsoft.com/office/drawing/2014/main" id="{6A343E4E-E9F4-4974-9021-5DBF1AF66D32}"/>
              </a:ext>
            </a:extLst>
          </p:cNvPr>
          <p:cNvSpPr txBox="1"/>
          <p:nvPr/>
        </p:nvSpPr>
        <p:spPr>
          <a:xfrm>
            <a:off x="4563122" y="2396971"/>
            <a:ext cx="2849732" cy="1631216"/>
          </a:xfrm>
          <a:prstGeom prst="rect">
            <a:avLst/>
          </a:prstGeom>
          <a:noFill/>
        </p:spPr>
        <p:txBody>
          <a:bodyPr wrap="square" rtlCol="0">
            <a:spAutoFit/>
          </a:bodyPr>
          <a:lstStyle/>
          <a:p>
            <a:pPr algn="ctr"/>
            <a:r>
              <a:rPr lang="aa-ET" sz="2000" dirty="0">
                <a:solidFill>
                  <a:schemeClr val="bg1"/>
                </a:solidFill>
              </a:rPr>
              <a:t>К</a:t>
            </a:r>
            <a:r>
              <a:rPr lang="ru-RU" sz="2000" dirty="0">
                <a:solidFill>
                  <a:schemeClr val="bg1"/>
                </a:solidFill>
              </a:rPr>
              <a:t>т</a:t>
            </a:r>
            <a:r>
              <a:rPr lang="aa-ET" sz="2000" dirty="0">
                <a:solidFill>
                  <a:schemeClr val="bg1"/>
                </a:solidFill>
              </a:rPr>
              <a:t>о </a:t>
            </a:r>
            <a:r>
              <a:rPr lang="ru-RU" sz="2000" dirty="0">
                <a:solidFill>
                  <a:schemeClr val="bg1"/>
                </a:solidFill>
              </a:rPr>
              <a:t>х</a:t>
            </a:r>
            <a:r>
              <a:rPr lang="aa-ET" sz="2000" dirty="0">
                <a:solidFill>
                  <a:schemeClr val="bg1"/>
                </a:solidFill>
              </a:rPr>
              <a:t>о</a:t>
            </a:r>
            <a:r>
              <a:rPr lang="ru-RU" sz="2000" dirty="0">
                <a:solidFill>
                  <a:schemeClr val="bg1"/>
                </a:solidFill>
              </a:rPr>
              <a:t>ч</a:t>
            </a:r>
            <a:r>
              <a:rPr lang="aa-ET" sz="2000" dirty="0">
                <a:solidFill>
                  <a:schemeClr val="bg1"/>
                </a:solidFill>
              </a:rPr>
              <a:t>е</a:t>
            </a:r>
            <a:r>
              <a:rPr lang="ru-RU" sz="2000" dirty="0">
                <a:solidFill>
                  <a:schemeClr val="bg1"/>
                </a:solidFill>
              </a:rPr>
              <a:t>т</a:t>
            </a:r>
            <a:r>
              <a:rPr lang="aa-ET" sz="2000" dirty="0">
                <a:solidFill>
                  <a:schemeClr val="bg1"/>
                </a:solidFill>
              </a:rPr>
              <a:t> </a:t>
            </a:r>
            <a:r>
              <a:rPr lang="ru-RU" sz="2000" dirty="0">
                <a:solidFill>
                  <a:schemeClr val="bg1"/>
                </a:solidFill>
              </a:rPr>
              <a:t>п</a:t>
            </a:r>
            <a:r>
              <a:rPr lang="aa-ET" sz="2000" dirty="0">
                <a:solidFill>
                  <a:schemeClr val="bg1"/>
                </a:solidFill>
              </a:rPr>
              <a:t>о</a:t>
            </a:r>
            <a:r>
              <a:rPr lang="ru-RU" sz="2000" dirty="0">
                <a:solidFill>
                  <a:schemeClr val="bg1"/>
                </a:solidFill>
              </a:rPr>
              <a:t>м</a:t>
            </a:r>
            <a:r>
              <a:rPr lang="aa-ET" sz="2000" dirty="0">
                <a:solidFill>
                  <a:schemeClr val="bg1"/>
                </a:solidFill>
              </a:rPr>
              <a:t>о</a:t>
            </a:r>
            <a:r>
              <a:rPr lang="ru-RU" sz="2000" dirty="0">
                <a:solidFill>
                  <a:schemeClr val="bg1"/>
                </a:solidFill>
              </a:rPr>
              <a:t>ч</a:t>
            </a:r>
            <a:r>
              <a:rPr lang="aa-ET" sz="2000" dirty="0">
                <a:solidFill>
                  <a:schemeClr val="bg1"/>
                </a:solidFill>
              </a:rPr>
              <a:t>ь </a:t>
            </a:r>
            <a:r>
              <a:rPr lang="ru-RU" sz="2000" dirty="0">
                <a:solidFill>
                  <a:schemeClr val="bg1"/>
                </a:solidFill>
              </a:rPr>
              <a:t>н</a:t>
            </a:r>
            <a:r>
              <a:rPr lang="aa-ET" sz="2000" dirty="0">
                <a:solidFill>
                  <a:schemeClr val="bg1"/>
                </a:solidFill>
              </a:rPr>
              <a:t>а</a:t>
            </a:r>
            <a:r>
              <a:rPr lang="ru-RU" sz="2000" dirty="0">
                <a:solidFill>
                  <a:schemeClr val="bg1"/>
                </a:solidFill>
              </a:rPr>
              <a:t>м</a:t>
            </a:r>
            <a:r>
              <a:rPr lang="aa-ET" sz="2000" dirty="0">
                <a:solidFill>
                  <a:schemeClr val="bg1"/>
                </a:solidFill>
              </a:rPr>
              <a:t> </a:t>
            </a:r>
            <a:r>
              <a:rPr lang="ru-RU" sz="2000" dirty="0">
                <a:solidFill>
                  <a:schemeClr val="bg1"/>
                </a:solidFill>
              </a:rPr>
              <a:t>р</a:t>
            </a:r>
            <a:r>
              <a:rPr lang="aa-ET" sz="2000" dirty="0">
                <a:solidFill>
                  <a:schemeClr val="bg1"/>
                </a:solidFill>
              </a:rPr>
              <a:t>а</a:t>
            </a:r>
            <a:r>
              <a:rPr lang="ru-RU" sz="2000" dirty="0">
                <a:solidFill>
                  <a:schemeClr val="bg1"/>
                </a:solidFill>
              </a:rPr>
              <a:t>с</a:t>
            </a:r>
            <a:r>
              <a:rPr lang="aa-ET" sz="2000" dirty="0">
                <a:solidFill>
                  <a:schemeClr val="bg1"/>
                </a:solidFill>
              </a:rPr>
              <a:t>с</a:t>
            </a:r>
            <a:r>
              <a:rPr lang="ru-RU" sz="2000" dirty="0">
                <a:solidFill>
                  <a:schemeClr val="bg1"/>
                </a:solidFill>
              </a:rPr>
              <a:t>р</a:t>
            </a:r>
            <a:r>
              <a:rPr lang="aa-ET" sz="2000" dirty="0">
                <a:solidFill>
                  <a:schemeClr val="bg1"/>
                </a:solidFill>
              </a:rPr>
              <a:t>о</a:t>
            </a:r>
            <a:r>
              <a:rPr lang="ru-RU" sz="2000" dirty="0">
                <a:solidFill>
                  <a:schemeClr val="bg1"/>
                </a:solidFill>
              </a:rPr>
              <a:t>с</a:t>
            </a:r>
            <a:r>
              <a:rPr lang="aa-ET" sz="2000" dirty="0">
                <a:solidFill>
                  <a:schemeClr val="bg1"/>
                </a:solidFill>
              </a:rPr>
              <a:t>т</a:t>
            </a:r>
            <a:r>
              <a:rPr lang="ru-RU" sz="2000" dirty="0">
                <a:solidFill>
                  <a:schemeClr val="bg1"/>
                </a:solidFill>
              </a:rPr>
              <a:t>р</a:t>
            </a:r>
            <a:r>
              <a:rPr lang="aa-ET" sz="2000" dirty="0">
                <a:solidFill>
                  <a:schemeClr val="bg1"/>
                </a:solidFill>
              </a:rPr>
              <a:t>а</a:t>
            </a:r>
            <a:r>
              <a:rPr lang="ru-RU" sz="2000" dirty="0">
                <a:solidFill>
                  <a:schemeClr val="bg1"/>
                </a:solidFill>
              </a:rPr>
              <a:t>н</a:t>
            </a:r>
            <a:r>
              <a:rPr lang="aa-ET" sz="2000" dirty="0">
                <a:solidFill>
                  <a:schemeClr val="bg1"/>
                </a:solidFill>
              </a:rPr>
              <a:t>и</a:t>
            </a:r>
            <a:r>
              <a:rPr lang="ru-RU" sz="2000" dirty="0">
                <a:solidFill>
                  <a:schemeClr val="bg1"/>
                </a:solidFill>
              </a:rPr>
              <a:t>т</a:t>
            </a:r>
            <a:r>
              <a:rPr lang="aa-ET" sz="2000" dirty="0">
                <a:solidFill>
                  <a:schemeClr val="bg1"/>
                </a:solidFill>
              </a:rPr>
              <a:t>ь </a:t>
            </a:r>
            <a:r>
              <a:rPr lang="ru-RU" sz="2000" dirty="0">
                <a:solidFill>
                  <a:schemeClr val="bg1"/>
                </a:solidFill>
              </a:rPr>
              <a:t>м</a:t>
            </a:r>
            <a:r>
              <a:rPr lang="aa-ET" sz="2000" dirty="0">
                <a:solidFill>
                  <a:schemeClr val="bg1"/>
                </a:solidFill>
              </a:rPr>
              <a:t>е</a:t>
            </a:r>
            <a:r>
              <a:rPr lang="ru-RU" sz="2000" dirty="0">
                <a:solidFill>
                  <a:schemeClr val="bg1"/>
                </a:solidFill>
              </a:rPr>
              <a:t>т</a:t>
            </a:r>
            <a:r>
              <a:rPr lang="aa-ET" sz="2000" dirty="0">
                <a:solidFill>
                  <a:schemeClr val="bg1"/>
                </a:solidFill>
              </a:rPr>
              <a:t>о</a:t>
            </a:r>
            <a:r>
              <a:rPr lang="ru-RU" sz="2000" dirty="0">
                <a:solidFill>
                  <a:schemeClr val="bg1"/>
                </a:solidFill>
              </a:rPr>
              <a:t>д</a:t>
            </a:r>
            <a:r>
              <a:rPr lang="aa-ET" sz="2000" dirty="0">
                <a:solidFill>
                  <a:schemeClr val="bg1"/>
                </a:solidFill>
              </a:rPr>
              <a:t>ы </a:t>
            </a:r>
            <a:r>
              <a:rPr lang="ru-RU" sz="2000" dirty="0">
                <a:solidFill>
                  <a:schemeClr val="bg1"/>
                </a:solidFill>
              </a:rPr>
              <a:t>л</a:t>
            </a:r>
            <a:r>
              <a:rPr lang="aa-ET" sz="2000" dirty="0">
                <a:solidFill>
                  <a:schemeClr val="bg1"/>
                </a:solidFill>
              </a:rPr>
              <a:t>у</a:t>
            </a:r>
            <a:r>
              <a:rPr lang="ru-RU" sz="2000" dirty="0">
                <a:solidFill>
                  <a:schemeClr val="bg1"/>
                </a:solidFill>
              </a:rPr>
              <a:t>ч</a:t>
            </a:r>
            <a:r>
              <a:rPr lang="aa-ET" sz="2000" dirty="0">
                <a:solidFill>
                  <a:schemeClr val="bg1"/>
                </a:solidFill>
              </a:rPr>
              <a:t>ш</a:t>
            </a:r>
            <a:r>
              <a:rPr lang="ru-RU" sz="2000" dirty="0">
                <a:solidFill>
                  <a:schemeClr val="bg1"/>
                </a:solidFill>
              </a:rPr>
              <a:t>е</a:t>
            </a:r>
            <a:r>
              <a:rPr lang="aa-ET" sz="2000" dirty="0">
                <a:solidFill>
                  <a:schemeClr val="bg1"/>
                </a:solidFill>
              </a:rPr>
              <a:t>г</a:t>
            </a:r>
            <a:r>
              <a:rPr lang="ru-RU" sz="2000" dirty="0">
                <a:solidFill>
                  <a:schemeClr val="bg1"/>
                </a:solidFill>
              </a:rPr>
              <a:t>о</a:t>
            </a:r>
            <a:r>
              <a:rPr lang="aa-ET" sz="2000" dirty="0">
                <a:solidFill>
                  <a:schemeClr val="bg1"/>
                </a:solidFill>
              </a:rPr>
              <a:t> </a:t>
            </a:r>
            <a:r>
              <a:rPr lang="ru-RU" sz="2000" dirty="0">
                <a:solidFill>
                  <a:schemeClr val="bg1"/>
                </a:solidFill>
              </a:rPr>
              <a:t>к</a:t>
            </a:r>
            <a:r>
              <a:rPr lang="aa-ET" sz="2000" dirty="0">
                <a:solidFill>
                  <a:schemeClr val="bg1"/>
                </a:solidFill>
              </a:rPr>
              <a:t>о</a:t>
            </a:r>
            <a:r>
              <a:rPr lang="ru-RU" sz="2000" dirty="0">
                <a:solidFill>
                  <a:schemeClr val="bg1"/>
                </a:solidFill>
              </a:rPr>
              <a:t>н</a:t>
            </a:r>
            <a:r>
              <a:rPr lang="aa-ET" sz="2000" dirty="0">
                <a:solidFill>
                  <a:schemeClr val="bg1"/>
                </a:solidFill>
              </a:rPr>
              <a:t>т</a:t>
            </a:r>
            <a:r>
              <a:rPr lang="ru-RU" sz="2000" dirty="0">
                <a:solidFill>
                  <a:schemeClr val="bg1"/>
                </a:solidFill>
              </a:rPr>
              <a:t>р</a:t>
            </a:r>
            <a:r>
              <a:rPr lang="aa-ET" sz="2000" dirty="0">
                <a:solidFill>
                  <a:schemeClr val="bg1"/>
                </a:solidFill>
              </a:rPr>
              <a:t>о</a:t>
            </a:r>
            <a:r>
              <a:rPr lang="ru-RU" sz="2000" dirty="0">
                <a:solidFill>
                  <a:schemeClr val="bg1"/>
                </a:solidFill>
              </a:rPr>
              <a:t>л</a:t>
            </a:r>
            <a:r>
              <a:rPr lang="aa-ET" sz="2000" dirty="0">
                <a:solidFill>
                  <a:schemeClr val="bg1"/>
                </a:solidFill>
              </a:rPr>
              <a:t>я </a:t>
            </a:r>
            <a:r>
              <a:rPr lang="ru-RU" sz="2000" dirty="0">
                <a:solidFill>
                  <a:schemeClr val="bg1"/>
                </a:solidFill>
              </a:rPr>
              <a:t>а</a:t>
            </a:r>
            <a:r>
              <a:rPr lang="aa-ET" sz="2000" dirty="0">
                <a:solidFill>
                  <a:schemeClr val="bg1"/>
                </a:solidFill>
              </a:rPr>
              <a:t>с</a:t>
            </a:r>
            <a:r>
              <a:rPr lang="ru-RU" sz="2000" dirty="0">
                <a:solidFill>
                  <a:schemeClr val="bg1"/>
                </a:solidFill>
              </a:rPr>
              <a:t>т</a:t>
            </a:r>
            <a:r>
              <a:rPr lang="aa-ET" sz="2000" dirty="0">
                <a:solidFill>
                  <a:schemeClr val="bg1"/>
                </a:solidFill>
              </a:rPr>
              <a:t>м</a:t>
            </a:r>
            <a:r>
              <a:rPr lang="ru-RU" sz="2000" dirty="0">
                <a:solidFill>
                  <a:schemeClr val="bg1"/>
                </a:solidFill>
              </a:rPr>
              <a:t>ы</a:t>
            </a:r>
            <a:r>
              <a:rPr lang="aa-ET" sz="2000" dirty="0">
                <a:solidFill>
                  <a:schemeClr val="bg1"/>
                </a:solidFill>
              </a:rPr>
              <a:t>?</a:t>
            </a:r>
          </a:p>
          <a:p>
            <a:pPr algn="ctr"/>
            <a:endParaRPr lang="ru-RU" sz="2000" dirty="0">
              <a:solidFill>
                <a:schemeClr val="bg1"/>
              </a:solidFill>
            </a:endParaRPr>
          </a:p>
        </p:txBody>
      </p:sp>
    </p:spTree>
    <p:extLst>
      <p:ext uri="{BB962C8B-B14F-4D97-AF65-F5344CB8AC3E}">
        <p14:creationId xmlns:p14="http://schemas.microsoft.com/office/powerpoint/2010/main" val="1128566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5498" y="2233439"/>
            <a:ext cx="6842246" cy="2298319"/>
          </a:xfrm>
        </p:spPr>
        <p:txBody>
          <a:bodyPr/>
          <a:lstStyle/>
          <a:p>
            <a:r>
              <a:rPr lang="ru" noProof="0" dirty="0"/>
              <a:t>Что вы можете взять на себя? </a:t>
            </a:r>
            <a:br>
              <a:rPr lang="en-GB" noProof="0" dirty="0"/>
            </a:br>
            <a:br>
              <a:rPr lang="en-GB" noProof="0" dirty="0"/>
            </a:br>
            <a:r>
              <a:rPr lang="ru" noProof="0" dirty="0"/>
              <a:t>Действовать сейчас!</a:t>
            </a:r>
          </a:p>
        </p:txBody>
      </p:sp>
      <p:sp>
        <p:nvSpPr>
          <p:cNvPr id="3" name="Subtitle 2"/>
          <p:cNvSpPr>
            <a:spLocks noGrp="1"/>
          </p:cNvSpPr>
          <p:nvPr>
            <p:ph type="subTitle" idx="1"/>
          </p:nvPr>
        </p:nvSpPr>
        <p:spPr>
          <a:xfrm>
            <a:off x="4400550" y="5024626"/>
            <a:ext cx="7267193" cy="1529577"/>
          </a:xfrm>
        </p:spPr>
        <p:txBody>
          <a:bodyPr/>
          <a:lstStyle/>
          <a:p>
            <a:r>
              <a:rPr lang="ru" dirty="0"/>
              <a:t>Узнайте больше на сайте www.ipcrg.org/asthmarightcare.</a:t>
            </a:r>
            <a:endParaRPr lang="en-GB" noProof="0" dirty="0"/>
          </a:p>
        </p:txBody>
      </p:sp>
      <p:sp>
        <p:nvSpPr>
          <p:cNvPr id="4" name="TextBox 3"/>
          <p:cNvSpPr txBox="1"/>
          <p:nvPr/>
        </p:nvSpPr>
        <p:spPr>
          <a:xfrm>
            <a:off x="6290268" y="5789414"/>
            <a:ext cx="4883499" cy="523220"/>
          </a:xfrm>
          <a:prstGeom prst="rect">
            <a:avLst/>
          </a:prstGeom>
          <a:noFill/>
        </p:spPr>
        <p:txBody>
          <a:bodyPr wrap="square" rtlCol="0">
            <a:spAutoFit/>
          </a:bodyPr>
          <a:lstStyle/>
          <a:p>
            <a:pPr defTabSz="457200"/>
            <a:r>
              <a:rPr lang="ru" sz="1400" i="1" dirty="0">
                <a:solidFill>
                  <a:prstClr val="black"/>
                </a:solidFill>
              </a:rPr>
              <a:t>IPCRG получила финансирование от AstraZeneca для разработки Инициативы по защите прав астматиков.</a:t>
            </a:r>
            <a:endParaRPr lang="en-US" sz="1400" dirty="0">
              <a:solidFill>
                <a:prstClr val="black"/>
              </a:solidFill>
            </a:endParaRPr>
          </a:p>
        </p:txBody>
      </p:sp>
    </p:spTree>
    <p:extLst>
      <p:ext uri="{BB962C8B-B14F-4D97-AF65-F5344CB8AC3E}">
        <p14:creationId xmlns:p14="http://schemas.microsoft.com/office/powerpoint/2010/main" val="334612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462AD-175E-4AD2-9AAF-1CCE71F64FFA}"/>
              </a:ext>
            </a:extLst>
          </p:cNvPr>
          <p:cNvSpPr>
            <a:spLocks noGrp="1"/>
          </p:cNvSpPr>
          <p:nvPr>
            <p:ph type="ctrTitle"/>
          </p:nvPr>
        </p:nvSpPr>
        <p:spPr/>
        <p:txBody>
          <a:bodyPr/>
          <a:lstStyle/>
          <a:p>
            <a:r>
              <a:rPr lang="ru" dirty="0"/>
              <a:t>Дополнительные ресурсы</a:t>
            </a:r>
          </a:p>
        </p:txBody>
      </p:sp>
    </p:spTree>
    <p:extLst>
      <p:ext uri="{BB962C8B-B14F-4D97-AF65-F5344CB8AC3E}">
        <p14:creationId xmlns:p14="http://schemas.microsoft.com/office/powerpoint/2010/main" val="191258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B913-2189-4698-B217-42F7458B6F19}"/>
              </a:ext>
            </a:extLst>
          </p:cNvPr>
          <p:cNvSpPr>
            <a:spLocks noGrp="1"/>
          </p:cNvSpPr>
          <p:nvPr>
            <p:ph type="title"/>
          </p:nvPr>
        </p:nvSpPr>
        <p:spPr/>
        <p:txBody>
          <a:bodyPr/>
          <a:lstStyle/>
          <a:p>
            <a:r>
              <a:rPr lang="ru" dirty="0"/>
              <a:t>Общая история болезни</a:t>
            </a:r>
          </a:p>
        </p:txBody>
      </p:sp>
      <p:sp>
        <p:nvSpPr>
          <p:cNvPr id="3" name="Content Placeholder 2">
            <a:extLst>
              <a:ext uri="{FF2B5EF4-FFF2-40B4-BE49-F238E27FC236}">
                <a16:creationId xmlns:a16="http://schemas.microsoft.com/office/drawing/2014/main" id="{E00E1B61-DCD4-4C12-BDF2-0246E3F8D924}"/>
              </a:ext>
            </a:extLst>
          </p:cNvPr>
          <p:cNvSpPr>
            <a:spLocks noGrp="1"/>
          </p:cNvSpPr>
          <p:nvPr>
            <p:ph idx="1"/>
          </p:nvPr>
        </p:nvSpPr>
        <p:spPr/>
        <p:txBody>
          <a:bodyPr/>
          <a:lstStyle/>
          <a:p>
            <a:r>
              <a:rPr lang="ru" dirty="0"/>
              <a:t>У Шэрон диагноз астма, которую </a:t>
            </a:r>
            <a:r>
              <a:rPr lang="ru-RU" dirty="0"/>
              <a:t>контролируют</a:t>
            </a:r>
            <a:r>
              <a:rPr lang="ru" dirty="0"/>
              <a:t> с помощью ИГКС (профилактика) и сальбутамола по мере необходимости.</a:t>
            </a:r>
          </a:p>
          <a:p>
            <a:pPr lvl="1"/>
            <a:r>
              <a:rPr lang="ru" dirty="0"/>
              <a:t>Астма у нее была диагностирована во время посещения отделения неотложной помощи, когда ей было 8 лет.</a:t>
            </a:r>
          </a:p>
          <a:p>
            <a:pPr lvl="1"/>
            <a:r>
              <a:rPr lang="ru" dirty="0"/>
              <a:t>Впервые она получила сальбутамол в возрасте 3 лет.</a:t>
            </a:r>
          </a:p>
          <a:p>
            <a:endParaRPr lang="en-GB" dirty="0"/>
          </a:p>
          <a:p>
            <a:pPr lvl="1"/>
            <a:endParaRPr lang="en-GB" dirty="0"/>
          </a:p>
        </p:txBody>
      </p:sp>
    </p:spTree>
    <p:extLst>
      <p:ext uri="{BB962C8B-B14F-4D97-AF65-F5344CB8AC3E}">
        <p14:creationId xmlns:p14="http://schemas.microsoft.com/office/powerpoint/2010/main" val="1398895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B29D-B02C-4743-AC1B-18F7E75E2E0E}"/>
              </a:ext>
            </a:extLst>
          </p:cNvPr>
          <p:cNvSpPr>
            <a:spLocks noGrp="1"/>
          </p:cNvSpPr>
          <p:nvPr>
            <p:ph type="title"/>
          </p:nvPr>
        </p:nvSpPr>
        <p:spPr>
          <a:xfrm>
            <a:off x="609601" y="274638"/>
            <a:ext cx="7634287" cy="1143000"/>
          </a:xfrm>
        </p:spPr>
        <p:txBody>
          <a:bodyPr/>
          <a:lstStyle/>
          <a:p>
            <a:r>
              <a:rPr lang="ru-RU" dirty="0"/>
              <a:t>Астма - это воспалительное заболевание</a:t>
            </a:r>
            <a:endParaRPr lang="en-GB" dirty="0"/>
          </a:p>
        </p:txBody>
      </p:sp>
      <p:sp>
        <p:nvSpPr>
          <p:cNvPr id="3" name="Content Placeholder 2">
            <a:extLst>
              <a:ext uri="{FF2B5EF4-FFF2-40B4-BE49-F238E27FC236}">
                <a16:creationId xmlns:a16="http://schemas.microsoft.com/office/drawing/2014/main" id="{18670A7E-81C3-4DBB-B35F-9EE8D7097326}"/>
              </a:ext>
            </a:extLst>
          </p:cNvPr>
          <p:cNvSpPr>
            <a:spLocks noGrp="1"/>
          </p:cNvSpPr>
          <p:nvPr>
            <p:ph idx="1"/>
          </p:nvPr>
        </p:nvSpPr>
        <p:spPr>
          <a:xfrm>
            <a:off x="609600" y="1600201"/>
            <a:ext cx="11031538" cy="4525963"/>
          </a:xfrm>
        </p:spPr>
        <p:txBody>
          <a:bodyPr/>
          <a:lstStyle/>
          <a:p>
            <a:r>
              <a:rPr lang="ru-RU" dirty="0"/>
              <a:t>Астма - это хроническое воспалительное заболевание дыхательных путей, приводящее к сужению бронхов</a:t>
            </a:r>
            <a:endParaRPr lang="en-GB" dirty="0"/>
          </a:p>
        </p:txBody>
      </p:sp>
      <p:sp>
        <p:nvSpPr>
          <p:cNvPr id="7" name="TextBox 6">
            <a:extLst>
              <a:ext uri="{FF2B5EF4-FFF2-40B4-BE49-F238E27FC236}">
                <a16:creationId xmlns:a16="http://schemas.microsoft.com/office/drawing/2014/main" id="{37032828-997B-405F-B782-DA93A6DC2CBD}"/>
              </a:ext>
            </a:extLst>
          </p:cNvPr>
          <p:cNvSpPr txBox="1"/>
          <p:nvPr/>
        </p:nvSpPr>
        <p:spPr>
          <a:xfrm>
            <a:off x="2090432" y="6275188"/>
            <a:ext cx="9244013" cy="230832"/>
          </a:xfrm>
          <a:prstGeom prst="rect">
            <a:avLst/>
          </a:prstGeom>
          <a:noFill/>
        </p:spPr>
        <p:txBody>
          <a:bodyPr wrap="square" rtlCol="0">
            <a:spAutoFit/>
          </a:bodyPr>
          <a:lstStyle/>
          <a:p>
            <a:r>
              <a:rPr lang="ru-RU" sz="900" dirty="0" err="1"/>
              <a:t>HealthCentral</a:t>
            </a:r>
            <a:r>
              <a:rPr lang="ru-RU" sz="900" dirty="0"/>
              <a:t>. Анатомия приступа астмы. Доступно по адресу: </a:t>
            </a:r>
            <a:r>
              <a:rPr lang="ru-RU" sz="900" dirty="0">
                <a:hlinkClick r:id="rId2"/>
              </a:rPr>
              <a:t>https://www.healthcentral.com/article/anatomy-of-an-asthma-attack-infographic?ap=2012</a:t>
            </a:r>
            <a:r>
              <a:rPr lang="ru-RU" sz="900" dirty="0"/>
              <a:t>.</a:t>
            </a:r>
            <a:endParaRPr lang="en-GB" sz="900" dirty="0"/>
          </a:p>
        </p:txBody>
      </p:sp>
      <p:pic>
        <p:nvPicPr>
          <p:cNvPr id="11" name="Picture 10">
            <a:extLst>
              <a:ext uri="{FF2B5EF4-FFF2-40B4-BE49-F238E27FC236}">
                <a16:creationId xmlns:a16="http://schemas.microsoft.com/office/drawing/2014/main" id="{9C8903D8-006D-4178-9B89-977A3DD6C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564" y="2645506"/>
            <a:ext cx="7492389" cy="3183139"/>
          </a:xfrm>
          <a:prstGeom prst="rect">
            <a:avLst/>
          </a:prstGeom>
        </p:spPr>
      </p:pic>
      <p:sp>
        <p:nvSpPr>
          <p:cNvPr id="4" name="Прямоугольник 3">
            <a:extLst>
              <a:ext uri="{FF2B5EF4-FFF2-40B4-BE49-F238E27FC236}">
                <a16:creationId xmlns:a16="http://schemas.microsoft.com/office/drawing/2014/main" id="{4FBB2209-C990-446C-AE06-FAB606852073}"/>
              </a:ext>
            </a:extLst>
          </p:cNvPr>
          <p:cNvSpPr/>
          <p:nvPr/>
        </p:nvSpPr>
        <p:spPr>
          <a:xfrm>
            <a:off x="2331720" y="2661573"/>
            <a:ext cx="1623060" cy="32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nSpc>
                <a:spcPts val="1300"/>
              </a:lnSpc>
            </a:pPr>
            <a:r>
              <a:rPr lang="ru-RU" sz="1200" b="1" dirty="0">
                <a:solidFill>
                  <a:srgbClr val="326CA8"/>
                </a:solidFill>
              </a:rPr>
              <a:t>Нормальные </a:t>
            </a:r>
          </a:p>
          <a:p>
            <a:pPr>
              <a:lnSpc>
                <a:spcPts val="1300"/>
              </a:lnSpc>
            </a:pPr>
            <a:r>
              <a:rPr lang="ru-RU" sz="1200" b="1" dirty="0">
                <a:solidFill>
                  <a:srgbClr val="326CA8"/>
                </a:solidFill>
              </a:rPr>
              <a:t>дыхательные пути</a:t>
            </a:r>
            <a:endParaRPr lang="ru-KG" sz="1200" b="1" dirty="0">
              <a:solidFill>
                <a:srgbClr val="326CA8"/>
              </a:solidFill>
            </a:endParaRPr>
          </a:p>
        </p:txBody>
      </p:sp>
      <p:sp>
        <p:nvSpPr>
          <p:cNvPr id="8" name="Прямоугольник 7">
            <a:extLst>
              <a:ext uri="{FF2B5EF4-FFF2-40B4-BE49-F238E27FC236}">
                <a16:creationId xmlns:a16="http://schemas.microsoft.com/office/drawing/2014/main" id="{BAF394CF-7197-43F5-A930-75CBCC4024E0}"/>
              </a:ext>
            </a:extLst>
          </p:cNvPr>
          <p:cNvSpPr/>
          <p:nvPr/>
        </p:nvSpPr>
        <p:spPr>
          <a:xfrm>
            <a:off x="4793980" y="2671164"/>
            <a:ext cx="1623060" cy="32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nSpc>
                <a:spcPts val="1300"/>
              </a:lnSpc>
            </a:pPr>
            <a:r>
              <a:rPr lang="ru-RU" sz="1200" b="1" dirty="0">
                <a:solidFill>
                  <a:srgbClr val="326CA8"/>
                </a:solidFill>
              </a:rPr>
              <a:t>Астматические</a:t>
            </a:r>
          </a:p>
          <a:p>
            <a:pPr>
              <a:lnSpc>
                <a:spcPts val="1300"/>
              </a:lnSpc>
            </a:pPr>
            <a:r>
              <a:rPr lang="ru-RU" sz="1200" b="1" dirty="0">
                <a:solidFill>
                  <a:srgbClr val="326CA8"/>
                </a:solidFill>
              </a:rPr>
              <a:t>дыхательные пути</a:t>
            </a:r>
            <a:endParaRPr lang="ru-KG" sz="1200" b="1" dirty="0">
              <a:solidFill>
                <a:srgbClr val="326CA8"/>
              </a:solidFill>
            </a:endParaRPr>
          </a:p>
        </p:txBody>
      </p:sp>
      <p:sp>
        <p:nvSpPr>
          <p:cNvPr id="9" name="Прямоугольник 8">
            <a:extLst>
              <a:ext uri="{FF2B5EF4-FFF2-40B4-BE49-F238E27FC236}">
                <a16:creationId xmlns:a16="http://schemas.microsoft.com/office/drawing/2014/main" id="{2F192047-8BD1-4473-8791-E7356772E516}"/>
              </a:ext>
            </a:extLst>
          </p:cNvPr>
          <p:cNvSpPr/>
          <p:nvPr/>
        </p:nvSpPr>
        <p:spPr>
          <a:xfrm>
            <a:off x="7335956" y="2750740"/>
            <a:ext cx="1623060" cy="32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nSpc>
                <a:spcPts val="1300"/>
              </a:lnSpc>
            </a:pPr>
            <a:r>
              <a:rPr lang="ru-RU" sz="1200" b="1" dirty="0">
                <a:solidFill>
                  <a:srgbClr val="326CA8"/>
                </a:solidFill>
              </a:rPr>
              <a:t>Во время приступа</a:t>
            </a:r>
            <a:endParaRPr lang="ru-KG" sz="1200" b="1" dirty="0">
              <a:solidFill>
                <a:srgbClr val="326CA8"/>
              </a:solidFill>
            </a:endParaRPr>
          </a:p>
        </p:txBody>
      </p:sp>
      <p:sp>
        <p:nvSpPr>
          <p:cNvPr id="5" name="Прямоугольник 4">
            <a:extLst>
              <a:ext uri="{FF2B5EF4-FFF2-40B4-BE49-F238E27FC236}">
                <a16:creationId xmlns:a16="http://schemas.microsoft.com/office/drawing/2014/main" id="{F313738D-3ED1-437A-88CF-8252E0817729}"/>
              </a:ext>
            </a:extLst>
          </p:cNvPr>
          <p:cNvSpPr/>
          <p:nvPr/>
        </p:nvSpPr>
        <p:spPr>
          <a:xfrm>
            <a:off x="2282777" y="3164096"/>
            <a:ext cx="525780" cy="1357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l">
              <a:lnSpc>
                <a:spcPts val="1300"/>
              </a:lnSpc>
            </a:pPr>
            <a:r>
              <a:rPr lang="ru-RU" sz="1000" dirty="0">
                <a:solidFill>
                  <a:schemeClr val="tx1"/>
                </a:solidFill>
              </a:rPr>
              <a:t>Просвет</a:t>
            </a:r>
            <a:endParaRPr lang="ru-KG" sz="1000" dirty="0">
              <a:solidFill>
                <a:schemeClr val="tx1"/>
              </a:solidFill>
            </a:endParaRPr>
          </a:p>
        </p:txBody>
      </p:sp>
      <p:sp>
        <p:nvSpPr>
          <p:cNvPr id="10" name="Прямоугольник 9">
            <a:extLst>
              <a:ext uri="{FF2B5EF4-FFF2-40B4-BE49-F238E27FC236}">
                <a16:creationId xmlns:a16="http://schemas.microsoft.com/office/drawing/2014/main" id="{38D6752B-2164-48EF-9C5D-7C61B4593A2A}"/>
              </a:ext>
            </a:extLst>
          </p:cNvPr>
          <p:cNvSpPr/>
          <p:nvPr/>
        </p:nvSpPr>
        <p:spPr>
          <a:xfrm>
            <a:off x="2331720" y="4718504"/>
            <a:ext cx="525779" cy="1357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l">
              <a:lnSpc>
                <a:spcPts val="1300"/>
              </a:lnSpc>
            </a:pPr>
            <a:r>
              <a:rPr lang="ru-RU" sz="1000" dirty="0">
                <a:solidFill>
                  <a:schemeClr val="tx1"/>
                </a:solidFill>
              </a:rPr>
              <a:t>Слизь</a:t>
            </a:r>
            <a:endParaRPr lang="ru-KG" sz="1000" dirty="0">
              <a:solidFill>
                <a:schemeClr val="tx1"/>
              </a:solidFill>
            </a:endParaRPr>
          </a:p>
        </p:txBody>
      </p:sp>
      <p:sp>
        <p:nvSpPr>
          <p:cNvPr id="12" name="Прямоугольник 11">
            <a:extLst>
              <a:ext uri="{FF2B5EF4-FFF2-40B4-BE49-F238E27FC236}">
                <a16:creationId xmlns:a16="http://schemas.microsoft.com/office/drawing/2014/main" id="{6195630A-AFC6-4D13-9882-C5D13C530B77}"/>
              </a:ext>
            </a:extLst>
          </p:cNvPr>
          <p:cNvSpPr/>
          <p:nvPr/>
        </p:nvSpPr>
        <p:spPr>
          <a:xfrm>
            <a:off x="4318730" y="4718504"/>
            <a:ext cx="768619" cy="32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300"/>
              </a:lnSpc>
            </a:pPr>
            <a:r>
              <a:rPr lang="ru-RU" sz="1000" dirty="0">
                <a:solidFill>
                  <a:schemeClr val="tx1"/>
                </a:solidFill>
              </a:rPr>
              <a:t>Гладкая мускулатура</a:t>
            </a:r>
            <a:endParaRPr lang="ru-KG" sz="1000" dirty="0">
              <a:solidFill>
                <a:schemeClr val="tx1"/>
              </a:solidFill>
            </a:endParaRPr>
          </a:p>
        </p:txBody>
      </p:sp>
      <p:sp>
        <p:nvSpPr>
          <p:cNvPr id="13" name="Прямоугольник 12">
            <a:extLst>
              <a:ext uri="{FF2B5EF4-FFF2-40B4-BE49-F238E27FC236}">
                <a16:creationId xmlns:a16="http://schemas.microsoft.com/office/drawing/2014/main" id="{E75C4905-96DB-43FB-96C3-360A90F2D1D8}"/>
              </a:ext>
            </a:extLst>
          </p:cNvPr>
          <p:cNvSpPr/>
          <p:nvPr/>
        </p:nvSpPr>
        <p:spPr>
          <a:xfrm>
            <a:off x="4440148" y="3240578"/>
            <a:ext cx="525781" cy="2500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300"/>
              </a:lnSpc>
            </a:pPr>
            <a:r>
              <a:rPr lang="ru-RU" sz="1000" dirty="0">
                <a:solidFill>
                  <a:schemeClr val="tx1"/>
                </a:solidFill>
              </a:rPr>
              <a:t>Сосуды</a:t>
            </a:r>
            <a:endParaRPr lang="ru-KG" sz="1000" dirty="0">
              <a:solidFill>
                <a:schemeClr val="tx1"/>
              </a:solidFill>
            </a:endParaRPr>
          </a:p>
        </p:txBody>
      </p:sp>
      <p:sp>
        <p:nvSpPr>
          <p:cNvPr id="14" name="Прямоугольник 13">
            <a:extLst>
              <a:ext uri="{FF2B5EF4-FFF2-40B4-BE49-F238E27FC236}">
                <a16:creationId xmlns:a16="http://schemas.microsoft.com/office/drawing/2014/main" id="{8D1573FB-1841-450B-95B1-D4526F8DED85}"/>
              </a:ext>
            </a:extLst>
          </p:cNvPr>
          <p:cNvSpPr/>
          <p:nvPr/>
        </p:nvSpPr>
        <p:spPr>
          <a:xfrm>
            <a:off x="6712438" y="3183308"/>
            <a:ext cx="869462" cy="45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300"/>
              </a:lnSpc>
            </a:pPr>
            <a:r>
              <a:rPr lang="ru-RU" sz="1000" dirty="0">
                <a:solidFill>
                  <a:schemeClr val="tx1"/>
                </a:solidFill>
              </a:rPr>
              <a:t>Воспаление </a:t>
            </a:r>
          </a:p>
          <a:p>
            <a:pPr algn="ctr">
              <a:lnSpc>
                <a:spcPts val="1300"/>
              </a:lnSpc>
            </a:pPr>
            <a:r>
              <a:rPr lang="ru-RU" sz="1000" dirty="0">
                <a:solidFill>
                  <a:schemeClr val="tx1"/>
                </a:solidFill>
              </a:rPr>
              <a:t>и отек</a:t>
            </a:r>
            <a:endParaRPr lang="ru-KG" sz="1000" dirty="0">
              <a:solidFill>
                <a:schemeClr val="tx1"/>
              </a:solidFill>
            </a:endParaRPr>
          </a:p>
        </p:txBody>
      </p:sp>
      <p:sp>
        <p:nvSpPr>
          <p:cNvPr id="15" name="Прямоугольник 14">
            <a:extLst>
              <a:ext uri="{FF2B5EF4-FFF2-40B4-BE49-F238E27FC236}">
                <a16:creationId xmlns:a16="http://schemas.microsoft.com/office/drawing/2014/main" id="{D76CEF9E-3CBD-42B8-9EBA-FF7A08C79DA0}"/>
              </a:ext>
            </a:extLst>
          </p:cNvPr>
          <p:cNvSpPr/>
          <p:nvPr/>
        </p:nvSpPr>
        <p:spPr>
          <a:xfrm>
            <a:off x="6784828" y="3721110"/>
            <a:ext cx="724682" cy="45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300"/>
              </a:lnSpc>
            </a:pPr>
            <a:r>
              <a:rPr lang="ru-RU" sz="1000" dirty="0">
                <a:solidFill>
                  <a:schemeClr val="tx1"/>
                </a:solidFill>
              </a:rPr>
              <a:t>Избыточная слизь</a:t>
            </a:r>
            <a:endParaRPr lang="ru-KG" sz="1000" dirty="0">
              <a:solidFill>
                <a:schemeClr val="tx1"/>
              </a:solidFill>
            </a:endParaRPr>
          </a:p>
        </p:txBody>
      </p:sp>
      <p:sp>
        <p:nvSpPr>
          <p:cNvPr id="16" name="Прямоугольник 15">
            <a:extLst>
              <a:ext uri="{FF2B5EF4-FFF2-40B4-BE49-F238E27FC236}">
                <a16:creationId xmlns:a16="http://schemas.microsoft.com/office/drawing/2014/main" id="{0857C270-1C9F-4401-B0E0-691E3316B680}"/>
              </a:ext>
            </a:extLst>
          </p:cNvPr>
          <p:cNvSpPr/>
          <p:nvPr/>
        </p:nvSpPr>
        <p:spPr>
          <a:xfrm>
            <a:off x="6774321" y="4505976"/>
            <a:ext cx="768618" cy="459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300"/>
              </a:lnSpc>
            </a:pPr>
            <a:r>
              <a:rPr lang="ru-RU" sz="1000" dirty="0">
                <a:solidFill>
                  <a:schemeClr val="tx1"/>
                </a:solidFill>
              </a:rPr>
              <a:t>Уменьшение диаметра просвета</a:t>
            </a:r>
            <a:endParaRPr lang="ru-KG" sz="1000" dirty="0">
              <a:solidFill>
                <a:schemeClr val="tx1"/>
              </a:solidFill>
            </a:endParaRPr>
          </a:p>
        </p:txBody>
      </p:sp>
      <p:sp>
        <p:nvSpPr>
          <p:cNvPr id="17" name="Прямоугольник 16">
            <a:extLst>
              <a:ext uri="{FF2B5EF4-FFF2-40B4-BE49-F238E27FC236}">
                <a16:creationId xmlns:a16="http://schemas.microsoft.com/office/drawing/2014/main" id="{84061523-DE0B-4E32-A337-80DB23256D09}"/>
              </a:ext>
            </a:extLst>
          </p:cNvPr>
          <p:cNvSpPr/>
          <p:nvPr/>
        </p:nvSpPr>
        <p:spPr>
          <a:xfrm>
            <a:off x="8919666" y="3104961"/>
            <a:ext cx="817485" cy="5373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300"/>
              </a:lnSpc>
            </a:pPr>
            <a:r>
              <a:rPr lang="ru-RU" sz="1000" dirty="0">
                <a:solidFill>
                  <a:schemeClr val="tx1"/>
                </a:solidFill>
              </a:rPr>
              <a:t>Напряженная гладкая мускулатура</a:t>
            </a:r>
            <a:endParaRPr lang="ru-KG" sz="1000" dirty="0">
              <a:solidFill>
                <a:schemeClr val="tx1"/>
              </a:solidFill>
            </a:endParaRPr>
          </a:p>
        </p:txBody>
      </p:sp>
      <p:sp>
        <p:nvSpPr>
          <p:cNvPr id="18" name="Прямоугольник 17">
            <a:extLst>
              <a:ext uri="{FF2B5EF4-FFF2-40B4-BE49-F238E27FC236}">
                <a16:creationId xmlns:a16="http://schemas.microsoft.com/office/drawing/2014/main" id="{BDAA3F0F-51D7-4697-8605-F4FF0CF2436C}"/>
              </a:ext>
            </a:extLst>
          </p:cNvPr>
          <p:cNvSpPr/>
          <p:nvPr/>
        </p:nvSpPr>
        <p:spPr>
          <a:xfrm>
            <a:off x="2614976" y="5058420"/>
            <a:ext cx="6796453" cy="770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300"/>
              </a:lnSpc>
            </a:pPr>
            <a:r>
              <a:rPr lang="ru-RU" sz="1000" dirty="0">
                <a:solidFill>
                  <a:schemeClr val="tx1"/>
                </a:solidFill>
              </a:rPr>
              <a:t>Человек может испытывать целый ряд симптомов, которые постепенно нарастают в течение определенного времени и в конце концов приводят к полноценному приступу астмы. Среди общих признаков, на которые следует обратить внимание, - боль в груди, одышка, хрипы и учащенное сердцебиение.</a:t>
            </a:r>
            <a:endParaRPr lang="ru-KG" sz="1000" dirty="0">
              <a:solidFill>
                <a:schemeClr val="tx1"/>
              </a:solidFill>
            </a:endParaRPr>
          </a:p>
        </p:txBody>
      </p:sp>
    </p:spTree>
    <p:extLst>
      <p:ext uri="{BB962C8B-B14F-4D97-AF65-F5344CB8AC3E}">
        <p14:creationId xmlns:p14="http://schemas.microsoft.com/office/powerpoint/2010/main" val="35703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Группа 27">
            <a:extLst>
              <a:ext uri="{FF2B5EF4-FFF2-40B4-BE49-F238E27FC236}">
                <a16:creationId xmlns:a16="http://schemas.microsoft.com/office/drawing/2014/main" id="{399BF38C-829D-4F36-BAD9-40F9C6C128B6}"/>
              </a:ext>
            </a:extLst>
          </p:cNvPr>
          <p:cNvGrpSpPr/>
          <p:nvPr/>
        </p:nvGrpSpPr>
        <p:grpSpPr>
          <a:xfrm>
            <a:off x="142953" y="168548"/>
            <a:ext cx="3688087" cy="5131622"/>
            <a:chOff x="142953" y="168548"/>
            <a:chExt cx="3688087" cy="5131622"/>
          </a:xfrm>
        </p:grpSpPr>
        <p:pic>
          <p:nvPicPr>
            <p:cNvPr id="6" name="Рисунок 5">
              <a:extLst>
                <a:ext uri="{FF2B5EF4-FFF2-40B4-BE49-F238E27FC236}">
                  <a16:creationId xmlns:a16="http://schemas.microsoft.com/office/drawing/2014/main" id="{C742C54C-EA34-42D5-87AF-F7A8785B71AC}"/>
                </a:ext>
              </a:extLst>
            </p:cNvPr>
            <p:cNvPicPr>
              <a:picLocks noChangeAspect="1"/>
            </p:cNvPicPr>
            <p:nvPr/>
          </p:nvPicPr>
          <p:blipFill>
            <a:blip r:embed="rId3"/>
            <a:stretch>
              <a:fillRect/>
            </a:stretch>
          </p:blipFill>
          <p:spPr>
            <a:xfrm rot="16200000">
              <a:off x="-578814" y="890315"/>
              <a:ext cx="5131622" cy="3688087"/>
            </a:xfrm>
            <a:prstGeom prst="rect">
              <a:avLst/>
            </a:prstGeom>
          </p:spPr>
        </p:pic>
        <p:grpSp>
          <p:nvGrpSpPr>
            <p:cNvPr id="3" name="Agrupar 2">
              <a:extLst>
                <a:ext uri="{FF2B5EF4-FFF2-40B4-BE49-F238E27FC236}">
                  <a16:creationId xmlns:a16="http://schemas.microsoft.com/office/drawing/2014/main" id="{4432B3FF-1EEB-45BA-8C06-E6CE7DAC8CE1}"/>
                </a:ext>
              </a:extLst>
            </p:cNvPr>
            <p:cNvGrpSpPr/>
            <p:nvPr/>
          </p:nvGrpSpPr>
          <p:grpSpPr>
            <a:xfrm>
              <a:off x="1637926" y="1467380"/>
              <a:ext cx="1960259" cy="3474718"/>
              <a:chOff x="1637926" y="1467380"/>
              <a:chExt cx="1960259" cy="3474718"/>
            </a:xfrm>
          </p:grpSpPr>
          <p:sp>
            <p:nvSpPr>
              <p:cNvPr id="2" name="CaixaDeTexto 1">
                <a:extLst>
                  <a:ext uri="{FF2B5EF4-FFF2-40B4-BE49-F238E27FC236}">
                    <a16:creationId xmlns:a16="http://schemas.microsoft.com/office/drawing/2014/main" id="{D78D0E12-C6FF-4578-B19D-F606FBE8B8D4}"/>
                  </a:ext>
                </a:extLst>
              </p:cNvPr>
              <p:cNvSpPr txBox="1"/>
              <p:nvPr/>
            </p:nvSpPr>
            <p:spPr>
              <a:xfrm>
                <a:off x="1655858" y="146738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11F68367-D5DF-4411-97EA-2BE08A7D3F7B}"/>
                  </a:ext>
                </a:extLst>
              </p:cNvPr>
              <p:cNvSpPr txBox="1"/>
              <p:nvPr/>
            </p:nvSpPr>
            <p:spPr>
              <a:xfrm>
                <a:off x="2086156" y="171406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C7488F65-453F-489D-9E4A-FC18776A6A2E}"/>
                  </a:ext>
                </a:extLst>
              </p:cNvPr>
              <p:cNvSpPr txBox="1"/>
              <p:nvPr/>
            </p:nvSpPr>
            <p:spPr>
              <a:xfrm>
                <a:off x="2086156" y="193280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6081137B-F70A-4A47-8766-2B9E4F5AA70B}"/>
                  </a:ext>
                </a:extLst>
              </p:cNvPr>
              <p:cNvSpPr txBox="1"/>
              <p:nvPr/>
            </p:nvSpPr>
            <p:spPr>
              <a:xfrm>
                <a:off x="1649319" y="217841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1C3879B8-CE25-43D6-AA37-CBA5B8F87E3D}"/>
                  </a:ext>
                </a:extLst>
              </p:cNvPr>
              <p:cNvSpPr txBox="1"/>
              <p:nvPr/>
            </p:nvSpPr>
            <p:spPr>
              <a:xfrm>
                <a:off x="2086156" y="2375643"/>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4DF07ECB-2D42-4794-8C21-F96C09051EC0}"/>
                  </a:ext>
                </a:extLst>
              </p:cNvPr>
              <p:cNvSpPr txBox="1"/>
              <p:nvPr/>
            </p:nvSpPr>
            <p:spPr>
              <a:xfrm>
                <a:off x="2086156" y="2608735"/>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0651C5EB-34E4-4AB5-9635-C2DFEBBB239F}"/>
                  </a:ext>
                </a:extLst>
              </p:cNvPr>
              <p:cNvSpPr txBox="1"/>
              <p:nvPr/>
            </p:nvSpPr>
            <p:spPr>
              <a:xfrm>
                <a:off x="1637926" y="282387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BAA50C5B-DC4F-4666-9111-4F379A20E537}"/>
                  </a:ext>
                </a:extLst>
              </p:cNvPr>
              <p:cNvSpPr txBox="1"/>
              <p:nvPr/>
            </p:nvSpPr>
            <p:spPr>
              <a:xfrm>
                <a:off x="2086156" y="309385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268B8222-C495-4EDD-A06F-BB9E25EEA443}"/>
                  </a:ext>
                </a:extLst>
              </p:cNvPr>
              <p:cNvSpPr txBox="1"/>
              <p:nvPr/>
            </p:nvSpPr>
            <p:spPr>
              <a:xfrm>
                <a:off x="2611329" y="33621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D3A0F42E-9436-4F9D-A177-116113BF6096}"/>
                  </a:ext>
                </a:extLst>
              </p:cNvPr>
              <p:cNvSpPr txBox="1"/>
              <p:nvPr/>
            </p:nvSpPr>
            <p:spPr>
              <a:xfrm>
                <a:off x="3034180" y="4147113"/>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A643A484-2542-4E67-A045-3FD50C93B6F1}"/>
                  </a:ext>
                </a:extLst>
              </p:cNvPr>
              <p:cNvSpPr txBox="1"/>
              <p:nvPr/>
            </p:nvSpPr>
            <p:spPr>
              <a:xfrm>
                <a:off x="3149953" y="4572766"/>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grpSp>
        <p:nvGrpSpPr>
          <p:cNvPr id="29" name="Группа 28">
            <a:extLst>
              <a:ext uri="{FF2B5EF4-FFF2-40B4-BE49-F238E27FC236}">
                <a16:creationId xmlns:a16="http://schemas.microsoft.com/office/drawing/2014/main" id="{B118D930-46AB-4278-993A-C8318557995E}"/>
              </a:ext>
            </a:extLst>
          </p:cNvPr>
          <p:cNvGrpSpPr/>
          <p:nvPr/>
        </p:nvGrpSpPr>
        <p:grpSpPr>
          <a:xfrm>
            <a:off x="3992400" y="2978067"/>
            <a:ext cx="8117927" cy="2660059"/>
            <a:chOff x="3992400" y="2978067"/>
            <a:chExt cx="8117927" cy="2660059"/>
          </a:xfrm>
        </p:grpSpPr>
        <p:pic>
          <p:nvPicPr>
            <p:cNvPr id="27" name="Рисунок 26">
              <a:extLst>
                <a:ext uri="{FF2B5EF4-FFF2-40B4-BE49-F238E27FC236}">
                  <a16:creationId xmlns:a16="http://schemas.microsoft.com/office/drawing/2014/main" id="{91823A11-2672-4A49-976D-39B13668573D}"/>
                </a:ext>
              </a:extLst>
            </p:cNvPr>
            <p:cNvPicPr>
              <a:picLocks noChangeAspect="1"/>
            </p:cNvPicPr>
            <p:nvPr/>
          </p:nvPicPr>
          <p:blipFill>
            <a:blip r:embed="rId4"/>
            <a:stretch>
              <a:fillRect/>
            </a:stretch>
          </p:blipFill>
          <p:spPr>
            <a:xfrm>
              <a:off x="3992400" y="2978067"/>
              <a:ext cx="8117927" cy="2599377"/>
            </a:xfrm>
            <a:prstGeom prst="rect">
              <a:avLst/>
            </a:prstGeom>
          </p:spPr>
        </p:pic>
        <p:grpSp>
          <p:nvGrpSpPr>
            <p:cNvPr id="17" name="Agrupar 16">
              <a:extLst>
                <a:ext uri="{FF2B5EF4-FFF2-40B4-BE49-F238E27FC236}">
                  <a16:creationId xmlns:a16="http://schemas.microsoft.com/office/drawing/2014/main" id="{75970B9A-5C51-49A4-86A4-5C5EADE5947B}"/>
                </a:ext>
              </a:extLst>
            </p:cNvPr>
            <p:cNvGrpSpPr/>
            <p:nvPr/>
          </p:nvGrpSpPr>
          <p:grpSpPr>
            <a:xfrm>
              <a:off x="7345994" y="3440888"/>
              <a:ext cx="1313484" cy="2197238"/>
              <a:chOff x="7449113" y="3783187"/>
              <a:chExt cx="1264016" cy="1857127"/>
            </a:xfrm>
          </p:grpSpPr>
          <p:sp>
            <p:nvSpPr>
              <p:cNvPr id="19" name="CaixaDeTexto 18">
                <a:extLst>
                  <a:ext uri="{FF2B5EF4-FFF2-40B4-BE49-F238E27FC236}">
                    <a16:creationId xmlns:a16="http://schemas.microsoft.com/office/drawing/2014/main" id="{9096D897-FBD2-4542-8F6F-4A381C465F38}"/>
                  </a:ext>
                </a:extLst>
              </p:cNvPr>
              <p:cNvSpPr txBox="1"/>
              <p:nvPr/>
            </p:nvSpPr>
            <p:spPr>
              <a:xfrm>
                <a:off x="7449113" y="3783187"/>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0" name="CaixaDeTexto 19">
                <a:extLst>
                  <a:ext uri="{FF2B5EF4-FFF2-40B4-BE49-F238E27FC236}">
                    <a16:creationId xmlns:a16="http://schemas.microsoft.com/office/drawing/2014/main" id="{35A2167B-2BEF-470B-BEA6-A8F22ED1EAC8}"/>
                  </a:ext>
                </a:extLst>
              </p:cNvPr>
              <p:cNvSpPr txBox="1"/>
              <p:nvPr/>
            </p:nvSpPr>
            <p:spPr>
              <a:xfrm>
                <a:off x="8426258" y="420452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6FEFB44C-9DBD-4E63-809C-0646C81F5D10}"/>
                  </a:ext>
                </a:extLst>
              </p:cNvPr>
              <p:cNvSpPr txBox="1"/>
              <p:nvPr/>
            </p:nvSpPr>
            <p:spPr>
              <a:xfrm>
                <a:off x="8426256" y="4605200"/>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BDD77996-08E2-4181-A37D-F7A4E5C89930}"/>
                  </a:ext>
                </a:extLst>
              </p:cNvPr>
              <p:cNvSpPr txBox="1"/>
              <p:nvPr/>
            </p:nvSpPr>
            <p:spPr>
              <a:xfrm>
                <a:off x="7458080" y="4993983"/>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grpSp>
      <p:sp>
        <p:nvSpPr>
          <p:cNvPr id="23" name="TextBox 22">
            <a:extLst>
              <a:ext uri="{FF2B5EF4-FFF2-40B4-BE49-F238E27FC236}">
                <a16:creationId xmlns:a16="http://schemas.microsoft.com/office/drawing/2014/main" id="{7C273D7F-8326-4E6F-999C-C19F66254E2B}"/>
              </a:ext>
            </a:extLst>
          </p:cNvPr>
          <p:cNvSpPr txBox="1"/>
          <p:nvPr/>
        </p:nvSpPr>
        <p:spPr>
          <a:xfrm>
            <a:off x="150167" y="6043121"/>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3004652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F14DD227-4916-406F-B1BD-4F7283D48209}"/>
              </a:ext>
            </a:extLst>
          </p:cNvPr>
          <p:cNvPicPr>
            <a:picLocks noChangeAspect="1"/>
          </p:cNvPicPr>
          <p:nvPr/>
        </p:nvPicPr>
        <p:blipFill>
          <a:blip r:embed="rId3"/>
          <a:stretch>
            <a:fillRect/>
          </a:stretch>
        </p:blipFill>
        <p:spPr>
          <a:xfrm>
            <a:off x="4090465" y="1714061"/>
            <a:ext cx="8022274" cy="4461172"/>
          </a:xfrm>
          <a:prstGeom prst="rect">
            <a:avLst/>
          </a:prstGeom>
        </p:spPr>
      </p:pic>
      <p:grpSp>
        <p:nvGrpSpPr>
          <p:cNvPr id="2" name="Agrupar 1">
            <a:extLst>
              <a:ext uri="{FF2B5EF4-FFF2-40B4-BE49-F238E27FC236}">
                <a16:creationId xmlns:a16="http://schemas.microsoft.com/office/drawing/2014/main" id="{2BFFEC38-A493-4C4C-81B8-DD571F86A19A}"/>
              </a:ext>
            </a:extLst>
          </p:cNvPr>
          <p:cNvGrpSpPr/>
          <p:nvPr/>
        </p:nvGrpSpPr>
        <p:grpSpPr>
          <a:xfrm>
            <a:off x="7452470" y="1545994"/>
            <a:ext cx="2465784" cy="4501569"/>
            <a:chOff x="7484468" y="1527587"/>
            <a:chExt cx="2465784" cy="4501569"/>
          </a:xfrm>
        </p:grpSpPr>
        <p:sp>
          <p:nvSpPr>
            <p:cNvPr id="17" name="CaixaDeTexto 16">
              <a:extLst>
                <a:ext uri="{FF2B5EF4-FFF2-40B4-BE49-F238E27FC236}">
                  <a16:creationId xmlns:a16="http://schemas.microsoft.com/office/drawing/2014/main" id="{C8E8131C-F780-47A3-A225-6B2EFA2CA7F5}"/>
                </a:ext>
              </a:extLst>
            </p:cNvPr>
            <p:cNvSpPr txBox="1"/>
            <p:nvPr/>
          </p:nvSpPr>
          <p:spPr>
            <a:xfrm>
              <a:off x="8489567" y="1527587"/>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8" name="CaixaDeTexto 17">
              <a:extLst>
                <a:ext uri="{FF2B5EF4-FFF2-40B4-BE49-F238E27FC236}">
                  <a16:creationId xmlns:a16="http://schemas.microsoft.com/office/drawing/2014/main" id="{09A3B1F1-944E-4EA7-AB0D-C64E2F519245}"/>
                </a:ext>
              </a:extLst>
            </p:cNvPr>
            <p:cNvSpPr txBox="1"/>
            <p:nvPr/>
          </p:nvSpPr>
          <p:spPr>
            <a:xfrm>
              <a:off x="8489566" y="1953404"/>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9" name="CaixaDeTexto 18">
              <a:extLst>
                <a:ext uri="{FF2B5EF4-FFF2-40B4-BE49-F238E27FC236}">
                  <a16:creationId xmlns:a16="http://schemas.microsoft.com/office/drawing/2014/main" id="{740513C8-0782-4D67-82BC-1EA9051DF1CC}"/>
                </a:ext>
              </a:extLst>
            </p:cNvPr>
            <p:cNvSpPr txBox="1"/>
            <p:nvPr/>
          </p:nvSpPr>
          <p:spPr>
            <a:xfrm>
              <a:off x="7484468" y="252582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7B4B1807-7372-44D9-864E-B651594CDD47}"/>
                </a:ext>
              </a:extLst>
            </p:cNvPr>
            <p:cNvSpPr txBox="1"/>
            <p:nvPr/>
          </p:nvSpPr>
          <p:spPr>
            <a:xfrm>
              <a:off x="8489567" y="3105834"/>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F339389B-09E6-44F4-8459-D5FF0CCC5B7E}"/>
                </a:ext>
              </a:extLst>
            </p:cNvPr>
            <p:cNvSpPr txBox="1"/>
            <p:nvPr/>
          </p:nvSpPr>
          <p:spPr>
            <a:xfrm>
              <a:off x="9663381" y="3622343"/>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3" name="CaixaDeTexto 22">
              <a:extLst>
                <a:ext uri="{FF2B5EF4-FFF2-40B4-BE49-F238E27FC236}">
                  <a16:creationId xmlns:a16="http://schemas.microsoft.com/office/drawing/2014/main" id="{C4FC8E53-FE45-44BD-B86D-853D15B900CD}"/>
                </a:ext>
              </a:extLst>
            </p:cNvPr>
            <p:cNvSpPr txBox="1"/>
            <p:nvPr/>
          </p:nvSpPr>
          <p:spPr>
            <a:xfrm>
              <a:off x="9601190" y="538282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5" name="TextBox 24">
            <a:extLst>
              <a:ext uri="{FF2B5EF4-FFF2-40B4-BE49-F238E27FC236}">
                <a16:creationId xmlns:a16="http://schemas.microsoft.com/office/drawing/2014/main" id="{5A8D232E-8BCA-4BAD-AF6E-8045A8C77D99}"/>
              </a:ext>
            </a:extLst>
          </p:cNvPr>
          <p:cNvSpPr txBox="1"/>
          <p:nvPr/>
        </p:nvSpPr>
        <p:spPr>
          <a:xfrm>
            <a:off x="150167" y="6175233"/>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4"/>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5">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grpSp>
        <p:nvGrpSpPr>
          <p:cNvPr id="24" name="Группа 23">
            <a:extLst>
              <a:ext uri="{FF2B5EF4-FFF2-40B4-BE49-F238E27FC236}">
                <a16:creationId xmlns:a16="http://schemas.microsoft.com/office/drawing/2014/main" id="{2BFC9759-9D71-48E7-A95F-B3EFFFED9DB3}"/>
              </a:ext>
            </a:extLst>
          </p:cNvPr>
          <p:cNvGrpSpPr/>
          <p:nvPr/>
        </p:nvGrpSpPr>
        <p:grpSpPr>
          <a:xfrm>
            <a:off x="142953" y="168548"/>
            <a:ext cx="3688087" cy="5131622"/>
            <a:chOff x="142953" y="168548"/>
            <a:chExt cx="3688087" cy="5131622"/>
          </a:xfrm>
        </p:grpSpPr>
        <p:pic>
          <p:nvPicPr>
            <p:cNvPr id="26" name="Рисунок 25">
              <a:extLst>
                <a:ext uri="{FF2B5EF4-FFF2-40B4-BE49-F238E27FC236}">
                  <a16:creationId xmlns:a16="http://schemas.microsoft.com/office/drawing/2014/main" id="{428BE8C4-30A6-4A22-B943-306C6779E371}"/>
                </a:ext>
              </a:extLst>
            </p:cNvPr>
            <p:cNvPicPr>
              <a:picLocks noChangeAspect="1"/>
            </p:cNvPicPr>
            <p:nvPr/>
          </p:nvPicPr>
          <p:blipFill>
            <a:blip r:embed="rId6"/>
            <a:stretch>
              <a:fillRect/>
            </a:stretch>
          </p:blipFill>
          <p:spPr>
            <a:xfrm rot="16200000">
              <a:off x="-578814" y="890315"/>
              <a:ext cx="5131622" cy="3688087"/>
            </a:xfrm>
            <a:prstGeom prst="rect">
              <a:avLst/>
            </a:prstGeom>
          </p:spPr>
        </p:pic>
        <p:grpSp>
          <p:nvGrpSpPr>
            <p:cNvPr id="27" name="Agrupar 2">
              <a:extLst>
                <a:ext uri="{FF2B5EF4-FFF2-40B4-BE49-F238E27FC236}">
                  <a16:creationId xmlns:a16="http://schemas.microsoft.com/office/drawing/2014/main" id="{ECA7138C-6E12-41D7-BD3A-316C50D3D9FE}"/>
                </a:ext>
              </a:extLst>
            </p:cNvPr>
            <p:cNvGrpSpPr/>
            <p:nvPr/>
          </p:nvGrpSpPr>
          <p:grpSpPr>
            <a:xfrm>
              <a:off x="1637926" y="1467380"/>
              <a:ext cx="1960259" cy="3474718"/>
              <a:chOff x="1637926" y="1467380"/>
              <a:chExt cx="1960259" cy="3474718"/>
            </a:xfrm>
          </p:grpSpPr>
          <p:sp>
            <p:nvSpPr>
              <p:cNvPr id="28" name="CaixaDeTexto 1">
                <a:extLst>
                  <a:ext uri="{FF2B5EF4-FFF2-40B4-BE49-F238E27FC236}">
                    <a16:creationId xmlns:a16="http://schemas.microsoft.com/office/drawing/2014/main" id="{B3DDA775-7C2B-4007-A107-C70216279B6B}"/>
                  </a:ext>
                </a:extLst>
              </p:cNvPr>
              <p:cNvSpPr txBox="1"/>
              <p:nvPr/>
            </p:nvSpPr>
            <p:spPr>
              <a:xfrm>
                <a:off x="1655858" y="146738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29" name="CaixaDeTexto 6">
                <a:extLst>
                  <a:ext uri="{FF2B5EF4-FFF2-40B4-BE49-F238E27FC236}">
                    <a16:creationId xmlns:a16="http://schemas.microsoft.com/office/drawing/2014/main" id="{12A219BE-2E72-4E74-B4B8-CE3438CB2D9C}"/>
                  </a:ext>
                </a:extLst>
              </p:cNvPr>
              <p:cNvSpPr txBox="1"/>
              <p:nvPr/>
            </p:nvSpPr>
            <p:spPr>
              <a:xfrm>
                <a:off x="2086156" y="171406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30" name="CaixaDeTexto 7">
                <a:extLst>
                  <a:ext uri="{FF2B5EF4-FFF2-40B4-BE49-F238E27FC236}">
                    <a16:creationId xmlns:a16="http://schemas.microsoft.com/office/drawing/2014/main" id="{2488AC6A-F38A-4BB3-AF70-80801DAD47E2}"/>
                  </a:ext>
                </a:extLst>
              </p:cNvPr>
              <p:cNvSpPr txBox="1"/>
              <p:nvPr/>
            </p:nvSpPr>
            <p:spPr>
              <a:xfrm>
                <a:off x="2086156" y="193280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31" name="CaixaDeTexto 8">
                <a:extLst>
                  <a:ext uri="{FF2B5EF4-FFF2-40B4-BE49-F238E27FC236}">
                    <a16:creationId xmlns:a16="http://schemas.microsoft.com/office/drawing/2014/main" id="{FDCC3810-0C4E-4C42-9E4E-2627B92B6222}"/>
                  </a:ext>
                </a:extLst>
              </p:cNvPr>
              <p:cNvSpPr txBox="1"/>
              <p:nvPr/>
            </p:nvSpPr>
            <p:spPr>
              <a:xfrm>
                <a:off x="1649319" y="217841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32" name="CaixaDeTexto 9">
                <a:extLst>
                  <a:ext uri="{FF2B5EF4-FFF2-40B4-BE49-F238E27FC236}">
                    <a16:creationId xmlns:a16="http://schemas.microsoft.com/office/drawing/2014/main" id="{E90D51BA-79BC-4B2F-900B-2FE03AF3CA8C}"/>
                  </a:ext>
                </a:extLst>
              </p:cNvPr>
              <p:cNvSpPr txBox="1"/>
              <p:nvPr/>
            </p:nvSpPr>
            <p:spPr>
              <a:xfrm>
                <a:off x="2086156" y="2375643"/>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33" name="CaixaDeTexto 10">
                <a:extLst>
                  <a:ext uri="{FF2B5EF4-FFF2-40B4-BE49-F238E27FC236}">
                    <a16:creationId xmlns:a16="http://schemas.microsoft.com/office/drawing/2014/main" id="{F09BF538-FFEA-4F46-982D-BBFA1BB82C2A}"/>
                  </a:ext>
                </a:extLst>
              </p:cNvPr>
              <p:cNvSpPr txBox="1"/>
              <p:nvPr/>
            </p:nvSpPr>
            <p:spPr>
              <a:xfrm>
                <a:off x="2086156" y="2608735"/>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34" name="CaixaDeTexto 11">
                <a:extLst>
                  <a:ext uri="{FF2B5EF4-FFF2-40B4-BE49-F238E27FC236}">
                    <a16:creationId xmlns:a16="http://schemas.microsoft.com/office/drawing/2014/main" id="{4D483F4F-74E5-4AC7-B4DD-C96F13857D91}"/>
                  </a:ext>
                </a:extLst>
              </p:cNvPr>
              <p:cNvSpPr txBox="1"/>
              <p:nvPr/>
            </p:nvSpPr>
            <p:spPr>
              <a:xfrm>
                <a:off x="1637926" y="282387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35" name="CaixaDeTexto 12">
                <a:extLst>
                  <a:ext uri="{FF2B5EF4-FFF2-40B4-BE49-F238E27FC236}">
                    <a16:creationId xmlns:a16="http://schemas.microsoft.com/office/drawing/2014/main" id="{113CBAF7-83BF-43E2-A808-D4C7DFE48F01}"/>
                  </a:ext>
                </a:extLst>
              </p:cNvPr>
              <p:cNvSpPr txBox="1"/>
              <p:nvPr/>
            </p:nvSpPr>
            <p:spPr>
              <a:xfrm>
                <a:off x="2086156" y="309385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36" name="CaixaDeTexto 13">
                <a:extLst>
                  <a:ext uri="{FF2B5EF4-FFF2-40B4-BE49-F238E27FC236}">
                    <a16:creationId xmlns:a16="http://schemas.microsoft.com/office/drawing/2014/main" id="{06FD5CC9-E916-47EB-87B5-507D0D417D6E}"/>
                  </a:ext>
                </a:extLst>
              </p:cNvPr>
              <p:cNvSpPr txBox="1"/>
              <p:nvPr/>
            </p:nvSpPr>
            <p:spPr>
              <a:xfrm>
                <a:off x="2611329" y="33621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37" name="CaixaDeTexto 14">
                <a:extLst>
                  <a:ext uri="{FF2B5EF4-FFF2-40B4-BE49-F238E27FC236}">
                    <a16:creationId xmlns:a16="http://schemas.microsoft.com/office/drawing/2014/main" id="{8D641F76-9579-4F9D-8D0D-B770819FF19D}"/>
                  </a:ext>
                </a:extLst>
              </p:cNvPr>
              <p:cNvSpPr txBox="1"/>
              <p:nvPr/>
            </p:nvSpPr>
            <p:spPr>
              <a:xfrm>
                <a:off x="3034180" y="4147113"/>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38" name="CaixaDeTexto 15">
                <a:extLst>
                  <a:ext uri="{FF2B5EF4-FFF2-40B4-BE49-F238E27FC236}">
                    <a16:creationId xmlns:a16="http://schemas.microsoft.com/office/drawing/2014/main" id="{09BA52DA-70C0-4380-AFC9-F7076B84EF53}"/>
                  </a:ext>
                </a:extLst>
              </p:cNvPr>
              <p:cNvSpPr txBox="1"/>
              <p:nvPr/>
            </p:nvSpPr>
            <p:spPr>
              <a:xfrm>
                <a:off x="3149953" y="4572766"/>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spTree>
    <p:extLst>
      <p:ext uri="{BB962C8B-B14F-4D97-AF65-F5344CB8AC3E}">
        <p14:creationId xmlns:p14="http://schemas.microsoft.com/office/powerpoint/2010/main" val="3818808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D559-5F89-437A-9D1B-3B82BFBD623B}"/>
              </a:ext>
            </a:extLst>
          </p:cNvPr>
          <p:cNvSpPr>
            <a:spLocks noGrp="1"/>
          </p:cNvSpPr>
          <p:nvPr>
            <p:ph type="title"/>
          </p:nvPr>
        </p:nvSpPr>
        <p:spPr/>
        <p:txBody>
          <a:bodyPr/>
          <a:lstStyle/>
          <a:p>
            <a:r>
              <a:rPr lang="en-GB" dirty="0"/>
              <a:t>ACT: Asthma Control Questionnaire</a:t>
            </a:r>
          </a:p>
        </p:txBody>
      </p:sp>
      <p:sp>
        <p:nvSpPr>
          <p:cNvPr id="5" name="TextBox 4">
            <a:extLst>
              <a:ext uri="{FF2B5EF4-FFF2-40B4-BE49-F238E27FC236}">
                <a16:creationId xmlns:a16="http://schemas.microsoft.com/office/drawing/2014/main" id="{67792B67-0E32-4A01-8C4B-3A2EC9BFC5CB}"/>
              </a:ext>
            </a:extLst>
          </p:cNvPr>
          <p:cNvSpPr txBox="1"/>
          <p:nvPr/>
        </p:nvSpPr>
        <p:spPr>
          <a:xfrm>
            <a:off x="3064626" y="6460251"/>
            <a:ext cx="5117106" cy="230832"/>
          </a:xfrm>
          <a:prstGeom prst="rect">
            <a:avLst/>
          </a:prstGeom>
          <a:noFill/>
        </p:spPr>
        <p:txBody>
          <a:bodyPr wrap="none" rtlCol="0">
            <a:spAutoFit/>
          </a:bodyPr>
          <a:lstStyle/>
          <a:p>
            <a:r>
              <a:rPr lang="ru-RU" sz="900" dirty="0">
                <a:solidFill>
                  <a:schemeClr val="tx1">
                    <a:lumMod val="95000"/>
                    <a:lumOff val="5000"/>
                  </a:schemeClr>
                </a:solidFill>
              </a:rPr>
              <a:t>Доступно по адресу: https://www.asthmacontroltest.com/. Опубликовано в октябре 2022 года.</a:t>
            </a:r>
            <a:endParaRPr lang="en-GB" sz="900" dirty="0">
              <a:solidFill>
                <a:schemeClr val="tx1">
                  <a:lumMod val="95000"/>
                  <a:lumOff val="5000"/>
                </a:schemeClr>
              </a:solidFill>
            </a:endParaRPr>
          </a:p>
        </p:txBody>
      </p:sp>
      <p:pic>
        <p:nvPicPr>
          <p:cNvPr id="4" name="Рисунок 3">
            <a:extLst>
              <a:ext uri="{FF2B5EF4-FFF2-40B4-BE49-F238E27FC236}">
                <a16:creationId xmlns:a16="http://schemas.microsoft.com/office/drawing/2014/main" id="{BCB6F052-1D07-4704-BA36-82D7F47601E8}"/>
              </a:ext>
            </a:extLst>
          </p:cNvPr>
          <p:cNvPicPr>
            <a:picLocks noChangeAspect="1"/>
          </p:cNvPicPr>
          <p:nvPr/>
        </p:nvPicPr>
        <p:blipFill>
          <a:blip r:embed="rId2"/>
          <a:stretch>
            <a:fillRect/>
          </a:stretch>
        </p:blipFill>
        <p:spPr>
          <a:xfrm rot="16200000">
            <a:off x="3262519" y="1113757"/>
            <a:ext cx="4974050" cy="5581812"/>
          </a:xfrm>
          <a:prstGeom prst="rect">
            <a:avLst/>
          </a:prstGeom>
        </p:spPr>
      </p:pic>
    </p:spTree>
    <p:extLst>
      <p:ext uri="{BB962C8B-B14F-4D97-AF65-F5344CB8AC3E}">
        <p14:creationId xmlns:p14="http://schemas.microsoft.com/office/powerpoint/2010/main" val="4262687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E616-97BF-4921-8A69-0762EDF1919E}"/>
              </a:ext>
            </a:extLst>
          </p:cNvPr>
          <p:cNvSpPr>
            <a:spLocks noGrp="1"/>
          </p:cNvSpPr>
          <p:nvPr>
            <p:ph type="title"/>
          </p:nvPr>
        </p:nvSpPr>
        <p:spPr/>
        <p:txBody>
          <a:bodyPr/>
          <a:lstStyle/>
          <a:p>
            <a:r>
              <a:rPr lang="ru-RU" dirty="0"/>
              <a:t>Тестирование на аллергию и интерпретация результатов</a:t>
            </a:r>
            <a:endParaRPr lang="en-GB" dirty="0"/>
          </a:p>
        </p:txBody>
      </p:sp>
      <p:sp>
        <p:nvSpPr>
          <p:cNvPr id="3" name="Content Placeholder 2">
            <a:extLst>
              <a:ext uri="{FF2B5EF4-FFF2-40B4-BE49-F238E27FC236}">
                <a16:creationId xmlns:a16="http://schemas.microsoft.com/office/drawing/2014/main" id="{41C6A254-A9D7-45BC-9A40-DE7DA57F01D5}"/>
              </a:ext>
            </a:extLst>
          </p:cNvPr>
          <p:cNvSpPr>
            <a:spLocks noGrp="1"/>
          </p:cNvSpPr>
          <p:nvPr>
            <p:ph idx="1"/>
          </p:nvPr>
        </p:nvSpPr>
        <p:spPr>
          <a:xfrm>
            <a:off x="609600" y="1600201"/>
            <a:ext cx="5163239" cy="4525963"/>
          </a:xfrm>
        </p:spPr>
        <p:txBody>
          <a:bodyPr>
            <a:normAutofit fontScale="92500" lnSpcReduction="20000"/>
          </a:bodyPr>
          <a:lstStyle/>
          <a:p>
            <a:r>
              <a:rPr lang="ru-RU" dirty="0"/>
              <a:t>Кожная проба - самый чувствительный тест на аллергию</a:t>
            </a:r>
            <a:endParaRPr lang="en-GB" dirty="0"/>
          </a:p>
          <a:p>
            <a:pPr lvl="1"/>
            <a:r>
              <a:rPr lang="ru-RU" dirty="0"/>
              <a:t>Предполагаемые аллергены смешиваются с жидкостью для получения раствора</a:t>
            </a:r>
          </a:p>
          <a:p>
            <a:pPr lvl="1"/>
            <a:r>
              <a:rPr lang="ru-RU" dirty="0"/>
              <a:t>Капли наносятся на поверхность кожи</a:t>
            </a:r>
          </a:p>
          <a:p>
            <a:pPr lvl="1"/>
            <a:r>
              <a:rPr lang="ru-RU" dirty="0"/>
              <a:t>Под каждой каплей прокалывается верхняя поверхность кожи.</a:t>
            </a:r>
          </a:p>
          <a:p>
            <a:pPr lvl="1"/>
            <a:r>
              <a:rPr lang="ru-RU" dirty="0"/>
              <a:t>Положительная реакция проявляется покраснением, зудом и отеком</a:t>
            </a:r>
            <a:endParaRPr lang="en-GB" dirty="0"/>
          </a:p>
        </p:txBody>
      </p:sp>
      <p:pic>
        <p:nvPicPr>
          <p:cNvPr id="6" name="Picture 5">
            <a:extLst>
              <a:ext uri="{FF2B5EF4-FFF2-40B4-BE49-F238E27FC236}">
                <a16:creationId xmlns:a16="http://schemas.microsoft.com/office/drawing/2014/main" id="{66EB842D-97BD-4CD1-B8B9-1511164573F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19161" y="1600200"/>
            <a:ext cx="5163239" cy="4525963"/>
          </a:xfrm>
          <a:prstGeom prst="rect">
            <a:avLst/>
          </a:prstGeom>
        </p:spPr>
      </p:pic>
    </p:spTree>
    <p:extLst>
      <p:ext uri="{BB962C8B-B14F-4D97-AF65-F5344CB8AC3E}">
        <p14:creationId xmlns:p14="http://schemas.microsoft.com/office/powerpoint/2010/main" val="1017001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 </a:t>
            </a:r>
            <a:r>
              <a:rPr lang="ru-RU" dirty="0"/>
              <a:t>шаги 1-2</a:t>
            </a:r>
            <a:endParaRPr lang="en-GB" dirty="0"/>
          </a:p>
        </p:txBody>
      </p:sp>
      <p:sp>
        <p:nvSpPr>
          <p:cNvPr id="26" name="TextBox 25">
            <a:extLst>
              <a:ext uri="{FF2B5EF4-FFF2-40B4-BE49-F238E27FC236}">
                <a16:creationId xmlns:a16="http://schemas.microsoft.com/office/drawing/2014/main" id="{9493BA02-688E-42E3-AC36-F99407C7008F}"/>
              </a:ext>
            </a:extLst>
          </p:cNvPr>
          <p:cNvSpPr txBox="1"/>
          <p:nvPr/>
        </p:nvSpPr>
        <p:spPr>
          <a:xfrm>
            <a:off x="2176865" y="6328935"/>
            <a:ext cx="5812810" cy="400110"/>
          </a:xfrm>
          <a:prstGeom prst="rect">
            <a:avLst/>
          </a:prstGeom>
          <a:noFill/>
        </p:spPr>
        <p:txBody>
          <a:bodyPr wrap="none" rtlCol="0">
            <a:spAutoFit/>
          </a:bodyPr>
          <a:lstStyle/>
          <a:p>
            <a:r>
              <a:rPr lang="ru-RU" sz="1000" dirty="0">
                <a:solidFill>
                  <a:schemeClr val="tx1">
                    <a:lumMod val="95000"/>
                    <a:lumOff val="5000"/>
                  </a:schemeClr>
                </a:solidFill>
              </a:rPr>
              <a:t>ИГКС – ингаляционные </a:t>
            </a:r>
            <a:r>
              <a:rPr lang="ru-RU" sz="1000" dirty="0" err="1">
                <a:solidFill>
                  <a:schemeClr val="tx1">
                    <a:lumMod val="95000"/>
                    <a:lumOff val="5000"/>
                  </a:schemeClr>
                </a:solidFill>
              </a:rPr>
              <a:t>глюкокортикостероиды</a:t>
            </a:r>
            <a:r>
              <a:rPr lang="ru-RU" sz="1000" dirty="0">
                <a:solidFill>
                  <a:schemeClr val="tx1">
                    <a:lumMod val="95000"/>
                    <a:lumOff val="5000"/>
                  </a:schemeClr>
                </a:solidFill>
              </a:rPr>
              <a:t>, КДБА – короткодействующие бета</a:t>
            </a:r>
            <a:r>
              <a:rPr lang="en-US" sz="1000" dirty="0">
                <a:solidFill>
                  <a:schemeClr val="tx1">
                    <a:lumMod val="95000"/>
                    <a:lumOff val="5000"/>
                  </a:schemeClr>
                </a:solidFill>
              </a:rPr>
              <a:t>2</a:t>
            </a:r>
            <a:r>
              <a:rPr lang="ru-RU" sz="1000" dirty="0">
                <a:solidFill>
                  <a:schemeClr val="tx1">
                    <a:lumMod val="95000"/>
                    <a:lumOff val="5000"/>
                  </a:schemeClr>
                </a:solidFill>
              </a:rPr>
              <a:t>-агонисты.</a:t>
            </a:r>
            <a:endParaRPr lang="en-GB" sz="1000" dirty="0">
              <a:solidFill>
                <a:schemeClr val="tx1">
                  <a:lumMod val="95000"/>
                  <a:lumOff val="5000"/>
                </a:schemeClr>
              </a:solidFill>
            </a:endParaRPr>
          </a:p>
          <a:p>
            <a:r>
              <a:rPr lang="ru-RU" sz="1000" dirty="0">
                <a:solidFill>
                  <a:schemeClr val="tx1">
                    <a:lumMod val="95000"/>
                    <a:lumOff val="5000"/>
                  </a:schemeClr>
                </a:solidFill>
              </a:rPr>
              <a:t>Доступно на</a:t>
            </a:r>
            <a:r>
              <a:rPr lang="en-GB" sz="1000" dirty="0">
                <a:solidFill>
                  <a:schemeClr val="tx1">
                    <a:lumMod val="95000"/>
                    <a:lumOff val="5000"/>
                  </a:schemeClr>
                </a:solidFill>
              </a:rPr>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a:t>
            </a:r>
            <a:r>
              <a:rPr lang="en-US" sz="1000" dirty="0" err="1">
                <a:solidFill>
                  <a:schemeClr val="tx1">
                    <a:lumMod val="95000"/>
                    <a:lumOff val="5000"/>
                  </a:schemeClr>
                </a:solidFill>
                <a:hlinkClick r:id="rId2">
                  <a:extLst>
                    <a:ext uri="{A12FA001-AC4F-418D-AE19-62706E023703}">
                      <ahyp:hlinkClr xmlns:ahyp="http://schemas.microsoft.com/office/drawing/2018/hyperlinkcolor" val="tx"/>
                    </a:ext>
                  </a:extLst>
                </a:hlinkClick>
              </a:rPr>
              <a:t>sthma</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.com</a:t>
            </a:r>
            <a:r>
              <a:rPr lang="en-GB" sz="1000" dirty="0">
                <a:solidFill>
                  <a:schemeClr val="tx1">
                    <a:lumMod val="95000"/>
                    <a:lumOff val="5000"/>
                  </a:schemeClr>
                </a:solidFill>
              </a:rPr>
              <a:t>. </a:t>
            </a:r>
            <a:r>
              <a:rPr lang="ru-RU" sz="1000" dirty="0">
                <a:solidFill>
                  <a:schemeClr val="tx1">
                    <a:lumMod val="95000"/>
                    <a:lumOff val="5000"/>
                  </a:schemeClr>
                </a:solidFill>
              </a:rPr>
              <a:t>Доступ в Октябре </a:t>
            </a:r>
            <a:r>
              <a:rPr lang="en-GB" sz="1000" dirty="0">
                <a:solidFill>
                  <a:schemeClr val="tx1">
                    <a:lumMod val="95000"/>
                    <a:lumOff val="5000"/>
                  </a:schemeClr>
                </a:solidFill>
              </a:rPr>
              <a:t>2022.</a:t>
            </a:r>
          </a:p>
        </p:txBody>
      </p:sp>
      <p:sp>
        <p:nvSpPr>
          <p:cNvPr id="7" name="Content Placeholder 4">
            <a:extLst>
              <a:ext uri="{FF2B5EF4-FFF2-40B4-BE49-F238E27FC236}">
                <a16:creationId xmlns:a16="http://schemas.microsoft.com/office/drawing/2014/main" id="{56AFFB5F-60A6-41A9-9E22-62E3AD21CCFE}"/>
              </a:ext>
            </a:extLst>
          </p:cNvPr>
          <p:cNvSpPr txBox="1">
            <a:spLocks/>
          </p:cNvSpPr>
          <p:nvPr/>
        </p:nvSpPr>
        <p:spPr>
          <a:xfrm>
            <a:off x="236875" y="1360112"/>
            <a:ext cx="4741950" cy="435830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defRPr/>
            </a:pPr>
            <a:r>
              <a:rPr lang="ru-RU" sz="1600" b="1" dirty="0"/>
              <a:t>Контроллер и предпочитаемое облегчающее средство:</a:t>
            </a:r>
            <a:r>
              <a:rPr lang="en-AU" sz="1600" dirty="0"/>
              <a:t> </a:t>
            </a:r>
            <a:br>
              <a:rPr lang="en-AU" sz="1600" dirty="0"/>
            </a:br>
            <a:r>
              <a:rPr lang="ru-RU" sz="1600" dirty="0"/>
              <a:t>Низкие дозы ИГКС-</a:t>
            </a:r>
            <a:r>
              <a:rPr lang="ru-RU" sz="1600" dirty="0" err="1"/>
              <a:t>формотерола</a:t>
            </a:r>
            <a:r>
              <a:rPr lang="ru-RU" sz="1600" dirty="0"/>
              <a:t> по мере необходимости </a:t>
            </a:r>
            <a:endParaRPr lang="en-AU" sz="1600" dirty="0"/>
          </a:p>
          <a:p>
            <a:pPr lvl="1">
              <a:lnSpc>
                <a:spcPct val="110000"/>
              </a:lnSpc>
              <a:defRPr/>
            </a:pPr>
            <a:r>
              <a:rPr lang="ru-RU" sz="1400" dirty="0"/>
              <a:t>Низкие дозы ИГКС уменьшает симптомы и снижает риск обострений, госпитализации и смерти, связанных с астмой</a:t>
            </a:r>
            <a:endParaRPr lang="en-AU" sz="1600" b="1" dirty="0"/>
          </a:p>
          <a:p>
            <a:pPr>
              <a:lnSpc>
                <a:spcPct val="110000"/>
              </a:lnSpc>
              <a:defRPr/>
            </a:pPr>
            <a:r>
              <a:rPr lang="ru-RU" sz="1600" b="1" dirty="0"/>
              <a:t>Другие варианты контроллеров (Шаг 2):</a:t>
            </a:r>
          </a:p>
          <a:p>
            <a:pPr lvl="1">
              <a:lnSpc>
                <a:spcPct val="110000"/>
              </a:lnSpc>
              <a:defRPr/>
            </a:pPr>
            <a:r>
              <a:rPr lang="ru-RU" sz="1400" dirty="0"/>
              <a:t>Низкие доза ИГКС, используемая каждый раз, когда используется КДБА</a:t>
            </a:r>
            <a:endParaRPr lang="en-AU" sz="1400" dirty="0"/>
          </a:p>
          <a:p>
            <a:pPr lvl="1">
              <a:lnSpc>
                <a:spcPct val="110000"/>
              </a:lnSpc>
              <a:defRPr/>
            </a:pPr>
            <a:r>
              <a:rPr lang="ru-RU" sz="1400" dirty="0"/>
              <a:t>Антагонисты </a:t>
            </a:r>
            <a:r>
              <a:rPr lang="ru-RU" sz="1400" dirty="0" err="1"/>
              <a:t>лейкотриновых</a:t>
            </a:r>
            <a:r>
              <a:rPr lang="ru-RU" sz="1400" dirty="0"/>
              <a:t> рецепторов</a:t>
            </a:r>
          </a:p>
          <a:p>
            <a:pPr lvl="1">
              <a:lnSpc>
                <a:spcPct val="110000"/>
              </a:lnSpc>
              <a:defRPr/>
            </a:pPr>
            <a:r>
              <a:rPr lang="ru-RU" sz="1400" dirty="0"/>
              <a:t>Добавить </a:t>
            </a:r>
            <a:r>
              <a:rPr lang="ru-RU" sz="1400" dirty="0" err="1"/>
              <a:t>сублингвальную</a:t>
            </a:r>
            <a:r>
              <a:rPr lang="ru-RU" sz="1400" dirty="0"/>
              <a:t> иммунотерапию клещами домашней пыли</a:t>
            </a:r>
            <a:endParaRPr lang="en-AU" sz="1400" dirty="0"/>
          </a:p>
        </p:txBody>
      </p:sp>
      <p:sp>
        <p:nvSpPr>
          <p:cNvPr id="10" name="Прямоугольник 9">
            <a:extLst>
              <a:ext uri="{FF2B5EF4-FFF2-40B4-BE49-F238E27FC236}">
                <a16:creationId xmlns:a16="http://schemas.microsoft.com/office/drawing/2014/main" id="{37E073E9-ACAE-461F-97C6-654F41CBAFBC}"/>
              </a:ext>
            </a:extLst>
          </p:cNvPr>
          <p:cNvSpPr/>
          <p:nvPr/>
        </p:nvSpPr>
        <p:spPr>
          <a:xfrm>
            <a:off x="5323441" y="1445124"/>
            <a:ext cx="2472598" cy="1774209"/>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1400" b="1" i="0" dirty="0">
                <a:solidFill>
                  <a:srgbClr val="EA8931"/>
                </a:solidFill>
                <a:effectLst/>
                <a:latin typeface="Roboto" panose="02000000000000000000" pitchFamily="2" charset="0"/>
              </a:rPr>
              <a:t>КОНТРОЛЛЕР</a:t>
            </a:r>
            <a:r>
              <a:rPr lang="ru-RU" sz="1400" b="1" i="0" dirty="0">
                <a:effectLst/>
                <a:latin typeface="Roboto" panose="02000000000000000000" pitchFamily="2" charset="0"/>
              </a:rPr>
              <a:t> </a:t>
            </a:r>
            <a:r>
              <a:rPr lang="ru-RU" sz="1400" i="0" dirty="0">
                <a:effectLst/>
                <a:latin typeface="Roboto" panose="02000000000000000000" pitchFamily="2" charset="0"/>
              </a:rPr>
              <a:t>и</a:t>
            </a:r>
            <a:r>
              <a:rPr lang="ru-RU" sz="1400" b="1" i="0" dirty="0">
                <a:effectLst/>
                <a:latin typeface="Roboto" panose="02000000000000000000" pitchFamily="2" charset="0"/>
              </a:rPr>
              <a:t> </a:t>
            </a:r>
            <a:r>
              <a:rPr lang="ru-RU" sz="1400" b="1" dirty="0">
                <a:solidFill>
                  <a:srgbClr val="EA8931"/>
                </a:solidFill>
                <a:latin typeface="Roboto" panose="02000000000000000000" pitchFamily="2" charset="0"/>
              </a:rPr>
              <a:t>ПРЕДПОЧТИТЕЛЬНОЕ</a:t>
            </a:r>
            <a:r>
              <a:rPr lang="ru-RU" sz="1400" b="1" i="0" dirty="0">
                <a:solidFill>
                  <a:srgbClr val="EA8931"/>
                </a:solidFill>
                <a:effectLst/>
                <a:latin typeface="Roboto" panose="02000000000000000000" pitchFamily="2" charset="0"/>
              </a:rPr>
              <a:t> ОБЛЕГЧАЮЩЕЕ СРЕДСТВО</a:t>
            </a:r>
            <a:endParaRPr lang="en-US" sz="1400" b="1" i="0" dirty="0">
              <a:solidFill>
                <a:srgbClr val="EA8931"/>
              </a:solidFill>
              <a:effectLst/>
              <a:latin typeface="Roboto" panose="02000000000000000000" pitchFamily="2" charset="0"/>
            </a:endParaRPr>
          </a:p>
          <a:p>
            <a:r>
              <a:rPr lang="ru-RU" sz="1100" dirty="0">
                <a:solidFill>
                  <a:schemeClr val="tx1"/>
                </a:solidFill>
              </a:rPr>
              <a:t>(Путь 1). Использование ИГКС-</a:t>
            </a:r>
            <a:r>
              <a:rPr lang="ru-RU" sz="1100" dirty="0" err="1">
                <a:solidFill>
                  <a:schemeClr val="tx1"/>
                </a:solidFill>
              </a:rPr>
              <a:t>формотерола</a:t>
            </a:r>
            <a:r>
              <a:rPr lang="ru-RU" sz="1100" dirty="0">
                <a:solidFill>
                  <a:schemeClr val="tx1"/>
                </a:solidFill>
              </a:rPr>
              <a:t> в качестве облегчающего средства снижает риск обострений по сравнению с использованием облегчающего средства КДБА</a:t>
            </a:r>
            <a:endParaRPr lang="ru-KG" sz="1100" dirty="0">
              <a:solidFill>
                <a:schemeClr val="tx1"/>
              </a:solidFill>
            </a:endParaRPr>
          </a:p>
        </p:txBody>
      </p:sp>
      <p:sp>
        <p:nvSpPr>
          <p:cNvPr id="11" name="Прямоугольник 10">
            <a:extLst>
              <a:ext uri="{FF2B5EF4-FFF2-40B4-BE49-F238E27FC236}">
                <a16:creationId xmlns:a16="http://schemas.microsoft.com/office/drawing/2014/main" id="{DB532D5C-AFDB-4B37-8DAB-1614AFAD7BEE}"/>
              </a:ext>
            </a:extLst>
          </p:cNvPr>
          <p:cNvSpPr/>
          <p:nvPr/>
        </p:nvSpPr>
        <p:spPr>
          <a:xfrm>
            <a:off x="7884307" y="1880558"/>
            <a:ext cx="3504823" cy="757485"/>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600" b="1" i="0" dirty="0">
                <a:solidFill>
                  <a:schemeClr val="tx1"/>
                </a:solidFill>
                <a:effectLst/>
                <a:latin typeface="Roboto" panose="02000000000000000000" pitchFamily="2" charset="0"/>
              </a:rPr>
              <a:t>ШАГИ 1-2</a:t>
            </a:r>
          </a:p>
          <a:p>
            <a:pPr marL="88900"/>
            <a:r>
              <a:rPr lang="ru-RU" sz="1100" dirty="0">
                <a:solidFill>
                  <a:schemeClr val="tx1"/>
                </a:solidFill>
              </a:rPr>
              <a:t>Низкие дозы ИГКС-</a:t>
            </a:r>
            <a:r>
              <a:rPr lang="ru-RU" sz="1100" dirty="0" err="1">
                <a:solidFill>
                  <a:schemeClr val="tx1"/>
                </a:solidFill>
              </a:rPr>
              <a:t>формотерола</a:t>
            </a:r>
            <a:r>
              <a:rPr lang="ru-RU" sz="1100" dirty="0">
                <a:solidFill>
                  <a:schemeClr val="tx1"/>
                </a:solidFill>
              </a:rPr>
              <a:t> по мере необходимости </a:t>
            </a:r>
            <a:endParaRPr lang="ru-KG" sz="1100" dirty="0">
              <a:solidFill>
                <a:schemeClr val="tx1"/>
              </a:solidFill>
            </a:endParaRPr>
          </a:p>
        </p:txBody>
      </p:sp>
      <p:sp>
        <p:nvSpPr>
          <p:cNvPr id="13" name="Прямоугольник 12">
            <a:extLst>
              <a:ext uri="{FF2B5EF4-FFF2-40B4-BE49-F238E27FC236}">
                <a16:creationId xmlns:a16="http://schemas.microsoft.com/office/drawing/2014/main" id="{99538D8A-9DB5-422A-9332-BADE9C9D6892}"/>
              </a:ext>
            </a:extLst>
          </p:cNvPr>
          <p:cNvSpPr/>
          <p:nvPr/>
        </p:nvSpPr>
        <p:spPr>
          <a:xfrm>
            <a:off x="7884306" y="2680633"/>
            <a:ext cx="3504823" cy="352780"/>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lgn="ctr"/>
            <a:r>
              <a:rPr lang="ru-RU" sz="1100" dirty="0">
                <a:solidFill>
                  <a:schemeClr val="tx1"/>
                </a:solidFill>
                <a:latin typeface="Roboto" panose="02000000000000000000" pitchFamily="2" charset="0"/>
              </a:rPr>
              <a:t>ОБЛЕГЧАЮЩЕЕ СРЕДСТВО: ИГКС-</a:t>
            </a:r>
            <a:r>
              <a:rPr lang="ru-RU" sz="1100" dirty="0" err="1">
                <a:solidFill>
                  <a:schemeClr val="tx1"/>
                </a:solidFill>
                <a:latin typeface="Roboto" panose="02000000000000000000" pitchFamily="2" charset="0"/>
              </a:rPr>
              <a:t>формотерол</a:t>
            </a:r>
            <a:r>
              <a:rPr lang="ru-RU" sz="1100" dirty="0">
                <a:solidFill>
                  <a:schemeClr val="tx1"/>
                </a:solidFill>
                <a:latin typeface="Roboto" panose="02000000000000000000" pitchFamily="2" charset="0"/>
              </a:rPr>
              <a:t> в малых дозах по мере необходимости</a:t>
            </a:r>
            <a:endParaRPr lang="ru-KG" sz="800" dirty="0">
              <a:solidFill>
                <a:schemeClr val="tx1"/>
              </a:solidFill>
            </a:endParaRPr>
          </a:p>
        </p:txBody>
      </p:sp>
      <p:sp>
        <p:nvSpPr>
          <p:cNvPr id="14" name="Прямоугольник 13">
            <a:extLst>
              <a:ext uri="{FF2B5EF4-FFF2-40B4-BE49-F238E27FC236}">
                <a16:creationId xmlns:a16="http://schemas.microsoft.com/office/drawing/2014/main" id="{63669CAD-41A6-466F-966B-897B2A5F5D71}"/>
              </a:ext>
            </a:extLst>
          </p:cNvPr>
          <p:cNvSpPr/>
          <p:nvPr/>
        </p:nvSpPr>
        <p:spPr>
          <a:xfrm>
            <a:off x="5323441" y="4028147"/>
            <a:ext cx="2576512" cy="91068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1400" b="1" i="0" dirty="0">
                <a:solidFill>
                  <a:srgbClr val="EA8931"/>
                </a:solidFill>
                <a:effectLst/>
                <a:latin typeface="Roboto" panose="02000000000000000000" pitchFamily="2" charset="0"/>
              </a:rPr>
              <a:t>КОНТРОЛЛЕР</a:t>
            </a:r>
            <a:r>
              <a:rPr lang="ru-RU" sz="1400" b="1" i="0" dirty="0">
                <a:effectLst/>
                <a:latin typeface="Roboto" panose="02000000000000000000" pitchFamily="2" charset="0"/>
              </a:rPr>
              <a:t> </a:t>
            </a:r>
            <a:r>
              <a:rPr lang="ru-RU" sz="1400" i="0" dirty="0">
                <a:effectLst/>
                <a:latin typeface="Roboto" panose="02000000000000000000" pitchFamily="2" charset="0"/>
              </a:rPr>
              <a:t>и</a:t>
            </a:r>
            <a:r>
              <a:rPr lang="ru-RU" sz="1400" b="1" i="0" dirty="0">
                <a:effectLst/>
                <a:latin typeface="Roboto" panose="02000000000000000000" pitchFamily="2" charset="0"/>
              </a:rPr>
              <a:t> </a:t>
            </a:r>
            <a:r>
              <a:rPr lang="ru-RU" sz="1400" b="1" dirty="0">
                <a:solidFill>
                  <a:srgbClr val="EA8931"/>
                </a:solidFill>
                <a:latin typeface="Roboto" panose="02000000000000000000" pitchFamily="2" charset="0"/>
              </a:rPr>
              <a:t>ПРЕДПОЧТИТЕЛЬНОЕ</a:t>
            </a:r>
            <a:r>
              <a:rPr lang="ru-RU" sz="1400" b="1" i="0" dirty="0">
                <a:solidFill>
                  <a:srgbClr val="EA8931"/>
                </a:solidFill>
                <a:effectLst/>
                <a:latin typeface="Roboto" panose="02000000000000000000" pitchFamily="2" charset="0"/>
              </a:rPr>
              <a:t> </a:t>
            </a:r>
            <a:r>
              <a:rPr lang="ru-RU" sz="1400" b="1" i="0" dirty="0">
                <a:solidFill>
                  <a:srgbClr val="0075A9"/>
                </a:solidFill>
                <a:effectLst/>
                <a:latin typeface="Roboto" panose="02000000000000000000" pitchFamily="2" charset="0"/>
              </a:rPr>
              <a:t>АЛЬТЕРНАТИВНОЕ</a:t>
            </a:r>
            <a:r>
              <a:rPr lang="ru-RU" sz="1400" b="1" i="0" dirty="0">
                <a:solidFill>
                  <a:srgbClr val="EA8931"/>
                </a:solidFill>
                <a:effectLst/>
                <a:latin typeface="Roboto" panose="02000000000000000000" pitchFamily="2" charset="0"/>
              </a:rPr>
              <a:t> ОБЛЕГЧАЮЩЕЕ СРЕДСТВО</a:t>
            </a:r>
            <a:endParaRPr lang="en-US" sz="1400" b="1" i="0" dirty="0">
              <a:solidFill>
                <a:srgbClr val="EA8931"/>
              </a:solidFill>
              <a:effectLst/>
              <a:latin typeface="Roboto" panose="02000000000000000000" pitchFamily="2" charset="0"/>
            </a:endParaRPr>
          </a:p>
          <a:p>
            <a:r>
              <a:rPr lang="ru-RU" sz="1100" dirty="0">
                <a:solidFill>
                  <a:schemeClr val="tx1"/>
                </a:solidFill>
              </a:rPr>
              <a:t>(Путь 2). Прежде чем рассматривать схему с КДБА, проверьте, будет ли пациент придерживаться ежедневного приема контроллера</a:t>
            </a:r>
            <a:endParaRPr lang="ru-KG" sz="1100" dirty="0">
              <a:solidFill>
                <a:schemeClr val="tx1"/>
              </a:solidFill>
            </a:endParaRPr>
          </a:p>
        </p:txBody>
      </p:sp>
      <p:sp>
        <p:nvSpPr>
          <p:cNvPr id="15" name="Прямоугольник 14">
            <a:extLst>
              <a:ext uri="{FF2B5EF4-FFF2-40B4-BE49-F238E27FC236}">
                <a16:creationId xmlns:a16="http://schemas.microsoft.com/office/drawing/2014/main" id="{BAF51CF8-691B-438C-917C-92A7E4C52895}"/>
              </a:ext>
            </a:extLst>
          </p:cNvPr>
          <p:cNvSpPr/>
          <p:nvPr/>
        </p:nvSpPr>
        <p:spPr>
          <a:xfrm>
            <a:off x="7884307" y="3952167"/>
            <a:ext cx="1770948" cy="810333"/>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600" b="1" i="0" dirty="0">
                <a:solidFill>
                  <a:schemeClr val="tx1"/>
                </a:solidFill>
                <a:effectLst/>
                <a:latin typeface="Roboto" panose="02000000000000000000" pitchFamily="2" charset="0"/>
              </a:rPr>
              <a:t>ШАГ</a:t>
            </a:r>
            <a:r>
              <a:rPr lang="en-US" sz="1600" b="1" i="0" dirty="0">
                <a:solidFill>
                  <a:schemeClr val="tx1"/>
                </a:solidFill>
                <a:effectLst/>
                <a:latin typeface="Roboto" panose="02000000000000000000" pitchFamily="2" charset="0"/>
              </a:rPr>
              <a:t> 1</a:t>
            </a:r>
            <a:endParaRPr lang="ru-RU" sz="1600" b="1" i="0" dirty="0">
              <a:solidFill>
                <a:schemeClr val="tx1"/>
              </a:solidFill>
              <a:effectLst/>
              <a:latin typeface="Roboto" panose="02000000000000000000" pitchFamily="2" charset="0"/>
            </a:endParaRPr>
          </a:p>
          <a:p>
            <a:pPr marL="88900"/>
            <a:r>
              <a:rPr lang="ru-RU" sz="1100" dirty="0">
                <a:solidFill>
                  <a:schemeClr val="tx1"/>
                </a:solidFill>
              </a:rPr>
              <a:t>Используйте ИГКС каждый раз, когда используйте КДБА</a:t>
            </a:r>
            <a:endParaRPr lang="ru-KG" sz="1100" dirty="0">
              <a:solidFill>
                <a:schemeClr val="tx1"/>
              </a:solidFill>
            </a:endParaRPr>
          </a:p>
        </p:txBody>
      </p:sp>
      <p:sp>
        <p:nvSpPr>
          <p:cNvPr id="16" name="Прямоугольник 15">
            <a:extLst>
              <a:ext uri="{FF2B5EF4-FFF2-40B4-BE49-F238E27FC236}">
                <a16:creationId xmlns:a16="http://schemas.microsoft.com/office/drawing/2014/main" id="{D62B9DEB-BDE5-4FC0-BBBA-387CDD0C3997}"/>
              </a:ext>
            </a:extLst>
          </p:cNvPr>
          <p:cNvSpPr/>
          <p:nvPr/>
        </p:nvSpPr>
        <p:spPr>
          <a:xfrm>
            <a:off x="9682551" y="3725648"/>
            <a:ext cx="1754271" cy="1036587"/>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600" b="1" i="0" dirty="0">
                <a:solidFill>
                  <a:schemeClr val="tx1"/>
                </a:solidFill>
                <a:effectLst/>
                <a:latin typeface="Roboto" panose="02000000000000000000" pitchFamily="2" charset="0"/>
              </a:rPr>
              <a:t>ШАГ 2 </a:t>
            </a:r>
          </a:p>
          <a:p>
            <a:pPr marL="88900"/>
            <a:r>
              <a:rPr lang="ru-RU" sz="1100" b="0" i="0" dirty="0">
                <a:solidFill>
                  <a:schemeClr val="tx1"/>
                </a:solidFill>
                <a:effectLst/>
                <a:latin typeface="Roboto" panose="02000000000000000000" pitchFamily="2" charset="0"/>
              </a:rPr>
              <a:t>Низкие дозы ИГКС</a:t>
            </a:r>
            <a:endParaRPr lang="ru-KG" sz="1050" dirty="0">
              <a:solidFill>
                <a:schemeClr val="tx1"/>
              </a:solidFill>
            </a:endParaRPr>
          </a:p>
        </p:txBody>
      </p:sp>
      <p:sp>
        <p:nvSpPr>
          <p:cNvPr id="17" name="Прямоугольник 16">
            <a:extLst>
              <a:ext uri="{FF2B5EF4-FFF2-40B4-BE49-F238E27FC236}">
                <a16:creationId xmlns:a16="http://schemas.microsoft.com/office/drawing/2014/main" id="{E9496552-8607-44FE-A6BB-DC526C633D97}"/>
              </a:ext>
            </a:extLst>
          </p:cNvPr>
          <p:cNvSpPr/>
          <p:nvPr/>
        </p:nvSpPr>
        <p:spPr>
          <a:xfrm>
            <a:off x="7884307" y="4788467"/>
            <a:ext cx="3552515" cy="332173"/>
          </a:xfrm>
          <a:prstGeom prst="rect">
            <a:avLst/>
          </a:prstGeom>
          <a:solidFill>
            <a:srgbClr val="DAEBF9"/>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lgn="ctr"/>
            <a:r>
              <a:rPr lang="ru-RU" sz="1050" dirty="0">
                <a:solidFill>
                  <a:schemeClr val="tx1"/>
                </a:solidFill>
                <a:latin typeface="Roboto" panose="02000000000000000000" pitchFamily="2" charset="0"/>
              </a:rPr>
              <a:t>ОБЛЕГЧАЮЩЕЕ СРЕДСТВО: Короткодействующий бета2-агонист по мере необходимости</a:t>
            </a:r>
            <a:endParaRPr lang="ru-KG" sz="700" dirty="0">
              <a:solidFill>
                <a:schemeClr val="tx1"/>
              </a:solidFill>
            </a:endParaRPr>
          </a:p>
        </p:txBody>
      </p:sp>
    </p:spTree>
    <p:extLst>
      <p:ext uri="{BB962C8B-B14F-4D97-AF65-F5344CB8AC3E}">
        <p14:creationId xmlns:p14="http://schemas.microsoft.com/office/powerpoint/2010/main" val="3993989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0" y="274638"/>
            <a:ext cx="8709211" cy="1143000"/>
          </a:xfrm>
        </p:spPr>
        <p:txBody>
          <a:bodyPr/>
          <a:lstStyle/>
          <a:p>
            <a:r>
              <a:rPr lang="en-GB" dirty="0"/>
              <a:t>GINA 2022: </a:t>
            </a:r>
            <a:r>
              <a:rPr lang="ru-RU" dirty="0"/>
              <a:t>Шаг</a:t>
            </a:r>
            <a:r>
              <a:rPr lang="en-GB" dirty="0"/>
              <a:t> 3</a:t>
            </a:r>
          </a:p>
        </p:txBody>
      </p:sp>
      <p:sp>
        <p:nvSpPr>
          <p:cNvPr id="68" name="Content Placeholder 4">
            <a:extLst>
              <a:ext uri="{FF2B5EF4-FFF2-40B4-BE49-F238E27FC236}">
                <a16:creationId xmlns:a16="http://schemas.microsoft.com/office/drawing/2014/main" id="{CAF07416-D666-46C1-88CA-630B6691B390}"/>
              </a:ext>
            </a:extLst>
          </p:cNvPr>
          <p:cNvSpPr>
            <a:spLocks noGrp="1"/>
          </p:cNvSpPr>
          <p:nvPr>
            <p:ph idx="1"/>
          </p:nvPr>
        </p:nvSpPr>
        <p:spPr>
          <a:xfrm>
            <a:off x="421434" y="1301669"/>
            <a:ext cx="11561302" cy="1286259"/>
          </a:xfrm>
          <a:noFill/>
        </p:spPr>
        <p:txBody>
          <a:bodyPr>
            <a:normAutofit/>
          </a:bodyPr>
          <a:lstStyle/>
          <a:p>
            <a:pPr>
              <a:lnSpc>
                <a:spcPct val="110000"/>
              </a:lnSpc>
              <a:defRPr/>
            </a:pPr>
            <a:r>
              <a:rPr lang="ru-RU" sz="1600" b="1" dirty="0"/>
              <a:t>Предпочтительный контроллер</a:t>
            </a:r>
            <a:r>
              <a:rPr lang="en-AU" sz="1600" dirty="0"/>
              <a:t>: </a:t>
            </a:r>
            <a:r>
              <a:rPr lang="ru-RU" sz="1600" dirty="0"/>
              <a:t>Предпочтительный контроллер: Низкие дозы ИГКС-формотерола плюс КДБА по мере необходимости, ИЛИ низкие дозы ИГКС-ДДБА и терапия облегчающими средствами</a:t>
            </a:r>
          </a:p>
          <a:p>
            <a:pPr>
              <a:lnSpc>
                <a:spcPct val="110000"/>
              </a:lnSpc>
              <a:defRPr/>
            </a:pPr>
            <a:r>
              <a:rPr lang="ru-RU" sz="1600" dirty="0"/>
              <a:t>Для детей в возрасте 6-11 лет предпочтительным контроллером является средние дозы ИГКС или низкие дозы ИГКС-ДДБА</a:t>
            </a:r>
            <a:endParaRPr lang="en-AU" sz="1600" dirty="0"/>
          </a:p>
        </p:txBody>
      </p:sp>
      <p:grpSp>
        <p:nvGrpSpPr>
          <p:cNvPr id="98" name="Группа 97">
            <a:extLst>
              <a:ext uri="{FF2B5EF4-FFF2-40B4-BE49-F238E27FC236}">
                <a16:creationId xmlns:a16="http://schemas.microsoft.com/office/drawing/2014/main" id="{07E8466E-5073-4F40-8F00-B908BD6A95A2}"/>
              </a:ext>
            </a:extLst>
          </p:cNvPr>
          <p:cNvGrpSpPr/>
          <p:nvPr/>
        </p:nvGrpSpPr>
        <p:grpSpPr>
          <a:xfrm>
            <a:off x="2918046" y="2570369"/>
            <a:ext cx="8852520" cy="3428807"/>
            <a:chOff x="2037644" y="2906652"/>
            <a:chExt cx="8852520" cy="3428807"/>
          </a:xfrm>
        </p:grpSpPr>
        <p:sp>
          <p:nvSpPr>
            <p:cNvPr id="99" name="Прямоугольник 98">
              <a:extLst>
                <a:ext uri="{FF2B5EF4-FFF2-40B4-BE49-F238E27FC236}">
                  <a16:creationId xmlns:a16="http://schemas.microsoft.com/office/drawing/2014/main" id="{78455EDC-6FD4-40A0-B8AF-F60208D672F6}"/>
                </a:ext>
              </a:extLst>
            </p:cNvPr>
            <p:cNvSpPr/>
            <p:nvPr/>
          </p:nvSpPr>
          <p:spPr>
            <a:xfrm>
              <a:off x="2037644" y="3485816"/>
              <a:ext cx="2576512" cy="91068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900" b="1" i="0" dirty="0">
                  <a:solidFill>
                    <a:srgbClr val="EA8931"/>
                  </a:solidFill>
                  <a:effectLst/>
                  <a:latin typeface="Roboto" panose="02000000000000000000" pitchFamily="2" charset="0"/>
                </a:rPr>
                <a:t>КОНТРОЛЛЕР</a:t>
              </a:r>
              <a:r>
                <a:rPr lang="ru-RU" sz="900" b="1" i="0" dirty="0">
                  <a:effectLst/>
                  <a:latin typeface="Roboto" panose="02000000000000000000" pitchFamily="2" charset="0"/>
                </a:rPr>
                <a:t> </a:t>
              </a:r>
              <a:r>
                <a:rPr lang="ru-RU" sz="900" i="0" dirty="0">
                  <a:effectLst/>
                  <a:latin typeface="Roboto" panose="02000000000000000000" pitchFamily="2" charset="0"/>
                </a:rPr>
                <a:t>и</a:t>
              </a:r>
              <a:r>
                <a:rPr lang="ru-RU" sz="900" b="1" i="0" dirty="0">
                  <a:effectLst/>
                  <a:latin typeface="Roboto" panose="02000000000000000000" pitchFamily="2" charset="0"/>
                </a:rPr>
                <a:t> </a:t>
              </a:r>
              <a:r>
                <a:rPr lang="ru-RU" sz="900" b="1" dirty="0">
                  <a:solidFill>
                    <a:srgbClr val="EA8931"/>
                  </a:solidFill>
                  <a:latin typeface="Roboto" panose="02000000000000000000" pitchFamily="2" charset="0"/>
                </a:rPr>
                <a:t>ПРЕДПОЧТИТЕЛЬНОЕ</a:t>
              </a:r>
              <a:r>
                <a:rPr lang="ru-RU" sz="900" b="1" i="0" dirty="0">
                  <a:solidFill>
                    <a:srgbClr val="EA8931"/>
                  </a:solidFill>
                  <a:effectLst/>
                  <a:latin typeface="Roboto" panose="02000000000000000000" pitchFamily="2" charset="0"/>
                </a:rPr>
                <a:t> ОБЛЕГЧАЮЩЕЕ СРЕДСТВО</a:t>
              </a:r>
              <a:endParaRPr lang="en-US" sz="900" b="1" i="0" dirty="0">
                <a:solidFill>
                  <a:srgbClr val="EA8931"/>
                </a:solidFill>
                <a:effectLst/>
                <a:latin typeface="Roboto" panose="02000000000000000000" pitchFamily="2" charset="0"/>
              </a:endParaRPr>
            </a:p>
            <a:p>
              <a:r>
                <a:rPr lang="ru-RU" sz="800" dirty="0">
                  <a:solidFill>
                    <a:schemeClr val="tx1"/>
                  </a:solidFill>
                </a:rPr>
                <a:t>(Путь 1). Использование ИГКС-</a:t>
              </a:r>
              <a:r>
                <a:rPr lang="ru-RU" sz="800" dirty="0" err="1">
                  <a:solidFill>
                    <a:schemeClr val="tx1"/>
                  </a:solidFill>
                </a:rPr>
                <a:t>формотерола</a:t>
              </a:r>
              <a:r>
                <a:rPr lang="ru-RU" sz="800" dirty="0">
                  <a:solidFill>
                    <a:schemeClr val="tx1"/>
                  </a:solidFill>
                </a:rPr>
                <a:t> в качестве облегчающего средства снижает риск обострений по сравнению с использованием облегчающего средства КДБА</a:t>
              </a:r>
              <a:endParaRPr lang="ru-KG" sz="800" dirty="0">
                <a:solidFill>
                  <a:schemeClr val="tx1"/>
                </a:solidFill>
              </a:endParaRPr>
            </a:p>
          </p:txBody>
        </p:sp>
        <p:sp>
          <p:nvSpPr>
            <p:cNvPr id="100" name="Прямоугольник 99">
              <a:extLst>
                <a:ext uri="{FF2B5EF4-FFF2-40B4-BE49-F238E27FC236}">
                  <a16:creationId xmlns:a16="http://schemas.microsoft.com/office/drawing/2014/main" id="{4021B2D4-0178-4AE4-A946-A143A6BE7DDA}"/>
                </a:ext>
              </a:extLst>
            </p:cNvPr>
            <p:cNvSpPr/>
            <p:nvPr/>
          </p:nvSpPr>
          <p:spPr>
            <a:xfrm>
              <a:off x="2037644" y="4842915"/>
              <a:ext cx="2576512" cy="91068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900" b="1" i="0" dirty="0">
                  <a:solidFill>
                    <a:srgbClr val="EA8931"/>
                  </a:solidFill>
                  <a:effectLst/>
                  <a:latin typeface="Roboto" panose="02000000000000000000" pitchFamily="2" charset="0"/>
                </a:rPr>
                <a:t>КОНТРОЛЛЕР</a:t>
              </a:r>
              <a:r>
                <a:rPr lang="ru-RU" sz="900" b="1" i="0" dirty="0">
                  <a:effectLst/>
                  <a:latin typeface="Roboto" panose="02000000000000000000" pitchFamily="2" charset="0"/>
                </a:rPr>
                <a:t> </a:t>
              </a:r>
              <a:r>
                <a:rPr lang="ru-RU" sz="900" i="0" dirty="0">
                  <a:effectLst/>
                  <a:latin typeface="Roboto" panose="02000000000000000000" pitchFamily="2" charset="0"/>
                </a:rPr>
                <a:t>и</a:t>
              </a:r>
              <a:r>
                <a:rPr lang="ru-RU" sz="900" b="1" i="0" dirty="0">
                  <a:effectLst/>
                  <a:latin typeface="Roboto" panose="02000000000000000000" pitchFamily="2" charset="0"/>
                </a:rPr>
                <a:t> </a:t>
              </a:r>
              <a:r>
                <a:rPr lang="ru-RU" sz="900" b="1" dirty="0">
                  <a:solidFill>
                    <a:srgbClr val="EA8931"/>
                  </a:solidFill>
                  <a:latin typeface="Roboto" panose="02000000000000000000" pitchFamily="2" charset="0"/>
                </a:rPr>
                <a:t>ПРЕДПОЧТИТЕЛЬНОЕ</a:t>
              </a:r>
              <a:r>
                <a:rPr lang="ru-RU" sz="900" b="1" i="0" dirty="0">
                  <a:solidFill>
                    <a:srgbClr val="EA8931"/>
                  </a:solidFill>
                  <a:effectLst/>
                  <a:latin typeface="Roboto" panose="02000000000000000000" pitchFamily="2" charset="0"/>
                </a:rPr>
                <a:t> </a:t>
              </a:r>
              <a:r>
                <a:rPr lang="ru-RU" sz="900" b="1" i="0" dirty="0">
                  <a:solidFill>
                    <a:srgbClr val="0075A9"/>
                  </a:solidFill>
                  <a:effectLst/>
                  <a:latin typeface="Roboto" panose="02000000000000000000" pitchFamily="2" charset="0"/>
                </a:rPr>
                <a:t>АЛЬТЕРНАТИВНОЕ</a:t>
              </a:r>
              <a:r>
                <a:rPr lang="ru-RU" sz="900" b="1" i="0" dirty="0">
                  <a:solidFill>
                    <a:srgbClr val="EA8931"/>
                  </a:solidFill>
                  <a:effectLst/>
                  <a:latin typeface="Roboto" panose="02000000000000000000" pitchFamily="2" charset="0"/>
                </a:rPr>
                <a:t> ОБЛЕГЧАЮЩЕЕ СРЕДСТВО</a:t>
              </a:r>
              <a:endParaRPr lang="en-US" sz="900" b="1" i="0" dirty="0">
                <a:solidFill>
                  <a:srgbClr val="EA8931"/>
                </a:solidFill>
                <a:effectLst/>
                <a:latin typeface="Roboto" panose="02000000000000000000" pitchFamily="2" charset="0"/>
              </a:endParaRPr>
            </a:p>
            <a:p>
              <a:r>
                <a:rPr lang="ru-RU" sz="800" dirty="0">
                  <a:solidFill>
                    <a:schemeClr val="tx1"/>
                  </a:solidFill>
                </a:rPr>
                <a:t>(Путь 2). Прежде чем рассматривать схему с КДБА, проверьте, будет ли пациент придерживаться ежедневного приема контроллера</a:t>
              </a:r>
              <a:endParaRPr lang="ru-KG" sz="800" dirty="0">
                <a:solidFill>
                  <a:schemeClr val="tx1"/>
                </a:solidFill>
              </a:endParaRPr>
            </a:p>
          </p:txBody>
        </p:sp>
        <p:sp>
          <p:nvSpPr>
            <p:cNvPr id="101" name="Прямоугольник 100">
              <a:extLst>
                <a:ext uri="{FF2B5EF4-FFF2-40B4-BE49-F238E27FC236}">
                  <a16:creationId xmlns:a16="http://schemas.microsoft.com/office/drawing/2014/main" id="{F16A80E2-4032-4925-A290-28CF74C37922}"/>
                </a:ext>
              </a:extLst>
            </p:cNvPr>
            <p:cNvSpPr/>
            <p:nvPr/>
          </p:nvSpPr>
          <p:spPr>
            <a:xfrm>
              <a:off x="2037644" y="5753613"/>
              <a:ext cx="2029531" cy="464807"/>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800" i="1" dirty="0">
                  <a:solidFill>
                    <a:schemeClr val="tx1">
                      <a:lumMod val="50000"/>
                      <a:lumOff val="50000"/>
                    </a:schemeClr>
                  </a:solidFill>
                </a:rPr>
                <a:t>Другие варианты контроллеров для обоих путей (ограниченные показания или меньше доказательств эффективности или безопасности)</a:t>
              </a:r>
              <a:endParaRPr lang="ru-KG" sz="800" i="1" dirty="0">
                <a:solidFill>
                  <a:schemeClr val="tx1">
                    <a:lumMod val="50000"/>
                    <a:lumOff val="50000"/>
                  </a:schemeClr>
                </a:solidFill>
              </a:endParaRPr>
            </a:p>
          </p:txBody>
        </p:sp>
        <p:sp>
          <p:nvSpPr>
            <p:cNvPr id="102" name="Прямоугольник 101">
              <a:extLst>
                <a:ext uri="{FF2B5EF4-FFF2-40B4-BE49-F238E27FC236}">
                  <a16:creationId xmlns:a16="http://schemas.microsoft.com/office/drawing/2014/main" id="{C37FBFD7-F12F-4DE8-945B-7C0D005116A3}"/>
                </a:ext>
              </a:extLst>
            </p:cNvPr>
            <p:cNvSpPr/>
            <p:nvPr/>
          </p:nvSpPr>
          <p:spPr>
            <a:xfrm>
              <a:off x="4722007" y="3529921"/>
              <a:ext cx="2409837" cy="503780"/>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ШАГИ 1-2</a:t>
              </a:r>
            </a:p>
            <a:p>
              <a:pPr marL="88900"/>
              <a:r>
                <a:rPr lang="ru-RU" sz="800" dirty="0">
                  <a:solidFill>
                    <a:schemeClr val="tx1"/>
                  </a:solidFill>
                </a:rPr>
                <a:t>Низкие дозы ИГКС-</a:t>
              </a:r>
              <a:r>
                <a:rPr lang="ru-RU" sz="800" dirty="0" err="1">
                  <a:solidFill>
                    <a:schemeClr val="tx1"/>
                  </a:solidFill>
                </a:rPr>
                <a:t>формотерола</a:t>
              </a:r>
              <a:r>
                <a:rPr lang="ru-RU" sz="800" dirty="0">
                  <a:solidFill>
                    <a:schemeClr val="tx1"/>
                  </a:solidFill>
                </a:rPr>
                <a:t> по мере необходимости </a:t>
              </a:r>
              <a:endParaRPr lang="ru-KG" sz="800" dirty="0">
                <a:solidFill>
                  <a:schemeClr val="tx1"/>
                </a:solidFill>
              </a:endParaRPr>
            </a:p>
          </p:txBody>
        </p:sp>
        <p:sp>
          <p:nvSpPr>
            <p:cNvPr id="103" name="Прямоугольник 102">
              <a:extLst>
                <a:ext uri="{FF2B5EF4-FFF2-40B4-BE49-F238E27FC236}">
                  <a16:creationId xmlns:a16="http://schemas.microsoft.com/office/drawing/2014/main" id="{DF1A4004-C3AA-407A-BE8B-C11F5B044B75}"/>
                </a:ext>
              </a:extLst>
            </p:cNvPr>
            <p:cNvSpPr/>
            <p:nvPr/>
          </p:nvSpPr>
          <p:spPr>
            <a:xfrm>
              <a:off x="7155656" y="3363026"/>
              <a:ext cx="1193007" cy="67067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3 </a:t>
              </a:r>
            </a:p>
            <a:p>
              <a:pPr marL="88900"/>
              <a:r>
                <a:rPr lang="ru-RU" sz="800" b="0" i="0" dirty="0">
                  <a:solidFill>
                    <a:schemeClr val="tx1"/>
                  </a:solidFill>
                  <a:effectLst/>
                  <a:latin typeface="Roboto" panose="02000000000000000000" pitchFamily="2" charset="0"/>
                </a:rPr>
                <a:t>Низкие дозы ИГКС-</a:t>
              </a:r>
              <a:r>
                <a:rPr lang="ru-RU" sz="800" b="0" i="0" dirty="0" err="1">
                  <a:solidFill>
                    <a:schemeClr val="tx1"/>
                  </a:solidFill>
                  <a:effectLst/>
                  <a:latin typeface="Roboto" panose="02000000000000000000" pitchFamily="2" charset="0"/>
                </a:rPr>
                <a:t>формотерола</a:t>
              </a:r>
              <a:endParaRPr lang="ru-KG" sz="700" dirty="0">
                <a:solidFill>
                  <a:schemeClr val="tx1"/>
                </a:solidFill>
              </a:endParaRPr>
            </a:p>
          </p:txBody>
        </p:sp>
        <p:sp>
          <p:nvSpPr>
            <p:cNvPr id="104" name="Прямоугольник 103">
              <a:extLst>
                <a:ext uri="{FF2B5EF4-FFF2-40B4-BE49-F238E27FC236}">
                  <a16:creationId xmlns:a16="http://schemas.microsoft.com/office/drawing/2014/main" id="{23D27E84-47FB-43A3-AA52-19A6519FB575}"/>
                </a:ext>
              </a:extLst>
            </p:cNvPr>
            <p:cNvSpPr/>
            <p:nvPr/>
          </p:nvSpPr>
          <p:spPr>
            <a:xfrm>
              <a:off x="8370094" y="3195736"/>
              <a:ext cx="1183481" cy="83796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4 </a:t>
              </a:r>
            </a:p>
            <a:p>
              <a:pPr marL="88900"/>
              <a:r>
                <a:rPr lang="ru-RU" sz="800" b="0" i="0" dirty="0">
                  <a:solidFill>
                    <a:schemeClr val="tx1"/>
                  </a:solidFill>
                  <a:effectLst/>
                  <a:latin typeface="Roboto" panose="02000000000000000000" pitchFamily="2" charset="0"/>
                </a:rPr>
                <a:t>Средние дозы ИГКС-</a:t>
              </a:r>
              <a:r>
                <a:rPr lang="ru-RU" sz="800" b="0" i="0" dirty="0" err="1">
                  <a:solidFill>
                    <a:schemeClr val="tx1"/>
                  </a:solidFill>
                  <a:effectLst/>
                  <a:latin typeface="Roboto" panose="02000000000000000000" pitchFamily="2" charset="0"/>
                </a:rPr>
                <a:t>формотерола</a:t>
              </a:r>
              <a:endParaRPr lang="ru-KG" sz="700" dirty="0">
                <a:solidFill>
                  <a:schemeClr val="tx1"/>
                </a:solidFill>
              </a:endParaRPr>
            </a:p>
          </p:txBody>
        </p:sp>
        <p:sp>
          <p:nvSpPr>
            <p:cNvPr id="105" name="Прямоугольник 104">
              <a:extLst>
                <a:ext uri="{FF2B5EF4-FFF2-40B4-BE49-F238E27FC236}">
                  <a16:creationId xmlns:a16="http://schemas.microsoft.com/office/drawing/2014/main" id="{8FAE8091-BEED-42D3-8DA5-B7C1A98C5A01}"/>
                </a:ext>
              </a:extLst>
            </p:cNvPr>
            <p:cNvSpPr/>
            <p:nvPr/>
          </p:nvSpPr>
          <p:spPr>
            <a:xfrm>
              <a:off x="9575006" y="2906652"/>
              <a:ext cx="1315157" cy="1131947"/>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a:t>
              </a:r>
              <a:r>
                <a:rPr lang="en-US" sz="1050" b="1" i="0" dirty="0">
                  <a:solidFill>
                    <a:schemeClr val="tx1"/>
                  </a:solidFill>
                  <a:effectLst/>
                  <a:latin typeface="Roboto" panose="02000000000000000000" pitchFamily="2" charset="0"/>
                </a:rPr>
                <a:t>5</a:t>
              </a:r>
              <a:r>
                <a:rPr lang="ru-RU" sz="1050" b="1" i="0" dirty="0">
                  <a:solidFill>
                    <a:schemeClr val="tx1"/>
                  </a:solidFill>
                  <a:effectLst/>
                  <a:latin typeface="Roboto" panose="02000000000000000000" pitchFamily="2" charset="0"/>
                </a:rPr>
                <a:t> </a:t>
              </a:r>
              <a:endParaRPr lang="en-US" sz="1050" b="1"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Добавление ДДАХ.</a:t>
              </a:r>
              <a:endParaRPr lang="en-US" sz="800" b="0"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Направьте для оценки фенотипа. Рассмотрите возможность применения высоких доз ИГКС - формотерола, + анти-</a:t>
              </a:r>
              <a:r>
                <a:rPr lang="ru-RU" sz="800" b="0" i="0" dirty="0" err="1">
                  <a:solidFill>
                    <a:schemeClr val="tx1"/>
                  </a:solidFill>
                  <a:effectLst/>
                  <a:latin typeface="Roboto" panose="02000000000000000000" pitchFamily="2" charset="0"/>
                </a:rPr>
                <a:t>IgE</a:t>
              </a:r>
              <a:r>
                <a:rPr lang="ru-RU" sz="800" b="0" i="0" dirty="0">
                  <a:solidFill>
                    <a:schemeClr val="tx1"/>
                  </a:solidFill>
                  <a:effectLst/>
                  <a:latin typeface="Roboto" panose="02000000000000000000" pitchFamily="2" charset="0"/>
                </a:rPr>
                <a:t>, анти-IL5/5R, анти-IL4R, анти-TSLP</a:t>
              </a:r>
              <a:endParaRPr lang="ru-KG" sz="700" dirty="0">
                <a:solidFill>
                  <a:schemeClr val="tx1"/>
                </a:solidFill>
              </a:endParaRPr>
            </a:p>
          </p:txBody>
        </p:sp>
        <p:sp>
          <p:nvSpPr>
            <p:cNvPr id="106" name="Прямоугольник 105">
              <a:extLst>
                <a:ext uri="{FF2B5EF4-FFF2-40B4-BE49-F238E27FC236}">
                  <a16:creationId xmlns:a16="http://schemas.microsoft.com/office/drawing/2014/main" id="{B0A3A055-9EF7-465B-97C8-4FC583DF9A0A}"/>
                </a:ext>
              </a:extLst>
            </p:cNvPr>
            <p:cNvSpPr/>
            <p:nvPr/>
          </p:nvSpPr>
          <p:spPr>
            <a:xfrm>
              <a:off x="4722008" y="4061793"/>
              <a:ext cx="6168156" cy="205859"/>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lgn="ctr"/>
              <a:r>
                <a:rPr lang="ru-RU" sz="1050" dirty="0">
                  <a:solidFill>
                    <a:schemeClr val="tx1"/>
                  </a:solidFill>
                  <a:latin typeface="Roboto" panose="02000000000000000000" pitchFamily="2" charset="0"/>
                </a:rPr>
                <a:t>ОБЛЕГЧАЮЩЕЕ СРЕДСТВО: ИГКС-</a:t>
              </a:r>
              <a:r>
                <a:rPr lang="ru-RU" sz="1050" dirty="0" err="1">
                  <a:solidFill>
                    <a:schemeClr val="tx1"/>
                  </a:solidFill>
                  <a:latin typeface="Roboto" panose="02000000000000000000" pitchFamily="2" charset="0"/>
                </a:rPr>
                <a:t>формотерол</a:t>
              </a:r>
              <a:r>
                <a:rPr lang="ru-RU" sz="1050" dirty="0">
                  <a:solidFill>
                    <a:schemeClr val="tx1"/>
                  </a:solidFill>
                  <a:latin typeface="Roboto" panose="02000000000000000000" pitchFamily="2" charset="0"/>
                </a:rPr>
                <a:t> в малых дозах по мере необходимости</a:t>
              </a:r>
              <a:endParaRPr lang="ru-KG" sz="700" dirty="0">
                <a:solidFill>
                  <a:schemeClr val="tx1"/>
                </a:solidFill>
              </a:endParaRPr>
            </a:p>
          </p:txBody>
        </p:sp>
        <p:sp>
          <p:nvSpPr>
            <p:cNvPr id="107" name="Прямоугольник 106">
              <a:extLst>
                <a:ext uri="{FF2B5EF4-FFF2-40B4-BE49-F238E27FC236}">
                  <a16:creationId xmlns:a16="http://schemas.microsoft.com/office/drawing/2014/main" id="{175D683D-9090-4658-BD97-265C71E7ADE3}"/>
                </a:ext>
              </a:extLst>
            </p:cNvPr>
            <p:cNvSpPr/>
            <p:nvPr/>
          </p:nvSpPr>
          <p:spPr>
            <a:xfrm>
              <a:off x="4722007" y="5007097"/>
              <a:ext cx="1204924" cy="393578"/>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a:t>
              </a:r>
              <a:r>
                <a:rPr lang="en-US" sz="1050" b="1" i="0" dirty="0">
                  <a:solidFill>
                    <a:schemeClr val="tx1"/>
                  </a:solidFill>
                  <a:effectLst/>
                  <a:latin typeface="Roboto" panose="02000000000000000000" pitchFamily="2" charset="0"/>
                </a:rPr>
                <a:t> 1</a:t>
              </a:r>
              <a:endParaRPr lang="ru-RU" sz="1050" b="1" i="0" dirty="0">
                <a:solidFill>
                  <a:schemeClr val="tx1"/>
                </a:solidFill>
                <a:effectLst/>
                <a:latin typeface="Roboto" panose="02000000000000000000" pitchFamily="2" charset="0"/>
              </a:endParaRPr>
            </a:p>
            <a:p>
              <a:pPr marL="88900"/>
              <a:r>
                <a:rPr lang="ru-RU" sz="600" dirty="0">
                  <a:solidFill>
                    <a:schemeClr val="tx1"/>
                  </a:solidFill>
                </a:rPr>
                <a:t>Используйте ИГКС каждый раз, когда используйте КДБА</a:t>
              </a:r>
              <a:endParaRPr lang="ru-KG" sz="600" dirty="0">
                <a:solidFill>
                  <a:schemeClr val="tx1"/>
                </a:solidFill>
              </a:endParaRPr>
            </a:p>
          </p:txBody>
        </p:sp>
        <p:sp>
          <p:nvSpPr>
            <p:cNvPr id="108" name="Прямоугольник 107">
              <a:extLst>
                <a:ext uri="{FF2B5EF4-FFF2-40B4-BE49-F238E27FC236}">
                  <a16:creationId xmlns:a16="http://schemas.microsoft.com/office/drawing/2014/main" id="{190CCB22-4E5A-4255-871E-7D18564EA675}"/>
                </a:ext>
              </a:extLst>
            </p:cNvPr>
            <p:cNvSpPr/>
            <p:nvPr/>
          </p:nvSpPr>
          <p:spPr>
            <a:xfrm>
              <a:off x="5943600" y="4880774"/>
              <a:ext cx="1188245" cy="519902"/>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2 </a:t>
              </a:r>
            </a:p>
            <a:p>
              <a:pPr marL="88900"/>
              <a:r>
                <a:rPr lang="ru-RU" sz="800" b="0" i="0" dirty="0">
                  <a:solidFill>
                    <a:schemeClr val="tx1"/>
                  </a:solidFill>
                  <a:effectLst/>
                  <a:latin typeface="Roboto" panose="02000000000000000000" pitchFamily="2" charset="0"/>
                </a:rPr>
                <a:t>Низкие дозы ИГКС</a:t>
              </a:r>
              <a:endParaRPr lang="ru-KG" sz="700" dirty="0">
                <a:solidFill>
                  <a:schemeClr val="tx1"/>
                </a:solidFill>
              </a:endParaRPr>
            </a:p>
          </p:txBody>
        </p:sp>
        <p:sp>
          <p:nvSpPr>
            <p:cNvPr id="109" name="Прямоугольник 108">
              <a:extLst>
                <a:ext uri="{FF2B5EF4-FFF2-40B4-BE49-F238E27FC236}">
                  <a16:creationId xmlns:a16="http://schemas.microsoft.com/office/drawing/2014/main" id="{2FE64996-8B1D-48AF-89E2-43986737509E}"/>
                </a:ext>
              </a:extLst>
            </p:cNvPr>
            <p:cNvSpPr/>
            <p:nvPr/>
          </p:nvSpPr>
          <p:spPr>
            <a:xfrm>
              <a:off x="7153269" y="4706467"/>
              <a:ext cx="1195394" cy="694207"/>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3 </a:t>
              </a:r>
            </a:p>
            <a:p>
              <a:pPr marL="88900"/>
              <a:r>
                <a:rPr lang="ru-RU" sz="800" b="0" i="0" dirty="0">
                  <a:solidFill>
                    <a:schemeClr val="tx1"/>
                  </a:solidFill>
                  <a:effectLst/>
                  <a:latin typeface="Roboto" panose="02000000000000000000" pitchFamily="2" charset="0"/>
                </a:rPr>
                <a:t>Низкие дозы ИГКС - ДКБА</a:t>
              </a:r>
              <a:endParaRPr lang="ru-KG" sz="700" dirty="0">
                <a:solidFill>
                  <a:schemeClr val="tx1"/>
                </a:solidFill>
              </a:endParaRPr>
            </a:p>
          </p:txBody>
        </p:sp>
        <p:sp>
          <p:nvSpPr>
            <p:cNvPr id="110" name="Прямоугольник 109">
              <a:extLst>
                <a:ext uri="{FF2B5EF4-FFF2-40B4-BE49-F238E27FC236}">
                  <a16:creationId xmlns:a16="http://schemas.microsoft.com/office/drawing/2014/main" id="{17526DDE-D832-4508-BE2B-AA59E14A5393}"/>
                </a:ext>
              </a:extLst>
            </p:cNvPr>
            <p:cNvSpPr/>
            <p:nvPr/>
          </p:nvSpPr>
          <p:spPr>
            <a:xfrm>
              <a:off x="8370093" y="4543129"/>
              <a:ext cx="1189437" cy="86389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4</a:t>
              </a:r>
            </a:p>
            <a:p>
              <a:pPr marL="88900"/>
              <a:r>
                <a:rPr lang="ru-RU" sz="800" b="0" i="0" dirty="0">
                  <a:solidFill>
                    <a:schemeClr val="tx1"/>
                  </a:solidFill>
                  <a:effectLst/>
                  <a:latin typeface="Roboto" panose="02000000000000000000" pitchFamily="2" charset="0"/>
                </a:rPr>
                <a:t>Средние и высокие дозы ИГКС - ДКБА</a:t>
              </a:r>
              <a:endParaRPr lang="ru-KG" sz="700" dirty="0">
                <a:solidFill>
                  <a:schemeClr val="tx1"/>
                </a:solidFill>
              </a:endParaRPr>
            </a:p>
          </p:txBody>
        </p:sp>
        <p:sp>
          <p:nvSpPr>
            <p:cNvPr id="111" name="Прямоугольник 110">
              <a:extLst>
                <a:ext uri="{FF2B5EF4-FFF2-40B4-BE49-F238E27FC236}">
                  <a16:creationId xmlns:a16="http://schemas.microsoft.com/office/drawing/2014/main" id="{976C69C7-3FC7-42DF-9017-3B36BE9F48FA}"/>
                </a:ext>
              </a:extLst>
            </p:cNvPr>
            <p:cNvSpPr/>
            <p:nvPr/>
          </p:nvSpPr>
          <p:spPr>
            <a:xfrm>
              <a:off x="9575005" y="4346293"/>
              <a:ext cx="1315158" cy="1064620"/>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a:t>
              </a:r>
              <a:r>
                <a:rPr lang="en-US" sz="1050" b="1" i="0" dirty="0">
                  <a:solidFill>
                    <a:schemeClr val="tx1"/>
                  </a:solidFill>
                  <a:effectLst/>
                  <a:latin typeface="Roboto" panose="02000000000000000000" pitchFamily="2" charset="0"/>
                </a:rPr>
                <a:t>5</a:t>
              </a:r>
              <a:r>
                <a:rPr lang="ru-RU" sz="1050" b="1" i="0" dirty="0">
                  <a:solidFill>
                    <a:schemeClr val="tx1"/>
                  </a:solidFill>
                  <a:effectLst/>
                  <a:latin typeface="Roboto" panose="02000000000000000000" pitchFamily="2" charset="0"/>
                </a:rPr>
                <a:t> </a:t>
              </a:r>
              <a:endParaRPr lang="en-US" sz="1050" b="1"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Добавление ДДАХ.</a:t>
              </a:r>
            </a:p>
            <a:p>
              <a:pPr marL="88900">
                <a:lnSpc>
                  <a:spcPts val="800"/>
                </a:lnSpc>
              </a:pPr>
              <a:r>
                <a:rPr lang="ru-RU" sz="800" b="0" i="0" dirty="0">
                  <a:solidFill>
                    <a:schemeClr val="tx1"/>
                  </a:solidFill>
                  <a:effectLst/>
                  <a:latin typeface="Roboto" panose="02000000000000000000" pitchFamily="2" charset="0"/>
                </a:rPr>
                <a:t>Направьте для оценки фенотипа. Рассмотрите возможность применения высоких доз ИГКС - ДКБА, + анти-</a:t>
              </a:r>
              <a:r>
                <a:rPr lang="ru-RU" sz="800" b="0" i="0" dirty="0" err="1">
                  <a:solidFill>
                    <a:schemeClr val="tx1"/>
                  </a:solidFill>
                  <a:effectLst/>
                  <a:latin typeface="Roboto" panose="02000000000000000000" pitchFamily="2" charset="0"/>
                </a:rPr>
                <a:t>IgE</a:t>
              </a:r>
              <a:r>
                <a:rPr lang="ru-RU" sz="800" b="0" i="0" dirty="0">
                  <a:solidFill>
                    <a:schemeClr val="tx1"/>
                  </a:solidFill>
                  <a:effectLst/>
                  <a:latin typeface="Roboto" panose="02000000000000000000" pitchFamily="2" charset="0"/>
                </a:rPr>
                <a:t>, анти-IL5/5R, анти-IL4R, анти-TSLP</a:t>
              </a:r>
              <a:endParaRPr lang="ru-KG" sz="700" dirty="0">
                <a:solidFill>
                  <a:schemeClr val="tx1"/>
                </a:solidFill>
              </a:endParaRPr>
            </a:p>
          </p:txBody>
        </p:sp>
        <p:sp>
          <p:nvSpPr>
            <p:cNvPr id="112" name="Прямоугольник 111">
              <a:extLst>
                <a:ext uri="{FF2B5EF4-FFF2-40B4-BE49-F238E27FC236}">
                  <a16:creationId xmlns:a16="http://schemas.microsoft.com/office/drawing/2014/main" id="{1542B140-5A2E-4C86-B34A-9D7C2DEF91C9}"/>
                </a:ext>
              </a:extLst>
            </p:cNvPr>
            <p:cNvSpPr/>
            <p:nvPr/>
          </p:nvSpPr>
          <p:spPr>
            <a:xfrm>
              <a:off x="4722007" y="5431884"/>
              <a:ext cx="6168151" cy="205859"/>
            </a:xfrm>
            <a:prstGeom prst="rect">
              <a:avLst/>
            </a:prstGeom>
            <a:solidFill>
              <a:srgbClr val="DAEBF9"/>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lgn="ctr"/>
              <a:r>
                <a:rPr lang="ru-RU" sz="1050" dirty="0">
                  <a:solidFill>
                    <a:schemeClr val="tx1"/>
                  </a:solidFill>
                  <a:latin typeface="Roboto" panose="02000000000000000000" pitchFamily="2" charset="0"/>
                </a:rPr>
                <a:t>ОБЛЕГЧАЮЩЕЕ СРЕДСТВО: Короткодействующий бета2-агонист по мере необходимости</a:t>
              </a:r>
              <a:endParaRPr lang="ru-KG" sz="700" dirty="0">
                <a:solidFill>
                  <a:schemeClr val="tx1"/>
                </a:solidFill>
              </a:endParaRPr>
            </a:p>
          </p:txBody>
        </p:sp>
        <p:grpSp>
          <p:nvGrpSpPr>
            <p:cNvPr id="114" name="Группа 113">
              <a:extLst>
                <a:ext uri="{FF2B5EF4-FFF2-40B4-BE49-F238E27FC236}">
                  <a16:creationId xmlns:a16="http://schemas.microsoft.com/office/drawing/2014/main" id="{4EA61278-2447-432E-A8B0-E2BC61BEC611}"/>
                </a:ext>
              </a:extLst>
            </p:cNvPr>
            <p:cNvGrpSpPr/>
            <p:nvPr/>
          </p:nvGrpSpPr>
          <p:grpSpPr>
            <a:xfrm>
              <a:off x="4722002" y="5704832"/>
              <a:ext cx="6168156" cy="630627"/>
              <a:chOff x="4722007" y="5134973"/>
              <a:chExt cx="6168156" cy="630627"/>
            </a:xfrm>
          </p:grpSpPr>
          <p:grpSp>
            <p:nvGrpSpPr>
              <p:cNvPr id="117" name="Группа 116">
                <a:extLst>
                  <a:ext uri="{FF2B5EF4-FFF2-40B4-BE49-F238E27FC236}">
                    <a16:creationId xmlns:a16="http://schemas.microsoft.com/office/drawing/2014/main" id="{40ED162F-20CA-47D8-912D-3785AED6FC17}"/>
                  </a:ext>
                </a:extLst>
              </p:cNvPr>
              <p:cNvGrpSpPr/>
              <p:nvPr/>
            </p:nvGrpSpPr>
            <p:grpSpPr>
              <a:xfrm>
                <a:off x="4722007" y="5134973"/>
                <a:ext cx="6168147" cy="630627"/>
                <a:chOff x="4722007" y="5241048"/>
                <a:chExt cx="6168147" cy="467429"/>
              </a:xfrm>
            </p:grpSpPr>
            <p:sp>
              <p:nvSpPr>
                <p:cNvPr id="122" name="Прямоугольник 121">
                  <a:extLst>
                    <a:ext uri="{FF2B5EF4-FFF2-40B4-BE49-F238E27FC236}">
                      <a16:creationId xmlns:a16="http://schemas.microsoft.com/office/drawing/2014/main" id="{EB03B73A-8856-48C1-AF0A-EA58A004D897}"/>
                    </a:ext>
                  </a:extLst>
                </p:cNvPr>
                <p:cNvSpPr/>
                <p:nvPr/>
              </p:nvSpPr>
              <p:spPr>
                <a:xfrm>
                  <a:off x="4722007" y="5243670"/>
                  <a:ext cx="6168147" cy="464807"/>
                </a:xfrm>
                <a:prstGeom prst="rect">
                  <a:avLst/>
                </a:prstGeom>
                <a:solidFill>
                  <a:srgbClr val="E8E8E8"/>
                </a:solidFill>
                <a:ln>
                  <a:noFill/>
                </a:ln>
              </p:spPr>
              <p:style>
                <a:lnRef idx="0">
                  <a:scrgbClr r="0" g="0" b="0"/>
                </a:lnRef>
                <a:fillRef idx="0">
                  <a:scrgbClr r="0" g="0" b="0"/>
                </a:fillRef>
                <a:effectRef idx="0">
                  <a:scrgbClr r="0" g="0" b="0"/>
                </a:effectRef>
                <a:fontRef idx="minor">
                  <a:schemeClr val="dk1"/>
                </a:fontRef>
              </p:style>
              <p:txBody>
                <a:bodyPr lIns="0" tIns="0" rIns="0" bIns="0" numCol="1" rtlCol="0" anchor="t"/>
                <a:lstStyle/>
                <a:p>
                  <a:pPr marL="88900" algn="ctr"/>
                  <a:endParaRPr lang="en-US" sz="1050" dirty="0">
                    <a:solidFill>
                      <a:schemeClr val="tx1"/>
                    </a:solidFill>
                    <a:latin typeface="Roboto" panose="02000000000000000000" pitchFamily="2" charset="0"/>
                  </a:endParaRPr>
                </a:p>
              </p:txBody>
            </p:sp>
            <p:cxnSp>
              <p:nvCxnSpPr>
                <p:cNvPr id="123" name="Прямая соединительная линия 122">
                  <a:extLst>
                    <a:ext uri="{FF2B5EF4-FFF2-40B4-BE49-F238E27FC236}">
                      <a16:creationId xmlns:a16="http://schemas.microsoft.com/office/drawing/2014/main" id="{E488D9DC-0B75-4CDD-9165-CC84176CEF3E}"/>
                    </a:ext>
                  </a:extLst>
                </p:cNvPr>
                <p:cNvCxnSpPr/>
                <p:nvPr/>
              </p:nvCxnSpPr>
              <p:spPr>
                <a:xfrm flipV="1">
                  <a:off x="5933281" y="5241048"/>
                  <a:ext cx="0" cy="46742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Прямая соединительная линия 123">
                  <a:extLst>
                    <a:ext uri="{FF2B5EF4-FFF2-40B4-BE49-F238E27FC236}">
                      <a16:creationId xmlns:a16="http://schemas.microsoft.com/office/drawing/2014/main" id="{D78EBECC-5DC7-419E-BECF-D99DF8194AED}"/>
                    </a:ext>
                  </a:extLst>
                </p:cNvPr>
                <p:cNvCxnSpPr>
                  <a:cxnSpLocks/>
                </p:cNvCxnSpPr>
                <p:nvPr/>
              </p:nvCxnSpPr>
              <p:spPr>
                <a:xfrm flipV="1">
                  <a:off x="7141358"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Прямая соединительная линия 124">
                  <a:extLst>
                    <a:ext uri="{FF2B5EF4-FFF2-40B4-BE49-F238E27FC236}">
                      <a16:creationId xmlns:a16="http://schemas.microsoft.com/office/drawing/2014/main" id="{FB6E1EBF-0B97-450B-95C7-FC9C53AA31F6}"/>
                    </a:ext>
                  </a:extLst>
                </p:cNvPr>
                <p:cNvCxnSpPr>
                  <a:cxnSpLocks/>
                </p:cNvCxnSpPr>
                <p:nvPr/>
              </p:nvCxnSpPr>
              <p:spPr>
                <a:xfrm flipV="1">
                  <a:off x="8348663"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Прямая соединительная линия 125">
                  <a:extLst>
                    <a:ext uri="{FF2B5EF4-FFF2-40B4-BE49-F238E27FC236}">
                      <a16:creationId xmlns:a16="http://schemas.microsoft.com/office/drawing/2014/main" id="{D95D61A0-C59D-4A7E-A307-D4463BAF1743}"/>
                    </a:ext>
                  </a:extLst>
                </p:cNvPr>
                <p:cNvCxnSpPr>
                  <a:cxnSpLocks/>
                </p:cNvCxnSpPr>
                <p:nvPr/>
              </p:nvCxnSpPr>
              <p:spPr>
                <a:xfrm flipV="1">
                  <a:off x="9553575"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18" name="Прямоугольник 117">
                <a:extLst>
                  <a:ext uri="{FF2B5EF4-FFF2-40B4-BE49-F238E27FC236}">
                    <a16:creationId xmlns:a16="http://schemas.microsoft.com/office/drawing/2014/main" id="{8DF3CC37-7D01-46FB-A046-61726C27AE24}"/>
                  </a:ext>
                </a:extLst>
              </p:cNvPr>
              <p:cNvSpPr/>
              <p:nvPr/>
            </p:nvSpPr>
            <p:spPr>
              <a:xfrm>
                <a:off x="5942398" y="5253138"/>
                <a:ext cx="1188245"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Низкие дозы ИГКС при приеме КДБА, или ежедневная АЛР, или добавление СЛИТ КДП</a:t>
                </a:r>
                <a:endParaRPr lang="ru-KG" sz="300" dirty="0">
                  <a:solidFill>
                    <a:schemeClr val="tx1">
                      <a:lumMod val="65000"/>
                      <a:lumOff val="35000"/>
                    </a:schemeClr>
                  </a:solidFill>
                </a:endParaRPr>
              </a:p>
            </p:txBody>
          </p:sp>
          <p:sp>
            <p:nvSpPr>
              <p:cNvPr id="119" name="Прямоугольник 118">
                <a:extLst>
                  <a:ext uri="{FF2B5EF4-FFF2-40B4-BE49-F238E27FC236}">
                    <a16:creationId xmlns:a16="http://schemas.microsoft.com/office/drawing/2014/main" id="{B088194B-2CEA-4D02-AE6A-200318E687F3}"/>
                  </a:ext>
                </a:extLst>
              </p:cNvPr>
              <p:cNvSpPr/>
              <p:nvPr/>
            </p:nvSpPr>
            <p:spPr>
              <a:xfrm>
                <a:off x="7156844" y="5253138"/>
                <a:ext cx="1183078"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Средние дозы ИГКС или ежедневная АЛР, или добавление СЛИТ КДП</a:t>
                </a:r>
                <a:endParaRPr lang="ru-KG" sz="400" dirty="0">
                  <a:solidFill>
                    <a:schemeClr val="tx1">
                      <a:lumMod val="65000"/>
                      <a:lumOff val="35000"/>
                    </a:schemeClr>
                  </a:solidFill>
                </a:endParaRPr>
              </a:p>
            </p:txBody>
          </p:sp>
          <p:sp>
            <p:nvSpPr>
              <p:cNvPr id="120" name="Прямоугольник 119">
                <a:extLst>
                  <a:ext uri="{FF2B5EF4-FFF2-40B4-BE49-F238E27FC236}">
                    <a16:creationId xmlns:a16="http://schemas.microsoft.com/office/drawing/2014/main" id="{D2AAE0B8-E5EC-4ECC-B28D-647A5E47727D}"/>
                  </a:ext>
                </a:extLst>
              </p:cNvPr>
              <p:cNvSpPr/>
              <p:nvPr/>
            </p:nvSpPr>
            <p:spPr>
              <a:xfrm>
                <a:off x="8360979" y="5253138"/>
                <a:ext cx="1183078"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Добавить ДДАХ или АЛР или СЛИТ КДП, или перейти на высокие дозы ИГКС</a:t>
                </a:r>
                <a:endParaRPr lang="ru-KG" sz="300" dirty="0">
                  <a:solidFill>
                    <a:schemeClr val="tx1">
                      <a:lumMod val="65000"/>
                      <a:lumOff val="35000"/>
                    </a:schemeClr>
                  </a:solidFill>
                </a:endParaRPr>
              </a:p>
            </p:txBody>
          </p:sp>
          <p:sp>
            <p:nvSpPr>
              <p:cNvPr id="121" name="Прямоугольник 120">
                <a:extLst>
                  <a:ext uri="{FF2B5EF4-FFF2-40B4-BE49-F238E27FC236}">
                    <a16:creationId xmlns:a16="http://schemas.microsoft.com/office/drawing/2014/main" id="{29AA945F-8A9E-4452-BBB8-B3119B4A5FF0}"/>
                  </a:ext>
                </a:extLst>
              </p:cNvPr>
              <p:cNvSpPr/>
              <p:nvPr/>
            </p:nvSpPr>
            <p:spPr>
              <a:xfrm>
                <a:off x="9544056" y="5134974"/>
                <a:ext cx="1346107" cy="627090"/>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Добавьте азитромицин (для взрослых) или АЛР. В качестве крайней меры низкие дозы оральных ГКС, но учитывайте побочные эффекты</a:t>
                </a:r>
                <a:endParaRPr lang="ru-KG" sz="300" dirty="0">
                  <a:solidFill>
                    <a:schemeClr val="tx1">
                      <a:lumMod val="65000"/>
                      <a:lumOff val="35000"/>
                    </a:schemeClr>
                  </a:solidFill>
                </a:endParaRPr>
              </a:p>
            </p:txBody>
          </p:sp>
        </p:grpSp>
      </p:grpSp>
      <p:sp>
        <p:nvSpPr>
          <p:cNvPr id="127" name="TextBox 126">
            <a:extLst>
              <a:ext uri="{FF2B5EF4-FFF2-40B4-BE49-F238E27FC236}">
                <a16:creationId xmlns:a16="http://schemas.microsoft.com/office/drawing/2014/main" id="{22D01207-1F32-46C5-A2BF-C7703556FBE4}"/>
              </a:ext>
            </a:extLst>
          </p:cNvPr>
          <p:cNvSpPr txBox="1"/>
          <p:nvPr/>
        </p:nvSpPr>
        <p:spPr>
          <a:xfrm>
            <a:off x="2172591" y="6205303"/>
            <a:ext cx="8790677" cy="646331"/>
          </a:xfrm>
          <a:prstGeom prst="rect">
            <a:avLst/>
          </a:prstGeom>
          <a:noFill/>
        </p:spPr>
        <p:txBody>
          <a:bodyPr wrap="square" rtlCol="0">
            <a:spAutoFit/>
          </a:bodyPr>
          <a:lstStyle/>
          <a:p>
            <a:r>
              <a:rPr lang="ru-RU" sz="900" dirty="0">
                <a:solidFill>
                  <a:schemeClr val="tx1">
                    <a:lumMod val="95000"/>
                    <a:lumOff val="5000"/>
                  </a:schemeClr>
                </a:solidFill>
              </a:rPr>
              <a:t>ИГКС – ингаляционные </a:t>
            </a:r>
            <a:r>
              <a:rPr lang="ru-RU" sz="900" dirty="0" err="1">
                <a:solidFill>
                  <a:schemeClr val="tx1">
                    <a:lumMod val="95000"/>
                    <a:lumOff val="5000"/>
                  </a:schemeClr>
                </a:solidFill>
              </a:rPr>
              <a:t>глюкокортикостероиды</a:t>
            </a:r>
            <a:r>
              <a:rPr lang="ru-RU" sz="900" dirty="0">
                <a:solidFill>
                  <a:schemeClr val="tx1">
                    <a:lumMod val="95000"/>
                    <a:lumOff val="5000"/>
                  </a:schemeClr>
                </a:solidFill>
              </a:rPr>
              <a:t>, КДБА – короткодействующие бета</a:t>
            </a:r>
            <a:r>
              <a:rPr lang="en-US" sz="900" dirty="0">
                <a:solidFill>
                  <a:schemeClr val="tx1">
                    <a:lumMod val="95000"/>
                    <a:lumOff val="5000"/>
                  </a:schemeClr>
                </a:solidFill>
              </a:rPr>
              <a:t>2</a:t>
            </a:r>
            <a:r>
              <a:rPr lang="ru-RU" sz="900" dirty="0">
                <a:solidFill>
                  <a:schemeClr val="tx1">
                    <a:lumMod val="95000"/>
                    <a:lumOff val="5000"/>
                  </a:schemeClr>
                </a:solidFill>
              </a:rPr>
              <a:t>-агонисты, ДКБА – </a:t>
            </a:r>
            <a:r>
              <a:rPr lang="ru-RU" sz="900" dirty="0" err="1">
                <a:solidFill>
                  <a:schemeClr val="tx1">
                    <a:lumMod val="95000"/>
                    <a:lumOff val="5000"/>
                  </a:schemeClr>
                </a:solidFill>
              </a:rPr>
              <a:t>длительнодействующие</a:t>
            </a:r>
            <a:r>
              <a:rPr lang="ru-RU" sz="900" dirty="0">
                <a:solidFill>
                  <a:schemeClr val="tx1">
                    <a:lumMod val="95000"/>
                    <a:lumOff val="5000"/>
                  </a:schemeClr>
                </a:solidFill>
              </a:rPr>
              <a:t> бета2-агонисты, ДДАХ – </a:t>
            </a:r>
            <a:r>
              <a:rPr lang="ru-RU" sz="900" dirty="0" err="1">
                <a:solidFill>
                  <a:schemeClr val="tx1">
                    <a:lumMod val="95000"/>
                    <a:lumOff val="5000"/>
                  </a:schemeClr>
                </a:solidFill>
              </a:rPr>
              <a:t>длительнодействующие</a:t>
            </a:r>
            <a:r>
              <a:rPr lang="ru-RU" sz="900" dirty="0">
                <a:solidFill>
                  <a:schemeClr val="tx1">
                    <a:lumMod val="95000"/>
                    <a:lumOff val="5000"/>
                  </a:schemeClr>
                </a:solidFill>
              </a:rPr>
              <a:t> антихолинергические препараты, АЛР – антагонисты </a:t>
            </a:r>
            <a:r>
              <a:rPr lang="ru-RU" sz="900" dirty="0" err="1">
                <a:solidFill>
                  <a:schemeClr val="tx1">
                    <a:lumMod val="95000"/>
                    <a:lumOff val="5000"/>
                  </a:schemeClr>
                </a:solidFill>
              </a:rPr>
              <a:t>лейкотриеновых</a:t>
            </a:r>
            <a:r>
              <a:rPr lang="ru-RU" sz="900" dirty="0">
                <a:solidFill>
                  <a:schemeClr val="tx1">
                    <a:lumMod val="95000"/>
                    <a:lumOff val="5000"/>
                  </a:schemeClr>
                </a:solidFill>
              </a:rPr>
              <a:t> рецепторов, СЛИТ КДП – </a:t>
            </a:r>
            <a:r>
              <a:rPr lang="ru-RU" sz="900" dirty="0" err="1">
                <a:solidFill>
                  <a:schemeClr val="tx1">
                    <a:lumMod val="95000"/>
                    <a:lumOff val="5000"/>
                  </a:schemeClr>
                </a:solidFill>
              </a:rPr>
              <a:t>сублингвальная</a:t>
            </a:r>
            <a:r>
              <a:rPr lang="ru-RU" sz="900" dirty="0">
                <a:solidFill>
                  <a:schemeClr val="tx1">
                    <a:lumMod val="95000"/>
                    <a:lumOff val="5000"/>
                  </a:schemeClr>
                </a:solidFill>
              </a:rPr>
              <a:t> иммунотерапия клещами домашней пыли.</a:t>
            </a:r>
          </a:p>
          <a:p>
            <a:r>
              <a:rPr lang="ru-RU" sz="900" dirty="0">
                <a:solidFill>
                  <a:schemeClr val="tx1">
                    <a:lumMod val="95000"/>
                    <a:lumOff val="5000"/>
                  </a:schemeClr>
                </a:solidFill>
              </a:rPr>
              <a:t>Доступно на</a:t>
            </a:r>
            <a:r>
              <a:rPr lang="en-GB" sz="900" dirty="0">
                <a:solidFill>
                  <a:schemeClr val="tx1">
                    <a:lumMod val="95000"/>
                    <a:lumOff val="5000"/>
                  </a:schemeClr>
                </a:solidFill>
              </a:rPr>
              <a:t>: www.ginasthma.org. </a:t>
            </a:r>
            <a:r>
              <a:rPr lang="ru-RU" sz="900" dirty="0">
                <a:solidFill>
                  <a:schemeClr val="tx1">
                    <a:lumMod val="95000"/>
                    <a:lumOff val="5000"/>
                  </a:schemeClr>
                </a:solidFill>
              </a:rPr>
              <a:t>Доступ в Октябре </a:t>
            </a:r>
            <a:r>
              <a:rPr lang="en-GB" sz="900" dirty="0">
                <a:solidFill>
                  <a:schemeClr val="tx1">
                    <a:lumMod val="95000"/>
                    <a:lumOff val="5000"/>
                  </a:schemeClr>
                </a:solidFill>
              </a:rPr>
              <a:t>2022.</a:t>
            </a:r>
          </a:p>
        </p:txBody>
      </p:sp>
    </p:spTree>
    <p:extLst>
      <p:ext uri="{BB962C8B-B14F-4D97-AF65-F5344CB8AC3E}">
        <p14:creationId xmlns:p14="http://schemas.microsoft.com/office/powerpoint/2010/main" val="1600324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924364" cy="1143000"/>
          </a:xfrm>
        </p:spPr>
        <p:txBody>
          <a:bodyPr/>
          <a:lstStyle/>
          <a:p>
            <a:r>
              <a:rPr lang="en-GB" dirty="0"/>
              <a:t>GINA 2022: </a:t>
            </a:r>
            <a:r>
              <a:rPr lang="ru-RU" dirty="0"/>
              <a:t>Шаг</a:t>
            </a:r>
            <a:r>
              <a:rPr lang="en-GB" dirty="0"/>
              <a:t> 4</a:t>
            </a:r>
            <a:endParaRPr lang="en-GB" sz="2800" i="1" dirty="0"/>
          </a:p>
        </p:txBody>
      </p:sp>
      <p:sp>
        <p:nvSpPr>
          <p:cNvPr id="50" name="Content Placeholder 4">
            <a:extLst>
              <a:ext uri="{FF2B5EF4-FFF2-40B4-BE49-F238E27FC236}">
                <a16:creationId xmlns:a16="http://schemas.microsoft.com/office/drawing/2014/main" id="{8A87A102-928A-4DC1-B96B-D6176AA5EBC9}"/>
              </a:ext>
            </a:extLst>
          </p:cNvPr>
          <p:cNvSpPr>
            <a:spLocks noGrp="1"/>
          </p:cNvSpPr>
          <p:nvPr>
            <p:ph idx="1"/>
          </p:nvPr>
        </p:nvSpPr>
        <p:spPr>
          <a:xfrm>
            <a:off x="421433" y="1243627"/>
            <a:ext cx="11520079" cy="2203189"/>
          </a:xfrm>
          <a:noFill/>
        </p:spPr>
        <p:txBody>
          <a:bodyPr>
            <a:normAutofit/>
          </a:bodyPr>
          <a:lstStyle/>
          <a:p>
            <a:pPr>
              <a:lnSpc>
                <a:spcPct val="110000"/>
              </a:lnSpc>
              <a:defRPr/>
            </a:pPr>
            <a:r>
              <a:rPr lang="ru-RU" sz="1400" b="1" dirty="0"/>
              <a:t>Предпочтительный регулятор: </a:t>
            </a:r>
            <a:r>
              <a:rPr lang="ru-RU" sz="1400" dirty="0"/>
              <a:t>ИГКС-</a:t>
            </a:r>
            <a:r>
              <a:rPr lang="ru-RU" sz="1400" dirty="0" err="1"/>
              <a:t>формотерол</a:t>
            </a:r>
            <a:r>
              <a:rPr lang="ru-RU" sz="1400" dirty="0"/>
              <a:t> в средней дозе в качестве поддерживающей и облегчающей терапии, ИЛИ средняя/высокая доза ИГКС-ДДБА плюс КДБА по мере необходимости.</a:t>
            </a:r>
          </a:p>
          <a:p>
            <a:pPr>
              <a:lnSpc>
                <a:spcPct val="110000"/>
              </a:lnSpc>
              <a:defRPr/>
            </a:pPr>
            <a:r>
              <a:rPr lang="ru-RU" sz="1400" b="1" dirty="0"/>
              <a:t>Другие варианты контроллеров:</a:t>
            </a:r>
            <a:endParaRPr lang="en-AU" sz="1400" b="1" dirty="0"/>
          </a:p>
          <a:p>
            <a:pPr lvl="1">
              <a:lnSpc>
                <a:spcPct val="110000"/>
              </a:lnSpc>
              <a:defRPr/>
            </a:pPr>
            <a:r>
              <a:rPr lang="ru-RU" sz="1200" dirty="0"/>
              <a:t>Добавление </a:t>
            </a:r>
            <a:r>
              <a:rPr lang="ru-RU" sz="1200" dirty="0" err="1"/>
              <a:t>тиотропия</a:t>
            </a:r>
            <a:r>
              <a:rPr lang="ru-RU" sz="1200" dirty="0"/>
              <a:t> в виде "туманного" ингалятора для пациентов ≥6 лет с обострениями в анамнезе</a:t>
            </a:r>
            <a:endParaRPr lang="en-AU" sz="1200" dirty="0"/>
          </a:p>
          <a:p>
            <a:pPr lvl="1">
              <a:lnSpc>
                <a:spcPct val="110000"/>
              </a:lnSpc>
              <a:defRPr/>
            </a:pPr>
            <a:r>
              <a:rPr lang="ru-RU" sz="1200" dirty="0"/>
              <a:t>Добавление АЛР</a:t>
            </a:r>
          </a:p>
          <a:p>
            <a:pPr lvl="1">
              <a:lnSpc>
                <a:spcPct val="110000"/>
              </a:lnSpc>
              <a:defRPr/>
            </a:pPr>
            <a:r>
              <a:rPr lang="ru-RU" sz="1200" dirty="0"/>
              <a:t>Увеличение дозы ИГКС-ДДБА до высокой</a:t>
            </a:r>
            <a:endParaRPr lang="en-AU" sz="1200" dirty="0"/>
          </a:p>
          <a:p>
            <a:pPr>
              <a:defRPr/>
            </a:pPr>
            <a:r>
              <a:rPr lang="ru-RU" sz="1400" dirty="0"/>
              <a:t>Дети в возрасте 6-11 лет: Продолжить прием контроллера и обратиться </a:t>
            </a:r>
          </a:p>
          <a:p>
            <a:pPr marL="0" indent="365125">
              <a:buNone/>
              <a:defRPr/>
            </a:pPr>
            <a:r>
              <a:rPr lang="ru-RU" sz="1400" dirty="0"/>
              <a:t>за консультацией к специалисту</a:t>
            </a:r>
            <a:endParaRPr lang="en-AU" sz="1400" dirty="0"/>
          </a:p>
        </p:txBody>
      </p:sp>
      <p:grpSp>
        <p:nvGrpSpPr>
          <p:cNvPr id="6" name="Группа 5">
            <a:extLst>
              <a:ext uri="{FF2B5EF4-FFF2-40B4-BE49-F238E27FC236}">
                <a16:creationId xmlns:a16="http://schemas.microsoft.com/office/drawing/2014/main" id="{3A962D57-C401-4714-932D-E270A7E7CAD5}"/>
              </a:ext>
            </a:extLst>
          </p:cNvPr>
          <p:cNvGrpSpPr/>
          <p:nvPr/>
        </p:nvGrpSpPr>
        <p:grpSpPr>
          <a:xfrm>
            <a:off x="2918047" y="2776496"/>
            <a:ext cx="8852520" cy="3428807"/>
            <a:chOff x="2037644" y="2906652"/>
            <a:chExt cx="8852520" cy="3428807"/>
          </a:xfrm>
        </p:grpSpPr>
        <p:sp>
          <p:nvSpPr>
            <p:cNvPr id="7" name="Прямоугольник 6">
              <a:extLst>
                <a:ext uri="{FF2B5EF4-FFF2-40B4-BE49-F238E27FC236}">
                  <a16:creationId xmlns:a16="http://schemas.microsoft.com/office/drawing/2014/main" id="{028855A7-FFA6-4EA7-B325-730E16600987}"/>
                </a:ext>
              </a:extLst>
            </p:cNvPr>
            <p:cNvSpPr/>
            <p:nvPr/>
          </p:nvSpPr>
          <p:spPr>
            <a:xfrm>
              <a:off x="2037644" y="3485816"/>
              <a:ext cx="2576512" cy="91068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900" b="1" i="0" dirty="0">
                  <a:solidFill>
                    <a:srgbClr val="EA8931"/>
                  </a:solidFill>
                  <a:effectLst/>
                  <a:latin typeface="Roboto" panose="02000000000000000000" pitchFamily="2" charset="0"/>
                </a:rPr>
                <a:t>КОНТРОЛЛЕР</a:t>
              </a:r>
              <a:r>
                <a:rPr lang="ru-RU" sz="900" b="1" i="0" dirty="0">
                  <a:effectLst/>
                  <a:latin typeface="Roboto" panose="02000000000000000000" pitchFamily="2" charset="0"/>
                </a:rPr>
                <a:t> </a:t>
              </a:r>
              <a:r>
                <a:rPr lang="ru-RU" sz="900" i="0" dirty="0">
                  <a:effectLst/>
                  <a:latin typeface="Roboto" panose="02000000000000000000" pitchFamily="2" charset="0"/>
                </a:rPr>
                <a:t>и</a:t>
              </a:r>
              <a:r>
                <a:rPr lang="ru-RU" sz="900" b="1" i="0" dirty="0">
                  <a:effectLst/>
                  <a:latin typeface="Roboto" panose="02000000000000000000" pitchFamily="2" charset="0"/>
                </a:rPr>
                <a:t> </a:t>
              </a:r>
              <a:r>
                <a:rPr lang="ru-RU" sz="900" b="1" dirty="0">
                  <a:solidFill>
                    <a:srgbClr val="EA8931"/>
                  </a:solidFill>
                  <a:latin typeface="Roboto" panose="02000000000000000000" pitchFamily="2" charset="0"/>
                </a:rPr>
                <a:t>ПРЕДПОЧТИТЕЛЬНОЕ</a:t>
              </a:r>
              <a:r>
                <a:rPr lang="ru-RU" sz="900" b="1" i="0" dirty="0">
                  <a:solidFill>
                    <a:srgbClr val="EA8931"/>
                  </a:solidFill>
                  <a:effectLst/>
                  <a:latin typeface="Roboto" panose="02000000000000000000" pitchFamily="2" charset="0"/>
                </a:rPr>
                <a:t> ОБЛЕГЧАЮЩЕЕ СРЕДСТВО</a:t>
              </a:r>
              <a:endParaRPr lang="en-US" sz="900" b="1" i="0" dirty="0">
                <a:solidFill>
                  <a:srgbClr val="EA8931"/>
                </a:solidFill>
                <a:effectLst/>
                <a:latin typeface="Roboto" panose="02000000000000000000" pitchFamily="2" charset="0"/>
              </a:endParaRPr>
            </a:p>
            <a:p>
              <a:r>
                <a:rPr lang="ru-RU" sz="800" dirty="0">
                  <a:solidFill>
                    <a:schemeClr val="tx1"/>
                  </a:solidFill>
                </a:rPr>
                <a:t>(Путь 1). Использование ИГКС-</a:t>
              </a:r>
              <a:r>
                <a:rPr lang="ru-RU" sz="800" dirty="0" err="1">
                  <a:solidFill>
                    <a:schemeClr val="tx1"/>
                  </a:solidFill>
                </a:rPr>
                <a:t>формотерола</a:t>
              </a:r>
              <a:r>
                <a:rPr lang="ru-RU" sz="800" dirty="0">
                  <a:solidFill>
                    <a:schemeClr val="tx1"/>
                  </a:solidFill>
                </a:rPr>
                <a:t> в качестве облегчающего средства снижает риск обострений по сравнению с использованием облегчающего средства КДБА</a:t>
              </a:r>
              <a:endParaRPr lang="ru-KG" sz="800" dirty="0">
                <a:solidFill>
                  <a:schemeClr val="tx1"/>
                </a:solidFill>
              </a:endParaRPr>
            </a:p>
          </p:txBody>
        </p:sp>
        <p:sp>
          <p:nvSpPr>
            <p:cNvPr id="8" name="Прямоугольник 7">
              <a:extLst>
                <a:ext uri="{FF2B5EF4-FFF2-40B4-BE49-F238E27FC236}">
                  <a16:creationId xmlns:a16="http://schemas.microsoft.com/office/drawing/2014/main" id="{91A3532A-BC41-46F5-93B0-0B1BC1E053AD}"/>
                </a:ext>
              </a:extLst>
            </p:cNvPr>
            <p:cNvSpPr/>
            <p:nvPr/>
          </p:nvSpPr>
          <p:spPr>
            <a:xfrm>
              <a:off x="2037644" y="4842915"/>
              <a:ext cx="2576512" cy="91068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900" b="1" i="0" dirty="0">
                  <a:solidFill>
                    <a:srgbClr val="EA8931"/>
                  </a:solidFill>
                  <a:effectLst/>
                  <a:latin typeface="Roboto" panose="02000000000000000000" pitchFamily="2" charset="0"/>
                </a:rPr>
                <a:t>КОНТРОЛЛЕР</a:t>
              </a:r>
              <a:r>
                <a:rPr lang="ru-RU" sz="900" b="1" i="0" dirty="0">
                  <a:effectLst/>
                  <a:latin typeface="Roboto" panose="02000000000000000000" pitchFamily="2" charset="0"/>
                </a:rPr>
                <a:t> </a:t>
              </a:r>
              <a:r>
                <a:rPr lang="ru-RU" sz="900" i="0" dirty="0">
                  <a:effectLst/>
                  <a:latin typeface="Roboto" panose="02000000000000000000" pitchFamily="2" charset="0"/>
                </a:rPr>
                <a:t>и</a:t>
              </a:r>
              <a:r>
                <a:rPr lang="ru-RU" sz="900" b="1" i="0" dirty="0">
                  <a:effectLst/>
                  <a:latin typeface="Roboto" panose="02000000000000000000" pitchFamily="2" charset="0"/>
                </a:rPr>
                <a:t> </a:t>
              </a:r>
              <a:r>
                <a:rPr lang="ru-RU" sz="900" b="1" dirty="0">
                  <a:solidFill>
                    <a:srgbClr val="EA8931"/>
                  </a:solidFill>
                  <a:latin typeface="Roboto" panose="02000000000000000000" pitchFamily="2" charset="0"/>
                </a:rPr>
                <a:t>ПРЕДПОЧТИТЕЛЬНОЕ</a:t>
              </a:r>
              <a:r>
                <a:rPr lang="ru-RU" sz="900" b="1" i="0" dirty="0">
                  <a:solidFill>
                    <a:srgbClr val="EA8931"/>
                  </a:solidFill>
                  <a:effectLst/>
                  <a:latin typeface="Roboto" panose="02000000000000000000" pitchFamily="2" charset="0"/>
                </a:rPr>
                <a:t> </a:t>
              </a:r>
              <a:r>
                <a:rPr lang="ru-RU" sz="900" b="1" i="0" dirty="0">
                  <a:solidFill>
                    <a:srgbClr val="0075A9"/>
                  </a:solidFill>
                  <a:effectLst/>
                  <a:latin typeface="Roboto" panose="02000000000000000000" pitchFamily="2" charset="0"/>
                </a:rPr>
                <a:t>АЛЬТЕРНАТИВНОЕ</a:t>
              </a:r>
              <a:r>
                <a:rPr lang="ru-RU" sz="900" b="1" i="0" dirty="0">
                  <a:solidFill>
                    <a:srgbClr val="EA8931"/>
                  </a:solidFill>
                  <a:effectLst/>
                  <a:latin typeface="Roboto" panose="02000000000000000000" pitchFamily="2" charset="0"/>
                </a:rPr>
                <a:t> ОБЛЕГЧАЮЩЕЕ СРЕДСТВО</a:t>
              </a:r>
              <a:endParaRPr lang="en-US" sz="900" b="1" i="0" dirty="0">
                <a:solidFill>
                  <a:srgbClr val="EA8931"/>
                </a:solidFill>
                <a:effectLst/>
                <a:latin typeface="Roboto" panose="02000000000000000000" pitchFamily="2" charset="0"/>
              </a:endParaRPr>
            </a:p>
            <a:p>
              <a:r>
                <a:rPr lang="ru-RU" sz="800" dirty="0">
                  <a:solidFill>
                    <a:schemeClr val="tx1"/>
                  </a:solidFill>
                </a:rPr>
                <a:t>(Путь 2). Прежде чем рассматривать схему с КДБА, проверьте, будет ли пациент придерживаться ежедневного приема контроллера</a:t>
              </a:r>
              <a:endParaRPr lang="ru-KG" sz="800" dirty="0">
                <a:solidFill>
                  <a:schemeClr val="tx1"/>
                </a:solidFill>
              </a:endParaRPr>
            </a:p>
          </p:txBody>
        </p:sp>
        <p:sp>
          <p:nvSpPr>
            <p:cNvPr id="9" name="Прямоугольник 8">
              <a:extLst>
                <a:ext uri="{FF2B5EF4-FFF2-40B4-BE49-F238E27FC236}">
                  <a16:creationId xmlns:a16="http://schemas.microsoft.com/office/drawing/2014/main" id="{E828916A-705A-4EBD-B5D8-F00B82E946CA}"/>
                </a:ext>
              </a:extLst>
            </p:cNvPr>
            <p:cNvSpPr/>
            <p:nvPr/>
          </p:nvSpPr>
          <p:spPr>
            <a:xfrm>
              <a:off x="2037644" y="5753613"/>
              <a:ext cx="2029531" cy="464807"/>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800" i="1" dirty="0">
                  <a:solidFill>
                    <a:schemeClr val="tx1">
                      <a:lumMod val="50000"/>
                      <a:lumOff val="50000"/>
                    </a:schemeClr>
                  </a:solidFill>
                </a:rPr>
                <a:t>Другие варианты контроллеров для обоих путей (ограниченные показания или меньше доказательств эффективности или безопасности)</a:t>
              </a:r>
              <a:endParaRPr lang="ru-KG" sz="800" i="1" dirty="0">
                <a:solidFill>
                  <a:schemeClr val="tx1">
                    <a:lumMod val="50000"/>
                    <a:lumOff val="50000"/>
                  </a:schemeClr>
                </a:solidFill>
              </a:endParaRPr>
            </a:p>
          </p:txBody>
        </p:sp>
        <p:sp>
          <p:nvSpPr>
            <p:cNvPr id="10" name="Прямоугольник 9">
              <a:extLst>
                <a:ext uri="{FF2B5EF4-FFF2-40B4-BE49-F238E27FC236}">
                  <a16:creationId xmlns:a16="http://schemas.microsoft.com/office/drawing/2014/main" id="{95F2E594-6B9B-47DA-986E-ABAFF55B37E2}"/>
                </a:ext>
              </a:extLst>
            </p:cNvPr>
            <p:cNvSpPr/>
            <p:nvPr/>
          </p:nvSpPr>
          <p:spPr>
            <a:xfrm>
              <a:off x="4722007" y="3529921"/>
              <a:ext cx="2409837" cy="503780"/>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ШАГИ 1-2</a:t>
              </a:r>
            </a:p>
            <a:p>
              <a:pPr marL="88900"/>
              <a:r>
                <a:rPr lang="ru-RU" sz="800" dirty="0">
                  <a:solidFill>
                    <a:schemeClr val="tx1"/>
                  </a:solidFill>
                </a:rPr>
                <a:t>Низкие дозы ИГКС-</a:t>
              </a:r>
              <a:r>
                <a:rPr lang="ru-RU" sz="800" dirty="0" err="1">
                  <a:solidFill>
                    <a:schemeClr val="tx1"/>
                  </a:solidFill>
                </a:rPr>
                <a:t>формотерола</a:t>
              </a:r>
              <a:r>
                <a:rPr lang="ru-RU" sz="800" dirty="0">
                  <a:solidFill>
                    <a:schemeClr val="tx1"/>
                  </a:solidFill>
                </a:rPr>
                <a:t> по мере необходимости </a:t>
              </a:r>
              <a:endParaRPr lang="ru-KG" sz="800" dirty="0">
                <a:solidFill>
                  <a:schemeClr val="tx1"/>
                </a:solidFill>
              </a:endParaRPr>
            </a:p>
          </p:txBody>
        </p:sp>
        <p:sp>
          <p:nvSpPr>
            <p:cNvPr id="11" name="Прямоугольник 10">
              <a:extLst>
                <a:ext uri="{FF2B5EF4-FFF2-40B4-BE49-F238E27FC236}">
                  <a16:creationId xmlns:a16="http://schemas.microsoft.com/office/drawing/2014/main" id="{54232B0A-82C8-4874-889E-14158CE980B6}"/>
                </a:ext>
              </a:extLst>
            </p:cNvPr>
            <p:cNvSpPr/>
            <p:nvPr/>
          </p:nvSpPr>
          <p:spPr>
            <a:xfrm>
              <a:off x="7155656" y="3363026"/>
              <a:ext cx="1193007" cy="67067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3 </a:t>
              </a:r>
            </a:p>
            <a:p>
              <a:pPr marL="88900"/>
              <a:r>
                <a:rPr lang="ru-RU" sz="800" b="0" i="0" dirty="0">
                  <a:solidFill>
                    <a:schemeClr val="tx1"/>
                  </a:solidFill>
                  <a:effectLst/>
                  <a:latin typeface="Roboto" panose="02000000000000000000" pitchFamily="2" charset="0"/>
                </a:rPr>
                <a:t>Низкие дозы ИГКС-</a:t>
              </a:r>
              <a:r>
                <a:rPr lang="ru-RU" sz="800" b="0" i="0" dirty="0" err="1">
                  <a:solidFill>
                    <a:schemeClr val="tx1"/>
                  </a:solidFill>
                  <a:effectLst/>
                  <a:latin typeface="Roboto" panose="02000000000000000000" pitchFamily="2" charset="0"/>
                </a:rPr>
                <a:t>формотерола</a:t>
              </a:r>
              <a:endParaRPr lang="ru-KG" sz="700" dirty="0">
                <a:solidFill>
                  <a:schemeClr val="tx1"/>
                </a:solidFill>
              </a:endParaRPr>
            </a:p>
          </p:txBody>
        </p:sp>
        <p:sp>
          <p:nvSpPr>
            <p:cNvPr id="12" name="Прямоугольник 11">
              <a:extLst>
                <a:ext uri="{FF2B5EF4-FFF2-40B4-BE49-F238E27FC236}">
                  <a16:creationId xmlns:a16="http://schemas.microsoft.com/office/drawing/2014/main" id="{AEDFC81E-8F89-4E50-A973-5D9056E67525}"/>
                </a:ext>
              </a:extLst>
            </p:cNvPr>
            <p:cNvSpPr/>
            <p:nvPr/>
          </p:nvSpPr>
          <p:spPr>
            <a:xfrm>
              <a:off x="8370094" y="3195736"/>
              <a:ext cx="1183481" cy="83796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4 </a:t>
              </a:r>
            </a:p>
            <a:p>
              <a:pPr marL="88900"/>
              <a:r>
                <a:rPr lang="ru-RU" sz="800" b="0" i="0" dirty="0">
                  <a:solidFill>
                    <a:schemeClr val="tx1"/>
                  </a:solidFill>
                  <a:effectLst/>
                  <a:latin typeface="Roboto" panose="02000000000000000000" pitchFamily="2" charset="0"/>
                </a:rPr>
                <a:t>Средние дозы ИГКС-</a:t>
              </a:r>
              <a:r>
                <a:rPr lang="ru-RU" sz="800" b="0" i="0" dirty="0" err="1">
                  <a:solidFill>
                    <a:schemeClr val="tx1"/>
                  </a:solidFill>
                  <a:effectLst/>
                  <a:latin typeface="Roboto" panose="02000000000000000000" pitchFamily="2" charset="0"/>
                </a:rPr>
                <a:t>формотерола</a:t>
              </a:r>
              <a:endParaRPr lang="ru-KG" sz="700" dirty="0">
                <a:solidFill>
                  <a:schemeClr val="tx1"/>
                </a:solidFill>
              </a:endParaRPr>
            </a:p>
          </p:txBody>
        </p:sp>
        <p:sp>
          <p:nvSpPr>
            <p:cNvPr id="13" name="Прямоугольник 12">
              <a:extLst>
                <a:ext uri="{FF2B5EF4-FFF2-40B4-BE49-F238E27FC236}">
                  <a16:creationId xmlns:a16="http://schemas.microsoft.com/office/drawing/2014/main" id="{F820C92F-966F-4A7F-9ACA-B9E6B3CD0FE4}"/>
                </a:ext>
              </a:extLst>
            </p:cNvPr>
            <p:cNvSpPr/>
            <p:nvPr/>
          </p:nvSpPr>
          <p:spPr>
            <a:xfrm>
              <a:off x="9575006" y="2906652"/>
              <a:ext cx="1315157" cy="1131947"/>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a:t>
              </a:r>
              <a:r>
                <a:rPr lang="en-US" sz="1050" b="1" i="0" dirty="0">
                  <a:solidFill>
                    <a:schemeClr val="tx1"/>
                  </a:solidFill>
                  <a:effectLst/>
                  <a:latin typeface="Roboto" panose="02000000000000000000" pitchFamily="2" charset="0"/>
                </a:rPr>
                <a:t>5</a:t>
              </a:r>
              <a:r>
                <a:rPr lang="ru-RU" sz="1050" b="1" i="0" dirty="0">
                  <a:solidFill>
                    <a:schemeClr val="tx1"/>
                  </a:solidFill>
                  <a:effectLst/>
                  <a:latin typeface="Roboto" panose="02000000000000000000" pitchFamily="2" charset="0"/>
                </a:rPr>
                <a:t> </a:t>
              </a:r>
              <a:endParaRPr lang="en-US" sz="1050" b="1"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Добавление ДДАХ.</a:t>
              </a:r>
              <a:endParaRPr lang="en-US" sz="800" b="0"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Направьте для оценки фенотипа. Рассмотрите возможность применения высоких доз ИГКС - формотерола, + анти-</a:t>
              </a:r>
              <a:r>
                <a:rPr lang="ru-RU" sz="800" b="0" i="0" dirty="0" err="1">
                  <a:solidFill>
                    <a:schemeClr val="tx1"/>
                  </a:solidFill>
                  <a:effectLst/>
                  <a:latin typeface="Roboto" panose="02000000000000000000" pitchFamily="2" charset="0"/>
                </a:rPr>
                <a:t>IgE</a:t>
              </a:r>
              <a:r>
                <a:rPr lang="ru-RU" sz="800" b="0" i="0" dirty="0">
                  <a:solidFill>
                    <a:schemeClr val="tx1"/>
                  </a:solidFill>
                  <a:effectLst/>
                  <a:latin typeface="Roboto" panose="02000000000000000000" pitchFamily="2" charset="0"/>
                </a:rPr>
                <a:t>, анти-IL5/5R, анти-IL4R, анти-TSLP</a:t>
              </a:r>
              <a:endParaRPr lang="ru-KG" sz="700" dirty="0">
                <a:solidFill>
                  <a:schemeClr val="tx1"/>
                </a:solidFill>
              </a:endParaRPr>
            </a:p>
          </p:txBody>
        </p:sp>
        <p:sp>
          <p:nvSpPr>
            <p:cNvPr id="14" name="Прямоугольник 13">
              <a:extLst>
                <a:ext uri="{FF2B5EF4-FFF2-40B4-BE49-F238E27FC236}">
                  <a16:creationId xmlns:a16="http://schemas.microsoft.com/office/drawing/2014/main" id="{A588A845-0DC5-465D-913F-255D16C7A55D}"/>
                </a:ext>
              </a:extLst>
            </p:cNvPr>
            <p:cNvSpPr/>
            <p:nvPr/>
          </p:nvSpPr>
          <p:spPr>
            <a:xfrm>
              <a:off x="4722008" y="4061793"/>
              <a:ext cx="6168156" cy="205859"/>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lgn="ctr"/>
              <a:r>
                <a:rPr lang="ru-RU" sz="1050" dirty="0">
                  <a:solidFill>
                    <a:schemeClr val="tx1"/>
                  </a:solidFill>
                  <a:latin typeface="Roboto" panose="02000000000000000000" pitchFamily="2" charset="0"/>
                </a:rPr>
                <a:t>ОБЛЕГЧАЮЩЕЕ СРЕДСТВО: ИГКС-</a:t>
              </a:r>
              <a:r>
                <a:rPr lang="ru-RU" sz="1050" dirty="0" err="1">
                  <a:solidFill>
                    <a:schemeClr val="tx1"/>
                  </a:solidFill>
                  <a:latin typeface="Roboto" panose="02000000000000000000" pitchFamily="2" charset="0"/>
                </a:rPr>
                <a:t>формотерол</a:t>
              </a:r>
              <a:r>
                <a:rPr lang="ru-RU" sz="1050" dirty="0">
                  <a:solidFill>
                    <a:schemeClr val="tx1"/>
                  </a:solidFill>
                  <a:latin typeface="Roboto" panose="02000000000000000000" pitchFamily="2" charset="0"/>
                </a:rPr>
                <a:t> в малых дозах по мере необходимости</a:t>
              </a:r>
              <a:endParaRPr lang="ru-KG" sz="700" dirty="0">
                <a:solidFill>
                  <a:schemeClr val="tx1"/>
                </a:solidFill>
              </a:endParaRPr>
            </a:p>
          </p:txBody>
        </p:sp>
        <p:sp>
          <p:nvSpPr>
            <p:cNvPr id="15" name="Прямоугольник 14">
              <a:extLst>
                <a:ext uri="{FF2B5EF4-FFF2-40B4-BE49-F238E27FC236}">
                  <a16:creationId xmlns:a16="http://schemas.microsoft.com/office/drawing/2014/main" id="{B6280E62-B3F8-48E3-A9F3-D73F49A55CDF}"/>
                </a:ext>
              </a:extLst>
            </p:cNvPr>
            <p:cNvSpPr/>
            <p:nvPr/>
          </p:nvSpPr>
          <p:spPr>
            <a:xfrm>
              <a:off x="4722007" y="5007097"/>
              <a:ext cx="1204924" cy="393578"/>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a:t>
              </a:r>
              <a:r>
                <a:rPr lang="en-US" sz="1050" b="1" i="0" dirty="0">
                  <a:solidFill>
                    <a:schemeClr val="tx1"/>
                  </a:solidFill>
                  <a:effectLst/>
                  <a:latin typeface="Roboto" panose="02000000000000000000" pitchFamily="2" charset="0"/>
                </a:rPr>
                <a:t> 1</a:t>
              </a:r>
              <a:endParaRPr lang="ru-RU" sz="1050" b="1" i="0" dirty="0">
                <a:solidFill>
                  <a:schemeClr val="tx1"/>
                </a:solidFill>
                <a:effectLst/>
                <a:latin typeface="Roboto" panose="02000000000000000000" pitchFamily="2" charset="0"/>
              </a:endParaRPr>
            </a:p>
            <a:p>
              <a:pPr marL="88900"/>
              <a:r>
                <a:rPr lang="ru-RU" sz="600" dirty="0">
                  <a:solidFill>
                    <a:schemeClr val="tx1"/>
                  </a:solidFill>
                </a:rPr>
                <a:t>Используйте ИГКС каждый раз, когда используйте КДБА</a:t>
              </a:r>
              <a:endParaRPr lang="ru-KG" sz="600" dirty="0">
                <a:solidFill>
                  <a:schemeClr val="tx1"/>
                </a:solidFill>
              </a:endParaRPr>
            </a:p>
          </p:txBody>
        </p:sp>
        <p:sp>
          <p:nvSpPr>
            <p:cNvPr id="16" name="Прямоугольник 15">
              <a:extLst>
                <a:ext uri="{FF2B5EF4-FFF2-40B4-BE49-F238E27FC236}">
                  <a16:creationId xmlns:a16="http://schemas.microsoft.com/office/drawing/2014/main" id="{0A0E8FF5-0681-4E23-AE23-FFB5FCBC04CC}"/>
                </a:ext>
              </a:extLst>
            </p:cNvPr>
            <p:cNvSpPr/>
            <p:nvPr/>
          </p:nvSpPr>
          <p:spPr>
            <a:xfrm>
              <a:off x="5943600" y="4880774"/>
              <a:ext cx="1188245" cy="519902"/>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2 </a:t>
              </a:r>
            </a:p>
            <a:p>
              <a:pPr marL="88900"/>
              <a:r>
                <a:rPr lang="ru-RU" sz="800" b="0" i="0" dirty="0">
                  <a:solidFill>
                    <a:schemeClr val="tx1"/>
                  </a:solidFill>
                  <a:effectLst/>
                  <a:latin typeface="Roboto" panose="02000000000000000000" pitchFamily="2" charset="0"/>
                </a:rPr>
                <a:t>Низкие дозы ИГКС</a:t>
              </a:r>
              <a:endParaRPr lang="ru-KG" sz="700" dirty="0">
                <a:solidFill>
                  <a:schemeClr val="tx1"/>
                </a:solidFill>
              </a:endParaRPr>
            </a:p>
          </p:txBody>
        </p:sp>
        <p:sp>
          <p:nvSpPr>
            <p:cNvPr id="17" name="Прямоугольник 16">
              <a:extLst>
                <a:ext uri="{FF2B5EF4-FFF2-40B4-BE49-F238E27FC236}">
                  <a16:creationId xmlns:a16="http://schemas.microsoft.com/office/drawing/2014/main" id="{0F7B7911-001B-447C-B067-79149143DC04}"/>
                </a:ext>
              </a:extLst>
            </p:cNvPr>
            <p:cNvSpPr/>
            <p:nvPr/>
          </p:nvSpPr>
          <p:spPr>
            <a:xfrm>
              <a:off x="7153269" y="4706467"/>
              <a:ext cx="1195394" cy="694207"/>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3 </a:t>
              </a:r>
            </a:p>
            <a:p>
              <a:pPr marL="88900"/>
              <a:r>
                <a:rPr lang="ru-RU" sz="800" b="0" i="0" dirty="0">
                  <a:solidFill>
                    <a:schemeClr val="tx1"/>
                  </a:solidFill>
                  <a:effectLst/>
                  <a:latin typeface="Roboto" panose="02000000000000000000" pitchFamily="2" charset="0"/>
                </a:rPr>
                <a:t>Низкие дозы ИГКС - ДКБА</a:t>
              </a:r>
              <a:endParaRPr lang="ru-KG" sz="700" dirty="0">
                <a:solidFill>
                  <a:schemeClr val="tx1"/>
                </a:solidFill>
              </a:endParaRPr>
            </a:p>
          </p:txBody>
        </p:sp>
        <p:sp>
          <p:nvSpPr>
            <p:cNvPr id="18" name="Прямоугольник 17">
              <a:extLst>
                <a:ext uri="{FF2B5EF4-FFF2-40B4-BE49-F238E27FC236}">
                  <a16:creationId xmlns:a16="http://schemas.microsoft.com/office/drawing/2014/main" id="{81B244AF-DD47-4404-BF2D-1DC125E0DA03}"/>
                </a:ext>
              </a:extLst>
            </p:cNvPr>
            <p:cNvSpPr/>
            <p:nvPr/>
          </p:nvSpPr>
          <p:spPr>
            <a:xfrm>
              <a:off x="8370093" y="4543129"/>
              <a:ext cx="1189437" cy="86389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4</a:t>
              </a:r>
            </a:p>
            <a:p>
              <a:pPr marL="88900"/>
              <a:r>
                <a:rPr lang="ru-RU" sz="800" b="0" i="0" dirty="0">
                  <a:solidFill>
                    <a:schemeClr val="tx1"/>
                  </a:solidFill>
                  <a:effectLst/>
                  <a:latin typeface="Roboto" panose="02000000000000000000" pitchFamily="2" charset="0"/>
                </a:rPr>
                <a:t>Средние и высокие дозы ИГКС - ДКБА</a:t>
              </a:r>
              <a:endParaRPr lang="ru-KG" sz="700" dirty="0">
                <a:solidFill>
                  <a:schemeClr val="tx1"/>
                </a:solidFill>
              </a:endParaRPr>
            </a:p>
          </p:txBody>
        </p:sp>
        <p:sp>
          <p:nvSpPr>
            <p:cNvPr id="19" name="Прямоугольник 18">
              <a:extLst>
                <a:ext uri="{FF2B5EF4-FFF2-40B4-BE49-F238E27FC236}">
                  <a16:creationId xmlns:a16="http://schemas.microsoft.com/office/drawing/2014/main" id="{AA94EA29-6A24-4FEF-8A4F-A2BD76D5120D}"/>
                </a:ext>
              </a:extLst>
            </p:cNvPr>
            <p:cNvSpPr/>
            <p:nvPr/>
          </p:nvSpPr>
          <p:spPr>
            <a:xfrm>
              <a:off x="9575005" y="4346293"/>
              <a:ext cx="1315158" cy="1064620"/>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a:t>
              </a:r>
              <a:r>
                <a:rPr lang="en-US" sz="1050" b="1" i="0" dirty="0">
                  <a:solidFill>
                    <a:schemeClr val="tx1"/>
                  </a:solidFill>
                  <a:effectLst/>
                  <a:latin typeface="Roboto" panose="02000000000000000000" pitchFamily="2" charset="0"/>
                </a:rPr>
                <a:t>5</a:t>
              </a:r>
              <a:r>
                <a:rPr lang="ru-RU" sz="1050" b="1" i="0" dirty="0">
                  <a:solidFill>
                    <a:schemeClr val="tx1"/>
                  </a:solidFill>
                  <a:effectLst/>
                  <a:latin typeface="Roboto" panose="02000000000000000000" pitchFamily="2" charset="0"/>
                </a:rPr>
                <a:t> </a:t>
              </a:r>
              <a:endParaRPr lang="en-US" sz="1050" b="1"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Добавление ДДАХ.</a:t>
              </a:r>
            </a:p>
            <a:p>
              <a:pPr marL="88900">
                <a:lnSpc>
                  <a:spcPts val="800"/>
                </a:lnSpc>
              </a:pPr>
              <a:r>
                <a:rPr lang="ru-RU" sz="800" b="0" i="0" dirty="0">
                  <a:solidFill>
                    <a:schemeClr val="tx1"/>
                  </a:solidFill>
                  <a:effectLst/>
                  <a:latin typeface="Roboto" panose="02000000000000000000" pitchFamily="2" charset="0"/>
                </a:rPr>
                <a:t>Направьте для оценки фенотипа. Рассмотрите возможность применения высоких доз ИГКС - ДКБА, + анти-</a:t>
              </a:r>
              <a:r>
                <a:rPr lang="ru-RU" sz="800" b="0" i="0" dirty="0" err="1">
                  <a:solidFill>
                    <a:schemeClr val="tx1"/>
                  </a:solidFill>
                  <a:effectLst/>
                  <a:latin typeface="Roboto" panose="02000000000000000000" pitchFamily="2" charset="0"/>
                </a:rPr>
                <a:t>IgE</a:t>
              </a:r>
              <a:r>
                <a:rPr lang="ru-RU" sz="800" b="0" i="0" dirty="0">
                  <a:solidFill>
                    <a:schemeClr val="tx1"/>
                  </a:solidFill>
                  <a:effectLst/>
                  <a:latin typeface="Roboto" panose="02000000000000000000" pitchFamily="2" charset="0"/>
                </a:rPr>
                <a:t>, анти-IL5/5R, анти-IL4R, анти-TSLP</a:t>
              </a:r>
              <a:endParaRPr lang="ru-KG" sz="700" dirty="0">
                <a:solidFill>
                  <a:schemeClr val="tx1"/>
                </a:solidFill>
              </a:endParaRPr>
            </a:p>
          </p:txBody>
        </p:sp>
        <p:sp>
          <p:nvSpPr>
            <p:cNvPr id="20" name="Прямоугольник 19">
              <a:extLst>
                <a:ext uri="{FF2B5EF4-FFF2-40B4-BE49-F238E27FC236}">
                  <a16:creationId xmlns:a16="http://schemas.microsoft.com/office/drawing/2014/main" id="{8C921671-68A9-49DC-8B5A-8CF1332E0EB1}"/>
                </a:ext>
              </a:extLst>
            </p:cNvPr>
            <p:cNvSpPr/>
            <p:nvPr/>
          </p:nvSpPr>
          <p:spPr>
            <a:xfrm>
              <a:off x="4722007" y="5431884"/>
              <a:ext cx="6168151" cy="205859"/>
            </a:xfrm>
            <a:prstGeom prst="rect">
              <a:avLst/>
            </a:prstGeom>
            <a:solidFill>
              <a:srgbClr val="DAEBF9"/>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lgn="ctr"/>
              <a:r>
                <a:rPr lang="ru-RU" sz="1050" dirty="0">
                  <a:solidFill>
                    <a:schemeClr val="tx1"/>
                  </a:solidFill>
                  <a:latin typeface="Roboto" panose="02000000000000000000" pitchFamily="2" charset="0"/>
                </a:rPr>
                <a:t>ОБЛЕГЧАЮЩЕЕ СРЕДСТВО: Короткодействующий бета2-агонист по мере необходимости</a:t>
              </a:r>
              <a:endParaRPr lang="ru-KG" sz="700" dirty="0">
                <a:solidFill>
                  <a:schemeClr val="tx1"/>
                </a:solidFill>
              </a:endParaRPr>
            </a:p>
          </p:txBody>
        </p:sp>
        <p:grpSp>
          <p:nvGrpSpPr>
            <p:cNvPr id="21" name="Группа 20">
              <a:extLst>
                <a:ext uri="{FF2B5EF4-FFF2-40B4-BE49-F238E27FC236}">
                  <a16:creationId xmlns:a16="http://schemas.microsoft.com/office/drawing/2014/main" id="{BA04F9EC-904C-4A39-B927-DDA7BC2C4D6D}"/>
                </a:ext>
              </a:extLst>
            </p:cNvPr>
            <p:cNvGrpSpPr/>
            <p:nvPr/>
          </p:nvGrpSpPr>
          <p:grpSpPr>
            <a:xfrm>
              <a:off x="4722002" y="5704832"/>
              <a:ext cx="6168156" cy="630627"/>
              <a:chOff x="4722007" y="5134973"/>
              <a:chExt cx="6168156" cy="630627"/>
            </a:xfrm>
          </p:grpSpPr>
          <p:grpSp>
            <p:nvGrpSpPr>
              <p:cNvPr id="22" name="Группа 21">
                <a:extLst>
                  <a:ext uri="{FF2B5EF4-FFF2-40B4-BE49-F238E27FC236}">
                    <a16:creationId xmlns:a16="http://schemas.microsoft.com/office/drawing/2014/main" id="{EF011864-392D-4009-B2F8-017F66F64BA3}"/>
                  </a:ext>
                </a:extLst>
              </p:cNvPr>
              <p:cNvGrpSpPr/>
              <p:nvPr/>
            </p:nvGrpSpPr>
            <p:grpSpPr>
              <a:xfrm>
                <a:off x="4722007" y="5134973"/>
                <a:ext cx="6168147" cy="630627"/>
                <a:chOff x="4722007" y="5241048"/>
                <a:chExt cx="6168147" cy="467429"/>
              </a:xfrm>
            </p:grpSpPr>
            <p:sp>
              <p:nvSpPr>
                <p:cNvPr id="27" name="Прямоугольник 26">
                  <a:extLst>
                    <a:ext uri="{FF2B5EF4-FFF2-40B4-BE49-F238E27FC236}">
                      <a16:creationId xmlns:a16="http://schemas.microsoft.com/office/drawing/2014/main" id="{84C3A7B1-4A47-4E91-B23E-82B4A1F396B5}"/>
                    </a:ext>
                  </a:extLst>
                </p:cNvPr>
                <p:cNvSpPr/>
                <p:nvPr/>
              </p:nvSpPr>
              <p:spPr>
                <a:xfrm>
                  <a:off x="4722007" y="5243670"/>
                  <a:ext cx="6168147" cy="464807"/>
                </a:xfrm>
                <a:prstGeom prst="rect">
                  <a:avLst/>
                </a:prstGeom>
                <a:solidFill>
                  <a:srgbClr val="E8E8E8"/>
                </a:solidFill>
                <a:ln>
                  <a:noFill/>
                </a:ln>
              </p:spPr>
              <p:style>
                <a:lnRef idx="0">
                  <a:scrgbClr r="0" g="0" b="0"/>
                </a:lnRef>
                <a:fillRef idx="0">
                  <a:scrgbClr r="0" g="0" b="0"/>
                </a:fillRef>
                <a:effectRef idx="0">
                  <a:scrgbClr r="0" g="0" b="0"/>
                </a:effectRef>
                <a:fontRef idx="minor">
                  <a:schemeClr val="dk1"/>
                </a:fontRef>
              </p:style>
              <p:txBody>
                <a:bodyPr lIns="0" tIns="0" rIns="0" bIns="0" numCol="1" rtlCol="0" anchor="t"/>
                <a:lstStyle/>
                <a:p>
                  <a:pPr marL="88900" algn="ctr"/>
                  <a:endParaRPr lang="en-US" sz="1050" dirty="0">
                    <a:solidFill>
                      <a:schemeClr val="tx1"/>
                    </a:solidFill>
                    <a:latin typeface="Roboto" panose="02000000000000000000" pitchFamily="2" charset="0"/>
                  </a:endParaRPr>
                </a:p>
              </p:txBody>
            </p:sp>
            <p:cxnSp>
              <p:nvCxnSpPr>
                <p:cNvPr id="29" name="Прямая соединительная линия 28">
                  <a:extLst>
                    <a:ext uri="{FF2B5EF4-FFF2-40B4-BE49-F238E27FC236}">
                      <a16:creationId xmlns:a16="http://schemas.microsoft.com/office/drawing/2014/main" id="{5859DAA3-4F07-48F1-B3B9-B137F632F89D}"/>
                    </a:ext>
                  </a:extLst>
                </p:cNvPr>
                <p:cNvCxnSpPr/>
                <p:nvPr/>
              </p:nvCxnSpPr>
              <p:spPr>
                <a:xfrm flipV="1">
                  <a:off x="5933281" y="5241048"/>
                  <a:ext cx="0" cy="46742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5D8E80D2-B1C1-44C9-8CC2-84C49D1187E0}"/>
                    </a:ext>
                  </a:extLst>
                </p:cNvPr>
                <p:cNvCxnSpPr>
                  <a:cxnSpLocks/>
                </p:cNvCxnSpPr>
                <p:nvPr/>
              </p:nvCxnSpPr>
              <p:spPr>
                <a:xfrm flipV="1">
                  <a:off x="7141358"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ECAFDF5B-609E-4DBF-9455-3D377D54A42B}"/>
                    </a:ext>
                  </a:extLst>
                </p:cNvPr>
                <p:cNvCxnSpPr>
                  <a:cxnSpLocks/>
                </p:cNvCxnSpPr>
                <p:nvPr/>
              </p:nvCxnSpPr>
              <p:spPr>
                <a:xfrm flipV="1">
                  <a:off x="8348663"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BBF31B5C-324C-4449-A232-476722FB2B80}"/>
                    </a:ext>
                  </a:extLst>
                </p:cNvPr>
                <p:cNvCxnSpPr>
                  <a:cxnSpLocks/>
                </p:cNvCxnSpPr>
                <p:nvPr/>
              </p:nvCxnSpPr>
              <p:spPr>
                <a:xfrm flipV="1">
                  <a:off x="9553575"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3" name="Прямоугольник 22">
                <a:extLst>
                  <a:ext uri="{FF2B5EF4-FFF2-40B4-BE49-F238E27FC236}">
                    <a16:creationId xmlns:a16="http://schemas.microsoft.com/office/drawing/2014/main" id="{45D7F951-E40A-49C6-BAD8-22D025324564}"/>
                  </a:ext>
                </a:extLst>
              </p:cNvPr>
              <p:cNvSpPr/>
              <p:nvPr/>
            </p:nvSpPr>
            <p:spPr>
              <a:xfrm>
                <a:off x="5942398" y="5253138"/>
                <a:ext cx="1188245"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Низкие дозы ИГКС при приеме КДБА, или ежедневная АЛР, или добавление СЛИТ КДП</a:t>
                </a:r>
                <a:endParaRPr lang="ru-KG" sz="300" dirty="0">
                  <a:solidFill>
                    <a:schemeClr val="tx1">
                      <a:lumMod val="65000"/>
                      <a:lumOff val="35000"/>
                    </a:schemeClr>
                  </a:solidFill>
                </a:endParaRPr>
              </a:p>
            </p:txBody>
          </p:sp>
          <p:sp>
            <p:nvSpPr>
              <p:cNvPr id="24" name="Прямоугольник 23">
                <a:extLst>
                  <a:ext uri="{FF2B5EF4-FFF2-40B4-BE49-F238E27FC236}">
                    <a16:creationId xmlns:a16="http://schemas.microsoft.com/office/drawing/2014/main" id="{A9051B1D-121A-4C7E-B0FF-11BE75641F94}"/>
                  </a:ext>
                </a:extLst>
              </p:cNvPr>
              <p:cNvSpPr/>
              <p:nvPr/>
            </p:nvSpPr>
            <p:spPr>
              <a:xfrm>
                <a:off x="7156844" y="5253138"/>
                <a:ext cx="1183078"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Средние дозы ИГКС или ежедневная АЛР, или добавление СЛИТ КДП</a:t>
                </a:r>
                <a:endParaRPr lang="ru-KG" sz="400" dirty="0">
                  <a:solidFill>
                    <a:schemeClr val="tx1">
                      <a:lumMod val="65000"/>
                      <a:lumOff val="35000"/>
                    </a:schemeClr>
                  </a:solidFill>
                </a:endParaRPr>
              </a:p>
            </p:txBody>
          </p:sp>
          <p:sp>
            <p:nvSpPr>
              <p:cNvPr id="25" name="Прямоугольник 24">
                <a:extLst>
                  <a:ext uri="{FF2B5EF4-FFF2-40B4-BE49-F238E27FC236}">
                    <a16:creationId xmlns:a16="http://schemas.microsoft.com/office/drawing/2014/main" id="{309E9D66-BD38-40B2-8E5F-6B25D6CA73E2}"/>
                  </a:ext>
                </a:extLst>
              </p:cNvPr>
              <p:cNvSpPr/>
              <p:nvPr/>
            </p:nvSpPr>
            <p:spPr>
              <a:xfrm>
                <a:off x="8360979" y="5253138"/>
                <a:ext cx="1183078"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Добавить ДДАХ или АЛР или СЛИТ КДП, или перейти на высокие дозы ИГКС</a:t>
                </a:r>
                <a:endParaRPr lang="ru-KG" sz="300" dirty="0">
                  <a:solidFill>
                    <a:schemeClr val="tx1">
                      <a:lumMod val="65000"/>
                      <a:lumOff val="35000"/>
                    </a:schemeClr>
                  </a:solidFill>
                </a:endParaRPr>
              </a:p>
            </p:txBody>
          </p:sp>
          <p:sp>
            <p:nvSpPr>
              <p:cNvPr id="26" name="Прямоугольник 25">
                <a:extLst>
                  <a:ext uri="{FF2B5EF4-FFF2-40B4-BE49-F238E27FC236}">
                    <a16:creationId xmlns:a16="http://schemas.microsoft.com/office/drawing/2014/main" id="{88F05008-B642-4E1E-AD64-EE9C3FDFA847}"/>
                  </a:ext>
                </a:extLst>
              </p:cNvPr>
              <p:cNvSpPr/>
              <p:nvPr/>
            </p:nvSpPr>
            <p:spPr>
              <a:xfrm>
                <a:off x="9544056" y="5134974"/>
                <a:ext cx="1346107" cy="627090"/>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Добавьте азитромицин (для взрослых) или АЛР. В качестве крайней меры низкие дозы оральных ГКС, но учитывайте побочные эффекты</a:t>
                </a:r>
                <a:endParaRPr lang="ru-KG" sz="300" dirty="0">
                  <a:solidFill>
                    <a:schemeClr val="tx1">
                      <a:lumMod val="65000"/>
                      <a:lumOff val="35000"/>
                    </a:schemeClr>
                  </a:solidFill>
                </a:endParaRPr>
              </a:p>
            </p:txBody>
          </p:sp>
        </p:grpSp>
      </p:grpSp>
      <p:sp>
        <p:nvSpPr>
          <p:cNvPr id="33" name="TextBox 32">
            <a:extLst>
              <a:ext uri="{FF2B5EF4-FFF2-40B4-BE49-F238E27FC236}">
                <a16:creationId xmlns:a16="http://schemas.microsoft.com/office/drawing/2014/main" id="{C5F829BE-31B2-4D9E-844E-299960243A73}"/>
              </a:ext>
            </a:extLst>
          </p:cNvPr>
          <p:cNvSpPr txBox="1"/>
          <p:nvPr/>
        </p:nvSpPr>
        <p:spPr>
          <a:xfrm>
            <a:off x="2172591" y="6205303"/>
            <a:ext cx="8790677" cy="646331"/>
          </a:xfrm>
          <a:prstGeom prst="rect">
            <a:avLst/>
          </a:prstGeom>
          <a:noFill/>
        </p:spPr>
        <p:txBody>
          <a:bodyPr wrap="square" rtlCol="0">
            <a:spAutoFit/>
          </a:bodyPr>
          <a:lstStyle/>
          <a:p>
            <a:r>
              <a:rPr lang="ru-RU" sz="900" dirty="0">
                <a:solidFill>
                  <a:schemeClr val="tx1">
                    <a:lumMod val="95000"/>
                    <a:lumOff val="5000"/>
                  </a:schemeClr>
                </a:solidFill>
              </a:rPr>
              <a:t>ИГКС – ингаляционные </a:t>
            </a:r>
            <a:r>
              <a:rPr lang="ru-RU" sz="900" dirty="0" err="1">
                <a:solidFill>
                  <a:schemeClr val="tx1">
                    <a:lumMod val="95000"/>
                    <a:lumOff val="5000"/>
                  </a:schemeClr>
                </a:solidFill>
              </a:rPr>
              <a:t>глюкокортикостероиды</a:t>
            </a:r>
            <a:r>
              <a:rPr lang="ru-RU" sz="900" dirty="0">
                <a:solidFill>
                  <a:schemeClr val="tx1">
                    <a:lumMod val="95000"/>
                    <a:lumOff val="5000"/>
                  </a:schemeClr>
                </a:solidFill>
              </a:rPr>
              <a:t>, КДБА – короткодействующие бета</a:t>
            </a:r>
            <a:r>
              <a:rPr lang="en-US" sz="900" dirty="0">
                <a:solidFill>
                  <a:schemeClr val="tx1">
                    <a:lumMod val="95000"/>
                    <a:lumOff val="5000"/>
                  </a:schemeClr>
                </a:solidFill>
              </a:rPr>
              <a:t>2</a:t>
            </a:r>
            <a:r>
              <a:rPr lang="ru-RU" sz="900" dirty="0">
                <a:solidFill>
                  <a:schemeClr val="tx1">
                    <a:lumMod val="95000"/>
                    <a:lumOff val="5000"/>
                  </a:schemeClr>
                </a:solidFill>
              </a:rPr>
              <a:t>-агонисты, ДКБА – </a:t>
            </a:r>
            <a:r>
              <a:rPr lang="ru-RU" sz="900" dirty="0" err="1">
                <a:solidFill>
                  <a:schemeClr val="tx1">
                    <a:lumMod val="95000"/>
                    <a:lumOff val="5000"/>
                  </a:schemeClr>
                </a:solidFill>
              </a:rPr>
              <a:t>длительнодействующие</a:t>
            </a:r>
            <a:r>
              <a:rPr lang="ru-RU" sz="900" dirty="0">
                <a:solidFill>
                  <a:schemeClr val="tx1">
                    <a:lumMod val="95000"/>
                    <a:lumOff val="5000"/>
                  </a:schemeClr>
                </a:solidFill>
              </a:rPr>
              <a:t> бета2-агонисты, ДДАХ – </a:t>
            </a:r>
            <a:r>
              <a:rPr lang="ru-RU" sz="900" dirty="0" err="1">
                <a:solidFill>
                  <a:schemeClr val="tx1">
                    <a:lumMod val="95000"/>
                    <a:lumOff val="5000"/>
                  </a:schemeClr>
                </a:solidFill>
              </a:rPr>
              <a:t>длительнодействующие</a:t>
            </a:r>
            <a:r>
              <a:rPr lang="ru-RU" sz="900" dirty="0">
                <a:solidFill>
                  <a:schemeClr val="tx1">
                    <a:lumMod val="95000"/>
                    <a:lumOff val="5000"/>
                  </a:schemeClr>
                </a:solidFill>
              </a:rPr>
              <a:t> антихолинергические препараты, АЛР – антагонисты </a:t>
            </a:r>
            <a:r>
              <a:rPr lang="ru-RU" sz="900" dirty="0" err="1">
                <a:solidFill>
                  <a:schemeClr val="tx1">
                    <a:lumMod val="95000"/>
                    <a:lumOff val="5000"/>
                  </a:schemeClr>
                </a:solidFill>
              </a:rPr>
              <a:t>лейкотриеновых</a:t>
            </a:r>
            <a:r>
              <a:rPr lang="ru-RU" sz="900" dirty="0">
                <a:solidFill>
                  <a:schemeClr val="tx1">
                    <a:lumMod val="95000"/>
                    <a:lumOff val="5000"/>
                  </a:schemeClr>
                </a:solidFill>
              </a:rPr>
              <a:t> рецепторов, СЛИТ КДП – </a:t>
            </a:r>
            <a:r>
              <a:rPr lang="ru-RU" sz="900" dirty="0" err="1">
                <a:solidFill>
                  <a:schemeClr val="tx1">
                    <a:lumMod val="95000"/>
                    <a:lumOff val="5000"/>
                  </a:schemeClr>
                </a:solidFill>
              </a:rPr>
              <a:t>сублингвальная</a:t>
            </a:r>
            <a:r>
              <a:rPr lang="ru-RU" sz="900" dirty="0">
                <a:solidFill>
                  <a:schemeClr val="tx1">
                    <a:lumMod val="95000"/>
                    <a:lumOff val="5000"/>
                  </a:schemeClr>
                </a:solidFill>
              </a:rPr>
              <a:t> иммунотерапия клещами домашней пыли.</a:t>
            </a:r>
          </a:p>
          <a:p>
            <a:r>
              <a:rPr lang="ru-RU" sz="900" dirty="0">
                <a:solidFill>
                  <a:schemeClr val="tx1">
                    <a:lumMod val="95000"/>
                    <a:lumOff val="5000"/>
                  </a:schemeClr>
                </a:solidFill>
              </a:rPr>
              <a:t>Доступно на</a:t>
            </a:r>
            <a:r>
              <a:rPr lang="en-GB" sz="900" dirty="0">
                <a:solidFill>
                  <a:schemeClr val="tx1">
                    <a:lumMod val="95000"/>
                    <a:lumOff val="5000"/>
                  </a:schemeClr>
                </a:solidFill>
              </a:rPr>
              <a:t>: www.ginasthma.org. </a:t>
            </a:r>
            <a:r>
              <a:rPr lang="ru-RU" sz="900" dirty="0">
                <a:solidFill>
                  <a:schemeClr val="tx1">
                    <a:lumMod val="95000"/>
                    <a:lumOff val="5000"/>
                  </a:schemeClr>
                </a:solidFill>
              </a:rPr>
              <a:t>Доступ в Октябре </a:t>
            </a:r>
            <a:r>
              <a:rPr lang="en-GB" sz="900" dirty="0">
                <a:solidFill>
                  <a:schemeClr val="tx1">
                    <a:lumMod val="95000"/>
                    <a:lumOff val="5000"/>
                  </a:schemeClr>
                </a:solidFill>
              </a:rPr>
              <a:t>2022.</a:t>
            </a:r>
          </a:p>
        </p:txBody>
      </p:sp>
    </p:spTree>
    <p:extLst>
      <p:ext uri="{BB962C8B-B14F-4D97-AF65-F5344CB8AC3E}">
        <p14:creationId xmlns:p14="http://schemas.microsoft.com/office/powerpoint/2010/main" val="4286549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547846" cy="1143000"/>
          </a:xfrm>
        </p:spPr>
        <p:txBody>
          <a:bodyPr/>
          <a:lstStyle/>
          <a:p>
            <a:r>
              <a:rPr lang="en-GB" dirty="0"/>
              <a:t>GINA 2022: </a:t>
            </a:r>
            <a:r>
              <a:rPr lang="ru-RU" dirty="0"/>
              <a:t>Шаг</a:t>
            </a:r>
            <a:r>
              <a:rPr lang="en-GB" dirty="0"/>
              <a:t> 5</a:t>
            </a:r>
          </a:p>
        </p:txBody>
      </p:sp>
      <p:sp>
        <p:nvSpPr>
          <p:cNvPr id="27" name="Content Placeholder 4">
            <a:extLst>
              <a:ext uri="{FF2B5EF4-FFF2-40B4-BE49-F238E27FC236}">
                <a16:creationId xmlns:a16="http://schemas.microsoft.com/office/drawing/2014/main" id="{59F7BEE3-344F-45D5-B46F-126643B31F4D}"/>
              </a:ext>
            </a:extLst>
          </p:cNvPr>
          <p:cNvSpPr>
            <a:spLocks noGrp="1"/>
          </p:cNvSpPr>
          <p:nvPr>
            <p:ph idx="1"/>
          </p:nvPr>
        </p:nvSpPr>
        <p:spPr>
          <a:xfrm>
            <a:off x="421434" y="1301669"/>
            <a:ext cx="9484566" cy="2203189"/>
          </a:xfrm>
          <a:noFill/>
        </p:spPr>
        <p:txBody>
          <a:bodyPr>
            <a:normAutofit/>
          </a:bodyPr>
          <a:lstStyle/>
          <a:p>
            <a:pPr>
              <a:lnSpc>
                <a:spcPct val="110000"/>
              </a:lnSpc>
              <a:defRPr/>
            </a:pPr>
            <a:r>
              <a:rPr lang="ru-RU" sz="1400" b="1" dirty="0"/>
              <a:t>Добавьте ДДАХ и направьте на фенотипическое исследование ± дополнительное лечение</a:t>
            </a:r>
          </a:p>
          <a:p>
            <a:pPr>
              <a:lnSpc>
                <a:spcPct val="110000"/>
              </a:lnSpc>
              <a:defRPr/>
            </a:pPr>
            <a:r>
              <a:rPr lang="ru-RU" sz="1400" b="1" dirty="0"/>
              <a:t>Рассмотрите возможность применения высоких доз ИГКС-</a:t>
            </a:r>
            <a:r>
              <a:rPr lang="ru-RU" sz="1400" b="1" dirty="0" err="1"/>
              <a:t>формотерола</a:t>
            </a:r>
            <a:r>
              <a:rPr lang="ru-RU" sz="1400" b="1" dirty="0"/>
              <a:t> ± </a:t>
            </a:r>
            <a:r>
              <a:rPr lang="ru-RU" sz="1400" b="1" dirty="0" err="1"/>
              <a:t>биологическых</a:t>
            </a:r>
            <a:r>
              <a:rPr lang="ru-RU" sz="1400" b="1" dirty="0"/>
              <a:t> препаратов</a:t>
            </a:r>
          </a:p>
          <a:p>
            <a:pPr>
              <a:lnSpc>
                <a:spcPct val="110000"/>
              </a:lnSpc>
              <a:defRPr/>
            </a:pPr>
            <a:r>
              <a:rPr lang="ru-RU" sz="1400" b="1" dirty="0"/>
              <a:t>Другие варианты контроллеров:</a:t>
            </a:r>
            <a:endParaRPr lang="en-AU" sz="1400" b="1" dirty="0"/>
          </a:p>
          <a:p>
            <a:pPr lvl="1">
              <a:lnSpc>
                <a:spcPct val="110000"/>
              </a:lnSpc>
              <a:defRPr/>
            </a:pPr>
            <a:r>
              <a:rPr lang="ru-RU" sz="1200" dirty="0"/>
              <a:t>Азитромицин (для взрослых) или АЛР</a:t>
            </a:r>
          </a:p>
          <a:p>
            <a:pPr lvl="1">
              <a:lnSpc>
                <a:spcPct val="110000"/>
              </a:lnSpc>
              <a:defRPr/>
            </a:pPr>
            <a:r>
              <a:rPr lang="ru-RU" sz="1200" dirty="0" err="1"/>
              <a:t>Низкодозовые</a:t>
            </a:r>
            <a:r>
              <a:rPr lang="ru-RU" sz="1200" dirty="0"/>
              <a:t> оральные ГКС (в качестве крайней меры), но учитывайте побочные эффекты</a:t>
            </a:r>
            <a:endParaRPr lang="en-AU" sz="1200" dirty="0"/>
          </a:p>
        </p:txBody>
      </p:sp>
      <p:grpSp>
        <p:nvGrpSpPr>
          <p:cNvPr id="6" name="Группа 5">
            <a:extLst>
              <a:ext uri="{FF2B5EF4-FFF2-40B4-BE49-F238E27FC236}">
                <a16:creationId xmlns:a16="http://schemas.microsoft.com/office/drawing/2014/main" id="{FD44F1FF-A98D-46AB-ADB6-D07A5E1A67AC}"/>
              </a:ext>
            </a:extLst>
          </p:cNvPr>
          <p:cNvGrpSpPr/>
          <p:nvPr/>
        </p:nvGrpSpPr>
        <p:grpSpPr>
          <a:xfrm>
            <a:off x="2918046" y="2570369"/>
            <a:ext cx="8852520" cy="3428807"/>
            <a:chOff x="2037644" y="2906652"/>
            <a:chExt cx="8852520" cy="3428807"/>
          </a:xfrm>
        </p:grpSpPr>
        <p:sp>
          <p:nvSpPr>
            <p:cNvPr id="7" name="Прямоугольник 6">
              <a:extLst>
                <a:ext uri="{FF2B5EF4-FFF2-40B4-BE49-F238E27FC236}">
                  <a16:creationId xmlns:a16="http://schemas.microsoft.com/office/drawing/2014/main" id="{E6AA19D8-A69B-4CB0-AA0F-D70BBA5807D6}"/>
                </a:ext>
              </a:extLst>
            </p:cNvPr>
            <p:cNvSpPr/>
            <p:nvPr/>
          </p:nvSpPr>
          <p:spPr>
            <a:xfrm>
              <a:off x="2037644" y="3485816"/>
              <a:ext cx="2576512" cy="91068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900" b="1" i="0" dirty="0">
                  <a:solidFill>
                    <a:srgbClr val="EA8931"/>
                  </a:solidFill>
                  <a:effectLst/>
                  <a:latin typeface="Roboto" panose="02000000000000000000" pitchFamily="2" charset="0"/>
                </a:rPr>
                <a:t>КОНТРОЛЛЕР</a:t>
              </a:r>
              <a:r>
                <a:rPr lang="ru-RU" sz="900" b="1" i="0" dirty="0">
                  <a:effectLst/>
                  <a:latin typeface="Roboto" panose="02000000000000000000" pitchFamily="2" charset="0"/>
                </a:rPr>
                <a:t> </a:t>
              </a:r>
              <a:r>
                <a:rPr lang="ru-RU" sz="900" i="0" dirty="0">
                  <a:effectLst/>
                  <a:latin typeface="Roboto" panose="02000000000000000000" pitchFamily="2" charset="0"/>
                </a:rPr>
                <a:t>и</a:t>
              </a:r>
              <a:r>
                <a:rPr lang="ru-RU" sz="900" b="1" i="0" dirty="0">
                  <a:effectLst/>
                  <a:latin typeface="Roboto" panose="02000000000000000000" pitchFamily="2" charset="0"/>
                </a:rPr>
                <a:t> </a:t>
              </a:r>
              <a:r>
                <a:rPr lang="ru-RU" sz="900" b="1" dirty="0">
                  <a:solidFill>
                    <a:srgbClr val="EA8931"/>
                  </a:solidFill>
                  <a:latin typeface="Roboto" panose="02000000000000000000" pitchFamily="2" charset="0"/>
                </a:rPr>
                <a:t>ПРЕДПОЧТИТЕЛЬНОЕ</a:t>
              </a:r>
              <a:r>
                <a:rPr lang="ru-RU" sz="900" b="1" i="0" dirty="0">
                  <a:solidFill>
                    <a:srgbClr val="EA8931"/>
                  </a:solidFill>
                  <a:effectLst/>
                  <a:latin typeface="Roboto" panose="02000000000000000000" pitchFamily="2" charset="0"/>
                </a:rPr>
                <a:t> ОБЛЕГЧАЮЩЕЕ СРЕДСТВО</a:t>
              </a:r>
              <a:endParaRPr lang="en-US" sz="900" b="1" i="0" dirty="0">
                <a:solidFill>
                  <a:srgbClr val="EA8931"/>
                </a:solidFill>
                <a:effectLst/>
                <a:latin typeface="Roboto" panose="02000000000000000000" pitchFamily="2" charset="0"/>
              </a:endParaRPr>
            </a:p>
            <a:p>
              <a:r>
                <a:rPr lang="ru-RU" sz="800" dirty="0">
                  <a:solidFill>
                    <a:schemeClr val="tx1"/>
                  </a:solidFill>
                </a:rPr>
                <a:t>(Путь 1). Использование ИГКС-</a:t>
              </a:r>
              <a:r>
                <a:rPr lang="ru-RU" sz="800" dirty="0" err="1">
                  <a:solidFill>
                    <a:schemeClr val="tx1"/>
                  </a:solidFill>
                </a:rPr>
                <a:t>формотерола</a:t>
              </a:r>
              <a:r>
                <a:rPr lang="ru-RU" sz="800" dirty="0">
                  <a:solidFill>
                    <a:schemeClr val="tx1"/>
                  </a:solidFill>
                </a:rPr>
                <a:t> в качестве облегчающего средства снижает риск обострений по сравнению с использованием облегчающего средства КДБА</a:t>
              </a:r>
              <a:endParaRPr lang="ru-KG" sz="800" dirty="0">
                <a:solidFill>
                  <a:schemeClr val="tx1"/>
                </a:solidFill>
              </a:endParaRPr>
            </a:p>
          </p:txBody>
        </p:sp>
        <p:sp>
          <p:nvSpPr>
            <p:cNvPr id="8" name="Прямоугольник 7">
              <a:extLst>
                <a:ext uri="{FF2B5EF4-FFF2-40B4-BE49-F238E27FC236}">
                  <a16:creationId xmlns:a16="http://schemas.microsoft.com/office/drawing/2014/main" id="{3A92F106-3AEE-4693-BB6D-FE2CEAF06F27}"/>
                </a:ext>
              </a:extLst>
            </p:cNvPr>
            <p:cNvSpPr/>
            <p:nvPr/>
          </p:nvSpPr>
          <p:spPr>
            <a:xfrm>
              <a:off x="2037644" y="4842915"/>
              <a:ext cx="2576512" cy="91068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900" b="1" i="0" dirty="0">
                  <a:solidFill>
                    <a:srgbClr val="EA8931"/>
                  </a:solidFill>
                  <a:effectLst/>
                  <a:latin typeface="Roboto" panose="02000000000000000000" pitchFamily="2" charset="0"/>
                </a:rPr>
                <a:t>КОНТРОЛЛЕР</a:t>
              </a:r>
              <a:r>
                <a:rPr lang="ru-RU" sz="900" b="1" i="0" dirty="0">
                  <a:effectLst/>
                  <a:latin typeface="Roboto" panose="02000000000000000000" pitchFamily="2" charset="0"/>
                </a:rPr>
                <a:t> </a:t>
              </a:r>
              <a:r>
                <a:rPr lang="ru-RU" sz="900" i="0" dirty="0">
                  <a:effectLst/>
                  <a:latin typeface="Roboto" panose="02000000000000000000" pitchFamily="2" charset="0"/>
                </a:rPr>
                <a:t>и</a:t>
              </a:r>
              <a:r>
                <a:rPr lang="ru-RU" sz="900" b="1" i="0" dirty="0">
                  <a:effectLst/>
                  <a:latin typeface="Roboto" panose="02000000000000000000" pitchFamily="2" charset="0"/>
                </a:rPr>
                <a:t> </a:t>
              </a:r>
              <a:r>
                <a:rPr lang="ru-RU" sz="900" b="1" dirty="0">
                  <a:solidFill>
                    <a:srgbClr val="EA8931"/>
                  </a:solidFill>
                  <a:latin typeface="Roboto" panose="02000000000000000000" pitchFamily="2" charset="0"/>
                </a:rPr>
                <a:t>ПРЕДПОЧТИТЕЛЬНОЕ</a:t>
              </a:r>
              <a:r>
                <a:rPr lang="ru-RU" sz="900" b="1" i="0" dirty="0">
                  <a:solidFill>
                    <a:srgbClr val="EA8931"/>
                  </a:solidFill>
                  <a:effectLst/>
                  <a:latin typeface="Roboto" panose="02000000000000000000" pitchFamily="2" charset="0"/>
                </a:rPr>
                <a:t> </a:t>
              </a:r>
              <a:r>
                <a:rPr lang="ru-RU" sz="900" b="1" i="0" dirty="0">
                  <a:solidFill>
                    <a:srgbClr val="0075A9"/>
                  </a:solidFill>
                  <a:effectLst/>
                  <a:latin typeface="Roboto" panose="02000000000000000000" pitchFamily="2" charset="0"/>
                </a:rPr>
                <a:t>АЛЬТЕРНАТИВНОЕ</a:t>
              </a:r>
              <a:r>
                <a:rPr lang="ru-RU" sz="900" b="1" i="0" dirty="0">
                  <a:solidFill>
                    <a:srgbClr val="EA8931"/>
                  </a:solidFill>
                  <a:effectLst/>
                  <a:latin typeface="Roboto" panose="02000000000000000000" pitchFamily="2" charset="0"/>
                </a:rPr>
                <a:t> ОБЛЕГЧАЮЩЕЕ СРЕДСТВО</a:t>
              </a:r>
              <a:endParaRPr lang="en-US" sz="900" b="1" i="0" dirty="0">
                <a:solidFill>
                  <a:srgbClr val="EA8931"/>
                </a:solidFill>
                <a:effectLst/>
                <a:latin typeface="Roboto" panose="02000000000000000000" pitchFamily="2" charset="0"/>
              </a:endParaRPr>
            </a:p>
            <a:p>
              <a:r>
                <a:rPr lang="ru-RU" sz="800" dirty="0">
                  <a:solidFill>
                    <a:schemeClr val="tx1"/>
                  </a:solidFill>
                </a:rPr>
                <a:t>(Путь 2). Прежде чем рассматривать схему с КДБА, проверьте, будет ли пациент придерживаться ежедневного приема контроллера</a:t>
              </a:r>
              <a:endParaRPr lang="ru-KG" sz="800" dirty="0">
                <a:solidFill>
                  <a:schemeClr val="tx1"/>
                </a:solidFill>
              </a:endParaRPr>
            </a:p>
          </p:txBody>
        </p:sp>
        <p:sp>
          <p:nvSpPr>
            <p:cNvPr id="9" name="Прямоугольник 8">
              <a:extLst>
                <a:ext uri="{FF2B5EF4-FFF2-40B4-BE49-F238E27FC236}">
                  <a16:creationId xmlns:a16="http://schemas.microsoft.com/office/drawing/2014/main" id="{9959A271-7968-49B7-A582-7936784019CC}"/>
                </a:ext>
              </a:extLst>
            </p:cNvPr>
            <p:cNvSpPr/>
            <p:nvPr/>
          </p:nvSpPr>
          <p:spPr>
            <a:xfrm>
              <a:off x="2037644" y="5753613"/>
              <a:ext cx="2029531" cy="464807"/>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r>
                <a:rPr lang="ru-RU" sz="800" i="1" dirty="0">
                  <a:solidFill>
                    <a:schemeClr val="tx1">
                      <a:lumMod val="50000"/>
                      <a:lumOff val="50000"/>
                    </a:schemeClr>
                  </a:solidFill>
                </a:rPr>
                <a:t>Другие варианты контроллеров для обоих путей (ограниченные показания или меньше доказательств эффективности или безопасности)</a:t>
              </a:r>
              <a:endParaRPr lang="ru-KG" sz="800" i="1" dirty="0">
                <a:solidFill>
                  <a:schemeClr val="tx1">
                    <a:lumMod val="50000"/>
                    <a:lumOff val="50000"/>
                  </a:schemeClr>
                </a:solidFill>
              </a:endParaRPr>
            </a:p>
          </p:txBody>
        </p:sp>
        <p:sp>
          <p:nvSpPr>
            <p:cNvPr id="10" name="Прямоугольник 9">
              <a:extLst>
                <a:ext uri="{FF2B5EF4-FFF2-40B4-BE49-F238E27FC236}">
                  <a16:creationId xmlns:a16="http://schemas.microsoft.com/office/drawing/2014/main" id="{51E8FDC0-87ED-41CD-99FB-3DD0954ACA9B}"/>
                </a:ext>
              </a:extLst>
            </p:cNvPr>
            <p:cNvSpPr/>
            <p:nvPr/>
          </p:nvSpPr>
          <p:spPr>
            <a:xfrm>
              <a:off x="4722007" y="3529921"/>
              <a:ext cx="2409837" cy="503780"/>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ШАГИ 1-2</a:t>
              </a:r>
            </a:p>
            <a:p>
              <a:pPr marL="88900"/>
              <a:r>
                <a:rPr lang="ru-RU" sz="800" dirty="0">
                  <a:solidFill>
                    <a:schemeClr val="tx1"/>
                  </a:solidFill>
                </a:rPr>
                <a:t>Низкие дозы ИГКС-</a:t>
              </a:r>
              <a:r>
                <a:rPr lang="ru-RU" sz="800" dirty="0" err="1">
                  <a:solidFill>
                    <a:schemeClr val="tx1"/>
                  </a:solidFill>
                </a:rPr>
                <a:t>формотерола</a:t>
              </a:r>
              <a:r>
                <a:rPr lang="ru-RU" sz="800" dirty="0">
                  <a:solidFill>
                    <a:schemeClr val="tx1"/>
                  </a:solidFill>
                </a:rPr>
                <a:t> по мере необходимости </a:t>
              </a:r>
              <a:endParaRPr lang="ru-KG" sz="800" dirty="0">
                <a:solidFill>
                  <a:schemeClr val="tx1"/>
                </a:solidFill>
              </a:endParaRPr>
            </a:p>
          </p:txBody>
        </p:sp>
        <p:sp>
          <p:nvSpPr>
            <p:cNvPr id="11" name="Прямоугольник 10">
              <a:extLst>
                <a:ext uri="{FF2B5EF4-FFF2-40B4-BE49-F238E27FC236}">
                  <a16:creationId xmlns:a16="http://schemas.microsoft.com/office/drawing/2014/main" id="{D1BCEEB8-F67F-44E1-872C-101A61034034}"/>
                </a:ext>
              </a:extLst>
            </p:cNvPr>
            <p:cNvSpPr/>
            <p:nvPr/>
          </p:nvSpPr>
          <p:spPr>
            <a:xfrm>
              <a:off x="7155656" y="3363026"/>
              <a:ext cx="1193007" cy="67067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3 </a:t>
              </a:r>
            </a:p>
            <a:p>
              <a:pPr marL="88900"/>
              <a:r>
                <a:rPr lang="ru-RU" sz="800" b="0" i="0" dirty="0">
                  <a:solidFill>
                    <a:schemeClr val="tx1"/>
                  </a:solidFill>
                  <a:effectLst/>
                  <a:latin typeface="Roboto" panose="02000000000000000000" pitchFamily="2" charset="0"/>
                </a:rPr>
                <a:t>Низкие дозы ИГКС-</a:t>
              </a:r>
              <a:r>
                <a:rPr lang="ru-RU" sz="800" b="0" i="0" dirty="0" err="1">
                  <a:solidFill>
                    <a:schemeClr val="tx1"/>
                  </a:solidFill>
                  <a:effectLst/>
                  <a:latin typeface="Roboto" panose="02000000000000000000" pitchFamily="2" charset="0"/>
                </a:rPr>
                <a:t>формотерола</a:t>
              </a:r>
              <a:endParaRPr lang="ru-KG" sz="700" dirty="0">
                <a:solidFill>
                  <a:schemeClr val="tx1"/>
                </a:solidFill>
              </a:endParaRPr>
            </a:p>
          </p:txBody>
        </p:sp>
        <p:sp>
          <p:nvSpPr>
            <p:cNvPr id="12" name="Прямоугольник 11">
              <a:extLst>
                <a:ext uri="{FF2B5EF4-FFF2-40B4-BE49-F238E27FC236}">
                  <a16:creationId xmlns:a16="http://schemas.microsoft.com/office/drawing/2014/main" id="{30322687-EA5F-4338-AF57-6A636EA1D9A5}"/>
                </a:ext>
              </a:extLst>
            </p:cNvPr>
            <p:cNvSpPr/>
            <p:nvPr/>
          </p:nvSpPr>
          <p:spPr>
            <a:xfrm>
              <a:off x="8370094" y="3195736"/>
              <a:ext cx="1183481" cy="83796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4 </a:t>
              </a:r>
            </a:p>
            <a:p>
              <a:pPr marL="88900"/>
              <a:r>
                <a:rPr lang="ru-RU" sz="800" b="0" i="0" dirty="0">
                  <a:solidFill>
                    <a:schemeClr val="tx1"/>
                  </a:solidFill>
                  <a:effectLst/>
                  <a:latin typeface="Roboto" panose="02000000000000000000" pitchFamily="2" charset="0"/>
                </a:rPr>
                <a:t>Средние дозы ИГКС-</a:t>
              </a:r>
              <a:r>
                <a:rPr lang="ru-RU" sz="800" b="0" i="0" dirty="0" err="1">
                  <a:solidFill>
                    <a:schemeClr val="tx1"/>
                  </a:solidFill>
                  <a:effectLst/>
                  <a:latin typeface="Roboto" panose="02000000000000000000" pitchFamily="2" charset="0"/>
                </a:rPr>
                <a:t>формотерола</a:t>
              </a:r>
              <a:endParaRPr lang="ru-KG" sz="700" dirty="0">
                <a:solidFill>
                  <a:schemeClr val="tx1"/>
                </a:solidFill>
              </a:endParaRPr>
            </a:p>
          </p:txBody>
        </p:sp>
        <p:sp>
          <p:nvSpPr>
            <p:cNvPr id="13" name="Прямоугольник 12">
              <a:extLst>
                <a:ext uri="{FF2B5EF4-FFF2-40B4-BE49-F238E27FC236}">
                  <a16:creationId xmlns:a16="http://schemas.microsoft.com/office/drawing/2014/main" id="{F5B64BD3-92B2-41AA-A15C-49BAD5FFF72D}"/>
                </a:ext>
              </a:extLst>
            </p:cNvPr>
            <p:cNvSpPr/>
            <p:nvPr/>
          </p:nvSpPr>
          <p:spPr>
            <a:xfrm>
              <a:off x="9575006" y="2906652"/>
              <a:ext cx="1315157" cy="1131947"/>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a:t>
              </a:r>
              <a:r>
                <a:rPr lang="en-US" sz="1050" b="1" i="0" dirty="0">
                  <a:solidFill>
                    <a:schemeClr val="tx1"/>
                  </a:solidFill>
                  <a:effectLst/>
                  <a:latin typeface="Roboto" panose="02000000000000000000" pitchFamily="2" charset="0"/>
                </a:rPr>
                <a:t>5</a:t>
              </a:r>
              <a:r>
                <a:rPr lang="ru-RU" sz="1050" b="1" i="0" dirty="0">
                  <a:solidFill>
                    <a:schemeClr val="tx1"/>
                  </a:solidFill>
                  <a:effectLst/>
                  <a:latin typeface="Roboto" panose="02000000000000000000" pitchFamily="2" charset="0"/>
                </a:rPr>
                <a:t> </a:t>
              </a:r>
              <a:endParaRPr lang="en-US" sz="1050" b="1"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Добавление ДДАХ.</a:t>
              </a:r>
              <a:endParaRPr lang="en-US" sz="800" b="0"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Направьте для оценки фенотипа. Рассмотрите возможность применения высоких доз ИГКС - формотерола, + анти-</a:t>
              </a:r>
              <a:r>
                <a:rPr lang="ru-RU" sz="800" b="0" i="0" dirty="0" err="1">
                  <a:solidFill>
                    <a:schemeClr val="tx1"/>
                  </a:solidFill>
                  <a:effectLst/>
                  <a:latin typeface="Roboto" panose="02000000000000000000" pitchFamily="2" charset="0"/>
                </a:rPr>
                <a:t>IgE</a:t>
              </a:r>
              <a:r>
                <a:rPr lang="ru-RU" sz="800" b="0" i="0" dirty="0">
                  <a:solidFill>
                    <a:schemeClr val="tx1"/>
                  </a:solidFill>
                  <a:effectLst/>
                  <a:latin typeface="Roboto" panose="02000000000000000000" pitchFamily="2" charset="0"/>
                </a:rPr>
                <a:t>, анти-IL5/5R, анти-IL4R, анти-TSLP</a:t>
              </a:r>
              <a:endParaRPr lang="ru-KG" sz="700" dirty="0">
                <a:solidFill>
                  <a:schemeClr val="tx1"/>
                </a:solidFill>
              </a:endParaRPr>
            </a:p>
          </p:txBody>
        </p:sp>
        <p:sp>
          <p:nvSpPr>
            <p:cNvPr id="14" name="Прямоугольник 13">
              <a:extLst>
                <a:ext uri="{FF2B5EF4-FFF2-40B4-BE49-F238E27FC236}">
                  <a16:creationId xmlns:a16="http://schemas.microsoft.com/office/drawing/2014/main" id="{2FAFA726-67EA-4B79-8BC4-8BE6125A5C51}"/>
                </a:ext>
              </a:extLst>
            </p:cNvPr>
            <p:cNvSpPr/>
            <p:nvPr/>
          </p:nvSpPr>
          <p:spPr>
            <a:xfrm>
              <a:off x="4722008" y="4061793"/>
              <a:ext cx="6168156" cy="205859"/>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lgn="ctr"/>
              <a:r>
                <a:rPr lang="ru-RU" sz="1050" dirty="0">
                  <a:solidFill>
                    <a:schemeClr val="tx1"/>
                  </a:solidFill>
                  <a:latin typeface="Roboto" panose="02000000000000000000" pitchFamily="2" charset="0"/>
                </a:rPr>
                <a:t>ОБЛЕГЧАЮЩЕЕ СРЕДСТВО: ИГКС-</a:t>
              </a:r>
              <a:r>
                <a:rPr lang="ru-RU" sz="1050" dirty="0" err="1">
                  <a:solidFill>
                    <a:schemeClr val="tx1"/>
                  </a:solidFill>
                  <a:latin typeface="Roboto" panose="02000000000000000000" pitchFamily="2" charset="0"/>
                </a:rPr>
                <a:t>формотерол</a:t>
              </a:r>
              <a:r>
                <a:rPr lang="ru-RU" sz="1050" dirty="0">
                  <a:solidFill>
                    <a:schemeClr val="tx1"/>
                  </a:solidFill>
                  <a:latin typeface="Roboto" panose="02000000000000000000" pitchFamily="2" charset="0"/>
                </a:rPr>
                <a:t> в малых дозах по мере необходимости</a:t>
              </a:r>
              <a:endParaRPr lang="ru-KG" sz="700" dirty="0">
                <a:solidFill>
                  <a:schemeClr val="tx1"/>
                </a:solidFill>
              </a:endParaRPr>
            </a:p>
          </p:txBody>
        </p:sp>
        <p:sp>
          <p:nvSpPr>
            <p:cNvPr id="15" name="Прямоугольник 14">
              <a:extLst>
                <a:ext uri="{FF2B5EF4-FFF2-40B4-BE49-F238E27FC236}">
                  <a16:creationId xmlns:a16="http://schemas.microsoft.com/office/drawing/2014/main" id="{53B756DE-8FD9-4411-84A5-5ACEF786B467}"/>
                </a:ext>
              </a:extLst>
            </p:cNvPr>
            <p:cNvSpPr/>
            <p:nvPr/>
          </p:nvSpPr>
          <p:spPr>
            <a:xfrm>
              <a:off x="4722007" y="5007097"/>
              <a:ext cx="1204924" cy="393578"/>
            </a:xfrm>
            <a:prstGeom prst="rect">
              <a:avLst/>
            </a:prstGeom>
            <a:solidFill>
              <a:srgbClr val="FADCB2"/>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a:t>
              </a:r>
              <a:r>
                <a:rPr lang="en-US" sz="1050" b="1" i="0" dirty="0">
                  <a:solidFill>
                    <a:schemeClr val="tx1"/>
                  </a:solidFill>
                  <a:effectLst/>
                  <a:latin typeface="Roboto" panose="02000000000000000000" pitchFamily="2" charset="0"/>
                </a:rPr>
                <a:t> 1</a:t>
              </a:r>
              <a:endParaRPr lang="ru-RU" sz="1050" b="1" i="0" dirty="0">
                <a:solidFill>
                  <a:schemeClr val="tx1"/>
                </a:solidFill>
                <a:effectLst/>
                <a:latin typeface="Roboto" panose="02000000000000000000" pitchFamily="2" charset="0"/>
              </a:endParaRPr>
            </a:p>
            <a:p>
              <a:pPr marL="88900"/>
              <a:r>
                <a:rPr lang="ru-RU" sz="600" dirty="0">
                  <a:solidFill>
                    <a:schemeClr val="tx1"/>
                  </a:solidFill>
                </a:rPr>
                <a:t>Используйте ИГКС каждый раз, когда используйте КДБА</a:t>
              </a:r>
              <a:endParaRPr lang="ru-KG" sz="600" dirty="0">
                <a:solidFill>
                  <a:schemeClr val="tx1"/>
                </a:solidFill>
              </a:endParaRPr>
            </a:p>
          </p:txBody>
        </p:sp>
        <p:sp>
          <p:nvSpPr>
            <p:cNvPr id="16" name="Прямоугольник 15">
              <a:extLst>
                <a:ext uri="{FF2B5EF4-FFF2-40B4-BE49-F238E27FC236}">
                  <a16:creationId xmlns:a16="http://schemas.microsoft.com/office/drawing/2014/main" id="{FF7C9618-6004-4186-B482-92F3A0EBD69A}"/>
                </a:ext>
              </a:extLst>
            </p:cNvPr>
            <p:cNvSpPr/>
            <p:nvPr/>
          </p:nvSpPr>
          <p:spPr>
            <a:xfrm>
              <a:off x="5943600" y="4880774"/>
              <a:ext cx="1188245" cy="519902"/>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2 </a:t>
              </a:r>
            </a:p>
            <a:p>
              <a:pPr marL="88900"/>
              <a:r>
                <a:rPr lang="ru-RU" sz="800" b="0" i="0" dirty="0">
                  <a:solidFill>
                    <a:schemeClr val="tx1"/>
                  </a:solidFill>
                  <a:effectLst/>
                  <a:latin typeface="Roboto" panose="02000000000000000000" pitchFamily="2" charset="0"/>
                </a:rPr>
                <a:t>Низкие дозы ИГКС</a:t>
              </a:r>
              <a:endParaRPr lang="ru-KG" sz="700" dirty="0">
                <a:solidFill>
                  <a:schemeClr val="tx1"/>
                </a:solidFill>
              </a:endParaRPr>
            </a:p>
          </p:txBody>
        </p:sp>
        <p:sp>
          <p:nvSpPr>
            <p:cNvPr id="17" name="Прямоугольник 16">
              <a:extLst>
                <a:ext uri="{FF2B5EF4-FFF2-40B4-BE49-F238E27FC236}">
                  <a16:creationId xmlns:a16="http://schemas.microsoft.com/office/drawing/2014/main" id="{DA8BCCB0-B758-4444-87B7-0B139B515CB2}"/>
                </a:ext>
              </a:extLst>
            </p:cNvPr>
            <p:cNvSpPr/>
            <p:nvPr/>
          </p:nvSpPr>
          <p:spPr>
            <a:xfrm>
              <a:off x="7153269" y="4706467"/>
              <a:ext cx="1195394" cy="694207"/>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3 </a:t>
              </a:r>
            </a:p>
            <a:p>
              <a:pPr marL="88900"/>
              <a:r>
                <a:rPr lang="ru-RU" sz="800" b="0" i="0" dirty="0">
                  <a:solidFill>
                    <a:schemeClr val="tx1"/>
                  </a:solidFill>
                  <a:effectLst/>
                  <a:latin typeface="Roboto" panose="02000000000000000000" pitchFamily="2" charset="0"/>
                </a:rPr>
                <a:t>Низкие дозы ИГКС - ДКБА</a:t>
              </a:r>
              <a:endParaRPr lang="ru-KG" sz="700" dirty="0">
                <a:solidFill>
                  <a:schemeClr val="tx1"/>
                </a:solidFill>
              </a:endParaRPr>
            </a:p>
          </p:txBody>
        </p:sp>
        <p:sp>
          <p:nvSpPr>
            <p:cNvPr id="18" name="Прямоугольник 17">
              <a:extLst>
                <a:ext uri="{FF2B5EF4-FFF2-40B4-BE49-F238E27FC236}">
                  <a16:creationId xmlns:a16="http://schemas.microsoft.com/office/drawing/2014/main" id="{5D27A79F-6ADB-46B4-978C-7946BD56736A}"/>
                </a:ext>
              </a:extLst>
            </p:cNvPr>
            <p:cNvSpPr/>
            <p:nvPr/>
          </p:nvSpPr>
          <p:spPr>
            <a:xfrm>
              <a:off x="8370093" y="4543129"/>
              <a:ext cx="1189437" cy="863895"/>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4</a:t>
              </a:r>
            </a:p>
            <a:p>
              <a:pPr marL="88900"/>
              <a:r>
                <a:rPr lang="ru-RU" sz="800" b="0" i="0" dirty="0">
                  <a:solidFill>
                    <a:schemeClr val="tx1"/>
                  </a:solidFill>
                  <a:effectLst/>
                  <a:latin typeface="Roboto" panose="02000000000000000000" pitchFamily="2" charset="0"/>
                </a:rPr>
                <a:t>Средние и высокие дозы ИГКС - ДКБА</a:t>
              </a:r>
              <a:endParaRPr lang="ru-KG" sz="700" dirty="0">
                <a:solidFill>
                  <a:schemeClr val="tx1"/>
                </a:solidFill>
              </a:endParaRPr>
            </a:p>
          </p:txBody>
        </p:sp>
        <p:sp>
          <p:nvSpPr>
            <p:cNvPr id="19" name="Прямоугольник 18">
              <a:extLst>
                <a:ext uri="{FF2B5EF4-FFF2-40B4-BE49-F238E27FC236}">
                  <a16:creationId xmlns:a16="http://schemas.microsoft.com/office/drawing/2014/main" id="{E6E08FD7-82CC-48AC-994E-6EEDB04BE710}"/>
                </a:ext>
              </a:extLst>
            </p:cNvPr>
            <p:cNvSpPr/>
            <p:nvPr/>
          </p:nvSpPr>
          <p:spPr>
            <a:xfrm>
              <a:off x="9575005" y="4346293"/>
              <a:ext cx="1315158" cy="1064620"/>
            </a:xfrm>
            <a:prstGeom prst="rect">
              <a:avLst/>
            </a:prstGeom>
            <a:solidFill>
              <a:srgbClr val="F1BA6C"/>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r>
                <a:rPr lang="ru-RU" sz="1050" b="1" i="0" dirty="0">
                  <a:solidFill>
                    <a:schemeClr val="tx1"/>
                  </a:solidFill>
                  <a:effectLst/>
                  <a:latin typeface="Roboto" panose="02000000000000000000" pitchFamily="2" charset="0"/>
                </a:rPr>
                <a:t>ШАГ </a:t>
              </a:r>
              <a:r>
                <a:rPr lang="en-US" sz="1050" b="1" i="0" dirty="0">
                  <a:solidFill>
                    <a:schemeClr val="tx1"/>
                  </a:solidFill>
                  <a:effectLst/>
                  <a:latin typeface="Roboto" panose="02000000000000000000" pitchFamily="2" charset="0"/>
                </a:rPr>
                <a:t>5</a:t>
              </a:r>
              <a:r>
                <a:rPr lang="ru-RU" sz="1050" b="1" i="0" dirty="0">
                  <a:solidFill>
                    <a:schemeClr val="tx1"/>
                  </a:solidFill>
                  <a:effectLst/>
                  <a:latin typeface="Roboto" panose="02000000000000000000" pitchFamily="2" charset="0"/>
                </a:rPr>
                <a:t> </a:t>
              </a:r>
              <a:endParaRPr lang="en-US" sz="1050" b="1" i="0" dirty="0">
                <a:solidFill>
                  <a:schemeClr val="tx1"/>
                </a:solidFill>
                <a:effectLst/>
                <a:latin typeface="Roboto" panose="02000000000000000000" pitchFamily="2" charset="0"/>
              </a:endParaRPr>
            </a:p>
            <a:p>
              <a:pPr marL="88900">
                <a:lnSpc>
                  <a:spcPts val="800"/>
                </a:lnSpc>
              </a:pPr>
              <a:r>
                <a:rPr lang="ru-RU" sz="800" b="0" i="0" dirty="0">
                  <a:solidFill>
                    <a:schemeClr val="tx1"/>
                  </a:solidFill>
                  <a:effectLst/>
                  <a:latin typeface="Roboto" panose="02000000000000000000" pitchFamily="2" charset="0"/>
                </a:rPr>
                <a:t>Добавление ДДАХ.</a:t>
              </a:r>
            </a:p>
            <a:p>
              <a:pPr marL="88900">
                <a:lnSpc>
                  <a:spcPts val="800"/>
                </a:lnSpc>
              </a:pPr>
              <a:r>
                <a:rPr lang="ru-RU" sz="800" b="0" i="0" dirty="0">
                  <a:solidFill>
                    <a:schemeClr val="tx1"/>
                  </a:solidFill>
                  <a:effectLst/>
                  <a:latin typeface="Roboto" panose="02000000000000000000" pitchFamily="2" charset="0"/>
                </a:rPr>
                <a:t>Направьте для оценки фенотипа. Рассмотрите возможность применения высоких доз ИГКС - ДКБА, + анти-</a:t>
              </a:r>
              <a:r>
                <a:rPr lang="ru-RU" sz="800" b="0" i="0" dirty="0" err="1">
                  <a:solidFill>
                    <a:schemeClr val="tx1"/>
                  </a:solidFill>
                  <a:effectLst/>
                  <a:latin typeface="Roboto" panose="02000000000000000000" pitchFamily="2" charset="0"/>
                </a:rPr>
                <a:t>IgE</a:t>
              </a:r>
              <a:r>
                <a:rPr lang="ru-RU" sz="800" b="0" i="0" dirty="0">
                  <a:solidFill>
                    <a:schemeClr val="tx1"/>
                  </a:solidFill>
                  <a:effectLst/>
                  <a:latin typeface="Roboto" panose="02000000000000000000" pitchFamily="2" charset="0"/>
                </a:rPr>
                <a:t>, анти-IL5/5R, анти-IL4R, анти-TSLP</a:t>
              </a:r>
              <a:endParaRPr lang="ru-KG" sz="700" dirty="0">
                <a:solidFill>
                  <a:schemeClr val="tx1"/>
                </a:solidFill>
              </a:endParaRPr>
            </a:p>
          </p:txBody>
        </p:sp>
        <p:sp>
          <p:nvSpPr>
            <p:cNvPr id="20" name="Прямоугольник 19">
              <a:extLst>
                <a:ext uri="{FF2B5EF4-FFF2-40B4-BE49-F238E27FC236}">
                  <a16:creationId xmlns:a16="http://schemas.microsoft.com/office/drawing/2014/main" id="{AA069FBD-799D-4732-A8CE-F51A050277D4}"/>
                </a:ext>
              </a:extLst>
            </p:cNvPr>
            <p:cNvSpPr/>
            <p:nvPr/>
          </p:nvSpPr>
          <p:spPr>
            <a:xfrm>
              <a:off x="4722007" y="5431884"/>
              <a:ext cx="6168151" cy="205859"/>
            </a:xfrm>
            <a:prstGeom prst="rect">
              <a:avLst/>
            </a:prstGeom>
            <a:solidFill>
              <a:srgbClr val="DAEBF9"/>
            </a:solidFill>
            <a:ln>
              <a:noFill/>
            </a:ln>
          </p:spPr>
          <p:style>
            <a:lnRef idx="0">
              <a:scrgbClr r="0" g="0" b="0"/>
            </a:lnRef>
            <a:fillRef idx="0">
              <a:scrgbClr r="0" g="0" b="0"/>
            </a:fillRef>
            <a:effectRef idx="0">
              <a:scrgbClr r="0" g="0" b="0"/>
            </a:effectRef>
            <a:fontRef idx="minor">
              <a:schemeClr val="dk1"/>
            </a:fontRef>
          </p:style>
          <p:txBody>
            <a:bodyPr lIns="0" tIns="0" rIns="0" bIns="0" rtlCol="0" anchor="t"/>
            <a:lstStyle/>
            <a:p>
              <a:pPr marL="88900" algn="ctr"/>
              <a:r>
                <a:rPr lang="ru-RU" sz="1050" dirty="0">
                  <a:solidFill>
                    <a:schemeClr val="tx1"/>
                  </a:solidFill>
                  <a:latin typeface="Roboto" panose="02000000000000000000" pitchFamily="2" charset="0"/>
                </a:rPr>
                <a:t>ОБЛЕГЧАЮЩЕЕ СРЕДСТВО: Короткодействующий бета2-агонист по мере необходимости</a:t>
              </a:r>
              <a:endParaRPr lang="ru-KG" sz="700" dirty="0">
                <a:solidFill>
                  <a:schemeClr val="tx1"/>
                </a:solidFill>
              </a:endParaRPr>
            </a:p>
          </p:txBody>
        </p:sp>
        <p:grpSp>
          <p:nvGrpSpPr>
            <p:cNvPr id="21" name="Группа 20">
              <a:extLst>
                <a:ext uri="{FF2B5EF4-FFF2-40B4-BE49-F238E27FC236}">
                  <a16:creationId xmlns:a16="http://schemas.microsoft.com/office/drawing/2014/main" id="{B1CA99A5-EF94-4C2B-97CD-C968771ACD8D}"/>
                </a:ext>
              </a:extLst>
            </p:cNvPr>
            <p:cNvGrpSpPr/>
            <p:nvPr/>
          </p:nvGrpSpPr>
          <p:grpSpPr>
            <a:xfrm>
              <a:off x="4722002" y="5704832"/>
              <a:ext cx="6168156" cy="630627"/>
              <a:chOff x="4722007" y="5134973"/>
              <a:chExt cx="6168156" cy="630627"/>
            </a:xfrm>
          </p:grpSpPr>
          <p:grpSp>
            <p:nvGrpSpPr>
              <p:cNvPr id="22" name="Группа 21">
                <a:extLst>
                  <a:ext uri="{FF2B5EF4-FFF2-40B4-BE49-F238E27FC236}">
                    <a16:creationId xmlns:a16="http://schemas.microsoft.com/office/drawing/2014/main" id="{06AA25A7-3CEB-4ED8-950A-9FA9563E2D39}"/>
                  </a:ext>
                </a:extLst>
              </p:cNvPr>
              <p:cNvGrpSpPr/>
              <p:nvPr/>
            </p:nvGrpSpPr>
            <p:grpSpPr>
              <a:xfrm>
                <a:off x="4722007" y="5134973"/>
                <a:ext cx="6168147" cy="630627"/>
                <a:chOff x="4722007" y="5241048"/>
                <a:chExt cx="6168147" cy="467429"/>
              </a:xfrm>
            </p:grpSpPr>
            <p:sp>
              <p:nvSpPr>
                <p:cNvPr id="29" name="Прямоугольник 28">
                  <a:extLst>
                    <a:ext uri="{FF2B5EF4-FFF2-40B4-BE49-F238E27FC236}">
                      <a16:creationId xmlns:a16="http://schemas.microsoft.com/office/drawing/2014/main" id="{57B60888-E3EC-408B-BECF-6DAE19362F59}"/>
                    </a:ext>
                  </a:extLst>
                </p:cNvPr>
                <p:cNvSpPr/>
                <p:nvPr/>
              </p:nvSpPr>
              <p:spPr>
                <a:xfrm>
                  <a:off x="4722007" y="5243670"/>
                  <a:ext cx="6168147" cy="464807"/>
                </a:xfrm>
                <a:prstGeom prst="rect">
                  <a:avLst/>
                </a:prstGeom>
                <a:solidFill>
                  <a:srgbClr val="E8E8E8"/>
                </a:solidFill>
                <a:ln>
                  <a:noFill/>
                </a:ln>
              </p:spPr>
              <p:style>
                <a:lnRef idx="0">
                  <a:scrgbClr r="0" g="0" b="0"/>
                </a:lnRef>
                <a:fillRef idx="0">
                  <a:scrgbClr r="0" g="0" b="0"/>
                </a:fillRef>
                <a:effectRef idx="0">
                  <a:scrgbClr r="0" g="0" b="0"/>
                </a:effectRef>
                <a:fontRef idx="minor">
                  <a:schemeClr val="dk1"/>
                </a:fontRef>
              </p:style>
              <p:txBody>
                <a:bodyPr lIns="0" tIns="0" rIns="0" bIns="0" numCol="1" rtlCol="0" anchor="t"/>
                <a:lstStyle/>
                <a:p>
                  <a:pPr marL="88900" algn="ctr"/>
                  <a:endParaRPr lang="en-US" sz="1050" dirty="0">
                    <a:solidFill>
                      <a:schemeClr val="tx1"/>
                    </a:solidFill>
                    <a:latin typeface="Roboto" panose="02000000000000000000" pitchFamily="2" charset="0"/>
                  </a:endParaRPr>
                </a:p>
              </p:txBody>
            </p:sp>
            <p:cxnSp>
              <p:nvCxnSpPr>
                <p:cNvPr id="30" name="Прямая соединительная линия 29">
                  <a:extLst>
                    <a:ext uri="{FF2B5EF4-FFF2-40B4-BE49-F238E27FC236}">
                      <a16:creationId xmlns:a16="http://schemas.microsoft.com/office/drawing/2014/main" id="{F45419D7-DBB0-4E58-9870-EE3A46EEE1A8}"/>
                    </a:ext>
                  </a:extLst>
                </p:cNvPr>
                <p:cNvCxnSpPr/>
                <p:nvPr/>
              </p:nvCxnSpPr>
              <p:spPr>
                <a:xfrm flipV="1">
                  <a:off x="5933281" y="5241048"/>
                  <a:ext cx="0" cy="46742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D88D5ED2-4333-4DE1-9849-20947D089718}"/>
                    </a:ext>
                  </a:extLst>
                </p:cNvPr>
                <p:cNvCxnSpPr>
                  <a:cxnSpLocks/>
                </p:cNvCxnSpPr>
                <p:nvPr/>
              </p:nvCxnSpPr>
              <p:spPr>
                <a:xfrm flipV="1">
                  <a:off x="7141358"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919C529D-14C8-452E-897E-E510D2CCDB80}"/>
                    </a:ext>
                  </a:extLst>
                </p:cNvPr>
                <p:cNvCxnSpPr>
                  <a:cxnSpLocks/>
                </p:cNvCxnSpPr>
                <p:nvPr/>
              </p:nvCxnSpPr>
              <p:spPr>
                <a:xfrm flipV="1">
                  <a:off x="8348663"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0BB20761-E5D5-45D2-95A8-80CBF9B4373E}"/>
                    </a:ext>
                  </a:extLst>
                </p:cNvPr>
                <p:cNvCxnSpPr>
                  <a:cxnSpLocks/>
                </p:cNvCxnSpPr>
                <p:nvPr/>
              </p:nvCxnSpPr>
              <p:spPr>
                <a:xfrm flipV="1">
                  <a:off x="9553575" y="5243670"/>
                  <a:ext cx="0" cy="46480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3" name="Прямоугольник 22">
                <a:extLst>
                  <a:ext uri="{FF2B5EF4-FFF2-40B4-BE49-F238E27FC236}">
                    <a16:creationId xmlns:a16="http://schemas.microsoft.com/office/drawing/2014/main" id="{D9416504-AE7A-4F79-A6EC-CC3E3492379E}"/>
                  </a:ext>
                </a:extLst>
              </p:cNvPr>
              <p:cNvSpPr/>
              <p:nvPr/>
            </p:nvSpPr>
            <p:spPr>
              <a:xfrm>
                <a:off x="5942398" y="5253138"/>
                <a:ext cx="1188245"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Низкие дозы ИГКС при приеме КДБА, или ежедневная АЛР, или добавление СЛИТ КДП</a:t>
                </a:r>
                <a:endParaRPr lang="ru-KG" sz="300" dirty="0">
                  <a:solidFill>
                    <a:schemeClr val="tx1">
                      <a:lumMod val="65000"/>
                      <a:lumOff val="35000"/>
                    </a:schemeClr>
                  </a:solidFill>
                </a:endParaRPr>
              </a:p>
            </p:txBody>
          </p:sp>
          <p:sp>
            <p:nvSpPr>
              <p:cNvPr id="24" name="Прямоугольник 23">
                <a:extLst>
                  <a:ext uri="{FF2B5EF4-FFF2-40B4-BE49-F238E27FC236}">
                    <a16:creationId xmlns:a16="http://schemas.microsoft.com/office/drawing/2014/main" id="{135A424E-E1C1-49C9-A95B-94262D423170}"/>
                  </a:ext>
                </a:extLst>
              </p:cNvPr>
              <p:cNvSpPr/>
              <p:nvPr/>
            </p:nvSpPr>
            <p:spPr>
              <a:xfrm>
                <a:off x="7156844" y="5253138"/>
                <a:ext cx="1183078"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Средние дозы ИГКС или ежедневная АЛР, или добавление СЛИТ КДП</a:t>
                </a:r>
                <a:endParaRPr lang="ru-KG" sz="400" dirty="0">
                  <a:solidFill>
                    <a:schemeClr val="tx1">
                      <a:lumMod val="65000"/>
                      <a:lumOff val="35000"/>
                    </a:schemeClr>
                  </a:solidFill>
                </a:endParaRPr>
              </a:p>
            </p:txBody>
          </p:sp>
          <p:sp>
            <p:nvSpPr>
              <p:cNvPr id="25" name="Прямоугольник 24">
                <a:extLst>
                  <a:ext uri="{FF2B5EF4-FFF2-40B4-BE49-F238E27FC236}">
                    <a16:creationId xmlns:a16="http://schemas.microsoft.com/office/drawing/2014/main" id="{7E06531A-4EC3-43CF-A75D-87B278140F87}"/>
                  </a:ext>
                </a:extLst>
              </p:cNvPr>
              <p:cNvSpPr/>
              <p:nvPr/>
            </p:nvSpPr>
            <p:spPr>
              <a:xfrm>
                <a:off x="8360979" y="5253138"/>
                <a:ext cx="1183078" cy="44297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Добавить ДДАХ или АЛР или СЛИТ КДП, или перейти на высокие дозы ИГКС</a:t>
                </a:r>
                <a:endParaRPr lang="ru-KG" sz="300" dirty="0">
                  <a:solidFill>
                    <a:schemeClr val="tx1">
                      <a:lumMod val="65000"/>
                      <a:lumOff val="35000"/>
                    </a:schemeClr>
                  </a:solidFill>
                </a:endParaRPr>
              </a:p>
            </p:txBody>
          </p:sp>
          <p:sp>
            <p:nvSpPr>
              <p:cNvPr id="26" name="Прямоугольник 25">
                <a:extLst>
                  <a:ext uri="{FF2B5EF4-FFF2-40B4-BE49-F238E27FC236}">
                    <a16:creationId xmlns:a16="http://schemas.microsoft.com/office/drawing/2014/main" id="{B4F99076-F13D-4FCD-ABFA-B30C2D569975}"/>
                  </a:ext>
                </a:extLst>
              </p:cNvPr>
              <p:cNvSpPr/>
              <p:nvPr/>
            </p:nvSpPr>
            <p:spPr>
              <a:xfrm>
                <a:off x="9544056" y="5134974"/>
                <a:ext cx="1346107" cy="627090"/>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marL="88900"/>
                <a:r>
                  <a:rPr lang="ru-RU" sz="700" i="0" dirty="0">
                    <a:solidFill>
                      <a:schemeClr val="tx1">
                        <a:lumMod val="65000"/>
                        <a:lumOff val="35000"/>
                      </a:schemeClr>
                    </a:solidFill>
                    <a:effectLst/>
                    <a:latin typeface="Roboto" panose="02000000000000000000" pitchFamily="2" charset="0"/>
                  </a:rPr>
                  <a:t>Добавьте азитромицин (для взрослых) или АЛР. В качестве крайней меры низкие дозы оральных ГКС, но учитывайте побочные эффекты</a:t>
                </a:r>
                <a:endParaRPr lang="ru-KG" sz="300" dirty="0">
                  <a:solidFill>
                    <a:schemeClr val="tx1">
                      <a:lumMod val="65000"/>
                      <a:lumOff val="35000"/>
                    </a:schemeClr>
                  </a:solidFill>
                </a:endParaRPr>
              </a:p>
            </p:txBody>
          </p:sp>
        </p:grpSp>
      </p:grpSp>
      <p:sp>
        <p:nvSpPr>
          <p:cNvPr id="34" name="TextBox 33">
            <a:extLst>
              <a:ext uri="{FF2B5EF4-FFF2-40B4-BE49-F238E27FC236}">
                <a16:creationId xmlns:a16="http://schemas.microsoft.com/office/drawing/2014/main" id="{7C5A816F-6D10-4437-8AC2-EB0CE77D74DC}"/>
              </a:ext>
            </a:extLst>
          </p:cNvPr>
          <p:cNvSpPr txBox="1"/>
          <p:nvPr/>
        </p:nvSpPr>
        <p:spPr>
          <a:xfrm>
            <a:off x="2172591" y="6205303"/>
            <a:ext cx="8790677" cy="646331"/>
          </a:xfrm>
          <a:prstGeom prst="rect">
            <a:avLst/>
          </a:prstGeom>
          <a:noFill/>
        </p:spPr>
        <p:txBody>
          <a:bodyPr wrap="square" rtlCol="0">
            <a:spAutoFit/>
          </a:bodyPr>
          <a:lstStyle/>
          <a:p>
            <a:r>
              <a:rPr lang="ru-RU" sz="900" dirty="0">
                <a:solidFill>
                  <a:schemeClr val="tx1">
                    <a:lumMod val="95000"/>
                    <a:lumOff val="5000"/>
                  </a:schemeClr>
                </a:solidFill>
              </a:rPr>
              <a:t>ИГКС – ингаляционные </a:t>
            </a:r>
            <a:r>
              <a:rPr lang="ru-RU" sz="900" dirty="0" err="1">
                <a:solidFill>
                  <a:schemeClr val="tx1">
                    <a:lumMod val="95000"/>
                    <a:lumOff val="5000"/>
                  </a:schemeClr>
                </a:solidFill>
              </a:rPr>
              <a:t>глюкокортикостероиды</a:t>
            </a:r>
            <a:r>
              <a:rPr lang="ru-RU" sz="900" dirty="0">
                <a:solidFill>
                  <a:schemeClr val="tx1">
                    <a:lumMod val="95000"/>
                    <a:lumOff val="5000"/>
                  </a:schemeClr>
                </a:solidFill>
              </a:rPr>
              <a:t>, КДБА – короткодействующие бета</a:t>
            </a:r>
            <a:r>
              <a:rPr lang="en-US" sz="900" dirty="0">
                <a:solidFill>
                  <a:schemeClr val="tx1">
                    <a:lumMod val="95000"/>
                    <a:lumOff val="5000"/>
                  </a:schemeClr>
                </a:solidFill>
              </a:rPr>
              <a:t>2</a:t>
            </a:r>
            <a:r>
              <a:rPr lang="ru-RU" sz="900" dirty="0">
                <a:solidFill>
                  <a:schemeClr val="tx1">
                    <a:lumMod val="95000"/>
                    <a:lumOff val="5000"/>
                  </a:schemeClr>
                </a:solidFill>
              </a:rPr>
              <a:t>-агонисты, ДКБА – </a:t>
            </a:r>
            <a:r>
              <a:rPr lang="ru-RU" sz="900" dirty="0" err="1">
                <a:solidFill>
                  <a:schemeClr val="tx1">
                    <a:lumMod val="95000"/>
                    <a:lumOff val="5000"/>
                  </a:schemeClr>
                </a:solidFill>
              </a:rPr>
              <a:t>длительнодействующие</a:t>
            </a:r>
            <a:r>
              <a:rPr lang="ru-RU" sz="900" dirty="0">
                <a:solidFill>
                  <a:schemeClr val="tx1">
                    <a:lumMod val="95000"/>
                    <a:lumOff val="5000"/>
                  </a:schemeClr>
                </a:solidFill>
              </a:rPr>
              <a:t> бета2-агонисты, ДДАХ – </a:t>
            </a:r>
            <a:r>
              <a:rPr lang="ru-RU" sz="900" dirty="0" err="1">
                <a:solidFill>
                  <a:schemeClr val="tx1">
                    <a:lumMod val="95000"/>
                    <a:lumOff val="5000"/>
                  </a:schemeClr>
                </a:solidFill>
              </a:rPr>
              <a:t>длительнодействующие</a:t>
            </a:r>
            <a:r>
              <a:rPr lang="ru-RU" sz="900" dirty="0">
                <a:solidFill>
                  <a:schemeClr val="tx1">
                    <a:lumMod val="95000"/>
                    <a:lumOff val="5000"/>
                  </a:schemeClr>
                </a:solidFill>
              </a:rPr>
              <a:t> антихолинергические препараты, АЛР – антагонисты </a:t>
            </a:r>
            <a:r>
              <a:rPr lang="ru-RU" sz="900" dirty="0" err="1">
                <a:solidFill>
                  <a:schemeClr val="tx1">
                    <a:lumMod val="95000"/>
                    <a:lumOff val="5000"/>
                  </a:schemeClr>
                </a:solidFill>
              </a:rPr>
              <a:t>лейкотриеновых</a:t>
            </a:r>
            <a:r>
              <a:rPr lang="ru-RU" sz="900" dirty="0">
                <a:solidFill>
                  <a:schemeClr val="tx1">
                    <a:lumMod val="95000"/>
                    <a:lumOff val="5000"/>
                  </a:schemeClr>
                </a:solidFill>
              </a:rPr>
              <a:t> рецепторов, СЛИТ КДП – </a:t>
            </a:r>
            <a:r>
              <a:rPr lang="ru-RU" sz="900" dirty="0" err="1">
                <a:solidFill>
                  <a:schemeClr val="tx1">
                    <a:lumMod val="95000"/>
                    <a:lumOff val="5000"/>
                  </a:schemeClr>
                </a:solidFill>
              </a:rPr>
              <a:t>сублингвальная</a:t>
            </a:r>
            <a:r>
              <a:rPr lang="ru-RU" sz="900" dirty="0">
                <a:solidFill>
                  <a:schemeClr val="tx1">
                    <a:lumMod val="95000"/>
                    <a:lumOff val="5000"/>
                  </a:schemeClr>
                </a:solidFill>
              </a:rPr>
              <a:t> иммунотерапия клещами домашней пыли.</a:t>
            </a:r>
          </a:p>
          <a:p>
            <a:r>
              <a:rPr lang="ru-RU" sz="900" dirty="0">
                <a:solidFill>
                  <a:schemeClr val="tx1">
                    <a:lumMod val="95000"/>
                    <a:lumOff val="5000"/>
                  </a:schemeClr>
                </a:solidFill>
              </a:rPr>
              <a:t>Доступно на</a:t>
            </a:r>
            <a:r>
              <a:rPr lang="en-GB" sz="900" dirty="0">
                <a:solidFill>
                  <a:schemeClr val="tx1">
                    <a:lumMod val="95000"/>
                    <a:lumOff val="5000"/>
                  </a:schemeClr>
                </a:solidFill>
              </a:rPr>
              <a:t>: www.ginasthma.org. </a:t>
            </a:r>
            <a:r>
              <a:rPr lang="ru-RU" sz="900" dirty="0">
                <a:solidFill>
                  <a:schemeClr val="tx1">
                    <a:lumMod val="95000"/>
                    <a:lumOff val="5000"/>
                  </a:schemeClr>
                </a:solidFill>
              </a:rPr>
              <a:t>Доступ в Октябре </a:t>
            </a:r>
            <a:r>
              <a:rPr lang="en-GB" sz="900" dirty="0">
                <a:solidFill>
                  <a:schemeClr val="tx1">
                    <a:lumMod val="95000"/>
                    <a:lumOff val="5000"/>
                  </a:schemeClr>
                </a:solidFill>
              </a:rPr>
              <a:t>2022.</a:t>
            </a:r>
          </a:p>
        </p:txBody>
      </p:sp>
    </p:spTree>
    <p:extLst>
      <p:ext uri="{BB962C8B-B14F-4D97-AF65-F5344CB8AC3E}">
        <p14:creationId xmlns:p14="http://schemas.microsoft.com/office/powerpoint/2010/main" val="2213926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9999E-0A76-4B81-A828-D2E7F799D3D8}"/>
              </a:ext>
            </a:extLst>
          </p:cNvPr>
          <p:cNvSpPr>
            <a:spLocks noGrp="1"/>
          </p:cNvSpPr>
          <p:nvPr>
            <p:ph type="title"/>
          </p:nvPr>
        </p:nvSpPr>
        <p:spPr>
          <a:xfrm>
            <a:off x="609601" y="274638"/>
            <a:ext cx="7586204" cy="1143000"/>
          </a:xfrm>
        </p:spPr>
        <p:txBody>
          <a:bodyPr/>
          <a:lstStyle/>
          <a:p>
            <a:r>
              <a:rPr lang="ru-RU" dirty="0"/>
              <a:t>Письменный Индивидуальный План Действий при Астме</a:t>
            </a:r>
            <a:r>
              <a:rPr lang="en-GB" dirty="0"/>
              <a:t>(</a:t>
            </a:r>
            <a:r>
              <a:rPr lang="ru-RU" dirty="0"/>
              <a:t>ИПДА</a:t>
            </a:r>
            <a:r>
              <a:rPr lang="en-GB" dirty="0"/>
              <a:t>)</a:t>
            </a:r>
          </a:p>
        </p:txBody>
      </p:sp>
      <p:grpSp>
        <p:nvGrpSpPr>
          <p:cNvPr id="6" name="Group 5">
            <a:extLst>
              <a:ext uri="{FF2B5EF4-FFF2-40B4-BE49-F238E27FC236}">
                <a16:creationId xmlns:a16="http://schemas.microsoft.com/office/drawing/2014/main" id="{61595E14-08BA-42D6-89DE-A6E200ABAFF3}"/>
              </a:ext>
            </a:extLst>
          </p:cNvPr>
          <p:cNvGrpSpPr/>
          <p:nvPr/>
        </p:nvGrpSpPr>
        <p:grpSpPr>
          <a:xfrm>
            <a:off x="1492156" y="1417638"/>
            <a:ext cx="9633044" cy="4355941"/>
            <a:chOff x="1796956" y="1366098"/>
            <a:chExt cx="8629479" cy="4355941"/>
          </a:xfrm>
        </p:grpSpPr>
        <p:sp>
          <p:nvSpPr>
            <p:cNvPr id="7" name="Rectangle 6">
              <a:extLst>
                <a:ext uri="{FF2B5EF4-FFF2-40B4-BE49-F238E27FC236}">
                  <a16:creationId xmlns:a16="http://schemas.microsoft.com/office/drawing/2014/main" id="{EE437EDA-B488-40AD-874F-2828A28024AC}"/>
                </a:ext>
              </a:extLst>
            </p:cNvPr>
            <p:cNvSpPr/>
            <p:nvPr/>
          </p:nvSpPr>
          <p:spPr>
            <a:xfrm>
              <a:off x="4000293" y="1366098"/>
              <a:ext cx="6426142" cy="2278926"/>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spcBef>
                  <a:spcPts val="300"/>
                </a:spcBef>
                <a:spcAft>
                  <a:spcPts val="300"/>
                </a:spcAft>
                <a:buFont typeface="Arial" panose="020B0604020202020204" pitchFamily="34" charset="0"/>
                <a:buChar char="•"/>
              </a:pPr>
              <a:r>
                <a:rPr lang="ru-RU" sz="1400" dirty="0">
                  <a:solidFill>
                    <a:prstClr val="black"/>
                  </a:solidFill>
                </a:rPr>
                <a:t>Письменная ИПДА - неотъемлемая часть ведения длительного заболевания</a:t>
              </a:r>
              <a:r>
                <a:rPr lang="en-GB" sz="1400" baseline="30000" dirty="0">
                  <a:solidFill>
                    <a:prstClr val="black"/>
                  </a:solidFill>
                </a:rPr>
                <a:t>1</a:t>
              </a:r>
            </a:p>
            <a:p>
              <a:pPr marL="285750" indent="-285750">
                <a:spcBef>
                  <a:spcPts val="300"/>
                </a:spcBef>
                <a:spcAft>
                  <a:spcPts val="300"/>
                </a:spcAft>
                <a:buFont typeface="Arial" panose="020B0604020202020204" pitchFamily="34" charset="0"/>
                <a:buChar char="•"/>
              </a:pPr>
              <a:r>
                <a:rPr lang="ru-RU" sz="1400" dirty="0">
                  <a:solidFill>
                    <a:prstClr val="black"/>
                  </a:solidFill>
                </a:rPr>
                <a:t>SIGN-BTS рекомендует, чтобы </a:t>
              </a:r>
              <a:r>
                <a:rPr lang="ru-RU" sz="1400" b="1" dirty="0">
                  <a:solidFill>
                    <a:prstClr val="black"/>
                  </a:solidFill>
                </a:rPr>
                <a:t>всем людям с астмой предлагалось обучение самоконтролю, которое включает в себя письменный ПДА</a:t>
              </a:r>
              <a:r>
                <a:rPr lang="en-GB" sz="1400" b="1" i="1" baseline="30000" dirty="0">
                  <a:solidFill>
                    <a:prstClr val="black"/>
                  </a:solidFill>
                </a:rPr>
                <a:t>2</a:t>
              </a:r>
            </a:p>
            <a:p>
              <a:pPr marL="285750" lvl="1" indent="-285750">
                <a:spcBef>
                  <a:spcPts val="300"/>
                </a:spcBef>
                <a:spcAft>
                  <a:spcPts val="300"/>
                </a:spcAft>
                <a:buFont typeface="Arial" panose="020B0604020202020204" pitchFamily="34" charset="0"/>
                <a:buChar char="•"/>
              </a:pPr>
              <a:r>
                <a:rPr lang="ru-RU" sz="1400" dirty="0">
                  <a:solidFill>
                    <a:prstClr val="black"/>
                  </a:solidFill>
                </a:rPr>
                <a:t>Кроме того, GINA также подчеркивает важность поддержки долгосрочного ведения астмы</a:t>
              </a:r>
              <a:r>
                <a:rPr lang="en-GB" sz="1400" baseline="30000" dirty="0">
                  <a:solidFill>
                    <a:prstClr val="black"/>
                  </a:solidFill>
                </a:rPr>
                <a:t>3</a:t>
              </a:r>
              <a:r>
                <a:rPr lang="en-GB" sz="1400" dirty="0">
                  <a:solidFill>
                    <a:prstClr val="black"/>
                  </a:solidFill>
                </a:rPr>
                <a:t> </a:t>
              </a:r>
            </a:p>
            <a:p>
              <a:pPr marL="285750" lvl="1" indent="-285750">
                <a:spcBef>
                  <a:spcPts val="300"/>
                </a:spcBef>
                <a:spcAft>
                  <a:spcPts val="300"/>
                </a:spcAft>
                <a:buFont typeface="Arial" panose="020B0604020202020204" pitchFamily="34" charset="0"/>
                <a:buChar char="•"/>
              </a:pPr>
              <a:r>
                <a:rPr lang="ru-RU" sz="1400" dirty="0">
                  <a:solidFill>
                    <a:prstClr val="black"/>
                  </a:solidFill>
                </a:rPr>
                <a:t>Эти рекомендации основаны на обзорах литературы, которые показывают, что поддерживаемая ИПДА улучшает контроль над астмой, снижает количество обострений и улучшает качество жизни</a:t>
              </a:r>
              <a:r>
                <a:rPr lang="en-GB" sz="1400" baseline="30000" dirty="0">
                  <a:solidFill>
                    <a:prstClr val="black"/>
                  </a:solidFill>
                </a:rPr>
                <a:t>2,3</a:t>
              </a:r>
              <a:r>
                <a:rPr lang="en-GB" sz="1400" dirty="0">
                  <a:solidFill>
                    <a:prstClr val="black"/>
                  </a:solidFill>
                </a:rPr>
                <a:t>  </a:t>
              </a:r>
            </a:p>
          </p:txBody>
        </p:sp>
        <p:sp>
          <p:nvSpPr>
            <p:cNvPr id="8" name="Rectangle 7">
              <a:extLst>
                <a:ext uri="{FF2B5EF4-FFF2-40B4-BE49-F238E27FC236}">
                  <a16:creationId xmlns:a16="http://schemas.microsoft.com/office/drawing/2014/main" id="{88451141-2DF2-4A87-8047-B8C75E80CF8D}"/>
                </a:ext>
              </a:extLst>
            </p:cNvPr>
            <p:cNvSpPr/>
            <p:nvPr/>
          </p:nvSpPr>
          <p:spPr>
            <a:xfrm>
              <a:off x="3996196" y="3796205"/>
              <a:ext cx="6426142" cy="1925834"/>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lvl="1" indent="-285750">
                <a:spcBef>
                  <a:spcPts val="300"/>
                </a:spcBef>
                <a:spcAft>
                  <a:spcPts val="300"/>
                </a:spcAft>
                <a:buFont typeface="Arial" panose="020B0604020202020204" pitchFamily="34" charset="0"/>
                <a:buChar char="•"/>
              </a:pPr>
              <a:r>
                <a:rPr lang="ru-RU" sz="1400" dirty="0">
                  <a:solidFill>
                    <a:prstClr val="black"/>
                  </a:solidFill>
                </a:rPr>
                <a:t>Определяет признаки обострения астмы</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ru-RU" sz="1400" dirty="0">
                  <a:solidFill>
                    <a:prstClr val="black"/>
                  </a:solidFill>
                </a:rPr>
                <a:t>Отслеживает время приема лекарств</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ru-RU" sz="1400" dirty="0">
                  <a:solidFill>
                    <a:prstClr val="black"/>
                  </a:solidFill>
                </a:rPr>
                <a:t>Помощь в ежедневном мониторинге, а также в долгосрочном контроле</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ru-RU" sz="1400" dirty="0">
                  <a:solidFill>
                    <a:prstClr val="black"/>
                  </a:solidFill>
                </a:rPr>
                <a:t>Предоставить информацию о том, что делать в случае приступа астмы</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ru-RU" sz="1400" dirty="0">
                  <a:solidFill>
                    <a:prstClr val="black"/>
                  </a:solidFill>
                </a:rPr>
                <a:t>Общая цель письменной ИПДА - помочь принять </a:t>
              </a:r>
              <a:r>
                <a:rPr lang="ru-RU" sz="1400" u="sng" dirty="0">
                  <a:solidFill>
                    <a:prstClr val="black"/>
                  </a:solidFill>
                </a:rPr>
                <a:t>своевременные меры</a:t>
              </a:r>
              <a:r>
                <a:rPr lang="ru-RU" sz="1400" dirty="0">
                  <a:solidFill>
                    <a:prstClr val="black"/>
                  </a:solidFill>
                </a:rPr>
                <a:t> по предотвращению или уменьшению тяжести симптомов приступа астмы</a:t>
              </a:r>
              <a:r>
                <a:rPr lang="en-GB" sz="1400" baseline="30000" dirty="0">
                  <a:solidFill>
                    <a:prstClr val="black"/>
                  </a:solidFill>
                </a:rPr>
                <a:t>4</a:t>
              </a:r>
            </a:p>
          </p:txBody>
        </p:sp>
        <p:sp>
          <p:nvSpPr>
            <p:cNvPr id="9" name="Rectangle 8">
              <a:extLst>
                <a:ext uri="{FF2B5EF4-FFF2-40B4-BE49-F238E27FC236}">
                  <a16:creationId xmlns:a16="http://schemas.microsoft.com/office/drawing/2014/main" id="{298BD192-E4E8-4188-AAED-2793483B2560}"/>
                </a:ext>
              </a:extLst>
            </p:cNvPr>
            <p:cNvSpPr/>
            <p:nvPr/>
          </p:nvSpPr>
          <p:spPr>
            <a:xfrm>
              <a:off x="1796956" y="1366098"/>
              <a:ext cx="2199241" cy="2278926"/>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ru-RU" sz="1600" b="1" dirty="0">
                  <a:solidFill>
                    <a:prstClr val="white"/>
                  </a:solidFill>
                </a:rPr>
                <a:t>Письменный ИПДА</a:t>
              </a:r>
              <a:endParaRPr lang="en-GB" sz="1600" b="1" dirty="0">
                <a:solidFill>
                  <a:prstClr val="white"/>
                </a:solidFill>
              </a:endParaRPr>
            </a:p>
          </p:txBody>
        </p:sp>
        <p:sp>
          <p:nvSpPr>
            <p:cNvPr id="10" name="Rectangle 9">
              <a:extLst>
                <a:ext uri="{FF2B5EF4-FFF2-40B4-BE49-F238E27FC236}">
                  <a16:creationId xmlns:a16="http://schemas.microsoft.com/office/drawing/2014/main" id="{D6B20253-8DD9-416F-8151-258E7FA29EF1}"/>
                </a:ext>
              </a:extLst>
            </p:cNvPr>
            <p:cNvSpPr/>
            <p:nvPr/>
          </p:nvSpPr>
          <p:spPr>
            <a:xfrm>
              <a:off x="1796956" y="3796205"/>
              <a:ext cx="2199241" cy="1925834"/>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ru-RU" sz="1600" b="1" dirty="0">
                  <a:solidFill>
                    <a:prstClr val="white"/>
                  </a:solidFill>
                </a:rPr>
                <a:t>Почему они полезны?</a:t>
              </a:r>
              <a:endParaRPr lang="en-GB" sz="1600" b="1" dirty="0">
                <a:solidFill>
                  <a:prstClr val="white"/>
                </a:solidFill>
              </a:endParaRPr>
            </a:p>
          </p:txBody>
        </p:sp>
        <p:sp>
          <p:nvSpPr>
            <p:cNvPr id="11" name="Right Arrow 12">
              <a:extLst>
                <a:ext uri="{FF2B5EF4-FFF2-40B4-BE49-F238E27FC236}">
                  <a16:creationId xmlns:a16="http://schemas.microsoft.com/office/drawing/2014/main" id="{8CBAC691-CE02-4115-B036-BAAA5B7C7F1A}"/>
                </a:ext>
              </a:extLst>
            </p:cNvPr>
            <p:cNvSpPr/>
            <p:nvPr/>
          </p:nvSpPr>
          <p:spPr>
            <a:xfrm>
              <a:off x="3503712" y="5145286"/>
              <a:ext cx="771896" cy="451262"/>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grpSp>
      <p:sp>
        <p:nvSpPr>
          <p:cNvPr id="12" name="Text Placeholder 8">
            <a:extLst>
              <a:ext uri="{FF2B5EF4-FFF2-40B4-BE49-F238E27FC236}">
                <a16:creationId xmlns:a16="http://schemas.microsoft.com/office/drawing/2014/main" id="{5A11811D-F1AA-471C-9AEC-F56D9D9097FD}"/>
              </a:ext>
            </a:extLst>
          </p:cNvPr>
          <p:cNvSpPr txBox="1">
            <a:spLocks/>
          </p:cNvSpPr>
          <p:nvPr/>
        </p:nvSpPr>
        <p:spPr>
          <a:xfrm>
            <a:off x="1931179" y="6126671"/>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solidFill>
                  <a:schemeClr val="tx1">
                    <a:lumMod val="95000"/>
                    <a:lumOff val="5000"/>
                  </a:schemeClr>
                </a:solidFill>
              </a:rPr>
              <a:t>GINA, Global Initiative for Asthma; PAAP, personalised asthma action plan; SIGN-BTS, Scottish Intercollegiate Guidelines Network- British Thoracic Society.</a:t>
            </a:r>
          </a:p>
          <a:p>
            <a:pPr marL="0" indent="0">
              <a:buNone/>
            </a:pPr>
            <a:r>
              <a:rPr lang="en-GB" sz="1000" dirty="0">
                <a:solidFill>
                  <a:schemeClr val="tx1">
                    <a:lumMod val="95000"/>
                    <a:lumOff val="5000"/>
                  </a:schemeClr>
                </a:solidFill>
              </a:rPr>
              <a:t>1. Gibson PG, et al. Thorax 2004;59:94–99; 2. </a:t>
            </a:r>
            <a:r>
              <a:rPr lang="en-US" sz="1000" dirty="0">
                <a:solidFill>
                  <a:schemeClr val="tx1">
                    <a:lumMod val="95000"/>
                    <a:lumOff val="5000"/>
                  </a:schemeClr>
                </a:solidFill>
              </a:rPr>
              <a:t>SIGN-BTS</a:t>
            </a:r>
            <a:r>
              <a:rPr lang="en-GB" sz="1000" dirty="0">
                <a:solidFill>
                  <a:schemeClr val="tx1">
                    <a:lumMod val="95000"/>
                    <a:lumOff val="5000"/>
                  </a:schemeClr>
                </a:solidFill>
              </a:rPr>
              <a:t>. British guideline on the management of asthma. Consultation 2016; 3. GINA Strategy for asthma management and prevention 2016; 4. Pinnock H. Breathe 2015;11:98–109. </a:t>
            </a:r>
            <a:endParaRPr lang="en-US" sz="1000" dirty="0">
              <a:solidFill>
                <a:schemeClr val="tx1">
                  <a:lumMod val="95000"/>
                  <a:lumOff val="5000"/>
                </a:schemeClr>
              </a:solidFill>
            </a:endParaRPr>
          </a:p>
        </p:txBody>
      </p:sp>
    </p:spTree>
    <p:extLst>
      <p:ext uri="{BB962C8B-B14F-4D97-AF65-F5344CB8AC3E}">
        <p14:creationId xmlns:p14="http://schemas.microsoft.com/office/powerpoint/2010/main" val="346714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D0EB-0068-4A54-94C2-5730C3294F3F}"/>
              </a:ext>
            </a:extLst>
          </p:cNvPr>
          <p:cNvSpPr>
            <a:spLocks noGrp="1"/>
          </p:cNvSpPr>
          <p:nvPr>
            <p:ph type="title"/>
          </p:nvPr>
        </p:nvSpPr>
        <p:spPr/>
        <p:txBody>
          <a:bodyPr/>
          <a:lstStyle/>
          <a:p>
            <a:r>
              <a:rPr lang="ru" dirty="0"/>
              <a:t>Респираторный анамнез</a:t>
            </a:r>
          </a:p>
        </p:txBody>
      </p:sp>
      <p:sp>
        <p:nvSpPr>
          <p:cNvPr id="3" name="Content Placeholder 2">
            <a:extLst>
              <a:ext uri="{FF2B5EF4-FFF2-40B4-BE49-F238E27FC236}">
                <a16:creationId xmlns:a16="http://schemas.microsoft.com/office/drawing/2014/main" id="{7DD5C22B-EBE9-4903-9978-3BE08C420A4B}"/>
              </a:ext>
            </a:extLst>
          </p:cNvPr>
          <p:cNvSpPr>
            <a:spLocks noGrp="1"/>
          </p:cNvSpPr>
          <p:nvPr>
            <p:ph idx="1"/>
          </p:nvPr>
        </p:nvSpPr>
        <p:spPr/>
        <p:txBody>
          <a:bodyPr/>
          <a:lstStyle/>
          <a:p>
            <a:pPr lvl="0"/>
            <a:r>
              <a:rPr lang="ru" dirty="0"/>
              <a:t>Шэрон получила 14 ингаляторов сальбутамола за последние 12 месяцев.</a:t>
            </a:r>
          </a:p>
          <a:p>
            <a:pPr lvl="0"/>
            <a:r>
              <a:rPr lang="ru" dirty="0"/>
              <a:t>Последний ингалятор </a:t>
            </a:r>
            <a:r>
              <a:rPr lang="aa-ET" dirty="0"/>
              <a:t>ИГКС</a:t>
            </a:r>
            <a:r>
              <a:rPr lang="ru" dirty="0"/>
              <a:t> ей был выдан 2 года назад.</a:t>
            </a:r>
          </a:p>
          <a:p>
            <a:pPr lvl="0"/>
            <a:r>
              <a:rPr lang="ru" dirty="0"/>
              <a:t>За последние 3 года она получила 5 курсов антибиотиков по поводу респираторных заболеваний.</a:t>
            </a:r>
          </a:p>
          <a:p>
            <a:pPr lvl="0"/>
            <a:r>
              <a:rPr lang="ru" dirty="0"/>
              <a:t>Эозинофилы за последние 2 года 0,3, 0,4 и 0,3.</a:t>
            </a:r>
          </a:p>
        </p:txBody>
      </p:sp>
    </p:spTree>
    <p:extLst>
      <p:ext uri="{BB962C8B-B14F-4D97-AF65-F5344CB8AC3E}">
        <p14:creationId xmlns:p14="http://schemas.microsoft.com/office/powerpoint/2010/main" val="3447040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C96E-44B2-4E2F-AA40-F7EA0F1106B4}"/>
              </a:ext>
            </a:extLst>
          </p:cNvPr>
          <p:cNvSpPr>
            <a:spLocks noGrp="1"/>
          </p:cNvSpPr>
          <p:nvPr>
            <p:ph type="title"/>
          </p:nvPr>
        </p:nvSpPr>
        <p:spPr/>
        <p:txBody>
          <a:bodyPr/>
          <a:lstStyle/>
          <a:p>
            <a:r>
              <a:rPr lang="ru-RU" dirty="0"/>
              <a:t>Пример ИПДА для взрослых</a:t>
            </a:r>
            <a:endParaRPr lang="en-GB" dirty="0"/>
          </a:p>
        </p:txBody>
      </p:sp>
      <p:sp>
        <p:nvSpPr>
          <p:cNvPr id="5" name="Text Placeholder 8">
            <a:extLst>
              <a:ext uri="{FF2B5EF4-FFF2-40B4-BE49-F238E27FC236}">
                <a16:creationId xmlns:a16="http://schemas.microsoft.com/office/drawing/2014/main" id="{A16A21F6-C98C-4B7F-9332-C3A4D63E9C6B}"/>
              </a:ext>
            </a:extLst>
          </p:cNvPr>
          <p:cNvSpPr txBox="1">
            <a:spLocks/>
          </p:cNvSpPr>
          <p:nvPr/>
        </p:nvSpPr>
        <p:spPr>
          <a:xfrm>
            <a:off x="2259106" y="6380913"/>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900" dirty="0"/>
              <a:t>Hilary Pinnock. Supported self-management for asthma. Breathe (Sheff). 2015 Jun; 11(2): 98–109. </a:t>
            </a:r>
            <a:r>
              <a:rPr lang="en-US" sz="900" dirty="0" err="1"/>
              <a:t>doi</a:t>
            </a:r>
            <a:r>
              <a:rPr lang="en-US" sz="900" dirty="0"/>
              <a:t>: 10.1183/20734735.015614 </a:t>
            </a:r>
            <a:r>
              <a:rPr lang="en-US" sz="900" u="sng" dirty="0">
                <a:hlinkClick r:id="rId2"/>
              </a:rPr>
              <a:t>https://www.ncbi.nlm.nih.gov/pmc/articles/PMC4487370/pdf/EDU-0156-2014.pdf</a:t>
            </a:r>
            <a:r>
              <a:rPr lang="pt-PT" sz="900" dirty="0"/>
              <a:t> </a:t>
            </a:r>
            <a:endParaRPr lang="en-GB" sz="900" dirty="0"/>
          </a:p>
          <a:p>
            <a:pPr marL="0" indent="0">
              <a:buNone/>
            </a:pPr>
            <a:endParaRPr lang="en-US" sz="900" dirty="0">
              <a:solidFill>
                <a:schemeClr val="tx1">
                  <a:lumMod val="95000"/>
                  <a:lumOff val="5000"/>
                </a:schemeClr>
              </a:solidFill>
            </a:endParaRPr>
          </a:p>
        </p:txBody>
      </p:sp>
      <p:pic>
        <p:nvPicPr>
          <p:cNvPr id="6" name="Рисунок 5">
            <a:extLst>
              <a:ext uri="{FF2B5EF4-FFF2-40B4-BE49-F238E27FC236}">
                <a16:creationId xmlns:a16="http://schemas.microsoft.com/office/drawing/2014/main" id="{69FCBD1A-6A7A-4F2A-B252-C025DF5B43A2}"/>
              </a:ext>
            </a:extLst>
          </p:cNvPr>
          <p:cNvPicPr>
            <a:picLocks noChangeAspect="1"/>
          </p:cNvPicPr>
          <p:nvPr/>
        </p:nvPicPr>
        <p:blipFill>
          <a:blip r:embed="rId3"/>
          <a:stretch>
            <a:fillRect/>
          </a:stretch>
        </p:blipFill>
        <p:spPr>
          <a:xfrm>
            <a:off x="2259106" y="1219315"/>
            <a:ext cx="6937393" cy="4906780"/>
          </a:xfrm>
          <a:prstGeom prst="rect">
            <a:avLst/>
          </a:prstGeom>
        </p:spPr>
      </p:pic>
    </p:spTree>
    <p:extLst>
      <p:ext uri="{BB962C8B-B14F-4D97-AF65-F5344CB8AC3E}">
        <p14:creationId xmlns:p14="http://schemas.microsoft.com/office/powerpoint/2010/main" val="942702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E39ED-6FE8-4CD7-8151-A56F34D4FBC4}"/>
              </a:ext>
            </a:extLst>
          </p:cNvPr>
          <p:cNvSpPr>
            <a:spLocks noGrp="1"/>
          </p:cNvSpPr>
          <p:nvPr>
            <p:ph type="title"/>
          </p:nvPr>
        </p:nvSpPr>
        <p:spPr>
          <a:xfrm>
            <a:off x="609601" y="60958"/>
            <a:ext cx="7696199" cy="1143000"/>
          </a:xfrm>
        </p:spPr>
        <p:txBody>
          <a:bodyPr/>
          <a:lstStyle/>
          <a:p>
            <a:r>
              <a:rPr lang="ru-RU" dirty="0"/>
              <a:t>План Действий при Астме у детей</a:t>
            </a:r>
            <a:endParaRPr lang="en-GB" dirty="0"/>
          </a:p>
        </p:txBody>
      </p:sp>
      <p:sp>
        <p:nvSpPr>
          <p:cNvPr id="10" name="TextBox 9">
            <a:extLst>
              <a:ext uri="{FF2B5EF4-FFF2-40B4-BE49-F238E27FC236}">
                <a16:creationId xmlns:a16="http://schemas.microsoft.com/office/drawing/2014/main" id="{4A0421D4-34B7-4024-837F-ACB310CD9163}"/>
              </a:ext>
            </a:extLst>
          </p:cNvPr>
          <p:cNvSpPr txBox="1"/>
          <p:nvPr/>
        </p:nvSpPr>
        <p:spPr>
          <a:xfrm>
            <a:off x="2178902" y="6290639"/>
            <a:ext cx="7859844" cy="369332"/>
          </a:xfrm>
          <a:prstGeom prst="rect">
            <a:avLst/>
          </a:prstGeom>
          <a:noFill/>
        </p:spPr>
        <p:txBody>
          <a:bodyPr wrap="none" rtlCol="0">
            <a:spAutoFit/>
          </a:bodyPr>
          <a:lstStyle/>
          <a:p>
            <a:r>
              <a:rPr lang="en-GB" sz="900" dirty="0"/>
              <a:t>Child Asthma Action Plan</a:t>
            </a:r>
          </a:p>
          <a:p>
            <a:r>
              <a:rPr lang="en-GB" sz="900" dirty="0"/>
              <a:t>Available at: </a:t>
            </a:r>
            <a:r>
              <a:rPr lang="en-US" sz="900" u="sng" dirty="0">
                <a:hlinkClick r:id="rId3"/>
              </a:rPr>
              <a:t>https://www.asthma.org.uk/def9655d/globalassets/health-advice/resources/children/child-asthma-action-plan.pdf</a:t>
            </a:r>
            <a:r>
              <a:rPr lang="en-US" sz="900" dirty="0"/>
              <a:t> </a:t>
            </a:r>
            <a:r>
              <a:rPr lang="en-GB" sz="900" dirty="0">
                <a:solidFill>
                  <a:schemeClr val="tx1">
                    <a:lumMod val="95000"/>
                    <a:lumOff val="5000"/>
                  </a:schemeClr>
                </a:solidFill>
              </a:rPr>
              <a:t>. Accessed October 2022.</a:t>
            </a:r>
          </a:p>
        </p:txBody>
      </p:sp>
      <p:pic>
        <p:nvPicPr>
          <p:cNvPr id="5" name="Picture 4" descr="A screenshot of a cell phone&#10;&#10;Description automatically generated">
            <a:extLst>
              <a:ext uri="{FF2B5EF4-FFF2-40B4-BE49-F238E27FC236}">
                <a16:creationId xmlns:a16="http://schemas.microsoft.com/office/drawing/2014/main" id="{18D9D17F-88D3-4122-A31B-31F8D5DA6B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84282" y="1218081"/>
            <a:ext cx="3587129" cy="507255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AFA66B5-6F14-4A81-BE0C-DD10C692893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75931" y="1218080"/>
            <a:ext cx="3587129" cy="5072557"/>
          </a:xfrm>
          <a:prstGeom prst="rect">
            <a:avLst/>
          </a:prstGeom>
        </p:spPr>
      </p:pic>
      <p:sp>
        <p:nvSpPr>
          <p:cNvPr id="2" name="Прямоугольник 1">
            <a:extLst>
              <a:ext uri="{FF2B5EF4-FFF2-40B4-BE49-F238E27FC236}">
                <a16:creationId xmlns:a16="http://schemas.microsoft.com/office/drawing/2014/main" id="{E0060C61-7CA2-43E4-8BC0-748E12BE8819}"/>
              </a:ext>
            </a:extLst>
          </p:cNvPr>
          <p:cNvSpPr/>
          <p:nvPr/>
        </p:nvSpPr>
        <p:spPr>
          <a:xfrm>
            <a:off x="2887790" y="1346200"/>
            <a:ext cx="3035881" cy="469900"/>
          </a:xfrm>
          <a:prstGeom prst="rect">
            <a:avLst/>
          </a:prstGeom>
          <a:solidFill>
            <a:srgbClr val="FFFFFF"/>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l">
              <a:lnSpc>
                <a:spcPts val="1300"/>
              </a:lnSpc>
            </a:pPr>
            <a:r>
              <a:rPr lang="ru-RU" sz="2400" b="1" i="0" spc="-150" dirty="0">
                <a:solidFill>
                  <a:srgbClr val="89389D"/>
                </a:solidFill>
                <a:effectLst/>
                <a:latin typeface="Comic Sans MS" panose="030F0702030302020204" pitchFamily="66" charset="0"/>
              </a:rPr>
              <a:t>Мой план по астме</a:t>
            </a:r>
            <a:endParaRPr lang="ru-KG" sz="2400" b="1" i="0" spc="-150" dirty="0">
              <a:solidFill>
                <a:srgbClr val="89389D"/>
              </a:solidFill>
              <a:effectLst/>
              <a:latin typeface="Comic Sans MS" panose="030F0702030302020204" pitchFamily="66" charset="0"/>
            </a:endParaRPr>
          </a:p>
        </p:txBody>
      </p:sp>
      <p:sp>
        <p:nvSpPr>
          <p:cNvPr id="8" name="Прямоугольник 7">
            <a:extLst>
              <a:ext uri="{FF2B5EF4-FFF2-40B4-BE49-F238E27FC236}">
                <a16:creationId xmlns:a16="http://schemas.microsoft.com/office/drawing/2014/main" id="{34D15E3D-AD6E-4B35-BCFC-B67D0752F5C9}"/>
              </a:ext>
            </a:extLst>
          </p:cNvPr>
          <p:cNvSpPr/>
          <p:nvPr/>
        </p:nvSpPr>
        <p:spPr>
          <a:xfrm>
            <a:off x="6579439" y="1328420"/>
            <a:ext cx="3035881" cy="469900"/>
          </a:xfrm>
          <a:prstGeom prst="rect">
            <a:avLst/>
          </a:prstGeom>
          <a:solidFill>
            <a:srgbClr val="FFFFFF"/>
          </a:solid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l">
              <a:lnSpc>
                <a:spcPts val="1300"/>
              </a:lnSpc>
            </a:pPr>
            <a:r>
              <a:rPr lang="ru-RU" sz="2400" b="1" i="0" spc="-150" dirty="0">
                <a:solidFill>
                  <a:srgbClr val="89389D"/>
                </a:solidFill>
                <a:effectLst/>
                <a:latin typeface="Comic Sans MS" panose="030F0702030302020204" pitchFamily="66" charset="0"/>
              </a:rPr>
              <a:t>Мой план по астме</a:t>
            </a:r>
            <a:endParaRPr lang="ru-KG" sz="2400" b="1" i="0" spc="-150" dirty="0">
              <a:solidFill>
                <a:srgbClr val="89389D"/>
              </a:solidFill>
              <a:effectLst/>
              <a:latin typeface="Comic Sans MS" panose="030F0702030302020204" pitchFamily="66" charset="0"/>
            </a:endParaRPr>
          </a:p>
        </p:txBody>
      </p:sp>
    </p:spTree>
    <p:extLst>
      <p:ext uri="{BB962C8B-B14F-4D97-AF65-F5344CB8AC3E}">
        <p14:creationId xmlns:p14="http://schemas.microsoft.com/office/powerpoint/2010/main" val="2465842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985759" cy="1143000"/>
          </a:xfrm>
        </p:spPr>
        <p:txBody>
          <a:bodyPr/>
          <a:lstStyle/>
          <a:p>
            <a:r>
              <a:rPr lang="ru-RU" dirty="0"/>
              <a:t>Чрезмерное использование КДБА: </a:t>
            </a:r>
            <a:br>
              <a:rPr lang="ru-RU" dirty="0"/>
            </a:br>
            <a:r>
              <a:rPr lang="ru-RU" dirty="0"/>
              <a:t>Показатель плохого контроля (1)</a:t>
            </a:r>
            <a:endParaRPr lang="ru" dirty="0"/>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ru-RU" b="1" dirty="0">
                <a:solidFill>
                  <a:schemeClr val="accent1"/>
                </a:solidFill>
              </a:rPr>
              <a:t>Национальный обзор смертей от астмы в Великобритании с 2012 по 2013 год</a:t>
            </a:r>
          </a:p>
          <a:p>
            <a:r>
              <a:rPr lang="ru-RU" b="1" dirty="0">
                <a:solidFill>
                  <a:schemeClr val="accent1"/>
                </a:solidFill>
              </a:rPr>
              <a:t>39% людей, принимавших КДБА на момент смерти, было назначено более 12 ингаляторов за год до смерти</a:t>
            </a:r>
            <a:endParaRPr lang="en-US" b="1" dirty="0">
              <a:solidFill>
                <a:schemeClr val="accent1"/>
              </a:solidFill>
            </a:endParaRPr>
          </a:p>
          <a:p>
            <a:pPr lvl="1"/>
            <a:r>
              <a:rPr lang="ru-RU" sz="2800" dirty="0">
                <a:solidFill>
                  <a:prstClr val="black"/>
                </a:solidFill>
              </a:rPr>
              <a:t>4% было назначено более 50 ингаляторов КДБА</a:t>
            </a:r>
          </a:p>
          <a:p>
            <a:pPr lvl="1"/>
            <a:r>
              <a:rPr lang="ru-RU" sz="2800" dirty="0">
                <a:solidFill>
                  <a:prstClr val="black"/>
                </a:solidFill>
              </a:rPr>
              <a:t>Те, кому было назначено &gt;12, скорее всего, имели плохо контролируемую астму</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256346"/>
            <a:ext cx="7843838" cy="230832"/>
          </a:xfrm>
          <a:prstGeom prst="rect">
            <a:avLst/>
          </a:prstGeom>
          <a:noFill/>
        </p:spPr>
        <p:txBody>
          <a:bodyPr wrap="square" rtlCol="0">
            <a:spAutoFit/>
          </a:bodyPr>
          <a:lstStyle/>
          <a:p>
            <a:r>
              <a:rPr lang="ru" sz="900" dirty="0"/>
              <a:t>Национальный обзор смертности от астмы: доступно по адресу: </a:t>
            </a:r>
            <a:r>
              <a:rPr lang="ru" sz="900" dirty="0">
                <a:hlinkClick r:id="rId2">
                  <a:extLst>
                    <a:ext uri="{A12FA001-AC4F-418D-AE19-62706E023703}">
                      <ahyp:hlinkClr xmlns:ahyp="http://schemas.microsoft.com/office/drawing/2018/hyperlinkcolor" val="tx"/>
                    </a:ext>
                  </a:extLst>
                </a:hlinkClick>
              </a:rPr>
              <a:t>https://www.rcplondon.ac.uk/projects/national-review-asthma-deaths </a:t>
            </a:r>
            <a:r>
              <a:rPr lang="ru" sz="900" dirty="0"/>
              <a:t>. Доступ октябрь 2022 г.</a:t>
            </a:r>
          </a:p>
        </p:txBody>
      </p:sp>
    </p:spTree>
    <p:extLst>
      <p:ext uri="{BB962C8B-B14F-4D97-AF65-F5344CB8AC3E}">
        <p14:creationId xmlns:p14="http://schemas.microsoft.com/office/powerpoint/2010/main" val="88094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816947" cy="1143000"/>
          </a:xfrm>
        </p:spPr>
        <p:txBody>
          <a:bodyPr/>
          <a:lstStyle/>
          <a:p>
            <a:r>
              <a:rPr lang="ru" dirty="0"/>
              <a:t>Чрезмерное использование </a:t>
            </a:r>
            <a:r>
              <a:rPr lang="ru-RU" dirty="0"/>
              <a:t>КДБА</a:t>
            </a:r>
            <a:r>
              <a:rPr lang="ru" dirty="0"/>
              <a:t>: </a:t>
            </a:r>
            <a:br>
              <a:rPr lang="en-GB" dirty="0"/>
            </a:br>
            <a:r>
              <a:rPr lang="ru" dirty="0"/>
              <a:t>показатель плохого контроля (2)</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a:xfrm>
            <a:off x="609600" y="1600201"/>
            <a:ext cx="11263532" cy="4525963"/>
          </a:xfrm>
        </p:spPr>
        <p:txBody>
          <a:bodyPr/>
          <a:lstStyle/>
          <a:p>
            <a:r>
              <a:rPr lang="ru" dirty="0">
                <a:solidFill>
                  <a:schemeClr val="accent1"/>
                </a:solidFill>
              </a:rPr>
              <a:t>«Существует прогрессирующий риск госпитализации, связанный с назначением более трех ингаляторов </a:t>
            </a:r>
            <a:r>
              <a:rPr lang="ru-RU" dirty="0">
                <a:solidFill>
                  <a:schemeClr val="accent1"/>
                </a:solidFill>
              </a:rPr>
              <a:t>КДБА</a:t>
            </a:r>
            <a:r>
              <a:rPr lang="ru" dirty="0">
                <a:solidFill>
                  <a:schemeClr val="accent1"/>
                </a:solidFill>
              </a:rPr>
              <a:t> в год»</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030136" y="6308727"/>
            <a:ext cx="7843838" cy="230832"/>
          </a:xfrm>
          <a:prstGeom prst="rect">
            <a:avLst/>
          </a:prstGeom>
          <a:noFill/>
        </p:spPr>
        <p:txBody>
          <a:bodyPr wrap="square" rtlCol="0">
            <a:spAutoFit/>
          </a:bodyPr>
          <a:lstStyle/>
          <a:p>
            <a:r>
              <a:rPr lang="ru" sz="900" dirty="0"/>
              <a:t>Халл С.А. и др. </a:t>
            </a:r>
            <a:r>
              <a:rPr lang="ru" sz="900" i="1" dirty="0" err="1"/>
              <a:t>npj </a:t>
            </a:r>
            <a:r>
              <a:rPr lang="ru" sz="900" i="1" dirty="0"/>
              <a:t>Prim Care Respir Med </a:t>
            </a:r>
            <a:r>
              <a:rPr lang="ru" sz="900" dirty="0"/>
              <a:t>. 2016;26:16049.</a:t>
            </a:r>
          </a:p>
        </p:txBody>
      </p:sp>
      <p:graphicFrame>
        <p:nvGraphicFramePr>
          <p:cNvPr id="5" name="Table 4">
            <a:extLst>
              <a:ext uri="{FF2B5EF4-FFF2-40B4-BE49-F238E27FC236}">
                <a16:creationId xmlns:a16="http://schemas.microsoft.com/office/drawing/2014/main" id="{D82D0B65-56E7-460B-BD98-76A84CFAE5F5}"/>
              </a:ext>
            </a:extLst>
          </p:cNvPr>
          <p:cNvGraphicFramePr>
            <a:graphicFrameLocks noGrp="1"/>
          </p:cNvGraphicFramePr>
          <p:nvPr>
            <p:extLst>
              <p:ext uri="{D42A27DB-BD31-4B8C-83A1-F6EECF244321}">
                <p14:modId xmlns:p14="http://schemas.microsoft.com/office/powerpoint/2010/main" val="1388817868"/>
              </p:ext>
            </p:extLst>
          </p:nvPr>
        </p:nvGraphicFramePr>
        <p:xfrm>
          <a:off x="717549" y="3306922"/>
          <a:ext cx="10741024" cy="2473960"/>
        </p:xfrm>
        <a:graphic>
          <a:graphicData uri="http://schemas.openxmlformats.org/drawingml/2006/table">
            <a:tbl>
              <a:tblPr firstRow="1" bandRow="1">
                <a:tableStyleId>{5C22544A-7EE6-4342-B048-85BDC9FD1C3A}</a:tableStyleId>
              </a:tblPr>
              <a:tblGrid>
                <a:gridCol w="2685256">
                  <a:extLst>
                    <a:ext uri="{9D8B030D-6E8A-4147-A177-3AD203B41FA5}">
                      <a16:colId xmlns:a16="http://schemas.microsoft.com/office/drawing/2014/main" val="1522660360"/>
                    </a:ext>
                  </a:extLst>
                </a:gridCol>
                <a:gridCol w="2685256">
                  <a:extLst>
                    <a:ext uri="{9D8B030D-6E8A-4147-A177-3AD203B41FA5}">
                      <a16:colId xmlns:a16="http://schemas.microsoft.com/office/drawing/2014/main" val="3453756032"/>
                    </a:ext>
                  </a:extLst>
                </a:gridCol>
                <a:gridCol w="2685256">
                  <a:extLst>
                    <a:ext uri="{9D8B030D-6E8A-4147-A177-3AD203B41FA5}">
                      <a16:colId xmlns:a16="http://schemas.microsoft.com/office/drawing/2014/main" val="3363877275"/>
                    </a:ext>
                  </a:extLst>
                </a:gridCol>
                <a:gridCol w="2685256">
                  <a:extLst>
                    <a:ext uri="{9D8B030D-6E8A-4147-A177-3AD203B41FA5}">
                      <a16:colId xmlns:a16="http://schemas.microsoft.com/office/drawing/2014/main" val="2603053065"/>
                    </a:ext>
                  </a:extLst>
                </a:gridCol>
              </a:tblGrid>
              <a:tr h="370840">
                <a:tc>
                  <a:txBody>
                    <a:bodyPr/>
                    <a:lstStyle/>
                    <a:p>
                      <a:r>
                        <a:rPr lang="ru" dirty="0"/>
                        <a:t>Использование ресурсов здравоохранения</a:t>
                      </a:r>
                    </a:p>
                  </a:txBody>
                  <a:tcPr/>
                </a:tc>
                <a:tc>
                  <a:txBody>
                    <a:bodyPr/>
                    <a:lstStyle/>
                    <a:p>
                      <a:pPr algn="ctr"/>
                      <a:r>
                        <a:rPr lang="ru" dirty="0"/>
                        <a:t>1-3 ингалятора</a:t>
                      </a:r>
                    </a:p>
                    <a:p>
                      <a:pPr algn="ctr"/>
                      <a:r>
                        <a:rPr lang="ru" dirty="0"/>
                        <a:t>Н=5888</a:t>
                      </a:r>
                    </a:p>
                  </a:txBody>
                  <a:tcPr/>
                </a:tc>
                <a:tc>
                  <a:txBody>
                    <a:bodyPr/>
                    <a:lstStyle/>
                    <a:p>
                      <a:pPr algn="ctr"/>
                      <a:r>
                        <a:rPr lang="ru" dirty="0"/>
                        <a:t>4-12 ингаляторов</a:t>
                      </a:r>
                    </a:p>
                    <a:p>
                      <a:pPr algn="ctr"/>
                      <a:r>
                        <a:rPr lang="ru" dirty="0"/>
                        <a:t>Н=2054</a:t>
                      </a:r>
                    </a:p>
                  </a:txBody>
                  <a:tcPr/>
                </a:tc>
                <a:tc>
                  <a:txBody>
                    <a:bodyPr/>
                    <a:lstStyle/>
                    <a:p>
                      <a:pPr algn="ctr"/>
                      <a:r>
                        <a:rPr lang="ru" dirty="0"/>
                        <a:t>&gt;13 ингаляторов</a:t>
                      </a:r>
                    </a:p>
                    <a:p>
                      <a:pPr algn="ctr"/>
                      <a:r>
                        <a:rPr lang="ru" dirty="0"/>
                        <a:t>Н=285</a:t>
                      </a:r>
                    </a:p>
                  </a:txBody>
                  <a:tcPr/>
                </a:tc>
                <a:extLst>
                  <a:ext uri="{0D108BD9-81ED-4DB2-BD59-A6C34878D82A}">
                    <a16:rowId xmlns:a16="http://schemas.microsoft.com/office/drawing/2014/main" val="2360472095"/>
                  </a:ext>
                </a:extLst>
              </a:tr>
              <a:tr h="370840">
                <a:tc>
                  <a:txBody>
                    <a:bodyPr/>
                    <a:lstStyle/>
                    <a:p>
                      <a:r>
                        <a:rPr lang="ru" dirty="0"/>
                        <a:t>Случаи в стационаре</a:t>
                      </a:r>
                    </a:p>
                  </a:txBody>
                  <a:tcPr/>
                </a:tc>
                <a:tc>
                  <a:txBody>
                    <a:bodyPr/>
                    <a:lstStyle/>
                    <a:p>
                      <a:pPr algn="ctr"/>
                      <a:r>
                        <a:rPr lang="ru" dirty="0"/>
                        <a:t>20</a:t>
                      </a:r>
                    </a:p>
                  </a:txBody>
                  <a:tcPr/>
                </a:tc>
                <a:tc>
                  <a:txBody>
                    <a:bodyPr/>
                    <a:lstStyle/>
                    <a:p>
                      <a:pPr algn="ctr"/>
                      <a:r>
                        <a:rPr lang="ru" dirty="0"/>
                        <a:t>33</a:t>
                      </a:r>
                    </a:p>
                  </a:txBody>
                  <a:tcPr/>
                </a:tc>
                <a:tc>
                  <a:txBody>
                    <a:bodyPr/>
                    <a:lstStyle/>
                    <a:p>
                      <a:pPr algn="ctr"/>
                      <a:r>
                        <a:rPr lang="ru" dirty="0"/>
                        <a:t>2</a:t>
                      </a:r>
                    </a:p>
                  </a:txBody>
                  <a:tcPr/>
                </a:tc>
                <a:extLst>
                  <a:ext uri="{0D108BD9-81ED-4DB2-BD59-A6C34878D82A}">
                    <a16:rowId xmlns:a16="http://schemas.microsoft.com/office/drawing/2014/main" val="2466297294"/>
                  </a:ext>
                </a:extLst>
              </a:tr>
              <a:tr h="370840">
                <a:tc>
                  <a:txBody>
                    <a:bodyPr/>
                    <a:lstStyle/>
                    <a:p>
                      <a:r>
                        <a:rPr lang="ru" dirty="0"/>
                        <a:t>Общая частота случаев госпитализации на 100 человек населения</a:t>
                      </a:r>
                    </a:p>
                  </a:txBody>
                  <a:tcPr/>
                </a:tc>
                <a:tc>
                  <a:txBody>
                    <a:bodyPr/>
                    <a:lstStyle/>
                    <a:p>
                      <a:pPr algn="ctr"/>
                      <a:r>
                        <a:rPr lang="ru" dirty="0"/>
                        <a:t>0,34</a:t>
                      </a:r>
                    </a:p>
                  </a:txBody>
                  <a:tcPr/>
                </a:tc>
                <a:tc>
                  <a:txBody>
                    <a:bodyPr/>
                    <a:lstStyle/>
                    <a:p>
                      <a:pPr algn="ctr"/>
                      <a:r>
                        <a:rPr lang="ru" dirty="0"/>
                        <a:t>1,61</a:t>
                      </a:r>
                    </a:p>
                  </a:txBody>
                  <a:tcPr/>
                </a:tc>
                <a:tc>
                  <a:txBody>
                    <a:bodyPr/>
                    <a:lstStyle/>
                    <a:p>
                      <a:pPr algn="ctr"/>
                      <a:r>
                        <a:rPr lang="ru" dirty="0"/>
                        <a:t>0,70</a:t>
                      </a:r>
                    </a:p>
                  </a:txBody>
                  <a:tcPr/>
                </a:tc>
                <a:extLst>
                  <a:ext uri="{0D108BD9-81ED-4DB2-BD59-A6C34878D82A}">
                    <a16:rowId xmlns:a16="http://schemas.microsoft.com/office/drawing/2014/main" val="485971537"/>
                  </a:ext>
                </a:extLst>
              </a:tr>
            </a:tbl>
          </a:graphicData>
        </a:graphic>
      </p:graphicFrame>
    </p:spTree>
    <p:extLst>
      <p:ext uri="{BB962C8B-B14F-4D97-AF65-F5344CB8AC3E}">
        <p14:creationId xmlns:p14="http://schemas.microsoft.com/office/powerpoint/2010/main" val="358764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831014" cy="1143000"/>
          </a:xfrm>
        </p:spPr>
        <p:txBody>
          <a:bodyPr/>
          <a:lstStyle/>
          <a:p>
            <a:r>
              <a:rPr lang="ru" dirty="0"/>
              <a:t>Чрезмерное использование </a:t>
            </a:r>
            <a:r>
              <a:rPr lang="ru-RU" dirty="0"/>
              <a:t>КДБА</a:t>
            </a:r>
            <a:r>
              <a:rPr lang="ru" dirty="0"/>
              <a:t>: </a:t>
            </a:r>
            <a:br>
              <a:rPr lang="en-GB" dirty="0"/>
            </a:br>
            <a:r>
              <a:rPr lang="ru" dirty="0"/>
              <a:t>показатель плохого контроля (3)</a:t>
            </a: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300408"/>
            <a:ext cx="7843838" cy="369332"/>
          </a:xfrm>
          <a:prstGeom prst="rect">
            <a:avLst/>
          </a:prstGeom>
          <a:noFill/>
        </p:spPr>
        <p:txBody>
          <a:bodyPr wrap="square" rtlCol="0">
            <a:spAutoFit/>
          </a:bodyPr>
          <a:lstStyle/>
          <a:p>
            <a:r>
              <a:rPr lang="ru" sz="900" baseline="-25000" dirty="0"/>
              <a:t>2 - агонист </a:t>
            </a:r>
            <a:r>
              <a:rPr lang="ru-RU" sz="900" dirty="0"/>
              <a:t>КДБА</a:t>
            </a:r>
            <a:r>
              <a:rPr lang="ru" sz="900" dirty="0"/>
              <a:t> короткого действия , ИГКС ингаляционный кортикостероид, бета </a:t>
            </a:r>
            <a:r>
              <a:rPr lang="ru" sz="900" baseline="-25000" dirty="0"/>
              <a:t>2 - агонист </a:t>
            </a:r>
            <a:r>
              <a:rPr lang="ru" sz="900" dirty="0"/>
              <a:t>длительного действия LABA .</a:t>
            </a:r>
          </a:p>
          <a:p>
            <a:r>
              <a:rPr lang="ru" sz="900" dirty="0"/>
              <a:t>МакКиббен С. и др. </a:t>
            </a:r>
            <a:r>
              <a:rPr lang="ru" sz="900" i="1" dirty="0" err="1"/>
              <a:t>npj </a:t>
            </a:r>
            <a:r>
              <a:rPr lang="ru" sz="900" i="1" dirty="0"/>
              <a:t>Prim Care Respir Med. </a:t>
            </a:r>
            <a:r>
              <a:rPr lang="ru" sz="900" dirty="0"/>
              <a:t>2018;28:14.</a:t>
            </a:r>
          </a:p>
        </p:txBody>
      </p:sp>
      <p:graphicFrame>
        <p:nvGraphicFramePr>
          <p:cNvPr id="5" name="Table 4">
            <a:extLst>
              <a:ext uri="{FF2B5EF4-FFF2-40B4-BE49-F238E27FC236}">
                <a16:creationId xmlns:a16="http://schemas.microsoft.com/office/drawing/2014/main" id="{7CDDD879-5BEE-4011-B940-E18E51D59EFF}"/>
              </a:ext>
            </a:extLst>
          </p:cNvPr>
          <p:cNvGraphicFramePr>
            <a:graphicFrameLocks noGrp="1"/>
          </p:cNvGraphicFramePr>
          <p:nvPr>
            <p:extLst>
              <p:ext uri="{D42A27DB-BD31-4B8C-83A1-F6EECF244321}">
                <p14:modId xmlns:p14="http://schemas.microsoft.com/office/powerpoint/2010/main" val="2159401229"/>
              </p:ext>
            </p:extLst>
          </p:nvPr>
        </p:nvGraphicFramePr>
        <p:xfrm>
          <a:off x="900113" y="2606039"/>
          <a:ext cx="10741025" cy="2651760"/>
        </p:xfrm>
        <a:graphic>
          <a:graphicData uri="http://schemas.openxmlformats.org/drawingml/2006/table">
            <a:tbl>
              <a:tblPr firstRow="1" bandRow="1">
                <a:tableStyleId>{5C22544A-7EE6-4342-B048-85BDC9FD1C3A}</a:tableStyleId>
              </a:tblPr>
              <a:tblGrid>
                <a:gridCol w="2148205">
                  <a:extLst>
                    <a:ext uri="{9D8B030D-6E8A-4147-A177-3AD203B41FA5}">
                      <a16:colId xmlns:a16="http://schemas.microsoft.com/office/drawing/2014/main" val="1522660360"/>
                    </a:ext>
                  </a:extLst>
                </a:gridCol>
                <a:gridCol w="2148205">
                  <a:extLst>
                    <a:ext uri="{9D8B030D-6E8A-4147-A177-3AD203B41FA5}">
                      <a16:colId xmlns:a16="http://schemas.microsoft.com/office/drawing/2014/main" val="3453756032"/>
                    </a:ext>
                  </a:extLst>
                </a:gridCol>
                <a:gridCol w="2163127">
                  <a:extLst>
                    <a:ext uri="{9D8B030D-6E8A-4147-A177-3AD203B41FA5}">
                      <a16:colId xmlns:a16="http://schemas.microsoft.com/office/drawing/2014/main" val="3363877275"/>
                    </a:ext>
                  </a:extLst>
                </a:gridCol>
                <a:gridCol w="2133283">
                  <a:extLst>
                    <a:ext uri="{9D8B030D-6E8A-4147-A177-3AD203B41FA5}">
                      <a16:colId xmlns:a16="http://schemas.microsoft.com/office/drawing/2014/main" val="2603053065"/>
                    </a:ext>
                  </a:extLst>
                </a:gridCol>
                <a:gridCol w="2148205">
                  <a:extLst>
                    <a:ext uri="{9D8B030D-6E8A-4147-A177-3AD203B41FA5}">
                      <a16:colId xmlns:a16="http://schemas.microsoft.com/office/drawing/2014/main" val="788832872"/>
                    </a:ext>
                  </a:extLst>
                </a:gridCol>
              </a:tblGrid>
              <a:tr h="607884">
                <a:tc>
                  <a:txBody>
                    <a:bodyPr/>
                    <a:lstStyle/>
                    <a:p>
                      <a:endParaRPr lang="en-GB" dirty="0"/>
                    </a:p>
                  </a:txBody>
                  <a:tcPr/>
                </a:tc>
                <a:tc>
                  <a:txBody>
                    <a:bodyPr/>
                    <a:lstStyle/>
                    <a:p>
                      <a:pPr algn="ctr"/>
                      <a:r>
                        <a:rPr lang="ru" dirty="0"/>
                        <a:t>Назначение </a:t>
                      </a:r>
                      <a:r>
                        <a:rPr lang="ru-RU" dirty="0"/>
                        <a:t>КДБА</a:t>
                      </a:r>
                      <a:endParaRPr lang="ru" dirty="0"/>
                    </a:p>
                  </a:txBody>
                  <a:tcPr/>
                </a:tc>
                <a:tc>
                  <a:txBody>
                    <a:bodyPr/>
                    <a:lstStyle/>
                    <a:p>
                      <a:pPr algn="ctr"/>
                      <a:r>
                        <a:rPr lang="aa-ET" dirty="0"/>
                        <a:t>Н</a:t>
                      </a:r>
                      <a:r>
                        <a:rPr lang="ru" dirty="0"/>
                        <a:t>азначение И</a:t>
                      </a:r>
                      <a:r>
                        <a:rPr lang="aa-ET" dirty="0"/>
                        <a:t>Г</a:t>
                      </a:r>
                      <a:r>
                        <a:rPr lang="ru" dirty="0"/>
                        <a:t>КС</a:t>
                      </a:r>
                    </a:p>
                  </a:txBody>
                  <a:tcPr/>
                </a:tc>
                <a:tc>
                  <a:txBody>
                    <a:bodyPr/>
                    <a:lstStyle/>
                    <a:p>
                      <a:pPr algn="ctr"/>
                      <a:r>
                        <a:rPr lang="ru" dirty="0"/>
                        <a:t>Назначение И</a:t>
                      </a:r>
                      <a:r>
                        <a:rPr lang="aa-ET" dirty="0"/>
                        <a:t>Г</a:t>
                      </a:r>
                      <a:r>
                        <a:rPr lang="ru" dirty="0"/>
                        <a:t>КС-</a:t>
                      </a:r>
                      <a:r>
                        <a:rPr lang="ru-RU" dirty="0"/>
                        <a:t>КДБА</a:t>
                      </a:r>
                      <a:endParaRPr lang="ru" dirty="0"/>
                    </a:p>
                  </a:txBody>
                  <a:tcPr/>
                </a:tc>
                <a:tc>
                  <a:txBody>
                    <a:bodyPr/>
                    <a:lstStyle/>
                    <a:p>
                      <a:pPr algn="ctr"/>
                      <a:r>
                        <a:rPr lang="ru-RU" dirty="0"/>
                        <a:t>Назначение ИГКС-ДДБА</a:t>
                      </a:r>
                      <a:endParaRPr lang="en-GB" dirty="0"/>
                    </a:p>
                  </a:txBody>
                  <a:tcPr/>
                </a:tc>
                <a:extLst>
                  <a:ext uri="{0D108BD9-81ED-4DB2-BD59-A6C34878D82A}">
                    <a16:rowId xmlns:a16="http://schemas.microsoft.com/office/drawing/2014/main" val="2360472095"/>
                  </a:ext>
                </a:extLst>
              </a:tr>
              <a:tr h="352187">
                <a:tc>
                  <a:txBody>
                    <a:bodyPr/>
                    <a:lstStyle/>
                    <a:p>
                      <a:r>
                        <a:rPr lang="ru" dirty="0"/>
                        <a:t>Исследование 1</a:t>
                      </a:r>
                    </a:p>
                  </a:txBody>
                  <a:tcPr/>
                </a:tc>
                <a:tc>
                  <a:txBody>
                    <a:bodyPr/>
                    <a:lstStyle/>
                    <a:p>
                      <a:pPr algn="ctr"/>
                      <a:endParaRPr lang="en-GB" dirty="0"/>
                    </a:p>
                  </a:txBody>
                  <a:tcPr/>
                </a:tc>
                <a:tc>
                  <a:txBody>
                    <a:bodyPr/>
                    <a:lstStyle/>
                    <a:p>
                      <a:pPr algn="ctr"/>
                      <a:r>
                        <a:rPr lang="ru" dirty="0"/>
                        <a:t>Нет эффекта</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466297294"/>
                  </a:ext>
                </a:extLst>
              </a:tr>
              <a:tr h="352187">
                <a:tc>
                  <a:txBody>
                    <a:bodyPr/>
                    <a:lstStyle/>
                    <a:p>
                      <a:r>
                        <a:rPr lang="ru" dirty="0"/>
                        <a:t>Исследование 2</a:t>
                      </a:r>
                    </a:p>
                  </a:txBody>
                  <a:tcPr/>
                </a:tc>
                <a:tc>
                  <a:txBody>
                    <a:bodyPr/>
                    <a:lstStyle/>
                    <a:p>
                      <a:pPr algn="ctr"/>
                      <a:r>
                        <a:rPr lang="ru" dirty="0"/>
                        <a:t>Нет эффекта</a:t>
                      </a:r>
                    </a:p>
                  </a:txBody>
                  <a:tcPr/>
                </a:tc>
                <a:tc>
                  <a:txBody>
                    <a:bodyPr/>
                    <a:lstStyle/>
                    <a:p>
                      <a:pPr algn="ctr"/>
                      <a:r>
                        <a:rPr lang="ru" dirty="0"/>
                        <a:t>Нет эффекта</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485971537"/>
                  </a:ext>
                </a:extLst>
              </a:tr>
              <a:tr h="607884">
                <a:tc>
                  <a:txBody>
                    <a:bodyPr/>
                    <a:lstStyle/>
                    <a:p>
                      <a:r>
                        <a:rPr lang="ru" dirty="0"/>
                        <a:t>Исследование 3</a:t>
                      </a:r>
                    </a:p>
                  </a:txBody>
                  <a:tcPr/>
                </a:tc>
                <a:tc>
                  <a:txBody>
                    <a:bodyPr/>
                    <a:lstStyle/>
                    <a:p>
                      <a:pPr algn="ctr"/>
                      <a:r>
                        <a:rPr lang="ru" dirty="0"/>
                        <a:t>Положительный эффект</a:t>
                      </a:r>
                    </a:p>
                  </a:txBody>
                  <a:tcPr/>
                </a:tc>
                <a:tc>
                  <a:txBody>
                    <a:bodyPr/>
                    <a:lstStyle/>
                    <a:p>
                      <a:pPr algn="ctr"/>
                      <a:r>
                        <a:rPr lang="ru" dirty="0"/>
                        <a:t>Нет эффекта</a:t>
                      </a:r>
                    </a:p>
                  </a:txBody>
                  <a:tcPr/>
                </a:tc>
                <a:tc>
                  <a:txBody>
                    <a:bodyPr/>
                    <a:lstStyle/>
                    <a:p>
                      <a:pPr algn="ctr"/>
                      <a:endParaRPr lang="en-GB" dirty="0"/>
                    </a:p>
                  </a:txBody>
                  <a:tcPr/>
                </a:tc>
                <a:tc>
                  <a:txBody>
                    <a:bodyPr/>
                    <a:lstStyle/>
                    <a:p>
                      <a:pPr algn="ctr"/>
                      <a:r>
                        <a:rPr lang="ru" dirty="0"/>
                        <a:t>Положительный эффект</a:t>
                      </a:r>
                    </a:p>
                  </a:txBody>
                  <a:tcPr/>
                </a:tc>
                <a:extLst>
                  <a:ext uri="{0D108BD9-81ED-4DB2-BD59-A6C34878D82A}">
                    <a16:rowId xmlns:a16="http://schemas.microsoft.com/office/drawing/2014/main" val="638777042"/>
                  </a:ext>
                </a:extLst>
              </a:tr>
              <a:tr h="607884">
                <a:tc>
                  <a:txBody>
                    <a:bodyPr/>
                    <a:lstStyle/>
                    <a:p>
                      <a:r>
                        <a:rPr lang="ru" dirty="0"/>
                        <a:t>Исследование 4</a:t>
                      </a:r>
                    </a:p>
                  </a:txBody>
                  <a:tcPr/>
                </a:tc>
                <a:tc>
                  <a:txBody>
                    <a:bodyPr/>
                    <a:lstStyle/>
                    <a:p>
                      <a:pPr algn="ctr"/>
                      <a:endParaRPr lang="en-GB" dirty="0"/>
                    </a:p>
                  </a:txBody>
                  <a:tcPr/>
                </a:tc>
                <a:tc>
                  <a:txBody>
                    <a:bodyPr/>
                    <a:lstStyle/>
                    <a:p>
                      <a:pPr algn="ctr"/>
                      <a:r>
                        <a:rPr lang="ru" dirty="0"/>
                        <a:t>Нет эффекта</a:t>
                      </a:r>
                    </a:p>
                  </a:txBody>
                  <a:tcPr/>
                </a:tc>
                <a:tc>
                  <a:txBody>
                    <a:bodyPr/>
                    <a:lstStyle/>
                    <a:p>
                      <a:pPr algn="ctr"/>
                      <a:r>
                        <a:rPr lang="ru" dirty="0"/>
                        <a:t>Положительный эффект</a:t>
                      </a:r>
                    </a:p>
                  </a:txBody>
                  <a:tcPr/>
                </a:tc>
                <a:tc>
                  <a:txBody>
                    <a:bodyPr/>
                    <a:lstStyle/>
                    <a:p>
                      <a:pPr algn="ctr"/>
                      <a:endParaRPr lang="en-GB" dirty="0"/>
                    </a:p>
                  </a:txBody>
                  <a:tcPr/>
                </a:tc>
                <a:extLst>
                  <a:ext uri="{0D108BD9-81ED-4DB2-BD59-A6C34878D82A}">
                    <a16:rowId xmlns:a16="http://schemas.microsoft.com/office/drawing/2014/main" val="1249658994"/>
                  </a:ext>
                </a:extLst>
              </a:tr>
            </a:tbl>
          </a:graphicData>
        </a:graphic>
      </p:graphicFrame>
      <p:sp>
        <p:nvSpPr>
          <p:cNvPr id="8" name="Content Placeholder 2">
            <a:extLst>
              <a:ext uri="{FF2B5EF4-FFF2-40B4-BE49-F238E27FC236}">
                <a16:creationId xmlns:a16="http://schemas.microsoft.com/office/drawing/2014/main" id="{4D9651F7-40AC-46F4-9BD9-B70FF1EAA8BA}"/>
              </a:ext>
            </a:extLst>
          </p:cNvPr>
          <p:cNvSpPr txBox="1">
            <a:spLocks/>
          </p:cNvSpPr>
          <p:nvPr/>
        </p:nvSpPr>
        <p:spPr>
          <a:xfrm>
            <a:off x="668338" y="1600201"/>
            <a:ext cx="109728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ru" sz="2000" dirty="0">
                <a:solidFill>
                  <a:schemeClr val="accent1"/>
                </a:solidFill>
              </a:rPr>
              <a:t>«Есть некоторые свидетельства того, что электронные оповещения сокращают чрезмерное назначение </a:t>
            </a:r>
            <a:r>
              <a:rPr lang="ru-RU" sz="2000" dirty="0">
                <a:solidFill>
                  <a:schemeClr val="accent1"/>
                </a:solidFill>
              </a:rPr>
              <a:t>КДБА</a:t>
            </a:r>
            <a:r>
              <a:rPr lang="ru" sz="2000" dirty="0">
                <a:solidFill>
                  <a:schemeClr val="accent1"/>
                </a:solidFill>
              </a:rPr>
              <a:t>, если они предоставляются в рамках многокомпонентного вмешательства в интегрированной системе здравоохранения».</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ru" sz="1400" dirty="0"/>
              <a:t>Обзор литературы для обобщения доказательств использования компьютеризированных предупреждений, которые выявляют чрезмерное назначение </a:t>
            </a:r>
            <a:r>
              <a:rPr lang="ru-RU" sz="1400" dirty="0"/>
              <a:t>КДБА</a:t>
            </a:r>
            <a:r>
              <a:rPr lang="ru" sz="1400" dirty="0"/>
              <a:t> для улучшения лечения астмы.</a:t>
            </a:r>
            <a:endParaRPr lang="en-GB" sz="2000" dirty="0">
              <a:solidFill>
                <a:schemeClr val="accent1"/>
              </a:solidFill>
            </a:endParaRPr>
          </a:p>
        </p:txBody>
      </p:sp>
    </p:spTree>
    <p:extLst>
      <p:ext uri="{BB962C8B-B14F-4D97-AF65-F5344CB8AC3E}">
        <p14:creationId xmlns:p14="http://schemas.microsoft.com/office/powerpoint/2010/main" val="94575440"/>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004F27"/>
      </a:dk2>
      <a:lt2>
        <a:srgbClr val="EEECE1"/>
      </a:lt2>
      <a:accent1>
        <a:srgbClr val="299D37"/>
      </a:accent1>
      <a:accent2>
        <a:srgbClr val="F6BB1C"/>
      </a:accent2>
      <a:accent3>
        <a:srgbClr val="9BBB59"/>
      </a:accent3>
      <a:accent4>
        <a:srgbClr val="8064A2"/>
      </a:accent4>
      <a:accent5>
        <a:srgbClr val="50B3B6"/>
      </a:accent5>
      <a:accent6>
        <a:srgbClr val="E47936"/>
      </a:accent6>
      <a:hlink>
        <a:srgbClr val="0099D4"/>
      </a:hlink>
      <a:folHlink>
        <a:srgbClr val="D00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9281</TotalTime>
  <Words>6999</Words>
  <Application>Microsoft Office PowerPoint</Application>
  <PresentationFormat>Широкоэкранный</PresentationFormat>
  <Paragraphs>853</Paragraphs>
  <Slides>61</Slides>
  <Notes>11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61</vt:i4>
      </vt:variant>
    </vt:vector>
  </HeadingPairs>
  <TitlesOfParts>
    <vt:vector size="68" baseType="lpstr">
      <vt:lpstr>Arial</vt:lpstr>
      <vt:lpstr>Arial Rounded MT Bold</vt:lpstr>
      <vt:lpstr>Calibri</vt:lpstr>
      <vt:lpstr>Comic Sans MS</vt:lpstr>
      <vt:lpstr>Roboto</vt:lpstr>
      <vt:lpstr>Symbol</vt:lpstr>
      <vt:lpstr>Office Theme</vt:lpstr>
      <vt:lpstr>Изучение клинического случая по Астме  Респираторная инфекция</vt:lpstr>
      <vt:lpstr>Об этих слайдах</vt:lpstr>
      <vt:lpstr>Что вы узнаете</vt:lpstr>
      <vt:lpstr>Пациент</vt:lpstr>
      <vt:lpstr>Общая история болезни</vt:lpstr>
      <vt:lpstr>Респираторный анамнез</vt:lpstr>
      <vt:lpstr>Чрезмерное использование КДБА:  Показатель плохого контроля (1)</vt:lpstr>
      <vt:lpstr>Чрезмерное использование КДБА:  показатель плохого контроля (2)</vt:lpstr>
      <vt:lpstr>Чрезмерное использование КДБА:  показатель плохого контроля (3)</vt:lpstr>
      <vt:lpstr>Чрезмерное использование КДБА:  показатель плохого контроля (4)</vt:lpstr>
      <vt:lpstr>Плохая приверженность к поддерживающей терапии и неэффективность рекомендации</vt:lpstr>
      <vt:lpstr>Текущая презентация</vt:lpstr>
      <vt:lpstr>Клинические соображения  Ваш пациент…</vt:lpstr>
      <vt:lpstr>Какова может быть ваша первая реакция на нынешнее положение Шэрон?</vt:lpstr>
      <vt:lpstr>Клинические соображения  Вопросы для рассмотрения</vt:lpstr>
      <vt:lpstr>Клинические аспекты  Основные оценки и тесты</vt:lpstr>
      <vt:lpstr>Клинические соображения.  Острые респираторные меры.</vt:lpstr>
      <vt:lpstr>Причины плохого контроля астмы</vt:lpstr>
      <vt:lpstr>Клинические аспекты  Осмотр грудной клетки</vt:lpstr>
      <vt:lpstr>Давайте вернемся к первым реакции:  Кажется, она знает, чего хочет.</vt:lpstr>
      <vt:lpstr>Карточки с вопросами</vt:lpstr>
      <vt:lpstr>Давайте вернемся к первым реакциям:  Кажется, она занята, и я не хочу ее еще больше нервировать</vt:lpstr>
      <vt:lpstr>Давайте вернемся к первым реакциям:  Если у нее инфекция грудной клетки, то ингалятор и антибиотики помогут во всех причинах. </vt:lpstr>
      <vt:lpstr>Клинические аспекты  Есть ли у Шэрон астма?</vt:lpstr>
      <vt:lpstr>GINA 2022</vt:lpstr>
      <vt:lpstr>Спирометрия</vt:lpstr>
      <vt:lpstr>Спирометрические закономерности</vt:lpstr>
      <vt:lpstr>Быстрая спирометрическая оценка</vt:lpstr>
      <vt:lpstr>Клинические соображения  Это случай для назначения антибиотиков? </vt:lpstr>
      <vt:lpstr>Клинические соображения  Правильно ли Шэрон лечит астму?</vt:lpstr>
      <vt:lpstr>Клинические соображения  Новый план</vt:lpstr>
      <vt:lpstr>Шаги, которые помогут Шэрон жить лучше с астмой</vt:lpstr>
      <vt:lpstr>Почему это правильный уход за астмой</vt:lpstr>
      <vt:lpstr>Ключевые триггеры астмы</vt:lpstr>
      <vt:lpstr>Как пересмотреть технику ингаляции</vt:lpstr>
      <vt:lpstr>Asthma Right Care: кампания за Глобальные Изменения</vt:lpstr>
      <vt:lpstr>Презентация PowerPoint</vt:lpstr>
      <vt:lpstr>Приведение аргументов в пользу перемен</vt:lpstr>
      <vt:lpstr>Руководство крупномасштабными изменениями: факты</vt:lpstr>
      <vt:lpstr>Презентация PowerPoint</vt:lpstr>
      <vt:lpstr>Цель</vt:lpstr>
      <vt:lpstr>Asthma Right Care как общественное движение</vt:lpstr>
      <vt:lpstr>Создание общественного движения</vt:lpstr>
      <vt:lpstr>Презентация PowerPoint</vt:lpstr>
      <vt:lpstr>Презентация PowerPoint</vt:lpstr>
      <vt:lpstr>Что изменила для вас программа Asthma Right Care?</vt:lpstr>
      <vt:lpstr>Презентация PowerPoint</vt:lpstr>
      <vt:lpstr>Что вы можете взять на себя?   Действовать сейчас!</vt:lpstr>
      <vt:lpstr>Дополнительные ресурсы</vt:lpstr>
      <vt:lpstr>Астма - это воспалительное заболевание</vt:lpstr>
      <vt:lpstr>Презентация PowerPoint</vt:lpstr>
      <vt:lpstr>Презентация PowerPoint</vt:lpstr>
      <vt:lpstr>ACT: Asthma Control Questionnaire</vt:lpstr>
      <vt:lpstr>Тестирование на аллергию и интерпретация результатов</vt:lpstr>
      <vt:lpstr>GINA 2022: шаги 1-2</vt:lpstr>
      <vt:lpstr>GINA 2022: Шаг 3</vt:lpstr>
      <vt:lpstr>GINA 2022: Шаг 4</vt:lpstr>
      <vt:lpstr>GINA 2022: Шаг 5</vt:lpstr>
      <vt:lpstr>Письменный Индивидуальный План Действий при Астме(ИПДА)</vt:lpstr>
      <vt:lpstr>Пример ИПДА для взрослых</vt:lpstr>
      <vt:lpstr>План Действий при Астме у детей</vt:lpstr>
    </vt:vector>
  </TitlesOfParts>
  <Company>THS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Askew</dc:creator>
  <cp:lastModifiedBy>Azat Bolotbek uulu</cp:lastModifiedBy>
  <cp:revision>361</cp:revision>
  <dcterms:created xsi:type="dcterms:W3CDTF">2018-05-14T13:39:32Z</dcterms:created>
  <dcterms:modified xsi:type="dcterms:W3CDTF">2024-04-16T04:44:29Z</dcterms:modified>
</cp:coreProperties>
</file>