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4" r:id="rId5"/>
  </p:sldMasterIdLst>
  <p:notesMasterIdLst>
    <p:notesMasterId r:id="rId14"/>
  </p:notesMasterIdLst>
  <p:sldIdLst>
    <p:sldId id="256" r:id="rId6"/>
    <p:sldId id="273" r:id="rId7"/>
    <p:sldId id="280" r:id="rId8"/>
    <p:sldId id="292" r:id="rId9"/>
    <p:sldId id="291" r:id="rId10"/>
    <p:sldId id="259" r:id="rId11"/>
    <p:sldId id="290" r:id="rId12"/>
    <p:sldId id="288"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873E"/>
    <a:srgbClr val="1B8D41"/>
    <a:srgbClr val="0F753A"/>
    <a:srgbClr val="77BB42"/>
    <a:srgbClr val="0B040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9CBDFD7-A4EE-4C17-8FB3-6ECFDF6920C8}" v="1" dt="2024-04-17T22:51:02.46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59465" autoAdjust="0"/>
  </p:normalViewPr>
  <p:slideViewPr>
    <p:cSldViewPr snapToGrid="0">
      <p:cViewPr varScale="1">
        <p:scale>
          <a:sx n="52" d="100"/>
          <a:sy n="52" d="100"/>
        </p:scale>
        <p:origin x="1636" y="48"/>
      </p:cViewPr>
      <p:guideLst>
        <p:guide orient="horz" pos="2160"/>
        <p:guide pos="3840"/>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presProps" Target="presProps.xml"/><Relationship Id="rId10" Type="http://schemas.openxmlformats.org/officeDocument/2006/relationships/slide" Target="slides/slide5.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notesMaster" Target="notesMasters/notesMaster1.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63D68F-4F9F-4F98-A1CC-6539B5026822}" type="datetimeFigureOut">
              <a:rPr lang="en-AU" smtClean="0"/>
              <a:t>30/04/2024</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E9E69B-93B0-41DF-A405-CCEC52BCF453}" type="slidenum">
              <a:rPr lang="en-AU" smtClean="0"/>
              <a:t>‹#›</a:t>
            </a:fld>
            <a:endParaRPr lang="en-AU"/>
          </a:p>
        </p:txBody>
      </p:sp>
    </p:spTree>
    <p:extLst>
      <p:ext uri="{BB962C8B-B14F-4D97-AF65-F5344CB8AC3E}">
        <p14:creationId xmlns:p14="http://schemas.microsoft.com/office/powerpoint/2010/main" val="38462124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49ED81-E1BF-4D21-A91F-90328D7448C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76201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As you may know the Lung Foundation was established over 30 years ago by the TSANZ to create awareness for lung diseases, advocate for patients and HCPs, to education and support patients across chronic and rare lung diseases, lung cancer and now occupational lung diseases.</a:t>
            </a:r>
          </a:p>
          <a:p>
            <a:endParaRPr lang="en-AU" dirty="0"/>
          </a:p>
          <a:p>
            <a:r>
              <a:rPr lang="en-AU" dirty="0"/>
              <a:t>We are committed to working in meaningful long term partnerships with professionals societies, research programs and with patients and their families so that people can live their best life.</a:t>
            </a:r>
          </a:p>
          <a:p>
            <a:endParaRPr lang="en-AU" dirty="0"/>
          </a:p>
          <a:p>
            <a:r>
              <a:rPr lang="en-AU" dirty="0"/>
              <a:t>Over the last 3 years Lung Foundation has experienced unprecedented growth in both influence and services</a:t>
            </a:r>
          </a:p>
          <a:p>
            <a:endParaRPr lang="en-AU" dirty="0"/>
          </a:p>
          <a:p>
            <a:endParaRPr lang="en-AU" dirty="0"/>
          </a:p>
          <a:p>
            <a:endParaRPr lang="en-AU" dirty="0"/>
          </a:p>
          <a:p>
            <a:endParaRPr lang="en-AU"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26F010-B3F2-4B46-8EE8-D0774EDA4ECC}"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AU"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81582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FA Title Slide">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D9E0006B-AE29-452F-A736-DFA0DD005AC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3F3AE50-F2E5-4C56-B6CD-2F84013D069E}"/>
              </a:ext>
            </a:extLst>
          </p:cNvPr>
          <p:cNvSpPr>
            <a:spLocks noGrp="1"/>
          </p:cNvSpPr>
          <p:nvPr>
            <p:ph type="ctrTitle"/>
          </p:nvPr>
        </p:nvSpPr>
        <p:spPr>
          <a:xfrm>
            <a:off x="779414" y="890349"/>
            <a:ext cx="7200000" cy="2387600"/>
          </a:xfrm>
        </p:spPr>
        <p:txBody>
          <a:bodyPr anchor="b"/>
          <a:lstStyle>
            <a:lvl1pPr algn="l">
              <a:defRPr sz="6000" b="1" cap="all" baseline="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D2C6766B-8F30-4C1A-9310-EE89BF63DD52}"/>
              </a:ext>
            </a:extLst>
          </p:cNvPr>
          <p:cNvSpPr>
            <a:spLocks noGrp="1"/>
          </p:cNvSpPr>
          <p:nvPr>
            <p:ph type="subTitle" idx="1"/>
          </p:nvPr>
        </p:nvSpPr>
        <p:spPr>
          <a:xfrm>
            <a:off x="779414" y="3888646"/>
            <a:ext cx="7200000" cy="1655762"/>
          </a:xfrm>
        </p:spPr>
        <p:txBody>
          <a:bodyPr>
            <a:noAutofit/>
          </a:bodyPr>
          <a:lstStyle>
            <a:lvl1pPr marL="0" indent="0" algn="l">
              <a:buNone/>
              <a:defRPr lang="en-US" sz="5400" b="0" kern="1200" cap="none" baseline="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cxnSp>
        <p:nvCxnSpPr>
          <p:cNvPr id="14" name="Straight Connector 13">
            <a:extLst>
              <a:ext uri="{FF2B5EF4-FFF2-40B4-BE49-F238E27FC236}">
                <a16:creationId xmlns:a16="http://schemas.microsoft.com/office/drawing/2014/main" id="{74C2FDDB-BC26-4A03-8B2B-02969889EA5B}"/>
              </a:ext>
            </a:extLst>
          </p:cNvPr>
          <p:cNvCxnSpPr/>
          <p:nvPr userDrawn="1"/>
        </p:nvCxnSpPr>
        <p:spPr>
          <a:xfrm>
            <a:off x="779414" y="3507475"/>
            <a:ext cx="7200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96101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LFA Postive Conten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48D60F72-1CF3-4429-9F04-909E99BA2AC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455AB60-F9A0-4F5F-8028-468374E42C82}"/>
              </a:ext>
            </a:extLst>
          </p:cNvPr>
          <p:cNvSpPr>
            <a:spLocks noGrp="1"/>
          </p:cNvSpPr>
          <p:nvPr>
            <p:ph type="title"/>
          </p:nvPr>
        </p:nvSpPr>
        <p:spPr>
          <a:xfrm>
            <a:off x="781050" y="647700"/>
            <a:ext cx="5524500" cy="514350"/>
          </a:xfrm>
        </p:spPr>
        <p:txBody>
          <a:bodyPr>
            <a:noAutofit/>
          </a:bodyPr>
          <a:lstStyle>
            <a:lvl1pPr>
              <a:defRPr sz="2600" b="1">
                <a:solidFill>
                  <a:srgbClr val="15873E"/>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2585028-60A4-4EC3-A6FC-23CFCF010D89}"/>
              </a:ext>
            </a:extLst>
          </p:cNvPr>
          <p:cNvSpPr>
            <a:spLocks noGrp="1"/>
          </p:cNvSpPr>
          <p:nvPr>
            <p:ph idx="1" hasCustomPrompt="1"/>
          </p:nvPr>
        </p:nvSpPr>
        <p:spPr>
          <a:xfrm>
            <a:off x="781050" y="1444625"/>
            <a:ext cx="6686550" cy="4003675"/>
          </a:xfrm>
        </p:spPr>
        <p:txBody>
          <a:bodyPr>
            <a:normAutofit/>
          </a:bodyPr>
          <a:lstStyle>
            <a:lvl1pPr marL="228600" indent="-228600">
              <a:spcBef>
                <a:spcPts val="1000"/>
              </a:spcBef>
              <a:spcAft>
                <a:spcPts val="600"/>
              </a:spcAft>
              <a:buFontTx/>
              <a:buBlip>
                <a:blip r:embed="rId3"/>
              </a:buBlip>
              <a:defRPr sz="2200"/>
            </a:lvl1pPr>
            <a:lvl2pPr marL="685800" indent="-228600">
              <a:spcBef>
                <a:spcPts val="1000"/>
              </a:spcBef>
              <a:spcAft>
                <a:spcPts val="600"/>
              </a:spcAft>
              <a:buFontTx/>
              <a:buBlip>
                <a:blip r:embed="rId3"/>
              </a:buBlip>
              <a:defRPr sz="1800"/>
            </a:lvl2pPr>
            <a:lvl3pPr marL="1143000" indent="-228600">
              <a:spcBef>
                <a:spcPts val="1000"/>
              </a:spcBef>
              <a:spcAft>
                <a:spcPts val="600"/>
              </a:spcAft>
              <a:buFontTx/>
              <a:buBlip>
                <a:blip r:embed="rId3"/>
              </a:buBlip>
              <a:defRPr sz="1600"/>
            </a:lvl3pPr>
            <a:lvl4pPr>
              <a:spcBef>
                <a:spcPts val="1000"/>
              </a:spcBef>
              <a:spcAft>
                <a:spcPts val="600"/>
              </a:spcAft>
              <a:defRPr sz="1800"/>
            </a:lvl4pPr>
            <a:lvl5pPr>
              <a:spcBef>
                <a:spcPts val="1000"/>
              </a:spcBef>
              <a:spcAft>
                <a:spcPts val="600"/>
              </a:spcAft>
              <a:defRPr sz="1800"/>
            </a:lvl5pPr>
          </a:lstStyle>
          <a:p>
            <a:pPr lvl="0"/>
            <a:r>
              <a:rPr lang="en-US" dirty="0"/>
              <a:t>Edit Master text styles</a:t>
            </a:r>
          </a:p>
          <a:p>
            <a:pPr lvl="1"/>
            <a:r>
              <a:rPr lang="en-US" dirty="0"/>
              <a:t>Second level</a:t>
            </a:r>
          </a:p>
          <a:p>
            <a:pPr lvl="2"/>
            <a:r>
              <a:rPr lang="en-US" dirty="0"/>
              <a:t>Third level</a:t>
            </a:r>
          </a:p>
        </p:txBody>
      </p:sp>
      <p:sp>
        <p:nvSpPr>
          <p:cNvPr id="14" name="Text Placeholder 13">
            <a:extLst>
              <a:ext uri="{FF2B5EF4-FFF2-40B4-BE49-F238E27FC236}">
                <a16:creationId xmlns:a16="http://schemas.microsoft.com/office/drawing/2014/main" id="{19430922-E72C-45C4-9706-B69DB6D75C4A}"/>
              </a:ext>
            </a:extLst>
          </p:cNvPr>
          <p:cNvSpPr>
            <a:spLocks noGrp="1"/>
          </p:cNvSpPr>
          <p:nvPr>
            <p:ph type="body" sz="quarter" idx="11"/>
          </p:nvPr>
        </p:nvSpPr>
        <p:spPr>
          <a:xfrm>
            <a:off x="8934450" y="324852"/>
            <a:ext cx="2844465" cy="531896"/>
          </a:xfrm>
        </p:spPr>
        <p:txBody>
          <a:bodyPr>
            <a:noAutofit/>
          </a:bodyPr>
          <a:lstStyle>
            <a:lvl1pPr marL="0" indent="0" algn="r">
              <a:buFontTx/>
              <a:buNone/>
              <a:defRPr lang="en-US" sz="1800" b="1" kern="1200" dirty="0">
                <a:solidFill>
                  <a:schemeClr val="tx1"/>
                </a:solidFill>
                <a:latin typeface="+mn-lt"/>
                <a:ea typeface="+mn-ea"/>
                <a:cs typeface="+mn-cs"/>
              </a:defRPr>
            </a:lvl1pPr>
          </a:lstStyle>
          <a:p>
            <a:pPr marL="228600" lvl="0" indent="-228600" algn="l" defTabSz="914400" rtl="0" eaLnBrk="1" latinLnBrk="0" hangingPunct="1">
              <a:lnSpc>
                <a:spcPct val="90000"/>
              </a:lnSpc>
              <a:spcBef>
                <a:spcPts val="600"/>
              </a:spcBef>
              <a:spcAft>
                <a:spcPts val="600"/>
              </a:spcAft>
              <a:buFont typeface="Arial" panose="020B0604020202020204" pitchFamily="34" charset="0"/>
              <a:buChar char="•"/>
            </a:pPr>
            <a:r>
              <a:rPr lang="en-US"/>
              <a:t>Click to edit Master text styles</a:t>
            </a:r>
          </a:p>
        </p:txBody>
      </p:sp>
    </p:spTree>
    <p:extLst>
      <p:ext uri="{BB962C8B-B14F-4D97-AF65-F5344CB8AC3E}">
        <p14:creationId xmlns:p14="http://schemas.microsoft.com/office/powerpoint/2010/main" val="5739047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LFA Postive Conten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48D60F72-1CF3-4429-9F04-909E99BA2AC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455AB60-F9A0-4F5F-8028-468374E42C82}"/>
              </a:ext>
            </a:extLst>
          </p:cNvPr>
          <p:cNvSpPr>
            <a:spLocks noGrp="1"/>
          </p:cNvSpPr>
          <p:nvPr>
            <p:ph type="title"/>
          </p:nvPr>
        </p:nvSpPr>
        <p:spPr>
          <a:xfrm>
            <a:off x="781050" y="647700"/>
            <a:ext cx="5524500" cy="514350"/>
          </a:xfrm>
        </p:spPr>
        <p:txBody>
          <a:bodyPr>
            <a:noAutofit/>
          </a:bodyPr>
          <a:lstStyle>
            <a:lvl1pPr>
              <a:defRPr sz="2600" b="1">
                <a:solidFill>
                  <a:srgbClr val="15873E"/>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2585028-60A4-4EC3-A6FC-23CFCF010D89}"/>
              </a:ext>
            </a:extLst>
          </p:cNvPr>
          <p:cNvSpPr>
            <a:spLocks noGrp="1"/>
          </p:cNvSpPr>
          <p:nvPr>
            <p:ph idx="1" hasCustomPrompt="1"/>
          </p:nvPr>
        </p:nvSpPr>
        <p:spPr>
          <a:xfrm>
            <a:off x="781050" y="1444625"/>
            <a:ext cx="6686550" cy="4003675"/>
          </a:xfrm>
        </p:spPr>
        <p:txBody>
          <a:bodyPr>
            <a:normAutofit/>
          </a:bodyPr>
          <a:lstStyle>
            <a:lvl1pPr marL="228600" indent="-228600">
              <a:spcBef>
                <a:spcPts val="1000"/>
              </a:spcBef>
              <a:spcAft>
                <a:spcPts val="600"/>
              </a:spcAft>
              <a:buFontTx/>
              <a:buBlip>
                <a:blip r:embed="rId3"/>
              </a:buBlip>
              <a:defRPr sz="2200"/>
            </a:lvl1pPr>
            <a:lvl2pPr marL="685800" indent="-228600">
              <a:spcBef>
                <a:spcPts val="1000"/>
              </a:spcBef>
              <a:spcAft>
                <a:spcPts val="600"/>
              </a:spcAft>
              <a:buFontTx/>
              <a:buBlip>
                <a:blip r:embed="rId3"/>
              </a:buBlip>
              <a:defRPr sz="1800"/>
            </a:lvl2pPr>
            <a:lvl3pPr marL="1143000" indent="-228600">
              <a:spcBef>
                <a:spcPts val="1000"/>
              </a:spcBef>
              <a:spcAft>
                <a:spcPts val="600"/>
              </a:spcAft>
              <a:buFontTx/>
              <a:buBlip>
                <a:blip r:embed="rId3"/>
              </a:buBlip>
              <a:defRPr sz="1600"/>
            </a:lvl3pPr>
            <a:lvl4pPr>
              <a:spcBef>
                <a:spcPts val="1000"/>
              </a:spcBef>
              <a:spcAft>
                <a:spcPts val="600"/>
              </a:spcAft>
              <a:defRPr sz="1800"/>
            </a:lvl4pPr>
            <a:lvl5pPr>
              <a:spcBef>
                <a:spcPts val="1000"/>
              </a:spcBef>
              <a:spcAft>
                <a:spcPts val="600"/>
              </a:spcAft>
              <a:defRPr sz="1800"/>
            </a:lvl5pPr>
          </a:lstStyle>
          <a:p>
            <a:pPr lvl="0"/>
            <a:r>
              <a:rPr lang="en-US" dirty="0"/>
              <a:t>Edit Master text styles</a:t>
            </a:r>
          </a:p>
          <a:p>
            <a:pPr lvl="1"/>
            <a:r>
              <a:rPr lang="en-US" dirty="0"/>
              <a:t>Second level</a:t>
            </a:r>
          </a:p>
          <a:p>
            <a:pPr lvl="2"/>
            <a:r>
              <a:rPr lang="en-US" dirty="0"/>
              <a:t>Third level</a:t>
            </a:r>
          </a:p>
        </p:txBody>
      </p:sp>
      <p:sp>
        <p:nvSpPr>
          <p:cNvPr id="14" name="Text Placeholder 13">
            <a:extLst>
              <a:ext uri="{FF2B5EF4-FFF2-40B4-BE49-F238E27FC236}">
                <a16:creationId xmlns:a16="http://schemas.microsoft.com/office/drawing/2014/main" id="{19430922-E72C-45C4-9706-B69DB6D75C4A}"/>
              </a:ext>
            </a:extLst>
          </p:cNvPr>
          <p:cNvSpPr>
            <a:spLocks noGrp="1"/>
          </p:cNvSpPr>
          <p:nvPr>
            <p:ph type="body" sz="quarter" idx="11"/>
          </p:nvPr>
        </p:nvSpPr>
        <p:spPr>
          <a:xfrm>
            <a:off x="8934450" y="324852"/>
            <a:ext cx="2844465" cy="531896"/>
          </a:xfrm>
        </p:spPr>
        <p:txBody>
          <a:bodyPr>
            <a:noAutofit/>
          </a:bodyPr>
          <a:lstStyle>
            <a:lvl1pPr marL="0" indent="0" algn="r">
              <a:buFontTx/>
              <a:buNone/>
              <a:defRPr lang="en-US" sz="1800" b="1" kern="1200" dirty="0">
                <a:solidFill>
                  <a:schemeClr val="tx1"/>
                </a:solidFill>
                <a:latin typeface="+mn-lt"/>
                <a:ea typeface="+mn-ea"/>
                <a:cs typeface="+mn-cs"/>
              </a:defRPr>
            </a:lvl1pPr>
          </a:lstStyle>
          <a:p>
            <a:pPr marL="228600" lvl="0" indent="-228600" algn="l" defTabSz="914400" rtl="0" eaLnBrk="1" latinLnBrk="0" hangingPunct="1">
              <a:lnSpc>
                <a:spcPct val="90000"/>
              </a:lnSpc>
              <a:spcBef>
                <a:spcPts val="600"/>
              </a:spcBef>
              <a:spcAft>
                <a:spcPts val="600"/>
              </a:spcAft>
              <a:buFont typeface="Arial" panose="020B0604020202020204" pitchFamily="34" charset="0"/>
              <a:buChar char="•"/>
            </a:pPr>
            <a:r>
              <a:rPr lang="en-US"/>
              <a:t>Click to edit Master text styles</a:t>
            </a:r>
          </a:p>
        </p:txBody>
      </p:sp>
    </p:spTree>
    <p:extLst>
      <p:ext uri="{BB962C8B-B14F-4D97-AF65-F5344CB8AC3E}">
        <p14:creationId xmlns:p14="http://schemas.microsoft.com/office/powerpoint/2010/main" val="24299934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FA Title Slide">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D9E0006B-AE29-452F-A736-DFA0DD005AC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3F3AE50-F2E5-4C56-B6CD-2F84013D069E}"/>
              </a:ext>
            </a:extLst>
          </p:cNvPr>
          <p:cNvSpPr>
            <a:spLocks noGrp="1"/>
          </p:cNvSpPr>
          <p:nvPr>
            <p:ph type="ctrTitle"/>
          </p:nvPr>
        </p:nvSpPr>
        <p:spPr>
          <a:xfrm>
            <a:off x="779414" y="890349"/>
            <a:ext cx="7200000" cy="2387600"/>
          </a:xfrm>
        </p:spPr>
        <p:txBody>
          <a:bodyPr anchor="b"/>
          <a:lstStyle>
            <a:lvl1pPr algn="l">
              <a:defRPr sz="6000" b="1" cap="all" baseline="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D2C6766B-8F30-4C1A-9310-EE89BF63DD52}"/>
              </a:ext>
            </a:extLst>
          </p:cNvPr>
          <p:cNvSpPr>
            <a:spLocks noGrp="1"/>
          </p:cNvSpPr>
          <p:nvPr>
            <p:ph type="subTitle" idx="1"/>
          </p:nvPr>
        </p:nvSpPr>
        <p:spPr>
          <a:xfrm>
            <a:off x="779414" y="3888646"/>
            <a:ext cx="7200000" cy="1655762"/>
          </a:xfrm>
        </p:spPr>
        <p:txBody>
          <a:bodyPr>
            <a:noAutofit/>
          </a:bodyPr>
          <a:lstStyle>
            <a:lvl1pPr marL="0" indent="0" algn="l">
              <a:buNone/>
              <a:defRPr lang="en-US" sz="6000" b="0" kern="1200" cap="none" baseline="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2" name="TextBox 11">
            <a:extLst>
              <a:ext uri="{FF2B5EF4-FFF2-40B4-BE49-F238E27FC236}">
                <a16:creationId xmlns:a16="http://schemas.microsoft.com/office/drawing/2014/main" id="{EEBB7DF9-A190-4397-8773-75DFF5F63E16}"/>
              </a:ext>
            </a:extLst>
          </p:cNvPr>
          <p:cNvSpPr txBox="1"/>
          <p:nvPr userDrawn="1"/>
        </p:nvSpPr>
        <p:spPr>
          <a:xfrm>
            <a:off x="781050" y="6157979"/>
            <a:ext cx="6753497" cy="261610"/>
          </a:xfrm>
          <a:prstGeom prst="rect">
            <a:avLst/>
          </a:prstGeom>
          <a:noFill/>
        </p:spPr>
        <p:txBody>
          <a:bodyPr wrap="square" rtlCol="0">
            <a:spAutoFit/>
          </a:bodyPr>
          <a:lstStyle/>
          <a:p>
            <a:r>
              <a:rPr lang="en-NZ" sz="1100" kern="1200" dirty="0">
                <a:solidFill>
                  <a:schemeClr val="bg1"/>
                </a:solidFill>
                <a:latin typeface="+mn-lt"/>
                <a:ea typeface="+mn-ea"/>
                <a:cs typeface="+mn-cs"/>
              </a:rPr>
              <a:t>ADVOCACY  |  AWARENESS  |  EDUCATION  |  SUPPORT  |  RESEARCH</a:t>
            </a:r>
            <a:endParaRPr lang="en-US" sz="1100" kern="1200" dirty="0">
              <a:solidFill>
                <a:schemeClr val="bg1"/>
              </a:solidFill>
              <a:latin typeface="+mn-lt"/>
              <a:ea typeface="+mn-ea"/>
              <a:cs typeface="+mn-cs"/>
            </a:endParaRPr>
          </a:p>
        </p:txBody>
      </p:sp>
      <p:cxnSp>
        <p:nvCxnSpPr>
          <p:cNvPr id="14" name="Straight Connector 13">
            <a:extLst>
              <a:ext uri="{FF2B5EF4-FFF2-40B4-BE49-F238E27FC236}">
                <a16:creationId xmlns:a16="http://schemas.microsoft.com/office/drawing/2014/main" id="{74C2FDDB-BC26-4A03-8B2B-02969889EA5B}"/>
              </a:ext>
            </a:extLst>
          </p:cNvPr>
          <p:cNvCxnSpPr/>
          <p:nvPr userDrawn="1"/>
        </p:nvCxnSpPr>
        <p:spPr>
          <a:xfrm>
            <a:off x="779414" y="3507475"/>
            <a:ext cx="7200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5CEBDC32-BFB3-456C-99EB-AF13A24F505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769842" y="5177294"/>
            <a:ext cx="3165690" cy="980685"/>
          </a:xfrm>
          <a:prstGeom prst="rect">
            <a:avLst/>
          </a:prstGeom>
        </p:spPr>
      </p:pic>
    </p:spTree>
    <p:extLst>
      <p:ext uri="{BB962C8B-B14F-4D97-AF65-F5344CB8AC3E}">
        <p14:creationId xmlns:p14="http://schemas.microsoft.com/office/powerpoint/2010/main" val="872629356"/>
      </p:ext>
    </p:extLst>
  </p:cSld>
  <p:clrMapOvr>
    <a:masterClrMapping/>
  </p:clrMapOvr>
  <p:transition spd="med">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FA Postive Conten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48D60F72-1CF3-4429-9F04-909E99BA2AC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455AB60-F9A0-4F5F-8028-468374E42C82}"/>
              </a:ext>
            </a:extLst>
          </p:cNvPr>
          <p:cNvSpPr>
            <a:spLocks noGrp="1"/>
          </p:cNvSpPr>
          <p:nvPr>
            <p:ph type="title"/>
          </p:nvPr>
        </p:nvSpPr>
        <p:spPr>
          <a:xfrm>
            <a:off x="781050" y="647700"/>
            <a:ext cx="5524500" cy="514350"/>
          </a:xfrm>
        </p:spPr>
        <p:txBody>
          <a:bodyPr>
            <a:noAutofit/>
          </a:bodyPr>
          <a:lstStyle>
            <a:lvl1pPr>
              <a:defRPr sz="2600" b="1"/>
            </a:lvl1pPr>
          </a:lstStyle>
          <a:p>
            <a:r>
              <a:rPr lang="en-US"/>
              <a:t>Click to edit Master title style</a:t>
            </a:r>
          </a:p>
        </p:txBody>
      </p:sp>
      <p:sp>
        <p:nvSpPr>
          <p:cNvPr id="3" name="Content Placeholder 2">
            <a:extLst>
              <a:ext uri="{FF2B5EF4-FFF2-40B4-BE49-F238E27FC236}">
                <a16:creationId xmlns:a16="http://schemas.microsoft.com/office/drawing/2014/main" id="{22585028-60A4-4EC3-A6FC-23CFCF010D89}"/>
              </a:ext>
            </a:extLst>
          </p:cNvPr>
          <p:cNvSpPr>
            <a:spLocks noGrp="1"/>
          </p:cNvSpPr>
          <p:nvPr>
            <p:ph idx="1" hasCustomPrompt="1"/>
          </p:nvPr>
        </p:nvSpPr>
        <p:spPr>
          <a:xfrm>
            <a:off x="781050" y="1444625"/>
            <a:ext cx="6686550" cy="4003675"/>
          </a:xfrm>
        </p:spPr>
        <p:txBody>
          <a:bodyPr>
            <a:normAutofit/>
          </a:bodyPr>
          <a:lstStyle>
            <a:lvl1pPr marL="228600" indent="-228600">
              <a:spcBef>
                <a:spcPts val="1000"/>
              </a:spcBef>
              <a:spcAft>
                <a:spcPts val="600"/>
              </a:spcAft>
              <a:buFontTx/>
              <a:buBlip>
                <a:blip r:embed="rId3"/>
              </a:buBlip>
              <a:defRPr sz="2200"/>
            </a:lvl1pPr>
            <a:lvl2pPr marL="685800" indent="-228600">
              <a:spcBef>
                <a:spcPts val="1000"/>
              </a:spcBef>
              <a:spcAft>
                <a:spcPts val="600"/>
              </a:spcAft>
              <a:buFontTx/>
              <a:buBlip>
                <a:blip r:embed="rId3"/>
              </a:buBlip>
              <a:defRPr sz="1800"/>
            </a:lvl2pPr>
            <a:lvl3pPr marL="1143000" indent="-228600">
              <a:spcBef>
                <a:spcPts val="1000"/>
              </a:spcBef>
              <a:spcAft>
                <a:spcPts val="600"/>
              </a:spcAft>
              <a:buFontTx/>
              <a:buBlip>
                <a:blip r:embed="rId3"/>
              </a:buBlip>
              <a:defRPr sz="1600"/>
            </a:lvl3pPr>
            <a:lvl4pPr>
              <a:spcBef>
                <a:spcPts val="1000"/>
              </a:spcBef>
              <a:spcAft>
                <a:spcPts val="600"/>
              </a:spcAft>
              <a:defRPr sz="1800"/>
            </a:lvl4pPr>
            <a:lvl5pPr>
              <a:spcBef>
                <a:spcPts val="1000"/>
              </a:spcBef>
              <a:spcAft>
                <a:spcPts val="600"/>
              </a:spcAft>
              <a:defRPr sz="1800"/>
            </a:lvl5pPr>
          </a:lstStyle>
          <a:p>
            <a:pPr lvl="0"/>
            <a:r>
              <a:rPr lang="en-US"/>
              <a:t>Edit Master text styles</a:t>
            </a:r>
          </a:p>
          <a:p>
            <a:pPr lvl="1"/>
            <a:r>
              <a:rPr lang="en-US"/>
              <a:t>Second level</a:t>
            </a:r>
          </a:p>
          <a:p>
            <a:pPr lvl="2"/>
            <a:r>
              <a:rPr lang="en-US"/>
              <a:t>Third level</a:t>
            </a:r>
          </a:p>
        </p:txBody>
      </p:sp>
      <p:sp>
        <p:nvSpPr>
          <p:cNvPr id="14" name="Text Placeholder 13">
            <a:extLst>
              <a:ext uri="{FF2B5EF4-FFF2-40B4-BE49-F238E27FC236}">
                <a16:creationId xmlns:a16="http://schemas.microsoft.com/office/drawing/2014/main" id="{19430922-E72C-45C4-9706-B69DB6D75C4A}"/>
              </a:ext>
            </a:extLst>
          </p:cNvPr>
          <p:cNvSpPr>
            <a:spLocks noGrp="1"/>
          </p:cNvSpPr>
          <p:nvPr>
            <p:ph type="body" sz="quarter" idx="11"/>
          </p:nvPr>
        </p:nvSpPr>
        <p:spPr>
          <a:xfrm>
            <a:off x="8934450" y="324852"/>
            <a:ext cx="2844465" cy="531896"/>
          </a:xfrm>
        </p:spPr>
        <p:txBody>
          <a:bodyPr>
            <a:noAutofit/>
          </a:bodyPr>
          <a:lstStyle>
            <a:lvl1pPr marL="0" indent="0" algn="r">
              <a:buFontTx/>
              <a:buNone/>
              <a:defRPr lang="en-US" sz="1800" b="1" kern="1200" dirty="0">
                <a:solidFill>
                  <a:schemeClr val="tx1"/>
                </a:solidFill>
                <a:latin typeface="+mn-lt"/>
                <a:ea typeface="+mn-ea"/>
                <a:cs typeface="+mn-cs"/>
              </a:defRPr>
            </a:lvl1pPr>
          </a:lstStyle>
          <a:p>
            <a:pPr marL="228600" lvl="0" indent="-228600" algn="l" defTabSz="914400" rtl="0" eaLnBrk="1" latinLnBrk="0" hangingPunct="1">
              <a:lnSpc>
                <a:spcPct val="90000"/>
              </a:lnSpc>
              <a:spcBef>
                <a:spcPts val="600"/>
              </a:spcBef>
              <a:spcAft>
                <a:spcPts val="600"/>
              </a:spcAft>
              <a:buFont typeface="Arial" panose="020B0604020202020204" pitchFamily="34" charset="0"/>
              <a:buChar char="•"/>
            </a:pPr>
            <a:r>
              <a:rPr lang="en-US"/>
              <a:t>Click to edit Master text styles</a:t>
            </a:r>
          </a:p>
        </p:txBody>
      </p:sp>
      <p:sp>
        <p:nvSpPr>
          <p:cNvPr id="21" name="TextBox 20">
            <a:extLst>
              <a:ext uri="{FF2B5EF4-FFF2-40B4-BE49-F238E27FC236}">
                <a16:creationId xmlns:a16="http://schemas.microsoft.com/office/drawing/2014/main" id="{8EED6524-6F4B-4CDC-BA12-665F87961D30}"/>
              </a:ext>
            </a:extLst>
          </p:cNvPr>
          <p:cNvSpPr txBox="1"/>
          <p:nvPr userDrawn="1"/>
        </p:nvSpPr>
        <p:spPr>
          <a:xfrm>
            <a:off x="781050" y="6157979"/>
            <a:ext cx="6753497" cy="261610"/>
          </a:xfrm>
          <a:prstGeom prst="rect">
            <a:avLst/>
          </a:prstGeom>
          <a:noFill/>
        </p:spPr>
        <p:txBody>
          <a:bodyPr wrap="square" rtlCol="0">
            <a:spAutoFit/>
          </a:bodyPr>
          <a:lstStyle/>
          <a:p>
            <a:r>
              <a:rPr lang="en-NZ" sz="1100" kern="1200" dirty="0">
                <a:solidFill>
                  <a:schemeClr val="bg2"/>
                </a:solidFill>
                <a:latin typeface="+mn-lt"/>
                <a:ea typeface="+mn-ea"/>
                <a:cs typeface="+mn-cs"/>
              </a:rPr>
              <a:t>ADVOCACY  |  AWARENESS  |  EDUCATION  |  SUPPORT  |  RESEARCH</a:t>
            </a:r>
            <a:endParaRPr lang="en-US" sz="1100" kern="1200" dirty="0">
              <a:solidFill>
                <a:schemeClr val="bg2"/>
              </a:solidFill>
              <a:latin typeface="+mn-lt"/>
              <a:ea typeface="+mn-ea"/>
              <a:cs typeface="+mn-cs"/>
            </a:endParaRPr>
          </a:p>
        </p:txBody>
      </p:sp>
      <p:pic>
        <p:nvPicPr>
          <p:cNvPr id="5" name="Picture 4">
            <a:extLst>
              <a:ext uri="{FF2B5EF4-FFF2-40B4-BE49-F238E27FC236}">
                <a16:creationId xmlns:a16="http://schemas.microsoft.com/office/drawing/2014/main" id="{ED361AA8-C6AB-4E37-9D34-90C41532B8C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736778" y="5238725"/>
            <a:ext cx="3209271" cy="994186"/>
          </a:xfrm>
          <a:prstGeom prst="rect">
            <a:avLst/>
          </a:prstGeom>
        </p:spPr>
      </p:pic>
    </p:spTree>
    <p:extLst>
      <p:ext uri="{BB962C8B-B14F-4D97-AF65-F5344CB8AC3E}">
        <p14:creationId xmlns:p14="http://schemas.microsoft.com/office/powerpoint/2010/main" val="598733407"/>
      </p:ext>
    </p:extLst>
  </p:cSld>
  <p:clrMapOvr>
    <a:masterClrMapping/>
  </p:clrMapOvr>
  <p:transition spd="med">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FA Negative Conten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5B4A4EC-B7FE-4D50-8F24-D7D2D913431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455AB60-F9A0-4F5F-8028-468374E42C82}"/>
              </a:ext>
            </a:extLst>
          </p:cNvPr>
          <p:cNvSpPr>
            <a:spLocks noGrp="1"/>
          </p:cNvSpPr>
          <p:nvPr>
            <p:ph type="title"/>
          </p:nvPr>
        </p:nvSpPr>
        <p:spPr>
          <a:xfrm>
            <a:off x="781050" y="647700"/>
            <a:ext cx="5524500" cy="514350"/>
          </a:xfrm>
        </p:spPr>
        <p:txBody>
          <a:bodyPr>
            <a:noAutofit/>
          </a:bodyPr>
          <a:lstStyle>
            <a:lvl1pPr>
              <a:defRPr sz="2600" b="1">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22585028-60A4-4EC3-A6FC-23CFCF010D89}"/>
              </a:ext>
            </a:extLst>
          </p:cNvPr>
          <p:cNvSpPr>
            <a:spLocks noGrp="1"/>
          </p:cNvSpPr>
          <p:nvPr>
            <p:ph idx="1" hasCustomPrompt="1"/>
          </p:nvPr>
        </p:nvSpPr>
        <p:spPr>
          <a:xfrm>
            <a:off x="781050" y="1444625"/>
            <a:ext cx="6686550" cy="4003675"/>
          </a:xfrm>
        </p:spPr>
        <p:txBody>
          <a:bodyPr>
            <a:normAutofit/>
          </a:bodyPr>
          <a:lstStyle>
            <a:lvl1pPr marL="228600" indent="-228600">
              <a:spcBef>
                <a:spcPts val="1000"/>
              </a:spcBef>
              <a:spcAft>
                <a:spcPts val="600"/>
              </a:spcAft>
              <a:buFontTx/>
              <a:buBlip>
                <a:blip r:embed="rId3"/>
              </a:buBlip>
              <a:defRPr sz="2200">
                <a:solidFill>
                  <a:schemeClr val="bg1"/>
                </a:solidFill>
              </a:defRPr>
            </a:lvl1pPr>
            <a:lvl2pPr marL="685800" indent="-228600">
              <a:spcBef>
                <a:spcPts val="1000"/>
              </a:spcBef>
              <a:spcAft>
                <a:spcPts val="600"/>
              </a:spcAft>
              <a:buFontTx/>
              <a:buBlip>
                <a:blip r:embed="rId3"/>
              </a:buBlip>
              <a:defRPr sz="1800">
                <a:solidFill>
                  <a:schemeClr val="bg1"/>
                </a:solidFill>
              </a:defRPr>
            </a:lvl2pPr>
            <a:lvl3pPr marL="1143000" indent="-228600">
              <a:spcBef>
                <a:spcPts val="1000"/>
              </a:spcBef>
              <a:spcAft>
                <a:spcPts val="600"/>
              </a:spcAft>
              <a:buFontTx/>
              <a:buBlip>
                <a:blip r:embed="rId3"/>
              </a:buBlip>
              <a:defRPr sz="1600">
                <a:solidFill>
                  <a:schemeClr val="bg1"/>
                </a:solidFill>
              </a:defRPr>
            </a:lvl3pPr>
            <a:lvl4pPr>
              <a:spcBef>
                <a:spcPts val="1000"/>
              </a:spcBef>
              <a:spcAft>
                <a:spcPts val="600"/>
              </a:spcAft>
              <a:defRPr sz="1800">
                <a:solidFill>
                  <a:schemeClr val="bg1"/>
                </a:solidFill>
              </a:defRPr>
            </a:lvl4pPr>
            <a:lvl5pPr>
              <a:spcBef>
                <a:spcPts val="1000"/>
              </a:spcBef>
              <a:spcAft>
                <a:spcPts val="600"/>
              </a:spcAft>
              <a:defRPr sz="1800">
                <a:solidFill>
                  <a:schemeClr val="bg1"/>
                </a:solidFill>
              </a:defRPr>
            </a:lvl5pPr>
          </a:lstStyle>
          <a:p>
            <a:pPr lvl="0"/>
            <a:r>
              <a:rPr lang="en-US"/>
              <a:t>Edit Master text styles</a:t>
            </a:r>
          </a:p>
          <a:p>
            <a:pPr lvl="1"/>
            <a:r>
              <a:rPr lang="en-US"/>
              <a:t>Second level</a:t>
            </a:r>
          </a:p>
          <a:p>
            <a:pPr lvl="2"/>
            <a:r>
              <a:rPr lang="en-US"/>
              <a:t>Third level</a:t>
            </a:r>
          </a:p>
        </p:txBody>
      </p:sp>
      <p:sp>
        <p:nvSpPr>
          <p:cNvPr id="14" name="Text Placeholder 13">
            <a:extLst>
              <a:ext uri="{FF2B5EF4-FFF2-40B4-BE49-F238E27FC236}">
                <a16:creationId xmlns:a16="http://schemas.microsoft.com/office/drawing/2014/main" id="{19430922-E72C-45C4-9706-B69DB6D75C4A}"/>
              </a:ext>
            </a:extLst>
          </p:cNvPr>
          <p:cNvSpPr>
            <a:spLocks noGrp="1"/>
          </p:cNvSpPr>
          <p:nvPr>
            <p:ph type="body" sz="quarter" idx="11"/>
          </p:nvPr>
        </p:nvSpPr>
        <p:spPr>
          <a:xfrm>
            <a:off x="8934450" y="324852"/>
            <a:ext cx="2844465" cy="531896"/>
          </a:xfrm>
        </p:spPr>
        <p:txBody>
          <a:bodyPr>
            <a:noAutofit/>
          </a:bodyPr>
          <a:lstStyle>
            <a:lvl1pPr marL="0" indent="0" algn="r">
              <a:buFontTx/>
              <a:buNone/>
              <a:defRPr lang="en-US" sz="1800" b="1" kern="1200" dirty="0">
                <a:solidFill>
                  <a:schemeClr val="bg1"/>
                </a:solidFill>
                <a:latin typeface="+mn-lt"/>
                <a:ea typeface="+mn-ea"/>
                <a:cs typeface="+mn-cs"/>
              </a:defRPr>
            </a:lvl1pPr>
          </a:lstStyle>
          <a:p>
            <a:pPr marL="228600" lvl="0" indent="-228600" algn="l" defTabSz="914400" rtl="0" eaLnBrk="1" latinLnBrk="0" hangingPunct="1">
              <a:lnSpc>
                <a:spcPct val="90000"/>
              </a:lnSpc>
              <a:spcBef>
                <a:spcPts val="600"/>
              </a:spcBef>
              <a:spcAft>
                <a:spcPts val="600"/>
              </a:spcAft>
              <a:buFont typeface="Arial" panose="020B0604020202020204" pitchFamily="34" charset="0"/>
              <a:buChar char="•"/>
            </a:pPr>
            <a:r>
              <a:rPr lang="en-US"/>
              <a:t>Click to edit Master text styles</a:t>
            </a:r>
          </a:p>
        </p:txBody>
      </p:sp>
      <p:sp>
        <p:nvSpPr>
          <p:cNvPr id="13" name="TextBox 12">
            <a:extLst>
              <a:ext uri="{FF2B5EF4-FFF2-40B4-BE49-F238E27FC236}">
                <a16:creationId xmlns:a16="http://schemas.microsoft.com/office/drawing/2014/main" id="{5D83C458-9A2C-4359-A89A-3A1826058EFB}"/>
              </a:ext>
            </a:extLst>
          </p:cNvPr>
          <p:cNvSpPr txBox="1"/>
          <p:nvPr userDrawn="1"/>
        </p:nvSpPr>
        <p:spPr>
          <a:xfrm>
            <a:off x="781050" y="6157979"/>
            <a:ext cx="6753497" cy="261610"/>
          </a:xfrm>
          <a:prstGeom prst="rect">
            <a:avLst/>
          </a:prstGeom>
          <a:noFill/>
        </p:spPr>
        <p:txBody>
          <a:bodyPr wrap="square" rtlCol="0">
            <a:spAutoFit/>
          </a:bodyPr>
          <a:lstStyle/>
          <a:p>
            <a:r>
              <a:rPr lang="en-NZ" sz="1100" kern="1200" dirty="0">
                <a:solidFill>
                  <a:schemeClr val="bg1"/>
                </a:solidFill>
                <a:latin typeface="+mn-lt"/>
                <a:ea typeface="+mn-ea"/>
                <a:cs typeface="+mn-cs"/>
              </a:rPr>
              <a:t>ADVOCACY  |  AWARENESS  |  EDUCATION  |  SUPPORT  |  RESEARCH</a:t>
            </a:r>
            <a:endParaRPr lang="en-US" sz="1100" kern="1200" dirty="0">
              <a:solidFill>
                <a:schemeClr val="bg1"/>
              </a:solidFill>
              <a:latin typeface="+mn-lt"/>
              <a:ea typeface="+mn-ea"/>
              <a:cs typeface="+mn-cs"/>
            </a:endParaRPr>
          </a:p>
        </p:txBody>
      </p:sp>
      <p:pic>
        <p:nvPicPr>
          <p:cNvPr id="8" name="Picture 7">
            <a:extLst>
              <a:ext uri="{FF2B5EF4-FFF2-40B4-BE49-F238E27FC236}">
                <a16:creationId xmlns:a16="http://schemas.microsoft.com/office/drawing/2014/main" id="{02536BDD-3557-4FB0-85E5-AFCE73F005D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822094" y="5203420"/>
            <a:ext cx="3165690" cy="980685"/>
          </a:xfrm>
          <a:prstGeom prst="rect">
            <a:avLst/>
          </a:prstGeom>
        </p:spPr>
      </p:pic>
    </p:spTree>
    <p:extLst>
      <p:ext uri="{BB962C8B-B14F-4D97-AF65-F5344CB8AC3E}">
        <p14:creationId xmlns:p14="http://schemas.microsoft.com/office/powerpoint/2010/main" val="2780499807"/>
      </p:ext>
    </p:extLst>
  </p:cSld>
  <p:clrMapOvr>
    <a:masterClrMapping/>
  </p:clrMapOvr>
  <p:transition spd="med">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LFA Postiv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55AB60-F9A0-4F5F-8028-468374E42C82}"/>
              </a:ext>
            </a:extLst>
          </p:cNvPr>
          <p:cNvSpPr>
            <a:spLocks noGrp="1"/>
          </p:cNvSpPr>
          <p:nvPr>
            <p:ph type="title"/>
          </p:nvPr>
        </p:nvSpPr>
        <p:spPr>
          <a:xfrm>
            <a:off x="781050" y="647700"/>
            <a:ext cx="5524500" cy="514350"/>
          </a:xfrm>
        </p:spPr>
        <p:txBody>
          <a:bodyPr>
            <a:noAutofit/>
          </a:bodyPr>
          <a:lstStyle>
            <a:lvl1pPr>
              <a:defRPr sz="2600" b="1"/>
            </a:lvl1pPr>
          </a:lstStyle>
          <a:p>
            <a:r>
              <a:rPr lang="en-US"/>
              <a:t>Click to edit Master title style</a:t>
            </a:r>
          </a:p>
        </p:txBody>
      </p:sp>
      <p:sp>
        <p:nvSpPr>
          <p:cNvPr id="3" name="Content Placeholder 2">
            <a:extLst>
              <a:ext uri="{FF2B5EF4-FFF2-40B4-BE49-F238E27FC236}">
                <a16:creationId xmlns:a16="http://schemas.microsoft.com/office/drawing/2014/main" id="{22585028-60A4-4EC3-A6FC-23CFCF010D89}"/>
              </a:ext>
            </a:extLst>
          </p:cNvPr>
          <p:cNvSpPr>
            <a:spLocks noGrp="1"/>
          </p:cNvSpPr>
          <p:nvPr>
            <p:ph idx="1" hasCustomPrompt="1"/>
          </p:nvPr>
        </p:nvSpPr>
        <p:spPr>
          <a:xfrm>
            <a:off x="781050" y="1444625"/>
            <a:ext cx="6686550" cy="4003675"/>
          </a:xfrm>
        </p:spPr>
        <p:txBody>
          <a:bodyPr>
            <a:normAutofit/>
          </a:bodyPr>
          <a:lstStyle>
            <a:lvl1pPr>
              <a:spcBef>
                <a:spcPts val="1000"/>
              </a:spcBef>
              <a:spcAft>
                <a:spcPts val="600"/>
              </a:spcAft>
              <a:defRPr sz="2200"/>
            </a:lvl1pPr>
            <a:lvl2pPr>
              <a:spcBef>
                <a:spcPts val="1000"/>
              </a:spcBef>
              <a:spcAft>
                <a:spcPts val="600"/>
              </a:spcAft>
              <a:defRPr sz="1800"/>
            </a:lvl2pPr>
            <a:lvl3pPr>
              <a:spcBef>
                <a:spcPts val="1000"/>
              </a:spcBef>
              <a:spcAft>
                <a:spcPts val="600"/>
              </a:spcAft>
              <a:defRPr sz="1600"/>
            </a:lvl3pPr>
            <a:lvl4pPr>
              <a:spcBef>
                <a:spcPts val="1000"/>
              </a:spcBef>
              <a:spcAft>
                <a:spcPts val="600"/>
              </a:spcAft>
              <a:defRPr sz="1800"/>
            </a:lvl4pPr>
            <a:lvl5pPr>
              <a:spcBef>
                <a:spcPts val="1000"/>
              </a:spcBef>
              <a:spcAft>
                <a:spcPts val="600"/>
              </a:spcAft>
              <a:defRPr sz="1800"/>
            </a:lvl5pPr>
          </a:lstStyle>
          <a:p>
            <a:pPr lvl="0"/>
            <a:r>
              <a:rPr lang="en-US"/>
              <a:t>Edit Master text styles</a:t>
            </a:r>
          </a:p>
          <a:p>
            <a:pPr lvl="1"/>
            <a:r>
              <a:rPr lang="en-US"/>
              <a:t>Second level</a:t>
            </a:r>
          </a:p>
          <a:p>
            <a:pPr lvl="2"/>
            <a:r>
              <a:rPr lang="en-US"/>
              <a:t>Third level</a:t>
            </a:r>
          </a:p>
        </p:txBody>
      </p:sp>
      <p:sp>
        <p:nvSpPr>
          <p:cNvPr id="14" name="Text Placeholder 13">
            <a:extLst>
              <a:ext uri="{FF2B5EF4-FFF2-40B4-BE49-F238E27FC236}">
                <a16:creationId xmlns:a16="http://schemas.microsoft.com/office/drawing/2014/main" id="{19430922-E72C-45C4-9706-B69DB6D75C4A}"/>
              </a:ext>
            </a:extLst>
          </p:cNvPr>
          <p:cNvSpPr>
            <a:spLocks noGrp="1"/>
          </p:cNvSpPr>
          <p:nvPr>
            <p:ph type="body" sz="quarter" idx="11"/>
          </p:nvPr>
        </p:nvSpPr>
        <p:spPr>
          <a:xfrm>
            <a:off x="8934450" y="324852"/>
            <a:ext cx="2844465" cy="531896"/>
          </a:xfrm>
        </p:spPr>
        <p:txBody>
          <a:bodyPr>
            <a:noAutofit/>
          </a:bodyPr>
          <a:lstStyle>
            <a:lvl1pPr marL="0" indent="0" algn="r">
              <a:buFontTx/>
              <a:buNone/>
              <a:defRPr lang="en-US" sz="1800" b="1" kern="1200" dirty="0">
                <a:solidFill>
                  <a:schemeClr val="tx1"/>
                </a:solidFill>
                <a:latin typeface="+mn-lt"/>
                <a:ea typeface="+mn-ea"/>
                <a:cs typeface="+mn-cs"/>
              </a:defRPr>
            </a:lvl1pPr>
          </a:lstStyle>
          <a:p>
            <a:pPr marL="228600" lvl="0" indent="-228600" algn="l" defTabSz="914400" rtl="0" eaLnBrk="1" latinLnBrk="0" hangingPunct="1">
              <a:lnSpc>
                <a:spcPct val="90000"/>
              </a:lnSpc>
              <a:spcBef>
                <a:spcPts val="600"/>
              </a:spcBef>
              <a:spcAft>
                <a:spcPts val="600"/>
              </a:spcAft>
              <a:buFont typeface="Arial" panose="020B0604020202020204" pitchFamily="34" charset="0"/>
              <a:buChar char="•"/>
            </a:pPr>
            <a:r>
              <a:rPr lang="en-US"/>
              <a:t>Click to edit Master text styles</a:t>
            </a:r>
          </a:p>
        </p:txBody>
      </p:sp>
      <p:sp>
        <p:nvSpPr>
          <p:cNvPr id="21" name="TextBox 20">
            <a:extLst>
              <a:ext uri="{FF2B5EF4-FFF2-40B4-BE49-F238E27FC236}">
                <a16:creationId xmlns:a16="http://schemas.microsoft.com/office/drawing/2014/main" id="{8EED6524-6F4B-4CDC-BA12-665F87961D30}"/>
              </a:ext>
            </a:extLst>
          </p:cNvPr>
          <p:cNvSpPr txBox="1"/>
          <p:nvPr userDrawn="1"/>
        </p:nvSpPr>
        <p:spPr>
          <a:xfrm>
            <a:off x="781050" y="6157979"/>
            <a:ext cx="6753497" cy="261610"/>
          </a:xfrm>
          <a:prstGeom prst="rect">
            <a:avLst/>
          </a:prstGeom>
          <a:noFill/>
        </p:spPr>
        <p:txBody>
          <a:bodyPr wrap="square" rtlCol="0">
            <a:spAutoFit/>
          </a:bodyPr>
          <a:lstStyle/>
          <a:p>
            <a:r>
              <a:rPr lang="en-NZ" sz="1100" kern="1200" dirty="0">
                <a:solidFill>
                  <a:schemeClr val="bg2"/>
                </a:solidFill>
                <a:latin typeface="+mn-lt"/>
                <a:ea typeface="+mn-ea"/>
                <a:cs typeface="+mn-cs"/>
              </a:rPr>
              <a:t>ADVOCACY  |  AWARENESS  |  EDUCATION  |  SUPPORT  |  RESEARCH</a:t>
            </a:r>
            <a:endParaRPr lang="en-US" sz="1100" kern="1200" dirty="0">
              <a:solidFill>
                <a:schemeClr val="bg2"/>
              </a:solidFill>
              <a:latin typeface="+mn-lt"/>
              <a:ea typeface="+mn-ea"/>
              <a:cs typeface="+mn-cs"/>
            </a:endParaRPr>
          </a:p>
        </p:txBody>
      </p:sp>
      <p:pic>
        <p:nvPicPr>
          <p:cNvPr id="7" name="Picture 6">
            <a:extLst>
              <a:ext uri="{FF2B5EF4-FFF2-40B4-BE49-F238E27FC236}">
                <a16:creationId xmlns:a16="http://schemas.microsoft.com/office/drawing/2014/main" id="{855B0E05-A02E-4044-8EF1-D736D4A2ADC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22094" y="5203420"/>
            <a:ext cx="3165690" cy="980685"/>
          </a:xfrm>
          <a:prstGeom prst="rect">
            <a:avLst/>
          </a:prstGeom>
        </p:spPr>
      </p:pic>
    </p:spTree>
    <p:extLst>
      <p:ext uri="{BB962C8B-B14F-4D97-AF65-F5344CB8AC3E}">
        <p14:creationId xmlns:p14="http://schemas.microsoft.com/office/powerpoint/2010/main" val="2543787194"/>
      </p:ext>
    </p:extLst>
  </p:cSld>
  <p:clrMapOvr>
    <a:masterClrMapping/>
  </p:clrMapOvr>
  <p:transition spd="med">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84AC92-A68D-478A-A321-DA096CE53D5E}"/>
              </a:ext>
            </a:extLst>
          </p:cNvPr>
          <p:cNvSpPr>
            <a:spLocks noGrp="1"/>
          </p:cNvSpPr>
          <p:nvPr>
            <p:ph type="title"/>
          </p:nvPr>
        </p:nvSpPr>
        <p:spPr/>
        <p:txBody>
          <a:bodyPr/>
          <a:lstStyle>
            <a:lvl1pPr>
              <a:defRPr>
                <a:latin typeface="Montserrat" panose="00000500000000000000" pitchFamily="2" charset="0"/>
              </a:defRPr>
            </a:lvl1pPr>
          </a:lstStyle>
          <a:p>
            <a:r>
              <a:rPr lang="en-US"/>
              <a:t>Click to edit Master title style</a:t>
            </a:r>
          </a:p>
        </p:txBody>
      </p:sp>
      <p:sp>
        <p:nvSpPr>
          <p:cNvPr id="3" name="Content Placeholder 2">
            <a:extLst>
              <a:ext uri="{FF2B5EF4-FFF2-40B4-BE49-F238E27FC236}">
                <a16:creationId xmlns:a16="http://schemas.microsoft.com/office/drawing/2014/main" id="{B6CADABD-E9F6-4B33-8BE7-F92B6AFDA840}"/>
              </a:ext>
            </a:extLst>
          </p:cNvPr>
          <p:cNvSpPr>
            <a:spLocks noGrp="1"/>
          </p:cNvSpPr>
          <p:nvPr>
            <p:ph idx="1"/>
          </p:nvPr>
        </p:nvSpPr>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vl2pPr>
              <a:defRPr>
                <a:latin typeface="Open Sans" panose="020B0606030504020204" pitchFamily="34" charset="0"/>
                <a:ea typeface="Open Sans" panose="020B0606030504020204" pitchFamily="34" charset="0"/>
                <a:cs typeface="Open Sans" panose="020B0606030504020204" pitchFamily="34" charset="0"/>
              </a:defRPr>
            </a:lvl2pPr>
            <a:lvl3pPr>
              <a:defRPr>
                <a:latin typeface="Open Sans" panose="020B0606030504020204" pitchFamily="34" charset="0"/>
                <a:ea typeface="Open Sans" panose="020B0606030504020204" pitchFamily="34" charset="0"/>
                <a:cs typeface="Open Sans" panose="020B0606030504020204" pitchFamily="34" charset="0"/>
              </a:defRPr>
            </a:lvl3pPr>
            <a:lvl4pPr>
              <a:defRPr>
                <a:latin typeface="Open Sans" panose="020B0606030504020204" pitchFamily="34" charset="0"/>
                <a:ea typeface="Open Sans" panose="020B0606030504020204" pitchFamily="34" charset="0"/>
                <a:cs typeface="Open Sans" panose="020B0606030504020204" pitchFamily="34" charset="0"/>
              </a:defRPr>
            </a:lvl4pPr>
            <a:lvl5pP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AE15DE6D-CCFB-4C4A-BF7C-1064DABBB802}"/>
              </a:ext>
            </a:extLst>
          </p:cNvPr>
          <p:cNvSpPr>
            <a:spLocks noGrp="1"/>
          </p:cNvSpPr>
          <p:nvPr>
            <p:ph type="dt" sz="half" idx="2"/>
          </p:nvPr>
        </p:nvSpPr>
        <p:spPr>
          <a:xfrm>
            <a:off x="838200" y="6492875"/>
            <a:ext cx="2743200" cy="228600"/>
          </a:xfrm>
          <a:prstGeom prst="rect">
            <a:avLst/>
          </a:prstGeom>
        </p:spPr>
        <p:txBody>
          <a:bodyPr vert="horz" lIns="91440" tIns="45720" rIns="91440" bIns="45720" rtlCol="0" anchor="ctr"/>
          <a:lstStyle>
            <a:lvl1pPr algn="l">
              <a:defRPr sz="800">
                <a:solidFill>
                  <a:schemeClr val="tx2"/>
                </a:solidFill>
              </a:defRPr>
            </a:lvl1pPr>
          </a:lstStyle>
          <a:p>
            <a:r>
              <a:rPr lang="en-US" dirty="0"/>
              <a:t>Document Title</a:t>
            </a:r>
          </a:p>
        </p:txBody>
      </p:sp>
      <p:sp>
        <p:nvSpPr>
          <p:cNvPr id="8" name="Footer Placeholder 4">
            <a:extLst>
              <a:ext uri="{FF2B5EF4-FFF2-40B4-BE49-F238E27FC236}">
                <a16:creationId xmlns:a16="http://schemas.microsoft.com/office/drawing/2014/main" id="{89BFFC6B-3421-42AA-A92A-8C430DE1D60B}"/>
              </a:ext>
            </a:extLst>
          </p:cNvPr>
          <p:cNvSpPr>
            <a:spLocks noGrp="1"/>
          </p:cNvSpPr>
          <p:nvPr>
            <p:ph type="ftr" sz="quarter" idx="3"/>
          </p:nvPr>
        </p:nvSpPr>
        <p:spPr>
          <a:xfrm>
            <a:off x="838200" y="6258111"/>
            <a:ext cx="4114800" cy="228600"/>
          </a:xfrm>
          <a:prstGeom prst="rect">
            <a:avLst/>
          </a:prstGeom>
        </p:spPr>
        <p:txBody>
          <a:bodyPr vert="horz" lIns="91440" tIns="45720" rIns="91440" bIns="45720" rtlCol="0" anchor="ctr"/>
          <a:lstStyle>
            <a:lvl1pPr algn="l">
              <a:defRPr sz="800">
                <a:solidFill>
                  <a:schemeClr val="tx2"/>
                </a:solidFill>
              </a:defRPr>
            </a:lvl1pPr>
          </a:lstStyle>
          <a:p>
            <a:r>
              <a:rPr lang="en-US" dirty="0"/>
              <a:t>Lung Learning</a:t>
            </a:r>
          </a:p>
        </p:txBody>
      </p:sp>
      <p:sp>
        <p:nvSpPr>
          <p:cNvPr id="9" name="Slide Number Placeholder 5">
            <a:extLst>
              <a:ext uri="{FF2B5EF4-FFF2-40B4-BE49-F238E27FC236}">
                <a16:creationId xmlns:a16="http://schemas.microsoft.com/office/drawing/2014/main" id="{8316B067-842E-4317-83C0-D75B8E58A58F}"/>
              </a:ext>
            </a:extLst>
          </p:cNvPr>
          <p:cNvSpPr>
            <a:spLocks noGrp="1"/>
          </p:cNvSpPr>
          <p:nvPr>
            <p:ph type="sldNum" sz="quarter" idx="4"/>
          </p:nvPr>
        </p:nvSpPr>
        <p:spPr>
          <a:xfrm>
            <a:off x="8610600" y="6486711"/>
            <a:ext cx="2743200" cy="234764"/>
          </a:xfrm>
          <a:prstGeom prst="rect">
            <a:avLst/>
          </a:prstGeom>
        </p:spPr>
        <p:txBody>
          <a:bodyPr vert="horz" lIns="91440" tIns="45720" rIns="91440" bIns="45720" rtlCol="0" anchor="ctr"/>
          <a:lstStyle>
            <a:lvl1pPr algn="r">
              <a:defRPr sz="800">
                <a:solidFill>
                  <a:schemeClr val="tx2"/>
                </a:solidFill>
              </a:defRPr>
            </a:lvl1pPr>
          </a:lstStyle>
          <a:p>
            <a:fld id="{7AC7DC2C-CE06-4544-9495-824DE259F9D9}" type="slidenum">
              <a:rPr lang="en-US" smtClean="0"/>
              <a:pPr/>
              <a:t>‹#›</a:t>
            </a:fld>
            <a:endParaRPr lang="en-US" dirty="0"/>
          </a:p>
        </p:txBody>
      </p:sp>
    </p:spTree>
    <p:extLst>
      <p:ext uri="{BB962C8B-B14F-4D97-AF65-F5344CB8AC3E}">
        <p14:creationId xmlns:p14="http://schemas.microsoft.com/office/powerpoint/2010/main" val="28078207"/>
      </p:ext>
    </p:extLst>
  </p:cSld>
  <p:clrMapOvr>
    <a:masterClrMapping/>
  </p:clrMapOvr>
  <p:transition spd="med">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777"/>
        <p:cNvGrpSpPr/>
        <p:nvPr/>
      </p:nvGrpSpPr>
      <p:grpSpPr>
        <a:xfrm>
          <a:off x="0" y="0"/>
          <a:ext cx="0" cy="0"/>
          <a:chOff x="0" y="0"/>
          <a:chExt cx="0" cy="0"/>
        </a:xfrm>
      </p:grpSpPr>
      <p:sp>
        <p:nvSpPr>
          <p:cNvPr id="778" name="Google Shape;778;p45"/>
          <p:cNvSpPr txBox="1">
            <a:spLocks noGrp="1"/>
          </p:cNvSpPr>
          <p:nvPr>
            <p:ph type="title"/>
          </p:nvPr>
        </p:nvSpPr>
        <p:spPr>
          <a:xfrm>
            <a:off x="442900" y="432001"/>
            <a:ext cx="11305827" cy="138720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dk1"/>
              </a:buClr>
              <a:buSzPts val="3200"/>
              <a:buFont typeface="Georgia"/>
              <a:buNone/>
              <a:defRPr sz="3200" b="0" i="0" u="none" strike="noStrike" cap="none">
                <a:solidFill>
                  <a:schemeClr val="dk1"/>
                </a:solidFill>
                <a:latin typeface="Georgia"/>
                <a:ea typeface="Georgia"/>
                <a:cs typeface="Georgia"/>
                <a:sym typeface="Georgia"/>
              </a:defRPr>
            </a:lvl1pPr>
            <a:lvl2pPr lvl="1">
              <a:spcBef>
                <a:spcPts val="0"/>
              </a:spcBef>
              <a:spcAft>
                <a:spcPts val="0"/>
              </a:spcAft>
              <a:buSzPts val="1500"/>
              <a:buNone/>
              <a:defRPr sz="1900"/>
            </a:lvl2pPr>
            <a:lvl3pPr lvl="2">
              <a:spcBef>
                <a:spcPts val="0"/>
              </a:spcBef>
              <a:spcAft>
                <a:spcPts val="0"/>
              </a:spcAft>
              <a:buSzPts val="1500"/>
              <a:buNone/>
              <a:defRPr sz="1900"/>
            </a:lvl3pPr>
            <a:lvl4pPr lvl="3">
              <a:spcBef>
                <a:spcPts val="0"/>
              </a:spcBef>
              <a:spcAft>
                <a:spcPts val="0"/>
              </a:spcAft>
              <a:buSzPts val="1500"/>
              <a:buNone/>
              <a:defRPr sz="1900"/>
            </a:lvl4pPr>
            <a:lvl5pPr lvl="4">
              <a:spcBef>
                <a:spcPts val="0"/>
              </a:spcBef>
              <a:spcAft>
                <a:spcPts val="0"/>
              </a:spcAft>
              <a:buSzPts val="1500"/>
              <a:buNone/>
              <a:defRPr sz="1900"/>
            </a:lvl5pPr>
            <a:lvl6pPr lvl="5">
              <a:spcBef>
                <a:spcPts val="0"/>
              </a:spcBef>
              <a:spcAft>
                <a:spcPts val="0"/>
              </a:spcAft>
              <a:buSzPts val="1500"/>
              <a:buNone/>
              <a:defRPr sz="1900"/>
            </a:lvl6pPr>
            <a:lvl7pPr lvl="6">
              <a:spcBef>
                <a:spcPts val="0"/>
              </a:spcBef>
              <a:spcAft>
                <a:spcPts val="0"/>
              </a:spcAft>
              <a:buSzPts val="1500"/>
              <a:buNone/>
              <a:defRPr sz="1900"/>
            </a:lvl7pPr>
            <a:lvl8pPr lvl="7">
              <a:spcBef>
                <a:spcPts val="0"/>
              </a:spcBef>
              <a:spcAft>
                <a:spcPts val="0"/>
              </a:spcAft>
              <a:buSzPts val="1500"/>
              <a:buNone/>
              <a:defRPr sz="1900"/>
            </a:lvl8pPr>
            <a:lvl9pPr lvl="8">
              <a:spcBef>
                <a:spcPts val="0"/>
              </a:spcBef>
              <a:spcAft>
                <a:spcPts val="0"/>
              </a:spcAft>
              <a:buSzPts val="1500"/>
              <a:buNone/>
              <a:defRPr sz="1900"/>
            </a:lvl9pPr>
          </a:lstStyle>
          <a:p>
            <a:endParaRPr/>
          </a:p>
        </p:txBody>
      </p:sp>
      <p:sp>
        <p:nvSpPr>
          <p:cNvPr id="779" name="Google Shape;779;p45"/>
          <p:cNvSpPr txBox="1">
            <a:spLocks noGrp="1"/>
          </p:cNvSpPr>
          <p:nvPr>
            <p:ph type="sldNum" idx="12"/>
          </p:nvPr>
        </p:nvSpPr>
        <p:spPr>
          <a:xfrm>
            <a:off x="8218228" y="6492240"/>
            <a:ext cx="3530540" cy="137100"/>
          </a:xfrm>
          <a:prstGeom prst="rect">
            <a:avLst/>
          </a:prstGeom>
          <a:noFill/>
          <a:ln>
            <a:noFill/>
          </a:ln>
        </p:spPr>
        <p:txBody>
          <a:bodyPr spcFirstLastPara="1" wrap="square" lIns="0" tIns="0" rIns="0" bIns="0" anchor="b" anchorCtr="0">
            <a:noAutofit/>
          </a:bodyPr>
          <a:lstStyle>
            <a:lvl1pPr marL="0" marR="0" lvl="0" indent="0" algn="r" rtl="0">
              <a:spcBef>
                <a:spcPts val="0"/>
              </a:spcBef>
              <a:buNone/>
              <a:defRPr sz="800">
                <a:solidFill>
                  <a:schemeClr val="dk1"/>
                </a:solidFill>
                <a:latin typeface="Arial"/>
                <a:ea typeface="Arial"/>
                <a:cs typeface="Arial"/>
                <a:sym typeface="Arial"/>
              </a:defRPr>
            </a:lvl1pPr>
            <a:lvl2pPr marL="0" marR="0" lvl="1" indent="0" algn="r" rtl="0">
              <a:spcBef>
                <a:spcPts val="0"/>
              </a:spcBef>
              <a:buNone/>
              <a:defRPr sz="800">
                <a:solidFill>
                  <a:schemeClr val="dk1"/>
                </a:solidFill>
                <a:latin typeface="Arial"/>
                <a:ea typeface="Arial"/>
                <a:cs typeface="Arial"/>
                <a:sym typeface="Arial"/>
              </a:defRPr>
            </a:lvl2pPr>
            <a:lvl3pPr marL="0" marR="0" lvl="2" indent="0" algn="r" rtl="0">
              <a:spcBef>
                <a:spcPts val="0"/>
              </a:spcBef>
              <a:buNone/>
              <a:defRPr sz="800">
                <a:solidFill>
                  <a:schemeClr val="dk1"/>
                </a:solidFill>
                <a:latin typeface="Arial"/>
                <a:ea typeface="Arial"/>
                <a:cs typeface="Arial"/>
                <a:sym typeface="Arial"/>
              </a:defRPr>
            </a:lvl3pPr>
            <a:lvl4pPr marL="0" marR="0" lvl="3" indent="0" algn="r" rtl="0">
              <a:spcBef>
                <a:spcPts val="0"/>
              </a:spcBef>
              <a:buNone/>
              <a:defRPr sz="800">
                <a:solidFill>
                  <a:schemeClr val="dk1"/>
                </a:solidFill>
                <a:latin typeface="Arial"/>
                <a:ea typeface="Arial"/>
                <a:cs typeface="Arial"/>
                <a:sym typeface="Arial"/>
              </a:defRPr>
            </a:lvl4pPr>
            <a:lvl5pPr marL="0" marR="0" lvl="4" indent="0" algn="r" rtl="0">
              <a:spcBef>
                <a:spcPts val="0"/>
              </a:spcBef>
              <a:buNone/>
              <a:defRPr sz="800">
                <a:solidFill>
                  <a:schemeClr val="dk1"/>
                </a:solidFill>
                <a:latin typeface="Arial"/>
                <a:ea typeface="Arial"/>
                <a:cs typeface="Arial"/>
                <a:sym typeface="Arial"/>
              </a:defRPr>
            </a:lvl5pPr>
            <a:lvl6pPr marL="0" marR="0" lvl="5" indent="0" algn="r" rtl="0">
              <a:spcBef>
                <a:spcPts val="0"/>
              </a:spcBef>
              <a:buNone/>
              <a:defRPr sz="800">
                <a:solidFill>
                  <a:schemeClr val="dk1"/>
                </a:solidFill>
                <a:latin typeface="Arial"/>
                <a:ea typeface="Arial"/>
                <a:cs typeface="Arial"/>
                <a:sym typeface="Arial"/>
              </a:defRPr>
            </a:lvl6pPr>
            <a:lvl7pPr marL="0" marR="0" lvl="6" indent="0" algn="r" rtl="0">
              <a:spcBef>
                <a:spcPts val="0"/>
              </a:spcBef>
              <a:buNone/>
              <a:defRPr sz="800">
                <a:solidFill>
                  <a:schemeClr val="dk1"/>
                </a:solidFill>
                <a:latin typeface="Arial"/>
                <a:ea typeface="Arial"/>
                <a:cs typeface="Arial"/>
                <a:sym typeface="Arial"/>
              </a:defRPr>
            </a:lvl7pPr>
            <a:lvl8pPr marL="0" marR="0" lvl="7" indent="0" algn="r" rtl="0">
              <a:spcBef>
                <a:spcPts val="0"/>
              </a:spcBef>
              <a:buNone/>
              <a:defRPr sz="800">
                <a:solidFill>
                  <a:schemeClr val="dk1"/>
                </a:solidFill>
                <a:latin typeface="Arial"/>
                <a:ea typeface="Arial"/>
                <a:cs typeface="Arial"/>
                <a:sym typeface="Arial"/>
              </a:defRPr>
            </a:lvl8pPr>
            <a:lvl9pPr marL="0" marR="0" lvl="8" indent="0" algn="r" rtl="0">
              <a:spcBef>
                <a:spcPts val="0"/>
              </a:spcBef>
              <a:buNone/>
              <a:defRPr sz="800">
                <a:solidFill>
                  <a:schemeClr val="dk1"/>
                </a:solidFill>
                <a:latin typeface="Arial"/>
                <a:ea typeface="Arial"/>
                <a:cs typeface="Arial"/>
                <a:sym typeface="Arial"/>
              </a:defRPr>
            </a:lvl9pPr>
          </a:lstStyle>
          <a:p>
            <a:fld id="{00000000-1234-1234-1234-123412341234}" type="slidenum">
              <a:rPr lang="en-GB" smtClean="0"/>
              <a:pPr/>
              <a:t>‹#›</a:t>
            </a:fld>
            <a:endParaRPr lang="en-GB" dirty="0"/>
          </a:p>
        </p:txBody>
      </p:sp>
    </p:spTree>
    <p:extLst>
      <p:ext uri="{BB962C8B-B14F-4D97-AF65-F5344CB8AC3E}">
        <p14:creationId xmlns:p14="http://schemas.microsoft.com/office/powerpoint/2010/main" val="2725223756"/>
      </p:ext>
    </p:extLst>
  </p:cSld>
  <p:clrMapOvr>
    <a:masterClrMapping/>
  </p:clrMapOvr>
  <p:transition spd="med">
    <p:pull/>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6.xml"/><Relationship Id="rId7"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5" Type="http://schemas.openxmlformats.org/officeDocument/2006/relationships/slideLayout" Target="../slideLayouts/slideLayout8.xml"/><Relationship Id="rId4"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920331B-BB42-4CE3-8AA0-5BA56AAF138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8561B3A-6B43-4E95-8E15-E4657CA7FE4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p:txBody>
      </p:sp>
      <p:sp>
        <p:nvSpPr>
          <p:cNvPr id="4" name="Date Placeholder 3">
            <a:extLst>
              <a:ext uri="{FF2B5EF4-FFF2-40B4-BE49-F238E27FC236}">
                <a16:creationId xmlns:a16="http://schemas.microsoft.com/office/drawing/2014/main" id="{AC23B665-9B83-434C-AED0-B6B497C8D6E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295D19-F5BB-46FB-8724-21BBAF5CB7C2}" type="datetimeFigureOut">
              <a:rPr lang="en-US" smtClean="0"/>
              <a:t>4/30/2024</a:t>
            </a:fld>
            <a:endParaRPr lang="en-US"/>
          </a:p>
        </p:txBody>
      </p:sp>
      <p:sp>
        <p:nvSpPr>
          <p:cNvPr id="5" name="Footer Placeholder 4">
            <a:extLst>
              <a:ext uri="{FF2B5EF4-FFF2-40B4-BE49-F238E27FC236}">
                <a16:creationId xmlns:a16="http://schemas.microsoft.com/office/drawing/2014/main" id="{2633BC1F-98D9-4326-8411-CEA1914DC7C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85015FD-803F-47E6-9377-03EF152B18B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1BC80C-3DC9-422C-B029-CD9B27B9CB74}" type="slidenum">
              <a:rPr lang="en-US" smtClean="0"/>
              <a:t>‹#›</a:t>
            </a:fld>
            <a:endParaRPr lang="en-US"/>
          </a:p>
        </p:txBody>
      </p:sp>
    </p:spTree>
    <p:extLst>
      <p:ext uri="{BB962C8B-B14F-4D97-AF65-F5344CB8AC3E}">
        <p14:creationId xmlns:p14="http://schemas.microsoft.com/office/powerpoint/2010/main" val="436147161"/>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63" r:id="rId3"/>
  </p:sldLayoutIdLst>
  <p:txStyles>
    <p:titleStyle>
      <a:lvl1pPr algn="l" defTabSz="914400" rtl="0" eaLnBrk="1" latinLnBrk="0" hangingPunct="1">
        <a:lnSpc>
          <a:spcPct val="90000"/>
        </a:lnSpc>
        <a:spcBef>
          <a:spcPct val="0"/>
        </a:spcBef>
        <a:buNone/>
        <a:defRPr sz="4400" kern="1200">
          <a:gradFill flip="none" rotWithShape="1">
            <a:gsLst>
              <a:gs pos="46900">
                <a:srgbClr val="77BB42"/>
              </a:gs>
              <a:gs pos="0">
                <a:srgbClr val="1B8D41"/>
              </a:gs>
              <a:gs pos="100000">
                <a:srgbClr val="0F753A"/>
              </a:gs>
            </a:gsLst>
            <a:lin ang="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spcAft>
          <a:spcPts val="600"/>
        </a:spcAft>
        <a:buFontTx/>
        <a:buBlip>
          <a:blip r:embed="rId5"/>
        </a:buBlip>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1000"/>
        </a:spcBef>
        <a:spcAft>
          <a:spcPts val="600"/>
        </a:spcAft>
        <a:buFontTx/>
        <a:buBlip>
          <a:blip r:embed="rId5"/>
        </a:buBlip>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1000"/>
        </a:spcBef>
        <a:spcAft>
          <a:spcPts val="600"/>
        </a:spcAft>
        <a:buFontTx/>
        <a:buBlip>
          <a:blip r:embed="rId5"/>
        </a:buBlip>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1000"/>
        </a:spcBef>
        <a:spcAft>
          <a:spcPts val="6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1000"/>
        </a:spcBef>
        <a:spcAft>
          <a:spcPts val="6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920331B-BB42-4CE3-8AA0-5BA56AAF138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8561B3A-6B43-4E95-8E15-E4657CA7FE4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p:txBody>
      </p:sp>
      <p:sp>
        <p:nvSpPr>
          <p:cNvPr id="4" name="Date Placeholder 3">
            <a:extLst>
              <a:ext uri="{FF2B5EF4-FFF2-40B4-BE49-F238E27FC236}">
                <a16:creationId xmlns:a16="http://schemas.microsoft.com/office/drawing/2014/main" id="{AC23B665-9B83-434C-AED0-B6B497C8D6E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295D19-F5BB-46FB-8724-21BBAF5CB7C2}" type="datetimeFigureOut">
              <a:rPr lang="en-US" smtClean="0"/>
              <a:t>4/30/2024</a:t>
            </a:fld>
            <a:endParaRPr lang="en-US" dirty="0"/>
          </a:p>
        </p:txBody>
      </p:sp>
      <p:sp>
        <p:nvSpPr>
          <p:cNvPr id="5" name="Footer Placeholder 4">
            <a:extLst>
              <a:ext uri="{FF2B5EF4-FFF2-40B4-BE49-F238E27FC236}">
                <a16:creationId xmlns:a16="http://schemas.microsoft.com/office/drawing/2014/main" id="{2633BC1F-98D9-4326-8411-CEA1914DC7C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A85015FD-803F-47E6-9377-03EF152B18B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1BC80C-3DC9-422C-B029-CD9B27B9CB74}" type="slidenum">
              <a:rPr lang="en-US" smtClean="0"/>
              <a:t>‹#›</a:t>
            </a:fld>
            <a:endParaRPr lang="en-US" dirty="0"/>
          </a:p>
        </p:txBody>
      </p:sp>
    </p:spTree>
    <p:extLst>
      <p:ext uri="{BB962C8B-B14F-4D97-AF65-F5344CB8AC3E}">
        <p14:creationId xmlns:p14="http://schemas.microsoft.com/office/powerpoint/2010/main" val="701715440"/>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Lst>
  <p:transition spd="med">
    <p:pull/>
  </p:transition>
  <p:txStyles>
    <p:titleStyle>
      <a:lvl1pPr algn="l" defTabSz="914400" rtl="0" eaLnBrk="1" latinLnBrk="0" hangingPunct="1">
        <a:lnSpc>
          <a:spcPct val="90000"/>
        </a:lnSpc>
        <a:spcBef>
          <a:spcPct val="0"/>
        </a:spcBef>
        <a:buNone/>
        <a:defRPr sz="4400" kern="1200">
          <a:gradFill flip="none" rotWithShape="1">
            <a:gsLst>
              <a:gs pos="46900">
                <a:srgbClr val="77BB42"/>
              </a:gs>
              <a:gs pos="0">
                <a:srgbClr val="1B8D41"/>
              </a:gs>
              <a:gs pos="100000">
                <a:srgbClr val="0F753A"/>
              </a:gs>
            </a:gsLst>
            <a:lin ang="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spcAft>
          <a:spcPts val="600"/>
        </a:spcAft>
        <a:buFontTx/>
        <a:buBlip>
          <a:blip r:embed="rId8"/>
        </a:buBlip>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1000"/>
        </a:spcBef>
        <a:spcAft>
          <a:spcPts val="600"/>
        </a:spcAft>
        <a:buFontTx/>
        <a:buBlip>
          <a:blip r:embed="rId8"/>
        </a:buBlip>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1000"/>
        </a:spcBef>
        <a:spcAft>
          <a:spcPts val="600"/>
        </a:spcAft>
        <a:buFontTx/>
        <a:buBlip>
          <a:blip r:embed="rId8"/>
        </a:buBlip>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1000"/>
        </a:spcBef>
        <a:spcAft>
          <a:spcPts val="6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1000"/>
        </a:spcBef>
        <a:spcAft>
          <a:spcPts val="6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en-US" dirty="0"/>
              <a:t>Lung Foundation Australia</a:t>
            </a:r>
          </a:p>
        </p:txBody>
      </p:sp>
      <p:sp>
        <p:nvSpPr>
          <p:cNvPr id="5" name="Subtitle 4"/>
          <p:cNvSpPr>
            <a:spLocks noGrp="1"/>
          </p:cNvSpPr>
          <p:nvPr>
            <p:ph type="subTitle" idx="1"/>
          </p:nvPr>
        </p:nvSpPr>
        <p:spPr>
          <a:xfrm>
            <a:off x="779414" y="3888645"/>
            <a:ext cx="7200000" cy="2387599"/>
          </a:xfrm>
        </p:spPr>
        <p:txBody>
          <a:bodyPr/>
          <a:lstStyle/>
          <a:p>
            <a:r>
              <a:rPr lang="en-US" dirty="0"/>
              <a:t>Dr Kerry Hancock</a:t>
            </a:r>
          </a:p>
        </p:txBody>
      </p:sp>
    </p:spTree>
    <p:extLst>
      <p:ext uri="{BB962C8B-B14F-4D97-AF65-F5344CB8AC3E}">
        <p14:creationId xmlns:p14="http://schemas.microsoft.com/office/powerpoint/2010/main" val="16164494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76A64-CB46-44AA-8D9E-8A92A6857E75}"/>
              </a:ext>
            </a:extLst>
          </p:cNvPr>
          <p:cNvSpPr>
            <a:spLocks noGrp="1"/>
          </p:cNvSpPr>
          <p:nvPr>
            <p:ph type="title"/>
          </p:nvPr>
        </p:nvSpPr>
        <p:spPr/>
        <p:txBody>
          <a:bodyPr/>
          <a:lstStyle/>
          <a:p>
            <a:endParaRPr lang="en-US" dirty="0"/>
          </a:p>
        </p:txBody>
      </p:sp>
      <p:pic>
        <p:nvPicPr>
          <p:cNvPr id="4" name="Picture 4" descr="Diagram&#10;&#10;Description automatically generated">
            <a:extLst>
              <a:ext uri="{FF2B5EF4-FFF2-40B4-BE49-F238E27FC236}">
                <a16:creationId xmlns:a16="http://schemas.microsoft.com/office/drawing/2014/main" id="{DFFDC924-5CF4-4373-BE7F-DC52C9C482B4}"/>
              </a:ext>
            </a:extLst>
          </p:cNvPr>
          <p:cNvPicPr>
            <a:picLocks noGrp="1" noChangeAspect="1"/>
          </p:cNvPicPr>
          <p:nvPr>
            <p:ph idx="1"/>
          </p:nvPr>
        </p:nvPicPr>
        <p:blipFill>
          <a:blip r:embed="rId3"/>
          <a:stretch>
            <a:fillRect/>
          </a:stretch>
        </p:blipFill>
        <p:spPr>
          <a:xfrm>
            <a:off x="370200" y="210152"/>
            <a:ext cx="11451600" cy="6437696"/>
          </a:xfrm>
        </p:spPr>
      </p:pic>
    </p:spTree>
    <p:extLst>
      <p:ext uri="{BB962C8B-B14F-4D97-AF65-F5344CB8AC3E}">
        <p14:creationId xmlns:p14="http://schemas.microsoft.com/office/powerpoint/2010/main" val="2230099856"/>
      </p:ext>
    </p:extLst>
  </p:cSld>
  <p:clrMapOvr>
    <a:masterClrMapping/>
  </p:clrMapOvr>
  <p:transition spd="med">
    <p:pull/>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FE74A0-8F22-4D91-AFD3-10E878F548C7}"/>
              </a:ext>
            </a:extLst>
          </p:cNvPr>
          <p:cNvSpPr>
            <a:spLocks noGrp="1"/>
          </p:cNvSpPr>
          <p:nvPr>
            <p:ph type="title"/>
          </p:nvPr>
        </p:nvSpPr>
        <p:spPr/>
        <p:txBody>
          <a:bodyPr/>
          <a:lstStyle/>
          <a:p>
            <a:r>
              <a:rPr lang="en-AU" dirty="0"/>
              <a:t>About Lung Foundation Australia</a:t>
            </a:r>
          </a:p>
        </p:txBody>
      </p:sp>
      <p:sp>
        <p:nvSpPr>
          <p:cNvPr id="3" name="Content Placeholder 2">
            <a:extLst>
              <a:ext uri="{FF2B5EF4-FFF2-40B4-BE49-F238E27FC236}">
                <a16:creationId xmlns:a16="http://schemas.microsoft.com/office/drawing/2014/main" id="{BF0D5377-3F87-4030-A7BF-76B3EFDA295B}"/>
              </a:ext>
            </a:extLst>
          </p:cNvPr>
          <p:cNvSpPr>
            <a:spLocks noGrp="1"/>
          </p:cNvSpPr>
          <p:nvPr>
            <p:ph idx="1"/>
          </p:nvPr>
        </p:nvSpPr>
        <p:spPr/>
        <p:txBody>
          <a:bodyPr>
            <a:normAutofit lnSpcReduction="10000"/>
          </a:bodyPr>
          <a:lstStyle/>
          <a:p>
            <a:pPr algn="l"/>
            <a:r>
              <a:rPr lang="en-US" b="0" i="0" dirty="0">
                <a:solidFill>
                  <a:srgbClr val="15873E"/>
                </a:solidFill>
                <a:effectLst/>
                <a:latin typeface="Century Gothic" panose="020B0502020202020204" pitchFamily="34" charset="0"/>
              </a:rPr>
              <a:t>Our Vision</a:t>
            </a:r>
          </a:p>
          <a:p>
            <a:pPr marL="0" indent="0" algn="l">
              <a:buNone/>
            </a:pPr>
            <a:r>
              <a:rPr lang="en-US" b="0" i="0" dirty="0">
                <a:solidFill>
                  <a:srgbClr val="000000"/>
                </a:solidFill>
                <a:effectLst/>
                <a:latin typeface="Century Gothic" panose="020B0502020202020204" pitchFamily="34" charset="0"/>
              </a:rPr>
              <a:t>Lung Foundation Australia enables life-saving lung health and lung cancer research, and champions programs so that Australians with lung disease and lung cancer can live their best life.</a:t>
            </a:r>
          </a:p>
          <a:p>
            <a:pPr algn="l"/>
            <a:r>
              <a:rPr lang="en-US" b="0" i="0" dirty="0">
                <a:solidFill>
                  <a:srgbClr val="15873E"/>
                </a:solidFill>
                <a:effectLst/>
                <a:latin typeface="Century Gothic" panose="020B0502020202020204" pitchFamily="34" charset="0"/>
              </a:rPr>
              <a:t>Our Mission</a:t>
            </a:r>
          </a:p>
          <a:p>
            <a:pPr marL="0" indent="0" algn="l">
              <a:buNone/>
            </a:pPr>
            <a:r>
              <a:rPr lang="en-US" b="0" i="0" dirty="0">
                <a:solidFill>
                  <a:srgbClr val="000000"/>
                </a:solidFill>
                <a:effectLst/>
                <a:latin typeface="Century Gothic" panose="020B0502020202020204" pitchFamily="34" charset="0"/>
              </a:rPr>
              <a:t>By 2030, Lung Foundation Australia will be recognised as one of the world’s most innovative and effective lung health charities and a fearless leader of lung health and lung cancer policy, programs and research</a:t>
            </a:r>
          </a:p>
          <a:p>
            <a:pPr marL="914400" lvl="2" indent="0">
              <a:buNone/>
            </a:pPr>
            <a:endParaRPr lang="en-AU" dirty="0"/>
          </a:p>
        </p:txBody>
      </p:sp>
      <p:sp>
        <p:nvSpPr>
          <p:cNvPr id="6" name="Text Placeholder 5">
            <a:extLst>
              <a:ext uri="{FF2B5EF4-FFF2-40B4-BE49-F238E27FC236}">
                <a16:creationId xmlns:a16="http://schemas.microsoft.com/office/drawing/2014/main" id="{3E27A621-826C-6440-72D6-B794302056FF}"/>
              </a:ext>
            </a:extLst>
          </p:cNvPr>
          <p:cNvSpPr>
            <a:spLocks noGrp="1"/>
          </p:cNvSpPr>
          <p:nvPr>
            <p:ph type="body" sz="quarter" idx="11"/>
          </p:nvPr>
        </p:nvSpPr>
        <p:spPr/>
        <p:txBody>
          <a:bodyPr/>
          <a:lstStyle/>
          <a:p>
            <a:endParaRPr lang="en-AU"/>
          </a:p>
        </p:txBody>
      </p:sp>
    </p:spTree>
    <p:extLst>
      <p:ext uri="{BB962C8B-B14F-4D97-AF65-F5344CB8AC3E}">
        <p14:creationId xmlns:p14="http://schemas.microsoft.com/office/powerpoint/2010/main" val="92516914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66ADE-B236-CCF5-CF30-329624F6D929}"/>
              </a:ext>
            </a:extLst>
          </p:cNvPr>
          <p:cNvSpPr>
            <a:spLocks noGrp="1"/>
          </p:cNvSpPr>
          <p:nvPr>
            <p:ph type="title"/>
          </p:nvPr>
        </p:nvSpPr>
        <p:spPr/>
        <p:txBody>
          <a:bodyPr/>
          <a:lstStyle/>
          <a:p>
            <a:r>
              <a:rPr lang="en-AU" dirty="0"/>
              <a:t>IPCRG Associate Membership </a:t>
            </a:r>
          </a:p>
        </p:txBody>
      </p:sp>
      <p:sp>
        <p:nvSpPr>
          <p:cNvPr id="3" name="Content Placeholder 2">
            <a:extLst>
              <a:ext uri="{FF2B5EF4-FFF2-40B4-BE49-F238E27FC236}">
                <a16:creationId xmlns:a16="http://schemas.microsoft.com/office/drawing/2014/main" id="{51D0166C-EEAA-D93F-C2D2-274A3D498997}"/>
              </a:ext>
            </a:extLst>
          </p:cNvPr>
          <p:cNvSpPr>
            <a:spLocks noGrp="1"/>
          </p:cNvSpPr>
          <p:nvPr>
            <p:ph idx="1"/>
          </p:nvPr>
        </p:nvSpPr>
        <p:spPr>
          <a:xfrm>
            <a:off x="781049" y="1444625"/>
            <a:ext cx="8486937" cy="4003675"/>
          </a:xfrm>
        </p:spPr>
        <p:txBody>
          <a:bodyPr/>
          <a:lstStyle/>
          <a:p>
            <a:r>
              <a:rPr lang="en-AU" dirty="0"/>
              <a:t> Global reach and connectedness with other organisations to improve global respiratory health  </a:t>
            </a:r>
          </a:p>
          <a:p>
            <a:endParaRPr lang="en-AU" dirty="0"/>
          </a:p>
          <a:p>
            <a:r>
              <a:rPr lang="en-GB" dirty="0"/>
              <a:t> Exchange of learning, resources and expertise</a:t>
            </a:r>
          </a:p>
          <a:p>
            <a:endParaRPr lang="en-GB" dirty="0"/>
          </a:p>
          <a:p>
            <a:r>
              <a:rPr lang="en-GB" dirty="0"/>
              <a:t>Consumers are at the heart of what we do </a:t>
            </a:r>
          </a:p>
          <a:p>
            <a:endParaRPr lang="en-GB" dirty="0"/>
          </a:p>
          <a:p>
            <a:r>
              <a:rPr lang="en-GB" dirty="0"/>
              <a:t>Strong reach into primary care </a:t>
            </a:r>
            <a:endParaRPr lang="en-AU" dirty="0"/>
          </a:p>
        </p:txBody>
      </p:sp>
      <p:sp>
        <p:nvSpPr>
          <p:cNvPr id="4" name="Text Placeholder 3">
            <a:extLst>
              <a:ext uri="{FF2B5EF4-FFF2-40B4-BE49-F238E27FC236}">
                <a16:creationId xmlns:a16="http://schemas.microsoft.com/office/drawing/2014/main" id="{ACF504A7-CA27-9377-26CD-24BCB0CF653B}"/>
              </a:ext>
            </a:extLst>
          </p:cNvPr>
          <p:cNvSpPr>
            <a:spLocks noGrp="1"/>
          </p:cNvSpPr>
          <p:nvPr>
            <p:ph type="body" sz="quarter" idx="11"/>
          </p:nvPr>
        </p:nvSpPr>
        <p:spPr/>
        <p:txBody>
          <a:bodyPr/>
          <a:lstStyle/>
          <a:p>
            <a:endParaRPr lang="en-AU"/>
          </a:p>
        </p:txBody>
      </p:sp>
    </p:spTree>
    <p:extLst>
      <p:ext uri="{BB962C8B-B14F-4D97-AF65-F5344CB8AC3E}">
        <p14:creationId xmlns:p14="http://schemas.microsoft.com/office/powerpoint/2010/main" val="560277593"/>
      </p:ext>
    </p:extLst>
  </p:cSld>
  <p:clrMapOvr>
    <a:masterClrMapping/>
  </p:clrMapOvr>
  <p:transition spd="med">
    <p:pull/>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90164-BCE6-688C-68FB-8E8C713E79DC}"/>
              </a:ext>
            </a:extLst>
          </p:cNvPr>
          <p:cNvSpPr>
            <a:spLocks noGrp="1"/>
          </p:cNvSpPr>
          <p:nvPr>
            <p:ph type="title"/>
          </p:nvPr>
        </p:nvSpPr>
        <p:spPr>
          <a:xfrm>
            <a:off x="781049" y="647700"/>
            <a:ext cx="7239323" cy="514350"/>
          </a:xfrm>
        </p:spPr>
        <p:txBody>
          <a:bodyPr/>
          <a:lstStyle/>
          <a:p>
            <a:r>
              <a:rPr lang="en-AU" dirty="0"/>
              <a:t>Health Professional Support and Resources </a:t>
            </a:r>
          </a:p>
        </p:txBody>
      </p:sp>
      <p:pic>
        <p:nvPicPr>
          <p:cNvPr id="6" name="Content Placeholder 5">
            <a:extLst>
              <a:ext uri="{FF2B5EF4-FFF2-40B4-BE49-F238E27FC236}">
                <a16:creationId xmlns:a16="http://schemas.microsoft.com/office/drawing/2014/main" id="{FEC42ECF-E2AF-415C-4227-254AD0E92B8A}"/>
              </a:ext>
            </a:extLst>
          </p:cNvPr>
          <p:cNvPicPr>
            <a:picLocks noGrp="1" noChangeAspect="1"/>
          </p:cNvPicPr>
          <p:nvPr>
            <p:ph idx="1"/>
          </p:nvPr>
        </p:nvPicPr>
        <p:blipFill>
          <a:blip r:embed="rId2"/>
          <a:stretch>
            <a:fillRect/>
          </a:stretch>
        </p:blipFill>
        <p:spPr>
          <a:xfrm>
            <a:off x="6479786" y="1925267"/>
            <a:ext cx="5139304" cy="2727633"/>
          </a:xfrm>
        </p:spPr>
      </p:pic>
      <p:sp>
        <p:nvSpPr>
          <p:cNvPr id="4" name="Text Placeholder 3">
            <a:extLst>
              <a:ext uri="{FF2B5EF4-FFF2-40B4-BE49-F238E27FC236}">
                <a16:creationId xmlns:a16="http://schemas.microsoft.com/office/drawing/2014/main" id="{867B3AC2-80F3-2313-F7DD-24850966A608}"/>
              </a:ext>
            </a:extLst>
          </p:cNvPr>
          <p:cNvSpPr>
            <a:spLocks noGrp="1"/>
          </p:cNvSpPr>
          <p:nvPr>
            <p:ph type="body" sz="quarter" idx="11"/>
          </p:nvPr>
        </p:nvSpPr>
        <p:spPr/>
        <p:txBody>
          <a:bodyPr/>
          <a:lstStyle/>
          <a:p>
            <a:endParaRPr lang="en-AU"/>
          </a:p>
        </p:txBody>
      </p:sp>
      <p:pic>
        <p:nvPicPr>
          <p:cNvPr id="8" name="Picture 7">
            <a:extLst>
              <a:ext uri="{FF2B5EF4-FFF2-40B4-BE49-F238E27FC236}">
                <a16:creationId xmlns:a16="http://schemas.microsoft.com/office/drawing/2014/main" id="{E9BD580C-E210-130C-DDCF-7415139C2831}"/>
              </a:ext>
            </a:extLst>
          </p:cNvPr>
          <p:cNvPicPr>
            <a:picLocks noChangeAspect="1"/>
          </p:cNvPicPr>
          <p:nvPr/>
        </p:nvPicPr>
        <p:blipFill>
          <a:blip r:embed="rId3"/>
          <a:stretch>
            <a:fillRect/>
          </a:stretch>
        </p:blipFill>
        <p:spPr>
          <a:xfrm>
            <a:off x="240225" y="1925267"/>
            <a:ext cx="5579388" cy="2650855"/>
          </a:xfrm>
          <a:prstGeom prst="rect">
            <a:avLst/>
          </a:prstGeom>
        </p:spPr>
      </p:pic>
    </p:spTree>
    <p:extLst>
      <p:ext uri="{BB962C8B-B14F-4D97-AF65-F5344CB8AC3E}">
        <p14:creationId xmlns:p14="http://schemas.microsoft.com/office/powerpoint/2010/main" val="17742999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F9AB8DD9-AB95-A092-C051-D9FBE0A759C5}"/>
              </a:ext>
            </a:extLst>
          </p:cNvPr>
          <p:cNvPicPr>
            <a:picLocks noChangeAspect="1"/>
          </p:cNvPicPr>
          <p:nvPr/>
        </p:nvPicPr>
        <p:blipFill rotWithShape="1">
          <a:blip r:embed="rId2"/>
          <a:srcRect r="6295"/>
          <a:stretch/>
        </p:blipFill>
        <p:spPr>
          <a:xfrm>
            <a:off x="571849" y="481283"/>
            <a:ext cx="5952186" cy="4001762"/>
          </a:xfrm>
          <a:prstGeom prst="rect">
            <a:avLst/>
          </a:prstGeom>
        </p:spPr>
      </p:pic>
      <p:sp>
        <p:nvSpPr>
          <p:cNvPr id="22" name="TextBox 21">
            <a:extLst>
              <a:ext uri="{FF2B5EF4-FFF2-40B4-BE49-F238E27FC236}">
                <a16:creationId xmlns:a16="http://schemas.microsoft.com/office/drawing/2014/main" id="{DD691846-595C-36D9-F6CA-531966EEC199}"/>
              </a:ext>
            </a:extLst>
          </p:cNvPr>
          <p:cNvSpPr txBox="1"/>
          <p:nvPr/>
        </p:nvSpPr>
        <p:spPr>
          <a:xfrm>
            <a:off x="7404102" y="386441"/>
            <a:ext cx="4464437" cy="515525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400" b="1" i="0" u="none" strike="noStrike" kern="1200" cap="none" spc="0" normalizeH="0" baseline="0" noProof="0" dirty="0">
                <a:ln>
                  <a:noFill/>
                </a:ln>
                <a:solidFill>
                  <a:prstClr val="black"/>
                </a:solidFill>
                <a:effectLst/>
                <a:uLnTx/>
                <a:uFillTx/>
                <a:latin typeface="Century Gothic"/>
                <a:ea typeface="+mn-ea"/>
                <a:cs typeface="+mn-cs"/>
              </a:rPr>
              <a:t>Support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Century Gothic"/>
                <a:ea typeface="+mn-ea"/>
                <a:cs typeface="+mn-cs"/>
              </a:rPr>
              <a:t>Lung disease can affect anyone, all of whom are equally worthy of care and support. Our Information and Support Centre team, Lung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Century Gothic"/>
                <a:ea typeface="+mn-ea"/>
                <a:cs typeface="+mn-cs"/>
              </a:rPr>
              <a:t>Cancer Support Nurse and Respiratory Care Nurse provide telehealth support, face-to-face and online education, and peer support groups. We strive to build the confidence, skills and knowledge of patients and their families to navigate the health system and receive the best treatment and care possible.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prstClr val="black"/>
              </a:solidFill>
              <a:effectLst/>
              <a:uLnTx/>
              <a:uFillTx/>
              <a:latin typeface="Century Gothic"/>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entury Gothic"/>
                <a:ea typeface="+mn-ea"/>
                <a:cs typeface="+mn-cs"/>
              </a:rPr>
              <a:t>Research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Century Gothic"/>
                <a:ea typeface="+mn-ea"/>
                <a:cs typeface="+mn-cs"/>
              </a:rPr>
              <a:t>Research offers hope, whether for a cure or for an improvement in quality of life. With money raised through the generosity of </a:t>
            </a:r>
            <a:r>
              <a:rPr kumimoji="0" lang="en-US" sz="1050" b="0" i="0" u="none" strike="noStrike" kern="1200" cap="none" spc="0" normalizeH="0" baseline="0" noProof="0" dirty="0" err="1">
                <a:ln>
                  <a:noFill/>
                </a:ln>
                <a:solidFill>
                  <a:prstClr val="black"/>
                </a:solidFill>
                <a:effectLst/>
                <a:uLnTx/>
                <a:uFillTx/>
                <a:latin typeface="Century Gothic"/>
                <a:ea typeface="+mn-ea"/>
                <a:cs typeface="+mn-cs"/>
              </a:rPr>
              <a:t>organisations</a:t>
            </a:r>
            <a:r>
              <a:rPr kumimoji="0" lang="en-US" sz="1050" b="0" i="0" u="none" strike="noStrike" kern="1200" cap="none" spc="0" normalizeH="0" baseline="0" noProof="0" dirty="0">
                <a:ln>
                  <a:noFill/>
                </a:ln>
                <a:solidFill>
                  <a:prstClr val="black"/>
                </a:solidFill>
                <a:effectLst/>
                <a:uLnTx/>
                <a:uFillTx/>
                <a:latin typeface="Century Gothic"/>
                <a:ea typeface="+mn-ea"/>
                <a:cs typeface="+mn-cs"/>
              </a:rPr>
              <a:t> and the community, we provide seed funds for research projects that support discoveries towards the prevention, management and cure of lung disease.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prstClr val="black"/>
              </a:solidFill>
              <a:effectLst/>
              <a:uLnTx/>
              <a:uFillTx/>
              <a:latin typeface="Century Gothic"/>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entury Gothic"/>
                <a:ea typeface="+mn-ea"/>
                <a:cs typeface="+mn-cs"/>
              </a:rPr>
              <a:t>Advocacy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Century Gothic"/>
                <a:ea typeface="+mn-ea"/>
                <a:cs typeface="+mn-cs"/>
              </a:rPr>
              <a:t>We work to ensure lung disease receives the level  of policy and research support that is required to reduce its burden and impact. We are committed to working with all levels of government to ensure all Australians receive equitable and affordable access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Century Gothic"/>
                <a:ea typeface="+mn-ea"/>
                <a:cs typeface="+mn-cs"/>
              </a:rPr>
              <a:t>to the latest best-practice treatments and care.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prstClr val="black"/>
              </a:solidFill>
              <a:effectLst/>
              <a:uLnTx/>
              <a:uFillTx/>
              <a:latin typeface="Century Gothic"/>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entury Gothic"/>
                <a:ea typeface="+mn-ea"/>
                <a:cs typeface="+mn-cs"/>
              </a:rPr>
              <a:t>Awareness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Century Gothic"/>
                <a:ea typeface="+mn-ea"/>
                <a:cs typeface="+mn-cs"/>
              </a:rPr>
              <a:t>We work to break down the stigma associated with lung disease and raise awareness about the symptoms, prevalence and impact it has on the community.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prstClr val="black"/>
              </a:solidFill>
              <a:effectLst/>
              <a:uLnTx/>
              <a:uFillTx/>
              <a:latin typeface="Century Gothic"/>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050" b="0" i="0" u="none" strike="noStrike" kern="1200" cap="none" spc="0" normalizeH="0" baseline="0" noProof="0" dirty="0">
              <a:ln>
                <a:noFill/>
              </a:ln>
              <a:solidFill>
                <a:prstClr val="black"/>
              </a:solidFill>
              <a:effectLst/>
              <a:uLnTx/>
              <a:uFillTx/>
              <a:latin typeface="Century Gothic"/>
              <a:ea typeface="+mn-ea"/>
              <a:cs typeface="+mn-cs"/>
            </a:endParaRPr>
          </a:p>
        </p:txBody>
      </p:sp>
      <p:sp>
        <p:nvSpPr>
          <p:cNvPr id="24" name="TextBox 23">
            <a:extLst>
              <a:ext uri="{FF2B5EF4-FFF2-40B4-BE49-F238E27FC236}">
                <a16:creationId xmlns:a16="http://schemas.microsoft.com/office/drawing/2014/main" id="{E52A2072-0CE1-1625-4405-C859B94F88C1}"/>
              </a:ext>
            </a:extLst>
          </p:cNvPr>
          <p:cNvSpPr txBox="1"/>
          <p:nvPr/>
        </p:nvSpPr>
        <p:spPr>
          <a:xfrm>
            <a:off x="7404101" y="5258087"/>
            <a:ext cx="1935842" cy="143885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entury Gothic"/>
                <a:ea typeface="+mn-ea"/>
                <a:cs typeface="+mn-cs"/>
              </a:rPr>
              <a:t>Education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Century Gothic"/>
                <a:ea typeface="+mn-ea"/>
                <a:cs typeface="+mn-cs"/>
              </a:rPr>
              <a:t>We work to break down the stigma associated with lung disease and raise awareness about the symptoms, prevalence and impact it has on the community. </a:t>
            </a:r>
          </a:p>
        </p:txBody>
      </p:sp>
      <p:pic>
        <p:nvPicPr>
          <p:cNvPr id="25" name="Picture 24">
            <a:extLst>
              <a:ext uri="{FF2B5EF4-FFF2-40B4-BE49-F238E27FC236}">
                <a16:creationId xmlns:a16="http://schemas.microsoft.com/office/drawing/2014/main" id="{80FDBE76-C2CE-A7C2-6852-363245772D1B}"/>
              </a:ext>
            </a:extLst>
          </p:cNvPr>
          <p:cNvPicPr>
            <a:picLocks noChangeAspect="1"/>
          </p:cNvPicPr>
          <p:nvPr/>
        </p:nvPicPr>
        <p:blipFill rotWithShape="1">
          <a:blip r:embed="rId3"/>
          <a:srcRect l="865" r="79585" b="87854"/>
          <a:stretch/>
        </p:blipFill>
        <p:spPr>
          <a:xfrm>
            <a:off x="6648323" y="386441"/>
            <a:ext cx="755779" cy="649257"/>
          </a:xfrm>
          <a:prstGeom prst="rect">
            <a:avLst/>
          </a:prstGeom>
        </p:spPr>
      </p:pic>
      <p:pic>
        <p:nvPicPr>
          <p:cNvPr id="26" name="Picture 25">
            <a:extLst>
              <a:ext uri="{FF2B5EF4-FFF2-40B4-BE49-F238E27FC236}">
                <a16:creationId xmlns:a16="http://schemas.microsoft.com/office/drawing/2014/main" id="{AAE37175-B9B8-6F81-4437-515FF7EFDE5C}"/>
              </a:ext>
            </a:extLst>
          </p:cNvPr>
          <p:cNvPicPr>
            <a:picLocks noChangeAspect="1"/>
          </p:cNvPicPr>
          <p:nvPr/>
        </p:nvPicPr>
        <p:blipFill rotWithShape="1">
          <a:blip r:embed="rId3"/>
          <a:srcRect l="865" t="29792" r="79585" b="58062"/>
          <a:stretch/>
        </p:blipFill>
        <p:spPr>
          <a:xfrm>
            <a:off x="6648323" y="2065950"/>
            <a:ext cx="755779" cy="649257"/>
          </a:xfrm>
          <a:prstGeom prst="rect">
            <a:avLst/>
          </a:prstGeom>
        </p:spPr>
      </p:pic>
      <p:pic>
        <p:nvPicPr>
          <p:cNvPr id="27" name="Picture 26">
            <a:extLst>
              <a:ext uri="{FF2B5EF4-FFF2-40B4-BE49-F238E27FC236}">
                <a16:creationId xmlns:a16="http://schemas.microsoft.com/office/drawing/2014/main" id="{6BA4361A-1BE0-4655-FF06-4CF7D3A39805}"/>
              </a:ext>
            </a:extLst>
          </p:cNvPr>
          <p:cNvPicPr>
            <a:picLocks noChangeAspect="1"/>
          </p:cNvPicPr>
          <p:nvPr/>
        </p:nvPicPr>
        <p:blipFill rotWithShape="1">
          <a:blip r:embed="rId3"/>
          <a:srcRect l="865" t="49748" r="79585" b="38106"/>
          <a:stretch/>
        </p:blipFill>
        <p:spPr>
          <a:xfrm>
            <a:off x="6648323" y="3114864"/>
            <a:ext cx="755779" cy="649257"/>
          </a:xfrm>
          <a:prstGeom prst="rect">
            <a:avLst/>
          </a:prstGeom>
        </p:spPr>
      </p:pic>
      <p:pic>
        <p:nvPicPr>
          <p:cNvPr id="28" name="Picture 27">
            <a:extLst>
              <a:ext uri="{FF2B5EF4-FFF2-40B4-BE49-F238E27FC236}">
                <a16:creationId xmlns:a16="http://schemas.microsoft.com/office/drawing/2014/main" id="{BEFA02A9-1302-326D-7F73-694390D141AC}"/>
              </a:ext>
            </a:extLst>
          </p:cNvPr>
          <p:cNvPicPr>
            <a:picLocks noChangeAspect="1"/>
          </p:cNvPicPr>
          <p:nvPr/>
        </p:nvPicPr>
        <p:blipFill rotWithShape="1">
          <a:blip r:embed="rId3"/>
          <a:srcRect l="865" t="72851" r="79585" b="15004"/>
          <a:stretch/>
        </p:blipFill>
        <p:spPr>
          <a:xfrm>
            <a:off x="6648322" y="4374936"/>
            <a:ext cx="755779" cy="649257"/>
          </a:xfrm>
          <a:prstGeom prst="rect">
            <a:avLst/>
          </a:prstGeom>
        </p:spPr>
      </p:pic>
      <p:pic>
        <p:nvPicPr>
          <p:cNvPr id="29" name="Picture 28">
            <a:extLst>
              <a:ext uri="{FF2B5EF4-FFF2-40B4-BE49-F238E27FC236}">
                <a16:creationId xmlns:a16="http://schemas.microsoft.com/office/drawing/2014/main" id="{8BF00791-984F-F5AF-FE5E-DD03639628FE}"/>
              </a:ext>
            </a:extLst>
          </p:cNvPr>
          <p:cNvPicPr>
            <a:picLocks noChangeAspect="1"/>
          </p:cNvPicPr>
          <p:nvPr/>
        </p:nvPicPr>
        <p:blipFill rotWithShape="1">
          <a:blip r:embed="rId3"/>
          <a:srcRect l="865" t="87748" r="79585" b="2572"/>
          <a:stretch/>
        </p:blipFill>
        <p:spPr>
          <a:xfrm>
            <a:off x="6648321" y="5329084"/>
            <a:ext cx="755779" cy="517505"/>
          </a:xfrm>
          <a:prstGeom prst="rect">
            <a:avLst/>
          </a:prstGeom>
        </p:spPr>
      </p:pic>
      <p:pic>
        <p:nvPicPr>
          <p:cNvPr id="6" name="Picture 5">
            <a:extLst>
              <a:ext uri="{FF2B5EF4-FFF2-40B4-BE49-F238E27FC236}">
                <a16:creationId xmlns:a16="http://schemas.microsoft.com/office/drawing/2014/main" id="{B1026AA7-17F0-B1FC-4DF6-95887C457835}"/>
              </a:ext>
            </a:extLst>
          </p:cNvPr>
          <p:cNvPicPr>
            <a:picLocks noChangeAspect="1"/>
          </p:cNvPicPr>
          <p:nvPr/>
        </p:nvPicPr>
        <p:blipFill>
          <a:blip r:embed="rId4"/>
          <a:stretch>
            <a:fillRect/>
          </a:stretch>
        </p:blipFill>
        <p:spPr>
          <a:xfrm>
            <a:off x="544551" y="5024193"/>
            <a:ext cx="2562359" cy="1233135"/>
          </a:xfrm>
          <a:prstGeom prst="rect">
            <a:avLst/>
          </a:prstGeom>
        </p:spPr>
      </p:pic>
      <p:sp>
        <p:nvSpPr>
          <p:cNvPr id="8" name="TextBox 7">
            <a:extLst>
              <a:ext uri="{FF2B5EF4-FFF2-40B4-BE49-F238E27FC236}">
                <a16:creationId xmlns:a16="http://schemas.microsoft.com/office/drawing/2014/main" id="{E699C8F3-DB25-A022-D784-0AEF35D2E777}"/>
              </a:ext>
            </a:extLst>
          </p:cNvPr>
          <p:cNvSpPr txBox="1"/>
          <p:nvPr/>
        </p:nvSpPr>
        <p:spPr>
          <a:xfrm>
            <a:off x="3106910" y="5024193"/>
            <a:ext cx="3439173" cy="120032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Artegra Sans"/>
                <a:ea typeface="+mn-ea"/>
                <a:cs typeface="+mn-cs"/>
              </a:rPr>
              <a:t>The Lung Learning Hub is one of Australia’s most trusted sources of respiratory health training and education for health professionals.</a:t>
            </a:r>
            <a:endParaRPr kumimoji="0" lang="en-AU" sz="1800" b="0" i="0" u="none" strike="noStrike" kern="1200" cap="none" spc="0" normalizeH="0" baseline="0" noProof="0" dirty="0">
              <a:ln>
                <a:noFill/>
              </a:ln>
              <a:solidFill>
                <a:prstClr val="black"/>
              </a:solidFill>
              <a:effectLst/>
              <a:uLnTx/>
              <a:uFillTx/>
              <a:latin typeface="Century Gothic"/>
              <a:ea typeface="+mn-ea"/>
              <a:cs typeface="+mn-cs"/>
            </a:endParaRPr>
          </a:p>
        </p:txBody>
      </p:sp>
    </p:spTree>
    <p:extLst>
      <p:ext uri="{BB962C8B-B14F-4D97-AF65-F5344CB8AC3E}">
        <p14:creationId xmlns:p14="http://schemas.microsoft.com/office/powerpoint/2010/main" val="28585955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CF7C0F-C88B-315B-17E9-53E0A45A5614}"/>
              </a:ext>
            </a:extLst>
          </p:cNvPr>
          <p:cNvSpPr>
            <a:spLocks noGrp="1"/>
          </p:cNvSpPr>
          <p:nvPr>
            <p:ph type="title"/>
          </p:nvPr>
        </p:nvSpPr>
        <p:spPr>
          <a:xfrm>
            <a:off x="407407" y="495049"/>
            <a:ext cx="7249374" cy="514350"/>
          </a:xfrm>
        </p:spPr>
        <p:txBody>
          <a:bodyPr/>
          <a:lstStyle/>
          <a:p>
            <a:r>
              <a:rPr lang="en-AU" dirty="0"/>
              <a:t>Consumers are at the heart of what we do </a:t>
            </a:r>
          </a:p>
        </p:txBody>
      </p:sp>
      <p:sp>
        <p:nvSpPr>
          <p:cNvPr id="3" name="Content Placeholder 2">
            <a:extLst>
              <a:ext uri="{FF2B5EF4-FFF2-40B4-BE49-F238E27FC236}">
                <a16:creationId xmlns:a16="http://schemas.microsoft.com/office/drawing/2014/main" id="{5D168B1E-665F-10C3-EC5B-06A830C34FD0}"/>
              </a:ext>
            </a:extLst>
          </p:cNvPr>
          <p:cNvSpPr>
            <a:spLocks noGrp="1"/>
          </p:cNvSpPr>
          <p:nvPr>
            <p:ph idx="1"/>
          </p:nvPr>
        </p:nvSpPr>
        <p:spPr>
          <a:xfrm>
            <a:off x="407407" y="1162050"/>
            <a:ext cx="9952231" cy="1735059"/>
          </a:xfrm>
        </p:spPr>
        <p:txBody>
          <a:bodyPr>
            <a:normAutofit/>
          </a:bodyPr>
          <a:lstStyle/>
          <a:p>
            <a:pPr marL="0" indent="0">
              <a:buNone/>
            </a:pPr>
            <a:r>
              <a:rPr lang="en-AU" sz="2000" dirty="0"/>
              <a:t>Our work is driven by the needs of consumers and their care-givers with the aim of empowering consumers to be effective partners in their healthcare, improving their experience of care and achieving optimal health outcomes</a:t>
            </a:r>
          </a:p>
        </p:txBody>
      </p:sp>
      <p:sp>
        <p:nvSpPr>
          <p:cNvPr id="4" name="Text Placeholder 3">
            <a:extLst>
              <a:ext uri="{FF2B5EF4-FFF2-40B4-BE49-F238E27FC236}">
                <a16:creationId xmlns:a16="http://schemas.microsoft.com/office/drawing/2014/main" id="{BB5F492D-5E1F-95AF-C129-F65D7A70180B}"/>
              </a:ext>
            </a:extLst>
          </p:cNvPr>
          <p:cNvSpPr>
            <a:spLocks noGrp="1"/>
          </p:cNvSpPr>
          <p:nvPr>
            <p:ph type="body" sz="quarter" idx="11"/>
          </p:nvPr>
        </p:nvSpPr>
        <p:spPr/>
        <p:txBody>
          <a:bodyPr/>
          <a:lstStyle/>
          <a:p>
            <a:endParaRPr lang="en-AU"/>
          </a:p>
        </p:txBody>
      </p:sp>
      <p:pic>
        <p:nvPicPr>
          <p:cNvPr id="6" name="Picture 5">
            <a:extLst>
              <a:ext uri="{FF2B5EF4-FFF2-40B4-BE49-F238E27FC236}">
                <a16:creationId xmlns:a16="http://schemas.microsoft.com/office/drawing/2014/main" id="{E85A2A15-9669-6F01-7139-E2EB4D672E65}"/>
              </a:ext>
            </a:extLst>
          </p:cNvPr>
          <p:cNvPicPr>
            <a:picLocks noChangeAspect="1"/>
          </p:cNvPicPr>
          <p:nvPr/>
        </p:nvPicPr>
        <p:blipFill>
          <a:blip r:embed="rId2"/>
          <a:stretch>
            <a:fillRect/>
          </a:stretch>
        </p:blipFill>
        <p:spPr>
          <a:xfrm>
            <a:off x="4719220" y="2142287"/>
            <a:ext cx="7472780" cy="4565211"/>
          </a:xfrm>
          <a:prstGeom prst="rect">
            <a:avLst/>
          </a:prstGeom>
        </p:spPr>
      </p:pic>
      <p:sp>
        <p:nvSpPr>
          <p:cNvPr id="7" name="TextBox 6">
            <a:extLst>
              <a:ext uri="{FF2B5EF4-FFF2-40B4-BE49-F238E27FC236}">
                <a16:creationId xmlns:a16="http://schemas.microsoft.com/office/drawing/2014/main" id="{705C6693-0814-4B38-2AD2-16DCE5A79689}"/>
              </a:ext>
            </a:extLst>
          </p:cNvPr>
          <p:cNvSpPr txBox="1"/>
          <p:nvPr/>
        </p:nvSpPr>
        <p:spPr>
          <a:xfrm>
            <a:off x="407407" y="2390115"/>
            <a:ext cx="4572000" cy="3200876"/>
          </a:xfrm>
          <a:prstGeom prst="rect">
            <a:avLst/>
          </a:prstGeom>
          <a:noFill/>
        </p:spPr>
        <p:txBody>
          <a:bodyPr wrap="square" rtlCol="0">
            <a:spAutoFit/>
          </a:bodyPr>
          <a:lstStyle/>
          <a:p>
            <a:pPr marL="0" marR="0" lvl="0" indent="0" algn="l" defTabSz="914400" rtl="0" eaLnBrk="1" fontAlgn="auto" latinLnBrk="0" hangingPunct="1">
              <a:lnSpc>
                <a:spcPct val="90000"/>
              </a:lnSpc>
              <a:spcBef>
                <a:spcPts val="1000"/>
              </a:spcBef>
              <a:spcAft>
                <a:spcPts val="600"/>
              </a:spcAft>
              <a:buClrTx/>
              <a:buSzTx/>
              <a:buFontTx/>
              <a:buNone/>
              <a:tabLst/>
              <a:defRPr/>
            </a:pPr>
            <a:r>
              <a:rPr kumimoji="0" lang="en-AU" b="0" i="0" u="none" strike="noStrike" kern="1200" cap="none" spc="0" normalizeH="0" baseline="0" noProof="0" dirty="0">
                <a:ln>
                  <a:noFill/>
                </a:ln>
                <a:solidFill>
                  <a:prstClr val="black"/>
                </a:solidFill>
                <a:effectLst/>
                <a:uLnTx/>
                <a:uFillTx/>
                <a:latin typeface="Century Gothic"/>
                <a:ea typeface="+mn-ea"/>
                <a:cs typeface="+mn-cs"/>
              </a:rPr>
              <a:t>We invest in understanding the lived experience through: </a:t>
            </a:r>
          </a:p>
          <a:p>
            <a:pPr marL="228600" marR="0" lvl="0" indent="-228600" algn="l" defTabSz="914400" rtl="0" eaLnBrk="1" fontAlgn="auto" latinLnBrk="0" hangingPunct="1">
              <a:lnSpc>
                <a:spcPct val="90000"/>
              </a:lnSpc>
              <a:spcBef>
                <a:spcPts val="1000"/>
              </a:spcBef>
              <a:spcAft>
                <a:spcPts val="600"/>
              </a:spcAft>
              <a:buClrTx/>
              <a:buSzTx/>
              <a:buFontTx/>
              <a:buBlip>
                <a:blip r:embed="rId3"/>
              </a:buBlip>
              <a:tabLst/>
              <a:defRPr/>
            </a:pPr>
            <a:r>
              <a:rPr kumimoji="0" lang="en-AU" b="0" i="0" u="none" strike="noStrike" kern="1200" cap="none" spc="0" normalizeH="0" baseline="0" noProof="0" dirty="0">
                <a:ln>
                  <a:noFill/>
                </a:ln>
                <a:solidFill>
                  <a:prstClr val="black"/>
                </a:solidFill>
                <a:effectLst/>
                <a:uLnTx/>
                <a:uFillTx/>
                <a:latin typeface="Century Gothic"/>
                <a:ea typeface="+mn-ea"/>
                <a:cs typeface="+mn-cs"/>
              </a:rPr>
              <a:t>Australia wide lived experience survey</a:t>
            </a:r>
          </a:p>
          <a:p>
            <a:pPr marL="228600" marR="0" lvl="0" indent="-228600" algn="l" defTabSz="914400" rtl="0" eaLnBrk="1" fontAlgn="auto" latinLnBrk="0" hangingPunct="1">
              <a:lnSpc>
                <a:spcPct val="90000"/>
              </a:lnSpc>
              <a:spcBef>
                <a:spcPts val="1000"/>
              </a:spcBef>
              <a:spcAft>
                <a:spcPts val="600"/>
              </a:spcAft>
              <a:buClrTx/>
              <a:buSzTx/>
              <a:buFontTx/>
              <a:buBlip>
                <a:blip r:embed="rId3"/>
              </a:buBlip>
              <a:tabLst/>
              <a:defRPr/>
            </a:pPr>
            <a:r>
              <a:rPr kumimoji="0" lang="en-AU" b="0" i="0" u="none" strike="noStrike" kern="1200" cap="none" spc="0" normalizeH="0" baseline="0" noProof="0" dirty="0">
                <a:ln>
                  <a:noFill/>
                </a:ln>
                <a:solidFill>
                  <a:prstClr val="black"/>
                </a:solidFill>
                <a:effectLst/>
                <a:uLnTx/>
                <a:uFillTx/>
                <a:latin typeface="Century Gothic"/>
                <a:ea typeface="+mn-ea"/>
                <a:cs typeface="+mn-cs"/>
              </a:rPr>
              <a:t>Community Advisory Committees – LFA has four committees focused on COPD, Lung Cancer, Bronchiectasis, IPF/ILD </a:t>
            </a:r>
          </a:p>
          <a:p>
            <a:pPr marL="228600" marR="0" lvl="0" indent="-228600" algn="l" defTabSz="914400" rtl="0" eaLnBrk="1" fontAlgn="auto" latinLnBrk="0" hangingPunct="1">
              <a:lnSpc>
                <a:spcPct val="90000"/>
              </a:lnSpc>
              <a:spcBef>
                <a:spcPts val="1000"/>
              </a:spcBef>
              <a:spcAft>
                <a:spcPts val="600"/>
              </a:spcAft>
              <a:buClrTx/>
              <a:buSzTx/>
              <a:buFontTx/>
              <a:buBlip>
                <a:blip r:embed="rId3"/>
              </a:buBlip>
              <a:tabLst/>
              <a:defRPr/>
            </a:pPr>
            <a:r>
              <a:rPr kumimoji="0" lang="en-AU" b="0" i="0" u="none" strike="noStrike" kern="1200" cap="none" spc="0" normalizeH="0" baseline="0" noProof="0" dirty="0">
                <a:ln>
                  <a:noFill/>
                </a:ln>
                <a:solidFill>
                  <a:prstClr val="black"/>
                </a:solidFill>
                <a:effectLst/>
                <a:uLnTx/>
                <a:uFillTx/>
                <a:latin typeface="Century Gothic"/>
                <a:ea typeface="+mn-ea"/>
                <a:cs typeface="+mn-cs"/>
              </a:rPr>
              <a:t>And Person mapping – capturing ‘pain and gain’ points  </a:t>
            </a:r>
          </a:p>
        </p:txBody>
      </p:sp>
    </p:spTree>
    <p:extLst>
      <p:ext uri="{BB962C8B-B14F-4D97-AF65-F5344CB8AC3E}">
        <p14:creationId xmlns:p14="http://schemas.microsoft.com/office/powerpoint/2010/main" val="20162871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CE23F1-657F-DA47-D83B-5972C38DD4DC}"/>
              </a:ext>
            </a:extLst>
          </p:cNvPr>
          <p:cNvSpPr>
            <a:spLocks noGrp="1"/>
          </p:cNvSpPr>
          <p:nvPr>
            <p:ph type="title"/>
          </p:nvPr>
        </p:nvSpPr>
        <p:spPr>
          <a:xfrm>
            <a:off x="790575" y="694335"/>
            <a:ext cx="9394574" cy="514350"/>
          </a:xfrm>
        </p:spPr>
        <p:txBody>
          <a:bodyPr/>
          <a:lstStyle/>
          <a:p>
            <a:r>
              <a:rPr lang="en-AU" dirty="0"/>
              <a:t>LFA offers a range of services and connects people to existing services – </a:t>
            </a:r>
            <a:r>
              <a:rPr lang="en-AU" i="1" dirty="0"/>
              <a:t>service navigation</a:t>
            </a:r>
          </a:p>
        </p:txBody>
      </p:sp>
      <p:sp>
        <p:nvSpPr>
          <p:cNvPr id="4" name="Text Placeholder 3">
            <a:extLst>
              <a:ext uri="{FF2B5EF4-FFF2-40B4-BE49-F238E27FC236}">
                <a16:creationId xmlns:a16="http://schemas.microsoft.com/office/drawing/2014/main" id="{052E85A9-D2DF-E457-831C-B7E6B2A98F75}"/>
              </a:ext>
            </a:extLst>
          </p:cNvPr>
          <p:cNvSpPr>
            <a:spLocks noGrp="1"/>
          </p:cNvSpPr>
          <p:nvPr>
            <p:ph type="body" sz="quarter" idx="11"/>
          </p:nvPr>
        </p:nvSpPr>
        <p:spPr/>
        <p:txBody>
          <a:bodyPr/>
          <a:lstStyle/>
          <a:p>
            <a:endParaRPr lang="en-AU"/>
          </a:p>
        </p:txBody>
      </p:sp>
      <p:pic>
        <p:nvPicPr>
          <p:cNvPr id="8" name="Picture 7">
            <a:extLst>
              <a:ext uri="{FF2B5EF4-FFF2-40B4-BE49-F238E27FC236}">
                <a16:creationId xmlns:a16="http://schemas.microsoft.com/office/drawing/2014/main" id="{1B017004-119E-DC86-E999-B7E86FD1734B}"/>
              </a:ext>
            </a:extLst>
          </p:cNvPr>
          <p:cNvPicPr>
            <a:picLocks noChangeAspect="1"/>
          </p:cNvPicPr>
          <p:nvPr/>
        </p:nvPicPr>
        <p:blipFill rotWithShape="1">
          <a:blip r:embed="rId2"/>
          <a:srcRect r="68092" b="29801"/>
          <a:stretch/>
        </p:blipFill>
        <p:spPr>
          <a:xfrm>
            <a:off x="552208" y="1477284"/>
            <a:ext cx="2318213" cy="2498434"/>
          </a:xfrm>
          <a:prstGeom prst="rect">
            <a:avLst/>
          </a:prstGeom>
        </p:spPr>
      </p:pic>
      <p:pic>
        <p:nvPicPr>
          <p:cNvPr id="10" name="Picture 9">
            <a:extLst>
              <a:ext uri="{FF2B5EF4-FFF2-40B4-BE49-F238E27FC236}">
                <a16:creationId xmlns:a16="http://schemas.microsoft.com/office/drawing/2014/main" id="{9C6BA0E4-B32D-94AE-834B-4C3B90BC46AE}"/>
              </a:ext>
            </a:extLst>
          </p:cNvPr>
          <p:cNvPicPr>
            <a:picLocks noChangeAspect="1"/>
          </p:cNvPicPr>
          <p:nvPr/>
        </p:nvPicPr>
        <p:blipFill rotWithShape="1">
          <a:blip r:embed="rId3"/>
          <a:srcRect r="68657" b="31362"/>
          <a:stretch/>
        </p:blipFill>
        <p:spPr>
          <a:xfrm>
            <a:off x="7162733" y="1469333"/>
            <a:ext cx="2234905" cy="2518738"/>
          </a:xfrm>
          <a:prstGeom prst="rect">
            <a:avLst/>
          </a:prstGeom>
        </p:spPr>
      </p:pic>
      <p:pic>
        <p:nvPicPr>
          <p:cNvPr id="12" name="Picture 11">
            <a:extLst>
              <a:ext uri="{FF2B5EF4-FFF2-40B4-BE49-F238E27FC236}">
                <a16:creationId xmlns:a16="http://schemas.microsoft.com/office/drawing/2014/main" id="{8DE745F3-B661-AFE7-2E64-54A0860AB79A}"/>
              </a:ext>
            </a:extLst>
          </p:cNvPr>
          <p:cNvPicPr>
            <a:picLocks noChangeAspect="1"/>
          </p:cNvPicPr>
          <p:nvPr/>
        </p:nvPicPr>
        <p:blipFill rotWithShape="1">
          <a:blip r:embed="rId3"/>
          <a:srcRect l="34663" b="26526"/>
          <a:stretch/>
        </p:blipFill>
        <p:spPr>
          <a:xfrm>
            <a:off x="7233584" y="4096465"/>
            <a:ext cx="4545331" cy="2630503"/>
          </a:xfrm>
          <a:prstGeom prst="rect">
            <a:avLst/>
          </a:prstGeom>
        </p:spPr>
      </p:pic>
      <p:pic>
        <p:nvPicPr>
          <p:cNvPr id="14" name="Picture 13">
            <a:extLst>
              <a:ext uri="{FF2B5EF4-FFF2-40B4-BE49-F238E27FC236}">
                <a16:creationId xmlns:a16="http://schemas.microsoft.com/office/drawing/2014/main" id="{4B408AB4-F88E-E28B-77AF-39AB50EFAF7F}"/>
              </a:ext>
            </a:extLst>
          </p:cNvPr>
          <p:cNvPicPr>
            <a:picLocks noChangeAspect="1"/>
          </p:cNvPicPr>
          <p:nvPr/>
        </p:nvPicPr>
        <p:blipFill rotWithShape="1">
          <a:blip r:embed="rId4"/>
          <a:srcRect r="68510" b="36628"/>
          <a:stretch/>
        </p:blipFill>
        <p:spPr>
          <a:xfrm>
            <a:off x="606082" y="4114685"/>
            <a:ext cx="2210464" cy="2532061"/>
          </a:xfrm>
          <a:prstGeom prst="rect">
            <a:avLst/>
          </a:prstGeom>
        </p:spPr>
      </p:pic>
      <p:pic>
        <p:nvPicPr>
          <p:cNvPr id="15" name="Picture 14">
            <a:extLst>
              <a:ext uri="{FF2B5EF4-FFF2-40B4-BE49-F238E27FC236}">
                <a16:creationId xmlns:a16="http://schemas.microsoft.com/office/drawing/2014/main" id="{3BDFC5A7-AFC1-371F-1F3E-ECAD3D7A2065}"/>
              </a:ext>
            </a:extLst>
          </p:cNvPr>
          <p:cNvPicPr>
            <a:picLocks noChangeAspect="1"/>
          </p:cNvPicPr>
          <p:nvPr/>
        </p:nvPicPr>
        <p:blipFill rotWithShape="1">
          <a:blip r:embed="rId4"/>
          <a:srcRect l="68471" b="38998"/>
          <a:stretch/>
        </p:blipFill>
        <p:spPr>
          <a:xfrm>
            <a:off x="2742345" y="4096465"/>
            <a:ext cx="2299174" cy="2532062"/>
          </a:xfrm>
          <a:prstGeom prst="rect">
            <a:avLst/>
          </a:prstGeom>
        </p:spPr>
      </p:pic>
      <p:pic>
        <p:nvPicPr>
          <p:cNvPr id="18" name="Picture 17">
            <a:extLst>
              <a:ext uri="{FF2B5EF4-FFF2-40B4-BE49-F238E27FC236}">
                <a16:creationId xmlns:a16="http://schemas.microsoft.com/office/drawing/2014/main" id="{63CB1C4C-706D-5D04-FFEA-12A962CBB066}"/>
              </a:ext>
            </a:extLst>
          </p:cNvPr>
          <p:cNvPicPr>
            <a:picLocks noChangeAspect="1"/>
          </p:cNvPicPr>
          <p:nvPr/>
        </p:nvPicPr>
        <p:blipFill>
          <a:blip r:embed="rId5"/>
          <a:stretch>
            <a:fillRect/>
          </a:stretch>
        </p:blipFill>
        <p:spPr>
          <a:xfrm>
            <a:off x="5041519" y="4158845"/>
            <a:ext cx="2203112" cy="2498434"/>
          </a:xfrm>
          <a:prstGeom prst="rect">
            <a:avLst/>
          </a:prstGeom>
        </p:spPr>
      </p:pic>
      <p:pic>
        <p:nvPicPr>
          <p:cNvPr id="20" name="Picture 19">
            <a:extLst>
              <a:ext uri="{FF2B5EF4-FFF2-40B4-BE49-F238E27FC236}">
                <a16:creationId xmlns:a16="http://schemas.microsoft.com/office/drawing/2014/main" id="{06A8EF75-89EE-6B0C-B98C-0CA2DBF40661}"/>
              </a:ext>
            </a:extLst>
          </p:cNvPr>
          <p:cNvPicPr>
            <a:picLocks noChangeAspect="1"/>
          </p:cNvPicPr>
          <p:nvPr/>
        </p:nvPicPr>
        <p:blipFill>
          <a:blip r:embed="rId6"/>
          <a:stretch>
            <a:fillRect/>
          </a:stretch>
        </p:blipFill>
        <p:spPr>
          <a:xfrm>
            <a:off x="9631242" y="1699000"/>
            <a:ext cx="2124369" cy="2124369"/>
          </a:xfrm>
          <a:prstGeom prst="rect">
            <a:avLst/>
          </a:prstGeom>
        </p:spPr>
      </p:pic>
      <p:pic>
        <p:nvPicPr>
          <p:cNvPr id="21" name="Picture 20">
            <a:extLst>
              <a:ext uri="{FF2B5EF4-FFF2-40B4-BE49-F238E27FC236}">
                <a16:creationId xmlns:a16="http://schemas.microsoft.com/office/drawing/2014/main" id="{E68AE30D-22F3-9286-23FE-F341B358C470}"/>
              </a:ext>
            </a:extLst>
          </p:cNvPr>
          <p:cNvPicPr>
            <a:picLocks noChangeAspect="1"/>
          </p:cNvPicPr>
          <p:nvPr/>
        </p:nvPicPr>
        <p:blipFill rotWithShape="1">
          <a:blip r:embed="rId2"/>
          <a:srcRect l="34585" r="34990" b="29801"/>
          <a:stretch/>
        </p:blipFill>
        <p:spPr>
          <a:xfrm>
            <a:off x="2794361" y="1477284"/>
            <a:ext cx="2210464" cy="2498434"/>
          </a:xfrm>
          <a:prstGeom prst="rect">
            <a:avLst/>
          </a:prstGeom>
        </p:spPr>
      </p:pic>
      <p:pic>
        <p:nvPicPr>
          <p:cNvPr id="22" name="Picture 21">
            <a:extLst>
              <a:ext uri="{FF2B5EF4-FFF2-40B4-BE49-F238E27FC236}">
                <a16:creationId xmlns:a16="http://schemas.microsoft.com/office/drawing/2014/main" id="{0EBD4888-0A94-0D88-B376-00BCE2C45370}"/>
              </a:ext>
            </a:extLst>
          </p:cNvPr>
          <p:cNvPicPr>
            <a:picLocks noChangeAspect="1"/>
          </p:cNvPicPr>
          <p:nvPr/>
        </p:nvPicPr>
        <p:blipFill rotWithShape="1">
          <a:blip r:embed="rId2"/>
          <a:srcRect l="68150" r="458" b="29801"/>
          <a:stretch/>
        </p:blipFill>
        <p:spPr>
          <a:xfrm>
            <a:off x="4938759" y="1477284"/>
            <a:ext cx="2280763" cy="2498434"/>
          </a:xfrm>
          <a:prstGeom prst="rect">
            <a:avLst/>
          </a:prstGeom>
        </p:spPr>
      </p:pic>
    </p:spTree>
    <p:extLst>
      <p:ext uri="{BB962C8B-B14F-4D97-AF65-F5344CB8AC3E}">
        <p14:creationId xmlns:p14="http://schemas.microsoft.com/office/powerpoint/2010/main" val="1992253847"/>
      </p:ext>
    </p:extLst>
  </p:cSld>
  <p:clrMapOvr>
    <a:masterClrMapping/>
  </p:clrMapOvr>
</p:sld>
</file>

<file path=ppt/theme/theme1.xml><?xml version="1.0" encoding="utf-8"?>
<a:theme xmlns:a="http://schemas.openxmlformats.org/drawingml/2006/main" name="LFA PowerPoint Template_new brand">
  <a:themeElements>
    <a:clrScheme name="Lung Foundation">
      <a:dk1>
        <a:sysClr val="windowText" lastClr="000000"/>
      </a:dk1>
      <a:lt1>
        <a:sysClr val="window" lastClr="FFFFFF"/>
      </a:lt1>
      <a:dk2>
        <a:srgbClr val="0F1921"/>
      </a:dk2>
      <a:lt2>
        <a:srgbClr val="0F7239"/>
      </a:lt2>
      <a:accent1>
        <a:srgbClr val="158C40"/>
      </a:accent1>
      <a:accent2>
        <a:srgbClr val="14874A"/>
      </a:accent2>
      <a:accent3>
        <a:srgbClr val="6DBE4A"/>
      </a:accent3>
      <a:accent4>
        <a:srgbClr val="0F1921"/>
      </a:accent4>
      <a:accent5>
        <a:srgbClr val="6EBE44"/>
      </a:accent5>
      <a:accent6>
        <a:srgbClr val="A6CE44"/>
      </a:accent6>
      <a:hlink>
        <a:srgbClr val="0563C1"/>
      </a:hlink>
      <a:folHlink>
        <a:srgbClr val="954F72"/>
      </a:folHlink>
    </a:clrScheme>
    <a:fontScheme name="Lung Foundation">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FA PowerPoint_2022" id="{945F6AC8-B3DE-4C54-B960-D43F8A791E15}" vid="{E6EF1B88-A264-413A-A22C-D3BEC130F8CF}"/>
    </a:ext>
  </a:extLst>
</a:theme>
</file>

<file path=ppt/theme/theme2.xml><?xml version="1.0" encoding="utf-8"?>
<a:theme xmlns:a="http://schemas.openxmlformats.org/drawingml/2006/main" name="1_LFA PowerPoint Template_new brand">
  <a:themeElements>
    <a:clrScheme name="Lung Foundation">
      <a:dk1>
        <a:sysClr val="windowText" lastClr="000000"/>
      </a:dk1>
      <a:lt1>
        <a:sysClr val="window" lastClr="FFFFFF"/>
      </a:lt1>
      <a:dk2>
        <a:srgbClr val="0F1921"/>
      </a:dk2>
      <a:lt2>
        <a:srgbClr val="0F7239"/>
      </a:lt2>
      <a:accent1>
        <a:srgbClr val="158C40"/>
      </a:accent1>
      <a:accent2>
        <a:srgbClr val="14874A"/>
      </a:accent2>
      <a:accent3>
        <a:srgbClr val="6DBE4A"/>
      </a:accent3>
      <a:accent4>
        <a:srgbClr val="0F1921"/>
      </a:accent4>
      <a:accent5>
        <a:srgbClr val="6EBE44"/>
      </a:accent5>
      <a:accent6>
        <a:srgbClr val="A6CE44"/>
      </a:accent6>
      <a:hlink>
        <a:srgbClr val="0563C1"/>
      </a:hlink>
      <a:folHlink>
        <a:srgbClr val="954F72"/>
      </a:folHlink>
    </a:clrScheme>
    <a:fontScheme name="Lung Foundation">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FA Powerpoint Template_2019" id="{918F56FF-2C0C-4034-BBB6-7A06C13BDCA1}" vid="{AFF19E5C-68FC-4F58-BDF1-A94375AC4C5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eb42bbe0-fae9-4ddb-8ba5-42fa375dc076" xsi:nil="true"/>
    <lcf76f155ced4ddcb4097134ff3c332f xmlns="279252a0-75d1-4942-830f-1067e0421ead">
      <Terms xmlns="http://schemas.microsoft.com/office/infopath/2007/PartnerControls"/>
    </lcf76f155ced4ddcb4097134ff3c332f>
    <_ip_UnifiedCompliancePolicyUIAction xmlns="http://schemas.microsoft.com/sharepoint/v3" xsi:nil="true"/>
    <_ip_UnifiedCompliancePolicyProperties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1F6C817EC1812489934AC821B70D96D" ma:contentTypeVersion="20" ma:contentTypeDescription="Create a new document." ma:contentTypeScope="" ma:versionID="3e1fb0eb472c4804fe4c45c959fd95e1">
  <xsd:schema xmlns:xsd="http://www.w3.org/2001/XMLSchema" xmlns:xs="http://www.w3.org/2001/XMLSchema" xmlns:p="http://schemas.microsoft.com/office/2006/metadata/properties" xmlns:ns1="http://schemas.microsoft.com/sharepoint/v3" xmlns:ns2="279252a0-75d1-4942-830f-1067e0421ead" xmlns:ns3="eb42bbe0-fae9-4ddb-8ba5-42fa375dc076" targetNamespace="http://schemas.microsoft.com/office/2006/metadata/properties" ma:root="true" ma:fieldsID="70e971df234e59b9f9adb0d2e08aff3e" ns1:_="" ns2:_="" ns3:_="">
    <xsd:import namespace="http://schemas.microsoft.com/sharepoint/v3"/>
    <xsd:import namespace="279252a0-75d1-4942-830f-1067e0421ead"/>
    <xsd:import namespace="eb42bbe0-fae9-4ddb-8ba5-42fa375dc07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LengthInSeconds" minOccurs="0"/>
                <xsd:element ref="ns1:_ip_UnifiedCompliancePolicyProperties" minOccurs="0"/>
                <xsd:element ref="ns1:_ip_UnifiedCompliancePolicyUIAction"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1" nillable="true" ma:displayName="Unified Compliance Policy Properties" ma:hidden="true" ma:internalName="_ip_UnifiedCompliancePolicyProperties">
      <xsd:simpleType>
        <xsd:restriction base="dms:Note"/>
      </xsd:simpleType>
    </xsd:element>
    <xsd:element name="_ip_UnifiedCompliancePolicyUIAction" ma:index="22"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79252a0-75d1-4942-830f-1067e0421ea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4ca14a6b-f780-48d9-bc37-2b98b61cd8a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b42bbe0-fae9-4ddb-8ba5-42fa375dc076"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54a4123a-cc77-4715-bbd9-725cb46ca5ca}" ma:internalName="TaxCatchAll" ma:showField="CatchAllData" ma:web="eb42bbe0-fae9-4ddb-8ba5-42fa375dc07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142DED1-8B3D-46A7-A217-A3107B147E0E}">
  <ds:schemaRefs>
    <ds:schemaRef ds:uri="http://schemas.microsoft.com/sharepoint/v3"/>
    <ds:schemaRef ds:uri="eb42bbe0-fae9-4ddb-8ba5-42fa375dc076"/>
    <ds:schemaRef ds:uri="http://schemas.microsoft.com/office/2006/documentManagement/types"/>
    <ds:schemaRef ds:uri="http://www.w3.org/XML/1998/namespace"/>
    <ds:schemaRef ds:uri="http://schemas.microsoft.com/office/2006/metadata/properties"/>
    <ds:schemaRef ds:uri="http://purl.org/dc/dcmitype/"/>
    <ds:schemaRef ds:uri="http://purl.org/dc/terms/"/>
    <ds:schemaRef ds:uri="http://schemas.microsoft.com/office/infopath/2007/PartnerControls"/>
    <ds:schemaRef ds:uri="http://schemas.openxmlformats.org/package/2006/metadata/core-properties"/>
    <ds:schemaRef ds:uri="279252a0-75d1-4942-830f-1067e0421ead"/>
    <ds:schemaRef ds:uri="http://purl.org/dc/elements/1.1/"/>
  </ds:schemaRefs>
</ds:datastoreItem>
</file>

<file path=customXml/itemProps2.xml><?xml version="1.0" encoding="utf-8"?>
<ds:datastoreItem xmlns:ds="http://schemas.openxmlformats.org/officeDocument/2006/customXml" ds:itemID="{A5B66610-EC18-4C7C-86A3-28DAE2094CB6}">
  <ds:schemaRefs>
    <ds:schemaRef ds:uri="http://schemas.microsoft.com/sharepoint/v3/contenttype/forms"/>
  </ds:schemaRefs>
</ds:datastoreItem>
</file>

<file path=customXml/itemProps3.xml><?xml version="1.0" encoding="utf-8"?>
<ds:datastoreItem xmlns:ds="http://schemas.openxmlformats.org/officeDocument/2006/customXml" ds:itemID="{611E327C-099B-4D2C-AD31-C1D041842CF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279252a0-75d1-4942-830f-1067e0421ead"/>
    <ds:schemaRef ds:uri="eb42bbe0-fae9-4ddb-8ba5-42fa375dc07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LFA Overview + lung awareness</Template>
  <TotalTime>146</TotalTime>
  <Words>582</Words>
  <Application>Microsoft Office PowerPoint</Application>
  <PresentationFormat>Widescreen</PresentationFormat>
  <Paragraphs>48</Paragraphs>
  <Slides>8</Slides>
  <Notes>2</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8</vt:i4>
      </vt:variant>
    </vt:vector>
  </HeadingPairs>
  <TitlesOfParts>
    <vt:vector size="17" baseType="lpstr">
      <vt:lpstr>Arial</vt:lpstr>
      <vt:lpstr>Artegra Sans</vt:lpstr>
      <vt:lpstr>Calibri</vt:lpstr>
      <vt:lpstr>Century Gothic</vt:lpstr>
      <vt:lpstr>Georgia</vt:lpstr>
      <vt:lpstr>Montserrat</vt:lpstr>
      <vt:lpstr>Open Sans</vt:lpstr>
      <vt:lpstr>LFA PowerPoint Template_new brand</vt:lpstr>
      <vt:lpstr>1_LFA PowerPoint Template_new brand</vt:lpstr>
      <vt:lpstr>Lung Foundation Australia</vt:lpstr>
      <vt:lpstr>PowerPoint Presentation</vt:lpstr>
      <vt:lpstr>About Lung Foundation Australia</vt:lpstr>
      <vt:lpstr>IPCRG Associate Membership </vt:lpstr>
      <vt:lpstr>Health Professional Support and Resources </vt:lpstr>
      <vt:lpstr>PowerPoint Presentation</vt:lpstr>
      <vt:lpstr>Consumers are at the heart of what we do </vt:lpstr>
      <vt:lpstr>LFA offers a range of services and connects people to existing services – service navigation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Lung Foundation Australia</dc:title>
  <dc:creator>Alicia Goodwin</dc:creator>
  <cp:lastModifiedBy>Kerry Hancock</cp:lastModifiedBy>
  <cp:revision>5</cp:revision>
  <dcterms:created xsi:type="dcterms:W3CDTF">2023-11-27T09:04:08Z</dcterms:created>
  <dcterms:modified xsi:type="dcterms:W3CDTF">2024-04-30T20:10:54Z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0x01010071F6C817EC1812489934AC821B70D96D</vt:lpwstr>
  </property>
  <property fmtid="{D5CDD505-2E9C-101B-9397-08002B2CF9AE}" pid="3" name="MediaServiceImageTags">
    <vt:lpwstr/>
  </property>
</Properties>
</file>