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4066" r:id="rId1"/>
  </p:sldMasterIdLst>
  <p:notesMasterIdLst>
    <p:notesMasterId r:id="rId18"/>
  </p:notesMasterIdLst>
  <p:sldIdLst>
    <p:sldId id="1881839730" r:id="rId2"/>
    <p:sldId id="256" r:id="rId3"/>
    <p:sldId id="259" r:id="rId4"/>
    <p:sldId id="261" r:id="rId5"/>
    <p:sldId id="260" r:id="rId6"/>
    <p:sldId id="278" r:id="rId7"/>
    <p:sldId id="279" r:id="rId8"/>
    <p:sldId id="262" r:id="rId9"/>
    <p:sldId id="263" r:id="rId10"/>
    <p:sldId id="1881839719" r:id="rId11"/>
    <p:sldId id="1881839000" r:id="rId12"/>
    <p:sldId id="1881839725" r:id="rId13"/>
    <p:sldId id="1881839727" r:id="rId14"/>
    <p:sldId id="1881839728" r:id="rId15"/>
    <p:sldId id="1881839729" r:id="rId16"/>
    <p:sldId id="1881839726" r:id="rId17"/>
  </p:sldIdLst>
  <p:sldSz cx="9144000" cy="6858000" type="screen4x3"/>
  <p:notesSz cx="6858000" cy="9144000"/>
  <p:defaultTextStyle>
    <a:defPPr>
      <a:defRPr lang="en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50CFC"/>
    <a:srgbClr val="FF33CC"/>
    <a:srgbClr val="CC0000"/>
    <a:srgbClr val="A50021"/>
    <a:srgbClr val="FF0000"/>
    <a:srgbClr val="FF3300"/>
    <a:srgbClr val="CC00CC"/>
    <a:srgbClr val="9900FF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1961" autoAdjust="0"/>
    <p:restoredTop sz="94655" autoAdjust="0"/>
  </p:normalViewPr>
  <p:slideViewPr>
    <p:cSldViewPr snapToGrid="0" snapToObjects="1">
      <p:cViewPr varScale="1">
        <p:scale>
          <a:sx n="94" d="100"/>
          <a:sy n="94" d="100"/>
        </p:scale>
        <p:origin x="129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6646792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will currently be part of CONAPEME</a:t>
            </a:r>
            <a:endParaRPr lang="en-MX" dirty="0"/>
          </a:p>
        </p:txBody>
      </p:sp>
    </p:spTree>
    <p:extLst>
      <p:ext uri="{BB962C8B-B14F-4D97-AF65-F5344CB8AC3E}">
        <p14:creationId xmlns:p14="http://schemas.microsoft.com/office/powerpoint/2010/main" val="4210564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MX" dirty="0"/>
              <a:t>..a priority that has been added is ARC</a:t>
            </a:r>
          </a:p>
        </p:txBody>
      </p:sp>
    </p:spTree>
    <p:extLst>
      <p:ext uri="{BB962C8B-B14F-4D97-AF65-F5344CB8AC3E}">
        <p14:creationId xmlns:p14="http://schemas.microsoft.com/office/powerpoint/2010/main" val="296905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most of them with support from CONAPEME and GSK</a:t>
            </a:r>
            <a:endParaRPr lang="en-MX" dirty="0"/>
          </a:p>
        </p:txBody>
      </p:sp>
    </p:spTree>
    <p:extLst>
      <p:ext uri="{BB962C8B-B14F-4D97-AF65-F5344CB8AC3E}">
        <p14:creationId xmlns:p14="http://schemas.microsoft.com/office/powerpoint/2010/main" val="3036171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Actuación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171B5E-6523-44DE-9878-3A6B724A652D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0292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C84F6-55AB-D04B-831D-B1DE7C413F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MX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E0606F-83D7-F94D-937C-F284C4BD8F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502147-60FC-374B-A49C-D80A7857D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E6037-73C3-3445-9B0A-A5DBE807DAC7}" type="datetimeFigureOut">
              <a:rPr lang="en-MX" smtClean="0"/>
              <a:t>4/30/24</a:t>
            </a:fld>
            <a:endParaRPr lang="en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98329A-EA57-934D-A6E3-631D56BF3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04421C-B240-BA43-880E-A80A9D531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MX" smtClean="0"/>
              <a:t>‹#›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1498439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D0B2B-2B32-3B44-B175-04A54A198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X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274B1F-B4F2-9345-9455-36AE0F9423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6E7338-C418-B047-ADBE-5A751B125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E6037-73C3-3445-9B0A-A5DBE807DAC7}" type="datetimeFigureOut">
              <a:rPr lang="en-MX" smtClean="0"/>
              <a:t>4/30/24</a:t>
            </a:fld>
            <a:endParaRPr lang="en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E18F9F-9CDF-D647-A411-B61266192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EA8C57-2347-CF43-A87B-8BE982E02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MX" smtClean="0"/>
              <a:t>‹#›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3265038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29DAAE-E4D2-A84F-85B0-785CEED5BD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X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672F4C-CA4B-8746-A286-89107735D3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ABA36F-2351-E44F-B3B8-7A5FA0785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E6037-73C3-3445-9B0A-A5DBE807DAC7}" type="datetimeFigureOut">
              <a:rPr lang="en-MX" smtClean="0"/>
              <a:t>4/30/24</a:t>
            </a:fld>
            <a:endParaRPr lang="en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812CD1-EB2F-1B41-A4EE-B3A26EEDD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A10EE6-438E-F34C-9762-9D5277B98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MX" smtClean="0"/>
              <a:t>‹#›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4227185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5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695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39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817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27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6C583-E16A-5D46-BF4B-433D3B8B8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9B3954-D6A7-F448-9C8C-64F89D7E42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B8B898-D5AA-DD42-A617-B4B2B9794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4740F-B34B-D549-95FE-DDC2A21FAE38}" type="datetimeFigureOut">
              <a:rPr lang="en-GB" smtClean="0"/>
              <a:pPr/>
              <a:t>30/04/2024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4596F8-555A-494C-935B-157501C5F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334F03-C55A-CA4A-AEC9-C8364E94B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557BC-A18C-214F-8A67-0CF5843CA64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 descr="arc-logo-cmyk.png">
            <a:extLst>
              <a:ext uri="{FF2B5EF4-FFF2-40B4-BE49-F238E27FC236}">
                <a16:creationId xmlns:a16="http://schemas.microsoft.com/office/drawing/2014/main" id="{0844CE7E-17BA-B84C-B38C-0735649C89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83559" y="381369"/>
            <a:ext cx="2303242" cy="91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439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2B95A-3FFC-1B41-8541-E9FD9D619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MX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7C1907-8104-7A4B-B350-3A73E643F0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A9E285-5302-4443-B2A0-491F24857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E6037-73C3-3445-9B0A-A5DBE807DAC7}" type="datetimeFigureOut">
              <a:rPr lang="en-MX" smtClean="0"/>
              <a:t>4/30/24</a:t>
            </a:fld>
            <a:endParaRPr lang="en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15C8EC-5DDD-3F43-9A82-54C65F598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01A5C1-4CAA-7D4A-85DB-B9192BD8E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MX" smtClean="0"/>
              <a:t>‹#›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991946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97E65-2DB2-1C4C-A12A-71D1DE5E3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9270E-DF02-1B49-B891-020D77C603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X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C73532-81BA-5540-A532-D82523EAA6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X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B30D99-0E0E-8547-A840-94015FF64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E6037-73C3-3445-9B0A-A5DBE807DAC7}" type="datetimeFigureOut">
              <a:rPr lang="en-MX" smtClean="0"/>
              <a:t>4/30/24</a:t>
            </a:fld>
            <a:endParaRPr lang="en-MX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DFF122-7129-E34F-887D-9530C2D95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B1D851-BB7D-1B4E-B4F0-AB46F001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MX" smtClean="0"/>
              <a:t>‹#›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3012139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5C410-8EBD-EA47-A7EA-5494E710E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X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ECEE0D-3090-CB43-B1E1-50E78B2B5E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187052-A012-3B45-B516-3CD1FF5452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X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8FD2D7-0545-384C-82B6-7FE74E143C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67AAC8-B451-914B-9D56-3509B54977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X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13E7AC-6D8E-7A44-AFED-9E8F56C4A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E6037-73C3-3445-9B0A-A5DBE807DAC7}" type="datetimeFigureOut">
              <a:rPr lang="en-MX" smtClean="0"/>
              <a:t>4/30/24</a:t>
            </a:fld>
            <a:endParaRPr lang="en-MX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6C8699-8D7E-CB4E-B964-28B520EA4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ABDC23-08F2-CF43-BB73-7D9962C24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MX" smtClean="0"/>
              <a:t>‹#›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1574898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79190-D2A0-D449-AC75-E6FF4FFC4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X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A96DBC-1D0A-B448-90BC-DB7EEB4C0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E6037-73C3-3445-9B0A-A5DBE807DAC7}" type="datetimeFigureOut">
              <a:rPr lang="en-MX" smtClean="0"/>
              <a:t>4/30/24</a:t>
            </a:fld>
            <a:endParaRPr lang="en-MX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96B17C-788F-1348-A10F-9603E16A0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B0DB7C-BB69-974B-B122-EF5A45168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MX" smtClean="0"/>
              <a:t>‹#›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853365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4CF77D-F89A-C040-8196-643149DA8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E6037-73C3-3445-9B0A-A5DBE807DAC7}" type="datetimeFigureOut">
              <a:rPr lang="en-MX" smtClean="0"/>
              <a:t>4/30/24</a:t>
            </a:fld>
            <a:endParaRPr lang="en-MX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F394A1-A942-464B-9152-B0E42B46D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7BA2F0-CFF1-4C4E-926F-8A1E5B98B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MX" smtClean="0"/>
              <a:t>‹#›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3131645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C42BA-086F-5B46-9B27-4E806583F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10B844-7A79-B44C-AD5F-4E7E167DD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X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B5D2FA-B2C5-9D40-8FAC-BD1819DFFA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7627E2-9B9D-9A4E-A463-D3895D3D5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E6037-73C3-3445-9B0A-A5DBE807DAC7}" type="datetimeFigureOut">
              <a:rPr lang="en-MX" smtClean="0"/>
              <a:t>4/30/24</a:t>
            </a:fld>
            <a:endParaRPr lang="en-MX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F7FF64-8DC6-4445-B958-38A7A72EF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166E9D-7B13-E341-8C87-00AA705E2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MX" smtClean="0"/>
              <a:t>‹#›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479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3DAA4-41D4-FC49-9181-2178672BB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MX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438EFC-7C44-A340-96CD-96365C6ECA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MX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16DC43-1587-3D49-AA9E-285E022D9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9D6E49-1141-7D48-B22B-FD33D4463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E6037-73C3-3445-9B0A-A5DBE807DAC7}" type="datetimeFigureOut">
              <a:rPr lang="en-MX" smtClean="0"/>
              <a:t>4/30/24</a:t>
            </a:fld>
            <a:endParaRPr lang="en-MX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A78455-324A-3E4E-9D4D-3D9D92E72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D4E3E-F625-D344-9764-BBD611CC3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MX" smtClean="0"/>
              <a:t>‹#›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671773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132D1B-AD67-2849-B1A1-6AA885817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X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109603-479A-C346-B291-986444D3AD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80DBF9-D88A-524F-989C-7CA4535D3E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E6037-73C3-3445-9B0A-A5DBE807DAC7}" type="datetimeFigureOut">
              <a:rPr lang="en-MX" smtClean="0"/>
              <a:t>4/30/24</a:t>
            </a:fld>
            <a:endParaRPr lang="en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B7BC74-E4F2-1542-8192-2E68336863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718BF5-2A54-664B-ABE6-5402172240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en-MX" smtClean="0"/>
              <a:t>‹#›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4148359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7" r:id="rId1"/>
    <p:sldLayoutId id="2147484068" r:id="rId2"/>
    <p:sldLayoutId id="2147484069" r:id="rId3"/>
    <p:sldLayoutId id="2147484070" r:id="rId4"/>
    <p:sldLayoutId id="2147484071" r:id="rId5"/>
    <p:sldLayoutId id="2147484072" r:id="rId6"/>
    <p:sldLayoutId id="2147484073" r:id="rId7"/>
    <p:sldLayoutId id="2147484074" r:id="rId8"/>
    <p:sldLayoutId id="2147484075" r:id="rId9"/>
    <p:sldLayoutId id="2147484076" r:id="rId10"/>
    <p:sldLayoutId id="2147484077" r:id="rId11"/>
    <p:sldLayoutId id="2147484078" r:id="rId12"/>
    <p:sldLayoutId id="2147484079" r:id="rId13"/>
    <p:sldLayoutId id="2147484080" r:id="rId14"/>
  </p:sldLayoutIdLst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5" Type="http://schemas.openxmlformats.org/officeDocument/2006/relationships/image" Target="../media/image3.png"/><Relationship Id="rId4" Type="http://schemas.openxmlformats.org/officeDocument/2006/relationships/image" Target="../media/image1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m4a"/><Relationship Id="rId2" Type="http://schemas.microsoft.com/office/2007/relationships/media" Target="../media/media9.m4a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1000">
              <a:srgbClr val="FFC000"/>
            </a:gs>
            <a:gs pos="12000">
              <a:schemeClr val="accent1">
                <a:lumMod val="45000"/>
                <a:lumOff val="55000"/>
              </a:schemeClr>
            </a:gs>
            <a:gs pos="8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4198A0-988E-354D-B9F6-3D3E681DF5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10" y="900752"/>
            <a:ext cx="3521124" cy="47767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F5B805-2B5C-E241-9EDA-68D1B41CB93C}"/>
              </a:ext>
            </a:extLst>
          </p:cNvPr>
          <p:cNvSpPr txBox="1"/>
          <p:nvPr/>
        </p:nvSpPr>
        <p:spPr>
          <a:xfrm>
            <a:off x="4162568" y="1487603"/>
            <a:ext cx="4804011" cy="3913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Dr. Nora E. Martínez Aguilar.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Pediatrician,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Immuno-allergist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/>
              <a:t>MDPhD</a:t>
            </a:r>
            <a:r>
              <a:rPr lang="en-US" sz="2400" dirty="0"/>
              <a:t> in research sciences in medicine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IPCRG-ARC Liaison, Mexico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CONAPEME Liaison</a:t>
            </a:r>
            <a:endParaRPr lang="en-MX" sz="2400" dirty="0"/>
          </a:p>
        </p:txBody>
      </p:sp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280D5426-1DF3-8545-BE93-8D3605EF83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15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029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21802">
        <p14:switch dir="r"/>
      </p:transition>
    </mc:Choice>
    <mc:Fallback>
      <p:transition spd="slow" advTm="2180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7000">
              <a:srgbClr val="00B050"/>
            </a:gs>
            <a:gs pos="9000">
              <a:schemeClr val="accent1">
                <a:lumMod val="45000"/>
                <a:lumOff val="55000"/>
              </a:schemeClr>
            </a:gs>
            <a:gs pos="85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D90046-49B2-8D95-1229-6914EF440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876" y="231774"/>
            <a:ext cx="5982046" cy="1143001"/>
          </a:xfrm>
        </p:spPr>
        <p:txBody>
          <a:bodyPr>
            <a:normAutofit/>
          </a:bodyPr>
          <a:lstStyle/>
          <a:p>
            <a:r>
              <a:rPr lang="es-MX" sz="3200" b="1" dirty="0"/>
              <a:t>Events held in Mexico from July to November 2023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3E467CB6-6A08-9FA8-E653-5D8526AD85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5862162"/>
              </p:ext>
            </p:extLst>
          </p:nvPr>
        </p:nvGraphicFramePr>
        <p:xfrm>
          <a:off x="361604" y="1417639"/>
          <a:ext cx="8416636" cy="5165722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411243">
                  <a:extLst>
                    <a:ext uri="{9D8B030D-6E8A-4147-A177-3AD203B41FA5}">
                      <a16:colId xmlns:a16="http://schemas.microsoft.com/office/drawing/2014/main" val="1256862174"/>
                    </a:ext>
                  </a:extLst>
                </a:gridCol>
                <a:gridCol w="969134">
                  <a:extLst>
                    <a:ext uri="{9D8B030D-6E8A-4147-A177-3AD203B41FA5}">
                      <a16:colId xmlns:a16="http://schemas.microsoft.com/office/drawing/2014/main" val="2786559373"/>
                    </a:ext>
                  </a:extLst>
                </a:gridCol>
                <a:gridCol w="2499538">
                  <a:extLst>
                    <a:ext uri="{9D8B030D-6E8A-4147-A177-3AD203B41FA5}">
                      <a16:colId xmlns:a16="http://schemas.microsoft.com/office/drawing/2014/main" val="3905804550"/>
                    </a:ext>
                  </a:extLst>
                </a:gridCol>
                <a:gridCol w="2536721">
                  <a:extLst>
                    <a:ext uri="{9D8B030D-6E8A-4147-A177-3AD203B41FA5}">
                      <a16:colId xmlns:a16="http://schemas.microsoft.com/office/drawing/2014/main" val="3421078704"/>
                    </a:ext>
                  </a:extLst>
                </a:gridCol>
              </a:tblGrid>
              <a:tr h="692158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S" sz="1800" b="0" dirty="0" err="1">
                          <a:solidFill>
                            <a:schemeClr val="tx1"/>
                          </a:solidFill>
                          <a:effectLst/>
                        </a:rPr>
                        <a:t>Event</a:t>
                      </a:r>
                      <a:endParaRPr lang="es-MX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MX" sz="1800" b="0">
                          <a:solidFill>
                            <a:schemeClr val="tx1"/>
                          </a:solidFill>
                          <a:effectLst/>
                        </a:rPr>
                        <a:t>Date</a:t>
                      </a:r>
                      <a:endParaRPr lang="es-MX" sz="18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MX" sz="1800" b="0">
                          <a:solidFill>
                            <a:schemeClr val="tx1"/>
                          </a:solidFill>
                          <a:effectLst/>
                        </a:rPr>
                        <a:t>Participants – </a:t>
                      </a: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</a:rPr>
                        <a:t>face to face</a:t>
                      </a:r>
                      <a:endParaRPr lang="es-MX" sz="18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Participants - Virtual</a:t>
                      </a:r>
                      <a:endParaRPr lang="es-MX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453868601"/>
                  </a:ext>
                </a:extLst>
              </a:tr>
              <a:tr h="372797"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1. Monterrey</a:t>
                      </a:r>
                      <a:endParaRPr lang="es-MX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>
                          <a:effectLst/>
                        </a:rPr>
                        <a:t>Jul 7</a:t>
                      </a:r>
                      <a:endParaRPr lang="es-MX" sz="18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>
                          <a:effectLst/>
                        </a:rPr>
                        <a:t>300</a:t>
                      </a:r>
                      <a:endParaRPr lang="es-MX" sz="18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/>
                      <a:endParaRPr lang="es-MX" sz="1800" b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137327797"/>
                  </a:ext>
                </a:extLst>
              </a:tr>
              <a:tr h="372797"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2. Toluca</a:t>
                      </a:r>
                      <a:endParaRPr lang="es-MX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>
                          <a:effectLst/>
                        </a:rPr>
                        <a:t>Aug 15</a:t>
                      </a:r>
                      <a:endParaRPr lang="es-MX" sz="18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>
                          <a:effectLst/>
                        </a:rPr>
                        <a:t>1</a:t>
                      </a:r>
                      <a:r>
                        <a:rPr lang="es-ES" sz="1800" b="0">
                          <a:effectLst/>
                        </a:rPr>
                        <a:t>5</a:t>
                      </a:r>
                      <a:r>
                        <a:rPr lang="es-MX" sz="1800" b="0">
                          <a:effectLst/>
                        </a:rPr>
                        <a:t>0</a:t>
                      </a:r>
                      <a:endParaRPr lang="es-MX" sz="18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>
                          <a:effectLst/>
                        </a:rPr>
                        <a:t>715</a:t>
                      </a:r>
                      <a:endParaRPr lang="es-MX" sz="18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636158417"/>
                  </a:ext>
                </a:extLst>
              </a:tr>
              <a:tr h="372797"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3. Morelos</a:t>
                      </a:r>
                      <a:endParaRPr lang="es-MX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>
                          <a:effectLst/>
                        </a:rPr>
                        <a:t>Aug 18</a:t>
                      </a:r>
                      <a:endParaRPr lang="es-MX" sz="18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>
                          <a:effectLst/>
                        </a:rPr>
                        <a:t>100</a:t>
                      </a:r>
                      <a:endParaRPr lang="es-MX" sz="18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>
                          <a:effectLst/>
                        </a:rPr>
                        <a:t>300</a:t>
                      </a:r>
                      <a:endParaRPr lang="es-MX" sz="18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640043522"/>
                  </a:ext>
                </a:extLst>
              </a:tr>
              <a:tr h="372797"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4. Virtual</a:t>
                      </a:r>
                      <a:endParaRPr lang="es-MX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>
                          <a:effectLst/>
                        </a:rPr>
                        <a:t>Sept 7</a:t>
                      </a:r>
                      <a:endParaRPr lang="es-MX" sz="18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/>
                      <a:endParaRPr lang="es-MX" sz="1800" b="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>
                          <a:effectLst/>
                        </a:rPr>
                        <a:t>1,000</a:t>
                      </a:r>
                      <a:endParaRPr lang="es-MX" sz="18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16083016"/>
                  </a:ext>
                </a:extLst>
              </a:tr>
              <a:tr h="372797"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5. Virtual</a:t>
                      </a:r>
                      <a:endParaRPr lang="es-MX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>
                          <a:effectLst/>
                        </a:rPr>
                        <a:t>Sept 14</a:t>
                      </a:r>
                      <a:endParaRPr lang="es-MX" sz="18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/>
                      <a:endParaRPr lang="es-MX" sz="1800" b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>
                          <a:effectLst/>
                        </a:rPr>
                        <a:t>500</a:t>
                      </a:r>
                      <a:endParaRPr lang="es-MX" sz="18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100001870"/>
                  </a:ext>
                </a:extLst>
              </a:tr>
              <a:tr h="372797"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6. Virtual</a:t>
                      </a:r>
                      <a:endParaRPr lang="es-MX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>
                          <a:effectLst/>
                        </a:rPr>
                        <a:t>Sept 21</a:t>
                      </a:r>
                      <a:endParaRPr lang="es-MX" sz="18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/>
                      <a:endParaRPr lang="es-MX" sz="1800" b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>
                          <a:effectLst/>
                        </a:rPr>
                        <a:t>250</a:t>
                      </a:r>
                      <a:endParaRPr lang="es-MX" sz="18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539180821"/>
                  </a:ext>
                </a:extLst>
              </a:tr>
              <a:tr h="372797"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7. Tabasco</a:t>
                      </a:r>
                      <a:endParaRPr lang="es-MX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>
                          <a:effectLst/>
                        </a:rPr>
                        <a:t>Sept23</a:t>
                      </a:r>
                      <a:endParaRPr lang="es-MX" sz="18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>
                          <a:effectLst/>
                        </a:rPr>
                        <a:t>100</a:t>
                      </a:r>
                      <a:endParaRPr lang="es-MX" sz="18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>
                          <a:effectLst/>
                        </a:rPr>
                        <a:t>776</a:t>
                      </a:r>
                      <a:endParaRPr lang="es-MX" sz="18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791085291"/>
                  </a:ext>
                </a:extLst>
              </a:tr>
              <a:tr h="372797"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8. Torreón</a:t>
                      </a:r>
                      <a:endParaRPr lang="es-MX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>
                          <a:effectLst/>
                        </a:rPr>
                        <a:t>Sep 28</a:t>
                      </a:r>
                      <a:endParaRPr lang="es-MX" sz="18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>
                          <a:effectLst/>
                        </a:rPr>
                        <a:t>200</a:t>
                      </a:r>
                      <a:endParaRPr lang="es-MX" sz="18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/>
                      <a:endParaRPr lang="es-MX" sz="1800" b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66895045"/>
                  </a:ext>
                </a:extLst>
              </a:tr>
              <a:tr h="372797"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9. La Paz,BCS</a:t>
                      </a:r>
                      <a:endParaRPr lang="es-MX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>
                          <a:effectLst/>
                        </a:rPr>
                        <a:t>Nov 11</a:t>
                      </a:r>
                      <a:endParaRPr lang="es-MX" sz="18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>
                          <a:effectLst/>
                        </a:rPr>
                        <a:t>100</a:t>
                      </a:r>
                      <a:endParaRPr lang="es-MX" sz="18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/>
                      <a:endParaRPr lang="es-MX" sz="1800" b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405201061"/>
                  </a:ext>
                </a:extLst>
              </a:tr>
              <a:tr h="372797"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10. Mexico City Nora</a:t>
                      </a:r>
                      <a:endParaRPr lang="es-MX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>
                          <a:effectLst/>
                        </a:rPr>
                        <a:t>Jun 15</a:t>
                      </a:r>
                      <a:endParaRPr lang="es-MX" sz="18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/>
                      <a:endParaRPr lang="es-MX" sz="1800" b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0">
                          <a:effectLst/>
                        </a:rPr>
                        <a:t>5</a:t>
                      </a:r>
                      <a:r>
                        <a:rPr lang="es-MX" sz="1800" b="0">
                          <a:effectLst/>
                        </a:rPr>
                        <a:t>0</a:t>
                      </a:r>
                      <a:endParaRPr lang="es-MX" sz="18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929552146"/>
                  </a:ext>
                </a:extLst>
              </a:tr>
              <a:tr h="372797"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11. Mexico City Sarai</a:t>
                      </a:r>
                      <a:endParaRPr lang="es-MX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>
                          <a:effectLst/>
                        </a:rPr>
                        <a:t>Aug 25</a:t>
                      </a:r>
                      <a:endParaRPr lang="es-MX" sz="18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>
                          <a:effectLst/>
                        </a:rPr>
                        <a:t>50</a:t>
                      </a:r>
                      <a:endParaRPr lang="es-MX" sz="18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effectLst/>
                        </a:rPr>
                        <a:t>-</a:t>
                      </a:r>
                      <a:endParaRPr lang="es-MX" sz="1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676303181"/>
                  </a:ext>
                </a:extLst>
              </a:tr>
              <a:tr h="372797"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s-MX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/>
                      <a:endParaRPr lang="es-MX" sz="18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1000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effectLst/>
                        </a:rPr>
                        <a:t>3591</a:t>
                      </a:r>
                      <a:endParaRPr lang="es-MX" sz="1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72913623"/>
                  </a:ext>
                </a:extLst>
              </a:tr>
            </a:tbl>
          </a:graphicData>
        </a:graphic>
      </p:graphicFrame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87A8DBD0-B23D-DF48-87A5-C6128E7341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15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379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6440">
        <p14:switch dir="r"/>
      </p:transition>
    </mc:Choice>
    <mc:Fallback>
      <p:transition spd="slow" advTm="1644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5000">
              <a:srgbClr val="00B050"/>
            </a:gs>
            <a:gs pos="4000">
              <a:schemeClr val="accent1">
                <a:lumMod val="45000"/>
                <a:lumOff val="55000"/>
              </a:schemeClr>
            </a:gs>
            <a:gs pos="9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>
            <a:extLst>
              <a:ext uri="{FF2B5EF4-FFF2-40B4-BE49-F238E27FC236}">
                <a16:creationId xmlns:a16="http://schemas.microsoft.com/office/drawing/2014/main" id="{506BC2AE-2672-9A73-B9AB-34F6EFDC2A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380" y="183234"/>
            <a:ext cx="1205969" cy="777752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BE218613-5D7D-1A44-8093-A33001B749A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0048" t="8816" r="14737"/>
          <a:stretch/>
        </p:blipFill>
        <p:spPr>
          <a:xfrm>
            <a:off x="81886" y="1037429"/>
            <a:ext cx="9007522" cy="5718213"/>
          </a:xfrm>
          <a:prstGeom prst="rect">
            <a:avLst/>
          </a:prstGeom>
        </p:spPr>
      </p:pic>
      <p:sp>
        <p:nvSpPr>
          <p:cNvPr id="7" name="Título 6">
            <a:extLst>
              <a:ext uri="{FF2B5EF4-FFF2-40B4-BE49-F238E27FC236}">
                <a16:creationId xmlns:a16="http://schemas.microsoft.com/office/drawing/2014/main" id="{14336948-59A4-96AD-B01C-126BBDCFFB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1504" y="251272"/>
            <a:ext cx="6387153" cy="777752"/>
          </a:xfrm>
        </p:spPr>
        <p:txBody>
          <a:bodyPr>
            <a:noAutofit/>
          </a:bodyPr>
          <a:lstStyle/>
          <a:p>
            <a:pPr algn="l"/>
            <a:r>
              <a:rPr lang="es-MX" sz="2800" dirty="0"/>
              <a:t> This were held in the different cardinal points of Mexico……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B77E60-B596-E246-BD2E-2044F5BFE5DA}"/>
              </a:ext>
            </a:extLst>
          </p:cNvPr>
          <p:cNvSpPr txBox="1"/>
          <p:nvPr/>
        </p:nvSpPr>
        <p:spPr>
          <a:xfrm>
            <a:off x="2279176" y="1118690"/>
            <a:ext cx="46129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X" dirty="0"/>
              <a:t>We try to cover most of the territory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B49F80BB-7BEA-EE45-AE0B-CC73554F7E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115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987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9751">
        <p14:switch dir="r"/>
      </p:transition>
    </mc:Choice>
    <mc:Fallback>
      <p:transition spd="slow" advTm="975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8000">
              <a:srgbClr val="FFC000"/>
            </a:gs>
            <a:gs pos="21000">
              <a:schemeClr val="accent1">
                <a:lumMod val="45000"/>
                <a:lumOff val="55000"/>
              </a:schemeClr>
            </a:gs>
            <a:gs pos="8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02AC761-4983-214A-90A0-F86DF59BC561}"/>
              </a:ext>
            </a:extLst>
          </p:cNvPr>
          <p:cNvSpPr txBox="1"/>
          <p:nvPr/>
        </p:nvSpPr>
        <p:spPr>
          <a:xfrm>
            <a:off x="968991" y="1196437"/>
            <a:ext cx="7055893" cy="45367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We created and developed  a workshop, which combined research tools with the IPCRG-ARC program. It was very well received amongst the participants, which is why it has been requested for this year in other different cities in Mexico, such as: Veracruz, Guanajuato, Hidalgo, Querétaro.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476BD92B-3DEE-D54D-AC2F-E5ADCBF0BC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15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573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26958">
        <p14:switch dir="r"/>
      </p:transition>
    </mc:Choice>
    <mc:Fallback>
      <p:transition spd="slow" advTm="2695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1000">
              <a:srgbClr val="00B050"/>
            </a:gs>
            <a:gs pos="4000">
              <a:schemeClr val="accent1">
                <a:lumMod val="45000"/>
                <a:lumOff val="55000"/>
              </a:schemeClr>
            </a:gs>
            <a:gs pos="9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7DF99D2-2BC0-5849-B785-8348921579A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9" y="95534"/>
            <a:ext cx="8801096" cy="6648166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AA45A54B-CA11-D94D-B7EB-72F1769872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15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519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8627">
        <p14:switch dir="r"/>
      </p:transition>
    </mc:Choice>
    <mc:Fallback>
      <p:transition spd="slow" advTm="862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4000">
              <a:srgbClr val="00B050"/>
            </a:gs>
            <a:gs pos="16000">
              <a:schemeClr val="accent1">
                <a:lumMod val="45000"/>
                <a:lumOff val="55000"/>
              </a:schemeClr>
            </a:gs>
            <a:gs pos="85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F72F6C3-7C6E-4242-9F5B-EB1165C1B486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71440" y="150126"/>
            <a:ext cx="8915398" cy="6522138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426F3C39-07D7-7B4B-82E7-654F33B2A2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15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122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4642">
        <p14:switch dir="r"/>
      </p:transition>
    </mc:Choice>
    <mc:Fallback>
      <p:transition spd="slow" advTm="464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0">
              <a:srgbClr val="050CFC"/>
            </a:gs>
            <a:gs pos="34000">
              <a:srgbClr val="00B050"/>
            </a:gs>
            <a:gs pos="9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B124E9-A9C7-2B44-B12C-462478483E5A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42937" y="109182"/>
            <a:ext cx="7900561" cy="6632812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06EE1682-B3B5-6F40-A48B-F80D42A2FC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15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644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3165">
        <p14:switch dir="r"/>
      </p:transition>
    </mc:Choice>
    <mc:Fallback>
      <p:transition spd="slow" advTm="316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6000">
              <a:srgbClr val="050CFC"/>
            </a:gs>
            <a:gs pos="24000">
              <a:schemeClr val="accent1">
                <a:lumMod val="45000"/>
                <a:lumOff val="55000"/>
              </a:schemeClr>
            </a:gs>
            <a:gs pos="77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2941ADC1-B6B1-7C4A-86A2-1EF37EFC549C}"/>
              </a:ext>
            </a:extLst>
          </p:cNvPr>
          <p:cNvSpPr txBox="1">
            <a:spLocks/>
          </p:cNvSpPr>
          <p:nvPr/>
        </p:nvSpPr>
        <p:spPr>
          <a:xfrm>
            <a:off x="1843024" y="1203487"/>
            <a:ext cx="7300981" cy="5654513"/>
          </a:xfrm>
          <a:prstGeom prst="rect">
            <a:avLst/>
          </a:prstGeom>
          <a:gradFill>
            <a:gsLst>
              <a:gs pos="50000">
                <a:srgbClr val="FFC000"/>
              </a:gs>
              <a:gs pos="19000">
                <a:schemeClr val="accent1">
                  <a:lumMod val="45000"/>
                  <a:lumOff val="55000"/>
                </a:schemeClr>
              </a:gs>
              <a:gs pos="72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</a:gradFill>
          <a:ln>
            <a:noFill/>
          </a:ln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es-MX" sz="2800" dirty="0"/>
              <a:t>As a member of CONAPEME, we are hoping that the </a:t>
            </a:r>
            <a:r>
              <a:rPr lang="es-MX" sz="2800" u="sng" dirty="0">
                <a:solidFill>
                  <a:srgbClr val="002060"/>
                </a:solidFill>
              </a:rPr>
              <a:t>Inhaling Life Mexico group (IPCRG program) </a:t>
            </a:r>
            <a:r>
              <a:rPr lang="es-MX" sz="2800" dirty="0"/>
              <a:t>will be included in different activities, such as congresses and courses of CONAPEME, in which not only pediatricians participate, but also other health professionals.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s-MX" sz="2800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es-MX" sz="2800" dirty="0"/>
              <a:t>THANKS FOR YOUR ATTENTION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51FE80-E1AF-7947-8A02-8380DBF072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1" y="125412"/>
            <a:ext cx="1743013" cy="1903413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4C8C1E37-5A55-F145-9CDE-EEEFE1E4A5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15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277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25319">
        <p14:switch dir="r"/>
      </p:transition>
    </mc:Choice>
    <mc:Fallback>
      <p:transition spd="slow" advTm="2531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4000">
              <a:srgbClr val="FFC000"/>
            </a:gs>
            <a:gs pos="6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ítulo 3"/>
          <p:cNvSpPr txBox="1">
            <a:spLocks noGrp="1"/>
          </p:cNvSpPr>
          <p:nvPr>
            <p:ph type="title"/>
          </p:nvPr>
        </p:nvSpPr>
        <p:spPr>
          <a:xfrm>
            <a:off x="200023" y="179386"/>
            <a:ext cx="8858250" cy="1325563"/>
          </a:xfrm>
          <a:prstGeom prst="rect">
            <a:avLst/>
          </a:prstGeom>
        </p:spPr>
        <p:txBody>
          <a:bodyPr>
            <a:normAutofit/>
          </a:bodyPr>
          <a:lstStyle>
            <a:lvl1pPr defTabSz="397763">
              <a:defRPr sz="3393"/>
            </a:lvl1pPr>
          </a:lstStyle>
          <a:p>
            <a:r>
              <a:rPr sz="2800" dirty="0"/>
              <a:t>CONFEDERACION NACIONAL DE PEDIATRÍA DE MÉXICO A.C. </a:t>
            </a:r>
          </a:p>
        </p:txBody>
      </p:sp>
      <p:pic>
        <p:nvPicPr>
          <p:cNvPr id="113" name="Imagen 4" descr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2550" y="1674452"/>
            <a:ext cx="2818900" cy="3509095"/>
          </a:xfrm>
          <a:prstGeom prst="rect">
            <a:avLst/>
          </a:prstGeom>
          <a:ln w="12700">
            <a:miter lim="400000"/>
          </a:ln>
        </p:spPr>
      </p:pic>
      <p:sp>
        <p:nvSpPr>
          <p:cNvPr id="114" name="CuadroTexto 5"/>
          <p:cNvSpPr txBox="1"/>
          <p:nvPr/>
        </p:nvSpPr>
        <p:spPr>
          <a:xfrm>
            <a:off x="927083" y="5412398"/>
            <a:ext cx="7759718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400"/>
            </a:lvl1pPr>
          </a:lstStyle>
          <a:p>
            <a:r>
              <a:rPr dirty="0"/>
              <a:t>NATIONAL CONFEDERATION OF PEDIATRICS IN MEXICO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9CC852-80CF-D24C-B86B-316B540EB785}"/>
              </a:ext>
            </a:extLst>
          </p:cNvPr>
          <p:cNvSpPr txBox="1"/>
          <p:nvPr/>
        </p:nvSpPr>
        <p:spPr>
          <a:xfrm>
            <a:off x="955341" y="5964840"/>
            <a:ext cx="69467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2400"/>
            </a:pPr>
            <a:r>
              <a:rPr lang="en-US" dirty="0"/>
              <a:t>Founded in October 11th, 1975 in Campeche, Mexico.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13D90FC2-F01A-E648-A074-6D30656F11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15300" y="58293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2727">
        <p14:switch dir="r"/>
      </p:transition>
    </mc:Choice>
    <mc:Fallback>
      <p:transition spd="slow" advTm="1272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0">
              <a:srgbClr val="050CFC"/>
            </a:gs>
            <a:gs pos="76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ítulo 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573654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sz="4400" b="1" dirty="0">
                <a:solidFill>
                  <a:schemeClr val="bg1"/>
                </a:solidFill>
              </a:rPr>
              <a:t>CONAPEME</a:t>
            </a:r>
          </a:p>
        </p:txBody>
      </p:sp>
      <p:sp>
        <p:nvSpPr>
          <p:cNvPr id="123" name="Marcador de contenido 3"/>
          <p:cNvSpPr txBox="1">
            <a:spLocks noGrp="1"/>
          </p:cNvSpPr>
          <p:nvPr>
            <p:ph type="body" sz="half" idx="1"/>
          </p:nvPr>
        </p:nvSpPr>
        <p:spPr>
          <a:xfrm>
            <a:off x="4285392" y="2614613"/>
            <a:ext cx="4844766" cy="4212931"/>
          </a:xfrm>
          <a:prstGeom prst="rect">
            <a:avLst/>
          </a:prstGeom>
          <a:gradFill>
            <a:gsLst>
              <a:gs pos="27000">
                <a:srgbClr val="FFC000"/>
              </a:gs>
              <a:gs pos="76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</a:gradFill>
          <a:ln>
            <a:noFill/>
          </a:ln>
        </p:spPr>
        <p:txBody>
          <a:bodyPr>
            <a:normAutofit/>
          </a:bodyPr>
          <a:lstStyle/>
          <a:p>
            <a:r>
              <a:rPr lang="es-ES" sz="3600" dirty="0" err="1"/>
              <a:t>Emblem</a:t>
            </a:r>
            <a:r>
              <a:rPr lang="es-ES" sz="3600" dirty="0"/>
              <a:t>..</a:t>
            </a:r>
            <a:endParaRPr sz="3600" dirty="0"/>
          </a:p>
          <a:p>
            <a:pPr marL="0" indent="0">
              <a:buSzTx/>
              <a:buNone/>
            </a:pPr>
            <a:endParaRPr sz="3600" dirty="0"/>
          </a:p>
          <a:p>
            <a:pPr marL="0" indent="0" algn="ctr">
              <a:buSzTx/>
              <a:buNone/>
            </a:pPr>
            <a:r>
              <a:rPr sz="3600" dirty="0"/>
              <a:t>“By a growth and harmonic development of the children”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8C4573-9ECC-4D45-9C15-89640ABE38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17" y="1031568"/>
            <a:ext cx="4648200" cy="50673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0D396DB-AF4B-124A-AAC4-07DEFEE29DF1}"/>
              </a:ext>
            </a:extLst>
          </p:cNvPr>
          <p:cNvSpPr txBox="1"/>
          <p:nvPr/>
        </p:nvSpPr>
        <p:spPr>
          <a:xfrm>
            <a:off x="286596" y="5759352"/>
            <a:ext cx="39987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X" sz="2000" b="1" dirty="0">
                <a:solidFill>
                  <a:schemeClr val="bg1"/>
                </a:solidFill>
              </a:rPr>
              <a:t>DR. ANA BEATRIZ ROSAS SUMANO</a:t>
            </a:r>
          </a:p>
          <a:p>
            <a:pPr algn="ctr"/>
            <a:r>
              <a:rPr lang="en-MX" sz="2000" b="1" dirty="0">
                <a:solidFill>
                  <a:schemeClr val="bg1"/>
                </a:solidFill>
              </a:rPr>
              <a:t>CHAIRWOMAN</a:t>
            </a:r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4C506D98-315F-4840-BEF1-20094140E4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15300" y="58293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3856">
        <p14:switch dir="r"/>
      </p:transition>
    </mc:Choice>
    <mc:Fallback>
      <p:transition spd="slow" advTm="1385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6000">
              <a:srgbClr val="FFC000"/>
            </a:gs>
            <a:gs pos="75000">
              <a:schemeClr val="accent1">
                <a:lumMod val="45000"/>
                <a:lumOff val="55000"/>
              </a:schemeClr>
            </a:gs>
            <a:gs pos="6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ítulo 1"/>
          <p:cNvSpPr txBox="1">
            <a:spLocks noGrp="1"/>
          </p:cNvSpPr>
          <p:nvPr>
            <p:ph type="title"/>
          </p:nvPr>
        </p:nvSpPr>
        <p:spPr>
          <a:xfrm>
            <a:off x="457200" y="255977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3600" b="1" dirty="0"/>
              <a:t>CONAPEME</a:t>
            </a:r>
          </a:p>
        </p:txBody>
      </p:sp>
      <p:sp>
        <p:nvSpPr>
          <p:cNvPr id="129" name="Marcador de contenido 2"/>
          <p:cNvSpPr txBox="1">
            <a:spLocks noGrp="1"/>
          </p:cNvSpPr>
          <p:nvPr>
            <p:ph type="body" sz="half" idx="1"/>
          </p:nvPr>
        </p:nvSpPr>
        <p:spPr>
          <a:xfrm>
            <a:off x="1255594" y="1376819"/>
            <a:ext cx="7431205" cy="452596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MX" dirty="0"/>
              <a:t>OUR VALUES</a:t>
            </a:r>
          </a:p>
          <a:p>
            <a:pPr marL="1143000" lvl="2" indent="-228600">
              <a:lnSpc>
                <a:spcPct val="150000"/>
              </a:lnSpc>
              <a:spcBef>
                <a:spcPts val="500"/>
              </a:spcBef>
              <a:defRPr sz="2400"/>
            </a:pPr>
            <a:r>
              <a:rPr dirty="0"/>
              <a:t>Union</a:t>
            </a:r>
          </a:p>
          <a:p>
            <a:pPr marL="1143000" lvl="2" indent="-228600">
              <a:lnSpc>
                <a:spcPct val="150000"/>
              </a:lnSpc>
              <a:spcBef>
                <a:spcPts val="500"/>
              </a:spcBef>
              <a:defRPr sz="2400"/>
            </a:pPr>
            <a:r>
              <a:rPr dirty="0"/>
              <a:t>Respect	</a:t>
            </a:r>
          </a:p>
          <a:p>
            <a:pPr marL="1143000" lvl="2" indent="-228600">
              <a:lnSpc>
                <a:spcPct val="150000"/>
              </a:lnSpc>
              <a:spcBef>
                <a:spcPts val="500"/>
              </a:spcBef>
              <a:defRPr sz="2400"/>
            </a:pPr>
            <a:r>
              <a:rPr dirty="0"/>
              <a:t>Tolerance</a:t>
            </a:r>
          </a:p>
          <a:p>
            <a:pPr marL="1143000" lvl="2" indent="-228600">
              <a:lnSpc>
                <a:spcPct val="150000"/>
              </a:lnSpc>
              <a:spcBef>
                <a:spcPts val="500"/>
              </a:spcBef>
              <a:defRPr sz="2400"/>
            </a:pPr>
            <a:r>
              <a:rPr dirty="0"/>
              <a:t>Communication</a:t>
            </a:r>
          </a:p>
          <a:p>
            <a:pPr marL="1143000" lvl="2" indent="-228600">
              <a:lnSpc>
                <a:spcPct val="150000"/>
              </a:lnSpc>
              <a:spcBef>
                <a:spcPts val="500"/>
              </a:spcBef>
              <a:defRPr sz="2400"/>
            </a:pPr>
            <a:r>
              <a:rPr dirty="0"/>
              <a:t>Continuous professional development</a:t>
            </a: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E4C82FF9-1F02-0647-B2F3-95B2BAFAC7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15300" y="58293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7161">
        <p14:switch dir="r"/>
      </p:transition>
    </mc:Choice>
    <mc:Fallback>
      <p:transition spd="slow" advTm="716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rgbClr val="050CFC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ítulo 1"/>
          <p:cNvSpPr txBox="1">
            <a:spLocks noGrp="1"/>
          </p:cNvSpPr>
          <p:nvPr>
            <p:ph type="title"/>
          </p:nvPr>
        </p:nvSpPr>
        <p:spPr>
          <a:xfrm>
            <a:off x="457200" y="255976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chemeClr val="bg1"/>
                </a:solidFill>
              </a:rPr>
              <a:t>CONAPEME</a:t>
            </a:r>
          </a:p>
        </p:txBody>
      </p:sp>
      <p:sp>
        <p:nvSpPr>
          <p:cNvPr id="126" name="Marcador de contenido 2"/>
          <p:cNvSpPr txBox="1">
            <a:spLocks noGrp="1"/>
          </p:cNvSpPr>
          <p:nvPr>
            <p:ph type="body" sz="half" idx="1"/>
          </p:nvPr>
        </p:nvSpPr>
        <p:spPr>
          <a:xfrm>
            <a:off x="1016760" y="1352930"/>
            <a:ext cx="6967182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50000"/>
              </a:lnSpc>
              <a:defRPr sz="2400"/>
            </a:pPr>
            <a:r>
              <a:rPr lang="es-ES" dirty="0">
                <a:solidFill>
                  <a:schemeClr val="bg1"/>
                </a:solidFill>
              </a:rPr>
              <a:t>&gt; </a:t>
            </a:r>
            <a:r>
              <a:rPr dirty="0">
                <a:solidFill>
                  <a:schemeClr val="bg1"/>
                </a:solidFill>
              </a:rPr>
              <a:t>17,000 pediatricians</a:t>
            </a:r>
          </a:p>
          <a:p>
            <a:pPr>
              <a:lnSpc>
                <a:spcPct val="150000"/>
              </a:lnSpc>
              <a:defRPr sz="2400"/>
            </a:pPr>
            <a:r>
              <a:rPr dirty="0">
                <a:solidFill>
                  <a:schemeClr val="bg1"/>
                </a:solidFill>
              </a:rPr>
              <a:t>32 State Colleges</a:t>
            </a:r>
          </a:p>
          <a:p>
            <a:pPr>
              <a:lnSpc>
                <a:spcPct val="150000"/>
              </a:lnSpc>
              <a:defRPr sz="2400"/>
            </a:pPr>
            <a:r>
              <a:rPr lang="es-ES" dirty="0">
                <a:solidFill>
                  <a:schemeClr val="bg1"/>
                </a:solidFill>
              </a:rPr>
              <a:t>23</a:t>
            </a:r>
            <a:r>
              <a:rPr dirty="0">
                <a:solidFill>
                  <a:schemeClr val="bg1"/>
                </a:solidFill>
              </a:rPr>
              <a:t> Filial Societies </a:t>
            </a:r>
          </a:p>
          <a:p>
            <a:pPr>
              <a:lnSpc>
                <a:spcPct val="150000"/>
              </a:lnSpc>
              <a:defRPr sz="2400"/>
            </a:pPr>
            <a:r>
              <a:rPr dirty="0">
                <a:solidFill>
                  <a:schemeClr val="bg1"/>
                </a:solidFill>
              </a:rPr>
              <a:t>5 Regional Federation</a:t>
            </a:r>
            <a:r>
              <a:rPr lang="es-MX" dirty="0">
                <a:solidFill>
                  <a:schemeClr val="bg1"/>
                </a:solidFill>
              </a:rPr>
              <a:t>s, covering all of Mexico</a:t>
            </a:r>
            <a:endParaRPr dirty="0">
              <a:solidFill>
                <a:schemeClr val="bg1"/>
              </a:solidFill>
            </a:endParaRPr>
          </a:p>
          <a:p>
            <a:pPr marL="457200" lvl="1" indent="0">
              <a:lnSpc>
                <a:spcPct val="150000"/>
              </a:lnSpc>
              <a:buNone/>
              <a:defRPr sz="2400"/>
            </a:pPr>
            <a:r>
              <a:rPr lang="es-MX" dirty="0">
                <a:solidFill>
                  <a:schemeClr val="bg1"/>
                </a:solidFill>
              </a:rPr>
              <a:t>- </a:t>
            </a:r>
            <a:r>
              <a:rPr dirty="0">
                <a:solidFill>
                  <a:schemeClr val="bg1"/>
                </a:solidFill>
              </a:rPr>
              <a:t>NW, NE, West Central, Central, S</a:t>
            </a:r>
            <a:r>
              <a:rPr lang="es-ES_tradnl" dirty="0">
                <a:solidFill>
                  <a:schemeClr val="bg1"/>
                </a:solidFill>
              </a:rPr>
              <a:t>E</a:t>
            </a:r>
            <a:endParaRPr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defRPr sz="2400"/>
            </a:pPr>
            <a:r>
              <a:rPr dirty="0">
                <a:solidFill>
                  <a:schemeClr val="bg1"/>
                </a:solidFill>
              </a:rPr>
              <a:t>1 National Confederation</a:t>
            </a:r>
          </a:p>
          <a:p>
            <a:pPr marL="457200" lvl="1" indent="0">
              <a:lnSpc>
                <a:spcPct val="150000"/>
              </a:lnSpc>
              <a:spcBef>
                <a:spcPts val="600"/>
              </a:spcBef>
              <a:buNone/>
              <a:defRPr sz="2400"/>
            </a:pPr>
            <a:r>
              <a:rPr lang="es-MX" dirty="0">
                <a:solidFill>
                  <a:schemeClr val="bg1"/>
                </a:solidFill>
              </a:rPr>
              <a:t>- </a:t>
            </a:r>
            <a:r>
              <a:rPr dirty="0">
                <a:solidFill>
                  <a:schemeClr val="bg1"/>
                </a:solidFill>
              </a:rPr>
              <a:t>CONAPEME Board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F6CE93E8-AF65-8048-B6A3-2A7F7F16FE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15300" y="58293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7726">
        <p14:switch dir="r"/>
      </p:transition>
    </mc:Choice>
    <mc:Fallback>
      <p:transition spd="slow" advTm="1772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6000">
              <a:srgbClr val="050CFC"/>
            </a:gs>
            <a:gs pos="77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>
            <a:extLst>
              <a:ext uri="{FF2B5EF4-FFF2-40B4-BE49-F238E27FC236}">
                <a16:creationId xmlns:a16="http://schemas.microsoft.com/office/drawing/2014/main" id="{50944ADA-F801-4A34-B043-EB74BFE5D53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8521"/>
            <a:ext cx="82296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>
                <a:solidFill>
                  <a:schemeClr val="bg1"/>
                </a:solidFill>
              </a:rPr>
              <a:t>S</a:t>
            </a:r>
            <a:r>
              <a:rPr lang="es-MX" sz="2800" dirty="0">
                <a:solidFill>
                  <a:schemeClr val="bg1"/>
                </a:solidFill>
                <a:latin typeface="+mj-lt"/>
              </a:rPr>
              <a:t>ome member organizations of CONAPEME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type="body" sz="half" idx="1"/>
          </p:nvPr>
        </p:nvSpPr>
        <p:spPr>
          <a:xfrm>
            <a:off x="457201" y="973995"/>
            <a:ext cx="8293090" cy="4696922"/>
          </a:xfrm>
        </p:spPr>
        <p:txBody>
          <a:bodyPr>
            <a:noAutofit/>
          </a:bodyPr>
          <a:lstStyle/>
          <a:p>
            <a:pPr marL="457200" indent="-457200">
              <a:spcBef>
                <a:spcPts val="2250"/>
              </a:spcBef>
              <a:buSzPct val="80000"/>
              <a:buFont typeface="+mj-lt"/>
              <a:buAutoNum type="arabicPeriod"/>
            </a:pPr>
            <a:r>
              <a:rPr lang="es-MX" sz="2400" dirty="0" err="1">
                <a:solidFill>
                  <a:schemeClr val="bg1"/>
                </a:solidFill>
              </a:rPr>
              <a:t>Mexican</a:t>
            </a:r>
            <a:r>
              <a:rPr lang="es-MX" sz="2400" dirty="0">
                <a:solidFill>
                  <a:schemeClr val="bg1"/>
                </a:solidFill>
              </a:rPr>
              <a:t> </a:t>
            </a:r>
            <a:r>
              <a:rPr lang="es-MX" sz="2400" dirty="0" err="1">
                <a:solidFill>
                  <a:schemeClr val="bg1"/>
                </a:solidFill>
              </a:rPr>
              <a:t>Association</a:t>
            </a:r>
            <a:r>
              <a:rPr lang="es-MX" sz="2400" dirty="0">
                <a:solidFill>
                  <a:schemeClr val="bg1"/>
                </a:solidFill>
              </a:rPr>
              <a:t> of </a:t>
            </a:r>
            <a:r>
              <a:rPr lang="es-MX" sz="2400" dirty="0" err="1">
                <a:solidFill>
                  <a:schemeClr val="bg1"/>
                </a:solidFill>
              </a:rPr>
              <a:t>Pediatric</a:t>
            </a:r>
            <a:r>
              <a:rPr lang="es-MX" sz="2400" dirty="0">
                <a:solidFill>
                  <a:schemeClr val="bg1"/>
                </a:solidFill>
              </a:rPr>
              <a:t> </a:t>
            </a:r>
            <a:r>
              <a:rPr lang="es-MX" sz="2400" dirty="0" err="1">
                <a:solidFill>
                  <a:schemeClr val="bg1"/>
                </a:solidFill>
              </a:rPr>
              <a:t>infectious</a:t>
            </a:r>
            <a:r>
              <a:rPr lang="es-MX" sz="2400" dirty="0">
                <a:solidFill>
                  <a:schemeClr val="bg1"/>
                </a:solidFill>
              </a:rPr>
              <a:t> </a:t>
            </a:r>
            <a:r>
              <a:rPr lang="es-MX" sz="2400" dirty="0" err="1">
                <a:solidFill>
                  <a:schemeClr val="bg1"/>
                </a:solidFill>
              </a:rPr>
              <a:t>diseases</a:t>
            </a:r>
            <a:r>
              <a:rPr lang="es-MX" sz="2400" dirty="0">
                <a:solidFill>
                  <a:schemeClr val="bg1"/>
                </a:solidFill>
              </a:rPr>
              <a:t>.</a:t>
            </a:r>
          </a:p>
          <a:p>
            <a:pPr marL="457200" indent="-457200">
              <a:spcBef>
                <a:spcPts val="2250"/>
              </a:spcBef>
              <a:buSzPct val="80000"/>
              <a:buFont typeface="+mj-lt"/>
              <a:buAutoNum type="arabicPeriod"/>
            </a:pPr>
            <a:r>
              <a:rPr lang="es-MX" sz="2400" dirty="0">
                <a:solidFill>
                  <a:schemeClr val="bg1"/>
                </a:solidFill>
              </a:rPr>
              <a:t>Mexican College in teachers of Pediatric A.C.</a:t>
            </a:r>
          </a:p>
          <a:p>
            <a:pPr marL="457200" indent="-457200">
              <a:spcBef>
                <a:spcPts val="2250"/>
              </a:spcBef>
              <a:buSzPct val="80000"/>
              <a:buFont typeface="+mj-lt"/>
              <a:buAutoNum type="arabicPeriod"/>
            </a:pPr>
            <a:r>
              <a:rPr lang="es-MX" sz="2400" dirty="0" err="1">
                <a:solidFill>
                  <a:schemeClr val="bg1"/>
                </a:solidFill>
              </a:rPr>
              <a:t>Scientific</a:t>
            </a:r>
            <a:r>
              <a:rPr lang="es-MX" sz="2400" dirty="0">
                <a:solidFill>
                  <a:schemeClr val="bg1"/>
                </a:solidFill>
              </a:rPr>
              <a:t> </a:t>
            </a:r>
            <a:r>
              <a:rPr lang="es-MX" sz="2400" dirty="0" err="1">
                <a:solidFill>
                  <a:schemeClr val="bg1"/>
                </a:solidFill>
              </a:rPr>
              <a:t>Association</a:t>
            </a:r>
            <a:r>
              <a:rPr lang="es-MX" sz="2400" dirty="0">
                <a:solidFill>
                  <a:schemeClr val="bg1"/>
                </a:solidFill>
              </a:rPr>
              <a:t> </a:t>
            </a:r>
            <a:r>
              <a:rPr lang="es-MX" sz="2400" dirty="0" err="1">
                <a:solidFill>
                  <a:schemeClr val="bg1"/>
                </a:solidFill>
              </a:rPr>
              <a:t>of</a:t>
            </a:r>
            <a:r>
              <a:rPr lang="es-MX" sz="2400" dirty="0">
                <a:solidFill>
                  <a:schemeClr val="bg1"/>
                </a:solidFill>
              </a:rPr>
              <a:t> </a:t>
            </a:r>
            <a:r>
              <a:rPr lang="es-MX" sz="2400" dirty="0" err="1">
                <a:solidFill>
                  <a:schemeClr val="bg1"/>
                </a:solidFill>
              </a:rPr>
              <a:t>Professionals</a:t>
            </a:r>
            <a:r>
              <a:rPr lang="es-MX" sz="2400" dirty="0">
                <a:solidFill>
                  <a:schemeClr val="bg1"/>
                </a:solidFill>
              </a:rPr>
              <a:t> </a:t>
            </a:r>
            <a:r>
              <a:rPr lang="es-MX" sz="2400" dirty="0" err="1">
                <a:solidFill>
                  <a:schemeClr val="bg1"/>
                </a:solidFill>
              </a:rPr>
              <a:t>for</a:t>
            </a:r>
            <a:r>
              <a:rPr lang="es-MX" sz="2400" dirty="0">
                <a:solidFill>
                  <a:schemeClr val="bg1"/>
                </a:solidFill>
              </a:rPr>
              <a:t> </a:t>
            </a:r>
            <a:r>
              <a:rPr lang="es-MX" sz="2400" dirty="0" err="1">
                <a:solidFill>
                  <a:schemeClr val="bg1"/>
                </a:solidFill>
              </a:rPr>
              <a:t>the</a:t>
            </a:r>
            <a:r>
              <a:rPr lang="es-MX" sz="2400" dirty="0">
                <a:solidFill>
                  <a:schemeClr val="bg1"/>
                </a:solidFill>
              </a:rPr>
              <a:t> </a:t>
            </a:r>
            <a:r>
              <a:rPr lang="es-MX" sz="2400" dirty="0" err="1">
                <a:solidFill>
                  <a:schemeClr val="bg1"/>
                </a:solidFill>
              </a:rPr>
              <a:t>Comprehensive</a:t>
            </a:r>
            <a:r>
              <a:rPr lang="es-MX" sz="2400" dirty="0">
                <a:solidFill>
                  <a:schemeClr val="bg1"/>
                </a:solidFill>
              </a:rPr>
              <a:t> </a:t>
            </a:r>
            <a:r>
              <a:rPr lang="es-MX" sz="2400" dirty="0" err="1">
                <a:solidFill>
                  <a:schemeClr val="bg1"/>
                </a:solidFill>
              </a:rPr>
              <a:t>Study</a:t>
            </a:r>
            <a:r>
              <a:rPr lang="es-MX" sz="2400" dirty="0">
                <a:solidFill>
                  <a:schemeClr val="bg1"/>
                </a:solidFill>
              </a:rPr>
              <a:t> </a:t>
            </a:r>
            <a:r>
              <a:rPr lang="es-MX" sz="2400" dirty="0" err="1">
                <a:solidFill>
                  <a:schemeClr val="bg1"/>
                </a:solidFill>
              </a:rPr>
              <a:t>of</a:t>
            </a:r>
            <a:r>
              <a:rPr lang="es-MX" sz="2400" dirty="0">
                <a:solidFill>
                  <a:schemeClr val="bg1"/>
                </a:solidFill>
              </a:rPr>
              <a:t> </a:t>
            </a:r>
            <a:r>
              <a:rPr lang="es-MX" sz="2400" dirty="0" err="1">
                <a:solidFill>
                  <a:schemeClr val="bg1"/>
                </a:solidFill>
              </a:rPr>
              <a:t>the</a:t>
            </a:r>
            <a:r>
              <a:rPr lang="es-MX" sz="2400" dirty="0">
                <a:solidFill>
                  <a:schemeClr val="bg1"/>
                </a:solidFill>
              </a:rPr>
              <a:t> Child A.C.</a:t>
            </a:r>
          </a:p>
          <a:p>
            <a:pPr marL="457200" indent="-457200">
              <a:spcBef>
                <a:spcPts val="2250"/>
              </a:spcBef>
              <a:buSzPct val="80000"/>
              <a:buFont typeface="+mj-lt"/>
              <a:buAutoNum type="arabicPeriod"/>
            </a:pPr>
            <a:r>
              <a:rPr lang="es-MX" sz="2400" dirty="0">
                <a:solidFill>
                  <a:schemeClr val="bg1"/>
                </a:solidFill>
              </a:rPr>
              <a:t>Mexican School of the Child and its Environment “Colmena”</a:t>
            </a:r>
          </a:p>
          <a:p>
            <a:pPr marL="514350" indent="-514350">
              <a:spcBef>
                <a:spcPts val="2250"/>
              </a:spcBef>
              <a:buSzPct val="80000"/>
              <a:buFont typeface="+mj-lt"/>
              <a:buAutoNum type="arabicPeriod"/>
            </a:pPr>
            <a:r>
              <a:rPr lang="es-MX" sz="2400" dirty="0">
                <a:solidFill>
                  <a:schemeClr val="bg1"/>
                </a:solidFill>
              </a:rPr>
              <a:t>Mexican Association of Pediatric Pulmonology.</a:t>
            </a:r>
          </a:p>
          <a:p>
            <a:pPr marL="514350" indent="-514350">
              <a:spcBef>
                <a:spcPts val="2250"/>
              </a:spcBef>
              <a:buSzPct val="80000"/>
              <a:buFont typeface="+mj-lt"/>
              <a:buAutoNum type="arabicPeriod"/>
            </a:pPr>
            <a:r>
              <a:rPr lang="es-MX" sz="2400" dirty="0">
                <a:solidFill>
                  <a:schemeClr val="bg1"/>
                </a:solidFill>
              </a:rPr>
              <a:t>Mexican Association for the Health of the Adolescents </a:t>
            </a:r>
          </a:p>
          <a:p>
            <a:pPr marL="514350" indent="-514350">
              <a:lnSpc>
                <a:spcPct val="100000"/>
              </a:lnSpc>
              <a:spcBef>
                <a:spcPts val="2250"/>
              </a:spcBef>
              <a:buSzPct val="80000"/>
              <a:buFont typeface="+mj-lt"/>
              <a:buAutoNum type="arabicPeriod"/>
            </a:pPr>
            <a:r>
              <a:rPr lang="es-MX" sz="2400" dirty="0">
                <a:solidFill>
                  <a:schemeClr val="bg1"/>
                </a:solidFill>
              </a:rPr>
              <a:t>Mexican Association of Pediatric Immunology and Allergy Specialist.</a:t>
            </a:r>
          </a:p>
          <a:p>
            <a:pPr marL="0" indent="0">
              <a:spcBef>
                <a:spcPts val="2250"/>
              </a:spcBef>
              <a:buSzPct val="80000"/>
              <a:buNone/>
            </a:pPr>
            <a:endParaRPr lang="es-MX" sz="2400" u="sng" dirty="0">
              <a:solidFill>
                <a:schemeClr val="bg1"/>
              </a:solidFill>
            </a:endParaRPr>
          </a:p>
          <a:p>
            <a:pPr marL="514350" indent="-514350">
              <a:spcBef>
                <a:spcPts val="2250"/>
              </a:spcBef>
              <a:buSzPct val="80000"/>
              <a:buFont typeface="+mj-lt"/>
              <a:buAutoNum type="arabicPeriod"/>
            </a:pPr>
            <a:endParaRPr lang="es-MX" sz="2400" u="sng" dirty="0">
              <a:solidFill>
                <a:schemeClr val="bg1"/>
              </a:solidFill>
            </a:endParaRPr>
          </a:p>
          <a:p>
            <a:pPr marL="457200" indent="-457200">
              <a:spcBef>
                <a:spcPts val="2250"/>
              </a:spcBef>
              <a:buSzPct val="80000"/>
              <a:buFont typeface="+mj-lt"/>
              <a:buAutoNum type="arabicPeriod"/>
            </a:pPr>
            <a:endParaRPr lang="es-MX" sz="2400" u="sng" dirty="0"/>
          </a:p>
          <a:p>
            <a:pPr marL="457200" indent="-457200">
              <a:spcBef>
                <a:spcPts val="2250"/>
              </a:spcBef>
              <a:buSzPct val="80000"/>
              <a:buFont typeface="+mj-lt"/>
              <a:buAutoNum type="arabicPeriod"/>
            </a:pPr>
            <a:endParaRPr lang="es-MX" sz="2400" dirty="0">
              <a:solidFill>
                <a:schemeClr val="bg1"/>
              </a:solidFill>
            </a:endParaRPr>
          </a:p>
          <a:p>
            <a:pPr marL="457200" indent="-457200">
              <a:spcBef>
                <a:spcPts val="2250"/>
              </a:spcBef>
              <a:buSzPct val="80000"/>
              <a:buFont typeface="+mj-lt"/>
              <a:buAutoNum type="arabicPeriod"/>
            </a:pPr>
            <a:endParaRPr lang="es-MX" sz="2400" dirty="0">
              <a:solidFill>
                <a:schemeClr val="bg1"/>
              </a:solidFill>
            </a:endParaRPr>
          </a:p>
          <a:p>
            <a:pPr marL="457200" indent="-457200">
              <a:spcBef>
                <a:spcPts val="2250"/>
              </a:spcBef>
              <a:buSzPct val="80000"/>
              <a:buFont typeface="+mj-lt"/>
              <a:buAutoNum type="arabicPeriod"/>
            </a:pPr>
            <a:endParaRPr lang="es-MX" sz="2400" dirty="0">
              <a:solidFill>
                <a:schemeClr val="bg1"/>
              </a:solidFill>
            </a:endParaRP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36FFD9D9-469F-344E-AF54-267A95DF48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15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719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8229">
        <p14:switch dir="r"/>
      </p:transition>
    </mc:Choice>
    <mc:Fallback>
      <p:transition spd="slow" advTm="1822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rgbClr val="050CFC"/>
            </a:gs>
            <a:gs pos="52000">
              <a:schemeClr val="accent1">
                <a:lumMod val="45000"/>
                <a:lumOff val="55000"/>
              </a:schemeClr>
            </a:gs>
            <a:gs pos="7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type="body" sz="half" idx="1"/>
          </p:nvPr>
        </p:nvSpPr>
        <p:spPr>
          <a:xfrm>
            <a:off x="696043" y="668744"/>
            <a:ext cx="7451676" cy="5641536"/>
          </a:xfrm>
          <a:noFill/>
        </p:spPr>
        <p:txBody>
          <a:bodyPr>
            <a:noAutofit/>
          </a:bodyPr>
          <a:lstStyle/>
          <a:p>
            <a:pPr marL="514350" indent="-514350">
              <a:lnSpc>
                <a:spcPct val="100000"/>
              </a:lnSpc>
              <a:spcBef>
                <a:spcPts val="2250"/>
              </a:spcBef>
              <a:buSzPct val="80000"/>
              <a:buFont typeface="+mj-lt"/>
              <a:buAutoNum type="arabicPeriod" startAt="20"/>
            </a:pPr>
            <a:r>
              <a:rPr lang="es-MX" sz="2400" dirty="0">
                <a:solidFill>
                  <a:schemeClr val="bg1"/>
                </a:solidFill>
              </a:rPr>
              <a:t>Mexican Association of Vaccinology</a:t>
            </a:r>
          </a:p>
          <a:p>
            <a:pPr marL="514350" indent="-514350">
              <a:lnSpc>
                <a:spcPct val="100000"/>
              </a:lnSpc>
              <a:spcBef>
                <a:spcPts val="2250"/>
              </a:spcBef>
              <a:buSzPct val="80000"/>
              <a:buFont typeface="+mj-lt"/>
              <a:buAutoNum type="arabicPeriod" startAt="20"/>
            </a:pPr>
            <a:r>
              <a:rPr lang="es-MX" sz="2400" dirty="0">
                <a:solidFill>
                  <a:schemeClr val="bg1"/>
                </a:solidFill>
              </a:rPr>
              <a:t>Mexican Federation of Health Professionals for the Promotion Prevention and Care of the Child Development.</a:t>
            </a:r>
          </a:p>
          <a:p>
            <a:pPr marL="514350" indent="-514350">
              <a:lnSpc>
                <a:spcPct val="100000"/>
              </a:lnSpc>
              <a:spcBef>
                <a:spcPts val="2250"/>
              </a:spcBef>
              <a:buSzPct val="80000"/>
              <a:buFont typeface="+mj-lt"/>
              <a:buAutoNum type="arabicPeriod" startAt="20"/>
            </a:pPr>
            <a:r>
              <a:rPr lang="es-MX" sz="2400" dirty="0">
                <a:solidFill>
                  <a:schemeClr val="bg1"/>
                </a:solidFill>
              </a:rPr>
              <a:t>Ciberpeds A.C</a:t>
            </a:r>
          </a:p>
          <a:p>
            <a:pPr marL="457200" indent="-457200">
              <a:lnSpc>
                <a:spcPct val="100000"/>
              </a:lnSpc>
              <a:spcBef>
                <a:spcPts val="2250"/>
              </a:spcBef>
              <a:buSzPct val="80000"/>
              <a:buFont typeface="+mj-lt"/>
              <a:buAutoNum type="arabicPeriod" startAt="20"/>
            </a:pPr>
            <a:r>
              <a:rPr lang="es-MX" sz="2400" dirty="0">
                <a:solidFill>
                  <a:srgbClr val="002060"/>
                </a:solidFill>
              </a:rPr>
              <a:t>.</a:t>
            </a:r>
            <a:r>
              <a:rPr lang="es-MX" sz="2400" u="sng" dirty="0">
                <a:solidFill>
                  <a:srgbClr val="002060"/>
                </a:solidFill>
              </a:rPr>
              <a:t> …… and now hopefully, the Inhaling Life Mexico group (IPCRG program)</a:t>
            </a:r>
          </a:p>
          <a:p>
            <a:pPr marL="514350" indent="-514350">
              <a:lnSpc>
                <a:spcPct val="100000"/>
              </a:lnSpc>
              <a:spcBef>
                <a:spcPts val="2250"/>
              </a:spcBef>
              <a:buSzPct val="80000"/>
              <a:buFont typeface="+mj-lt"/>
              <a:buAutoNum type="arabicPeriod" startAt="20"/>
            </a:pPr>
            <a:endParaRPr lang="es-MX" sz="2400" dirty="0">
              <a:solidFill>
                <a:schemeClr val="bg1"/>
              </a:solidFill>
            </a:endParaRPr>
          </a:p>
          <a:p>
            <a:pPr marL="514350" indent="-514350">
              <a:spcBef>
                <a:spcPts val="2250"/>
              </a:spcBef>
              <a:buSzPct val="80000"/>
              <a:buFont typeface="+mj-lt"/>
              <a:buAutoNum type="arabicPeriod" startAt="20"/>
            </a:pPr>
            <a:endParaRPr lang="es-MX" sz="2400" dirty="0">
              <a:solidFill>
                <a:schemeClr val="bg1"/>
              </a:solidFill>
            </a:endParaRP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BBB4A101-0EDB-F24A-8F2B-FDA3962807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15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109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3662">
        <p14:switch dir="r"/>
      </p:transition>
    </mc:Choice>
    <mc:Fallback>
      <p:transition spd="slow" advTm="1366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rgbClr val="FFC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ítulo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CONAPEME</a:t>
            </a:r>
          </a:p>
        </p:txBody>
      </p:sp>
      <p:sp>
        <p:nvSpPr>
          <p:cNvPr id="132" name="Marcador de contenido 2"/>
          <p:cNvSpPr txBox="1">
            <a:spLocks noGrp="1"/>
          </p:cNvSpPr>
          <p:nvPr>
            <p:ph type="body" sz="half" idx="1"/>
          </p:nvPr>
        </p:nvSpPr>
        <p:spPr>
          <a:xfrm>
            <a:off x="1794685" y="1600200"/>
            <a:ext cx="4415046" cy="452596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defRPr sz="2400"/>
            </a:pPr>
            <a:r>
              <a:rPr sz="2800" dirty="0"/>
              <a:t>Our Priorities</a:t>
            </a:r>
          </a:p>
          <a:p>
            <a:pPr marL="742950" lvl="1" indent="-285750">
              <a:lnSpc>
                <a:spcPct val="150000"/>
              </a:lnSpc>
              <a:spcBef>
                <a:spcPts val="600"/>
              </a:spcBef>
              <a:defRPr sz="2400"/>
            </a:pPr>
            <a:r>
              <a:rPr lang="en-US" dirty="0"/>
              <a:t>The ¨first 1000 days of life¨</a:t>
            </a:r>
          </a:p>
          <a:p>
            <a:pPr marL="742950" lvl="1" indent="-285750">
              <a:lnSpc>
                <a:spcPct val="150000"/>
              </a:lnSpc>
              <a:spcBef>
                <a:spcPts val="600"/>
              </a:spcBef>
              <a:defRPr sz="2400"/>
            </a:pPr>
            <a:r>
              <a:rPr lang="en-US" dirty="0"/>
              <a:t>Obesity and Nutrition</a:t>
            </a:r>
          </a:p>
          <a:p>
            <a:pPr marL="742950" lvl="1" indent="-285750">
              <a:lnSpc>
                <a:spcPct val="150000"/>
              </a:lnSpc>
              <a:spcBef>
                <a:spcPts val="600"/>
              </a:spcBef>
              <a:defRPr sz="2400"/>
            </a:pPr>
            <a:r>
              <a:rPr lang="en-US" dirty="0"/>
              <a:t>Breastfeeding</a:t>
            </a:r>
          </a:p>
          <a:p>
            <a:pPr marL="742950" lvl="1" indent="-285750">
              <a:lnSpc>
                <a:spcPct val="150000"/>
              </a:lnSpc>
              <a:spcBef>
                <a:spcPts val="600"/>
              </a:spcBef>
              <a:defRPr sz="2400"/>
            </a:pPr>
            <a:r>
              <a:rPr dirty="0"/>
              <a:t>Vaccines</a:t>
            </a:r>
          </a:p>
          <a:p>
            <a:pPr marL="742950" lvl="1" indent="-285750">
              <a:lnSpc>
                <a:spcPct val="150000"/>
              </a:lnSpc>
              <a:spcBef>
                <a:spcPts val="600"/>
              </a:spcBef>
              <a:defRPr sz="2400"/>
            </a:pPr>
            <a:r>
              <a:rPr dirty="0"/>
              <a:t>Infectious diseases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59B7F178-CC60-F640-AFC0-6510BF86CB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15300" y="58293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1445">
        <p14:switch dir="r"/>
      </p:transition>
    </mc:Choice>
    <mc:Fallback>
      <p:transition spd="slow" advTm="1144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ítulo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CONAPEME</a:t>
            </a:r>
          </a:p>
        </p:txBody>
      </p:sp>
      <p:sp>
        <p:nvSpPr>
          <p:cNvPr id="135" name="Marcador de contenido 2"/>
          <p:cNvSpPr txBox="1">
            <a:spLocks noGrp="1"/>
          </p:cNvSpPr>
          <p:nvPr>
            <p:ph type="body" sz="half" idx="1"/>
          </p:nvPr>
        </p:nvSpPr>
        <p:spPr>
          <a:xfrm>
            <a:off x="1296537" y="1600200"/>
            <a:ext cx="6209732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50000"/>
              </a:lnSpc>
              <a:defRPr sz="2400"/>
            </a:pPr>
            <a:r>
              <a:rPr sz="2800" dirty="0"/>
              <a:t>Our Priorities</a:t>
            </a:r>
          </a:p>
          <a:p>
            <a:pPr marL="742950" lvl="1" indent="-285750">
              <a:lnSpc>
                <a:spcPct val="150000"/>
              </a:lnSpc>
              <a:spcBef>
                <a:spcPts val="600"/>
              </a:spcBef>
              <a:defRPr sz="2400"/>
            </a:pPr>
            <a:r>
              <a:rPr lang="en-MX" dirty="0"/>
              <a:t>¨</a:t>
            </a:r>
            <a:r>
              <a:rPr dirty="0"/>
              <a:t>Promoting reading in children</a:t>
            </a:r>
            <a:r>
              <a:rPr lang="en-MX" dirty="0"/>
              <a:t>¨</a:t>
            </a:r>
            <a:r>
              <a:rPr dirty="0"/>
              <a:t> campaign</a:t>
            </a:r>
            <a:endParaRPr lang="es-ES" dirty="0"/>
          </a:p>
          <a:p>
            <a:pPr marL="742950" lvl="1" indent="-285750">
              <a:lnSpc>
                <a:spcPct val="150000"/>
              </a:lnSpc>
              <a:spcBef>
                <a:spcPts val="600"/>
              </a:spcBef>
              <a:defRPr sz="2400"/>
            </a:pPr>
            <a:r>
              <a:rPr dirty="0"/>
              <a:t>Early neurodevelopmental assessment</a:t>
            </a:r>
          </a:p>
          <a:p>
            <a:pPr marL="742950" lvl="1" indent="-285750">
              <a:lnSpc>
                <a:spcPct val="150000"/>
              </a:lnSpc>
              <a:spcBef>
                <a:spcPts val="600"/>
              </a:spcBef>
              <a:defRPr sz="2400"/>
            </a:pPr>
            <a:r>
              <a:rPr dirty="0"/>
              <a:t>Community education workshops</a:t>
            </a:r>
          </a:p>
          <a:p>
            <a:pPr marL="742950" lvl="1" indent="-285750">
              <a:lnSpc>
                <a:spcPct val="150000"/>
              </a:lnSpc>
              <a:spcBef>
                <a:spcPts val="600"/>
              </a:spcBef>
              <a:defRPr sz="2400"/>
            </a:pPr>
            <a:r>
              <a:rPr dirty="0"/>
              <a:t>Training workshops for pediatricians </a:t>
            </a:r>
            <a:endParaRPr lang="es-ES" dirty="0"/>
          </a:p>
          <a:p>
            <a:pPr marL="742950" lvl="1" indent="-285750">
              <a:lnSpc>
                <a:spcPct val="150000"/>
              </a:lnSpc>
              <a:spcBef>
                <a:spcPts val="600"/>
              </a:spcBef>
              <a:defRPr sz="2400"/>
            </a:pPr>
            <a:r>
              <a:rPr lang="en-MX" b="1" dirty="0"/>
              <a:t>…Training workshops for asthma right care have been added</a:t>
            </a:r>
            <a:endParaRPr b="1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C45D561E-7285-FD40-8D7A-5D682ACE185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15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6806">
        <p14:switch dir="r"/>
      </p:transition>
    </mc:Choice>
    <mc:Fallback>
      <p:transition spd="slow" advTm="1680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ma de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1366</TotalTime>
  <Words>529</Words>
  <Application>Microsoft Macintosh PowerPoint</Application>
  <PresentationFormat>On-screen Show (4:3)</PresentationFormat>
  <Paragraphs>116</Paragraphs>
  <Slides>16</Slides>
  <Notes>4</Notes>
  <HiddenSlides>0</HiddenSlides>
  <MMClips>16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CONFEDERACION NACIONAL DE PEDIATRÍA DE MÉXICO A.C. </vt:lpstr>
      <vt:lpstr>CONAPEME</vt:lpstr>
      <vt:lpstr>CONAPEME</vt:lpstr>
      <vt:lpstr>CONAPEME</vt:lpstr>
      <vt:lpstr>Some member organizations of CONAPEME</vt:lpstr>
      <vt:lpstr>PowerPoint Presentation</vt:lpstr>
      <vt:lpstr>CONAPEME</vt:lpstr>
      <vt:lpstr>CONAPEME</vt:lpstr>
      <vt:lpstr>Events held in Mexico from July to November 2023</vt:lpstr>
      <vt:lpstr> This were held in the different cardinal points of Mexico……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CONFEDERACION NACIONAL DE PEDIATRÍA DE MÉXICO A.C. </dc:title>
  <cp:lastModifiedBy>Microsoft Office User</cp:lastModifiedBy>
  <cp:revision>52</cp:revision>
  <dcterms:modified xsi:type="dcterms:W3CDTF">2024-04-30T23:34:48Z</dcterms:modified>
</cp:coreProperties>
</file>