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4"/>
  </p:notesMasterIdLst>
  <p:sldIdLst>
    <p:sldId id="257" r:id="rId3"/>
    <p:sldId id="6871" r:id="rId4"/>
    <p:sldId id="6831" r:id="rId5"/>
    <p:sldId id="6832" r:id="rId6"/>
    <p:sldId id="6872" r:id="rId7"/>
    <p:sldId id="6868" r:id="rId8"/>
    <p:sldId id="284" r:id="rId9"/>
    <p:sldId id="6869" r:id="rId10"/>
    <p:sldId id="1735" r:id="rId11"/>
    <p:sldId id="6839" r:id="rId12"/>
    <p:sldId id="1736" r:id="rId13"/>
    <p:sldId id="1740" r:id="rId14"/>
    <p:sldId id="1744" r:id="rId15"/>
    <p:sldId id="6827" r:id="rId16"/>
    <p:sldId id="273" r:id="rId17"/>
    <p:sldId id="6796" r:id="rId18"/>
    <p:sldId id="6874" r:id="rId19"/>
    <p:sldId id="6880" r:id="rId20"/>
    <p:sldId id="6875" r:id="rId21"/>
    <p:sldId id="275" r:id="rId22"/>
    <p:sldId id="6881" r:id="rId23"/>
    <p:sldId id="6883" r:id="rId24"/>
    <p:sldId id="278" r:id="rId25"/>
    <p:sldId id="6887" r:id="rId26"/>
    <p:sldId id="6885" r:id="rId27"/>
    <p:sldId id="6886" r:id="rId28"/>
    <p:sldId id="280" r:id="rId29"/>
    <p:sldId id="279" r:id="rId30"/>
    <p:sldId id="6862" r:id="rId31"/>
    <p:sldId id="6889" r:id="rId32"/>
    <p:sldId id="6888" r:id="rId33"/>
    <p:sldId id="281" r:id="rId34"/>
    <p:sldId id="6882" r:id="rId35"/>
    <p:sldId id="6890" r:id="rId36"/>
    <p:sldId id="6891" r:id="rId37"/>
    <p:sldId id="6892" r:id="rId38"/>
    <p:sldId id="6893" r:id="rId39"/>
    <p:sldId id="6894" r:id="rId40"/>
    <p:sldId id="6884" r:id="rId41"/>
    <p:sldId id="6879" r:id="rId42"/>
    <p:sldId id="68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B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5846"/>
  </p:normalViewPr>
  <p:slideViewPr>
    <p:cSldViewPr snapToGrid="0">
      <p:cViewPr varScale="1">
        <p:scale>
          <a:sx n="107" d="100"/>
          <a:sy n="107" d="100"/>
        </p:scale>
        <p:origin x="496" y="176"/>
      </p:cViewPr>
      <p:guideLst/>
    </p:cSldViewPr>
  </p:slideViewPr>
  <p:notesTextViewPr>
    <p:cViewPr>
      <p:scale>
        <a:sx n="1" d="1"/>
        <a:sy n="1" d="1"/>
      </p:scale>
      <p:origin x="0" y="0"/>
    </p:cViewPr>
  </p:notesTextViewPr>
  <p:sorterViewPr>
    <p:cViewPr>
      <p:scale>
        <a:sx n="124" d="100"/>
        <a:sy n="12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ata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9ACD7E-2C41-4AC1-9C0B-1A00CD957A0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5E056A-0ED2-4FD7-86C0-F37E129B2C92}">
      <dgm:prSet custT="1"/>
      <dgm:spPr/>
      <dgm:t>
        <a:bodyPr/>
        <a:lstStyle/>
        <a:p>
          <a:r>
            <a:rPr lang="en-US" sz="2400" b="1" dirty="0"/>
            <a:t>A collection of current evidence</a:t>
          </a:r>
          <a:r>
            <a:rPr lang="en-US" sz="2400" b="1" baseline="0" dirty="0"/>
            <a:t> </a:t>
          </a:r>
          <a:endParaRPr lang="en-US" sz="2400" b="1" dirty="0"/>
        </a:p>
      </dgm:t>
    </dgm:pt>
    <dgm:pt modelId="{8490354A-4BC2-4297-A5C5-28D35D9DFD93}" type="parTrans" cxnId="{A34ED8ED-8344-434F-B6D2-0C4324ABA85C}">
      <dgm:prSet/>
      <dgm:spPr/>
      <dgm:t>
        <a:bodyPr/>
        <a:lstStyle/>
        <a:p>
          <a:endParaRPr lang="en-US" sz="2400" b="1"/>
        </a:p>
      </dgm:t>
    </dgm:pt>
    <dgm:pt modelId="{A4F33626-02CC-45B6-B652-CA8385937EBD}" type="sibTrans" cxnId="{A34ED8ED-8344-434F-B6D2-0C4324ABA85C}">
      <dgm:prSet/>
      <dgm:spPr/>
      <dgm:t>
        <a:bodyPr/>
        <a:lstStyle/>
        <a:p>
          <a:endParaRPr lang="en-US" sz="2400" b="1"/>
        </a:p>
      </dgm:t>
    </dgm:pt>
    <dgm:pt modelId="{3727FED1-C4E2-4FC5-9792-C2BA3C57829F}">
      <dgm:prSet custT="1"/>
      <dgm:spPr/>
      <dgm:t>
        <a:bodyPr/>
        <a:lstStyle/>
        <a:p>
          <a:r>
            <a:rPr lang="en-US" sz="2400" b="1" dirty="0"/>
            <a:t>An attempt to standardize care</a:t>
          </a:r>
        </a:p>
      </dgm:t>
    </dgm:pt>
    <dgm:pt modelId="{8CF74367-1C08-475B-AB47-F483B21A5463}" type="parTrans" cxnId="{354FC1A6-D5AC-4688-A2AB-477BCDCFA584}">
      <dgm:prSet/>
      <dgm:spPr/>
      <dgm:t>
        <a:bodyPr/>
        <a:lstStyle/>
        <a:p>
          <a:endParaRPr lang="en-US" sz="2400" b="1"/>
        </a:p>
      </dgm:t>
    </dgm:pt>
    <dgm:pt modelId="{848EA775-C55B-42B8-A716-83BF41678CFD}" type="sibTrans" cxnId="{354FC1A6-D5AC-4688-A2AB-477BCDCFA584}">
      <dgm:prSet/>
      <dgm:spPr/>
      <dgm:t>
        <a:bodyPr/>
        <a:lstStyle/>
        <a:p>
          <a:endParaRPr lang="en-US" sz="2400" b="1"/>
        </a:p>
      </dgm:t>
    </dgm:pt>
    <dgm:pt modelId="{6E4F45C8-51E2-4400-ABFF-F6A03BBD7D61}">
      <dgm:prSet custT="1"/>
      <dgm:spPr/>
      <dgm:t>
        <a:bodyPr/>
        <a:lstStyle/>
        <a:p>
          <a:r>
            <a:rPr lang="en-US" sz="2400" b="1" dirty="0"/>
            <a:t>A useful reference point</a:t>
          </a:r>
        </a:p>
      </dgm:t>
    </dgm:pt>
    <dgm:pt modelId="{ADA78F8E-74BC-42D1-85A4-2A8CC5636705}" type="parTrans" cxnId="{FBAD24D6-3278-40AA-890B-2AE188D626F6}">
      <dgm:prSet/>
      <dgm:spPr/>
      <dgm:t>
        <a:bodyPr/>
        <a:lstStyle/>
        <a:p>
          <a:endParaRPr lang="en-US" sz="2400" b="1"/>
        </a:p>
      </dgm:t>
    </dgm:pt>
    <dgm:pt modelId="{16F64A3C-CB89-4B29-AFEB-145E9C8CC92B}" type="sibTrans" cxnId="{FBAD24D6-3278-40AA-890B-2AE188D626F6}">
      <dgm:prSet/>
      <dgm:spPr/>
      <dgm:t>
        <a:bodyPr/>
        <a:lstStyle/>
        <a:p>
          <a:endParaRPr lang="en-US" sz="2400" b="1"/>
        </a:p>
      </dgm:t>
    </dgm:pt>
    <dgm:pt modelId="{A825D049-E1B3-46CF-89F7-5467118F2488}">
      <dgm:prSet custT="1"/>
      <dgm:spPr/>
      <dgm:t>
        <a:bodyPr/>
        <a:lstStyle/>
        <a:p>
          <a:r>
            <a:rPr lang="en-US" sz="2400" b="1" dirty="0"/>
            <a:t>An excellent starting point in training</a:t>
          </a:r>
        </a:p>
      </dgm:t>
    </dgm:pt>
    <dgm:pt modelId="{0F158B6B-CC1A-460B-AC8F-56E562DB299F}" type="parTrans" cxnId="{EAB75D6C-B63D-4D9C-8E82-697D80535E11}">
      <dgm:prSet/>
      <dgm:spPr/>
      <dgm:t>
        <a:bodyPr/>
        <a:lstStyle/>
        <a:p>
          <a:endParaRPr lang="en-US" sz="2400" b="1"/>
        </a:p>
      </dgm:t>
    </dgm:pt>
    <dgm:pt modelId="{B5337924-C78B-47F4-9374-717F0F6E6486}" type="sibTrans" cxnId="{EAB75D6C-B63D-4D9C-8E82-697D80535E11}">
      <dgm:prSet/>
      <dgm:spPr/>
      <dgm:t>
        <a:bodyPr/>
        <a:lstStyle/>
        <a:p>
          <a:endParaRPr lang="en-US" sz="2400" b="1"/>
        </a:p>
      </dgm:t>
    </dgm:pt>
    <dgm:pt modelId="{BA8F0288-820A-40A8-B2AE-3DEED8C48E78}">
      <dgm:prSet custT="1"/>
      <dgm:spPr/>
      <dgm:t>
        <a:bodyPr/>
        <a:lstStyle/>
        <a:p>
          <a:r>
            <a:rPr lang="en-US" sz="2400" b="1" dirty="0"/>
            <a:t>A </a:t>
          </a:r>
          <a:r>
            <a:rPr lang="en-US" sz="2400" b="1" i="1" dirty="0"/>
            <a:t>GUIDE </a:t>
          </a:r>
          <a:r>
            <a:rPr lang="en-US" sz="2400" b="1" dirty="0"/>
            <a:t>to clinical decision making</a:t>
          </a:r>
        </a:p>
      </dgm:t>
    </dgm:pt>
    <dgm:pt modelId="{9592F108-5CCE-4E7A-B1C7-513159016236}" type="sibTrans" cxnId="{BA25083F-3E65-4828-B460-DFD85FF0A43E}">
      <dgm:prSet/>
      <dgm:spPr/>
      <dgm:t>
        <a:bodyPr/>
        <a:lstStyle/>
        <a:p>
          <a:endParaRPr lang="en-US" sz="2400" b="1"/>
        </a:p>
      </dgm:t>
    </dgm:pt>
    <dgm:pt modelId="{8AE291E0-BD5E-4DAC-868D-CC5E1FE79911}" type="parTrans" cxnId="{BA25083F-3E65-4828-B460-DFD85FF0A43E}">
      <dgm:prSet/>
      <dgm:spPr/>
      <dgm:t>
        <a:bodyPr/>
        <a:lstStyle/>
        <a:p>
          <a:endParaRPr lang="en-US" sz="2400" b="1"/>
        </a:p>
      </dgm:t>
    </dgm:pt>
    <dgm:pt modelId="{F5952A46-AA83-4053-85C9-70C1E5C8645C}" type="pres">
      <dgm:prSet presAssocID="{D39ACD7E-2C41-4AC1-9C0B-1A00CD957A01}" presName="root" presStyleCnt="0">
        <dgm:presLayoutVars>
          <dgm:dir/>
          <dgm:resizeHandles val="exact"/>
        </dgm:presLayoutVars>
      </dgm:prSet>
      <dgm:spPr/>
    </dgm:pt>
    <dgm:pt modelId="{53DFA3C1-BCFC-4E34-A736-540628261478}" type="pres">
      <dgm:prSet presAssocID="{BA8F0288-820A-40A8-B2AE-3DEED8C48E78}" presName="compNode" presStyleCnt="0"/>
      <dgm:spPr/>
    </dgm:pt>
    <dgm:pt modelId="{4858C339-59F4-46C2-B647-B5BFA359137E}" type="pres">
      <dgm:prSet presAssocID="{BA8F0288-820A-40A8-B2AE-3DEED8C48E78}" presName="bgRect" presStyleLbl="bgShp" presStyleIdx="0" presStyleCnt="5"/>
      <dgm:spPr/>
    </dgm:pt>
    <dgm:pt modelId="{77830693-1F01-46E6-97C5-022400734C5E}" type="pres">
      <dgm:prSet presAssocID="{BA8F0288-820A-40A8-B2AE-3DEED8C48E7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AAE3DBD9-D963-437C-BA7D-A992C2FBB195}" type="pres">
      <dgm:prSet presAssocID="{BA8F0288-820A-40A8-B2AE-3DEED8C48E78}" presName="spaceRect" presStyleCnt="0"/>
      <dgm:spPr/>
    </dgm:pt>
    <dgm:pt modelId="{639ECF92-3A3F-4AE3-8FC0-8D798305BA93}" type="pres">
      <dgm:prSet presAssocID="{BA8F0288-820A-40A8-B2AE-3DEED8C48E78}" presName="parTx" presStyleLbl="revTx" presStyleIdx="0" presStyleCnt="5">
        <dgm:presLayoutVars>
          <dgm:chMax val="0"/>
          <dgm:chPref val="0"/>
        </dgm:presLayoutVars>
      </dgm:prSet>
      <dgm:spPr/>
    </dgm:pt>
    <dgm:pt modelId="{5386E0A6-52CC-4DA4-B0E1-4F0910219BA9}" type="pres">
      <dgm:prSet presAssocID="{9592F108-5CCE-4E7A-B1C7-513159016236}" presName="sibTrans" presStyleCnt="0"/>
      <dgm:spPr/>
    </dgm:pt>
    <dgm:pt modelId="{19AB7745-CF1E-405C-A696-B7AFBAF08E35}" type="pres">
      <dgm:prSet presAssocID="{235E056A-0ED2-4FD7-86C0-F37E129B2C92}" presName="compNode" presStyleCnt="0"/>
      <dgm:spPr/>
    </dgm:pt>
    <dgm:pt modelId="{B40A51F7-443C-4D9A-9040-D8388EA8E9D2}" type="pres">
      <dgm:prSet presAssocID="{235E056A-0ED2-4FD7-86C0-F37E129B2C92}" presName="bgRect" presStyleLbl="bgShp" presStyleIdx="1" presStyleCnt="5"/>
      <dgm:spPr/>
    </dgm:pt>
    <dgm:pt modelId="{87E27B4B-FD88-4502-8001-3A54C36BC033}" type="pres">
      <dgm:prSet presAssocID="{235E056A-0ED2-4FD7-86C0-F37E129B2C9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0FEA42A5-058C-4414-81CF-F14FB5798BC7}" type="pres">
      <dgm:prSet presAssocID="{235E056A-0ED2-4FD7-86C0-F37E129B2C92}" presName="spaceRect" presStyleCnt="0"/>
      <dgm:spPr/>
    </dgm:pt>
    <dgm:pt modelId="{E61CF8FB-253F-4F0A-84D6-2CD00AA770A8}" type="pres">
      <dgm:prSet presAssocID="{235E056A-0ED2-4FD7-86C0-F37E129B2C92}" presName="parTx" presStyleLbl="revTx" presStyleIdx="1" presStyleCnt="5">
        <dgm:presLayoutVars>
          <dgm:chMax val="0"/>
          <dgm:chPref val="0"/>
        </dgm:presLayoutVars>
      </dgm:prSet>
      <dgm:spPr/>
    </dgm:pt>
    <dgm:pt modelId="{5D9DEEF4-1CAF-4AA1-B280-A182A5704CAA}" type="pres">
      <dgm:prSet presAssocID="{A4F33626-02CC-45B6-B652-CA8385937EBD}" presName="sibTrans" presStyleCnt="0"/>
      <dgm:spPr/>
    </dgm:pt>
    <dgm:pt modelId="{CEF2873D-2E71-43B8-8008-D4088D47EE82}" type="pres">
      <dgm:prSet presAssocID="{3727FED1-C4E2-4FC5-9792-C2BA3C57829F}" presName="compNode" presStyleCnt="0"/>
      <dgm:spPr/>
    </dgm:pt>
    <dgm:pt modelId="{937299FD-0211-4B4C-91D0-B0F7BB156CA8}" type="pres">
      <dgm:prSet presAssocID="{3727FED1-C4E2-4FC5-9792-C2BA3C57829F}" presName="bgRect" presStyleLbl="bgShp" presStyleIdx="2" presStyleCnt="5"/>
      <dgm:spPr/>
    </dgm:pt>
    <dgm:pt modelId="{6C5240F0-10A8-4F4C-B4D3-6EDF978D79FD}" type="pres">
      <dgm:prSet presAssocID="{3727FED1-C4E2-4FC5-9792-C2BA3C57829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1397C7AE-99E7-48C6-A4C7-F5EC6D5FE2E5}" type="pres">
      <dgm:prSet presAssocID="{3727FED1-C4E2-4FC5-9792-C2BA3C57829F}" presName="spaceRect" presStyleCnt="0"/>
      <dgm:spPr/>
    </dgm:pt>
    <dgm:pt modelId="{83BA7691-71C3-4382-9144-0AC91E90D02A}" type="pres">
      <dgm:prSet presAssocID="{3727FED1-C4E2-4FC5-9792-C2BA3C57829F}" presName="parTx" presStyleLbl="revTx" presStyleIdx="2" presStyleCnt="5">
        <dgm:presLayoutVars>
          <dgm:chMax val="0"/>
          <dgm:chPref val="0"/>
        </dgm:presLayoutVars>
      </dgm:prSet>
      <dgm:spPr/>
    </dgm:pt>
    <dgm:pt modelId="{39F21CA3-9DFE-4B17-9A4E-B8DE3F7BF7D1}" type="pres">
      <dgm:prSet presAssocID="{848EA775-C55B-42B8-A716-83BF41678CFD}" presName="sibTrans" presStyleCnt="0"/>
      <dgm:spPr/>
    </dgm:pt>
    <dgm:pt modelId="{0592F31C-F17F-4833-8C14-B4007C6FA641}" type="pres">
      <dgm:prSet presAssocID="{6E4F45C8-51E2-4400-ABFF-F6A03BBD7D61}" presName="compNode" presStyleCnt="0"/>
      <dgm:spPr/>
    </dgm:pt>
    <dgm:pt modelId="{0EEC334D-C788-4172-9FD2-762AD17C6FCD}" type="pres">
      <dgm:prSet presAssocID="{6E4F45C8-51E2-4400-ABFF-F6A03BBD7D61}" presName="bgRect" presStyleLbl="bgShp" presStyleIdx="3" presStyleCnt="5"/>
      <dgm:spPr/>
    </dgm:pt>
    <dgm:pt modelId="{F55DEDD5-35A7-4375-AEDC-C6063E20DB90}" type="pres">
      <dgm:prSet presAssocID="{6E4F45C8-51E2-4400-ABFF-F6A03BBD7D6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BC250B86-98F6-47BB-B4C0-954189E0FB7F}" type="pres">
      <dgm:prSet presAssocID="{6E4F45C8-51E2-4400-ABFF-F6A03BBD7D61}" presName="spaceRect" presStyleCnt="0"/>
      <dgm:spPr/>
    </dgm:pt>
    <dgm:pt modelId="{72DC13F9-3B08-4DB0-9BEE-35B3A4A4DE0E}" type="pres">
      <dgm:prSet presAssocID="{6E4F45C8-51E2-4400-ABFF-F6A03BBD7D61}" presName="parTx" presStyleLbl="revTx" presStyleIdx="3" presStyleCnt="5">
        <dgm:presLayoutVars>
          <dgm:chMax val="0"/>
          <dgm:chPref val="0"/>
        </dgm:presLayoutVars>
      </dgm:prSet>
      <dgm:spPr/>
    </dgm:pt>
    <dgm:pt modelId="{EEAEBA41-A3B8-4AA4-8225-8E2365045AF9}" type="pres">
      <dgm:prSet presAssocID="{16F64A3C-CB89-4B29-AFEB-145E9C8CC92B}" presName="sibTrans" presStyleCnt="0"/>
      <dgm:spPr/>
    </dgm:pt>
    <dgm:pt modelId="{97FAF2C4-3F3F-4F64-A33E-2FFC96FA49E3}" type="pres">
      <dgm:prSet presAssocID="{A825D049-E1B3-46CF-89F7-5467118F2488}" presName="compNode" presStyleCnt="0"/>
      <dgm:spPr/>
    </dgm:pt>
    <dgm:pt modelId="{E5985BAA-A197-423A-B095-8DEA10EF11B1}" type="pres">
      <dgm:prSet presAssocID="{A825D049-E1B3-46CF-89F7-5467118F2488}" presName="bgRect" presStyleLbl="bgShp" presStyleIdx="4" presStyleCnt="5"/>
      <dgm:spPr/>
    </dgm:pt>
    <dgm:pt modelId="{88738889-B7E2-462B-B9F4-30E435B1A057}" type="pres">
      <dgm:prSet presAssocID="{A825D049-E1B3-46CF-89F7-5467118F24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BDFD8EDC-CCB8-4B29-9DEB-44C4D5A78E51}" type="pres">
      <dgm:prSet presAssocID="{A825D049-E1B3-46CF-89F7-5467118F2488}" presName="spaceRect" presStyleCnt="0"/>
      <dgm:spPr/>
    </dgm:pt>
    <dgm:pt modelId="{7C3E8290-290F-4C93-9609-A42A3A9C7717}" type="pres">
      <dgm:prSet presAssocID="{A825D049-E1B3-46CF-89F7-5467118F2488}" presName="parTx" presStyleLbl="revTx" presStyleIdx="4" presStyleCnt="5">
        <dgm:presLayoutVars>
          <dgm:chMax val="0"/>
          <dgm:chPref val="0"/>
        </dgm:presLayoutVars>
      </dgm:prSet>
      <dgm:spPr/>
    </dgm:pt>
  </dgm:ptLst>
  <dgm:cxnLst>
    <dgm:cxn modelId="{BA25083F-3E65-4828-B460-DFD85FF0A43E}" srcId="{D39ACD7E-2C41-4AC1-9C0B-1A00CD957A01}" destId="{BA8F0288-820A-40A8-B2AE-3DEED8C48E78}" srcOrd="0" destOrd="0" parTransId="{8AE291E0-BD5E-4DAC-868D-CC5E1FE79911}" sibTransId="{9592F108-5CCE-4E7A-B1C7-513159016236}"/>
    <dgm:cxn modelId="{41CB7744-F35A-4836-A1D0-2FF24A133E10}" type="presOf" srcId="{235E056A-0ED2-4FD7-86C0-F37E129B2C92}" destId="{E61CF8FB-253F-4F0A-84D6-2CD00AA770A8}" srcOrd="0" destOrd="0" presId="urn:microsoft.com/office/officeart/2018/2/layout/IconVerticalSolidList"/>
    <dgm:cxn modelId="{4E86164F-75BB-4809-BCEE-F0604557F0AC}" type="presOf" srcId="{6E4F45C8-51E2-4400-ABFF-F6A03BBD7D61}" destId="{72DC13F9-3B08-4DB0-9BEE-35B3A4A4DE0E}" srcOrd="0" destOrd="0" presId="urn:microsoft.com/office/officeart/2018/2/layout/IconVerticalSolidList"/>
    <dgm:cxn modelId="{EAB75D6C-B63D-4D9C-8E82-697D80535E11}" srcId="{D39ACD7E-2C41-4AC1-9C0B-1A00CD957A01}" destId="{A825D049-E1B3-46CF-89F7-5467118F2488}" srcOrd="4" destOrd="0" parTransId="{0F158B6B-CC1A-460B-AC8F-56E562DB299F}" sibTransId="{B5337924-C78B-47F4-9374-717F0F6E6486}"/>
    <dgm:cxn modelId="{74DE5A94-08BA-4BF5-946E-D0E9AA0BAC43}" type="presOf" srcId="{D39ACD7E-2C41-4AC1-9C0B-1A00CD957A01}" destId="{F5952A46-AA83-4053-85C9-70C1E5C8645C}" srcOrd="0" destOrd="0" presId="urn:microsoft.com/office/officeart/2018/2/layout/IconVerticalSolidList"/>
    <dgm:cxn modelId="{354FC1A6-D5AC-4688-A2AB-477BCDCFA584}" srcId="{D39ACD7E-2C41-4AC1-9C0B-1A00CD957A01}" destId="{3727FED1-C4E2-4FC5-9792-C2BA3C57829F}" srcOrd="2" destOrd="0" parTransId="{8CF74367-1C08-475B-AB47-F483B21A5463}" sibTransId="{848EA775-C55B-42B8-A716-83BF41678CFD}"/>
    <dgm:cxn modelId="{84B667B9-6602-4DDE-9F35-6425D9A65AAA}" type="presOf" srcId="{A825D049-E1B3-46CF-89F7-5467118F2488}" destId="{7C3E8290-290F-4C93-9609-A42A3A9C7717}" srcOrd="0" destOrd="0" presId="urn:microsoft.com/office/officeart/2018/2/layout/IconVerticalSolidList"/>
    <dgm:cxn modelId="{28CE67D5-A171-433E-A7FD-E1F2704D20BA}" type="presOf" srcId="{BA8F0288-820A-40A8-B2AE-3DEED8C48E78}" destId="{639ECF92-3A3F-4AE3-8FC0-8D798305BA93}" srcOrd="0" destOrd="0" presId="urn:microsoft.com/office/officeart/2018/2/layout/IconVerticalSolidList"/>
    <dgm:cxn modelId="{FBAD24D6-3278-40AA-890B-2AE188D626F6}" srcId="{D39ACD7E-2C41-4AC1-9C0B-1A00CD957A01}" destId="{6E4F45C8-51E2-4400-ABFF-F6A03BBD7D61}" srcOrd="3" destOrd="0" parTransId="{ADA78F8E-74BC-42D1-85A4-2A8CC5636705}" sibTransId="{16F64A3C-CB89-4B29-AFEB-145E9C8CC92B}"/>
    <dgm:cxn modelId="{869268E8-99A8-46B3-B8C0-490BD1520D83}" type="presOf" srcId="{3727FED1-C4E2-4FC5-9792-C2BA3C57829F}" destId="{83BA7691-71C3-4382-9144-0AC91E90D02A}" srcOrd="0" destOrd="0" presId="urn:microsoft.com/office/officeart/2018/2/layout/IconVerticalSolidList"/>
    <dgm:cxn modelId="{A34ED8ED-8344-434F-B6D2-0C4324ABA85C}" srcId="{D39ACD7E-2C41-4AC1-9C0B-1A00CD957A01}" destId="{235E056A-0ED2-4FD7-86C0-F37E129B2C92}" srcOrd="1" destOrd="0" parTransId="{8490354A-4BC2-4297-A5C5-28D35D9DFD93}" sibTransId="{A4F33626-02CC-45B6-B652-CA8385937EBD}"/>
    <dgm:cxn modelId="{C0404D61-02F2-47C5-A4E2-095687DEF356}" type="presParOf" srcId="{F5952A46-AA83-4053-85C9-70C1E5C8645C}" destId="{53DFA3C1-BCFC-4E34-A736-540628261478}" srcOrd="0" destOrd="0" presId="urn:microsoft.com/office/officeart/2018/2/layout/IconVerticalSolidList"/>
    <dgm:cxn modelId="{4B103ABC-2A94-464D-9C3B-EA32427D7873}" type="presParOf" srcId="{53DFA3C1-BCFC-4E34-A736-540628261478}" destId="{4858C339-59F4-46C2-B647-B5BFA359137E}" srcOrd="0" destOrd="0" presId="urn:microsoft.com/office/officeart/2018/2/layout/IconVerticalSolidList"/>
    <dgm:cxn modelId="{E8C64329-CCB2-4DCD-B0A5-BB49BDB537B3}" type="presParOf" srcId="{53DFA3C1-BCFC-4E34-A736-540628261478}" destId="{77830693-1F01-46E6-97C5-022400734C5E}" srcOrd="1" destOrd="0" presId="urn:microsoft.com/office/officeart/2018/2/layout/IconVerticalSolidList"/>
    <dgm:cxn modelId="{BD184D08-A868-48E5-BFE8-414ABF0A19C0}" type="presParOf" srcId="{53DFA3C1-BCFC-4E34-A736-540628261478}" destId="{AAE3DBD9-D963-437C-BA7D-A992C2FBB195}" srcOrd="2" destOrd="0" presId="urn:microsoft.com/office/officeart/2018/2/layout/IconVerticalSolidList"/>
    <dgm:cxn modelId="{EA363141-5DC3-4377-B915-30DCD096ADD1}" type="presParOf" srcId="{53DFA3C1-BCFC-4E34-A736-540628261478}" destId="{639ECF92-3A3F-4AE3-8FC0-8D798305BA93}" srcOrd="3" destOrd="0" presId="urn:microsoft.com/office/officeart/2018/2/layout/IconVerticalSolidList"/>
    <dgm:cxn modelId="{BEAD756E-04D4-43CC-81BD-80DC57DFA8BA}" type="presParOf" srcId="{F5952A46-AA83-4053-85C9-70C1E5C8645C}" destId="{5386E0A6-52CC-4DA4-B0E1-4F0910219BA9}" srcOrd="1" destOrd="0" presId="urn:microsoft.com/office/officeart/2018/2/layout/IconVerticalSolidList"/>
    <dgm:cxn modelId="{289D7C3E-D729-48BF-9A4D-2B9639FE824C}" type="presParOf" srcId="{F5952A46-AA83-4053-85C9-70C1E5C8645C}" destId="{19AB7745-CF1E-405C-A696-B7AFBAF08E35}" srcOrd="2" destOrd="0" presId="urn:microsoft.com/office/officeart/2018/2/layout/IconVerticalSolidList"/>
    <dgm:cxn modelId="{1CFEA3BD-7585-4CAB-8568-2CBC2C7AF6D0}" type="presParOf" srcId="{19AB7745-CF1E-405C-A696-B7AFBAF08E35}" destId="{B40A51F7-443C-4D9A-9040-D8388EA8E9D2}" srcOrd="0" destOrd="0" presId="urn:microsoft.com/office/officeart/2018/2/layout/IconVerticalSolidList"/>
    <dgm:cxn modelId="{755A4537-ED70-47BC-9333-E3FA2D45D15D}" type="presParOf" srcId="{19AB7745-CF1E-405C-A696-B7AFBAF08E35}" destId="{87E27B4B-FD88-4502-8001-3A54C36BC033}" srcOrd="1" destOrd="0" presId="urn:microsoft.com/office/officeart/2018/2/layout/IconVerticalSolidList"/>
    <dgm:cxn modelId="{91289DA5-E1A3-43EB-B41C-C61C54909001}" type="presParOf" srcId="{19AB7745-CF1E-405C-A696-B7AFBAF08E35}" destId="{0FEA42A5-058C-4414-81CF-F14FB5798BC7}" srcOrd="2" destOrd="0" presId="urn:microsoft.com/office/officeart/2018/2/layout/IconVerticalSolidList"/>
    <dgm:cxn modelId="{95E69EAE-F04C-456B-B80D-0BC8953F4748}" type="presParOf" srcId="{19AB7745-CF1E-405C-A696-B7AFBAF08E35}" destId="{E61CF8FB-253F-4F0A-84D6-2CD00AA770A8}" srcOrd="3" destOrd="0" presId="urn:microsoft.com/office/officeart/2018/2/layout/IconVerticalSolidList"/>
    <dgm:cxn modelId="{76FDBAF2-260C-4750-9A91-03A2366FA12D}" type="presParOf" srcId="{F5952A46-AA83-4053-85C9-70C1E5C8645C}" destId="{5D9DEEF4-1CAF-4AA1-B280-A182A5704CAA}" srcOrd="3" destOrd="0" presId="urn:microsoft.com/office/officeart/2018/2/layout/IconVerticalSolidList"/>
    <dgm:cxn modelId="{30717EE8-25C3-4764-82BE-1BA72484AF67}" type="presParOf" srcId="{F5952A46-AA83-4053-85C9-70C1E5C8645C}" destId="{CEF2873D-2E71-43B8-8008-D4088D47EE82}" srcOrd="4" destOrd="0" presId="urn:microsoft.com/office/officeart/2018/2/layout/IconVerticalSolidList"/>
    <dgm:cxn modelId="{50B7D5D6-D1A5-4F50-99B9-F0D40BC51733}" type="presParOf" srcId="{CEF2873D-2E71-43B8-8008-D4088D47EE82}" destId="{937299FD-0211-4B4C-91D0-B0F7BB156CA8}" srcOrd="0" destOrd="0" presId="urn:microsoft.com/office/officeart/2018/2/layout/IconVerticalSolidList"/>
    <dgm:cxn modelId="{060F1479-1F6C-42F9-A6C6-52CE53C66AA5}" type="presParOf" srcId="{CEF2873D-2E71-43B8-8008-D4088D47EE82}" destId="{6C5240F0-10A8-4F4C-B4D3-6EDF978D79FD}" srcOrd="1" destOrd="0" presId="urn:microsoft.com/office/officeart/2018/2/layout/IconVerticalSolidList"/>
    <dgm:cxn modelId="{A9228168-EBAB-441C-A207-693929FC5AFC}" type="presParOf" srcId="{CEF2873D-2E71-43B8-8008-D4088D47EE82}" destId="{1397C7AE-99E7-48C6-A4C7-F5EC6D5FE2E5}" srcOrd="2" destOrd="0" presId="urn:microsoft.com/office/officeart/2018/2/layout/IconVerticalSolidList"/>
    <dgm:cxn modelId="{32185DA4-2D0A-4747-85A5-71B79514103D}" type="presParOf" srcId="{CEF2873D-2E71-43B8-8008-D4088D47EE82}" destId="{83BA7691-71C3-4382-9144-0AC91E90D02A}" srcOrd="3" destOrd="0" presId="urn:microsoft.com/office/officeart/2018/2/layout/IconVerticalSolidList"/>
    <dgm:cxn modelId="{9D262129-2874-4B1A-B637-F39CE47C8FD8}" type="presParOf" srcId="{F5952A46-AA83-4053-85C9-70C1E5C8645C}" destId="{39F21CA3-9DFE-4B17-9A4E-B8DE3F7BF7D1}" srcOrd="5" destOrd="0" presId="urn:microsoft.com/office/officeart/2018/2/layout/IconVerticalSolidList"/>
    <dgm:cxn modelId="{A1E13D22-5FBF-4332-A577-36690FDBC675}" type="presParOf" srcId="{F5952A46-AA83-4053-85C9-70C1E5C8645C}" destId="{0592F31C-F17F-4833-8C14-B4007C6FA641}" srcOrd="6" destOrd="0" presId="urn:microsoft.com/office/officeart/2018/2/layout/IconVerticalSolidList"/>
    <dgm:cxn modelId="{88F454F4-9B23-468B-9E79-0E7AFD02A8DB}" type="presParOf" srcId="{0592F31C-F17F-4833-8C14-B4007C6FA641}" destId="{0EEC334D-C788-4172-9FD2-762AD17C6FCD}" srcOrd="0" destOrd="0" presId="urn:microsoft.com/office/officeart/2018/2/layout/IconVerticalSolidList"/>
    <dgm:cxn modelId="{65B53AAA-5BC7-4990-BEDE-BE3466E5710B}" type="presParOf" srcId="{0592F31C-F17F-4833-8C14-B4007C6FA641}" destId="{F55DEDD5-35A7-4375-AEDC-C6063E20DB90}" srcOrd="1" destOrd="0" presId="urn:microsoft.com/office/officeart/2018/2/layout/IconVerticalSolidList"/>
    <dgm:cxn modelId="{BB41A33C-6FD7-4199-8BC6-4576921694A9}" type="presParOf" srcId="{0592F31C-F17F-4833-8C14-B4007C6FA641}" destId="{BC250B86-98F6-47BB-B4C0-954189E0FB7F}" srcOrd="2" destOrd="0" presId="urn:microsoft.com/office/officeart/2018/2/layout/IconVerticalSolidList"/>
    <dgm:cxn modelId="{73235186-A560-4CCE-B5CD-CFCEB19FDDD5}" type="presParOf" srcId="{0592F31C-F17F-4833-8C14-B4007C6FA641}" destId="{72DC13F9-3B08-4DB0-9BEE-35B3A4A4DE0E}" srcOrd="3" destOrd="0" presId="urn:microsoft.com/office/officeart/2018/2/layout/IconVerticalSolidList"/>
    <dgm:cxn modelId="{BDED1F45-59F7-41EF-A197-D780C164DB1E}" type="presParOf" srcId="{F5952A46-AA83-4053-85C9-70C1E5C8645C}" destId="{EEAEBA41-A3B8-4AA4-8225-8E2365045AF9}" srcOrd="7" destOrd="0" presId="urn:microsoft.com/office/officeart/2018/2/layout/IconVerticalSolidList"/>
    <dgm:cxn modelId="{08135CC4-62A4-4497-B3D6-C3B55C604691}" type="presParOf" srcId="{F5952A46-AA83-4053-85C9-70C1E5C8645C}" destId="{97FAF2C4-3F3F-4F64-A33E-2FFC96FA49E3}" srcOrd="8" destOrd="0" presId="urn:microsoft.com/office/officeart/2018/2/layout/IconVerticalSolidList"/>
    <dgm:cxn modelId="{C50415AD-920D-4595-A2C2-16243B5158E7}" type="presParOf" srcId="{97FAF2C4-3F3F-4F64-A33E-2FFC96FA49E3}" destId="{E5985BAA-A197-423A-B095-8DEA10EF11B1}" srcOrd="0" destOrd="0" presId="urn:microsoft.com/office/officeart/2018/2/layout/IconVerticalSolidList"/>
    <dgm:cxn modelId="{600102EB-EC4A-4A7A-9C9D-36A3CD18DDA1}" type="presParOf" srcId="{97FAF2C4-3F3F-4F64-A33E-2FFC96FA49E3}" destId="{88738889-B7E2-462B-B9F4-30E435B1A057}" srcOrd="1" destOrd="0" presId="urn:microsoft.com/office/officeart/2018/2/layout/IconVerticalSolidList"/>
    <dgm:cxn modelId="{FB9CBEFA-347E-4A53-8391-7C906A7D3A24}" type="presParOf" srcId="{97FAF2C4-3F3F-4F64-A33E-2FFC96FA49E3}" destId="{BDFD8EDC-CCB8-4B29-9DEB-44C4D5A78E51}" srcOrd="2" destOrd="0" presId="urn:microsoft.com/office/officeart/2018/2/layout/IconVerticalSolidList"/>
    <dgm:cxn modelId="{E70215D4-793D-477C-9794-EE6106DB9E83}" type="presParOf" srcId="{97FAF2C4-3F3F-4F64-A33E-2FFC96FA49E3}" destId="{7C3E8290-290F-4C93-9609-A42A3A9C771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A3367D-9FE6-49C5-BC3A-56F6EBED6E1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30A1147F-F1BC-437D-982B-E8AB915BEA92}">
      <dgm:prSet/>
      <dgm:spPr/>
      <dgm:t>
        <a:bodyPr/>
        <a:lstStyle/>
        <a:p>
          <a:pPr>
            <a:lnSpc>
              <a:spcPct val="100000"/>
            </a:lnSpc>
          </a:pPr>
          <a:r>
            <a:rPr lang="en-US" dirty="0"/>
            <a:t>Spirometry with reversibility</a:t>
          </a:r>
        </a:p>
      </dgm:t>
    </dgm:pt>
    <dgm:pt modelId="{2BCECD35-C5B9-4045-9F80-C0DDCEE413DD}" type="parTrans" cxnId="{D40E7CF1-9004-4BB3-876E-C2949D15E748}">
      <dgm:prSet/>
      <dgm:spPr/>
      <dgm:t>
        <a:bodyPr/>
        <a:lstStyle/>
        <a:p>
          <a:endParaRPr lang="en-US"/>
        </a:p>
      </dgm:t>
    </dgm:pt>
    <dgm:pt modelId="{9CAE4B6E-9438-4CFC-A60F-85DEE54C8202}" type="sibTrans" cxnId="{D40E7CF1-9004-4BB3-876E-C2949D15E748}">
      <dgm:prSet/>
      <dgm:spPr/>
      <dgm:t>
        <a:bodyPr/>
        <a:lstStyle/>
        <a:p>
          <a:pPr>
            <a:lnSpc>
              <a:spcPct val="100000"/>
            </a:lnSpc>
          </a:pPr>
          <a:endParaRPr lang="en-US"/>
        </a:p>
      </dgm:t>
    </dgm:pt>
    <dgm:pt modelId="{0E34142F-BD21-4F81-85EE-85D44E4C9BC5}">
      <dgm:prSet/>
      <dgm:spPr/>
      <dgm:t>
        <a:bodyPr/>
        <a:lstStyle/>
        <a:p>
          <a:pPr>
            <a:lnSpc>
              <a:spcPct val="100000"/>
            </a:lnSpc>
          </a:pPr>
          <a:r>
            <a:rPr lang="en-US"/>
            <a:t>Exercise challenge test</a:t>
          </a:r>
          <a:endParaRPr lang="en-US" dirty="0"/>
        </a:p>
      </dgm:t>
    </dgm:pt>
    <dgm:pt modelId="{88C2ED79-30C2-4B36-BBEA-449719715991}" type="parTrans" cxnId="{5592CFBD-703C-4838-9928-C58EF1928B2D}">
      <dgm:prSet/>
      <dgm:spPr/>
      <dgm:t>
        <a:bodyPr/>
        <a:lstStyle/>
        <a:p>
          <a:endParaRPr lang="en-US"/>
        </a:p>
      </dgm:t>
    </dgm:pt>
    <dgm:pt modelId="{ABBD1B88-7E44-41FC-B13C-F1EA973BCD2B}" type="sibTrans" cxnId="{5592CFBD-703C-4838-9928-C58EF1928B2D}">
      <dgm:prSet/>
      <dgm:spPr/>
      <dgm:t>
        <a:bodyPr/>
        <a:lstStyle/>
        <a:p>
          <a:pPr>
            <a:lnSpc>
              <a:spcPct val="100000"/>
            </a:lnSpc>
          </a:pPr>
          <a:endParaRPr lang="en-US"/>
        </a:p>
      </dgm:t>
    </dgm:pt>
    <dgm:pt modelId="{8DA217CD-D170-4ADA-A68A-5500EF779FD1}">
      <dgm:prSet/>
      <dgm:spPr/>
      <dgm:t>
        <a:bodyPr/>
        <a:lstStyle/>
        <a:p>
          <a:pPr>
            <a:lnSpc>
              <a:spcPct val="100000"/>
            </a:lnSpc>
          </a:pPr>
          <a:r>
            <a:rPr lang="en-US"/>
            <a:t>Bronchoprovocation (methacholine, mannitol)</a:t>
          </a:r>
        </a:p>
      </dgm:t>
    </dgm:pt>
    <dgm:pt modelId="{4A35D490-9D46-4531-8AD7-D65CE448E962}" type="parTrans" cxnId="{2FA7E8C8-8DFD-4BBB-826E-F4CD5D7B2AAE}">
      <dgm:prSet/>
      <dgm:spPr/>
      <dgm:t>
        <a:bodyPr/>
        <a:lstStyle/>
        <a:p>
          <a:endParaRPr lang="en-US"/>
        </a:p>
      </dgm:t>
    </dgm:pt>
    <dgm:pt modelId="{F166B815-8B26-4306-996E-7E8904B87F0F}" type="sibTrans" cxnId="{2FA7E8C8-8DFD-4BBB-826E-F4CD5D7B2AAE}">
      <dgm:prSet/>
      <dgm:spPr/>
      <dgm:t>
        <a:bodyPr/>
        <a:lstStyle/>
        <a:p>
          <a:pPr>
            <a:lnSpc>
              <a:spcPct val="100000"/>
            </a:lnSpc>
          </a:pPr>
          <a:endParaRPr lang="en-US"/>
        </a:p>
      </dgm:t>
    </dgm:pt>
    <dgm:pt modelId="{878CB4D4-3A25-4C70-9D09-D70EF52153A3}">
      <dgm:prSet/>
      <dgm:spPr/>
      <dgm:t>
        <a:bodyPr/>
        <a:lstStyle/>
        <a:p>
          <a:pPr>
            <a:lnSpc>
              <a:spcPct val="100000"/>
            </a:lnSpc>
          </a:pPr>
          <a:r>
            <a:rPr lang="en-US"/>
            <a:t>The role of oscillometry is yet unclear</a:t>
          </a:r>
        </a:p>
      </dgm:t>
    </dgm:pt>
    <dgm:pt modelId="{8DF21F77-2728-4F02-9BB6-0684E46B73B2}" type="parTrans" cxnId="{A3F65210-EC2E-458F-809C-A7D05B812C2A}">
      <dgm:prSet/>
      <dgm:spPr/>
      <dgm:t>
        <a:bodyPr/>
        <a:lstStyle/>
        <a:p>
          <a:endParaRPr lang="en-US"/>
        </a:p>
      </dgm:t>
    </dgm:pt>
    <dgm:pt modelId="{265C00F9-7290-4BDA-A2E1-75DE28B544FB}" type="sibTrans" cxnId="{A3F65210-EC2E-458F-809C-A7D05B812C2A}">
      <dgm:prSet/>
      <dgm:spPr/>
      <dgm:t>
        <a:bodyPr/>
        <a:lstStyle/>
        <a:p>
          <a:endParaRPr lang="en-US"/>
        </a:p>
      </dgm:t>
    </dgm:pt>
    <dgm:pt modelId="{3371F36A-B3E9-4A58-9F06-A92477248359}" type="pres">
      <dgm:prSet presAssocID="{A1A3367D-9FE6-49C5-BC3A-56F6EBED6E11}" presName="root" presStyleCnt="0">
        <dgm:presLayoutVars>
          <dgm:dir/>
          <dgm:resizeHandles val="exact"/>
        </dgm:presLayoutVars>
      </dgm:prSet>
      <dgm:spPr/>
    </dgm:pt>
    <dgm:pt modelId="{7CB26221-606E-4070-890B-9E02D6C46DEF}" type="pres">
      <dgm:prSet presAssocID="{A1A3367D-9FE6-49C5-BC3A-56F6EBED6E11}" presName="container" presStyleCnt="0">
        <dgm:presLayoutVars>
          <dgm:dir/>
          <dgm:resizeHandles val="exact"/>
        </dgm:presLayoutVars>
      </dgm:prSet>
      <dgm:spPr/>
    </dgm:pt>
    <dgm:pt modelId="{C89000E4-CF8F-456F-A9A5-F823949DE6FE}" type="pres">
      <dgm:prSet presAssocID="{30A1147F-F1BC-437D-982B-E8AB915BEA92}" presName="compNode" presStyleCnt="0"/>
      <dgm:spPr/>
    </dgm:pt>
    <dgm:pt modelId="{42786807-7ABE-4967-926A-D46C4EEB775A}" type="pres">
      <dgm:prSet presAssocID="{30A1147F-F1BC-437D-982B-E8AB915BEA92}" presName="iconBgRect" presStyleLbl="bgShp" presStyleIdx="0" presStyleCnt="4"/>
      <dgm:spPr/>
    </dgm:pt>
    <dgm:pt modelId="{B32DA972-C5B4-40C8-A068-A29986699C55}" type="pres">
      <dgm:prSet presAssocID="{30A1147F-F1BC-437D-982B-E8AB915BEA9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F3FCA69B-D513-4ACE-AC8B-E28BF9761D49}" type="pres">
      <dgm:prSet presAssocID="{30A1147F-F1BC-437D-982B-E8AB915BEA92}" presName="spaceRect" presStyleCnt="0"/>
      <dgm:spPr/>
    </dgm:pt>
    <dgm:pt modelId="{FA11CA6F-2ECC-46DB-8C30-F2C8DFAFB1B7}" type="pres">
      <dgm:prSet presAssocID="{30A1147F-F1BC-437D-982B-E8AB915BEA92}" presName="textRect" presStyleLbl="revTx" presStyleIdx="0" presStyleCnt="4">
        <dgm:presLayoutVars>
          <dgm:chMax val="1"/>
          <dgm:chPref val="1"/>
        </dgm:presLayoutVars>
      </dgm:prSet>
      <dgm:spPr/>
    </dgm:pt>
    <dgm:pt modelId="{ADD536F5-EC70-4217-9388-6681A56AB608}" type="pres">
      <dgm:prSet presAssocID="{9CAE4B6E-9438-4CFC-A60F-85DEE54C8202}" presName="sibTrans" presStyleLbl="sibTrans2D1" presStyleIdx="0" presStyleCnt="0"/>
      <dgm:spPr/>
    </dgm:pt>
    <dgm:pt modelId="{40D5BA69-058B-4466-9E0C-530494963DFC}" type="pres">
      <dgm:prSet presAssocID="{0E34142F-BD21-4F81-85EE-85D44E4C9BC5}" presName="compNode" presStyleCnt="0"/>
      <dgm:spPr/>
    </dgm:pt>
    <dgm:pt modelId="{F0DEFFFA-0928-4CAF-B286-508F204F9FCD}" type="pres">
      <dgm:prSet presAssocID="{0E34142F-BD21-4F81-85EE-85D44E4C9BC5}" presName="iconBgRect" presStyleLbl="bgShp" presStyleIdx="1" presStyleCnt="4"/>
      <dgm:spPr/>
    </dgm:pt>
    <dgm:pt modelId="{25E828D6-208B-48F4-A1DA-5ECEA744B6E5}" type="pres">
      <dgm:prSet presAssocID="{0E34142F-BD21-4F81-85EE-85D44E4C9BC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un"/>
        </a:ext>
      </dgm:extLst>
    </dgm:pt>
    <dgm:pt modelId="{BC8934F8-D00A-4D93-BA4C-7B4744CEAAC1}" type="pres">
      <dgm:prSet presAssocID="{0E34142F-BD21-4F81-85EE-85D44E4C9BC5}" presName="spaceRect" presStyleCnt="0"/>
      <dgm:spPr/>
    </dgm:pt>
    <dgm:pt modelId="{B0DAACFC-DC35-4F93-9E51-C9204FD77339}" type="pres">
      <dgm:prSet presAssocID="{0E34142F-BD21-4F81-85EE-85D44E4C9BC5}" presName="textRect" presStyleLbl="revTx" presStyleIdx="1" presStyleCnt="4">
        <dgm:presLayoutVars>
          <dgm:chMax val="1"/>
          <dgm:chPref val="1"/>
        </dgm:presLayoutVars>
      </dgm:prSet>
      <dgm:spPr/>
    </dgm:pt>
    <dgm:pt modelId="{728243E6-8E0E-47CB-8894-7BD39E85759A}" type="pres">
      <dgm:prSet presAssocID="{ABBD1B88-7E44-41FC-B13C-F1EA973BCD2B}" presName="sibTrans" presStyleLbl="sibTrans2D1" presStyleIdx="0" presStyleCnt="0"/>
      <dgm:spPr/>
    </dgm:pt>
    <dgm:pt modelId="{150D5343-3499-43F8-99F4-7B8362E1B362}" type="pres">
      <dgm:prSet presAssocID="{8DA217CD-D170-4ADA-A68A-5500EF779FD1}" presName="compNode" presStyleCnt="0"/>
      <dgm:spPr/>
    </dgm:pt>
    <dgm:pt modelId="{AF9DFA29-C0E8-4026-B189-E0FFB7DA1E2A}" type="pres">
      <dgm:prSet presAssocID="{8DA217CD-D170-4ADA-A68A-5500EF779FD1}" presName="iconBgRect" presStyleLbl="bgShp" presStyleIdx="2" presStyleCnt="4"/>
      <dgm:spPr/>
    </dgm:pt>
    <dgm:pt modelId="{6333C9B2-C526-4F87-9561-FB03F6FF195E}" type="pres">
      <dgm:prSet presAssocID="{8DA217CD-D170-4ADA-A68A-5500EF779FD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522525D1-98E7-49D0-9EAC-59E90C7E23F7}" type="pres">
      <dgm:prSet presAssocID="{8DA217CD-D170-4ADA-A68A-5500EF779FD1}" presName="spaceRect" presStyleCnt="0"/>
      <dgm:spPr/>
    </dgm:pt>
    <dgm:pt modelId="{10EB2F57-6B34-4A79-8661-4E0FCB887742}" type="pres">
      <dgm:prSet presAssocID="{8DA217CD-D170-4ADA-A68A-5500EF779FD1}" presName="textRect" presStyleLbl="revTx" presStyleIdx="2" presStyleCnt="4">
        <dgm:presLayoutVars>
          <dgm:chMax val="1"/>
          <dgm:chPref val="1"/>
        </dgm:presLayoutVars>
      </dgm:prSet>
      <dgm:spPr/>
    </dgm:pt>
    <dgm:pt modelId="{92CB0BDE-076E-46DA-800E-B78ABBE0357A}" type="pres">
      <dgm:prSet presAssocID="{F166B815-8B26-4306-996E-7E8904B87F0F}" presName="sibTrans" presStyleLbl="sibTrans2D1" presStyleIdx="0" presStyleCnt="0"/>
      <dgm:spPr/>
    </dgm:pt>
    <dgm:pt modelId="{7CCEACD9-1BFE-4DA1-83A6-A8E99DA1B87E}" type="pres">
      <dgm:prSet presAssocID="{878CB4D4-3A25-4C70-9D09-D70EF52153A3}" presName="compNode" presStyleCnt="0"/>
      <dgm:spPr/>
    </dgm:pt>
    <dgm:pt modelId="{8AABA149-03F5-4078-B610-DFE22C76856C}" type="pres">
      <dgm:prSet presAssocID="{878CB4D4-3A25-4C70-9D09-D70EF52153A3}" presName="iconBgRect" presStyleLbl="bgShp" presStyleIdx="3" presStyleCnt="4"/>
      <dgm:spPr/>
    </dgm:pt>
    <dgm:pt modelId="{C436328F-3426-47B8-BC77-3EE870BD5F1B}" type="pres">
      <dgm:prSet presAssocID="{878CB4D4-3A25-4C70-9D09-D70EF52153A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lp"/>
        </a:ext>
      </dgm:extLst>
    </dgm:pt>
    <dgm:pt modelId="{9CD332F7-D7BD-46E7-A4AD-09E818A444F7}" type="pres">
      <dgm:prSet presAssocID="{878CB4D4-3A25-4C70-9D09-D70EF52153A3}" presName="spaceRect" presStyleCnt="0"/>
      <dgm:spPr/>
    </dgm:pt>
    <dgm:pt modelId="{9A6CAFEB-640F-4006-8FF0-AE9A8C7BF29B}" type="pres">
      <dgm:prSet presAssocID="{878CB4D4-3A25-4C70-9D09-D70EF52153A3}" presName="textRect" presStyleLbl="revTx" presStyleIdx="3" presStyleCnt="4">
        <dgm:presLayoutVars>
          <dgm:chMax val="1"/>
          <dgm:chPref val="1"/>
        </dgm:presLayoutVars>
      </dgm:prSet>
      <dgm:spPr/>
    </dgm:pt>
  </dgm:ptLst>
  <dgm:cxnLst>
    <dgm:cxn modelId="{A3F65210-EC2E-458F-809C-A7D05B812C2A}" srcId="{A1A3367D-9FE6-49C5-BC3A-56F6EBED6E11}" destId="{878CB4D4-3A25-4C70-9D09-D70EF52153A3}" srcOrd="3" destOrd="0" parTransId="{8DF21F77-2728-4F02-9BB6-0684E46B73B2}" sibTransId="{265C00F9-7290-4BDA-A2E1-75DE28B544FB}"/>
    <dgm:cxn modelId="{12D2D934-CDE0-4F81-B2BB-E1CDA3BAF461}" type="presOf" srcId="{30A1147F-F1BC-437D-982B-E8AB915BEA92}" destId="{FA11CA6F-2ECC-46DB-8C30-F2C8DFAFB1B7}" srcOrd="0" destOrd="0" presId="urn:microsoft.com/office/officeart/2018/2/layout/IconCircleList"/>
    <dgm:cxn modelId="{ABF2AF85-0B52-4CFF-9A2E-67FA704783D4}" type="presOf" srcId="{F166B815-8B26-4306-996E-7E8904B87F0F}" destId="{92CB0BDE-076E-46DA-800E-B78ABBE0357A}" srcOrd="0" destOrd="0" presId="urn:microsoft.com/office/officeart/2018/2/layout/IconCircleList"/>
    <dgm:cxn modelId="{87848088-3363-44D2-8AE0-BDE74F204B26}" type="presOf" srcId="{9CAE4B6E-9438-4CFC-A60F-85DEE54C8202}" destId="{ADD536F5-EC70-4217-9388-6681A56AB608}" srcOrd="0" destOrd="0" presId="urn:microsoft.com/office/officeart/2018/2/layout/IconCircleList"/>
    <dgm:cxn modelId="{13DE2A99-843C-44B7-AD28-62B8D3255387}" type="presOf" srcId="{878CB4D4-3A25-4C70-9D09-D70EF52153A3}" destId="{9A6CAFEB-640F-4006-8FF0-AE9A8C7BF29B}" srcOrd="0" destOrd="0" presId="urn:microsoft.com/office/officeart/2018/2/layout/IconCircleList"/>
    <dgm:cxn modelId="{8563DEAB-0BCE-431A-BFE5-3516C9C39749}" type="presOf" srcId="{A1A3367D-9FE6-49C5-BC3A-56F6EBED6E11}" destId="{3371F36A-B3E9-4A58-9F06-A92477248359}" srcOrd="0" destOrd="0" presId="urn:microsoft.com/office/officeart/2018/2/layout/IconCircleList"/>
    <dgm:cxn modelId="{F608B4B3-D47C-4489-A890-1FBAA848C9E6}" type="presOf" srcId="{ABBD1B88-7E44-41FC-B13C-F1EA973BCD2B}" destId="{728243E6-8E0E-47CB-8894-7BD39E85759A}" srcOrd="0" destOrd="0" presId="urn:microsoft.com/office/officeart/2018/2/layout/IconCircleList"/>
    <dgm:cxn modelId="{5592CFBD-703C-4838-9928-C58EF1928B2D}" srcId="{A1A3367D-9FE6-49C5-BC3A-56F6EBED6E11}" destId="{0E34142F-BD21-4F81-85EE-85D44E4C9BC5}" srcOrd="1" destOrd="0" parTransId="{88C2ED79-30C2-4B36-BBEA-449719715991}" sibTransId="{ABBD1B88-7E44-41FC-B13C-F1EA973BCD2B}"/>
    <dgm:cxn modelId="{422B59C6-6E14-421D-B8DC-461A83743B4C}" type="presOf" srcId="{0E34142F-BD21-4F81-85EE-85D44E4C9BC5}" destId="{B0DAACFC-DC35-4F93-9E51-C9204FD77339}" srcOrd="0" destOrd="0" presId="urn:microsoft.com/office/officeart/2018/2/layout/IconCircleList"/>
    <dgm:cxn modelId="{2FA7E8C8-8DFD-4BBB-826E-F4CD5D7B2AAE}" srcId="{A1A3367D-9FE6-49C5-BC3A-56F6EBED6E11}" destId="{8DA217CD-D170-4ADA-A68A-5500EF779FD1}" srcOrd="2" destOrd="0" parTransId="{4A35D490-9D46-4531-8AD7-D65CE448E962}" sibTransId="{F166B815-8B26-4306-996E-7E8904B87F0F}"/>
    <dgm:cxn modelId="{89F666D7-C7E6-4DEF-B50C-D0C2637AA652}" type="presOf" srcId="{8DA217CD-D170-4ADA-A68A-5500EF779FD1}" destId="{10EB2F57-6B34-4A79-8661-4E0FCB887742}" srcOrd="0" destOrd="0" presId="urn:microsoft.com/office/officeart/2018/2/layout/IconCircleList"/>
    <dgm:cxn modelId="{D40E7CF1-9004-4BB3-876E-C2949D15E748}" srcId="{A1A3367D-9FE6-49C5-BC3A-56F6EBED6E11}" destId="{30A1147F-F1BC-437D-982B-E8AB915BEA92}" srcOrd="0" destOrd="0" parTransId="{2BCECD35-C5B9-4045-9F80-C0DDCEE413DD}" sibTransId="{9CAE4B6E-9438-4CFC-A60F-85DEE54C8202}"/>
    <dgm:cxn modelId="{DC344FB7-CDC1-42C5-8B68-9E16ADDE4A76}" type="presParOf" srcId="{3371F36A-B3E9-4A58-9F06-A92477248359}" destId="{7CB26221-606E-4070-890B-9E02D6C46DEF}" srcOrd="0" destOrd="0" presId="urn:microsoft.com/office/officeart/2018/2/layout/IconCircleList"/>
    <dgm:cxn modelId="{6C3169AD-2FDC-4DC8-8694-0C0AA43FC5B4}" type="presParOf" srcId="{7CB26221-606E-4070-890B-9E02D6C46DEF}" destId="{C89000E4-CF8F-456F-A9A5-F823949DE6FE}" srcOrd="0" destOrd="0" presId="urn:microsoft.com/office/officeart/2018/2/layout/IconCircleList"/>
    <dgm:cxn modelId="{52C9D815-8D20-4F54-BB98-0FBCDEB7C1D2}" type="presParOf" srcId="{C89000E4-CF8F-456F-A9A5-F823949DE6FE}" destId="{42786807-7ABE-4967-926A-D46C4EEB775A}" srcOrd="0" destOrd="0" presId="urn:microsoft.com/office/officeart/2018/2/layout/IconCircleList"/>
    <dgm:cxn modelId="{BCA76B07-2420-490B-ACE7-2EE228DF0ADE}" type="presParOf" srcId="{C89000E4-CF8F-456F-A9A5-F823949DE6FE}" destId="{B32DA972-C5B4-40C8-A068-A29986699C55}" srcOrd="1" destOrd="0" presId="urn:microsoft.com/office/officeart/2018/2/layout/IconCircleList"/>
    <dgm:cxn modelId="{3DE1A3D6-5645-4484-BFCA-1B7AB0DAA464}" type="presParOf" srcId="{C89000E4-CF8F-456F-A9A5-F823949DE6FE}" destId="{F3FCA69B-D513-4ACE-AC8B-E28BF9761D49}" srcOrd="2" destOrd="0" presId="urn:microsoft.com/office/officeart/2018/2/layout/IconCircleList"/>
    <dgm:cxn modelId="{40C6C777-E75E-4DEA-A5F6-340C84A47977}" type="presParOf" srcId="{C89000E4-CF8F-456F-A9A5-F823949DE6FE}" destId="{FA11CA6F-2ECC-46DB-8C30-F2C8DFAFB1B7}" srcOrd="3" destOrd="0" presId="urn:microsoft.com/office/officeart/2018/2/layout/IconCircleList"/>
    <dgm:cxn modelId="{B2DEEACB-8B17-4667-B85E-CD3F5979D736}" type="presParOf" srcId="{7CB26221-606E-4070-890B-9E02D6C46DEF}" destId="{ADD536F5-EC70-4217-9388-6681A56AB608}" srcOrd="1" destOrd="0" presId="urn:microsoft.com/office/officeart/2018/2/layout/IconCircleList"/>
    <dgm:cxn modelId="{39248480-8377-4766-9B16-200212D321A4}" type="presParOf" srcId="{7CB26221-606E-4070-890B-9E02D6C46DEF}" destId="{40D5BA69-058B-4466-9E0C-530494963DFC}" srcOrd="2" destOrd="0" presId="urn:microsoft.com/office/officeart/2018/2/layout/IconCircleList"/>
    <dgm:cxn modelId="{B8BEFAAC-686F-4F8B-BDC2-5BF24B5F1F42}" type="presParOf" srcId="{40D5BA69-058B-4466-9E0C-530494963DFC}" destId="{F0DEFFFA-0928-4CAF-B286-508F204F9FCD}" srcOrd="0" destOrd="0" presId="urn:microsoft.com/office/officeart/2018/2/layout/IconCircleList"/>
    <dgm:cxn modelId="{A204DA24-E91A-4E81-A4AF-3B051A417994}" type="presParOf" srcId="{40D5BA69-058B-4466-9E0C-530494963DFC}" destId="{25E828D6-208B-48F4-A1DA-5ECEA744B6E5}" srcOrd="1" destOrd="0" presId="urn:microsoft.com/office/officeart/2018/2/layout/IconCircleList"/>
    <dgm:cxn modelId="{DAADC6CE-3345-40B1-B7E9-A9C1B8D6C986}" type="presParOf" srcId="{40D5BA69-058B-4466-9E0C-530494963DFC}" destId="{BC8934F8-D00A-4D93-BA4C-7B4744CEAAC1}" srcOrd="2" destOrd="0" presId="urn:microsoft.com/office/officeart/2018/2/layout/IconCircleList"/>
    <dgm:cxn modelId="{05B726DD-C4C0-475E-BF1A-C32D85C11055}" type="presParOf" srcId="{40D5BA69-058B-4466-9E0C-530494963DFC}" destId="{B0DAACFC-DC35-4F93-9E51-C9204FD77339}" srcOrd="3" destOrd="0" presId="urn:microsoft.com/office/officeart/2018/2/layout/IconCircleList"/>
    <dgm:cxn modelId="{39D0130C-5D24-413E-B1E3-7944C9439E7E}" type="presParOf" srcId="{7CB26221-606E-4070-890B-9E02D6C46DEF}" destId="{728243E6-8E0E-47CB-8894-7BD39E85759A}" srcOrd="3" destOrd="0" presId="urn:microsoft.com/office/officeart/2018/2/layout/IconCircleList"/>
    <dgm:cxn modelId="{0361AE81-7DC1-40AB-93C7-6B5BD92D749C}" type="presParOf" srcId="{7CB26221-606E-4070-890B-9E02D6C46DEF}" destId="{150D5343-3499-43F8-99F4-7B8362E1B362}" srcOrd="4" destOrd="0" presId="urn:microsoft.com/office/officeart/2018/2/layout/IconCircleList"/>
    <dgm:cxn modelId="{47EB2589-4BF1-4762-8CE4-E0A0E2483EB5}" type="presParOf" srcId="{150D5343-3499-43F8-99F4-7B8362E1B362}" destId="{AF9DFA29-C0E8-4026-B189-E0FFB7DA1E2A}" srcOrd="0" destOrd="0" presId="urn:microsoft.com/office/officeart/2018/2/layout/IconCircleList"/>
    <dgm:cxn modelId="{7529B16C-6EBB-4B8F-A455-16716D7B8EE3}" type="presParOf" srcId="{150D5343-3499-43F8-99F4-7B8362E1B362}" destId="{6333C9B2-C526-4F87-9561-FB03F6FF195E}" srcOrd="1" destOrd="0" presId="urn:microsoft.com/office/officeart/2018/2/layout/IconCircleList"/>
    <dgm:cxn modelId="{4281DD4B-4E74-42BA-A9FB-0C5423CA7740}" type="presParOf" srcId="{150D5343-3499-43F8-99F4-7B8362E1B362}" destId="{522525D1-98E7-49D0-9EAC-59E90C7E23F7}" srcOrd="2" destOrd="0" presId="urn:microsoft.com/office/officeart/2018/2/layout/IconCircleList"/>
    <dgm:cxn modelId="{2126D538-F370-4843-83E1-2D61D0276E91}" type="presParOf" srcId="{150D5343-3499-43F8-99F4-7B8362E1B362}" destId="{10EB2F57-6B34-4A79-8661-4E0FCB887742}" srcOrd="3" destOrd="0" presId="urn:microsoft.com/office/officeart/2018/2/layout/IconCircleList"/>
    <dgm:cxn modelId="{CF93D475-D419-4FA2-BD65-C68820CF0EF0}" type="presParOf" srcId="{7CB26221-606E-4070-890B-9E02D6C46DEF}" destId="{92CB0BDE-076E-46DA-800E-B78ABBE0357A}" srcOrd="5" destOrd="0" presId="urn:microsoft.com/office/officeart/2018/2/layout/IconCircleList"/>
    <dgm:cxn modelId="{4F31CA3C-6E02-4F87-9FFB-312F9DF4AC88}" type="presParOf" srcId="{7CB26221-606E-4070-890B-9E02D6C46DEF}" destId="{7CCEACD9-1BFE-4DA1-83A6-A8E99DA1B87E}" srcOrd="6" destOrd="0" presId="urn:microsoft.com/office/officeart/2018/2/layout/IconCircleList"/>
    <dgm:cxn modelId="{BF1FD160-CAB1-4ACC-BAE3-B10C4653947E}" type="presParOf" srcId="{7CCEACD9-1BFE-4DA1-83A6-A8E99DA1B87E}" destId="{8AABA149-03F5-4078-B610-DFE22C76856C}" srcOrd="0" destOrd="0" presId="urn:microsoft.com/office/officeart/2018/2/layout/IconCircleList"/>
    <dgm:cxn modelId="{2EBFC804-2F82-4142-9528-361EA576DA80}" type="presParOf" srcId="{7CCEACD9-1BFE-4DA1-83A6-A8E99DA1B87E}" destId="{C436328F-3426-47B8-BC77-3EE870BD5F1B}" srcOrd="1" destOrd="0" presId="urn:microsoft.com/office/officeart/2018/2/layout/IconCircleList"/>
    <dgm:cxn modelId="{606BB414-4FC1-4A2D-B76E-59E9B22420A8}" type="presParOf" srcId="{7CCEACD9-1BFE-4DA1-83A6-A8E99DA1B87E}" destId="{9CD332F7-D7BD-46E7-A4AD-09E818A444F7}" srcOrd="2" destOrd="0" presId="urn:microsoft.com/office/officeart/2018/2/layout/IconCircleList"/>
    <dgm:cxn modelId="{0A7D3BF5-3968-4DB2-B8ED-3D4F322C2598}" type="presParOf" srcId="{7CCEACD9-1BFE-4DA1-83A6-A8E99DA1B87E}" destId="{9A6CAFEB-640F-4006-8FF0-AE9A8C7BF29B}"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8C339-59F4-46C2-B647-B5BFA359137E}">
      <dsp:nvSpPr>
        <dsp:cNvPr id="0" name=""/>
        <dsp:cNvSpPr/>
      </dsp:nvSpPr>
      <dsp:spPr>
        <a:xfrm>
          <a:off x="0" y="4592"/>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830693-1F01-46E6-97C5-022400734C5E}">
      <dsp:nvSpPr>
        <dsp:cNvPr id="0" name=""/>
        <dsp:cNvSpPr/>
      </dsp:nvSpPr>
      <dsp:spPr>
        <a:xfrm>
          <a:off x="295926" y="224703"/>
          <a:ext cx="538048" cy="538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9ECF92-3A3F-4AE3-8FC0-8D798305BA93}">
      <dsp:nvSpPr>
        <dsp:cNvPr id="0" name=""/>
        <dsp:cNvSpPr/>
      </dsp:nvSpPr>
      <dsp:spPr>
        <a:xfrm>
          <a:off x="1129902" y="4592"/>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1066800">
            <a:lnSpc>
              <a:spcPct val="90000"/>
            </a:lnSpc>
            <a:spcBef>
              <a:spcPct val="0"/>
            </a:spcBef>
            <a:spcAft>
              <a:spcPct val="35000"/>
            </a:spcAft>
            <a:buNone/>
          </a:pPr>
          <a:r>
            <a:rPr lang="en-US" sz="2400" b="1" kern="1200" dirty="0"/>
            <a:t>A </a:t>
          </a:r>
          <a:r>
            <a:rPr lang="en-US" sz="2400" b="1" i="1" kern="1200" dirty="0"/>
            <a:t>GUIDE </a:t>
          </a:r>
          <a:r>
            <a:rPr lang="en-US" sz="2400" b="1" kern="1200" dirty="0"/>
            <a:t>to clinical decision making</a:t>
          </a:r>
        </a:p>
      </dsp:txBody>
      <dsp:txXfrm>
        <a:off x="1129902" y="4592"/>
        <a:ext cx="5171698" cy="978270"/>
      </dsp:txXfrm>
    </dsp:sp>
    <dsp:sp modelId="{B40A51F7-443C-4D9A-9040-D8388EA8E9D2}">
      <dsp:nvSpPr>
        <dsp:cNvPr id="0" name=""/>
        <dsp:cNvSpPr/>
      </dsp:nvSpPr>
      <dsp:spPr>
        <a:xfrm>
          <a:off x="0" y="1227431"/>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E27B4B-FD88-4502-8001-3A54C36BC033}">
      <dsp:nvSpPr>
        <dsp:cNvPr id="0" name=""/>
        <dsp:cNvSpPr/>
      </dsp:nvSpPr>
      <dsp:spPr>
        <a:xfrm>
          <a:off x="295926" y="1447541"/>
          <a:ext cx="538048" cy="538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1CF8FB-253F-4F0A-84D6-2CD00AA770A8}">
      <dsp:nvSpPr>
        <dsp:cNvPr id="0" name=""/>
        <dsp:cNvSpPr/>
      </dsp:nvSpPr>
      <dsp:spPr>
        <a:xfrm>
          <a:off x="1129902" y="1227431"/>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1066800">
            <a:lnSpc>
              <a:spcPct val="90000"/>
            </a:lnSpc>
            <a:spcBef>
              <a:spcPct val="0"/>
            </a:spcBef>
            <a:spcAft>
              <a:spcPct val="35000"/>
            </a:spcAft>
            <a:buNone/>
          </a:pPr>
          <a:r>
            <a:rPr lang="en-US" sz="2400" b="1" kern="1200" dirty="0"/>
            <a:t>A collection of current evidence</a:t>
          </a:r>
          <a:r>
            <a:rPr lang="en-US" sz="2400" b="1" kern="1200" baseline="0" dirty="0"/>
            <a:t> </a:t>
          </a:r>
          <a:endParaRPr lang="en-US" sz="2400" b="1" kern="1200" dirty="0"/>
        </a:p>
      </dsp:txBody>
      <dsp:txXfrm>
        <a:off x="1129902" y="1227431"/>
        <a:ext cx="5171698" cy="978270"/>
      </dsp:txXfrm>
    </dsp:sp>
    <dsp:sp modelId="{937299FD-0211-4B4C-91D0-B0F7BB156CA8}">
      <dsp:nvSpPr>
        <dsp:cNvPr id="0" name=""/>
        <dsp:cNvSpPr/>
      </dsp:nvSpPr>
      <dsp:spPr>
        <a:xfrm>
          <a:off x="0" y="2450269"/>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5240F0-10A8-4F4C-B4D3-6EDF978D79FD}">
      <dsp:nvSpPr>
        <dsp:cNvPr id="0" name=""/>
        <dsp:cNvSpPr/>
      </dsp:nvSpPr>
      <dsp:spPr>
        <a:xfrm>
          <a:off x="295926" y="2670380"/>
          <a:ext cx="538048" cy="5380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BA7691-71C3-4382-9144-0AC91E90D02A}">
      <dsp:nvSpPr>
        <dsp:cNvPr id="0" name=""/>
        <dsp:cNvSpPr/>
      </dsp:nvSpPr>
      <dsp:spPr>
        <a:xfrm>
          <a:off x="1129902" y="2450269"/>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1066800">
            <a:lnSpc>
              <a:spcPct val="90000"/>
            </a:lnSpc>
            <a:spcBef>
              <a:spcPct val="0"/>
            </a:spcBef>
            <a:spcAft>
              <a:spcPct val="35000"/>
            </a:spcAft>
            <a:buNone/>
          </a:pPr>
          <a:r>
            <a:rPr lang="en-US" sz="2400" b="1" kern="1200" dirty="0"/>
            <a:t>An attempt to standardize care</a:t>
          </a:r>
        </a:p>
      </dsp:txBody>
      <dsp:txXfrm>
        <a:off x="1129902" y="2450269"/>
        <a:ext cx="5171698" cy="978270"/>
      </dsp:txXfrm>
    </dsp:sp>
    <dsp:sp modelId="{0EEC334D-C788-4172-9FD2-762AD17C6FCD}">
      <dsp:nvSpPr>
        <dsp:cNvPr id="0" name=""/>
        <dsp:cNvSpPr/>
      </dsp:nvSpPr>
      <dsp:spPr>
        <a:xfrm>
          <a:off x="0" y="3673107"/>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DEDD5-35A7-4375-AEDC-C6063E20DB90}">
      <dsp:nvSpPr>
        <dsp:cNvPr id="0" name=""/>
        <dsp:cNvSpPr/>
      </dsp:nvSpPr>
      <dsp:spPr>
        <a:xfrm>
          <a:off x="295926" y="3893218"/>
          <a:ext cx="538048" cy="5380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C13F9-3B08-4DB0-9BEE-35B3A4A4DE0E}">
      <dsp:nvSpPr>
        <dsp:cNvPr id="0" name=""/>
        <dsp:cNvSpPr/>
      </dsp:nvSpPr>
      <dsp:spPr>
        <a:xfrm>
          <a:off x="1129902" y="3673107"/>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1066800">
            <a:lnSpc>
              <a:spcPct val="90000"/>
            </a:lnSpc>
            <a:spcBef>
              <a:spcPct val="0"/>
            </a:spcBef>
            <a:spcAft>
              <a:spcPct val="35000"/>
            </a:spcAft>
            <a:buNone/>
          </a:pPr>
          <a:r>
            <a:rPr lang="en-US" sz="2400" b="1" kern="1200" dirty="0"/>
            <a:t>A useful reference point</a:t>
          </a:r>
        </a:p>
      </dsp:txBody>
      <dsp:txXfrm>
        <a:off x="1129902" y="3673107"/>
        <a:ext cx="5171698" cy="978270"/>
      </dsp:txXfrm>
    </dsp:sp>
    <dsp:sp modelId="{E5985BAA-A197-423A-B095-8DEA10EF11B1}">
      <dsp:nvSpPr>
        <dsp:cNvPr id="0" name=""/>
        <dsp:cNvSpPr/>
      </dsp:nvSpPr>
      <dsp:spPr>
        <a:xfrm>
          <a:off x="0" y="4895945"/>
          <a:ext cx="6301601" cy="97827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738889-B7E2-462B-B9F4-30E435B1A057}">
      <dsp:nvSpPr>
        <dsp:cNvPr id="0" name=""/>
        <dsp:cNvSpPr/>
      </dsp:nvSpPr>
      <dsp:spPr>
        <a:xfrm>
          <a:off x="295926" y="5116056"/>
          <a:ext cx="538048" cy="538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3E8290-290F-4C93-9609-A42A3A9C7717}">
      <dsp:nvSpPr>
        <dsp:cNvPr id="0" name=""/>
        <dsp:cNvSpPr/>
      </dsp:nvSpPr>
      <dsp:spPr>
        <a:xfrm>
          <a:off x="1129902" y="4895945"/>
          <a:ext cx="5171698" cy="978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534" tIns="103534" rIns="103534" bIns="103534" numCol="1" spcCol="1270" anchor="ctr" anchorCtr="0">
          <a:noAutofit/>
        </a:bodyPr>
        <a:lstStyle/>
        <a:p>
          <a:pPr marL="0" lvl="0" indent="0" algn="l" defTabSz="1066800">
            <a:lnSpc>
              <a:spcPct val="90000"/>
            </a:lnSpc>
            <a:spcBef>
              <a:spcPct val="0"/>
            </a:spcBef>
            <a:spcAft>
              <a:spcPct val="35000"/>
            </a:spcAft>
            <a:buNone/>
          </a:pPr>
          <a:r>
            <a:rPr lang="en-US" sz="2400" b="1" kern="1200" dirty="0"/>
            <a:t>An excellent starting point in training</a:t>
          </a:r>
        </a:p>
      </dsp:txBody>
      <dsp:txXfrm>
        <a:off x="1129902" y="4895945"/>
        <a:ext cx="5171698" cy="978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86807-7ABE-4967-926A-D46C4EEB775A}">
      <dsp:nvSpPr>
        <dsp:cNvPr id="0" name=""/>
        <dsp:cNvSpPr/>
      </dsp:nvSpPr>
      <dsp:spPr>
        <a:xfrm>
          <a:off x="1273222" y="7384"/>
          <a:ext cx="652333" cy="6523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2DA972-C5B4-40C8-A068-A29986699C55}">
      <dsp:nvSpPr>
        <dsp:cNvPr id="0" name=""/>
        <dsp:cNvSpPr/>
      </dsp:nvSpPr>
      <dsp:spPr>
        <a:xfrm>
          <a:off x="1410212" y="144374"/>
          <a:ext cx="378353" cy="3783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11CA6F-2ECC-46DB-8C30-F2C8DFAFB1B7}">
      <dsp:nvSpPr>
        <dsp:cNvPr id="0" name=""/>
        <dsp:cNvSpPr/>
      </dsp:nvSpPr>
      <dsp:spPr>
        <a:xfrm>
          <a:off x="2065341" y="7384"/>
          <a:ext cx="1537643" cy="652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Spirometry with reversibility</a:t>
          </a:r>
        </a:p>
      </dsp:txBody>
      <dsp:txXfrm>
        <a:off x="2065341" y="7384"/>
        <a:ext cx="1537643" cy="652333"/>
      </dsp:txXfrm>
    </dsp:sp>
    <dsp:sp modelId="{F0DEFFFA-0928-4CAF-B286-508F204F9FCD}">
      <dsp:nvSpPr>
        <dsp:cNvPr id="0" name=""/>
        <dsp:cNvSpPr/>
      </dsp:nvSpPr>
      <dsp:spPr>
        <a:xfrm>
          <a:off x="1273222" y="1570120"/>
          <a:ext cx="652333" cy="6523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E828D6-208B-48F4-A1DA-5ECEA744B6E5}">
      <dsp:nvSpPr>
        <dsp:cNvPr id="0" name=""/>
        <dsp:cNvSpPr/>
      </dsp:nvSpPr>
      <dsp:spPr>
        <a:xfrm>
          <a:off x="1410212" y="1707110"/>
          <a:ext cx="378353" cy="3783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AACFC-DC35-4F93-9E51-C9204FD77339}">
      <dsp:nvSpPr>
        <dsp:cNvPr id="0" name=""/>
        <dsp:cNvSpPr/>
      </dsp:nvSpPr>
      <dsp:spPr>
        <a:xfrm>
          <a:off x="2065341" y="1570120"/>
          <a:ext cx="1537643" cy="652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Exercise challenge test</a:t>
          </a:r>
          <a:endParaRPr lang="en-US" sz="1400" kern="1200" dirty="0"/>
        </a:p>
      </dsp:txBody>
      <dsp:txXfrm>
        <a:off x="2065341" y="1570120"/>
        <a:ext cx="1537643" cy="652333"/>
      </dsp:txXfrm>
    </dsp:sp>
    <dsp:sp modelId="{AF9DFA29-C0E8-4026-B189-E0FFB7DA1E2A}">
      <dsp:nvSpPr>
        <dsp:cNvPr id="0" name=""/>
        <dsp:cNvSpPr/>
      </dsp:nvSpPr>
      <dsp:spPr>
        <a:xfrm>
          <a:off x="1273222" y="3132857"/>
          <a:ext cx="652333" cy="6523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3C9B2-C526-4F87-9561-FB03F6FF195E}">
      <dsp:nvSpPr>
        <dsp:cNvPr id="0" name=""/>
        <dsp:cNvSpPr/>
      </dsp:nvSpPr>
      <dsp:spPr>
        <a:xfrm>
          <a:off x="1410212" y="3269847"/>
          <a:ext cx="378353" cy="3783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B2F57-6B34-4A79-8661-4E0FCB887742}">
      <dsp:nvSpPr>
        <dsp:cNvPr id="0" name=""/>
        <dsp:cNvSpPr/>
      </dsp:nvSpPr>
      <dsp:spPr>
        <a:xfrm>
          <a:off x="2065341" y="3132857"/>
          <a:ext cx="1537643" cy="652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Bronchoprovocation (methacholine, mannitol)</a:t>
          </a:r>
        </a:p>
      </dsp:txBody>
      <dsp:txXfrm>
        <a:off x="2065341" y="3132857"/>
        <a:ext cx="1537643" cy="652333"/>
      </dsp:txXfrm>
    </dsp:sp>
    <dsp:sp modelId="{8AABA149-03F5-4078-B610-DFE22C76856C}">
      <dsp:nvSpPr>
        <dsp:cNvPr id="0" name=""/>
        <dsp:cNvSpPr/>
      </dsp:nvSpPr>
      <dsp:spPr>
        <a:xfrm>
          <a:off x="1273222" y="4695594"/>
          <a:ext cx="652333" cy="6523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36328F-3426-47B8-BC77-3EE870BD5F1B}">
      <dsp:nvSpPr>
        <dsp:cNvPr id="0" name=""/>
        <dsp:cNvSpPr/>
      </dsp:nvSpPr>
      <dsp:spPr>
        <a:xfrm>
          <a:off x="1410212" y="4832584"/>
          <a:ext cx="378353" cy="3783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6CAFEB-640F-4006-8FF0-AE9A8C7BF29B}">
      <dsp:nvSpPr>
        <dsp:cNvPr id="0" name=""/>
        <dsp:cNvSpPr/>
      </dsp:nvSpPr>
      <dsp:spPr>
        <a:xfrm>
          <a:off x="2065341" y="4695594"/>
          <a:ext cx="1537643" cy="652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a:t>The role of oscillometry is yet unclear</a:t>
          </a:r>
        </a:p>
      </dsp:txBody>
      <dsp:txXfrm>
        <a:off x="2065341" y="4695594"/>
        <a:ext cx="1537643" cy="65233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90EA5-C195-354F-8AF1-AE67145913E6}"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42EC2-1C1F-B24A-9BC4-501342823EC4}" type="slidenum">
              <a:rPr lang="en-US" smtClean="0"/>
              <a:t>‹#›</a:t>
            </a:fld>
            <a:endParaRPr lang="en-US"/>
          </a:p>
        </p:txBody>
      </p:sp>
    </p:spTree>
    <p:extLst>
      <p:ext uri="{BB962C8B-B14F-4D97-AF65-F5344CB8AC3E}">
        <p14:creationId xmlns:p14="http://schemas.microsoft.com/office/powerpoint/2010/main" val="1685073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frontiersin.org/articles/10.3389/fped.2021.773794/full#B51" TargetMode="External"/><Relationship Id="rId3" Type="http://schemas.openxmlformats.org/officeDocument/2006/relationships/hyperlink" Target="https://www.frontiersin.org/articles/10.3389/fped.2021.773794/full#B48" TargetMode="External"/><Relationship Id="rId7" Type="http://schemas.openxmlformats.org/officeDocument/2006/relationships/hyperlink" Target="https://www.frontiersin.org/articles/10.3389/fped.2021.773794/full#B19"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frontiersin.org/articles/10.3389/fped.2021.773794/full#B50" TargetMode="External"/><Relationship Id="rId5" Type="http://schemas.openxmlformats.org/officeDocument/2006/relationships/hyperlink" Target="https://www.frontiersin.org/articles/10.3389/fped.2021.773794/full#B49" TargetMode="External"/><Relationship Id="rId4" Type="http://schemas.openxmlformats.org/officeDocument/2006/relationships/hyperlink" Target="https://www.frontiersin.org/articles/10.3389/fped.2021.773794/full#B31" TargetMode="External"/><Relationship Id="rId9" Type="http://schemas.openxmlformats.org/officeDocument/2006/relationships/hyperlink" Target="https://www.frontiersin.org/articles/10.3389/fped.2021.773794/full#F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Mangione S, </a:t>
            </a:r>
            <a:r>
              <a:rPr lang="en-GB" b="0" i="0" dirty="0" err="1">
                <a:solidFill>
                  <a:srgbClr val="222222"/>
                </a:solidFill>
                <a:effectLst/>
                <a:latin typeface="Arial" panose="020B0604020202020204" pitchFamily="34" charset="0"/>
              </a:rPr>
              <a:t>Mockler</a:t>
            </a:r>
            <a:r>
              <a:rPr lang="en-GB" b="0" i="0" dirty="0">
                <a:solidFill>
                  <a:srgbClr val="222222"/>
                </a:solidFill>
                <a:effectLst/>
                <a:latin typeface="Arial" panose="020B0604020202020204" pitchFamily="34" charset="0"/>
              </a:rPr>
              <a:t> GL, Mandell BF. The art of observation and the observation of art: </a:t>
            </a:r>
            <a:r>
              <a:rPr lang="en-GB" b="0" i="0" dirty="0" err="1">
                <a:solidFill>
                  <a:srgbClr val="222222"/>
                </a:solidFill>
                <a:effectLst/>
                <a:latin typeface="Arial" panose="020B0604020202020204" pitchFamily="34" charset="0"/>
              </a:rPr>
              <a:t>Zadig</a:t>
            </a:r>
            <a:r>
              <a:rPr lang="en-GB" b="0" i="0" dirty="0">
                <a:solidFill>
                  <a:srgbClr val="222222"/>
                </a:solidFill>
                <a:effectLst/>
                <a:latin typeface="Arial" panose="020B0604020202020204" pitchFamily="34" charset="0"/>
              </a:rPr>
              <a:t> in the twenty-first century. Journal of General Internal Medicine. 2018 Dec;33:2244-7.</a:t>
            </a:r>
            <a:endParaRPr lang="en-US" dirty="0"/>
          </a:p>
        </p:txBody>
      </p:sp>
      <p:sp>
        <p:nvSpPr>
          <p:cNvPr id="4" name="Slide Number Placeholder 3"/>
          <p:cNvSpPr>
            <a:spLocks noGrp="1"/>
          </p:cNvSpPr>
          <p:nvPr>
            <p:ph type="sldNum" sz="quarter" idx="5"/>
          </p:nvPr>
        </p:nvSpPr>
        <p:spPr/>
        <p:txBody>
          <a:bodyPr/>
          <a:lstStyle/>
          <a:p>
            <a:fld id="{753CDC51-C965-E247-95BD-8F8744BD63A3}" type="slidenum">
              <a:rPr lang="en-US" smtClean="0"/>
              <a:t>4</a:t>
            </a:fld>
            <a:endParaRPr lang="en-US"/>
          </a:p>
        </p:txBody>
      </p:sp>
    </p:spTree>
    <p:extLst>
      <p:ext uri="{BB962C8B-B14F-4D97-AF65-F5344CB8AC3E}">
        <p14:creationId xmlns:p14="http://schemas.microsoft.com/office/powerpoint/2010/main" val="3713957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Gordon HS, Solanki P, </a:t>
            </a:r>
            <a:r>
              <a:rPr lang="en-GB" b="0" i="0" dirty="0" err="1">
                <a:solidFill>
                  <a:srgbClr val="222222"/>
                </a:solidFill>
                <a:effectLst/>
                <a:latin typeface="Arial" panose="020B0604020202020204" pitchFamily="34" charset="0"/>
              </a:rPr>
              <a:t>Bokhour</a:t>
            </a:r>
            <a:r>
              <a:rPr lang="en-GB" b="0" i="0" dirty="0">
                <a:solidFill>
                  <a:srgbClr val="222222"/>
                </a:solidFill>
                <a:effectLst/>
                <a:latin typeface="Arial" panose="020B0604020202020204" pitchFamily="34" charset="0"/>
              </a:rPr>
              <a:t> BG, Gopal RK. “I’m not feeling like I’m part of the conversation” patients’ perspectives on communicating in clinical video telehealth visits. Journal of general internal medicine. 2020 Jun;35:1751-8.</a:t>
            </a:r>
            <a:endParaRPr lang="en-US" dirty="0"/>
          </a:p>
        </p:txBody>
      </p:sp>
      <p:sp>
        <p:nvSpPr>
          <p:cNvPr id="4" name="Slide Number Placeholder 3"/>
          <p:cNvSpPr>
            <a:spLocks noGrp="1"/>
          </p:cNvSpPr>
          <p:nvPr>
            <p:ph type="sldNum" sz="quarter" idx="5"/>
          </p:nvPr>
        </p:nvSpPr>
        <p:spPr/>
        <p:txBody>
          <a:bodyPr/>
          <a:lstStyle/>
          <a:p>
            <a:fld id="{7DE42EC2-1C1F-B24A-9BC4-501342823EC4}" type="slidenum">
              <a:rPr lang="en-US" smtClean="0"/>
              <a:t>5</a:t>
            </a:fld>
            <a:endParaRPr lang="en-US"/>
          </a:p>
        </p:txBody>
      </p:sp>
    </p:spTree>
    <p:extLst>
      <p:ext uri="{BB962C8B-B14F-4D97-AF65-F5344CB8AC3E}">
        <p14:creationId xmlns:p14="http://schemas.microsoft.com/office/powerpoint/2010/main" val="3138034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CDC51-C965-E247-95BD-8F8744BD63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113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CDC51-C965-E247-95BD-8F8744BD63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675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err="1">
                <a:solidFill>
                  <a:srgbClr val="222222"/>
                </a:solidFill>
                <a:effectLst/>
                <a:latin typeface="Arial" panose="020B0604020202020204" pitchFamily="34" charset="0"/>
              </a:rPr>
              <a:t>Kunzli</a:t>
            </a:r>
            <a:r>
              <a:rPr lang="en-GB" b="0" i="0" dirty="0">
                <a:solidFill>
                  <a:srgbClr val="222222"/>
                </a:solidFill>
                <a:effectLst/>
                <a:latin typeface="Arial" panose="020B0604020202020204" pitchFamily="34" charset="0"/>
              </a:rPr>
              <a:t> N, Stutz EZ, </a:t>
            </a:r>
            <a:r>
              <a:rPr lang="en-GB" b="0" i="0" dirty="0" err="1">
                <a:solidFill>
                  <a:srgbClr val="222222"/>
                </a:solidFill>
                <a:effectLst/>
                <a:latin typeface="Arial" panose="020B0604020202020204" pitchFamily="34" charset="0"/>
              </a:rPr>
              <a:t>Perruchoud</a:t>
            </a:r>
            <a:r>
              <a:rPr lang="en-GB" b="0" i="0" dirty="0">
                <a:solidFill>
                  <a:srgbClr val="222222"/>
                </a:solidFill>
                <a:effectLst/>
                <a:latin typeface="Arial" panose="020B0604020202020204" pitchFamily="34" charset="0"/>
              </a:rPr>
              <a:t> AP, </a:t>
            </a:r>
            <a:r>
              <a:rPr lang="en-GB" b="0" i="0" dirty="0" err="1">
                <a:solidFill>
                  <a:srgbClr val="222222"/>
                </a:solidFill>
                <a:effectLst/>
                <a:latin typeface="Arial" panose="020B0604020202020204" pitchFamily="34" charset="0"/>
              </a:rPr>
              <a:t>Brandli</a:t>
            </a:r>
            <a:r>
              <a:rPr lang="en-GB" b="0" i="0" dirty="0">
                <a:solidFill>
                  <a:srgbClr val="222222"/>
                </a:solidFill>
                <a:effectLst/>
                <a:latin typeface="Arial" panose="020B0604020202020204" pitchFamily="34" charset="0"/>
              </a:rPr>
              <a:t> O, Tschopp JM, </a:t>
            </a:r>
            <a:r>
              <a:rPr lang="en-GB" b="0" i="0" dirty="0" err="1">
                <a:solidFill>
                  <a:srgbClr val="222222"/>
                </a:solidFill>
                <a:effectLst/>
                <a:latin typeface="Arial" panose="020B0604020202020204" pitchFamily="34" charset="0"/>
              </a:rPr>
              <a:t>Bolognini</a:t>
            </a:r>
            <a:r>
              <a:rPr lang="en-GB" b="0" i="0" dirty="0">
                <a:solidFill>
                  <a:srgbClr val="222222"/>
                </a:solidFill>
                <a:effectLst/>
                <a:latin typeface="Arial" panose="020B0604020202020204" pitchFamily="34" charset="0"/>
              </a:rPr>
              <a:t> G, Karrer W, Schindler C, Ackermann-</a:t>
            </a:r>
            <a:r>
              <a:rPr lang="en-GB" b="0" i="0" dirty="0" err="1">
                <a:solidFill>
                  <a:srgbClr val="222222"/>
                </a:solidFill>
                <a:effectLst/>
                <a:latin typeface="Arial" panose="020B0604020202020204" pitchFamily="34" charset="0"/>
              </a:rPr>
              <a:t>Liebrich</a:t>
            </a:r>
            <a:r>
              <a:rPr lang="en-GB" b="0" i="0" dirty="0">
                <a:solidFill>
                  <a:srgbClr val="222222"/>
                </a:solidFill>
                <a:effectLst/>
                <a:latin typeface="Arial" panose="020B0604020202020204" pitchFamily="34" charset="0"/>
              </a:rPr>
              <a:t> U, </a:t>
            </a:r>
            <a:r>
              <a:rPr lang="en-GB" b="0" i="0" dirty="0" err="1">
                <a:solidFill>
                  <a:srgbClr val="222222"/>
                </a:solidFill>
                <a:effectLst/>
                <a:latin typeface="Arial" panose="020B0604020202020204" pitchFamily="34" charset="0"/>
              </a:rPr>
              <a:t>Leuenberger</a:t>
            </a:r>
            <a:r>
              <a:rPr lang="en-GB" b="0" i="0" dirty="0">
                <a:solidFill>
                  <a:srgbClr val="222222"/>
                </a:solidFill>
                <a:effectLst/>
                <a:latin typeface="Arial" panose="020B0604020202020204" pitchFamily="34" charset="0"/>
              </a:rPr>
              <a:t> P. Peak flow variability in the SAPALDIA study and its validity in screening for asthma-related conditions. American Journal of Respiratory and Critical Care Medicine. 1999 Aug 1;160(2):427-34.</a:t>
            </a:r>
            <a:endParaRPr lang="en-GB" b="0" i="0" u="sng" dirty="0">
              <a:solidFill>
                <a:srgbClr val="1A0DAB"/>
              </a:solidFill>
              <a:effectLst/>
              <a:latin typeface="Arial" panose="020B0604020202020204" pitchFamily="34" charset="0"/>
            </a:endParaRPr>
          </a:p>
          <a:p>
            <a:r>
              <a:rPr lang="en-GB" b="0" i="0" dirty="0">
                <a:solidFill>
                  <a:srgbClr val="222222"/>
                </a:solidFill>
                <a:effectLst/>
                <a:latin typeface="Arial" panose="020B0604020202020204" pitchFamily="34" charset="0"/>
              </a:rPr>
              <a:t>Burge PS, </a:t>
            </a:r>
            <a:r>
              <a:rPr lang="en-GB" b="0" i="0" dirty="0" err="1">
                <a:solidFill>
                  <a:srgbClr val="222222"/>
                </a:solidFill>
                <a:effectLst/>
                <a:latin typeface="Arial" panose="020B0604020202020204" pitchFamily="34" charset="0"/>
              </a:rPr>
              <a:t>o'Brien</a:t>
            </a:r>
            <a:r>
              <a:rPr lang="en-GB" b="0" i="0" dirty="0">
                <a:solidFill>
                  <a:srgbClr val="222222"/>
                </a:solidFill>
                <a:effectLst/>
                <a:latin typeface="Arial" panose="020B0604020202020204" pitchFamily="34" charset="0"/>
              </a:rPr>
              <a:t> IM, Harries MG. Peak flow rate records in the diagnosis of occupational asthma due to colophony. Thorax. 1979 Jun 1;34(3):308-16.</a:t>
            </a:r>
            <a:endParaRPr lang="en-GB" b="0" i="0" u="sng" dirty="0">
              <a:solidFill>
                <a:srgbClr val="1A0DAB"/>
              </a:solidFill>
              <a:effectLst/>
              <a:latin typeface="Arial" panose="020B0604020202020204" pitchFamily="34" charset="0"/>
            </a:endParaRPr>
          </a:p>
          <a:p>
            <a:r>
              <a:rPr lang="en-GB" b="0" i="0" dirty="0">
                <a:solidFill>
                  <a:srgbClr val="222222"/>
                </a:solidFill>
                <a:effectLst/>
                <a:latin typeface="Arial" panose="020B0604020202020204" pitchFamily="34" charset="0"/>
              </a:rPr>
              <a:t>Cross D, Nelson HS. The role of the peak flow meter in the diagnosis and management of asthma. Journal of allergy and clinical immunology. 1991 Jan 1;87(1):120-8.</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A4FD8-952D-1D48-8D25-532489D8DE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698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ERS Task force: </a:t>
            </a:r>
            <a:r>
              <a:rPr lang="en-GB" dirty="0"/>
              <a:t>European Respiratory Society Guidelines for the Diagnosis of Asthma in Adults</a:t>
            </a:r>
            <a:endParaRPr lang="en-US" dirty="0"/>
          </a:p>
          <a:p>
            <a:r>
              <a:rPr lang="en-GB" dirty="0"/>
              <a:t>Recommendation  The TF suggests not recording PEF variability as the primary test to make a diagnosis of asthma diagnosis (conditional recommendation against the test, low quality of evidence) Remarks  PEF may be considered if no other lung function test is available including spirometry at rest and bronchial challenge testing  PEF should be monitored over a two--week period and a variation of &gt;20% considered as supportive of asthma diagnosis  PEF variability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2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ERS Task force: </a:t>
            </a:r>
            <a:r>
              <a:rPr lang="en-GB" dirty="0"/>
              <a:t>European Respiratory Society Guidelines for the Diagnosis of Asthma in Adults</a:t>
            </a:r>
            <a:endParaRPr lang="en-US" dirty="0"/>
          </a:p>
          <a:p>
            <a:r>
              <a:rPr lang="en-GB" dirty="0"/>
              <a:t>Recommendation  The TF suggests not recording PEF variability as the primary test to make a diagnosis of asthma diagnosis (conditional recommendation against the test, low quality of evidence) Remarks  PEF may be considered if no other lung function test is available including spirometry at rest and bronchial challenge testing  PEF should be monitored over a two--week period and a variation of &gt;20% considered as supportive of asthma diagnosis  PEF variability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527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82828"/>
                </a:solidFill>
                <a:effectLst/>
                <a:latin typeface="MuseoSans"/>
              </a:rPr>
              <a:t>An exercise challenge test (ECT) is a non-obtrusive, real-life test that provides patients, caregivers and medical professionals more insight into the predominant cause(s) of exertional </a:t>
            </a:r>
            <a:r>
              <a:rPr lang="en-GB" b="0" i="0" dirty="0" err="1">
                <a:solidFill>
                  <a:srgbClr val="282828"/>
                </a:solidFill>
                <a:effectLst/>
                <a:latin typeface="MuseoSans"/>
              </a:rPr>
              <a:t>dyspnea</a:t>
            </a:r>
            <a:r>
              <a:rPr lang="en-GB" b="0" i="0" dirty="0">
                <a:solidFill>
                  <a:srgbClr val="282828"/>
                </a:solidFill>
                <a:effectLst/>
                <a:latin typeface="MuseoSans"/>
              </a:rPr>
              <a:t>. An ECT is an indirect bronchoprovocation test assessing bronchial hyperreactivity to exercise. Subjects perform a submaximal effort during 4–6 min, attempting to provoke recognizable symptoms (</a:t>
            </a:r>
            <a:r>
              <a:rPr lang="en-GB" b="0" i="0" u="none" strike="noStrike" dirty="0">
                <a:solidFill>
                  <a:srgbClr val="1DB5C3"/>
                </a:solidFill>
                <a:effectLst/>
                <a:latin typeface="MuseoSans"/>
                <a:hlinkClick r:id="rId3"/>
              </a:rPr>
              <a:t>48</a:t>
            </a:r>
            <a:r>
              <a:rPr lang="en-GB" b="0" i="0" dirty="0">
                <a:solidFill>
                  <a:srgbClr val="282828"/>
                </a:solidFill>
                <a:effectLst/>
                <a:latin typeface="MuseoSans"/>
              </a:rPr>
              <a:t>). Lung function is measured at baseline, post-exercise and post-salbutamol. EIB is diagnosed when exercise results in a fall in FEV1 (or FEV0.5) of ≥ 13–15% post-exercise compared to baseline (</a:t>
            </a:r>
            <a:r>
              <a:rPr lang="en-GB" b="0" i="0" u="none" strike="noStrike" dirty="0">
                <a:solidFill>
                  <a:srgbClr val="1DB5C3"/>
                </a:solidFill>
                <a:effectLst/>
                <a:latin typeface="MuseoSans"/>
                <a:hlinkClick r:id="rId4"/>
              </a:rPr>
              <a:t>31</a:t>
            </a:r>
            <a:r>
              <a:rPr lang="en-GB" b="0" i="0" dirty="0">
                <a:solidFill>
                  <a:srgbClr val="282828"/>
                </a:solidFill>
                <a:effectLst/>
                <a:latin typeface="MuseoSans"/>
              </a:rPr>
              <a:t>). Indirect challenge tests trigger airway narrowing through activation of the endogenous inflammatory pathways involved in asthma. Direct bronchoprovocation challenges (e.g., methacholine) do not activate these pathways but act directly on the airway smooth muscle receptor. They are generally more sensitive but less specific than indirect bronchoprovocation challenges (</a:t>
            </a:r>
            <a:r>
              <a:rPr lang="en-GB" b="0" i="0" u="none" strike="noStrike" dirty="0">
                <a:solidFill>
                  <a:srgbClr val="1DB5C3"/>
                </a:solidFill>
                <a:effectLst/>
                <a:latin typeface="MuseoSans"/>
                <a:hlinkClick r:id="rId5"/>
              </a:rPr>
              <a:t>49</a:t>
            </a:r>
            <a:r>
              <a:rPr lang="en-GB" b="0" i="0" dirty="0">
                <a:solidFill>
                  <a:srgbClr val="282828"/>
                </a:solidFill>
                <a:effectLst/>
                <a:latin typeface="MuseoSans"/>
              </a:rPr>
              <a:t>, </a:t>
            </a:r>
            <a:r>
              <a:rPr lang="en-GB" b="0" i="0" u="none" strike="noStrike" dirty="0">
                <a:solidFill>
                  <a:srgbClr val="1DB5C3"/>
                </a:solidFill>
                <a:effectLst/>
                <a:latin typeface="MuseoSans"/>
                <a:hlinkClick r:id="rId6"/>
              </a:rPr>
              <a:t>50</a:t>
            </a:r>
            <a:r>
              <a:rPr lang="en-GB" b="0" i="0" dirty="0">
                <a:solidFill>
                  <a:srgbClr val="282828"/>
                </a:solidFill>
                <a:effectLst/>
                <a:latin typeface="MuseoSans"/>
              </a:rPr>
              <a:t>). An advantage of an ECT compared to other direct and indirect tests is the possibility to identify other causes of exertional </a:t>
            </a:r>
            <a:r>
              <a:rPr lang="en-GB" b="0" i="0" dirty="0" err="1">
                <a:solidFill>
                  <a:srgbClr val="282828"/>
                </a:solidFill>
                <a:effectLst/>
                <a:latin typeface="MuseoSans"/>
              </a:rPr>
              <a:t>dyspnea</a:t>
            </a:r>
            <a:r>
              <a:rPr lang="en-GB" b="0" i="0" dirty="0">
                <a:solidFill>
                  <a:srgbClr val="282828"/>
                </a:solidFill>
                <a:effectLst/>
                <a:latin typeface="MuseoSans"/>
              </a:rPr>
              <a:t> besides EIB during one test (</a:t>
            </a:r>
            <a:r>
              <a:rPr lang="en-GB" b="0" i="0" u="none" strike="noStrike" dirty="0">
                <a:solidFill>
                  <a:srgbClr val="1DB5C3"/>
                </a:solidFill>
                <a:effectLst/>
                <a:latin typeface="MuseoSans"/>
                <a:hlinkClick r:id="rId7"/>
              </a:rPr>
              <a:t>19</a:t>
            </a:r>
            <a:r>
              <a:rPr lang="en-GB" b="0" i="0" dirty="0">
                <a:solidFill>
                  <a:srgbClr val="282828"/>
                </a:solidFill>
                <a:effectLst/>
                <a:latin typeface="MuseoSans"/>
              </a:rPr>
              <a:t>, </a:t>
            </a:r>
            <a:r>
              <a:rPr lang="en-GB" b="0" i="0" u="none" strike="noStrike" dirty="0">
                <a:solidFill>
                  <a:srgbClr val="1DB5C3"/>
                </a:solidFill>
                <a:effectLst/>
                <a:latin typeface="MuseoSans"/>
                <a:hlinkClick r:id="rId8"/>
              </a:rPr>
              <a:t>51</a:t>
            </a:r>
            <a:r>
              <a:rPr lang="en-GB" b="0" i="0" dirty="0">
                <a:solidFill>
                  <a:srgbClr val="282828"/>
                </a:solidFill>
                <a:effectLst/>
                <a:latin typeface="MuseoSans"/>
              </a:rPr>
              <a:t>). </a:t>
            </a:r>
            <a:r>
              <a:rPr lang="en-GB" b="0" i="0" u="none" strike="noStrike" dirty="0">
                <a:solidFill>
                  <a:srgbClr val="1DB5C3"/>
                </a:solidFill>
                <a:effectLst/>
                <a:latin typeface="MuseoSans"/>
                <a:hlinkClick r:id="rId9"/>
              </a:rPr>
              <a:t>Figure 1</a:t>
            </a:r>
            <a:r>
              <a:rPr lang="en-GB" b="0" i="0" dirty="0">
                <a:solidFill>
                  <a:srgbClr val="282828"/>
                </a:solidFill>
                <a:effectLst/>
                <a:latin typeface="MuseoSans"/>
              </a:rPr>
              <a:t> visualizes the steps and points of attention during the phases of an ECT.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B70ACA-977B-2B4C-913A-B2D6375BE6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26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BA4FD8-952D-1D48-8D25-532489D8DEBC}" type="slidenum">
              <a:rPr lang="en-US" smtClean="0"/>
              <a:t>41</a:t>
            </a:fld>
            <a:endParaRPr lang="en-US"/>
          </a:p>
        </p:txBody>
      </p:sp>
    </p:spTree>
    <p:extLst>
      <p:ext uri="{BB962C8B-B14F-4D97-AF65-F5344CB8AC3E}">
        <p14:creationId xmlns:p14="http://schemas.microsoft.com/office/powerpoint/2010/main" val="175066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CF2E-9BA0-3FF6-E912-A87071DCE5F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093CFA1-2BFB-DBC2-20A1-E1D90BC05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52111F4-62AF-22DC-933E-A17B9AADF083}"/>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5" name="Footer Placeholder 4">
            <a:extLst>
              <a:ext uri="{FF2B5EF4-FFF2-40B4-BE49-F238E27FC236}">
                <a16:creationId xmlns:a16="http://schemas.microsoft.com/office/drawing/2014/main" id="{D53A3BA1-0C70-2271-BE19-9E82561E2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6BF1E-D6A8-1A75-FB31-E746ACBB3063}"/>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63086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FC52E-626B-9BCF-B5F1-26CD0FD8A35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9A1980-1E63-8154-9309-A29EE2EC6B5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9C167E-EA71-C465-5251-5B2E6313972B}"/>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5" name="Footer Placeholder 4">
            <a:extLst>
              <a:ext uri="{FF2B5EF4-FFF2-40B4-BE49-F238E27FC236}">
                <a16:creationId xmlns:a16="http://schemas.microsoft.com/office/drawing/2014/main" id="{572C2E75-D899-9BB9-AE04-18A48AF55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58C8D-2FFA-F6D8-814D-84BF5BEE3350}"/>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243976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9FFC07-A9E7-202C-FA98-9EFAC54F8BC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D38447-1E52-28B1-3F41-E3E7E85E4CC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331E8A-9E25-D875-C0C9-C3F94E21256E}"/>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5" name="Footer Placeholder 4">
            <a:extLst>
              <a:ext uri="{FF2B5EF4-FFF2-40B4-BE49-F238E27FC236}">
                <a16:creationId xmlns:a16="http://schemas.microsoft.com/office/drawing/2014/main" id="{84A0841A-39A0-7E59-793C-D4CC5DA01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729059-86D8-6370-DC03-FB42A6C4A1F7}"/>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1866697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5C965-760F-744F-AD17-D0BA4415FB7D}"/>
              </a:ext>
            </a:extLst>
          </p:cNvPr>
          <p:cNvSpPr>
            <a:spLocks noGrp="1"/>
          </p:cNvSpPr>
          <p:nvPr>
            <p:ph type="title"/>
          </p:nvPr>
        </p:nvSpPr>
        <p:spPr>
          <a:xfrm>
            <a:off x="511006" y="386150"/>
            <a:ext cx="7231578" cy="694418"/>
          </a:xfrm>
        </p:spPr>
        <p:txBody>
          <a:bodyPr anchor="ct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DBFE835C-A40F-C948-A1C2-49A2C12325BD}"/>
              </a:ext>
            </a:extLst>
          </p:cNvPr>
          <p:cNvSpPr>
            <a:spLocks noGrp="1"/>
          </p:cNvSpPr>
          <p:nvPr>
            <p:ph type="body" sz="quarter" idx="10"/>
          </p:nvPr>
        </p:nvSpPr>
        <p:spPr>
          <a:xfrm>
            <a:off x="511175" y="1527175"/>
            <a:ext cx="11246819" cy="4840288"/>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A1A0EEC8-F538-D764-A73A-6A2749C379BE}"/>
              </a:ext>
            </a:extLst>
          </p:cNvPr>
          <p:cNvPicPr>
            <a:picLocks noChangeAspect="1"/>
          </p:cNvPicPr>
          <p:nvPr userDrawn="1"/>
        </p:nvPicPr>
        <p:blipFill>
          <a:blip r:embed="rId2"/>
          <a:stretch>
            <a:fillRect/>
          </a:stretch>
        </p:blipFill>
        <p:spPr>
          <a:xfrm>
            <a:off x="7911550" y="386150"/>
            <a:ext cx="3846444" cy="678785"/>
          </a:xfrm>
          <a:prstGeom prst="rect">
            <a:avLst/>
          </a:prstGeom>
        </p:spPr>
      </p:pic>
    </p:spTree>
    <p:extLst>
      <p:ext uri="{BB962C8B-B14F-4D97-AF65-F5344CB8AC3E}">
        <p14:creationId xmlns:p14="http://schemas.microsoft.com/office/powerpoint/2010/main" val="3606768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9DD39-C267-A694-217C-D293DEDCEA5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464E0EF-9821-1644-3AF8-5BED23CE20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6DFEBEC-6DA4-5005-35E9-0FA86E94DCBB}"/>
              </a:ext>
            </a:extLst>
          </p:cNvPr>
          <p:cNvSpPr>
            <a:spLocks noGrp="1"/>
          </p:cNvSpPr>
          <p:nvPr>
            <p:ph type="dt" sz="half" idx="10"/>
          </p:nvPr>
        </p:nvSpPr>
        <p:spPr/>
        <p:txBody>
          <a:bodyPr/>
          <a:lstStyle/>
          <a:p>
            <a:fld id="{D6D0F569-AC90-44EB-9EF4-4E5C2F5D823C}" type="datetime1">
              <a:rPr lang="en-US" smtClean="0"/>
              <a:t>1/18/24</a:t>
            </a:fld>
            <a:endParaRPr lang="en-US" dirty="0"/>
          </a:p>
        </p:txBody>
      </p:sp>
      <p:sp>
        <p:nvSpPr>
          <p:cNvPr id="5" name="Footer Placeholder 4">
            <a:extLst>
              <a:ext uri="{FF2B5EF4-FFF2-40B4-BE49-F238E27FC236}">
                <a16:creationId xmlns:a16="http://schemas.microsoft.com/office/drawing/2014/main" id="{3BA9A885-8B54-FBB8-FF11-1810DB885168}"/>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1EB6B7C1-7F15-6B05-4E1B-17633E45AD04}"/>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88447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BDF63-8C34-E8FF-2101-AE3D26574A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CF7AB08-7E66-A072-B7B9-0D6BD55C88C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589B7D-D429-5B43-D388-B5D8FBECFD79}"/>
              </a:ext>
            </a:extLst>
          </p:cNvPr>
          <p:cNvSpPr>
            <a:spLocks noGrp="1"/>
          </p:cNvSpPr>
          <p:nvPr>
            <p:ph type="dt" sz="half" idx="10"/>
          </p:nvPr>
        </p:nvSpPr>
        <p:spPr/>
        <p:txBody>
          <a:bodyPr/>
          <a:lstStyle/>
          <a:p>
            <a:fld id="{8C2D79EF-17C8-45D8-9866-DAF5723FC604}" type="datetime1">
              <a:rPr lang="en-US" smtClean="0"/>
              <a:t>1/18/24</a:t>
            </a:fld>
            <a:endParaRPr lang="en-US" dirty="0"/>
          </a:p>
        </p:txBody>
      </p:sp>
      <p:sp>
        <p:nvSpPr>
          <p:cNvPr id="5" name="Footer Placeholder 4">
            <a:extLst>
              <a:ext uri="{FF2B5EF4-FFF2-40B4-BE49-F238E27FC236}">
                <a16:creationId xmlns:a16="http://schemas.microsoft.com/office/drawing/2014/main" id="{7ACDDCF2-687A-C698-3E61-4FE42034E2B4}"/>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8CE2C2F-FFD4-1B15-0A45-E6199784CB6E}"/>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821872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B678-EEAC-B62B-F994-D9BC18DBE3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C405501-2A09-1AEB-8945-D45009540D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760F3FC-EDF1-4157-7CC5-DAF2018F508E}"/>
              </a:ext>
            </a:extLst>
          </p:cNvPr>
          <p:cNvSpPr>
            <a:spLocks noGrp="1"/>
          </p:cNvSpPr>
          <p:nvPr>
            <p:ph type="dt" sz="half" idx="10"/>
          </p:nvPr>
        </p:nvSpPr>
        <p:spPr/>
        <p:txBody>
          <a:bodyPr/>
          <a:lstStyle/>
          <a:p>
            <a:fld id="{DFFC2ADC-3680-4013-A757-E4663495DB98}" type="datetime1">
              <a:rPr lang="en-US" smtClean="0"/>
              <a:t>1/18/24</a:t>
            </a:fld>
            <a:endParaRPr lang="en-US" dirty="0"/>
          </a:p>
        </p:txBody>
      </p:sp>
      <p:sp>
        <p:nvSpPr>
          <p:cNvPr id="5" name="Footer Placeholder 4">
            <a:extLst>
              <a:ext uri="{FF2B5EF4-FFF2-40B4-BE49-F238E27FC236}">
                <a16:creationId xmlns:a16="http://schemas.microsoft.com/office/drawing/2014/main" id="{2FF669D1-0649-5B69-2230-AE1C47868B85}"/>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366B9F94-B9C1-78B4-B817-8FFC792AA843}"/>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248826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D94D-B7EE-53A1-5389-BDDDF7F8E5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E18F63-5129-28C8-682A-004B42235F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8494FEA-3378-5C5C-E8FB-B02745900E6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AC9E06C-DF43-A052-E36C-257BBE5A61B2}"/>
              </a:ext>
            </a:extLst>
          </p:cNvPr>
          <p:cNvSpPr>
            <a:spLocks noGrp="1"/>
          </p:cNvSpPr>
          <p:nvPr>
            <p:ph type="dt" sz="half" idx="10"/>
          </p:nvPr>
        </p:nvSpPr>
        <p:spPr/>
        <p:txBody>
          <a:bodyPr/>
          <a:lstStyle/>
          <a:p>
            <a:fld id="{4751BA94-5DCA-4F19-960F-0FB2BD5EE85A}" type="datetime1">
              <a:rPr lang="en-US" smtClean="0"/>
              <a:t>1/18/24</a:t>
            </a:fld>
            <a:endParaRPr lang="en-US" dirty="0"/>
          </a:p>
        </p:txBody>
      </p:sp>
      <p:sp>
        <p:nvSpPr>
          <p:cNvPr id="6" name="Footer Placeholder 5">
            <a:extLst>
              <a:ext uri="{FF2B5EF4-FFF2-40B4-BE49-F238E27FC236}">
                <a16:creationId xmlns:a16="http://schemas.microsoft.com/office/drawing/2014/main" id="{50E38836-37AA-EBC9-6A64-7EF1E045B444}"/>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BB8B133B-4E8A-F792-C933-86D97F3866E0}"/>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18173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5F04-6128-5953-B024-7F1AD857F2F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6E1443C-1E0F-9E75-BED2-3BC19176F7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EC3112-F33D-8FA0-230A-0B8222A8707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3A56D16-B718-4F74-95D4-4CA8793957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A95469B-58DB-11EA-6CCB-31317D028AF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9DA58DD-B247-04F1-5194-54AA1F0A44ED}"/>
              </a:ext>
            </a:extLst>
          </p:cNvPr>
          <p:cNvSpPr>
            <a:spLocks noGrp="1"/>
          </p:cNvSpPr>
          <p:nvPr>
            <p:ph type="dt" sz="half" idx="10"/>
          </p:nvPr>
        </p:nvSpPr>
        <p:spPr/>
        <p:txBody>
          <a:bodyPr/>
          <a:lstStyle/>
          <a:p>
            <a:fld id="{01BED947-38D9-44AC-8B89-E79758333B77}" type="datetime1">
              <a:rPr lang="en-US" smtClean="0"/>
              <a:t>1/18/24</a:t>
            </a:fld>
            <a:endParaRPr lang="en-US" dirty="0"/>
          </a:p>
        </p:txBody>
      </p:sp>
      <p:sp>
        <p:nvSpPr>
          <p:cNvPr id="8" name="Footer Placeholder 7">
            <a:extLst>
              <a:ext uri="{FF2B5EF4-FFF2-40B4-BE49-F238E27FC236}">
                <a16:creationId xmlns:a16="http://schemas.microsoft.com/office/drawing/2014/main" id="{409BDF54-3DC7-306D-1D1B-89EA5BE3ED16}"/>
              </a:ext>
            </a:extLst>
          </p:cNvPr>
          <p:cNvSpPr>
            <a:spLocks noGrp="1"/>
          </p:cNvSpPr>
          <p:nvPr>
            <p:ph type="ftr" sz="quarter" idx="11"/>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402708A4-2C5C-5A64-29FB-B6C06D441D1E}"/>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518176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5C2D-C9C9-0C36-7EEC-783181A383D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4D098F-B5EE-3D1C-D345-444FCC7AD24C}"/>
              </a:ext>
            </a:extLst>
          </p:cNvPr>
          <p:cNvSpPr>
            <a:spLocks noGrp="1"/>
          </p:cNvSpPr>
          <p:nvPr>
            <p:ph type="dt" sz="half" idx="10"/>
          </p:nvPr>
        </p:nvSpPr>
        <p:spPr/>
        <p:txBody>
          <a:bodyPr/>
          <a:lstStyle/>
          <a:p>
            <a:fld id="{3781E23F-BD3C-4F23-B116-2B758120C8AC}" type="datetime1">
              <a:rPr lang="en-US" smtClean="0"/>
              <a:t>1/18/24</a:t>
            </a:fld>
            <a:endParaRPr lang="en-US" dirty="0"/>
          </a:p>
        </p:txBody>
      </p:sp>
      <p:sp>
        <p:nvSpPr>
          <p:cNvPr id="4" name="Footer Placeholder 3">
            <a:extLst>
              <a:ext uri="{FF2B5EF4-FFF2-40B4-BE49-F238E27FC236}">
                <a16:creationId xmlns:a16="http://schemas.microsoft.com/office/drawing/2014/main" id="{0E3E9579-D9BE-097D-BFAB-B0E7D9CA8A21}"/>
              </a:ext>
            </a:extLst>
          </p:cNvPr>
          <p:cNvSpPr>
            <a:spLocks noGrp="1"/>
          </p:cNvSpPr>
          <p:nvPr>
            <p:ph type="ftr" sz="quarter" idx="11"/>
          </p:nvPr>
        </p:nvSpPr>
        <p:spPr/>
        <p:txBody>
          <a:bodyPr/>
          <a:lstStyle/>
          <a:p>
            <a:r>
              <a:rPr lang="en-US"/>
              <a:t>Sample Footer Text</a:t>
            </a:r>
            <a:endParaRPr lang="en-US" dirty="0"/>
          </a:p>
        </p:txBody>
      </p:sp>
      <p:sp>
        <p:nvSpPr>
          <p:cNvPr id="5" name="Slide Number Placeholder 4">
            <a:extLst>
              <a:ext uri="{FF2B5EF4-FFF2-40B4-BE49-F238E27FC236}">
                <a16:creationId xmlns:a16="http://schemas.microsoft.com/office/drawing/2014/main" id="{61C21CF9-C6D8-9370-53E8-85724C650CEA}"/>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765709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38F45B-EB23-3474-140A-5F68323B6C11}"/>
              </a:ext>
            </a:extLst>
          </p:cNvPr>
          <p:cNvSpPr>
            <a:spLocks noGrp="1"/>
          </p:cNvSpPr>
          <p:nvPr>
            <p:ph type="dt" sz="half" idx="10"/>
          </p:nvPr>
        </p:nvSpPr>
        <p:spPr/>
        <p:txBody>
          <a:bodyPr/>
          <a:lstStyle/>
          <a:p>
            <a:fld id="{473CFAA9-6D59-4D98-869E-ACBDB83B2CA4}" type="datetime1">
              <a:rPr lang="en-US" smtClean="0"/>
              <a:t>1/18/24</a:t>
            </a:fld>
            <a:endParaRPr lang="en-US"/>
          </a:p>
        </p:txBody>
      </p:sp>
      <p:sp>
        <p:nvSpPr>
          <p:cNvPr id="3" name="Footer Placeholder 2">
            <a:extLst>
              <a:ext uri="{FF2B5EF4-FFF2-40B4-BE49-F238E27FC236}">
                <a16:creationId xmlns:a16="http://schemas.microsoft.com/office/drawing/2014/main" id="{8A70A032-47D1-2FE4-594A-A6F40E4F585C}"/>
              </a:ext>
            </a:extLst>
          </p:cNvPr>
          <p:cNvSpPr>
            <a:spLocks noGrp="1"/>
          </p:cNvSpPr>
          <p:nvPr>
            <p:ph type="ftr" sz="quarter" idx="11"/>
          </p:nvPr>
        </p:nvSpPr>
        <p:spPr/>
        <p:txBody>
          <a:bodyPr/>
          <a:lstStyle/>
          <a:p>
            <a:r>
              <a:rPr lang="en-US"/>
              <a:t>Sample Footer Text</a:t>
            </a:r>
            <a:endParaRPr lang="en-US" dirty="0"/>
          </a:p>
        </p:txBody>
      </p:sp>
      <p:sp>
        <p:nvSpPr>
          <p:cNvPr id="4" name="Slide Number Placeholder 3">
            <a:extLst>
              <a:ext uri="{FF2B5EF4-FFF2-40B4-BE49-F238E27FC236}">
                <a16:creationId xmlns:a16="http://schemas.microsoft.com/office/drawing/2014/main" id="{251890DD-CC77-31FA-0457-F188F989D97E}"/>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20555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100F-A566-1326-D7C1-7B54FB78174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9C2D97-0111-270C-1EC7-0E15BDF9281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BA0CF8-69AA-4755-A510-2106B37687C7}"/>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5" name="Footer Placeholder 4">
            <a:extLst>
              <a:ext uri="{FF2B5EF4-FFF2-40B4-BE49-F238E27FC236}">
                <a16:creationId xmlns:a16="http://schemas.microsoft.com/office/drawing/2014/main" id="{B5F4C57D-320D-8C3A-7EBD-A33E28FB5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11A92-E3D8-6F4D-DE58-767D1D9EB474}"/>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5579339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F53-A860-8DF3-B23E-5C3C77BEEF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D23A721-C378-3371-E4F8-360581902B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D442E7F-6BDC-A286-26EE-64A5656C4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0B7BA4-4C14-3ACB-7A7F-1A7E1D84A21E}"/>
              </a:ext>
            </a:extLst>
          </p:cNvPr>
          <p:cNvSpPr>
            <a:spLocks noGrp="1"/>
          </p:cNvSpPr>
          <p:nvPr>
            <p:ph type="dt" sz="half" idx="10"/>
          </p:nvPr>
        </p:nvSpPr>
        <p:spPr/>
        <p:txBody>
          <a:bodyPr/>
          <a:lstStyle/>
          <a:p>
            <a:fld id="{DC410804-27E3-430A-BB42-B831260DE39A}" type="datetime1">
              <a:rPr lang="en-US" smtClean="0"/>
              <a:t>1/18/24</a:t>
            </a:fld>
            <a:endParaRPr lang="en-US" dirty="0"/>
          </a:p>
        </p:txBody>
      </p:sp>
      <p:sp>
        <p:nvSpPr>
          <p:cNvPr id="6" name="Footer Placeholder 5">
            <a:extLst>
              <a:ext uri="{FF2B5EF4-FFF2-40B4-BE49-F238E27FC236}">
                <a16:creationId xmlns:a16="http://schemas.microsoft.com/office/drawing/2014/main" id="{CDC50118-DDD9-16F5-5475-A0BE172D147A}"/>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0F880C56-0A04-92DA-9A7B-72938F7C44B7}"/>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855580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523DB-76ED-79DD-0F1D-6E69A9B5C72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86D4AB7-DE72-346D-A4F4-F99783B217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242340-F673-2331-078D-E04C4B008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781A4D-3C08-CA17-F221-A69E93F16E0A}"/>
              </a:ext>
            </a:extLst>
          </p:cNvPr>
          <p:cNvSpPr>
            <a:spLocks noGrp="1"/>
          </p:cNvSpPr>
          <p:nvPr>
            <p:ph type="dt" sz="half" idx="10"/>
          </p:nvPr>
        </p:nvSpPr>
        <p:spPr/>
        <p:txBody>
          <a:bodyPr/>
          <a:lstStyle/>
          <a:p>
            <a:fld id="{60E22DE3-3D1A-4D53-B9A6-6C7463B8C992}" type="datetime1">
              <a:rPr lang="en-US" smtClean="0"/>
              <a:t>1/18/24</a:t>
            </a:fld>
            <a:endParaRPr lang="en-US" dirty="0"/>
          </a:p>
        </p:txBody>
      </p:sp>
      <p:sp>
        <p:nvSpPr>
          <p:cNvPr id="6" name="Footer Placeholder 5">
            <a:extLst>
              <a:ext uri="{FF2B5EF4-FFF2-40B4-BE49-F238E27FC236}">
                <a16:creationId xmlns:a16="http://schemas.microsoft.com/office/drawing/2014/main" id="{D75A535F-9BA8-9DF2-71E4-182E443BA0F7}"/>
              </a:ext>
            </a:extLst>
          </p:cNvPr>
          <p:cNvSpPr>
            <a:spLocks noGrp="1"/>
          </p:cNvSpPr>
          <p:nvPr>
            <p:ph type="ftr" sz="quarter" idx="11"/>
          </p:nvPr>
        </p:nvSpPr>
        <p:spPr/>
        <p:txBody>
          <a:bodyPr/>
          <a:lstStyle/>
          <a:p>
            <a:r>
              <a:rPr lang="en-US"/>
              <a:t>Sample Footer Text</a:t>
            </a:r>
            <a:endParaRPr lang="en-US" dirty="0"/>
          </a:p>
        </p:txBody>
      </p:sp>
      <p:sp>
        <p:nvSpPr>
          <p:cNvPr id="7" name="Slide Number Placeholder 6">
            <a:extLst>
              <a:ext uri="{FF2B5EF4-FFF2-40B4-BE49-F238E27FC236}">
                <a16:creationId xmlns:a16="http://schemas.microsoft.com/office/drawing/2014/main" id="{60AD30B9-BFAD-AC50-764F-42EAF38BDCF3}"/>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263796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0268-CBB8-503C-6158-0EBE4D75F14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8FDF3E1-E044-B63D-8C6F-DA62B2EC46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BE8FEC0-5FC7-9547-2C6F-1C2EFAC62160}"/>
              </a:ext>
            </a:extLst>
          </p:cNvPr>
          <p:cNvSpPr>
            <a:spLocks noGrp="1"/>
          </p:cNvSpPr>
          <p:nvPr>
            <p:ph type="dt" sz="half" idx="10"/>
          </p:nvPr>
        </p:nvSpPr>
        <p:spPr/>
        <p:txBody>
          <a:bodyPr/>
          <a:lstStyle/>
          <a:p>
            <a:fld id="{46BA7D41-E8B7-4A0B-B861-3EC4AE88917D}" type="datetime1">
              <a:rPr lang="en-US" smtClean="0"/>
              <a:t>1/18/24</a:t>
            </a:fld>
            <a:endParaRPr lang="en-US" dirty="0"/>
          </a:p>
        </p:txBody>
      </p:sp>
      <p:sp>
        <p:nvSpPr>
          <p:cNvPr id="5" name="Footer Placeholder 4">
            <a:extLst>
              <a:ext uri="{FF2B5EF4-FFF2-40B4-BE49-F238E27FC236}">
                <a16:creationId xmlns:a16="http://schemas.microsoft.com/office/drawing/2014/main" id="{2C46883A-197C-A961-30C9-41AA22B4A6B3}"/>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B582768C-62BA-20F5-6D4B-1DD55F3A90E2}"/>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234672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C08C5-9DE8-2003-5C52-D80B7FAE9C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56E6F93-B096-CA9E-FFFC-29A029714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6090BD8-70A6-C245-F859-45ED957A9576}"/>
              </a:ext>
            </a:extLst>
          </p:cNvPr>
          <p:cNvSpPr>
            <a:spLocks noGrp="1"/>
          </p:cNvSpPr>
          <p:nvPr>
            <p:ph type="dt" sz="half" idx="10"/>
          </p:nvPr>
        </p:nvSpPr>
        <p:spPr/>
        <p:txBody>
          <a:bodyPr/>
          <a:lstStyle/>
          <a:p>
            <a:fld id="{A7C34823-0B19-4B4E-A643-7A3B0A3D24D6}" type="datetime1">
              <a:rPr lang="en-US" smtClean="0"/>
              <a:t>1/18/24</a:t>
            </a:fld>
            <a:endParaRPr lang="en-US" dirty="0"/>
          </a:p>
        </p:txBody>
      </p:sp>
      <p:sp>
        <p:nvSpPr>
          <p:cNvPr id="5" name="Footer Placeholder 4">
            <a:extLst>
              <a:ext uri="{FF2B5EF4-FFF2-40B4-BE49-F238E27FC236}">
                <a16:creationId xmlns:a16="http://schemas.microsoft.com/office/drawing/2014/main" id="{8F4AE67E-7713-B2A4-D6EC-E6E778C54215}"/>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C1B3D35-F848-2E20-9190-A36B0D025E43}"/>
              </a:ext>
            </a:extLst>
          </p:cNvPr>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793261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Rectangle 5">
            <a:extLst>
              <a:ext uri="{FF2B5EF4-FFF2-40B4-BE49-F238E27FC236}">
                <a16:creationId xmlns:a16="http://schemas.microsoft.com/office/drawing/2014/main" id="{3240E700-4ABC-41DC-A898-3BC2A97E923E}"/>
              </a:ext>
            </a:extLst>
          </p:cNvPr>
          <p:cNvSpPr/>
          <p:nvPr userDrawn="1"/>
        </p:nvSpPr>
        <p:spPr>
          <a:xfrm>
            <a:off x="0" y="6635581"/>
            <a:ext cx="4032000" cy="222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6">
            <a:extLst>
              <a:ext uri="{FF2B5EF4-FFF2-40B4-BE49-F238E27FC236}">
                <a16:creationId xmlns:a16="http://schemas.microsoft.com/office/drawing/2014/main" id="{737F8351-D0E9-4C6F-87D2-2E4B4C4577B9}"/>
              </a:ext>
            </a:extLst>
          </p:cNvPr>
          <p:cNvSpPr/>
          <p:nvPr userDrawn="1"/>
        </p:nvSpPr>
        <p:spPr>
          <a:xfrm>
            <a:off x="4080535" y="6635581"/>
            <a:ext cx="4032000" cy="222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7">
            <a:extLst>
              <a:ext uri="{FF2B5EF4-FFF2-40B4-BE49-F238E27FC236}">
                <a16:creationId xmlns:a16="http://schemas.microsoft.com/office/drawing/2014/main" id="{DDC4E986-D594-4583-8CFE-1B7DB79BA5EB}"/>
              </a:ext>
            </a:extLst>
          </p:cNvPr>
          <p:cNvSpPr/>
          <p:nvPr userDrawn="1"/>
        </p:nvSpPr>
        <p:spPr>
          <a:xfrm>
            <a:off x="8161071" y="6635581"/>
            <a:ext cx="4032000" cy="2224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Content Placeholder 10">
            <a:extLst>
              <a:ext uri="{FF2B5EF4-FFF2-40B4-BE49-F238E27FC236}">
                <a16:creationId xmlns:a16="http://schemas.microsoft.com/office/drawing/2014/main" id="{18E11D99-AB1D-49C3-9B53-E26C2ADB2740}"/>
              </a:ext>
            </a:extLst>
          </p:cNvPr>
          <p:cNvSpPr>
            <a:spLocks noGrp="1"/>
          </p:cNvSpPr>
          <p:nvPr>
            <p:ph sz="quarter" idx="10" hasCustomPrompt="1"/>
          </p:nvPr>
        </p:nvSpPr>
        <p:spPr>
          <a:xfrm>
            <a:off x="955673" y="6264282"/>
            <a:ext cx="10277477" cy="371475"/>
          </a:xfrm>
        </p:spPr>
        <p:txBody>
          <a:bodyPr anchor="b">
            <a:noAutofit/>
          </a:bodyPr>
          <a:lstStyle>
            <a:lvl1pPr marL="0" indent="0">
              <a:lnSpc>
                <a:spcPct val="90000"/>
              </a:lnSpc>
              <a:spcBef>
                <a:spcPts val="300"/>
              </a:spcBef>
              <a:buNone/>
              <a:defRPr sz="1100">
                <a:solidFill>
                  <a:schemeClr val="tx2"/>
                </a:solidFill>
                <a:latin typeface="Franklin Gothic Book" charset="0"/>
                <a:ea typeface="Franklin Gothic Book" charset="0"/>
                <a:cs typeface="Franklin Gothic Book" charset="0"/>
              </a:defRPr>
            </a:lvl1pPr>
            <a:lvl2pPr marL="342900" indent="0">
              <a:buNone/>
              <a:defRPr sz="750">
                <a:solidFill>
                  <a:schemeClr val="tx2"/>
                </a:solidFill>
                <a:latin typeface="Franklin Gothic Book" charset="0"/>
                <a:ea typeface="Franklin Gothic Book" charset="0"/>
                <a:cs typeface="Franklin Gothic Book" charset="0"/>
              </a:defRPr>
            </a:lvl2pPr>
            <a:lvl3pPr marL="685800" indent="0">
              <a:buNone/>
              <a:defRPr sz="750">
                <a:solidFill>
                  <a:schemeClr val="tx2"/>
                </a:solidFill>
                <a:latin typeface="Franklin Gothic Book" charset="0"/>
                <a:ea typeface="Franklin Gothic Book" charset="0"/>
                <a:cs typeface="Franklin Gothic Book" charset="0"/>
              </a:defRPr>
            </a:lvl3pPr>
            <a:lvl4pPr marL="1028700" indent="0">
              <a:buNone/>
              <a:defRPr sz="750">
                <a:solidFill>
                  <a:schemeClr val="tx2"/>
                </a:solidFill>
                <a:latin typeface="Franklin Gothic Book" charset="0"/>
                <a:ea typeface="Franklin Gothic Book" charset="0"/>
                <a:cs typeface="Franklin Gothic Book" charset="0"/>
              </a:defRPr>
            </a:lvl4pPr>
            <a:lvl5pPr marL="1371600" indent="0">
              <a:buNone/>
              <a:defRPr sz="750">
                <a:solidFill>
                  <a:schemeClr val="tx2"/>
                </a:solidFill>
                <a:latin typeface="Franklin Gothic Book" charset="0"/>
                <a:ea typeface="Franklin Gothic Book" charset="0"/>
                <a:cs typeface="Franklin Gothic Book" charset="0"/>
              </a:defRPr>
            </a:lvl5pPr>
          </a:lstStyle>
          <a:p>
            <a:pPr lvl="0"/>
            <a:r>
              <a:rPr lang="en-US" dirty="0"/>
              <a:t>References</a:t>
            </a:r>
            <a:endParaRPr lang="en-GB" dirty="0"/>
          </a:p>
        </p:txBody>
      </p:sp>
    </p:spTree>
    <p:extLst>
      <p:ext uri="{BB962C8B-B14F-4D97-AF65-F5344CB8AC3E}">
        <p14:creationId xmlns:p14="http://schemas.microsoft.com/office/powerpoint/2010/main" val="742815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C569-A9E5-49EF-A73F-7930F8907B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5430B7-CDDC-40DC-9C81-4F38B6253F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F22A0DA4-6C56-4DF3-B111-2F9B40AEDA0E}"/>
              </a:ext>
            </a:extLst>
          </p:cNvPr>
          <p:cNvSpPr/>
          <p:nvPr userDrawn="1"/>
        </p:nvSpPr>
        <p:spPr>
          <a:xfrm>
            <a:off x="0" y="6635583"/>
            <a:ext cx="4032000" cy="222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8" name="Rectangle 7">
            <a:extLst>
              <a:ext uri="{FF2B5EF4-FFF2-40B4-BE49-F238E27FC236}">
                <a16:creationId xmlns:a16="http://schemas.microsoft.com/office/drawing/2014/main" id="{31B4962F-C198-460F-988B-27E545747689}"/>
              </a:ext>
            </a:extLst>
          </p:cNvPr>
          <p:cNvSpPr/>
          <p:nvPr userDrawn="1"/>
        </p:nvSpPr>
        <p:spPr>
          <a:xfrm>
            <a:off x="4080535" y="6635583"/>
            <a:ext cx="4032000" cy="222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9" name="Rectangle 8">
            <a:extLst>
              <a:ext uri="{FF2B5EF4-FFF2-40B4-BE49-F238E27FC236}">
                <a16:creationId xmlns:a16="http://schemas.microsoft.com/office/drawing/2014/main" id="{EE81D2AC-493B-4DA2-B6F1-E3FB1E6C2D52}"/>
              </a:ext>
            </a:extLst>
          </p:cNvPr>
          <p:cNvSpPr/>
          <p:nvPr userDrawn="1"/>
        </p:nvSpPr>
        <p:spPr>
          <a:xfrm>
            <a:off x="8161071" y="6635583"/>
            <a:ext cx="4032000" cy="2224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Content Placeholder 10">
            <a:extLst>
              <a:ext uri="{FF2B5EF4-FFF2-40B4-BE49-F238E27FC236}">
                <a16:creationId xmlns:a16="http://schemas.microsoft.com/office/drawing/2014/main" id="{AB483EC2-BA1B-4311-A436-2BFE6EB26744}"/>
              </a:ext>
            </a:extLst>
          </p:cNvPr>
          <p:cNvSpPr>
            <a:spLocks noGrp="1"/>
          </p:cNvSpPr>
          <p:nvPr>
            <p:ph sz="quarter" idx="10" hasCustomPrompt="1"/>
          </p:nvPr>
        </p:nvSpPr>
        <p:spPr>
          <a:xfrm>
            <a:off x="955675" y="6264284"/>
            <a:ext cx="10277476" cy="371475"/>
          </a:xfrm>
        </p:spPr>
        <p:txBody>
          <a:bodyPr anchor="b">
            <a:noAutofit/>
          </a:bodyPr>
          <a:lstStyle>
            <a:lvl1pPr marL="0" indent="0">
              <a:lnSpc>
                <a:spcPct val="90000"/>
              </a:lnSpc>
              <a:spcBef>
                <a:spcPts val="225"/>
              </a:spcBef>
              <a:buNone/>
              <a:defRPr sz="825">
                <a:solidFill>
                  <a:schemeClr val="tx2"/>
                </a:solidFill>
                <a:latin typeface="Franklin Gothic Book" charset="0"/>
                <a:ea typeface="Franklin Gothic Book" charset="0"/>
                <a:cs typeface="Franklin Gothic Book" charset="0"/>
              </a:defRPr>
            </a:lvl1pPr>
            <a:lvl2pPr marL="257175" indent="0">
              <a:buNone/>
              <a:defRPr sz="563">
                <a:solidFill>
                  <a:schemeClr val="tx2"/>
                </a:solidFill>
                <a:latin typeface="Franklin Gothic Book" charset="0"/>
                <a:ea typeface="Franklin Gothic Book" charset="0"/>
                <a:cs typeface="Franklin Gothic Book" charset="0"/>
              </a:defRPr>
            </a:lvl2pPr>
            <a:lvl3pPr marL="514350" indent="0">
              <a:buNone/>
              <a:defRPr sz="563">
                <a:solidFill>
                  <a:schemeClr val="tx2"/>
                </a:solidFill>
                <a:latin typeface="Franklin Gothic Book" charset="0"/>
                <a:ea typeface="Franklin Gothic Book" charset="0"/>
                <a:cs typeface="Franklin Gothic Book" charset="0"/>
              </a:defRPr>
            </a:lvl3pPr>
            <a:lvl4pPr marL="771525" indent="0">
              <a:buNone/>
              <a:defRPr sz="563">
                <a:solidFill>
                  <a:schemeClr val="tx2"/>
                </a:solidFill>
                <a:latin typeface="Franklin Gothic Book" charset="0"/>
                <a:ea typeface="Franklin Gothic Book" charset="0"/>
                <a:cs typeface="Franklin Gothic Book" charset="0"/>
              </a:defRPr>
            </a:lvl4pPr>
            <a:lvl5pPr marL="1028700" indent="0">
              <a:buNone/>
              <a:defRPr sz="563">
                <a:solidFill>
                  <a:schemeClr val="tx2"/>
                </a:solidFill>
                <a:latin typeface="Franklin Gothic Book" charset="0"/>
                <a:ea typeface="Franklin Gothic Book" charset="0"/>
                <a:cs typeface="Franklin Gothic Book" charset="0"/>
              </a:defRPr>
            </a:lvl5pPr>
          </a:lstStyle>
          <a:p>
            <a:pPr lvl="0"/>
            <a:r>
              <a:rPr lang="en-US" dirty="0"/>
              <a:t>References</a:t>
            </a:r>
            <a:endParaRPr lang="en-GB" dirty="0"/>
          </a:p>
        </p:txBody>
      </p:sp>
    </p:spTree>
    <p:extLst>
      <p:ext uri="{BB962C8B-B14F-4D97-AF65-F5344CB8AC3E}">
        <p14:creationId xmlns:p14="http://schemas.microsoft.com/office/powerpoint/2010/main" val="32359146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5C569-A9E5-49EF-A73F-7930F8907B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5430B7-CDDC-40DC-9C81-4F38B6253F54}"/>
              </a:ext>
            </a:extLst>
          </p:cNvPr>
          <p:cNvSpPr>
            <a:spLocks noGrp="1"/>
          </p:cNvSpPr>
          <p:nvPr>
            <p:ph idx="1"/>
          </p:nvPr>
        </p:nvSpPr>
        <p:spPr>
          <a:xfrm>
            <a:off x="955674" y="1510622"/>
            <a:ext cx="4729901" cy="4610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F22A0DA4-6C56-4DF3-B111-2F9B40AEDA0E}"/>
              </a:ext>
            </a:extLst>
          </p:cNvPr>
          <p:cNvSpPr/>
          <p:nvPr userDrawn="1"/>
        </p:nvSpPr>
        <p:spPr>
          <a:xfrm>
            <a:off x="0" y="6635581"/>
            <a:ext cx="4032000" cy="222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Rectangle 7">
            <a:extLst>
              <a:ext uri="{FF2B5EF4-FFF2-40B4-BE49-F238E27FC236}">
                <a16:creationId xmlns:a16="http://schemas.microsoft.com/office/drawing/2014/main" id="{31B4962F-C198-460F-988B-27E545747689}"/>
              </a:ext>
            </a:extLst>
          </p:cNvPr>
          <p:cNvSpPr/>
          <p:nvPr userDrawn="1"/>
        </p:nvSpPr>
        <p:spPr>
          <a:xfrm>
            <a:off x="4080535" y="6635581"/>
            <a:ext cx="4032000" cy="222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Rectangle 8">
            <a:extLst>
              <a:ext uri="{FF2B5EF4-FFF2-40B4-BE49-F238E27FC236}">
                <a16:creationId xmlns:a16="http://schemas.microsoft.com/office/drawing/2014/main" id="{EE81D2AC-493B-4DA2-B6F1-E3FB1E6C2D52}"/>
              </a:ext>
            </a:extLst>
          </p:cNvPr>
          <p:cNvSpPr/>
          <p:nvPr userDrawn="1"/>
        </p:nvSpPr>
        <p:spPr>
          <a:xfrm>
            <a:off x="8161071" y="6635581"/>
            <a:ext cx="4032000" cy="2224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Content Placeholder 10">
            <a:extLst>
              <a:ext uri="{FF2B5EF4-FFF2-40B4-BE49-F238E27FC236}">
                <a16:creationId xmlns:a16="http://schemas.microsoft.com/office/drawing/2014/main" id="{AB483EC2-BA1B-4311-A436-2BFE6EB26744}"/>
              </a:ext>
            </a:extLst>
          </p:cNvPr>
          <p:cNvSpPr>
            <a:spLocks noGrp="1"/>
          </p:cNvSpPr>
          <p:nvPr>
            <p:ph sz="quarter" idx="10" hasCustomPrompt="1"/>
          </p:nvPr>
        </p:nvSpPr>
        <p:spPr>
          <a:xfrm>
            <a:off x="955675" y="6264282"/>
            <a:ext cx="10277476" cy="371475"/>
          </a:xfrm>
        </p:spPr>
        <p:txBody>
          <a:bodyPr anchor="b">
            <a:noAutofit/>
          </a:bodyPr>
          <a:lstStyle>
            <a:lvl1pPr marL="0" indent="0">
              <a:lnSpc>
                <a:spcPct val="90000"/>
              </a:lnSpc>
              <a:spcBef>
                <a:spcPts val="300"/>
              </a:spcBef>
              <a:buNone/>
              <a:defRPr sz="1100">
                <a:solidFill>
                  <a:schemeClr val="tx2"/>
                </a:solidFill>
                <a:latin typeface="Franklin Gothic Book" charset="0"/>
                <a:ea typeface="Franklin Gothic Book" charset="0"/>
                <a:cs typeface="Franklin Gothic Book" charset="0"/>
              </a:defRPr>
            </a:lvl1pPr>
            <a:lvl2pPr marL="342900" indent="0">
              <a:buNone/>
              <a:defRPr sz="750">
                <a:solidFill>
                  <a:schemeClr val="tx2"/>
                </a:solidFill>
                <a:latin typeface="Franklin Gothic Book" charset="0"/>
                <a:ea typeface="Franklin Gothic Book" charset="0"/>
                <a:cs typeface="Franklin Gothic Book" charset="0"/>
              </a:defRPr>
            </a:lvl2pPr>
            <a:lvl3pPr marL="685800" indent="0">
              <a:buNone/>
              <a:defRPr sz="750">
                <a:solidFill>
                  <a:schemeClr val="tx2"/>
                </a:solidFill>
                <a:latin typeface="Franklin Gothic Book" charset="0"/>
                <a:ea typeface="Franklin Gothic Book" charset="0"/>
                <a:cs typeface="Franklin Gothic Book" charset="0"/>
              </a:defRPr>
            </a:lvl3pPr>
            <a:lvl4pPr marL="1028700" indent="0">
              <a:buNone/>
              <a:defRPr sz="750">
                <a:solidFill>
                  <a:schemeClr val="tx2"/>
                </a:solidFill>
                <a:latin typeface="Franklin Gothic Book" charset="0"/>
                <a:ea typeface="Franklin Gothic Book" charset="0"/>
                <a:cs typeface="Franklin Gothic Book" charset="0"/>
              </a:defRPr>
            </a:lvl4pPr>
            <a:lvl5pPr marL="1371600" indent="0">
              <a:buNone/>
              <a:defRPr sz="750">
                <a:solidFill>
                  <a:schemeClr val="tx2"/>
                </a:solidFill>
                <a:latin typeface="Franklin Gothic Book" charset="0"/>
                <a:ea typeface="Franklin Gothic Book" charset="0"/>
                <a:cs typeface="Franklin Gothic Book" charset="0"/>
              </a:defRPr>
            </a:lvl5pPr>
          </a:lstStyle>
          <a:p>
            <a:pPr lvl="0"/>
            <a:r>
              <a:rPr lang="en-US" dirty="0"/>
              <a:t>References</a:t>
            </a:r>
            <a:endParaRPr lang="en-GB" dirty="0"/>
          </a:p>
        </p:txBody>
      </p:sp>
      <p:sp>
        <p:nvSpPr>
          <p:cNvPr id="5" name="Picture Placeholder 4">
            <a:extLst>
              <a:ext uri="{FF2B5EF4-FFF2-40B4-BE49-F238E27FC236}">
                <a16:creationId xmlns:a16="http://schemas.microsoft.com/office/drawing/2014/main" id="{FB4FB15A-0DC5-4296-8727-6548D2244C56}"/>
              </a:ext>
            </a:extLst>
          </p:cNvPr>
          <p:cNvSpPr>
            <a:spLocks noGrp="1"/>
          </p:cNvSpPr>
          <p:nvPr>
            <p:ph type="pic" sz="quarter" idx="11"/>
          </p:nvPr>
        </p:nvSpPr>
        <p:spPr>
          <a:xfrm>
            <a:off x="6170613" y="1509713"/>
            <a:ext cx="5062537" cy="4681537"/>
          </a:xfrm>
        </p:spPr>
        <p:txBody>
          <a:bodyPr/>
          <a:lstStyle/>
          <a:p>
            <a:endParaRPr lang="en-GB"/>
          </a:p>
        </p:txBody>
      </p:sp>
    </p:spTree>
    <p:extLst>
      <p:ext uri="{BB962C8B-B14F-4D97-AF65-F5344CB8AC3E}">
        <p14:creationId xmlns:p14="http://schemas.microsoft.com/office/powerpoint/2010/main" val="2569510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AAF982-745D-4DBD-88F9-667D2959509D}"/>
              </a:ext>
            </a:extLst>
          </p:cNvPr>
          <p:cNvSpPr/>
          <p:nvPr userDrawn="1"/>
        </p:nvSpPr>
        <p:spPr>
          <a:xfrm>
            <a:off x="0" y="6635581"/>
            <a:ext cx="4032000" cy="2224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6" name="Rectangle 5">
            <a:extLst>
              <a:ext uri="{FF2B5EF4-FFF2-40B4-BE49-F238E27FC236}">
                <a16:creationId xmlns:a16="http://schemas.microsoft.com/office/drawing/2014/main" id="{D7804C0F-C602-42EB-A04B-5346F07BAA49}"/>
              </a:ext>
            </a:extLst>
          </p:cNvPr>
          <p:cNvSpPr/>
          <p:nvPr userDrawn="1"/>
        </p:nvSpPr>
        <p:spPr>
          <a:xfrm>
            <a:off x="4080535" y="6635581"/>
            <a:ext cx="4032000" cy="222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7" name="Rectangle 6">
            <a:extLst>
              <a:ext uri="{FF2B5EF4-FFF2-40B4-BE49-F238E27FC236}">
                <a16:creationId xmlns:a16="http://schemas.microsoft.com/office/drawing/2014/main" id="{1198EAD8-67E6-4BEE-A450-51A116393014}"/>
              </a:ext>
            </a:extLst>
          </p:cNvPr>
          <p:cNvSpPr/>
          <p:nvPr userDrawn="1"/>
        </p:nvSpPr>
        <p:spPr>
          <a:xfrm>
            <a:off x="8161071" y="6635581"/>
            <a:ext cx="4032000" cy="2224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8" name="Content Placeholder 10">
            <a:extLst>
              <a:ext uri="{FF2B5EF4-FFF2-40B4-BE49-F238E27FC236}">
                <a16:creationId xmlns:a16="http://schemas.microsoft.com/office/drawing/2014/main" id="{7C36FF5A-57B9-4BA5-9A21-1C11CD17F870}"/>
              </a:ext>
            </a:extLst>
          </p:cNvPr>
          <p:cNvSpPr>
            <a:spLocks noGrp="1"/>
          </p:cNvSpPr>
          <p:nvPr>
            <p:ph sz="quarter" idx="10" hasCustomPrompt="1"/>
          </p:nvPr>
        </p:nvSpPr>
        <p:spPr>
          <a:xfrm>
            <a:off x="955673" y="6264282"/>
            <a:ext cx="10277477" cy="371475"/>
          </a:xfrm>
        </p:spPr>
        <p:txBody>
          <a:bodyPr anchor="b">
            <a:noAutofit/>
          </a:bodyPr>
          <a:lstStyle>
            <a:lvl1pPr marL="0" indent="0">
              <a:lnSpc>
                <a:spcPct val="90000"/>
              </a:lnSpc>
              <a:spcBef>
                <a:spcPts val="300"/>
              </a:spcBef>
              <a:buNone/>
              <a:defRPr sz="1100">
                <a:solidFill>
                  <a:schemeClr val="tx2"/>
                </a:solidFill>
                <a:latin typeface="Franklin Gothic Book" charset="0"/>
                <a:ea typeface="Franklin Gothic Book" charset="0"/>
                <a:cs typeface="Franklin Gothic Book" charset="0"/>
              </a:defRPr>
            </a:lvl1pPr>
            <a:lvl2pPr marL="342900" indent="0">
              <a:buNone/>
              <a:defRPr sz="750">
                <a:solidFill>
                  <a:schemeClr val="tx2"/>
                </a:solidFill>
                <a:latin typeface="Franklin Gothic Book" charset="0"/>
                <a:ea typeface="Franklin Gothic Book" charset="0"/>
                <a:cs typeface="Franklin Gothic Book" charset="0"/>
              </a:defRPr>
            </a:lvl2pPr>
            <a:lvl3pPr marL="685800" indent="0">
              <a:buNone/>
              <a:defRPr sz="750">
                <a:solidFill>
                  <a:schemeClr val="tx2"/>
                </a:solidFill>
                <a:latin typeface="Franklin Gothic Book" charset="0"/>
                <a:ea typeface="Franklin Gothic Book" charset="0"/>
                <a:cs typeface="Franklin Gothic Book" charset="0"/>
              </a:defRPr>
            </a:lvl3pPr>
            <a:lvl4pPr marL="1028700" indent="0">
              <a:buNone/>
              <a:defRPr sz="750">
                <a:solidFill>
                  <a:schemeClr val="tx2"/>
                </a:solidFill>
                <a:latin typeface="Franklin Gothic Book" charset="0"/>
                <a:ea typeface="Franklin Gothic Book" charset="0"/>
                <a:cs typeface="Franklin Gothic Book" charset="0"/>
              </a:defRPr>
            </a:lvl4pPr>
            <a:lvl5pPr marL="1371600" indent="0">
              <a:buNone/>
              <a:defRPr sz="750">
                <a:solidFill>
                  <a:schemeClr val="tx2"/>
                </a:solidFill>
                <a:latin typeface="Franklin Gothic Book" charset="0"/>
                <a:ea typeface="Franklin Gothic Book" charset="0"/>
                <a:cs typeface="Franklin Gothic Book" charset="0"/>
              </a:defRPr>
            </a:lvl5pPr>
          </a:lstStyle>
          <a:p>
            <a:pPr lvl="0"/>
            <a:r>
              <a:rPr lang="en-US" dirty="0"/>
              <a:t>References</a:t>
            </a:r>
            <a:endParaRPr lang="en-GB" dirty="0"/>
          </a:p>
        </p:txBody>
      </p:sp>
    </p:spTree>
    <p:extLst>
      <p:ext uri="{BB962C8B-B14F-4D97-AF65-F5344CB8AC3E}">
        <p14:creationId xmlns:p14="http://schemas.microsoft.com/office/powerpoint/2010/main" val="84180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75C965-760F-744F-AD17-D0BA4415FB7D}"/>
              </a:ext>
            </a:extLst>
          </p:cNvPr>
          <p:cNvSpPr>
            <a:spLocks noGrp="1"/>
          </p:cNvSpPr>
          <p:nvPr>
            <p:ph type="title"/>
          </p:nvPr>
        </p:nvSpPr>
        <p:spPr>
          <a:xfrm>
            <a:off x="511006" y="386150"/>
            <a:ext cx="7231578" cy="694418"/>
          </a:xfrm>
        </p:spPr>
        <p:txBody>
          <a:bodyPr anchor="ct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DBFE835C-A40F-C948-A1C2-49A2C12325BD}"/>
              </a:ext>
            </a:extLst>
          </p:cNvPr>
          <p:cNvSpPr>
            <a:spLocks noGrp="1"/>
          </p:cNvSpPr>
          <p:nvPr>
            <p:ph type="body" sz="quarter" idx="10"/>
          </p:nvPr>
        </p:nvSpPr>
        <p:spPr>
          <a:xfrm>
            <a:off x="511175" y="1527175"/>
            <a:ext cx="11246819" cy="4840288"/>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A1A0EEC8-F538-D764-A73A-6A2749C379BE}"/>
              </a:ext>
            </a:extLst>
          </p:cNvPr>
          <p:cNvPicPr>
            <a:picLocks noChangeAspect="1"/>
          </p:cNvPicPr>
          <p:nvPr userDrawn="1"/>
        </p:nvPicPr>
        <p:blipFill>
          <a:blip r:embed="rId2"/>
          <a:stretch>
            <a:fillRect/>
          </a:stretch>
        </p:blipFill>
        <p:spPr>
          <a:xfrm>
            <a:off x="7911550" y="386150"/>
            <a:ext cx="3846444" cy="678785"/>
          </a:xfrm>
          <a:prstGeom prst="rect">
            <a:avLst/>
          </a:prstGeom>
        </p:spPr>
      </p:pic>
    </p:spTree>
    <p:extLst>
      <p:ext uri="{BB962C8B-B14F-4D97-AF65-F5344CB8AC3E}">
        <p14:creationId xmlns:p14="http://schemas.microsoft.com/office/powerpoint/2010/main" val="29370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2BD2-C4A1-B995-BAAA-73E59CF7C7F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72E89AA-1477-6595-9DCC-A756283E3B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EBE8E4-9458-2614-63E1-5FD5C7364FD0}"/>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5" name="Footer Placeholder 4">
            <a:extLst>
              <a:ext uri="{FF2B5EF4-FFF2-40B4-BE49-F238E27FC236}">
                <a16:creationId xmlns:a16="http://schemas.microsoft.com/office/drawing/2014/main" id="{D6ACD68E-D44B-F5FB-FD28-83783BD3A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33DA9-B8E4-FE01-0B51-5DCD55E9401D}"/>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31068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2230-5512-D4CD-7D94-2FEE74F0938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A35E92-336D-0AB3-101F-B254C39B7E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A215A23-D2E2-E0B2-2400-0592DF6130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2DF440F-4925-2433-959C-65412DDBC984}"/>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6" name="Footer Placeholder 5">
            <a:extLst>
              <a:ext uri="{FF2B5EF4-FFF2-40B4-BE49-F238E27FC236}">
                <a16:creationId xmlns:a16="http://schemas.microsoft.com/office/drawing/2014/main" id="{9B106DB2-B0F7-8814-0645-AF7D591CC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692FC3-F2B1-7458-532E-57F985D18E47}"/>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2542470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4C77-84DB-DC04-CB6F-75BB43DAACD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A6B410D-033E-5895-2C6D-2D17B5511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5A0CEAA-30A9-5AF4-4E98-5C60ED4EFC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F85E4A2-EDF6-4C81-285B-3D81E78FF8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B3C49B-01D1-33B1-DEC6-BEC83ED6532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190030A-16F8-89EB-71AC-7815CCE5E83E}"/>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8" name="Footer Placeholder 7">
            <a:extLst>
              <a:ext uri="{FF2B5EF4-FFF2-40B4-BE49-F238E27FC236}">
                <a16:creationId xmlns:a16="http://schemas.microsoft.com/office/drawing/2014/main" id="{F52B138F-CE4A-7359-12D2-76D56364B5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676583-25D9-55AC-2AE4-227D9D1B0930}"/>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64808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BD6B-28B1-065C-5374-3B1BD2F458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D59D880-9E5C-B393-E068-DC1DEFA2CF66}"/>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4" name="Footer Placeholder 3">
            <a:extLst>
              <a:ext uri="{FF2B5EF4-FFF2-40B4-BE49-F238E27FC236}">
                <a16:creationId xmlns:a16="http://schemas.microsoft.com/office/drawing/2014/main" id="{F119187D-3527-BC5E-FE99-420F5A31E2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E9CC6C-CAC7-5BDE-CED2-DF3D4AEAADDD}"/>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1548179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A45089-F24C-E70C-2D84-143855F09D6B}"/>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3" name="Footer Placeholder 2">
            <a:extLst>
              <a:ext uri="{FF2B5EF4-FFF2-40B4-BE49-F238E27FC236}">
                <a16:creationId xmlns:a16="http://schemas.microsoft.com/office/drawing/2014/main" id="{3B2678E5-B08C-F755-CF27-BA2BE2BD00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516F5-E9AE-9A3B-5E64-6CD07F4482E9}"/>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30780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AEC-2706-EECF-B818-FEC08B958B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CAECD40-F408-48DB-6F04-3BA3E9D16B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035D23C-496B-B480-EDB0-80093A9F6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E06A30-617A-ADB2-4F5A-C48E87E7BA86}"/>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6" name="Footer Placeholder 5">
            <a:extLst>
              <a:ext uri="{FF2B5EF4-FFF2-40B4-BE49-F238E27FC236}">
                <a16:creationId xmlns:a16="http://schemas.microsoft.com/office/drawing/2014/main" id="{57DA92EB-9D20-2F84-03D9-A17B03ABF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002FF4-14EE-00A5-3CCF-22A60C715AA7}"/>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1022543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55BF-FE50-2620-50AF-98EBFA3DD4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8AE9DD3-8EB6-5987-409F-C9633B58C6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6A249C-5C41-7439-9AFF-CC2467E68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7A6E6B-1F6A-B184-81C4-35A5063811F2}"/>
              </a:ext>
            </a:extLst>
          </p:cNvPr>
          <p:cNvSpPr>
            <a:spLocks noGrp="1"/>
          </p:cNvSpPr>
          <p:nvPr>
            <p:ph type="dt" sz="half" idx="10"/>
          </p:nvPr>
        </p:nvSpPr>
        <p:spPr/>
        <p:txBody>
          <a:bodyPr/>
          <a:lstStyle/>
          <a:p>
            <a:fld id="{ECCE6A71-8688-594B-A2A8-44B70595C35F}" type="datetimeFigureOut">
              <a:rPr lang="en-US" smtClean="0"/>
              <a:t>1/18/24</a:t>
            </a:fld>
            <a:endParaRPr lang="en-US"/>
          </a:p>
        </p:txBody>
      </p:sp>
      <p:sp>
        <p:nvSpPr>
          <p:cNvPr id="6" name="Footer Placeholder 5">
            <a:extLst>
              <a:ext uri="{FF2B5EF4-FFF2-40B4-BE49-F238E27FC236}">
                <a16:creationId xmlns:a16="http://schemas.microsoft.com/office/drawing/2014/main" id="{E6971F8C-DC3B-281C-63DD-604723D5D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5F5C2-2723-1B0D-1B60-05076C36499A}"/>
              </a:ext>
            </a:extLst>
          </p:cNvPr>
          <p:cNvSpPr>
            <a:spLocks noGrp="1"/>
          </p:cNvSpPr>
          <p:nvPr>
            <p:ph type="sldNum" sz="quarter" idx="12"/>
          </p:nvPr>
        </p:nvSpPr>
        <p:spPr/>
        <p:txBody>
          <a:bodyPr/>
          <a:lstStyle/>
          <a:p>
            <a:fld id="{49525E95-FF12-C843-B8F7-8E936C19E1F9}" type="slidenum">
              <a:rPr lang="en-US" smtClean="0"/>
              <a:t>‹#›</a:t>
            </a:fld>
            <a:endParaRPr lang="en-US"/>
          </a:p>
        </p:txBody>
      </p:sp>
    </p:spTree>
    <p:extLst>
      <p:ext uri="{BB962C8B-B14F-4D97-AF65-F5344CB8AC3E}">
        <p14:creationId xmlns:p14="http://schemas.microsoft.com/office/powerpoint/2010/main" val="4161765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56574-8B66-0132-FF2A-0E37ED792D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9EBCEB-430D-B483-E5F4-F47CB5EAF2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AC475F-3499-1481-4862-04AA52DD0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E6A71-8688-594B-A2A8-44B70595C35F}" type="datetimeFigureOut">
              <a:rPr lang="en-US" smtClean="0"/>
              <a:t>1/18/24</a:t>
            </a:fld>
            <a:endParaRPr lang="en-US"/>
          </a:p>
        </p:txBody>
      </p:sp>
      <p:sp>
        <p:nvSpPr>
          <p:cNvPr id="5" name="Footer Placeholder 4">
            <a:extLst>
              <a:ext uri="{FF2B5EF4-FFF2-40B4-BE49-F238E27FC236}">
                <a16:creationId xmlns:a16="http://schemas.microsoft.com/office/drawing/2014/main" id="{A3A7BEC1-F23A-D00D-DC6E-E1ACC559D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16C086-EBAE-1678-D042-4649F7FAF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25E95-FF12-C843-B8F7-8E936C19E1F9}" type="slidenum">
              <a:rPr lang="en-US" smtClean="0"/>
              <a:t>‹#›</a:t>
            </a:fld>
            <a:endParaRPr lang="en-US"/>
          </a:p>
        </p:txBody>
      </p:sp>
    </p:spTree>
    <p:extLst>
      <p:ext uri="{BB962C8B-B14F-4D97-AF65-F5344CB8AC3E}">
        <p14:creationId xmlns:p14="http://schemas.microsoft.com/office/powerpoint/2010/main" val="1046092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B11984-63FD-7E8F-084A-AE3EE2F54D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88E8BB5-9092-679E-DD42-120921159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85379E-1E58-AAAA-D338-0B5E2569A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CD8B30-1B71-45A1-8314-D59C86F581E1}" type="datetime1">
              <a:rPr lang="en-US" smtClean="0"/>
              <a:pPr/>
              <a:t>1/18/24</a:t>
            </a:fld>
            <a:endParaRPr lang="en-US" b="1" dirty="0"/>
          </a:p>
        </p:txBody>
      </p:sp>
      <p:sp>
        <p:nvSpPr>
          <p:cNvPr id="5" name="Footer Placeholder 4">
            <a:extLst>
              <a:ext uri="{FF2B5EF4-FFF2-40B4-BE49-F238E27FC236}">
                <a16:creationId xmlns:a16="http://schemas.microsoft.com/office/drawing/2014/main" id="{155EFE62-2097-7744-B818-DCDEE6929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endParaRPr lang="en-US" b="1" dirty="0"/>
          </a:p>
        </p:txBody>
      </p:sp>
      <p:sp>
        <p:nvSpPr>
          <p:cNvPr id="6" name="Slide Number Placeholder 5">
            <a:extLst>
              <a:ext uri="{FF2B5EF4-FFF2-40B4-BE49-F238E27FC236}">
                <a16:creationId xmlns:a16="http://schemas.microsoft.com/office/drawing/2014/main" id="{45585051-1C6F-2607-44C4-F0E86A806F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50C42-9A0B-4425-92C2-70FCF7C45734}" type="slidenum">
              <a:rPr lang="en-US" smtClean="0"/>
              <a:pPr/>
              <a:t>‹#›</a:t>
            </a:fld>
            <a:endParaRPr lang="en-US" b="1" dirty="0"/>
          </a:p>
        </p:txBody>
      </p:sp>
    </p:spTree>
    <p:extLst>
      <p:ext uri="{BB962C8B-B14F-4D97-AF65-F5344CB8AC3E}">
        <p14:creationId xmlns:p14="http://schemas.microsoft.com/office/powerpoint/2010/main" val="16807354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hyperlink" Target="http://www.jigzone.com/puzzles/BA055D4CF4A2" TargetMode="External"/><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researchleap.com/building-a-better-national-innovation-system-through-effective-knowledge-sharing-a-case-of-croatia/" TargetMode="External"/><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s://archive.org/details/aequanimitas00osle/page/332"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2.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4.jpeg"/><Relationship Id="rId7" Type="http://schemas.openxmlformats.org/officeDocument/2006/relationships/diagramData" Target="../diagrams/data2.xml"/><Relationship Id="rId12"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7.png"/><Relationship Id="rId11" Type="http://schemas.microsoft.com/office/2007/relationships/diagramDrawing" Target="../diagrams/drawing2.xml"/><Relationship Id="rId5" Type="http://schemas.openxmlformats.org/officeDocument/2006/relationships/image" Target="../media/image66.jpeg"/><Relationship Id="rId10" Type="http://schemas.openxmlformats.org/officeDocument/2006/relationships/diagramColors" Target="../diagrams/colors2.xml"/><Relationship Id="rId4" Type="http://schemas.openxmlformats.org/officeDocument/2006/relationships/image" Target="../media/image65.jpeg"/><Relationship Id="rId9"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5" Type="http://schemas.openxmlformats.org/officeDocument/2006/relationships/hyperlink" Target="https://url6.mailanyone.net/scanner?m=1qrLDA-0009wc-5a&amp;d=4%7Cmail%2F90%2F1697215200%2F1qrLDA-0009wc-5a%7Cin6k%7C57e1b682%7C10753552%7C8347927%7C652972FCA95D987B4817AB06470B3EC1&amp;o=%2Fphtw%3A%2Fwts.pw.rrgoic51HTD%2Fg&amp;s=UyCXnV-DRYcBSzFE6Zr7u5eBJbk" TargetMode="External"/><Relationship Id="rId4" Type="http://schemas.openxmlformats.org/officeDocument/2006/relationships/image" Target="../media/image82.jpg"/></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9F804C-C012-8C87-EC4F-597F7E238034}"/>
              </a:ext>
            </a:extLst>
          </p:cNvPr>
          <p:cNvSpPr>
            <a:spLocks noGrp="1"/>
          </p:cNvSpPr>
          <p:nvPr>
            <p:ph type="subTitle" idx="1"/>
          </p:nvPr>
        </p:nvSpPr>
        <p:spPr>
          <a:xfrm>
            <a:off x="1205178" y="1307222"/>
            <a:ext cx="4366369" cy="1288482"/>
          </a:xfrm>
        </p:spPr>
        <p:txBody>
          <a:bodyPr>
            <a:normAutofit/>
          </a:bodyPr>
          <a:lstStyle/>
          <a:p>
            <a:r>
              <a:rPr lang="en-US" sz="2800" dirty="0"/>
              <a:t>Diagnosing asthma:</a:t>
            </a:r>
          </a:p>
          <a:p>
            <a:r>
              <a:rPr lang="en-US" sz="2800" dirty="0"/>
              <a:t>Solving the jigsaw puzzle</a:t>
            </a:r>
          </a:p>
        </p:txBody>
      </p:sp>
      <p:sp>
        <p:nvSpPr>
          <p:cNvPr id="6" name="Subtitle 2">
            <a:extLst>
              <a:ext uri="{FF2B5EF4-FFF2-40B4-BE49-F238E27FC236}">
                <a16:creationId xmlns:a16="http://schemas.microsoft.com/office/drawing/2014/main" id="{800BCC15-0EF8-8FFA-EEF4-1169D233BB72}"/>
              </a:ext>
            </a:extLst>
          </p:cNvPr>
          <p:cNvSpPr txBox="1">
            <a:spLocks/>
          </p:cNvSpPr>
          <p:nvPr/>
        </p:nvSpPr>
        <p:spPr>
          <a:xfrm>
            <a:off x="241256" y="3995029"/>
            <a:ext cx="6695411" cy="1655762"/>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Dermot Ryan, FRCGP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General Practitioner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Honorary Clinical Research Fellow, University of Edinburgh</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Vice-President, Respiratory Effectiveness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Director, International Primary Care Respiratory Group</a:t>
            </a:r>
          </a:p>
        </p:txBody>
      </p:sp>
      <p:pic>
        <p:nvPicPr>
          <p:cNvPr id="7" name="Marcador de Posição de Conteúdo 3">
            <a:extLst>
              <a:ext uri="{FF2B5EF4-FFF2-40B4-BE49-F238E27FC236}">
                <a16:creationId xmlns:a16="http://schemas.microsoft.com/office/drawing/2014/main" id="{7C590E4D-A6C9-8D7F-DF1F-2C0EA4A74C49}"/>
              </a:ext>
            </a:extLst>
          </p:cNvPr>
          <p:cNvPicPr>
            <a:picLocks noChangeAspect="1"/>
          </p:cNvPicPr>
          <p:nvPr/>
        </p:nvPicPr>
        <p:blipFill>
          <a:blip r:embed="rId2"/>
          <a:stretch>
            <a:fillRect/>
          </a:stretch>
        </p:blipFill>
        <p:spPr>
          <a:xfrm>
            <a:off x="7191468" y="879477"/>
            <a:ext cx="3795354" cy="1840604"/>
          </a:xfrm>
          <a:prstGeom prst="rect">
            <a:avLst/>
          </a:prstGeom>
        </p:spPr>
      </p:pic>
      <p:pic>
        <p:nvPicPr>
          <p:cNvPr id="21506" name="Picture 2" descr="160+ Question Mark Made Of Puzzle Pieces Stock Photos ...">
            <a:extLst>
              <a:ext uri="{FF2B5EF4-FFF2-40B4-BE49-F238E27FC236}">
                <a16:creationId xmlns:a16="http://schemas.microsoft.com/office/drawing/2014/main" id="{CC8696B2-3A3C-45FF-DA16-2FA1A11D2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9869" y="3519819"/>
            <a:ext cx="3196458" cy="213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383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879C-C1EE-EB75-A7C6-068048891C46}"/>
              </a:ext>
            </a:extLst>
          </p:cNvPr>
          <p:cNvSpPr>
            <a:spLocks noGrp="1"/>
          </p:cNvSpPr>
          <p:nvPr>
            <p:ph type="title"/>
          </p:nvPr>
        </p:nvSpPr>
        <p:spPr/>
        <p:txBody>
          <a:bodyPr/>
          <a:lstStyle/>
          <a:p>
            <a:pPr algn="ctr"/>
            <a:r>
              <a:rPr lang="en-US" b="1" dirty="0"/>
              <a:t> A few words of wisdom about guidelines</a:t>
            </a:r>
          </a:p>
        </p:txBody>
      </p:sp>
      <p:sp>
        <p:nvSpPr>
          <p:cNvPr id="6" name="TextBox 5">
            <a:extLst>
              <a:ext uri="{FF2B5EF4-FFF2-40B4-BE49-F238E27FC236}">
                <a16:creationId xmlns:a16="http://schemas.microsoft.com/office/drawing/2014/main" id="{9D5E1C69-BCA4-A151-5F1F-F9BACAB350C6}"/>
              </a:ext>
            </a:extLst>
          </p:cNvPr>
          <p:cNvSpPr txBox="1"/>
          <p:nvPr/>
        </p:nvSpPr>
        <p:spPr>
          <a:xfrm>
            <a:off x="5314950" y="1748335"/>
            <a:ext cx="6216693" cy="3785652"/>
          </a:xfrm>
          <a:prstGeom prst="rect">
            <a:avLst/>
          </a:prstGeom>
          <a:noFill/>
        </p:spPr>
        <p:txBody>
          <a:bodyPr wrap="square" rtlCol="0">
            <a:spAutoFit/>
          </a:bodyPr>
          <a:lstStyle/>
          <a:p>
            <a:pPr lvl="0"/>
            <a:r>
              <a:rPr lang="en-US" sz="2400" dirty="0">
                <a:solidFill>
                  <a:prstClr val="black"/>
                </a:solidFill>
              </a:rPr>
              <a:t>Good doctors use both individual clinical expertise and the best available external evidence, and neither alone is enough.</a:t>
            </a:r>
          </a:p>
          <a:p>
            <a:pPr lvl="0"/>
            <a:r>
              <a:rPr lang="en-US" sz="2400" dirty="0">
                <a:solidFill>
                  <a:prstClr val="black"/>
                </a:solidFill>
              </a:rPr>
              <a:t>Without clinical expertise, practice risks becoming </a:t>
            </a:r>
            <a:r>
              <a:rPr lang="en-US" sz="2400" dirty="0" err="1">
                <a:solidFill>
                  <a:prstClr val="black"/>
                </a:solidFill>
              </a:rPr>
              <a:t>tyrannised</a:t>
            </a:r>
            <a:r>
              <a:rPr lang="en-US" sz="2400" dirty="0">
                <a:solidFill>
                  <a:prstClr val="black"/>
                </a:solidFill>
              </a:rPr>
              <a:t> by evidence, for even excellent external evidence may be</a:t>
            </a:r>
          </a:p>
          <a:p>
            <a:pPr lvl="0"/>
            <a:r>
              <a:rPr lang="en-US" sz="2400" dirty="0">
                <a:solidFill>
                  <a:prstClr val="black"/>
                </a:solidFill>
              </a:rPr>
              <a:t>inapplicable to or inappropriate for an individual patient. Without current best evidence, practice risks becoming rapidly out of date, to the detriment of patients.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05FCAB-D66E-FA97-C37C-A147B4A3A867}"/>
              </a:ext>
            </a:extLst>
          </p:cNvPr>
          <p:cNvSpPr txBox="1"/>
          <p:nvPr/>
        </p:nvSpPr>
        <p:spPr>
          <a:xfrm>
            <a:off x="257175" y="5960966"/>
            <a:ext cx="610076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Sackett DL &amp; al., « Evidence based medicine: what it is and what it isn't », </a:t>
            </a:r>
            <a:r>
              <a:rPr kumimoji="0" lang="en-GB" sz="1800" b="0" i="1" u="none" strike="noStrike" kern="1200" cap="none" spc="0" normalizeH="0" baseline="0" noProof="0" dirty="0">
                <a:ln>
                  <a:noFill/>
                </a:ln>
                <a:solidFill>
                  <a:srgbClr val="202122"/>
                </a:solidFill>
                <a:effectLst/>
                <a:uLnTx/>
                <a:uFillTx/>
                <a:latin typeface="Arial" panose="020B0604020202020204" pitchFamily="34" charset="0"/>
                <a:ea typeface="+mn-ea"/>
                <a:cs typeface="+mn-cs"/>
              </a:rPr>
              <a:t>BMJ</a:t>
            </a:r>
            <a:r>
              <a:rPr kumimoji="0" lang="en-GB" sz="1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vol.</a:t>
            </a:r>
            <a:r>
              <a:rPr kumimoji="0" lang="en-GB" sz="1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312,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GB" sz="1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7023,‎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1996</a:t>
            </a:r>
            <a:r>
              <a:rPr kumimoji="0" lang="en-GB" sz="1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18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71–2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6" name="Picture 4" descr="David Sackett | The BMJ">
            <a:extLst>
              <a:ext uri="{FF2B5EF4-FFF2-40B4-BE49-F238E27FC236}">
                <a16:creationId xmlns:a16="http://schemas.microsoft.com/office/drawing/2014/main" id="{8C3EF677-2654-8991-479B-3BC596478A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86" r="3750" b="24268"/>
          <a:stretch/>
        </p:blipFill>
        <p:spPr bwMode="auto">
          <a:xfrm>
            <a:off x="1643060" y="1935161"/>
            <a:ext cx="2071689" cy="21876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A8D242-6A9E-2CC7-FD81-B79723605C0D}"/>
              </a:ext>
            </a:extLst>
          </p:cNvPr>
          <p:cNvSpPr txBox="1"/>
          <p:nvPr/>
        </p:nvSpPr>
        <p:spPr>
          <a:xfrm>
            <a:off x="1643060" y="4482168"/>
            <a:ext cx="1919372" cy="707886"/>
          </a:xfrm>
          <a:prstGeom prst="rect">
            <a:avLst/>
          </a:prstGeom>
          <a:noFill/>
        </p:spPr>
        <p:txBody>
          <a:bodyPr wrap="none" rtlCol="0">
            <a:spAutoFit/>
          </a:bodyPr>
          <a:lstStyle/>
          <a:p>
            <a:pPr algn="ctr"/>
            <a:r>
              <a:rPr lang="en-US" sz="2000" b="1" dirty="0"/>
              <a:t>David Sackett</a:t>
            </a:r>
          </a:p>
          <a:p>
            <a:pPr algn="ctr"/>
            <a:r>
              <a:rPr lang="en-US" sz="2000" b="1" dirty="0"/>
              <a:t>“Father of EBM”</a:t>
            </a:r>
          </a:p>
        </p:txBody>
      </p:sp>
    </p:spTree>
    <p:extLst>
      <p:ext uri="{BB962C8B-B14F-4D97-AF65-F5344CB8AC3E}">
        <p14:creationId xmlns:p14="http://schemas.microsoft.com/office/powerpoint/2010/main" val="17923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7484"/>
            <a:ext cx="10515600" cy="1325563"/>
          </a:xfrm>
        </p:spPr>
        <p:txBody>
          <a:bodyPr/>
          <a:lstStyle/>
          <a:p>
            <a:pPr algn="ctr"/>
            <a:r>
              <a:rPr lang="en-US" b="1" dirty="0"/>
              <a:t>Are guidelines failing…?</a:t>
            </a:r>
            <a:br>
              <a:rPr lang="en-US" dirty="0"/>
            </a:br>
            <a:endParaRPr lang="en-US" dirty="0"/>
          </a:p>
        </p:txBody>
      </p:sp>
      <p:sp>
        <p:nvSpPr>
          <p:cNvPr id="3" name="Content Placeholder 2"/>
          <p:cNvSpPr>
            <a:spLocks noGrp="1"/>
          </p:cNvSpPr>
          <p:nvPr>
            <p:ph idx="1"/>
          </p:nvPr>
        </p:nvSpPr>
        <p:spPr>
          <a:xfrm>
            <a:off x="409575" y="2114553"/>
            <a:ext cx="5257800" cy="4525963"/>
          </a:xfrm>
        </p:spPr>
        <p:txBody>
          <a:bodyPr/>
          <a:lstStyle/>
          <a:p>
            <a:r>
              <a:rPr lang="en-US" dirty="0"/>
              <a:t>They are used by managers and politicians</a:t>
            </a:r>
          </a:p>
          <a:p>
            <a:r>
              <a:rPr lang="en-US" dirty="0"/>
              <a:t>Blind adherence reduces the capacity for clinical reasoning</a:t>
            </a:r>
          </a:p>
          <a:p>
            <a:r>
              <a:rPr lang="en-US" dirty="0"/>
              <a:t>They may interfere with research</a:t>
            </a:r>
          </a:p>
          <a:p>
            <a:r>
              <a:rPr lang="en-US" dirty="0"/>
              <a:t>They often do not apply to the individual patient</a:t>
            </a:r>
          </a:p>
        </p:txBody>
      </p:sp>
      <p:pic>
        <p:nvPicPr>
          <p:cNvPr id="4" name="Picture 3"/>
          <p:cNvPicPr>
            <a:picLocks noChangeAspect="1"/>
          </p:cNvPicPr>
          <p:nvPr/>
        </p:nvPicPr>
        <p:blipFill>
          <a:blip r:embed="rId2"/>
          <a:stretch>
            <a:fillRect/>
          </a:stretch>
        </p:blipFill>
        <p:spPr>
          <a:xfrm>
            <a:off x="6722068" y="2320192"/>
            <a:ext cx="5060357" cy="4114684"/>
          </a:xfrm>
          <a:prstGeom prst="rect">
            <a:avLst/>
          </a:prstGeom>
          <a:ln>
            <a:no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3164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325" y="1443039"/>
            <a:ext cx="4521047" cy="4929186"/>
          </a:xfrm>
        </p:spPr>
        <p:txBody>
          <a:bodyPr>
            <a:normAutofit/>
          </a:bodyPr>
          <a:lstStyle/>
          <a:p>
            <a:r>
              <a:rPr lang="en-US" dirty="0">
                <a:latin typeface="Arial"/>
                <a:cs typeface="Arial"/>
              </a:rPr>
              <a:t>Studies have shown that efficacy RCTs exclude about 95% of asthma and 90% of COPD routine care populations due to strict inclusion criteria</a:t>
            </a:r>
            <a:r>
              <a:rPr lang="en-US" sz="3600" dirty="0">
                <a:latin typeface="Arial"/>
                <a:cs typeface="Arial"/>
              </a:rPr>
              <a:t>.</a:t>
            </a:r>
            <a:r>
              <a:rPr lang="en-US" sz="3600" baseline="30000" dirty="0">
                <a:latin typeface="Arial"/>
                <a:cs typeface="Arial"/>
              </a:rPr>
              <a:t>1</a:t>
            </a:r>
          </a:p>
        </p:txBody>
      </p:sp>
      <p:sp>
        <p:nvSpPr>
          <p:cNvPr id="5" name="TextBox 4"/>
          <p:cNvSpPr txBox="1"/>
          <p:nvPr/>
        </p:nvSpPr>
        <p:spPr>
          <a:xfrm>
            <a:off x="626081" y="5348486"/>
            <a:ext cx="2828771"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1. </a:t>
            </a:r>
            <a:r>
              <a:rPr kumimoji="0" lang="en-US" sz="1600" b="0" i="0" u="none" strike="noStrike" kern="1200" cap="none" spc="0" normalizeH="0" baseline="0" noProof="0" dirty="0" err="1">
                <a:ln>
                  <a:noFill/>
                </a:ln>
                <a:solidFill>
                  <a:prstClr val="black"/>
                </a:solidFill>
                <a:effectLst/>
                <a:uLnTx/>
                <a:uFillTx/>
                <a:latin typeface="Arial"/>
                <a:ea typeface="+mn-ea"/>
                <a:cs typeface="Arial"/>
              </a:rPr>
              <a:t>Herland</a:t>
            </a:r>
            <a:r>
              <a:rPr kumimoji="0" lang="en-US" sz="1600" b="0" i="0" u="none" strike="noStrike" kern="1200" cap="none" spc="0" normalizeH="0" baseline="0" noProof="0" dirty="0">
                <a:ln>
                  <a:noFill/>
                </a:ln>
                <a:solidFill>
                  <a:prstClr val="black"/>
                </a:solidFill>
                <a:effectLst/>
                <a:uLnTx/>
                <a:uFillTx/>
                <a:latin typeface="Arial"/>
                <a:ea typeface="+mn-ea"/>
                <a:cs typeface="Arial"/>
              </a:rPr>
              <a:t> K, et al. </a:t>
            </a:r>
            <a:r>
              <a:rPr kumimoji="0" lang="en-US" sz="1600" b="0" i="0" u="none" strike="noStrike" kern="1200" cap="none" spc="0" normalizeH="0" baseline="0" noProof="0" dirty="0" err="1">
                <a:ln>
                  <a:noFill/>
                </a:ln>
                <a:solidFill>
                  <a:prstClr val="black"/>
                </a:solidFill>
                <a:effectLst/>
                <a:uLnTx/>
                <a:uFillTx/>
                <a:latin typeface="Arial"/>
                <a:ea typeface="+mn-ea"/>
                <a:cs typeface="Arial"/>
              </a:rPr>
              <a:t>Respir</a:t>
            </a:r>
            <a:r>
              <a:rPr kumimoji="0" lang="en-US" sz="1600" b="0" i="0" u="none" strike="noStrike" kern="1200" cap="none" spc="0" normalizeH="0" baseline="0" noProof="0" dirty="0">
                <a:ln>
                  <a:noFill/>
                </a:ln>
                <a:solidFill>
                  <a:prstClr val="black"/>
                </a:solidFill>
                <a:effectLst/>
                <a:uLnTx/>
                <a:uFillTx/>
                <a:latin typeface="Arial"/>
                <a:ea typeface="+mn-ea"/>
                <a:cs typeface="Arial"/>
              </a:rPr>
              <a:t> Med 2005;99:11–19.</a:t>
            </a:r>
          </a:p>
        </p:txBody>
      </p:sp>
      <p:sp>
        <p:nvSpPr>
          <p:cNvPr id="6" name="Content Placeholder 2"/>
          <p:cNvSpPr txBox="1">
            <a:spLocks/>
          </p:cNvSpPr>
          <p:nvPr/>
        </p:nvSpPr>
        <p:spPr bwMode="auto">
          <a:xfrm>
            <a:off x="3855155" y="4373034"/>
            <a:ext cx="8229600" cy="3259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457200" rtl="0" eaLnBrk="0" fontAlgn="base" latinLnBrk="0" hangingPunct="0">
              <a:lnSpc>
                <a:spcPct val="100000"/>
              </a:lnSpc>
              <a:spcBef>
                <a:spcPct val="20000"/>
              </a:spcBef>
              <a:spcAft>
                <a:spcPct val="0"/>
              </a:spcAft>
              <a:buClr>
                <a:srgbClr val="31859C"/>
              </a:buClr>
              <a:buSzTx/>
              <a:buFontTx/>
              <a:buNone/>
              <a:tabLst/>
              <a:defRPr/>
            </a:pPr>
            <a:endParaRPr kumimoji="0" lang="en-US" sz="2200" b="0" i="0" u="none" strike="noStrike" kern="1200" cap="none" spc="0" normalizeH="0" baseline="30000" noProof="0" dirty="0">
              <a:ln>
                <a:noFill/>
              </a:ln>
              <a:solidFill>
                <a:prstClr val="black"/>
              </a:solidFill>
              <a:effectLst/>
              <a:uLnTx/>
              <a:uFillTx/>
              <a:latin typeface="Arial"/>
              <a:ea typeface="ＭＳ Ｐゴシック" charset="0"/>
              <a:cs typeface="Arial"/>
            </a:endParaRPr>
          </a:p>
        </p:txBody>
      </p:sp>
      <p:sp>
        <p:nvSpPr>
          <p:cNvPr id="2" name="Title 1"/>
          <p:cNvSpPr>
            <a:spLocks noGrp="1"/>
          </p:cNvSpPr>
          <p:nvPr>
            <p:ph type="title"/>
          </p:nvPr>
        </p:nvSpPr>
        <p:spPr>
          <a:xfrm>
            <a:off x="2006600" y="198440"/>
            <a:ext cx="8229600" cy="1143000"/>
          </a:xfrm>
        </p:spPr>
        <p:txBody>
          <a:bodyPr>
            <a:normAutofit/>
          </a:bodyPr>
          <a:lstStyle/>
          <a:p>
            <a:r>
              <a:rPr lang="en-US" sz="3200" b="1" dirty="0"/>
              <a:t>Limitations: </a:t>
            </a:r>
            <a:r>
              <a:rPr lang="en-US" sz="3200" b="1" dirty="0" err="1">
                <a:solidFill>
                  <a:srgbClr val="2D729C"/>
                </a:solidFill>
              </a:rPr>
              <a:t>RCTs</a:t>
            </a:r>
            <a:r>
              <a:rPr lang="en-US" sz="3200" b="1" dirty="0">
                <a:solidFill>
                  <a:srgbClr val="2D729C"/>
                </a:solidFill>
              </a:rPr>
              <a:t> inclusions/exclusions</a:t>
            </a:r>
          </a:p>
        </p:txBody>
      </p:sp>
      <p:grpSp>
        <p:nvGrpSpPr>
          <p:cNvPr id="14" name="Group 13"/>
          <p:cNvGrpSpPr/>
          <p:nvPr/>
        </p:nvGrpSpPr>
        <p:grpSpPr>
          <a:xfrm>
            <a:off x="5235675" y="974039"/>
            <a:ext cx="5629429" cy="5792048"/>
            <a:chOff x="3311371" y="1036311"/>
            <a:chExt cx="5629429" cy="5792048"/>
          </a:xfrm>
        </p:grpSpPr>
        <p:pic>
          <p:nvPicPr>
            <p:cNvPr id="8" name="Picture 7" descr="Screen shot 2014-02-28 at 10.40.29.png"/>
            <p:cNvPicPr>
              <a:picLocks noChangeAspect="1"/>
            </p:cNvPicPr>
            <p:nvPr/>
          </p:nvPicPr>
          <p:blipFill>
            <a:blip r:embed="rId2"/>
            <a:stretch>
              <a:fillRect/>
            </a:stretch>
          </p:blipFill>
          <p:spPr>
            <a:xfrm>
              <a:off x="3379102" y="3897191"/>
              <a:ext cx="5333097" cy="2931168"/>
            </a:xfrm>
            <a:prstGeom prst="rect">
              <a:avLst/>
            </a:prstGeom>
          </p:spPr>
        </p:pic>
        <p:pic>
          <p:nvPicPr>
            <p:cNvPr id="10" name="Picture 9" descr="Screen shot 2014-02-28 at 10.40.42.png"/>
            <p:cNvPicPr>
              <a:picLocks noChangeAspect="1"/>
            </p:cNvPicPr>
            <p:nvPr/>
          </p:nvPicPr>
          <p:blipFill>
            <a:blip r:embed="rId3"/>
            <a:stretch>
              <a:fillRect/>
            </a:stretch>
          </p:blipFill>
          <p:spPr>
            <a:xfrm>
              <a:off x="3311371" y="1036311"/>
              <a:ext cx="5400829" cy="3244430"/>
            </a:xfrm>
            <a:prstGeom prst="rect">
              <a:avLst/>
            </a:prstGeom>
          </p:spPr>
        </p:pic>
        <p:sp>
          <p:nvSpPr>
            <p:cNvPr id="11" name="TextBox 10"/>
            <p:cNvSpPr txBox="1"/>
            <p:nvPr/>
          </p:nvSpPr>
          <p:spPr>
            <a:xfrm>
              <a:off x="6231467" y="2150528"/>
              <a:ext cx="2099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COPD</a:t>
              </a:r>
            </a:p>
          </p:txBody>
        </p:sp>
        <p:sp>
          <p:nvSpPr>
            <p:cNvPr id="12" name="TextBox 11"/>
            <p:cNvSpPr txBox="1"/>
            <p:nvPr/>
          </p:nvSpPr>
          <p:spPr>
            <a:xfrm>
              <a:off x="6231467" y="4690528"/>
              <a:ext cx="20997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Arial"/>
                </a:rPr>
                <a:t>Asthma</a:t>
              </a:r>
            </a:p>
          </p:txBody>
        </p:sp>
        <p:sp>
          <p:nvSpPr>
            <p:cNvPr id="13" name="TextBox 12"/>
            <p:cNvSpPr txBox="1"/>
            <p:nvPr/>
          </p:nvSpPr>
          <p:spPr>
            <a:xfrm>
              <a:off x="4047067" y="1091734"/>
              <a:ext cx="4893733"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Arial"/>
                </a:rPr>
                <a:t>Patient RCT eligibility drop-off with sequential application of standard inclusion criteria</a:t>
              </a:r>
            </a:p>
          </p:txBody>
        </p:sp>
      </p:grpSp>
    </p:spTree>
    <p:extLst>
      <p:ext uri="{BB962C8B-B14F-4D97-AF65-F5344CB8AC3E}">
        <p14:creationId xmlns:p14="http://schemas.microsoft.com/office/powerpoint/2010/main" val="338266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01855"/>
            <a:ext cx="8229600" cy="1143000"/>
          </a:xfrm>
        </p:spPr>
        <p:txBody>
          <a:bodyPr>
            <a:normAutofit fontScale="90000"/>
          </a:bodyPr>
          <a:lstStyle/>
          <a:p>
            <a:pPr algn="ctr"/>
            <a:r>
              <a:rPr lang="en-US" dirty="0"/>
              <a:t>What proportion of the populations </a:t>
            </a:r>
            <a:br>
              <a:rPr lang="en-US" dirty="0"/>
            </a:br>
            <a:r>
              <a:rPr lang="en-US" dirty="0"/>
              <a:t>needs are met by guidelines?</a:t>
            </a:r>
          </a:p>
        </p:txBody>
      </p:sp>
      <p:pic>
        <p:nvPicPr>
          <p:cNvPr id="4" name="Picture 3"/>
          <p:cNvPicPr>
            <a:picLocks noChangeAspect="1"/>
          </p:cNvPicPr>
          <p:nvPr/>
        </p:nvPicPr>
        <p:blipFill rotWithShape="1">
          <a:blip r:embed="rId2"/>
          <a:srcRect l="1592" t="24468" b="10207"/>
          <a:stretch/>
        </p:blipFill>
        <p:spPr>
          <a:xfrm>
            <a:off x="2006600" y="3263018"/>
            <a:ext cx="7761111" cy="3160889"/>
          </a:xfrm>
          <a:prstGeom prst="rect">
            <a:avLst/>
          </a:prstGeom>
        </p:spPr>
      </p:pic>
      <p:sp>
        <p:nvSpPr>
          <p:cNvPr id="5" name="TextBox 4"/>
          <p:cNvSpPr txBox="1"/>
          <p:nvPr/>
        </p:nvSpPr>
        <p:spPr>
          <a:xfrm>
            <a:off x="1809044" y="5097464"/>
            <a:ext cx="1354666"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TextBox 5"/>
          <p:cNvSpPr txBox="1"/>
          <p:nvPr/>
        </p:nvSpPr>
        <p:spPr>
          <a:xfrm>
            <a:off x="8460084" y="5238575"/>
            <a:ext cx="1185332" cy="3693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8" name="Straight Arrow Connector 7"/>
          <p:cNvCxnSpPr/>
          <p:nvPr/>
        </p:nvCxnSpPr>
        <p:spPr>
          <a:xfrm flipV="1">
            <a:off x="6415793" y="4829351"/>
            <a:ext cx="2808111" cy="141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2424289" y="4857576"/>
            <a:ext cx="2791178" cy="2"/>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90ED79F-9F7B-2576-DCE3-8BA733074017}"/>
              </a:ext>
            </a:extLst>
          </p:cNvPr>
          <p:cNvSpPr txBox="1"/>
          <p:nvPr/>
        </p:nvSpPr>
        <p:spPr>
          <a:xfrm>
            <a:off x="4948237" y="2653800"/>
            <a:ext cx="16177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45%            55%</a:t>
            </a:r>
          </a:p>
        </p:txBody>
      </p:sp>
    </p:spTree>
    <p:extLst>
      <p:ext uri="{BB962C8B-B14F-4D97-AF65-F5344CB8AC3E}">
        <p14:creationId xmlns:p14="http://schemas.microsoft.com/office/powerpoint/2010/main" val="292581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F3E954-D9CD-B43B-CD0D-AEBF9BEDDC3E}"/>
              </a:ext>
            </a:extLst>
          </p:cNvPr>
          <p:cNvSpPr txBox="1"/>
          <p:nvPr/>
        </p:nvSpPr>
        <p:spPr>
          <a:xfrm>
            <a:off x="332506" y="2551658"/>
            <a:ext cx="1693092"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Guideline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Directed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a:t>
            </a:r>
          </a:p>
        </p:txBody>
      </p:sp>
      <p:sp>
        <p:nvSpPr>
          <p:cNvPr id="10" name="TextBox 9">
            <a:extLst>
              <a:ext uri="{FF2B5EF4-FFF2-40B4-BE49-F238E27FC236}">
                <a16:creationId xmlns:a16="http://schemas.microsoft.com/office/drawing/2014/main" id="{4860FAAC-FC7F-B915-4F6D-8760E114E671}"/>
              </a:ext>
            </a:extLst>
          </p:cNvPr>
          <p:cNvSpPr txBox="1"/>
          <p:nvPr/>
        </p:nvSpPr>
        <p:spPr>
          <a:xfrm>
            <a:off x="9827229" y="2551657"/>
            <a:ext cx="1752403" cy="138499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Guideline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Informed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Care</a:t>
            </a:r>
          </a:p>
        </p:txBody>
      </p:sp>
      <p:sp>
        <p:nvSpPr>
          <p:cNvPr id="2" name="TextBox 1">
            <a:extLst>
              <a:ext uri="{FF2B5EF4-FFF2-40B4-BE49-F238E27FC236}">
                <a16:creationId xmlns:a16="http://schemas.microsoft.com/office/drawing/2014/main" id="{817EA22A-DA32-19B1-52FD-FAAF664194EE}"/>
              </a:ext>
            </a:extLst>
          </p:cNvPr>
          <p:cNvSpPr txBox="1"/>
          <p:nvPr/>
        </p:nvSpPr>
        <p:spPr>
          <a:xfrm>
            <a:off x="285056" y="6088233"/>
            <a:ext cx="28312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Sackett DL et 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BMJ 1996; 312(7023): 71-72</a:t>
            </a:r>
          </a:p>
        </p:txBody>
      </p:sp>
      <p:pic>
        <p:nvPicPr>
          <p:cNvPr id="3" name="Picture 2" descr="3 Overlapping Circles Images - Free Download on Freepik">
            <a:extLst>
              <a:ext uri="{FF2B5EF4-FFF2-40B4-BE49-F238E27FC236}">
                <a16:creationId xmlns:a16="http://schemas.microsoft.com/office/drawing/2014/main" id="{E25442A6-AA37-3393-7A1E-118919A363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60" t="7975" r="11841" b="7759"/>
          <a:stretch/>
        </p:blipFill>
        <p:spPr bwMode="auto">
          <a:xfrm rot="10800000">
            <a:off x="2784096" y="869244"/>
            <a:ext cx="6291626" cy="5801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330816-0C75-4CD5-F0E5-4FE5C2F82502}"/>
              </a:ext>
            </a:extLst>
          </p:cNvPr>
          <p:cNvSpPr txBox="1"/>
          <p:nvPr/>
        </p:nvSpPr>
        <p:spPr>
          <a:xfrm>
            <a:off x="7157982" y="2034674"/>
            <a:ext cx="114704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evidence</a:t>
            </a:r>
          </a:p>
        </p:txBody>
      </p:sp>
      <p:sp>
        <p:nvSpPr>
          <p:cNvPr id="5" name="TextBox 4">
            <a:extLst>
              <a:ext uri="{FF2B5EF4-FFF2-40B4-BE49-F238E27FC236}">
                <a16:creationId xmlns:a16="http://schemas.microsoft.com/office/drawing/2014/main" id="{27923018-C6EF-0BA3-3A68-CD35797BAC7D}"/>
              </a:ext>
            </a:extLst>
          </p:cNvPr>
          <p:cNvSpPr txBox="1"/>
          <p:nvPr/>
        </p:nvSpPr>
        <p:spPr>
          <a:xfrm>
            <a:off x="3434108" y="2028394"/>
            <a:ext cx="135562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Clinical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experience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1BE179-1F42-42BA-B627-0E1663D81596}"/>
              </a:ext>
            </a:extLst>
          </p:cNvPr>
          <p:cNvSpPr txBox="1"/>
          <p:nvPr/>
        </p:nvSpPr>
        <p:spPr>
          <a:xfrm>
            <a:off x="4691515" y="4868458"/>
            <a:ext cx="231563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lvl="0" algn="ct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2000" b="1" dirty="0">
                <a:solidFill>
                  <a:prstClr val="black"/>
                </a:solidFill>
                <a:latin typeface="Calibri" panose="020F0502020204030204"/>
              </a:rPr>
              <a:t>P</a:t>
            </a:r>
            <a:r>
              <a:rPr lang="en-US" sz="2000" b="1" dirty="0">
                <a:solidFill>
                  <a:prstClr val="black"/>
                </a:solidFill>
              </a:rPr>
              <a:t>atient Preferences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2AA4EA0-3C8C-02C6-6FC7-7C3260B71316}"/>
              </a:ext>
            </a:extLst>
          </p:cNvPr>
          <p:cNvSpPr txBox="1"/>
          <p:nvPr/>
        </p:nvSpPr>
        <p:spPr>
          <a:xfrm>
            <a:off x="5291811" y="3373502"/>
            <a:ext cx="108715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Decision</a:t>
            </a:r>
          </a:p>
        </p:txBody>
      </p:sp>
      <p:sp>
        <p:nvSpPr>
          <p:cNvPr id="12" name="TextBox 11">
            <a:extLst>
              <a:ext uri="{FF2B5EF4-FFF2-40B4-BE49-F238E27FC236}">
                <a16:creationId xmlns:a16="http://schemas.microsoft.com/office/drawing/2014/main" id="{A65D78B0-19CE-A273-A387-38872DC7BD4F}"/>
              </a:ext>
            </a:extLst>
          </p:cNvPr>
          <p:cNvSpPr txBox="1"/>
          <p:nvPr/>
        </p:nvSpPr>
        <p:spPr>
          <a:xfrm>
            <a:off x="4143046" y="186809"/>
            <a:ext cx="42034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Evidence based  medicine: EBM</a:t>
            </a:r>
          </a:p>
        </p:txBody>
      </p:sp>
      <p:pic>
        <p:nvPicPr>
          <p:cNvPr id="11" name="Picture 10">
            <a:extLst>
              <a:ext uri="{FF2B5EF4-FFF2-40B4-BE49-F238E27FC236}">
                <a16:creationId xmlns:a16="http://schemas.microsoft.com/office/drawing/2014/main" id="{FD20D998-6747-6B71-03C5-273B0A9F44EA}"/>
              </a:ext>
            </a:extLst>
          </p:cNvPr>
          <p:cNvPicPr>
            <a:picLocks noChangeAspect="1"/>
          </p:cNvPicPr>
          <p:nvPr/>
        </p:nvPicPr>
        <p:blipFill>
          <a:blip r:embed="rId3"/>
          <a:stretch>
            <a:fillRect/>
          </a:stretch>
        </p:blipFill>
        <p:spPr>
          <a:xfrm>
            <a:off x="450289" y="4124338"/>
            <a:ext cx="1225183" cy="1225183"/>
          </a:xfrm>
          <a:prstGeom prst="rect">
            <a:avLst/>
          </a:prstGeom>
        </p:spPr>
      </p:pic>
      <p:pic>
        <p:nvPicPr>
          <p:cNvPr id="1028" name="Picture 4" descr="Healthcare and medicines - Advertising Policies Help">
            <a:extLst>
              <a:ext uri="{FF2B5EF4-FFF2-40B4-BE49-F238E27FC236}">
                <a16:creationId xmlns:a16="http://schemas.microsoft.com/office/drawing/2014/main" id="{F0D3B40A-B238-1EA2-4881-15097CDFB2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6898" y="4220715"/>
            <a:ext cx="1355629" cy="135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0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FC525-EDA2-1656-6608-5F12E4C8F57D}"/>
              </a:ext>
            </a:extLst>
          </p:cNvPr>
          <p:cNvSpPr>
            <a:spLocks noGrp="1"/>
          </p:cNvSpPr>
          <p:nvPr>
            <p:ph type="title"/>
          </p:nvPr>
        </p:nvSpPr>
        <p:spPr>
          <a:xfrm>
            <a:off x="403081" y="589853"/>
            <a:ext cx="11385838" cy="921950"/>
          </a:xfrm>
        </p:spPr>
        <p:txBody>
          <a:bodyPr>
            <a:noAutofit/>
          </a:bodyPr>
          <a:lstStyle/>
          <a:p>
            <a:pPr algn="ctr"/>
            <a:r>
              <a:rPr lang="en-US" sz="3600" b="1" dirty="0"/>
              <a:t>However, patients present with an unstructured collection of symptoms</a:t>
            </a:r>
          </a:p>
        </p:txBody>
      </p:sp>
      <p:pic>
        <p:nvPicPr>
          <p:cNvPr id="4" name="Marcador de Posição de Conteúdo 3">
            <a:extLst>
              <a:ext uri="{FF2B5EF4-FFF2-40B4-BE49-F238E27FC236}">
                <a16:creationId xmlns:a16="http://schemas.microsoft.com/office/drawing/2014/main" id="{A0FB7D13-7C44-E786-0F54-B5A7AA108219}"/>
              </a:ext>
            </a:extLst>
          </p:cNvPr>
          <p:cNvPicPr>
            <a:picLocks noChangeAspect="1"/>
          </p:cNvPicPr>
          <p:nvPr/>
        </p:nvPicPr>
        <p:blipFill>
          <a:blip r:embed="rId2"/>
          <a:stretch>
            <a:fillRect/>
          </a:stretch>
        </p:blipFill>
        <p:spPr>
          <a:xfrm>
            <a:off x="2944571" y="2236514"/>
            <a:ext cx="6302858" cy="3056649"/>
          </a:xfrm>
          <a:prstGeom prst="rect">
            <a:avLst/>
          </a:prstGeom>
        </p:spPr>
      </p:pic>
      <p:sp>
        <p:nvSpPr>
          <p:cNvPr id="5" name="CaixaDeTexto 4">
            <a:extLst>
              <a:ext uri="{FF2B5EF4-FFF2-40B4-BE49-F238E27FC236}">
                <a16:creationId xmlns:a16="http://schemas.microsoft.com/office/drawing/2014/main" id="{3F70F260-472E-83CE-9981-EE99DAC28F1F}"/>
              </a:ext>
            </a:extLst>
          </p:cNvPr>
          <p:cNvSpPr txBox="1"/>
          <p:nvPr/>
        </p:nvSpPr>
        <p:spPr>
          <a:xfrm>
            <a:off x="11995" y="6478751"/>
            <a:ext cx="4114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400" b="0" i="0" u="none" strike="noStrike" kern="1200" cap="none" spc="0" normalizeH="0" baseline="0" noProof="0" dirty="0">
                <a:ln>
                  <a:noFill/>
                </a:ln>
                <a:solidFill>
                  <a:prstClr val="black"/>
                </a:solidFill>
                <a:effectLst/>
                <a:uLnTx/>
                <a:uFillTx/>
                <a:latin typeface="Avenir" panose="02000503020000020003"/>
                <a:ea typeface="+mn-ea"/>
                <a:cs typeface="+mn-cs"/>
                <a:hlinkClick r:id="rId3"/>
              </a:rPr>
              <a:t>http://www.jigzone.com/puzzles/BA055D4CF4A2</a:t>
            </a:r>
            <a:r>
              <a:rPr kumimoji="0" lang="pt-PT" sz="1400" b="0" i="0" u="none" strike="noStrike" kern="1200" cap="none" spc="0" normalizeH="0" baseline="0" noProof="0" dirty="0">
                <a:ln>
                  <a:noFill/>
                </a:ln>
                <a:solidFill>
                  <a:prstClr val="black"/>
                </a:solidFill>
                <a:effectLst/>
                <a:uLnTx/>
                <a:uFillTx/>
                <a:latin typeface="Avenir" panose="02000503020000020003"/>
                <a:ea typeface="+mn-ea"/>
                <a:cs typeface="+mn-cs"/>
              </a:rPr>
              <a:t> </a:t>
            </a:r>
          </a:p>
        </p:txBody>
      </p:sp>
    </p:spTree>
    <p:extLst>
      <p:ext uri="{BB962C8B-B14F-4D97-AF65-F5344CB8AC3E}">
        <p14:creationId xmlns:p14="http://schemas.microsoft.com/office/powerpoint/2010/main" val="2240746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1ED19-5845-4F6F-F624-E44A88D6575C}"/>
              </a:ext>
            </a:extLst>
          </p:cNvPr>
          <p:cNvSpPr>
            <a:spLocks noGrp="1"/>
          </p:cNvSpPr>
          <p:nvPr>
            <p:ph type="title"/>
          </p:nvPr>
        </p:nvSpPr>
        <p:spPr>
          <a:xfrm>
            <a:off x="2366553" y="571414"/>
            <a:ext cx="7458892" cy="796340"/>
          </a:xfrm>
        </p:spPr>
        <p:txBody>
          <a:bodyPr>
            <a:normAutofit fontScale="90000"/>
          </a:bodyPr>
          <a:lstStyle/>
          <a:p>
            <a:pPr algn="ctr"/>
            <a:r>
              <a:rPr lang="en-US" b="1" dirty="0"/>
              <a:t>Asthma diagnosis is like a jigsaw puzzle</a:t>
            </a:r>
          </a:p>
        </p:txBody>
      </p:sp>
      <p:sp>
        <p:nvSpPr>
          <p:cNvPr id="3" name="Slide Number Placeholder 2">
            <a:extLst>
              <a:ext uri="{FF2B5EF4-FFF2-40B4-BE49-F238E27FC236}">
                <a16:creationId xmlns:a16="http://schemas.microsoft.com/office/drawing/2014/main" id="{A6F1D27D-CDE3-5E38-8D4D-2DCC3D90D7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descr="Multidisciplinary discussions and interstitial lung disease diagnosis: how  useful is a meeting of the minds? - The Lancet Respiratory Medicine">
            <a:extLst>
              <a:ext uri="{FF2B5EF4-FFF2-40B4-BE49-F238E27FC236}">
                <a16:creationId xmlns:a16="http://schemas.microsoft.com/office/drawing/2014/main" id="{A27095E2-8A75-44BF-A282-3828E09C6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085" y="2811306"/>
            <a:ext cx="4407389" cy="28812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igsaw Puzzle APK Download 2023 - Free - 9Apps">
            <a:extLst>
              <a:ext uri="{FF2B5EF4-FFF2-40B4-BE49-F238E27FC236}">
                <a16:creationId xmlns:a16="http://schemas.microsoft.com/office/drawing/2014/main" id="{85301EDE-E4BC-7B77-B79D-55E55B903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67" r="7250"/>
          <a:stretch/>
        </p:blipFill>
        <p:spPr bwMode="auto">
          <a:xfrm rot="5400000">
            <a:off x="6979387" y="1637448"/>
            <a:ext cx="2773698" cy="4867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370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F37D09-D07F-1AC5-C9A4-95DB4D7DB405}"/>
              </a:ext>
            </a:extLst>
          </p:cNvPr>
          <p:cNvSpPr>
            <a:spLocks noGrp="1"/>
          </p:cNvSpPr>
          <p:nvPr>
            <p:ph type="body" sz="quarter" idx="10"/>
          </p:nvPr>
        </p:nvSpPr>
        <p:spPr>
          <a:xfrm>
            <a:off x="511175" y="1106451"/>
            <a:ext cx="11246819" cy="5129304"/>
          </a:xfrm>
        </p:spPr>
        <p:txBody>
          <a:bodyPr>
            <a:normAutofit fontScale="92500" lnSpcReduction="20000"/>
          </a:bodyPr>
          <a:lstStyle/>
          <a:p>
            <a:r>
              <a:rPr lang="en-US" sz="2800" dirty="0"/>
              <a:t>Four working groups in two rounds negotiated and prioritized jigsaw pieces most relevant for building a clinical picture of asthma</a:t>
            </a:r>
          </a:p>
          <a:p>
            <a:endParaRPr lang="en-US" sz="2800" dirty="0"/>
          </a:p>
          <a:p>
            <a:endParaRPr lang="en-US" dirty="0"/>
          </a:p>
          <a:p>
            <a:endParaRPr lang="en-US" dirty="0"/>
          </a:p>
          <a:p>
            <a:endParaRPr lang="en-US" dirty="0"/>
          </a:p>
          <a:p>
            <a:endParaRPr lang="en-US" dirty="0"/>
          </a:p>
          <a:p>
            <a:endParaRPr lang="en-US" sz="2800" dirty="0"/>
          </a:p>
          <a:p>
            <a:endParaRPr lang="en-US" sz="2800" dirty="0"/>
          </a:p>
          <a:p>
            <a:endParaRPr lang="en-US" dirty="0"/>
          </a:p>
          <a:p>
            <a:endParaRPr lang="en-US" sz="2800" dirty="0"/>
          </a:p>
          <a:p>
            <a:r>
              <a:rPr lang="en-US" sz="2800" dirty="0"/>
              <a:t>This process can be repeated and contextualized at national level</a:t>
            </a:r>
          </a:p>
        </p:txBody>
      </p:sp>
      <p:pic>
        <p:nvPicPr>
          <p:cNvPr id="8" name="Content Placeholder 5" descr="A picture containing LEGO, toy&#10;&#10;Description automatically generated">
            <a:extLst>
              <a:ext uri="{FF2B5EF4-FFF2-40B4-BE49-F238E27FC236}">
                <a16:creationId xmlns:a16="http://schemas.microsoft.com/office/drawing/2014/main" id="{DD0A0C20-A900-B306-5FDC-EAEA7CB7B3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12217" y="2348215"/>
            <a:ext cx="3932819" cy="3146256"/>
          </a:xfrm>
          <a:prstGeom prst="rect">
            <a:avLst/>
          </a:prstGeom>
        </p:spPr>
      </p:pic>
      <p:sp>
        <p:nvSpPr>
          <p:cNvPr id="2" name="Title 1">
            <a:extLst>
              <a:ext uri="{FF2B5EF4-FFF2-40B4-BE49-F238E27FC236}">
                <a16:creationId xmlns:a16="http://schemas.microsoft.com/office/drawing/2014/main" id="{8698BDA6-73A5-8848-E530-1856203AC18B}"/>
              </a:ext>
            </a:extLst>
          </p:cNvPr>
          <p:cNvSpPr>
            <a:spLocks noGrp="1"/>
          </p:cNvSpPr>
          <p:nvPr>
            <p:ph type="title"/>
          </p:nvPr>
        </p:nvSpPr>
        <p:spPr>
          <a:xfrm>
            <a:off x="511005" y="386150"/>
            <a:ext cx="10365561" cy="694418"/>
          </a:xfrm>
          <a:solidFill>
            <a:schemeClr val="bg1"/>
          </a:solidFill>
        </p:spPr>
        <p:txBody>
          <a:bodyPr>
            <a:normAutofit fontScale="90000"/>
          </a:bodyPr>
          <a:lstStyle/>
          <a:p>
            <a:r>
              <a:rPr lang="en-US" dirty="0"/>
              <a:t>Half-day ‘puzzle’ workshop: IPCRG, Malaga, 2022</a:t>
            </a:r>
          </a:p>
        </p:txBody>
      </p:sp>
      <p:sp>
        <p:nvSpPr>
          <p:cNvPr id="4" name="TextBox 3">
            <a:extLst>
              <a:ext uri="{FF2B5EF4-FFF2-40B4-BE49-F238E27FC236}">
                <a16:creationId xmlns:a16="http://schemas.microsoft.com/office/drawing/2014/main" id="{10BDF48A-0BA3-04EC-C968-185EC9E1D5FD}"/>
              </a:ext>
            </a:extLst>
          </p:cNvPr>
          <p:cNvSpPr txBox="1"/>
          <p:nvPr/>
        </p:nvSpPr>
        <p:spPr>
          <a:xfrm>
            <a:off x="2364964" y="2143628"/>
            <a:ext cx="1817101" cy="461665"/>
          </a:xfrm>
          <a:prstGeom prst="rect">
            <a:avLst/>
          </a:prstGeom>
          <a:noFill/>
        </p:spPr>
        <p:txBody>
          <a:bodyPr wrap="none" rtlCol="0">
            <a:spAutoFit/>
          </a:bodyPr>
          <a:lstStyle/>
          <a:p>
            <a:pPr algn="ctr"/>
            <a:r>
              <a:rPr lang="en-US" sz="2400" b="1" dirty="0">
                <a:solidFill>
                  <a:srgbClr val="394E5C"/>
                </a:solidFill>
                <a:latin typeface="Avenir" panose="02000503020000020003"/>
              </a:rPr>
              <a:t>Presentation</a:t>
            </a:r>
          </a:p>
        </p:txBody>
      </p:sp>
      <p:sp>
        <p:nvSpPr>
          <p:cNvPr id="5" name="TextBox 4">
            <a:extLst>
              <a:ext uri="{FF2B5EF4-FFF2-40B4-BE49-F238E27FC236}">
                <a16:creationId xmlns:a16="http://schemas.microsoft.com/office/drawing/2014/main" id="{D92BF4F9-6819-951C-CCD0-A1ECC2A8AD37}"/>
              </a:ext>
            </a:extLst>
          </p:cNvPr>
          <p:cNvSpPr txBox="1"/>
          <p:nvPr/>
        </p:nvSpPr>
        <p:spPr>
          <a:xfrm>
            <a:off x="8278135" y="2143628"/>
            <a:ext cx="2867132" cy="830997"/>
          </a:xfrm>
          <a:prstGeom prst="rect">
            <a:avLst/>
          </a:prstGeom>
          <a:noFill/>
        </p:spPr>
        <p:txBody>
          <a:bodyPr wrap="none" rtlCol="0">
            <a:spAutoFit/>
          </a:bodyPr>
          <a:lstStyle/>
          <a:p>
            <a:pPr algn="ctr"/>
            <a:r>
              <a:rPr lang="en-US" sz="2400" b="1" dirty="0">
                <a:solidFill>
                  <a:srgbClr val="394E5C"/>
                </a:solidFill>
                <a:latin typeface="Avenir" panose="02000503020000020003"/>
              </a:rPr>
              <a:t>Symptoms and </a:t>
            </a:r>
            <a:br>
              <a:rPr lang="en-US" sz="2400" b="1" dirty="0">
                <a:solidFill>
                  <a:srgbClr val="394E5C"/>
                </a:solidFill>
                <a:latin typeface="Avenir" panose="02000503020000020003"/>
              </a:rPr>
            </a:br>
            <a:r>
              <a:rPr lang="en-US" sz="2400" b="1" dirty="0">
                <a:solidFill>
                  <a:srgbClr val="394E5C"/>
                </a:solidFill>
                <a:latin typeface="Avenir" panose="02000503020000020003"/>
              </a:rPr>
              <a:t>physical examination</a:t>
            </a:r>
          </a:p>
        </p:txBody>
      </p:sp>
      <p:sp>
        <p:nvSpPr>
          <p:cNvPr id="6" name="TextBox 5">
            <a:extLst>
              <a:ext uri="{FF2B5EF4-FFF2-40B4-BE49-F238E27FC236}">
                <a16:creationId xmlns:a16="http://schemas.microsoft.com/office/drawing/2014/main" id="{2DB60EC8-D220-2473-CA22-267C34E001CD}"/>
              </a:ext>
            </a:extLst>
          </p:cNvPr>
          <p:cNvSpPr txBox="1"/>
          <p:nvPr/>
        </p:nvSpPr>
        <p:spPr>
          <a:xfrm>
            <a:off x="2579457" y="4815092"/>
            <a:ext cx="1099661" cy="461665"/>
          </a:xfrm>
          <a:prstGeom prst="rect">
            <a:avLst/>
          </a:prstGeom>
          <a:noFill/>
        </p:spPr>
        <p:txBody>
          <a:bodyPr wrap="none" rtlCol="0">
            <a:spAutoFit/>
          </a:bodyPr>
          <a:lstStyle/>
          <a:p>
            <a:pPr algn="ctr"/>
            <a:r>
              <a:rPr lang="en-US" sz="2400" b="1" dirty="0">
                <a:solidFill>
                  <a:srgbClr val="394E5C"/>
                </a:solidFill>
                <a:latin typeface="Avenir" panose="02000503020000020003"/>
              </a:rPr>
              <a:t>History</a:t>
            </a:r>
          </a:p>
        </p:txBody>
      </p:sp>
      <p:sp>
        <p:nvSpPr>
          <p:cNvPr id="7" name="TextBox 6">
            <a:extLst>
              <a:ext uri="{FF2B5EF4-FFF2-40B4-BE49-F238E27FC236}">
                <a16:creationId xmlns:a16="http://schemas.microsoft.com/office/drawing/2014/main" id="{000D94B0-CBBD-7A45-1A57-BDC9979FCAE5}"/>
              </a:ext>
            </a:extLst>
          </p:cNvPr>
          <p:cNvSpPr txBox="1"/>
          <p:nvPr/>
        </p:nvSpPr>
        <p:spPr>
          <a:xfrm>
            <a:off x="8442214" y="4815091"/>
            <a:ext cx="2080506" cy="461665"/>
          </a:xfrm>
          <a:prstGeom prst="rect">
            <a:avLst/>
          </a:prstGeom>
          <a:noFill/>
        </p:spPr>
        <p:txBody>
          <a:bodyPr wrap="none" rtlCol="0">
            <a:spAutoFit/>
          </a:bodyPr>
          <a:lstStyle/>
          <a:p>
            <a:pPr algn="ctr"/>
            <a:r>
              <a:rPr lang="en-US" sz="2400" b="1" dirty="0">
                <a:solidFill>
                  <a:srgbClr val="394E5C"/>
                </a:solidFill>
                <a:latin typeface="Avenir" panose="02000503020000020003"/>
              </a:rPr>
              <a:t>Objective tests</a:t>
            </a:r>
          </a:p>
        </p:txBody>
      </p:sp>
      <p:sp>
        <p:nvSpPr>
          <p:cNvPr id="9" name="TextBox 8">
            <a:extLst>
              <a:ext uri="{FF2B5EF4-FFF2-40B4-BE49-F238E27FC236}">
                <a16:creationId xmlns:a16="http://schemas.microsoft.com/office/drawing/2014/main" id="{2356010E-23D9-D90D-DA3E-6D3121FD725E}"/>
              </a:ext>
            </a:extLst>
          </p:cNvPr>
          <p:cNvSpPr txBox="1"/>
          <p:nvPr/>
        </p:nvSpPr>
        <p:spPr>
          <a:xfrm>
            <a:off x="6616034" y="6471850"/>
            <a:ext cx="4943789" cy="369332"/>
          </a:xfrm>
          <a:prstGeom prst="rect">
            <a:avLst/>
          </a:prstGeom>
          <a:noFill/>
        </p:spPr>
        <p:txBody>
          <a:bodyPr wrap="none" rtlCol="0">
            <a:spAutoFit/>
          </a:bodyPr>
          <a:lstStyle/>
          <a:p>
            <a:r>
              <a:rPr lang="en-GB" dirty="0">
                <a:solidFill>
                  <a:schemeClr val="accent1"/>
                </a:solidFill>
                <a:latin typeface="Avenir" panose="02000503020000020003"/>
              </a:rPr>
              <a:t>https://www.youtube.com/watch?v=jguPHc8XHDE</a:t>
            </a:r>
          </a:p>
        </p:txBody>
      </p:sp>
    </p:spTree>
    <p:extLst>
      <p:ext uri="{BB962C8B-B14F-4D97-AF65-F5344CB8AC3E}">
        <p14:creationId xmlns:p14="http://schemas.microsoft.com/office/powerpoint/2010/main" val="1417779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DED7-FF52-80C3-281B-D355B6A9460C}"/>
              </a:ext>
            </a:extLst>
          </p:cNvPr>
          <p:cNvSpPr>
            <a:spLocks noGrp="1"/>
          </p:cNvSpPr>
          <p:nvPr>
            <p:ph type="title"/>
          </p:nvPr>
        </p:nvSpPr>
        <p:spPr/>
        <p:txBody>
          <a:bodyPr>
            <a:normAutofit/>
          </a:bodyPr>
          <a:lstStyle/>
          <a:p>
            <a:r>
              <a:rPr lang="en-GB" sz="3200" dirty="0"/>
              <a:t>People often prefer starting with the corners, the clear and safe clinical signs and symptoms</a:t>
            </a:r>
            <a:endParaRPr lang="en-US" dirty="0"/>
          </a:p>
        </p:txBody>
      </p:sp>
      <p:pic>
        <p:nvPicPr>
          <p:cNvPr id="3" name="Marcador de Posição de Conteúdo 3">
            <a:extLst>
              <a:ext uri="{FF2B5EF4-FFF2-40B4-BE49-F238E27FC236}">
                <a16:creationId xmlns:a16="http://schemas.microsoft.com/office/drawing/2014/main" id="{B585AC10-A289-8383-66A1-C4E2F3A67C9D}"/>
              </a:ext>
            </a:extLst>
          </p:cNvPr>
          <p:cNvPicPr>
            <a:picLocks noChangeAspect="1"/>
          </p:cNvPicPr>
          <p:nvPr/>
        </p:nvPicPr>
        <p:blipFill>
          <a:blip r:embed="rId2"/>
          <a:stretch>
            <a:fillRect/>
          </a:stretch>
        </p:blipFill>
        <p:spPr>
          <a:xfrm>
            <a:off x="3554569" y="1906344"/>
            <a:ext cx="5351172" cy="4883078"/>
          </a:xfrm>
          <a:prstGeom prst="rect">
            <a:avLst/>
          </a:prstGeom>
        </p:spPr>
      </p:pic>
      <p:grpSp>
        <p:nvGrpSpPr>
          <p:cNvPr id="4" name="Group 3">
            <a:extLst>
              <a:ext uri="{FF2B5EF4-FFF2-40B4-BE49-F238E27FC236}">
                <a16:creationId xmlns:a16="http://schemas.microsoft.com/office/drawing/2014/main" id="{00925978-1524-66D9-8446-834ECDECF12F}"/>
              </a:ext>
            </a:extLst>
          </p:cNvPr>
          <p:cNvGrpSpPr/>
          <p:nvPr/>
        </p:nvGrpSpPr>
        <p:grpSpPr>
          <a:xfrm>
            <a:off x="1443038" y="1690688"/>
            <a:ext cx="9957547" cy="5089691"/>
            <a:chOff x="1755228" y="1665712"/>
            <a:chExt cx="9645357" cy="4859515"/>
          </a:xfrm>
        </p:grpSpPr>
        <p:sp>
          <p:nvSpPr>
            <p:cNvPr id="5" name="TextBox 4">
              <a:extLst>
                <a:ext uri="{FF2B5EF4-FFF2-40B4-BE49-F238E27FC236}">
                  <a16:creationId xmlns:a16="http://schemas.microsoft.com/office/drawing/2014/main" id="{5F91192F-CD0A-3117-D5BD-65DA3C197082}"/>
                </a:ext>
              </a:extLst>
            </p:cNvPr>
            <p:cNvSpPr txBox="1"/>
            <p:nvPr/>
          </p:nvSpPr>
          <p:spPr>
            <a:xfrm>
              <a:off x="1755228" y="1746933"/>
              <a:ext cx="1799341" cy="382015"/>
            </a:xfrm>
            <a:prstGeom prst="rect">
              <a:avLst/>
            </a:prstGeom>
            <a:noFill/>
          </p:spPr>
          <p:txBody>
            <a:bodyPr wrap="square" rtlCol="0">
              <a:spAutoFit/>
            </a:bodyPr>
            <a:lstStyle/>
            <a:p>
              <a:r>
                <a:rPr lang="en-US" sz="2000" b="1" dirty="0">
                  <a:solidFill>
                    <a:srgbClr val="394E5C"/>
                  </a:solidFill>
                  <a:latin typeface="Avenir" panose="02000503020000020003"/>
                </a:rPr>
                <a:t>Presentation</a:t>
              </a:r>
            </a:p>
          </p:txBody>
        </p:sp>
        <p:sp>
          <p:nvSpPr>
            <p:cNvPr id="6" name="TextBox 5">
              <a:extLst>
                <a:ext uri="{FF2B5EF4-FFF2-40B4-BE49-F238E27FC236}">
                  <a16:creationId xmlns:a16="http://schemas.microsoft.com/office/drawing/2014/main" id="{74517F32-4393-951F-92AB-013EBCBE02F6}"/>
                </a:ext>
              </a:extLst>
            </p:cNvPr>
            <p:cNvSpPr txBox="1"/>
            <p:nvPr/>
          </p:nvSpPr>
          <p:spPr>
            <a:xfrm>
              <a:off x="1755228" y="5849354"/>
              <a:ext cx="1799341" cy="382015"/>
            </a:xfrm>
            <a:prstGeom prst="rect">
              <a:avLst/>
            </a:prstGeom>
            <a:noFill/>
          </p:spPr>
          <p:txBody>
            <a:bodyPr wrap="square" rtlCol="0">
              <a:spAutoFit/>
            </a:bodyPr>
            <a:lstStyle/>
            <a:p>
              <a:r>
                <a:rPr lang="en-US" sz="2000" b="1" dirty="0">
                  <a:solidFill>
                    <a:srgbClr val="394E5C"/>
                  </a:solidFill>
                  <a:latin typeface="Avenir" panose="02000503020000020003"/>
                </a:rPr>
                <a:t>History</a:t>
              </a:r>
            </a:p>
          </p:txBody>
        </p:sp>
        <p:sp>
          <p:nvSpPr>
            <p:cNvPr id="7" name="TextBox 6">
              <a:extLst>
                <a:ext uri="{FF2B5EF4-FFF2-40B4-BE49-F238E27FC236}">
                  <a16:creationId xmlns:a16="http://schemas.microsoft.com/office/drawing/2014/main" id="{87369166-570F-F86F-E2D2-1C7B98949CD9}"/>
                </a:ext>
              </a:extLst>
            </p:cNvPr>
            <p:cNvSpPr txBox="1"/>
            <p:nvPr/>
          </p:nvSpPr>
          <p:spPr>
            <a:xfrm>
              <a:off x="9016515" y="5849354"/>
              <a:ext cx="1799341" cy="675873"/>
            </a:xfrm>
            <a:prstGeom prst="rect">
              <a:avLst/>
            </a:prstGeom>
            <a:noFill/>
          </p:spPr>
          <p:txBody>
            <a:bodyPr wrap="square" rtlCol="0">
              <a:spAutoFit/>
            </a:bodyPr>
            <a:lstStyle/>
            <a:p>
              <a:r>
                <a:rPr lang="en-US" sz="2000" b="1" dirty="0">
                  <a:solidFill>
                    <a:srgbClr val="394E5C"/>
                  </a:solidFill>
                  <a:latin typeface="Avenir" panose="02000503020000020003"/>
                </a:rPr>
                <a:t>Objective tests</a:t>
              </a:r>
            </a:p>
          </p:txBody>
        </p:sp>
        <p:sp>
          <p:nvSpPr>
            <p:cNvPr id="8" name="TextBox 7">
              <a:extLst>
                <a:ext uri="{FF2B5EF4-FFF2-40B4-BE49-F238E27FC236}">
                  <a16:creationId xmlns:a16="http://schemas.microsoft.com/office/drawing/2014/main" id="{267BD0C5-5368-811A-D9F0-274E25E086F4}"/>
                </a:ext>
              </a:extLst>
            </p:cNvPr>
            <p:cNvSpPr txBox="1"/>
            <p:nvPr/>
          </p:nvSpPr>
          <p:spPr>
            <a:xfrm>
              <a:off x="8905741" y="1665712"/>
              <a:ext cx="2494844" cy="969731"/>
            </a:xfrm>
            <a:prstGeom prst="rect">
              <a:avLst/>
            </a:prstGeom>
            <a:noFill/>
          </p:spPr>
          <p:txBody>
            <a:bodyPr wrap="square" rtlCol="0">
              <a:spAutoFit/>
            </a:bodyPr>
            <a:lstStyle/>
            <a:p>
              <a:r>
                <a:rPr lang="en-US" sz="2000" b="1" dirty="0">
                  <a:solidFill>
                    <a:srgbClr val="394E5C"/>
                  </a:solidFill>
                  <a:latin typeface="Avenir" panose="02000503020000020003"/>
                </a:rPr>
                <a:t>Symptoms  and </a:t>
              </a:r>
            </a:p>
            <a:p>
              <a:r>
                <a:rPr lang="en-US" sz="2000" b="1" dirty="0">
                  <a:solidFill>
                    <a:srgbClr val="394E5C"/>
                  </a:solidFill>
                  <a:latin typeface="Avenir" panose="02000503020000020003"/>
                </a:rPr>
                <a:t>Physical examination</a:t>
              </a:r>
            </a:p>
          </p:txBody>
        </p:sp>
      </p:grpSp>
    </p:spTree>
    <p:extLst>
      <p:ext uri="{BB962C8B-B14F-4D97-AF65-F5344CB8AC3E}">
        <p14:creationId xmlns:p14="http://schemas.microsoft.com/office/powerpoint/2010/main" val="4226456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6E82-72C0-5CDA-9923-588B3CD74AD2}"/>
              </a:ext>
            </a:extLst>
          </p:cNvPr>
          <p:cNvSpPr>
            <a:spLocks noGrp="1"/>
          </p:cNvSpPr>
          <p:nvPr>
            <p:ph type="title"/>
          </p:nvPr>
        </p:nvSpPr>
        <p:spPr/>
        <p:txBody>
          <a:bodyPr>
            <a:normAutofit/>
          </a:bodyPr>
          <a:lstStyle/>
          <a:p>
            <a:r>
              <a:rPr lang="en-US" dirty="0"/>
              <a:t>Defining the content for asthma diagnosis</a:t>
            </a:r>
          </a:p>
        </p:txBody>
      </p:sp>
      <p:sp>
        <p:nvSpPr>
          <p:cNvPr id="4" name="Rectangle 3">
            <a:extLst>
              <a:ext uri="{FF2B5EF4-FFF2-40B4-BE49-F238E27FC236}">
                <a16:creationId xmlns:a16="http://schemas.microsoft.com/office/drawing/2014/main" id="{0FC58625-3220-5142-441C-5A13BED2619C}"/>
              </a:ext>
            </a:extLst>
          </p:cNvPr>
          <p:cNvSpPr/>
          <p:nvPr/>
        </p:nvSpPr>
        <p:spPr>
          <a:xfrm>
            <a:off x="435425" y="1611599"/>
            <a:ext cx="2656118" cy="88485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tx1"/>
                </a:solidFill>
                <a:latin typeface="Avenir" panose="02000503020000020003"/>
              </a:rPr>
              <a:t>Presentation</a:t>
            </a:r>
          </a:p>
        </p:txBody>
      </p:sp>
      <p:sp>
        <p:nvSpPr>
          <p:cNvPr id="5" name="Rectangle 4">
            <a:extLst>
              <a:ext uri="{FF2B5EF4-FFF2-40B4-BE49-F238E27FC236}">
                <a16:creationId xmlns:a16="http://schemas.microsoft.com/office/drawing/2014/main" id="{428CC20D-B85B-8237-DEB4-914D656953FC}"/>
              </a:ext>
            </a:extLst>
          </p:cNvPr>
          <p:cNvSpPr/>
          <p:nvPr/>
        </p:nvSpPr>
        <p:spPr>
          <a:xfrm>
            <a:off x="3323768" y="1611599"/>
            <a:ext cx="2612571" cy="88485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b="1" dirty="0">
                <a:solidFill>
                  <a:schemeClr val="tx1"/>
                </a:solidFill>
                <a:latin typeface="Avenir" panose="02000503020000020003"/>
              </a:rPr>
              <a:t>Symptoms and physical examination</a:t>
            </a:r>
          </a:p>
        </p:txBody>
      </p:sp>
      <p:sp>
        <p:nvSpPr>
          <p:cNvPr id="6" name="Rectangle 5">
            <a:extLst>
              <a:ext uri="{FF2B5EF4-FFF2-40B4-BE49-F238E27FC236}">
                <a16:creationId xmlns:a16="http://schemas.microsoft.com/office/drawing/2014/main" id="{FF2F4444-0755-FE1B-20E5-EC4F8CE6AE9D}"/>
              </a:ext>
            </a:extLst>
          </p:cNvPr>
          <p:cNvSpPr/>
          <p:nvPr/>
        </p:nvSpPr>
        <p:spPr>
          <a:xfrm>
            <a:off x="6212111" y="1611599"/>
            <a:ext cx="2612571" cy="88485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b="1" dirty="0">
                <a:solidFill>
                  <a:schemeClr val="tx1"/>
                </a:solidFill>
                <a:latin typeface="Avenir" panose="02000503020000020003"/>
              </a:rPr>
              <a:t>History</a:t>
            </a:r>
          </a:p>
        </p:txBody>
      </p:sp>
      <p:sp>
        <p:nvSpPr>
          <p:cNvPr id="7" name="Rectangle 6">
            <a:extLst>
              <a:ext uri="{FF2B5EF4-FFF2-40B4-BE49-F238E27FC236}">
                <a16:creationId xmlns:a16="http://schemas.microsoft.com/office/drawing/2014/main" id="{CA3BB9F9-B39E-795F-645B-5FED796D4909}"/>
              </a:ext>
            </a:extLst>
          </p:cNvPr>
          <p:cNvSpPr/>
          <p:nvPr/>
        </p:nvSpPr>
        <p:spPr>
          <a:xfrm>
            <a:off x="9100453" y="1611599"/>
            <a:ext cx="2612571" cy="88485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solidFill>
                  <a:schemeClr val="tx1"/>
                </a:solidFill>
                <a:latin typeface="Avenir" panose="02000503020000020003"/>
              </a:rPr>
              <a:t>Objective tests</a:t>
            </a:r>
          </a:p>
        </p:txBody>
      </p:sp>
      <p:sp>
        <p:nvSpPr>
          <p:cNvPr id="8" name="Rectangle 7">
            <a:extLst>
              <a:ext uri="{FF2B5EF4-FFF2-40B4-BE49-F238E27FC236}">
                <a16:creationId xmlns:a16="http://schemas.microsoft.com/office/drawing/2014/main" id="{6E4712F5-DA40-B5B2-17E4-9CD7C4A33F29}"/>
              </a:ext>
            </a:extLst>
          </p:cNvPr>
          <p:cNvSpPr/>
          <p:nvPr/>
        </p:nvSpPr>
        <p:spPr>
          <a:xfrm>
            <a:off x="457195" y="2547256"/>
            <a:ext cx="2634343" cy="3519716"/>
          </a:xfrm>
          <a:prstGeom prst="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sz="2000" b="1" i="1" dirty="0">
                <a:solidFill>
                  <a:srgbClr val="394E5C"/>
                </a:solidFill>
                <a:latin typeface="Avenir" panose="02000503020000020003"/>
              </a:rPr>
              <a:t>Why has the person come to see you?</a:t>
            </a:r>
          </a:p>
          <a:p>
            <a:pPr lvl="0" algn="ctr">
              <a:buNone/>
            </a:pPr>
            <a:endParaRPr lang="en-US" b="1" i="1" dirty="0">
              <a:solidFill>
                <a:srgbClr val="394E5C"/>
              </a:solidFill>
              <a:latin typeface="Avenir" panose="02000503020000020003"/>
            </a:endParaRPr>
          </a:p>
          <a:p>
            <a:pPr lvl="0" algn="ctr">
              <a:buNone/>
            </a:pPr>
            <a:endParaRPr lang="en-US" b="1" i="1" dirty="0">
              <a:solidFill>
                <a:srgbClr val="394E5C"/>
              </a:solidFill>
              <a:latin typeface="Avenir" panose="02000503020000020003"/>
            </a:endParaRPr>
          </a:p>
          <a:p>
            <a:pPr lvl="0" algn="ctr">
              <a:buNone/>
            </a:pPr>
            <a:r>
              <a:rPr lang="en-US" b="1" dirty="0">
                <a:solidFill>
                  <a:srgbClr val="394E5C"/>
                </a:solidFill>
                <a:latin typeface="Avenir" panose="02000503020000020003"/>
              </a:rPr>
              <a:t>Examples:</a:t>
            </a:r>
            <a:endParaRPr lang="en-US" b="1" i="1" dirty="0">
              <a:solidFill>
                <a:srgbClr val="394E5C"/>
              </a:solidFill>
              <a:latin typeface="Avenir" panose="02000503020000020003"/>
            </a:endParaRPr>
          </a:p>
          <a:p>
            <a:pPr marL="285750" lvl="0" indent="-285750" algn="l">
              <a:buFont typeface="Arial" panose="020B0604020202020204" pitchFamily="34" charset="0"/>
              <a:buChar char="•"/>
            </a:pPr>
            <a:r>
              <a:rPr lang="en-US" dirty="0">
                <a:solidFill>
                  <a:srgbClr val="394E5C"/>
                </a:solidFill>
                <a:latin typeface="Avenir" panose="02000503020000020003"/>
              </a:rPr>
              <a:t>Tight chest</a:t>
            </a:r>
          </a:p>
          <a:p>
            <a:pPr marL="285750" lvl="0" indent="-285750" algn="l">
              <a:buFont typeface="Arial" panose="020B0604020202020204" pitchFamily="34" charset="0"/>
              <a:buChar char="•"/>
            </a:pPr>
            <a:r>
              <a:rPr lang="en-US" dirty="0">
                <a:solidFill>
                  <a:srgbClr val="394E5C"/>
                </a:solidFill>
                <a:latin typeface="Avenir" panose="02000503020000020003"/>
              </a:rPr>
              <a:t>Wheeze</a:t>
            </a:r>
          </a:p>
          <a:p>
            <a:pPr marL="285750" lvl="0" indent="-285750" algn="l">
              <a:buFont typeface="Arial" panose="020B0604020202020204" pitchFamily="34" charset="0"/>
              <a:buChar char="•"/>
            </a:pPr>
            <a:r>
              <a:rPr lang="en-US" dirty="0">
                <a:solidFill>
                  <a:srgbClr val="394E5C"/>
                </a:solidFill>
                <a:latin typeface="Avenir" panose="02000503020000020003"/>
              </a:rPr>
              <a:t>Cough</a:t>
            </a:r>
          </a:p>
          <a:p>
            <a:pPr marL="285750" lvl="0" indent="-285750" algn="l">
              <a:buFont typeface="Arial" panose="020B0604020202020204" pitchFamily="34" charset="0"/>
              <a:buChar char="•"/>
            </a:pPr>
            <a:r>
              <a:rPr lang="en-US" dirty="0">
                <a:solidFill>
                  <a:srgbClr val="394E5C"/>
                </a:solidFill>
                <a:latin typeface="Avenir" panose="02000503020000020003"/>
              </a:rPr>
              <a:t>‘Infection’</a:t>
            </a:r>
          </a:p>
          <a:p>
            <a:pPr marL="285750" lvl="0" indent="-285750" algn="l">
              <a:buFont typeface="Arial" panose="020B0604020202020204" pitchFamily="34" charset="0"/>
              <a:buChar char="•"/>
            </a:pPr>
            <a:r>
              <a:rPr lang="en-US" dirty="0">
                <a:solidFill>
                  <a:srgbClr val="394E5C"/>
                </a:solidFill>
                <a:latin typeface="Avenir" panose="02000503020000020003"/>
              </a:rPr>
              <a:t>Breathless</a:t>
            </a:r>
          </a:p>
          <a:p>
            <a:pPr marL="285750" lvl="0" indent="-285750" algn="l">
              <a:buFont typeface="Arial" panose="020B0604020202020204" pitchFamily="34" charset="0"/>
              <a:buChar char="•"/>
            </a:pPr>
            <a:r>
              <a:rPr lang="en-US" dirty="0">
                <a:solidFill>
                  <a:srgbClr val="394E5C"/>
                </a:solidFill>
                <a:latin typeface="Avenir" panose="02000503020000020003"/>
              </a:rPr>
              <a:t>Chest pain</a:t>
            </a:r>
          </a:p>
        </p:txBody>
      </p:sp>
      <p:sp>
        <p:nvSpPr>
          <p:cNvPr id="9" name="Rectangle 8">
            <a:extLst>
              <a:ext uri="{FF2B5EF4-FFF2-40B4-BE49-F238E27FC236}">
                <a16:creationId xmlns:a16="http://schemas.microsoft.com/office/drawing/2014/main" id="{45BA5500-A4AF-701A-A9F4-37A6DC70F0A5}"/>
              </a:ext>
            </a:extLst>
          </p:cNvPr>
          <p:cNvSpPr/>
          <p:nvPr/>
        </p:nvSpPr>
        <p:spPr>
          <a:xfrm>
            <a:off x="3323767" y="2554513"/>
            <a:ext cx="2634343" cy="3513328"/>
          </a:xfrm>
          <a:prstGeom prst="rect">
            <a:avLst/>
          </a:prstGeom>
          <a:solidFill>
            <a:schemeClr val="bg2">
              <a:lumMod val="9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sz="2000" b="1" i="1" dirty="0">
                <a:solidFill>
                  <a:srgbClr val="394E5C"/>
                </a:solidFill>
                <a:latin typeface="Avenir" panose="02000503020000020003"/>
              </a:rPr>
              <a:t>Ask about symptoms and conduct physical exam</a:t>
            </a:r>
          </a:p>
          <a:p>
            <a:pPr lvl="0" algn="ctr">
              <a:buNone/>
            </a:pPr>
            <a:r>
              <a:rPr lang="en-US" b="1" dirty="0">
                <a:solidFill>
                  <a:srgbClr val="394E5C"/>
                </a:solidFill>
                <a:latin typeface="Avenir" panose="02000503020000020003"/>
              </a:rPr>
              <a:t>Examples:</a:t>
            </a:r>
            <a:endParaRPr lang="en-US" i="1" dirty="0">
              <a:solidFill>
                <a:srgbClr val="394E5C"/>
              </a:solidFill>
              <a:latin typeface="Avenir" panose="02000503020000020003"/>
            </a:endParaRPr>
          </a:p>
          <a:p>
            <a:pPr marL="285750" lvl="0" indent="-285750" algn="l">
              <a:buFont typeface="Arial" panose="020B0604020202020204" pitchFamily="34" charset="0"/>
              <a:buChar char="•"/>
            </a:pPr>
            <a:r>
              <a:rPr lang="en-US" dirty="0">
                <a:solidFill>
                  <a:srgbClr val="394E5C"/>
                </a:solidFill>
                <a:latin typeface="Avenir" panose="02000503020000020003"/>
              </a:rPr>
              <a:t>Wheeze</a:t>
            </a:r>
          </a:p>
          <a:p>
            <a:pPr marL="285750" lvl="0" indent="-285750" algn="l">
              <a:buFont typeface="Arial" panose="020B0604020202020204" pitchFamily="34" charset="0"/>
              <a:buChar char="•"/>
            </a:pPr>
            <a:r>
              <a:rPr lang="en-US" dirty="0">
                <a:solidFill>
                  <a:srgbClr val="394E5C"/>
                </a:solidFill>
                <a:latin typeface="Avenir" panose="02000503020000020003"/>
              </a:rPr>
              <a:t>Night-time  symptoms</a:t>
            </a:r>
          </a:p>
          <a:p>
            <a:pPr marL="285750" lvl="0" indent="-285750" algn="l">
              <a:buFont typeface="Arial" panose="020B0604020202020204" pitchFamily="34" charset="0"/>
              <a:buChar char="•"/>
            </a:pPr>
            <a:r>
              <a:rPr lang="en-US" dirty="0">
                <a:solidFill>
                  <a:srgbClr val="394E5C"/>
                </a:solidFill>
                <a:latin typeface="Avenir" panose="02000503020000020003"/>
              </a:rPr>
              <a:t>Variability</a:t>
            </a:r>
          </a:p>
          <a:p>
            <a:pPr marL="285750" lvl="0" indent="-285750" algn="l">
              <a:buFont typeface="Arial" panose="020B0604020202020204" pitchFamily="34" charset="0"/>
              <a:buChar char="•"/>
            </a:pPr>
            <a:r>
              <a:rPr lang="en-US" dirty="0">
                <a:solidFill>
                  <a:srgbClr val="394E5C"/>
                </a:solidFill>
                <a:latin typeface="Avenir" panose="02000503020000020003"/>
              </a:rPr>
              <a:t>Fatigue</a:t>
            </a:r>
          </a:p>
          <a:p>
            <a:pPr marL="285750" lvl="0" indent="-285750">
              <a:buFont typeface="Arial" panose="020B0604020202020204" pitchFamily="34" charset="0"/>
              <a:buChar char="•"/>
            </a:pPr>
            <a:r>
              <a:rPr lang="en-US" dirty="0">
                <a:solidFill>
                  <a:srgbClr val="394E5C"/>
                </a:solidFill>
                <a:latin typeface="Avenir" panose="02000503020000020003"/>
              </a:rPr>
              <a:t>Exercise intolerance</a:t>
            </a:r>
          </a:p>
        </p:txBody>
      </p:sp>
      <p:sp>
        <p:nvSpPr>
          <p:cNvPr id="10" name="Rectangle 9">
            <a:extLst>
              <a:ext uri="{FF2B5EF4-FFF2-40B4-BE49-F238E27FC236}">
                <a16:creationId xmlns:a16="http://schemas.microsoft.com/office/drawing/2014/main" id="{85C93AE7-87BA-0F7F-783F-1C2D6507CF72}"/>
              </a:ext>
            </a:extLst>
          </p:cNvPr>
          <p:cNvSpPr/>
          <p:nvPr/>
        </p:nvSpPr>
        <p:spPr>
          <a:xfrm>
            <a:off x="6219368" y="1827161"/>
            <a:ext cx="2634343" cy="3506941"/>
          </a:xfrm>
          <a:prstGeom prst="rect">
            <a:avLst/>
          </a:prstGeom>
          <a:solidFill>
            <a:schemeClr val="accent4">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buNone/>
            </a:pPr>
            <a:r>
              <a:rPr lang="en-US" sz="2000" b="1" i="1" dirty="0">
                <a:solidFill>
                  <a:srgbClr val="394E5C"/>
                </a:solidFill>
                <a:latin typeface="Avenir" panose="02000503020000020003"/>
              </a:rPr>
              <a:t>Personal and family</a:t>
            </a:r>
          </a:p>
          <a:p>
            <a:pPr lvl="0" algn="ctr">
              <a:buNone/>
            </a:pPr>
            <a:endParaRPr lang="en-US" sz="2000" b="1" i="1" dirty="0">
              <a:solidFill>
                <a:srgbClr val="394E5C"/>
              </a:solidFill>
              <a:latin typeface="Avenir" panose="02000503020000020003"/>
            </a:endParaRPr>
          </a:p>
          <a:p>
            <a:pPr lvl="0" algn="ctr">
              <a:buNone/>
            </a:pPr>
            <a:endParaRPr lang="en-US" i="1" dirty="0">
              <a:solidFill>
                <a:srgbClr val="394E5C"/>
              </a:solidFill>
              <a:latin typeface="Avenir" panose="02000503020000020003"/>
            </a:endParaRPr>
          </a:p>
          <a:p>
            <a:pPr lvl="0" algn="ctr">
              <a:buNone/>
            </a:pPr>
            <a:endParaRPr lang="en-US" i="1" dirty="0">
              <a:solidFill>
                <a:srgbClr val="394E5C"/>
              </a:solidFill>
              <a:latin typeface="Avenir" panose="02000503020000020003"/>
            </a:endParaRPr>
          </a:p>
          <a:p>
            <a:pPr lvl="0" algn="ctr">
              <a:buNone/>
            </a:pPr>
            <a:r>
              <a:rPr lang="en-US" b="1" dirty="0">
                <a:solidFill>
                  <a:srgbClr val="394E5C"/>
                </a:solidFill>
                <a:latin typeface="Avenir" panose="02000503020000020003"/>
              </a:rPr>
              <a:t>Examples:</a:t>
            </a:r>
            <a:endParaRPr lang="en-US" i="1" dirty="0">
              <a:solidFill>
                <a:srgbClr val="394E5C"/>
              </a:solidFill>
              <a:latin typeface="Avenir" panose="02000503020000020003"/>
            </a:endParaRPr>
          </a:p>
          <a:p>
            <a:pPr marL="285750" lvl="0" indent="-285750" algn="l">
              <a:buFont typeface="Arial" panose="020B0604020202020204" pitchFamily="34" charset="0"/>
              <a:buChar char="•"/>
            </a:pPr>
            <a:r>
              <a:rPr lang="en-US" dirty="0">
                <a:solidFill>
                  <a:srgbClr val="394E5C"/>
                </a:solidFill>
                <a:latin typeface="Avenir" panose="02000503020000020003"/>
              </a:rPr>
              <a:t>Occupation</a:t>
            </a:r>
          </a:p>
          <a:p>
            <a:pPr marL="285750" lvl="0" indent="-285750" algn="l">
              <a:buFont typeface="Arial" panose="020B0604020202020204" pitchFamily="34" charset="0"/>
              <a:buChar char="•"/>
            </a:pPr>
            <a:r>
              <a:rPr lang="en-US" dirty="0">
                <a:solidFill>
                  <a:srgbClr val="394E5C"/>
                </a:solidFill>
                <a:latin typeface="Avenir" panose="02000503020000020003"/>
              </a:rPr>
              <a:t>Atopy</a:t>
            </a:r>
          </a:p>
          <a:p>
            <a:pPr marL="285750" lvl="0" indent="-285750" algn="l">
              <a:buFont typeface="Arial" panose="020B0604020202020204" pitchFamily="34" charset="0"/>
              <a:buChar char="•"/>
            </a:pPr>
            <a:r>
              <a:rPr lang="en-US" dirty="0">
                <a:solidFill>
                  <a:srgbClr val="394E5C"/>
                </a:solidFill>
                <a:latin typeface="Avenir" panose="02000503020000020003"/>
              </a:rPr>
              <a:t>Smoking</a:t>
            </a:r>
          </a:p>
          <a:p>
            <a:pPr marL="285750" lvl="0" indent="-285750" algn="l">
              <a:buFont typeface="Arial" panose="020B0604020202020204" pitchFamily="34" charset="0"/>
              <a:buChar char="•"/>
            </a:pPr>
            <a:r>
              <a:rPr lang="en-US" dirty="0">
                <a:solidFill>
                  <a:srgbClr val="394E5C"/>
                </a:solidFill>
                <a:latin typeface="Avenir" panose="02000503020000020003"/>
              </a:rPr>
              <a:t>Hobbies</a:t>
            </a:r>
          </a:p>
          <a:p>
            <a:pPr marL="285750" lvl="0" indent="-285750">
              <a:buFont typeface="Arial" panose="020B0604020202020204" pitchFamily="34" charset="0"/>
              <a:buChar char="•"/>
            </a:pPr>
            <a:r>
              <a:rPr lang="en-US" dirty="0">
                <a:solidFill>
                  <a:srgbClr val="394E5C"/>
                </a:solidFill>
                <a:latin typeface="Avenir" panose="02000503020000020003"/>
              </a:rPr>
              <a:t>Rhinitis</a:t>
            </a:r>
          </a:p>
        </p:txBody>
      </p:sp>
      <p:sp>
        <p:nvSpPr>
          <p:cNvPr id="11" name="Rectangle 10">
            <a:extLst>
              <a:ext uri="{FF2B5EF4-FFF2-40B4-BE49-F238E27FC236}">
                <a16:creationId xmlns:a16="http://schemas.microsoft.com/office/drawing/2014/main" id="{4A25AC04-7E1A-2F51-8BB2-7FE3D4B6BF43}"/>
              </a:ext>
            </a:extLst>
          </p:cNvPr>
          <p:cNvSpPr/>
          <p:nvPr/>
        </p:nvSpPr>
        <p:spPr>
          <a:xfrm>
            <a:off x="9085940" y="2554513"/>
            <a:ext cx="2656113" cy="3918858"/>
          </a:xfrm>
          <a:prstGeom prst="rect">
            <a:avLst/>
          </a:prstGeom>
          <a:solidFill>
            <a:schemeClr val="accent1">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pPr lvl="0" algn="ctr"/>
            <a:r>
              <a:rPr lang="en-US" sz="2000" b="1" dirty="0">
                <a:solidFill>
                  <a:srgbClr val="394E5C"/>
                </a:solidFill>
                <a:latin typeface="Avenir" panose="02000503020000020003"/>
              </a:rPr>
              <a:t>Bronchodilator responsiveness (spirometry preferred)</a:t>
            </a:r>
          </a:p>
          <a:p>
            <a:pPr lvl="0" algn="ctr"/>
            <a:endParaRPr lang="en-US" dirty="0">
              <a:solidFill>
                <a:srgbClr val="394E5C"/>
              </a:solidFill>
              <a:latin typeface="Avenir" panose="02000503020000020003"/>
            </a:endParaRPr>
          </a:p>
          <a:p>
            <a:pPr marL="285750" lvl="0" indent="-285750">
              <a:buFont typeface="Arial" panose="020B0604020202020204" pitchFamily="34" charset="0"/>
              <a:buChar char="•"/>
            </a:pPr>
            <a:r>
              <a:rPr lang="en-US" dirty="0">
                <a:solidFill>
                  <a:srgbClr val="394E5C"/>
                </a:solidFill>
                <a:latin typeface="Avenir" panose="02000503020000020003"/>
              </a:rPr>
              <a:t>Alternative tests of BD responsiveness</a:t>
            </a:r>
          </a:p>
          <a:p>
            <a:pPr marL="285750" lvl="0" indent="-285750">
              <a:buFont typeface="Arial" panose="020B0604020202020204" pitchFamily="34" charset="0"/>
              <a:buChar char="•"/>
            </a:pPr>
            <a:r>
              <a:rPr lang="en-US" dirty="0">
                <a:solidFill>
                  <a:srgbClr val="394E5C"/>
                </a:solidFill>
                <a:latin typeface="Avenir" panose="02000503020000020003"/>
              </a:rPr>
              <a:t>Serial peak flow</a:t>
            </a:r>
          </a:p>
          <a:p>
            <a:pPr marL="285750" lvl="0" indent="-285750">
              <a:buFont typeface="Arial" panose="020B0604020202020204" pitchFamily="34" charset="0"/>
              <a:buChar char="•"/>
            </a:pPr>
            <a:r>
              <a:rPr lang="en-US" dirty="0">
                <a:solidFill>
                  <a:srgbClr val="394E5C"/>
                </a:solidFill>
                <a:latin typeface="Avenir" panose="02000503020000020003"/>
              </a:rPr>
              <a:t>Micro-spirometry</a:t>
            </a:r>
          </a:p>
          <a:p>
            <a:pPr marL="285750" lvl="0" indent="-285750">
              <a:buFont typeface="Arial" panose="020B0604020202020204" pitchFamily="34" charset="0"/>
              <a:buChar char="•"/>
            </a:pPr>
            <a:r>
              <a:rPr lang="en-US" i="1" dirty="0">
                <a:solidFill>
                  <a:srgbClr val="394E5C"/>
                </a:solidFill>
                <a:latin typeface="Avenir" panose="02000503020000020003"/>
              </a:rPr>
              <a:t>(Response to treatment)</a:t>
            </a:r>
          </a:p>
          <a:p>
            <a:pPr marL="285750" lvl="0" indent="-285750">
              <a:buFont typeface="Arial" panose="020B0604020202020204" pitchFamily="34" charset="0"/>
              <a:buChar char="•"/>
            </a:pPr>
            <a:r>
              <a:rPr lang="en-US" i="1" dirty="0">
                <a:solidFill>
                  <a:srgbClr val="394E5C"/>
                </a:solidFill>
                <a:latin typeface="Avenir" panose="02000503020000020003"/>
              </a:rPr>
              <a:t>Other: FeNO, Eos, SIgE</a:t>
            </a:r>
          </a:p>
        </p:txBody>
      </p:sp>
      <p:sp>
        <p:nvSpPr>
          <p:cNvPr id="12" name="Rectangle 11">
            <a:extLst>
              <a:ext uri="{FF2B5EF4-FFF2-40B4-BE49-F238E27FC236}">
                <a16:creationId xmlns:a16="http://schemas.microsoft.com/office/drawing/2014/main" id="{D0611C5A-6B5D-A8FA-9A60-891C67BDB6AD}"/>
              </a:ext>
            </a:extLst>
          </p:cNvPr>
          <p:cNvSpPr/>
          <p:nvPr/>
        </p:nvSpPr>
        <p:spPr>
          <a:xfrm>
            <a:off x="457195" y="5957637"/>
            <a:ext cx="8367487" cy="63862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indent="0" algn="ctr">
              <a:buNone/>
            </a:pPr>
            <a:r>
              <a:rPr lang="en-US" sz="2000" b="1" dirty="0">
                <a:latin typeface="Avenir" panose="02000503020000020003"/>
              </a:rPr>
              <a:t>These factors and their relative importance may differ at national level</a:t>
            </a:r>
          </a:p>
        </p:txBody>
      </p:sp>
      <p:sp>
        <p:nvSpPr>
          <p:cNvPr id="13" name="TextBox 12">
            <a:extLst>
              <a:ext uri="{FF2B5EF4-FFF2-40B4-BE49-F238E27FC236}">
                <a16:creationId xmlns:a16="http://schemas.microsoft.com/office/drawing/2014/main" id="{D39DB3F1-9029-E34E-6D30-58461A64549F}"/>
              </a:ext>
            </a:extLst>
          </p:cNvPr>
          <p:cNvSpPr txBox="1"/>
          <p:nvPr/>
        </p:nvSpPr>
        <p:spPr>
          <a:xfrm>
            <a:off x="0" y="6488668"/>
            <a:ext cx="7184572" cy="369332"/>
          </a:xfrm>
          <a:prstGeom prst="rect">
            <a:avLst/>
          </a:prstGeom>
          <a:noFill/>
        </p:spPr>
        <p:txBody>
          <a:bodyPr wrap="square" rtlCol="0" anchor="b" anchorCtr="0">
            <a:noAutofit/>
          </a:bodyPr>
          <a:lstStyle/>
          <a:p>
            <a:r>
              <a:rPr lang="en-US" sz="1200" dirty="0">
                <a:solidFill>
                  <a:srgbClr val="394E5C"/>
                </a:solidFill>
                <a:latin typeface="Avenir" panose="02000503020000020003"/>
              </a:rPr>
              <a:t>BD, bronchodilator.</a:t>
            </a:r>
          </a:p>
        </p:txBody>
      </p:sp>
    </p:spTree>
    <p:extLst>
      <p:ext uri="{BB962C8B-B14F-4D97-AF65-F5344CB8AC3E}">
        <p14:creationId xmlns:p14="http://schemas.microsoft.com/office/powerpoint/2010/main" val="285160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5">
            <a:extLst>
              <a:ext uri="{FF2B5EF4-FFF2-40B4-BE49-F238E27FC236}">
                <a16:creationId xmlns:a16="http://schemas.microsoft.com/office/drawing/2014/main" id="{7B8E08CA-80B5-773F-1C35-D9997787F583}"/>
              </a:ext>
            </a:extLst>
          </p:cNvPr>
          <p:cNvSpPr txBox="1"/>
          <p:nvPr/>
        </p:nvSpPr>
        <p:spPr>
          <a:xfrm>
            <a:off x="2152355" y="659089"/>
            <a:ext cx="7629911" cy="692497"/>
          </a:xfrm>
          <a:prstGeom prst="rect">
            <a:avLst/>
          </a:prstGeom>
        </p:spPr>
        <p:txBody>
          <a:bodyPr wrap="square" lIns="0" tIns="0" rIns="0" bIns="0" rtlCol="0" anchor="t">
            <a:spAutoFit/>
          </a:bodyPr>
          <a:lstStyle/>
          <a:p>
            <a:pPr>
              <a:lnSpc>
                <a:spcPts val="2700"/>
              </a:lnSpc>
              <a:spcBef>
                <a:spcPct val="0"/>
              </a:spcBef>
            </a:pPr>
            <a:r>
              <a:rPr lang="en-GB" sz="2400" dirty="0">
                <a:solidFill>
                  <a:srgbClr val="000000"/>
                </a:solidFill>
                <a:latin typeface="ArialMT"/>
              </a:rPr>
              <a:t>Or: How to diagnose Asthma in "real life"</a:t>
            </a:r>
            <a:endParaRPr lang="en-GB" sz="2400" dirty="0">
              <a:solidFill>
                <a:schemeClr val="dk1"/>
              </a:solidFill>
              <a:latin typeface="Arial"/>
              <a:ea typeface="Arial"/>
              <a:cs typeface="Arial"/>
              <a:sym typeface="Arial"/>
            </a:endParaRPr>
          </a:p>
          <a:p>
            <a:pPr>
              <a:lnSpc>
                <a:spcPts val="2700"/>
              </a:lnSpc>
              <a:spcBef>
                <a:spcPct val="0"/>
              </a:spcBef>
            </a:pPr>
            <a:endParaRPr lang="en-US" sz="2400" spc="135" dirty="0">
              <a:solidFill>
                <a:srgbClr val="1A4671"/>
              </a:solidFill>
              <a:latin typeface="Poppins Semi-Bold"/>
            </a:endParaRPr>
          </a:p>
        </p:txBody>
      </p:sp>
      <p:pic>
        <p:nvPicPr>
          <p:cNvPr id="4" name="Picture 2" descr="Le Particulier Santé n°48 - Version numérique">
            <a:extLst>
              <a:ext uri="{FF2B5EF4-FFF2-40B4-BE49-F238E27FC236}">
                <a16:creationId xmlns:a16="http://schemas.microsoft.com/office/drawing/2014/main" id="{A93A7C80-89C6-E760-F186-C95F4D53F95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3714" y="1908920"/>
            <a:ext cx="2802932" cy="37124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8EA8F4-1B8B-8B87-DD0B-1583AD5D199B}"/>
              </a:ext>
            </a:extLst>
          </p:cNvPr>
          <p:cNvSpPr txBox="1"/>
          <p:nvPr/>
        </p:nvSpPr>
        <p:spPr>
          <a:xfrm>
            <a:off x="4622800" y="1752554"/>
            <a:ext cx="6896311" cy="1528945"/>
          </a:xfrm>
          <a:prstGeom prst="rect">
            <a:avLst/>
          </a:prstGeom>
          <a:noFill/>
        </p:spPr>
        <p:txBody>
          <a:bodyPr wrap="none" rtlCol="0">
            <a:spAutoFit/>
          </a:bodyPr>
          <a:lstStyle/>
          <a:p>
            <a:r>
              <a:rPr lang="en-US" sz="1867" b="1" dirty="0"/>
              <a:t>Asthma</a:t>
            </a:r>
          </a:p>
          <a:p>
            <a:pPr marL="190510" indent="-190510">
              <a:buFont typeface="Arial" panose="020B0604020202020204" pitchFamily="34" charset="0"/>
              <a:buChar char="•"/>
            </a:pPr>
            <a:r>
              <a:rPr lang="en-US" sz="1867" dirty="0"/>
              <a:t>A common , chronic respiratory disorder</a:t>
            </a:r>
          </a:p>
          <a:p>
            <a:pPr marL="190510" indent="-190510">
              <a:buFont typeface="Arial" panose="020B0604020202020204" pitchFamily="34" charset="0"/>
              <a:buChar char="•"/>
            </a:pPr>
            <a:r>
              <a:rPr lang="en-US" sz="1867" dirty="0"/>
              <a:t>Which </a:t>
            </a:r>
            <a:r>
              <a:rPr lang="en-US" sz="1867" b="1" dirty="0"/>
              <a:t>varies</a:t>
            </a:r>
            <a:r>
              <a:rPr lang="en-US" sz="1867" dirty="0"/>
              <a:t> in severity and manifestation over time</a:t>
            </a:r>
          </a:p>
          <a:p>
            <a:pPr marL="190510" indent="-190510">
              <a:buFont typeface="Arial" panose="020B0604020202020204" pitchFamily="34" charset="0"/>
              <a:buChar char="•"/>
            </a:pPr>
            <a:r>
              <a:rPr lang="en-US" sz="1867" dirty="0"/>
              <a:t>Which has </a:t>
            </a:r>
            <a:r>
              <a:rPr lang="en-US" sz="1867" b="1" dirty="0"/>
              <a:t>many symptoms which overlap </a:t>
            </a:r>
            <a:r>
              <a:rPr lang="en-US" sz="1867" dirty="0"/>
              <a:t>other common diseases</a:t>
            </a:r>
          </a:p>
          <a:p>
            <a:pPr marL="190510" indent="-190510">
              <a:buFont typeface="Arial" panose="020B0604020202020204" pitchFamily="34" charset="0"/>
              <a:buChar char="•"/>
            </a:pPr>
            <a:r>
              <a:rPr lang="en-US" sz="1867" dirty="0"/>
              <a:t>The diagnosis of which is a critical step</a:t>
            </a:r>
          </a:p>
        </p:txBody>
      </p:sp>
      <p:sp>
        <p:nvSpPr>
          <p:cNvPr id="6" name="TextBox 5">
            <a:extLst>
              <a:ext uri="{FF2B5EF4-FFF2-40B4-BE49-F238E27FC236}">
                <a16:creationId xmlns:a16="http://schemas.microsoft.com/office/drawing/2014/main" id="{843F3E14-E118-A240-0431-18BBAA86AEAB}"/>
              </a:ext>
            </a:extLst>
          </p:cNvPr>
          <p:cNvSpPr txBox="1"/>
          <p:nvPr/>
        </p:nvSpPr>
        <p:spPr>
          <a:xfrm>
            <a:off x="4725133" y="3918500"/>
            <a:ext cx="4841454" cy="1816266"/>
          </a:xfrm>
          <a:prstGeom prst="rect">
            <a:avLst/>
          </a:prstGeom>
          <a:noFill/>
        </p:spPr>
        <p:txBody>
          <a:bodyPr wrap="none" rtlCol="0">
            <a:spAutoFit/>
          </a:bodyPr>
          <a:lstStyle/>
          <a:p>
            <a:r>
              <a:rPr lang="en-US" sz="1867" b="1" dirty="0"/>
              <a:t>“real-life”</a:t>
            </a:r>
          </a:p>
          <a:p>
            <a:pPr marL="190510" indent="-190510">
              <a:buFont typeface="Arial" panose="020B0604020202020204" pitchFamily="34" charset="0"/>
              <a:buChar char="•"/>
            </a:pPr>
            <a:r>
              <a:rPr lang="en-US" sz="1867" dirty="0"/>
              <a:t>Where the patient presents for the first time</a:t>
            </a:r>
          </a:p>
          <a:p>
            <a:pPr marL="190510" indent="-190510">
              <a:buFont typeface="Arial" panose="020B0604020202020204" pitchFamily="34" charset="0"/>
              <a:buChar char="•"/>
            </a:pPr>
            <a:r>
              <a:rPr lang="en-US" sz="1867" dirty="0"/>
              <a:t>Where there are few resources available</a:t>
            </a:r>
          </a:p>
          <a:p>
            <a:pPr marL="190510" indent="-190510">
              <a:buFont typeface="Arial" panose="020B0604020202020204" pitchFamily="34" charset="0"/>
              <a:buChar char="•"/>
            </a:pPr>
            <a:r>
              <a:rPr lang="en-US" sz="1867" dirty="0"/>
              <a:t>Where time is limited</a:t>
            </a:r>
          </a:p>
          <a:p>
            <a:pPr marL="190510" indent="-190510">
              <a:buFont typeface="Arial" panose="020B0604020202020204" pitchFamily="34" charset="0"/>
              <a:buChar char="•"/>
            </a:pPr>
            <a:r>
              <a:rPr lang="en-US" sz="1867" dirty="0"/>
              <a:t>Where expertise is limited</a:t>
            </a:r>
          </a:p>
          <a:p>
            <a:pPr marL="190510" indent="-190510">
              <a:buFont typeface="Arial" panose="020B0604020202020204" pitchFamily="34" charset="0"/>
              <a:buChar char="•"/>
            </a:pPr>
            <a:r>
              <a:rPr lang="en-US" sz="1867" dirty="0"/>
              <a:t>Where guidelines are not necessarily followed</a:t>
            </a:r>
          </a:p>
        </p:txBody>
      </p:sp>
      <p:pic>
        <p:nvPicPr>
          <p:cNvPr id="1026" name="Picture 2" descr="How to Diagnose Chronic Lyme Disease. More Than A Test. - Treat Lyme">
            <a:extLst>
              <a:ext uri="{FF2B5EF4-FFF2-40B4-BE49-F238E27FC236}">
                <a16:creationId xmlns:a16="http://schemas.microsoft.com/office/drawing/2014/main" id="{E2B016F9-E560-D019-F0C3-E7A2FE862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287" y="328612"/>
            <a:ext cx="1819274" cy="90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74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9A664-AB28-AA4C-FD6B-1131F7E15EB6}"/>
              </a:ext>
            </a:extLst>
          </p:cNvPr>
          <p:cNvSpPr>
            <a:spLocks noGrp="1"/>
          </p:cNvSpPr>
          <p:nvPr>
            <p:ph type="title"/>
          </p:nvPr>
        </p:nvSpPr>
        <p:spPr/>
        <p:txBody>
          <a:bodyPr/>
          <a:lstStyle/>
          <a:p>
            <a:r>
              <a:rPr lang="en-US" dirty="0"/>
              <a:t>Puzzle piece: Occupation</a:t>
            </a:r>
          </a:p>
        </p:txBody>
      </p:sp>
      <p:pic>
        <p:nvPicPr>
          <p:cNvPr id="4" name="Picture 3">
            <a:extLst>
              <a:ext uri="{FF2B5EF4-FFF2-40B4-BE49-F238E27FC236}">
                <a16:creationId xmlns:a16="http://schemas.microsoft.com/office/drawing/2014/main" id="{275B5A82-E831-19DE-3C75-44E8F2082DC4}"/>
              </a:ext>
            </a:extLst>
          </p:cNvPr>
          <p:cNvPicPr>
            <a:picLocks noChangeAspect="1"/>
          </p:cNvPicPr>
          <p:nvPr/>
        </p:nvPicPr>
        <p:blipFill>
          <a:blip r:embed="rId2"/>
          <a:stretch>
            <a:fillRect/>
          </a:stretch>
        </p:blipFill>
        <p:spPr>
          <a:xfrm>
            <a:off x="6712805" y="1828798"/>
            <a:ext cx="5191328" cy="4648825"/>
          </a:xfrm>
          <a:prstGeom prst="rect">
            <a:avLst/>
          </a:prstGeom>
        </p:spPr>
      </p:pic>
      <p:graphicFrame>
        <p:nvGraphicFramePr>
          <p:cNvPr id="5" name="Table 9">
            <a:extLst>
              <a:ext uri="{FF2B5EF4-FFF2-40B4-BE49-F238E27FC236}">
                <a16:creationId xmlns:a16="http://schemas.microsoft.com/office/drawing/2014/main" id="{0AFA0DD3-85D0-B03B-23BE-A25320EC7A0F}"/>
              </a:ext>
            </a:extLst>
          </p:cNvPr>
          <p:cNvGraphicFramePr>
            <a:graphicFrameLocks noGrp="1"/>
          </p:cNvGraphicFramePr>
          <p:nvPr/>
        </p:nvGraphicFramePr>
        <p:xfrm>
          <a:off x="321734" y="1879600"/>
          <a:ext cx="6146800" cy="4607558"/>
        </p:xfrm>
        <a:graphic>
          <a:graphicData uri="http://schemas.openxmlformats.org/drawingml/2006/table">
            <a:tbl>
              <a:tblPr firstRow="1" bandRow="1">
                <a:tableStyleId>{BDBED569-4797-4DF1-A0F4-6AAB3CD982D8}</a:tableStyleId>
              </a:tblPr>
              <a:tblGrid>
                <a:gridCol w="1608666">
                  <a:extLst>
                    <a:ext uri="{9D8B030D-6E8A-4147-A177-3AD203B41FA5}">
                      <a16:colId xmlns:a16="http://schemas.microsoft.com/office/drawing/2014/main" val="919452482"/>
                    </a:ext>
                  </a:extLst>
                </a:gridCol>
                <a:gridCol w="4538134">
                  <a:extLst>
                    <a:ext uri="{9D8B030D-6E8A-4147-A177-3AD203B41FA5}">
                      <a16:colId xmlns:a16="http://schemas.microsoft.com/office/drawing/2014/main" val="2800356986"/>
                    </a:ext>
                  </a:extLst>
                </a:gridCol>
              </a:tblGrid>
              <a:tr h="942455">
                <a:tc>
                  <a:txBody>
                    <a:bodyPr/>
                    <a:lstStyle/>
                    <a:p>
                      <a:r>
                        <a:rPr lang="en-US" sz="2400" dirty="0">
                          <a:solidFill>
                            <a:srgbClr val="394E5C"/>
                          </a:solidFill>
                          <a:latin typeface="Avenir" panose="02000503020000020003"/>
                        </a:rPr>
                        <a:t>WHY?</a:t>
                      </a:r>
                    </a:p>
                  </a:txBody>
                  <a:tcPr/>
                </a:tc>
                <a:tc>
                  <a:txBody>
                    <a:bodyPr/>
                    <a:lstStyle/>
                    <a:p>
                      <a:r>
                        <a:rPr lang="en-US" sz="2400" b="0" dirty="0">
                          <a:solidFill>
                            <a:srgbClr val="394E5C"/>
                          </a:solidFill>
                          <a:latin typeface="Avenir" panose="02000503020000020003"/>
                        </a:rPr>
                        <a:t>How will it influence decision-making?</a:t>
                      </a:r>
                    </a:p>
                  </a:txBody>
                  <a:tcPr/>
                </a:tc>
                <a:extLst>
                  <a:ext uri="{0D108BD9-81ED-4DB2-BD59-A6C34878D82A}">
                    <a16:rowId xmlns:a16="http://schemas.microsoft.com/office/drawing/2014/main" val="923156399"/>
                  </a:ext>
                </a:extLst>
              </a:tr>
              <a:tr h="1780193">
                <a:tc>
                  <a:txBody>
                    <a:bodyPr/>
                    <a:lstStyle/>
                    <a:p>
                      <a:r>
                        <a:rPr lang="en-US" sz="2400" b="1" dirty="0">
                          <a:solidFill>
                            <a:srgbClr val="394E5C"/>
                          </a:solidFill>
                          <a:latin typeface="Avenir" panose="02000503020000020003"/>
                        </a:rPr>
                        <a:t>HOW?</a:t>
                      </a:r>
                    </a:p>
                  </a:txBody>
                  <a:tcPr/>
                </a:tc>
                <a:tc>
                  <a:txBody>
                    <a:bodyPr/>
                    <a:lstStyle/>
                    <a:p>
                      <a:r>
                        <a:rPr lang="en-US" sz="2400" dirty="0">
                          <a:solidFill>
                            <a:srgbClr val="394E5C"/>
                          </a:solidFill>
                          <a:latin typeface="Avenir" panose="02000503020000020003"/>
                        </a:rPr>
                        <a:t>How will you elicit it? (question, test, observation, other); How will you interpret the answer? How will you code it?</a:t>
                      </a:r>
                    </a:p>
                  </a:txBody>
                  <a:tcPr/>
                </a:tc>
                <a:extLst>
                  <a:ext uri="{0D108BD9-81ED-4DB2-BD59-A6C34878D82A}">
                    <a16:rowId xmlns:a16="http://schemas.microsoft.com/office/drawing/2014/main" val="2804210313"/>
                  </a:ext>
                </a:extLst>
              </a:tr>
              <a:tr h="1361324">
                <a:tc>
                  <a:txBody>
                    <a:bodyPr/>
                    <a:lstStyle/>
                    <a:p>
                      <a:r>
                        <a:rPr lang="en-US" sz="2400" b="1" dirty="0">
                          <a:solidFill>
                            <a:srgbClr val="394E5C"/>
                          </a:solidFill>
                          <a:latin typeface="Avenir" panose="02000503020000020003"/>
                        </a:rPr>
                        <a:t>WHEN?</a:t>
                      </a:r>
                    </a:p>
                  </a:txBody>
                  <a:tcPr/>
                </a:tc>
                <a:tc>
                  <a:txBody>
                    <a:bodyPr/>
                    <a:lstStyle/>
                    <a:p>
                      <a:r>
                        <a:rPr lang="en-US" sz="2400" dirty="0">
                          <a:solidFill>
                            <a:srgbClr val="394E5C"/>
                          </a:solidFill>
                          <a:latin typeface="Avenir" panose="02000503020000020003"/>
                        </a:rPr>
                        <a:t>When would you ask? (first consultation, subsequent, every time, once…)</a:t>
                      </a:r>
                    </a:p>
                  </a:txBody>
                  <a:tcPr/>
                </a:tc>
                <a:extLst>
                  <a:ext uri="{0D108BD9-81ED-4DB2-BD59-A6C34878D82A}">
                    <a16:rowId xmlns:a16="http://schemas.microsoft.com/office/drawing/2014/main" val="609640251"/>
                  </a:ext>
                </a:extLst>
              </a:tr>
              <a:tr h="523586">
                <a:tc>
                  <a:txBody>
                    <a:bodyPr/>
                    <a:lstStyle/>
                    <a:p>
                      <a:r>
                        <a:rPr lang="en-US" sz="2400" b="1" dirty="0">
                          <a:solidFill>
                            <a:srgbClr val="394E5C"/>
                          </a:solidFill>
                          <a:latin typeface="Avenir" panose="02000503020000020003"/>
                        </a:rPr>
                        <a:t>WHO?</a:t>
                      </a:r>
                    </a:p>
                  </a:txBody>
                  <a:tcPr/>
                </a:tc>
                <a:tc>
                  <a:txBody>
                    <a:bodyPr/>
                    <a:lstStyle/>
                    <a:p>
                      <a:r>
                        <a:rPr lang="en-US" sz="2400" dirty="0">
                          <a:solidFill>
                            <a:srgbClr val="394E5C"/>
                          </a:solidFill>
                          <a:latin typeface="Avenir" panose="02000503020000020003"/>
                        </a:rPr>
                        <a:t>All, child, adult, sub-group?</a:t>
                      </a:r>
                    </a:p>
                  </a:txBody>
                  <a:tcPr/>
                </a:tc>
                <a:extLst>
                  <a:ext uri="{0D108BD9-81ED-4DB2-BD59-A6C34878D82A}">
                    <a16:rowId xmlns:a16="http://schemas.microsoft.com/office/drawing/2014/main" val="2310973406"/>
                  </a:ext>
                </a:extLst>
              </a:tr>
            </a:tbl>
          </a:graphicData>
        </a:graphic>
      </p:graphicFrame>
    </p:spTree>
    <p:extLst>
      <p:ext uri="{BB962C8B-B14F-4D97-AF65-F5344CB8AC3E}">
        <p14:creationId xmlns:p14="http://schemas.microsoft.com/office/powerpoint/2010/main" val="32105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BC19-B6B5-11E2-3A4E-FDFF57EAEE03}"/>
              </a:ext>
            </a:extLst>
          </p:cNvPr>
          <p:cNvSpPr>
            <a:spLocks noGrp="1"/>
          </p:cNvSpPr>
          <p:nvPr>
            <p:ph type="title"/>
          </p:nvPr>
        </p:nvSpPr>
        <p:spPr/>
        <p:txBody>
          <a:bodyPr/>
          <a:lstStyle/>
          <a:p>
            <a:r>
              <a:rPr lang="en-US" dirty="0"/>
              <a:t>The jigsaw puzzle approach </a:t>
            </a:r>
          </a:p>
        </p:txBody>
      </p:sp>
      <p:sp>
        <p:nvSpPr>
          <p:cNvPr id="3" name="TextBox 2">
            <a:extLst>
              <a:ext uri="{FF2B5EF4-FFF2-40B4-BE49-F238E27FC236}">
                <a16:creationId xmlns:a16="http://schemas.microsoft.com/office/drawing/2014/main" id="{3CC95433-F269-CBF5-9CEF-9EB78D1ADE9F}"/>
              </a:ext>
            </a:extLst>
          </p:cNvPr>
          <p:cNvSpPr txBox="1"/>
          <p:nvPr/>
        </p:nvSpPr>
        <p:spPr>
          <a:xfrm>
            <a:off x="1794510" y="2800350"/>
            <a:ext cx="6028445" cy="1477328"/>
          </a:xfrm>
          <a:prstGeom prst="rect">
            <a:avLst/>
          </a:prstGeom>
          <a:noFill/>
        </p:spPr>
        <p:txBody>
          <a:bodyPr wrap="none" rtlCol="0">
            <a:spAutoFit/>
          </a:bodyPr>
          <a:lstStyle/>
          <a:p>
            <a:pPr marL="285750" indent="-285750">
              <a:buFont typeface="Arial" panose="020B0604020202020204" pitchFamily="34" charset="0"/>
              <a:buChar char="•"/>
            </a:pPr>
            <a:r>
              <a:rPr lang="en-US" dirty="0"/>
              <a:t>is a way of thinking</a:t>
            </a:r>
          </a:p>
          <a:p>
            <a:pPr marL="285750" indent="-285750">
              <a:buFont typeface="Arial" panose="020B0604020202020204" pitchFamily="34" charset="0"/>
              <a:buChar char="•"/>
            </a:pPr>
            <a:r>
              <a:rPr lang="en-US" dirty="0"/>
              <a:t>it is not all inclusive</a:t>
            </a:r>
          </a:p>
          <a:p>
            <a:pPr marL="285750" indent="-285750">
              <a:buFont typeface="Arial" panose="020B0604020202020204" pitchFamily="34" charset="0"/>
              <a:buChar char="•"/>
            </a:pPr>
            <a:r>
              <a:rPr lang="en-US" dirty="0"/>
              <a:t>it does not rely on all the pieces of the puzzle to be present</a:t>
            </a:r>
          </a:p>
          <a:p>
            <a:pPr marL="285750" indent="-285750">
              <a:buFont typeface="Arial" panose="020B0604020202020204" pitchFamily="34" charset="0"/>
              <a:buChar char="•"/>
            </a:pPr>
            <a:r>
              <a:rPr lang="en-US" dirty="0"/>
              <a:t>clarity of thought and reasoning leads to clarity of diagnosis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65042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DED7-FF52-80C3-281B-D355B6A9460C}"/>
              </a:ext>
            </a:extLst>
          </p:cNvPr>
          <p:cNvSpPr>
            <a:spLocks noGrp="1"/>
          </p:cNvSpPr>
          <p:nvPr>
            <p:ph type="title"/>
          </p:nvPr>
        </p:nvSpPr>
        <p:spPr>
          <a:xfrm>
            <a:off x="320040" y="77615"/>
            <a:ext cx="11033760" cy="1613074"/>
          </a:xfrm>
          <a:blipFill>
            <a:blip r:embed="rId2"/>
            <a:tile tx="0" ty="0" sx="100000" sy="100000" flip="none" algn="tl"/>
          </a:blipFill>
        </p:spPr>
        <p:txBody>
          <a:bodyPr>
            <a:normAutofit/>
          </a:bodyPr>
          <a:lstStyle/>
          <a:p>
            <a:r>
              <a:rPr lang="en-GB" sz="3200" dirty="0"/>
              <a:t>People often prefer starting with the corners, the clear and safe clinical signs and symptoms</a:t>
            </a:r>
            <a:endParaRPr lang="en-US" dirty="0"/>
          </a:p>
        </p:txBody>
      </p:sp>
      <p:grpSp>
        <p:nvGrpSpPr>
          <p:cNvPr id="4" name="Group 3">
            <a:extLst>
              <a:ext uri="{FF2B5EF4-FFF2-40B4-BE49-F238E27FC236}">
                <a16:creationId xmlns:a16="http://schemas.microsoft.com/office/drawing/2014/main" id="{00925978-1524-66D9-8446-834ECDECF12F}"/>
              </a:ext>
            </a:extLst>
          </p:cNvPr>
          <p:cNvGrpSpPr/>
          <p:nvPr/>
        </p:nvGrpSpPr>
        <p:grpSpPr>
          <a:xfrm>
            <a:off x="677015" y="2157315"/>
            <a:ext cx="11361830" cy="4269127"/>
            <a:chOff x="1013221" y="2111234"/>
            <a:chExt cx="11005613" cy="4076056"/>
          </a:xfrm>
        </p:grpSpPr>
        <p:sp>
          <p:nvSpPr>
            <p:cNvPr id="5" name="TextBox 4">
              <a:extLst>
                <a:ext uri="{FF2B5EF4-FFF2-40B4-BE49-F238E27FC236}">
                  <a16:creationId xmlns:a16="http://schemas.microsoft.com/office/drawing/2014/main" id="{5F91192F-CD0A-3117-D5BD-65DA3C197082}"/>
                </a:ext>
              </a:extLst>
            </p:cNvPr>
            <p:cNvSpPr txBox="1"/>
            <p:nvPr/>
          </p:nvSpPr>
          <p:spPr>
            <a:xfrm>
              <a:off x="1013221" y="2444435"/>
              <a:ext cx="1799341" cy="382015"/>
            </a:xfrm>
            <a:prstGeom prst="rect">
              <a:avLst/>
            </a:prstGeom>
            <a:noFill/>
          </p:spPr>
          <p:txBody>
            <a:bodyPr wrap="square" rtlCol="0">
              <a:spAutoFit/>
            </a:bodyPr>
            <a:lstStyle/>
            <a:p>
              <a:r>
                <a:rPr lang="en-US" sz="2000" b="1" dirty="0">
                  <a:solidFill>
                    <a:srgbClr val="394E5C"/>
                  </a:solidFill>
                  <a:latin typeface="Avenir" panose="02000503020000020003"/>
                </a:rPr>
                <a:t>Presentation</a:t>
              </a:r>
            </a:p>
          </p:txBody>
        </p:sp>
        <p:sp>
          <p:nvSpPr>
            <p:cNvPr id="6" name="TextBox 5">
              <a:extLst>
                <a:ext uri="{FF2B5EF4-FFF2-40B4-BE49-F238E27FC236}">
                  <a16:creationId xmlns:a16="http://schemas.microsoft.com/office/drawing/2014/main" id="{74517F32-4393-951F-92AB-013EBCBE02F6}"/>
                </a:ext>
              </a:extLst>
            </p:cNvPr>
            <p:cNvSpPr txBox="1"/>
            <p:nvPr/>
          </p:nvSpPr>
          <p:spPr>
            <a:xfrm>
              <a:off x="1345577" y="5805275"/>
              <a:ext cx="1799341" cy="382015"/>
            </a:xfrm>
            <a:prstGeom prst="rect">
              <a:avLst/>
            </a:prstGeom>
            <a:noFill/>
          </p:spPr>
          <p:txBody>
            <a:bodyPr wrap="square" rtlCol="0">
              <a:spAutoFit/>
            </a:bodyPr>
            <a:lstStyle/>
            <a:p>
              <a:r>
                <a:rPr lang="en-US" sz="2000" b="1" dirty="0">
                  <a:solidFill>
                    <a:srgbClr val="394E5C"/>
                  </a:solidFill>
                  <a:latin typeface="Avenir" panose="02000503020000020003"/>
                </a:rPr>
                <a:t>History</a:t>
              </a:r>
            </a:p>
          </p:txBody>
        </p:sp>
        <p:sp>
          <p:nvSpPr>
            <p:cNvPr id="7" name="TextBox 6">
              <a:extLst>
                <a:ext uri="{FF2B5EF4-FFF2-40B4-BE49-F238E27FC236}">
                  <a16:creationId xmlns:a16="http://schemas.microsoft.com/office/drawing/2014/main" id="{87369166-570F-F86F-E2D2-1C7B98949CD9}"/>
                </a:ext>
              </a:extLst>
            </p:cNvPr>
            <p:cNvSpPr txBox="1"/>
            <p:nvPr/>
          </p:nvSpPr>
          <p:spPr>
            <a:xfrm>
              <a:off x="9601244" y="5511417"/>
              <a:ext cx="1799341" cy="675873"/>
            </a:xfrm>
            <a:prstGeom prst="rect">
              <a:avLst/>
            </a:prstGeom>
            <a:noFill/>
          </p:spPr>
          <p:txBody>
            <a:bodyPr wrap="square" rtlCol="0">
              <a:spAutoFit/>
            </a:bodyPr>
            <a:lstStyle/>
            <a:p>
              <a:r>
                <a:rPr lang="en-US" sz="2000" b="1" dirty="0">
                  <a:solidFill>
                    <a:srgbClr val="394E5C"/>
                  </a:solidFill>
                  <a:latin typeface="Avenir" panose="02000503020000020003"/>
                </a:rPr>
                <a:t>Objective tests</a:t>
              </a:r>
            </a:p>
          </p:txBody>
        </p:sp>
        <p:sp>
          <p:nvSpPr>
            <p:cNvPr id="8" name="TextBox 7">
              <a:extLst>
                <a:ext uri="{FF2B5EF4-FFF2-40B4-BE49-F238E27FC236}">
                  <a16:creationId xmlns:a16="http://schemas.microsoft.com/office/drawing/2014/main" id="{267BD0C5-5368-811A-D9F0-274E25E086F4}"/>
                </a:ext>
              </a:extLst>
            </p:cNvPr>
            <p:cNvSpPr txBox="1"/>
            <p:nvPr/>
          </p:nvSpPr>
          <p:spPr>
            <a:xfrm>
              <a:off x="9523990" y="2111234"/>
              <a:ext cx="2494844" cy="969731"/>
            </a:xfrm>
            <a:prstGeom prst="rect">
              <a:avLst/>
            </a:prstGeom>
            <a:noFill/>
          </p:spPr>
          <p:txBody>
            <a:bodyPr wrap="square" rtlCol="0">
              <a:spAutoFit/>
            </a:bodyPr>
            <a:lstStyle/>
            <a:p>
              <a:r>
                <a:rPr lang="en-US" sz="2000" b="1" dirty="0">
                  <a:solidFill>
                    <a:srgbClr val="394E5C"/>
                  </a:solidFill>
                  <a:latin typeface="Avenir" panose="02000503020000020003"/>
                </a:rPr>
                <a:t>Symptoms  and </a:t>
              </a:r>
            </a:p>
            <a:p>
              <a:r>
                <a:rPr lang="en-US" sz="2000" b="1" dirty="0">
                  <a:solidFill>
                    <a:srgbClr val="394E5C"/>
                  </a:solidFill>
                  <a:latin typeface="Avenir" panose="02000503020000020003"/>
                </a:rPr>
                <a:t>Physical examination</a:t>
              </a:r>
            </a:p>
          </p:txBody>
        </p:sp>
      </p:grpSp>
      <p:pic>
        <p:nvPicPr>
          <p:cNvPr id="9" name="Marcador de Posição de Conteúdo 3">
            <a:extLst>
              <a:ext uri="{FF2B5EF4-FFF2-40B4-BE49-F238E27FC236}">
                <a16:creationId xmlns:a16="http://schemas.microsoft.com/office/drawing/2014/main" id="{5AAC1842-E385-1F7D-6842-0713B8C78A9B}"/>
              </a:ext>
            </a:extLst>
          </p:cNvPr>
          <p:cNvPicPr>
            <a:picLocks noChangeAspect="1"/>
          </p:cNvPicPr>
          <p:nvPr/>
        </p:nvPicPr>
        <p:blipFill>
          <a:blip r:embed="rId3"/>
          <a:stretch>
            <a:fillRect/>
          </a:stretch>
        </p:blipFill>
        <p:spPr>
          <a:xfrm>
            <a:off x="2191482" y="2260933"/>
            <a:ext cx="7271769" cy="4379745"/>
          </a:xfrm>
          <a:prstGeom prst="rect">
            <a:avLst/>
          </a:prstGeom>
        </p:spPr>
      </p:pic>
    </p:spTree>
    <p:extLst>
      <p:ext uri="{BB962C8B-B14F-4D97-AF65-F5344CB8AC3E}">
        <p14:creationId xmlns:p14="http://schemas.microsoft.com/office/powerpoint/2010/main" val="230639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433A-52DF-3161-F3D2-7CC6E1F0635D}"/>
              </a:ext>
            </a:extLst>
          </p:cNvPr>
          <p:cNvSpPr>
            <a:spLocks noGrp="1"/>
          </p:cNvSpPr>
          <p:nvPr>
            <p:ph type="title"/>
          </p:nvPr>
        </p:nvSpPr>
        <p:spPr>
          <a:blipFill>
            <a:blip r:embed="rId2"/>
            <a:tile tx="0" ty="0" sx="100000" sy="100000" flip="none" algn="tl"/>
          </a:blipFill>
        </p:spPr>
        <p:txBody>
          <a:bodyPr>
            <a:normAutofit/>
          </a:bodyPr>
          <a:lstStyle/>
          <a:p>
            <a:pPr algn="ctr"/>
            <a:r>
              <a:rPr lang="en-GB" sz="3200" dirty="0"/>
              <a:t>Sometimes we find clinical signs which allow us to leap to the conclusion.</a:t>
            </a:r>
            <a:endParaRPr lang="en-US" dirty="0"/>
          </a:p>
        </p:txBody>
      </p:sp>
      <p:pic>
        <p:nvPicPr>
          <p:cNvPr id="3" name="Marcador de Posição de Conteúdo 3">
            <a:extLst>
              <a:ext uri="{FF2B5EF4-FFF2-40B4-BE49-F238E27FC236}">
                <a16:creationId xmlns:a16="http://schemas.microsoft.com/office/drawing/2014/main" id="{F200494C-80AC-8586-D342-D9BC4E32A032}"/>
              </a:ext>
            </a:extLst>
          </p:cNvPr>
          <p:cNvPicPr>
            <a:picLocks noChangeAspect="1"/>
          </p:cNvPicPr>
          <p:nvPr/>
        </p:nvPicPr>
        <p:blipFill>
          <a:blip r:embed="rId3"/>
          <a:stretch>
            <a:fillRect/>
          </a:stretch>
        </p:blipFill>
        <p:spPr>
          <a:xfrm>
            <a:off x="3754192" y="1880582"/>
            <a:ext cx="4700788" cy="4256975"/>
          </a:xfrm>
          <a:prstGeom prst="rect">
            <a:avLst/>
          </a:prstGeom>
        </p:spPr>
      </p:pic>
      <p:sp>
        <p:nvSpPr>
          <p:cNvPr id="4" name="TextBox 3">
            <a:extLst>
              <a:ext uri="{FF2B5EF4-FFF2-40B4-BE49-F238E27FC236}">
                <a16:creationId xmlns:a16="http://schemas.microsoft.com/office/drawing/2014/main" id="{068BEF77-04B0-3161-6CD5-07AA3DA5F783}"/>
              </a:ext>
            </a:extLst>
          </p:cNvPr>
          <p:cNvSpPr txBox="1"/>
          <p:nvPr/>
        </p:nvSpPr>
        <p:spPr>
          <a:xfrm>
            <a:off x="6557356" y="3547404"/>
            <a:ext cx="28152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E5C"/>
                </a:solidFill>
                <a:effectLst/>
                <a:uLnTx/>
                <a:uFillTx/>
                <a:latin typeface="Avenir" panose="02000503020000020003"/>
                <a:ea typeface="+mn-ea"/>
                <a:cs typeface="+mn-cs"/>
              </a:rPr>
              <a:t>Airway dysfunction</a:t>
            </a:r>
          </a:p>
        </p:txBody>
      </p:sp>
      <p:sp>
        <p:nvSpPr>
          <p:cNvPr id="6" name="TextBox 5">
            <a:extLst>
              <a:ext uri="{FF2B5EF4-FFF2-40B4-BE49-F238E27FC236}">
                <a16:creationId xmlns:a16="http://schemas.microsoft.com/office/drawing/2014/main" id="{B5E7ED84-F105-AA07-2C89-AFB1D58654A0}"/>
              </a:ext>
            </a:extLst>
          </p:cNvPr>
          <p:cNvSpPr txBox="1"/>
          <p:nvPr/>
        </p:nvSpPr>
        <p:spPr>
          <a:xfrm>
            <a:off x="1443038" y="1775756"/>
            <a:ext cx="1857580" cy="400110"/>
          </a:xfrm>
          <a:prstGeom prst="rect">
            <a:avLst/>
          </a:prstGeom>
          <a:noFill/>
        </p:spPr>
        <p:txBody>
          <a:bodyPr wrap="square" rtlCol="0">
            <a:spAutoFit/>
          </a:bodyPr>
          <a:lstStyle/>
          <a:p>
            <a:r>
              <a:rPr lang="en-US" sz="2000" b="1" dirty="0">
                <a:solidFill>
                  <a:srgbClr val="394E5C"/>
                </a:solidFill>
                <a:latin typeface="Avenir" panose="02000503020000020003"/>
              </a:rPr>
              <a:t>Presentation</a:t>
            </a:r>
          </a:p>
        </p:txBody>
      </p:sp>
      <p:sp>
        <p:nvSpPr>
          <p:cNvPr id="8" name="TextBox 7">
            <a:extLst>
              <a:ext uri="{FF2B5EF4-FFF2-40B4-BE49-F238E27FC236}">
                <a16:creationId xmlns:a16="http://schemas.microsoft.com/office/drawing/2014/main" id="{0C0396B0-6CFA-8C9F-DEA9-3F9009B08E9F}"/>
              </a:ext>
            </a:extLst>
          </p:cNvPr>
          <p:cNvSpPr txBox="1"/>
          <p:nvPr/>
        </p:nvSpPr>
        <p:spPr>
          <a:xfrm>
            <a:off x="8443550" y="1786234"/>
            <a:ext cx="2575594" cy="1015663"/>
          </a:xfrm>
          <a:prstGeom prst="rect">
            <a:avLst/>
          </a:prstGeom>
          <a:noFill/>
        </p:spPr>
        <p:txBody>
          <a:bodyPr wrap="square" rtlCol="0">
            <a:spAutoFit/>
          </a:bodyPr>
          <a:lstStyle/>
          <a:p>
            <a:r>
              <a:rPr lang="en-US" sz="2000" b="1" dirty="0">
                <a:solidFill>
                  <a:srgbClr val="394E5C"/>
                </a:solidFill>
                <a:latin typeface="Avenir" panose="02000503020000020003"/>
              </a:rPr>
              <a:t>Symptoms  and </a:t>
            </a:r>
          </a:p>
          <a:p>
            <a:r>
              <a:rPr lang="en-US" sz="2000" b="1" dirty="0">
                <a:solidFill>
                  <a:srgbClr val="394E5C"/>
                </a:solidFill>
                <a:latin typeface="Avenir" panose="02000503020000020003"/>
              </a:rPr>
              <a:t>Physical examination</a:t>
            </a:r>
          </a:p>
        </p:txBody>
      </p:sp>
      <p:sp>
        <p:nvSpPr>
          <p:cNvPr id="9" name="TextBox 8">
            <a:extLst>
              <a:ext uri="{FF2B5EF4-FFF2-40B4-BE49-F238E27FC236}">
                <a16:creationId xmlns:a16="http://schemas.microsoft.com/office/drawing/2014/main" id="{4CCBAB85-7CDC-F5DD-9C16-FFB8DF5A8ECC}"/>
              </a:ext>
            </a:extLst>
          </p:cNvPr>
          <p:cNvSpPr txBox="1"/>
          <p:nvPr/>
        </p:nvSpPr>
        <p:spPr>
          <a:xfrm>
            <a:off x="8255208" y="5246969"/>
            <a:ext cx="1857580" cy="707886"/>
          </a:xfrm>
          <a:prstGeom prst="rect">
            <a:avLst/>
          </a:prstGeom>
          <a:noFill/>
        </p:spPr>
        <p:txBody>
          <a:bodyPr wrap="square" rtlCol="0">
            <a:spAutoFit/>
          </a:bodyPr>
          <a:lstStyle/>
          <a:p>
            <a:r>
              <a:rPr lang="en-US" sz="2000" b="1" dirty="0">
                <a:solidFill>
                  <a:srgbClr val="394E5C"/>
                </a:solidFill>
                <a:latin typeface="Avenir" panose="02000503020000020003"/>
              </a:rPr>
              <a:t>Objective tests</a:t>
            </a:r>
          </a:p>
        </p:txBody>
      </p:sp>
      <p:sp>
        <p:nvSpPr>
          <p:cNvPr id="10" name="TextBox 9">
            <a:extLst>
              <a:ext uri="{FF2B5EF4-FFF2-40B4-BE49-F238E27FC236}">
                <a16:creationId xmlns:a16="http://schemas.microsoft.com/office/drawing/2014/main" id="{4A24AFA6-D39C-A956-C183-299A6268F0DF}"/>
              </a:ext>
            </a:extLst>
          </p:cNvPr>
          <p:cNvSpPr txBox="1"/>
          <p:nvPr/>
        </p:nvSpPr>
        <p:spPr>
          <a:xfrm>
            <a:off x="1534478" y="5246969"/>
            <a:ext cx="1857580" cy="400110"/>
          </a:xfrm>
          <a:prstGeom prst="rect">
            <a:avLst/>
          </a:prstGeom>
          <a:noFill/>
        </p:spPr>
        <p:txBody>
          <a:bodyPr wrap="square" rtlCol="0">
            <a:spAutoFit/>
          </a:bodyPr>
          <a:lstStyle/>
          <a:p>
            <a:r>
              <a:rPr lang="en-US" sz="2000" b="1" dirty="0">
                <a:solidFill>
                  <a:srgbClr val="394E5C"/>
                </a:solidFill>
                <a:latin typeface="Avenir" panose="02000503020000020003"/>
              </a:rPr>
              <a:t>History</a:t>
            </a:r>
          </a:p>
        </p:txBody>
      </p:sp>
    </p:spTree>
    <p:extLst>
      <p:ext uri="{BB962C8B-B14F-4D97-AF65-F5344CB8AC3E}">
        <p14:creationId xmlns:p14="http://schemas.microsoft.com/office/powerpoint/2010/main" val="4140878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9C898F85-4225-4931-9F2F-17B4AF8BA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9B67C4-386A-259F-296D-51F1032C9E45}"/>
              </a:ext>
            </a:extLst>
          </p:cNvPr>
          <p:cNvSpPr>
            <a:spLocks noGrp="1"/>
          </p:cNvSpPr>
          <p:nvPr>
            <p:ph type="title"/>
          </p:nvPr>
        </p:nvSpPr>
        <p:spPr>
          <a:xfrm>
            <a:off x="936579" y="1899598"/>
            <a:ext cx="3930554" cy="2813637"/>
          </a:xfrm>
        </p:spPr>
        <p:txBody>
          <a:bodyPr vert="horz" lIns="91440" tIns="45720" rIns="91440" bIns="45720" rtlCol="0" anchor="b">
            <a:normAutofit fontScale="90000"/>
          </a:bodyPr>
          <a:lstStyle/>
          <a:p>
            <a:pPr algn="ctr"/>
            <a:r>
              <a:rPr lang="en-US" sz="3200" dirty="0">
                <a:solidFill>
                  <a:schemeClr val="bg1">
                    <a:alpha val="60000"/>
                  </a:schemeClr>
                </a:solidFill>
                <a:latin typeface="+mn-lt"/>
              </a:rPr>
              <a:t>Combinations of pieces are more revealing than individual pieces</a:t>
            </a:r>
            <a:br>
              <a:rPr lang="en-US" sz="3200" dirty="0">
                <a:solidFill>
                  <a:schemeClr val="bg1">
                    <a:alpha val="60000"/>
                  </a:schemeClr>
                </a:solidFill>
                <a:latin typeface="+mn-lt"/>
              </a:rPr>
            </a:br>
            <a:r>
              <a:rPr lang="en-US" sz="3200" dirty="0" err="1">
                <a:solidFill>
                  <a:schemeClr val="bg1">
                    <a:alpha val="60000"/>
                  </a:schemeClr>
                </a:solidFill>
                <a:latin typeface="+mn-lt"/>
              </a:rPr>
              <a:t>e.g</a:t>
            </a:r>
            <a:r>
              <a:rPr lang="en-US" sz="3200" dirty="0">
                <a:solidFill>
                  <a:schemeClr val="bg1">
                    <a:alpha val="60000"/>
                  </a:schemeClr>
                </a:solidFill>
                <a:latin typeface="+mn-lt"/>
              </a:rPr>
              <a:t> </a:t>
            </a:r>
            <a:br>
              <a:rPr lang="en-US" sz="3200" dirty="0">
                <a:solidFill>
                  <a:schemeClr val="bg1">
                    <a:alpha val="60000"/>
                  </a:schemeClr>
                </a:solidFill>
                <a:latin typeface="+mn-lt"/>
              </a:rPr>
            </a:br>
            <a:r>
              <a:rPr lang="en-US" sz="3200" dirty="0">
                <a:solidFill>
                  <a:schemeClr val="bg1">
                    <a:alpha val="60000"/>
                  </a:schemeClr>
                </a:solidFill>
                <a:latin typeface="+mn-lt"/>
              </a:rPr>
              <a:t>cough</a:t>
            </a:r>
            <a:br>
              <a:rPr lang="en-US" sz="3200" dirty="0">
                <a:solidFill>
                  <a:schemeClr val="bg1">
                    <a:alpha val="60000"/>
                  </a:schemeClr>
                </a:solidFill>
                <a:latin typeface="+mn-lt"/>
              </a:rPr>
            </a:br>
            <a:r>
              <a:rPr lang="en-US" sz="3200" dirty="0">
                <a:solidFill>
                  <a:schemeClr val="bg1">
                    <a:alpha val="60000"/>
                  </a:schemeClr>
                </a:solidFill>
                <a:latin typeface="+mn-lt"/>
              </a:rPr>
              <a:t>wheeze</a:t>
            </a:r>
            <a:br>
              <a:rPr lang="en-US" sz="3200" dirty="0">
                <a:solidFill>
                  <a:schemeClr val="bg1">
                    <a:alpha val="60000"/>
                  </a:schemeClr>
                </a:solidFill>
                <a:latin typeface="+mn-lt"/>
              </a:rPr>
            </a:br>
            <a:r>
              <a:rPr lang="en-US" sz="3200" dirty="0">
                <a:solidFill>
                  <a:schemeClr val="bg1">
                    <a:alpha val="60000"/>
                  </a:schemeClr>
                </a:solidFill>
                <a:latin typeface="+mn-lt"/>
              </a:rPr>
              <a:t>shortness of breath</a:t>
            </a:r>
          </a:p>
        </p:txBody>
      </p:sp>
      <p:sp>
        <p:nvSpPr>
          <p:cNvPr id="6153" name="Rectangle 6152">
            <a:extLst>
              <a:ext uri="{FF2B5EF4-FFF2-40B4-BE49-F238E27FC236}">
                <a16:creationId xmlns:a16="http://schemas.microsoft.com/office/drawing/2014/main" id="{BEC14D36-68AD-4546-A67C-CE0F66374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685800"/>
            <a:ext cx="5410200"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7AAFD2A2-FAF8-FE46-046F-E73CB2E0A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26" r="22675" b="-1"/>
          <a:stretch/>
        </p:blipFill>
        <p:spPr bwMode="auto">
          <a:xfrm>
            <a:off x="6781799" y="1371601"/>
            <a:ext cx="407670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06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6F482E-6787-7B9A-04F6-A9A74287A5FA}"/>
              </a:ext>
            </a:extLst>
          </p:cNvPr>
          <p:cNvSpPr>
            <a:spLocks noGrp="1"/>
          </p:cNvSpPr>
          <p:nvPr>
            <p:ph type="title"/>
          </p:nvPr>
        </p:nvSpPr>
        <p:spPr>
          <a:xfrm>
            <a:off x="835025" y="1999818"/>
            <a:ext cx="4826795" cy="2858363"/>
          </a:xfrm>
        </p:spPr>
        <p:txBody>
          <a:bodyPr vert="horz" lIns="91440" tIns="45720" rIns="91440" bIns="45720" rtlCol="0" anchor="b">
            <a:normAutofit fontScale="90000"/>
          </a:bodyPr>
          <a:lstStyle/>
          <a:p>
            <a:r>
              <a:rPr lang="en-US" sz="6700" dirty="0">
                <a:solidFill>
                  <a:schemeClr val="bg1"/>
                </a:solidFill>
              </a:rPr>
              <a:t>Sometimes a crucial piece is missing</a:t>
            </a:r>
            <a:br>
              <a:rPr lang="en-US" sz="6700" dirty="0">
                <a:solidFill>
                  <a:schemeClr val="bg1"/>
                </a:solidFill>
              </a:rPr>
            </a:br>
            <a:br>
              <a:rPr lang="en-US" sz="6700" dirty="0">
                <a:solidFill>
                  <a:schemeClr val="bg1"/>
                </a:solidFill>
              </a:rPr>
            </a:br>
            <a:r>
              <a:rPr lang="en-US" sz="6700" dirty="0">
                <a:solidFill>
                  <a:schemeClr val="bg1"/>
                </a:solidFill>
              </a:rPr>
              <a:t>Why?</a:t>
            </a:r>
          </a:p>
        </p:txBody>
      </p:sp>
      <p:pic>
        <p:nvPicPr>
          <p:cNvPr id="4098" name="Picture 2" descr="Jigsaw Puzzle Of Mona Lisa Stock Photo - Download Image Now - Puzzle,  Painting - Art Product, Jigsaw Puzzle - iStock">
            <a:extLst>
              <a:ext uri="{FF2B5EF4-FFF2-40B4-BE49-F238E27FC236}">
                <a16:creationId xmlns:a16="http://schemas.microsoft.com/office/drawing/2014/main" id="{21D3C6A5-94E4-6429-4695-D30734722D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668" r="-2" b="18001"/>
          <a:stretch/>
        </p:blipFill>
        <p:spPr bwMode="auto">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4105" name="Freeform: Shape 4104">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7" name="Freeform: Shape 4106">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35713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ona Lisa Jigsaw Puzzles for Sale | Redbubble">
            <a:extLst>
              <a:ext uri="{FF2B5EF4-FFF2-40B4-BE49-F238E27FC236}">
                <a16:creationId xmlns:a16="http://schemas.microsoft.com/office/drawing/2014/main" id="{DB8D67F6-CD64-05AD-65D5-714AA39411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33" r="9089" b="1804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6FA111-4E19-5C23-C369-5C5B5A2AAE2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bg1"/>
                </a:solidFill>
              </a:rPr>
              <a:t>Things some- times do not add up…..</a:t>
            </a:r>
          </a:p>
        </p:txBody>
      </p:sp>
      <p:sp>
        <p:nvSpPr>
          <p:cNvPr id="5131" name="Rectangle 51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33" name="Rectangle 51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43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610422-18EF-4A95-C5BD-03A154008651}"/>
              </a:ext>
            </a:extLst>
          </p:cNvPr>
          <p:cNvPicPr>
            <a:picLocks noChangeAspect="1"/>
          </p:cNvPicPr>
          <p:nvPr/>
        </p:nvPicPr>
        <p:blipFill rotWithShape="1">
          <a:blip r:embed="rId2"/>
          <a:srcRect l="36397" t="25360" r="32426" b="32941"/>
          <a:stretch/>
        </p:blipFill>
        <p:spPr>
          <a:xfrm>
            <a:off x="3219119" y="1713074"/>
            <a:ext cx="6028752" cy="4535782"/>
          </a:xfrm>
          <a:prstGeom prst="rect">
            <a:avLst/>
          </a:prstGeom>
        </p:spPr>
      </p:pic>
      <p:sp>
        <p:nvSpPr>
          <p:cNvPr id="2" name="Title 1">
            <a:extLst>
              <a:ext uri="{FF2B5EF4-FFF2-40B4-BE49-F238E27FC236}">
                <a16:creationId xmlns:a16="http://schemas.microsoft.com/office/drawing/2014/main" id="{18D6C802-08A2-D7A8-8999-4A55F5B42CE8}"/>
              </a:ext>
            </a:extLst>
          </p:cNvPr>
          <p:cNvSpPr>
            <a:spLocks noGrp="1"/>
          </p:cNvSpPr>
          <p:nvPr>
            <p:ph type="title"/>
          </p:nvPr>
        </p:nvSpPr>
        <p:spPr/>
        <p:txBody>
          <a:bodyPr>
            <a:normAutofit/>
          </a:bodyPr>
          <a:lstStyle/>
          <a:p>
            <a:pPr algn="ctr"/>
            <a:r>
              <a:rPr lang="en-GB" sz="3200" dirty="0"/>
              <a:t>Some signs/symptoms, puzzle pieces, do not fit:</a:t>
            </a:r>
            <a:br>
              <a:rPr lang="en-GB" sz="3200" dirty="0"/>
            </a:br>
            <a:r>
              <a:rPr lang="en-GB" sz="3200" dirty="0"/>
              <a:t>Look for another picture</a:t>
            </a:r>
            <a:endParaRPr lang="en-US" dirty="0"/>
          </a:p>
        </p:txBody>
      </p:sp>
      <p:pic>
        <p:nvPicPr>
          <p:cNvPr id="4" name="Imagem 2">
            <a:extLst>
              <a:ext uri="{FF2B5EF4-FFF2-40B4-BE49-F238E27FC236}">
                <a16:creationId xmlns:a16="http://schemas.microsoft.com/office/drawing/2014/main" id="{2B8BB03A-D517-B441-A931-8857526B3E35}"/>
              </a:ext>
            </a:extLst>
          </p:cNvPr>
          <p:cNvPicPr>
            <a:picLocks noChangeAspect="1"/>
          </p:cNvPicPr>
          <p:nvPr/>
        </p:nvPicPr>
        <p:blipFill rotWithShape="1">
          <a:blip r:embed="rId3"/>
          <a:srcRect l="11067" t="6923" r="6846" b="6179"/>
          <a:stretch/>
        </p:blipFill>
        <p:spPr>
          <a:xfrm>
            <a:off x="7019365" y="2622670"/>
            <a:ext cx="1039906" cy="1059905"/>
          </a:xfrm>
          <a:prstGeom prst="rect">
            <a:avLst/>
          </a:prstGeom>
        </p:spPr>
      </p:pic>
      <p:pic>
        <p:nvPicPr>
          <p:cNvPr id="5" name="Imagem 5">
            <a:extLst>
              <a:ext uri="{FF2B5EF4-FFF2-40B4-BE49-F238E27FC236}">
                <a16:creationId xmlns:a16="http://schemas.microsoft.com/office/drawing/2014/main" id="{5F076C25-E425-7B4D-DA98-D01D4FC03336}"/>
              </a:ext>
            </a:extLst>
          </p:cNvPr>
          <p:cNvPicPr>
            <a:picLocks noChangeAspect="1"/>
          </p:cNvPicPr>
          <p:nvPr/>
        </p:nvPicPr>
        <p:blipFill rotWithShape="1">
          <a:blip r:embed="rId4"/>
          <a:srcRect l="4513" t="13060" r="8633" b="8245"/>
          <a:stretch/>
        </p:blipFill>
        <p:spPr>
          <a:xfrm>
            <a:off x="4241949" y="3517486"/>
            <a:ext cx="1174348" cy="1239827"/>
          </a:xfrm>
          <a:prstGeom prst="rect">
            <a:avLst/>
          </a:prstGeom>
        </p:spPr>
      </p:pic>
      <p:sp>
        <p:nvSpPr>
          <p:cNvPr id="7" name="TextBox 6">
            <a:extLst>
              <a:ext uri="{FF2B5EF4-FFF2-40B4-BE49-F238E27FC236}">
                <a16:creationId xmlns:a16="http://schemas.microsoft.com/office/drawing/2014/main" id="{2B34EC6E-E1B3-940C-8D86-E3B4BB6F325F}"/>
              </a:ext>
            </a:extLst>
          </p:cNvPr>
          <p:cNvSpPr txBox="1"/>
          <p:nvPr/>
        </p:nvSpPr>
        <p:spPr>
          <a:xfrm>
            <a:off x="3929452" y="4757313"/>
            <a:ext cx="1799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94E5C"/>
                </a:solidFill>
                <a:effectLst/>
                <a:uLnTx/>
                <a:uFillTx/>
                <a:latin typeface="Avenir" panose="02000503020000020003"/>
                <a:ea typeface="+mn-ea"/>
                <a:cs typeface="+mn-cs"/>
              </a:rPr>
              <a:t>paraesthesiae</a:t>
            </a:r>
            <a:endParaRPr kumimoji="0" lang="en-US" sz="1800" b="1" i="0" u="none" strike="noStrike" kern="1200" cap="none" spc="0" normalizeH="0" baseline="0" noProof="0" dirty="0">
              <a:ln>
                <a:noFill/>
              </a:ln>
              <a:solidFill>
                <a:srgbClr val="394E5C"/>
              </a:solidFill>
              <a:effectLst/>
              <a:uLnTx/>
              <a:uFillTx/>
              <a:latin typeface="Avenir" panose="02000503020000020003"/>
              <a:ea typeface="+mn-ea"/>
              <a:cs typeface="+mn-cs"/>
            </a:endParaRPr>
          </a:p>
        </p:txBody>
      </p:sp>
      <p:sp>
        <p:nvSpPr>
          <p:cNvPr id="6" name="TextBox 5">
            <a:extLst>
              <a:ext uri="{FF2B5EF4-FFF2-40B4-BE49-F238E27FC236}">
                <a16:creationId xmlns:a16="http://schemas.microsoft.com/office/drawing/2014/main" id="{F6C94C26-2307-6696-312E-05DAA8FFD3D7}"/>
              </a:ext>
            </a:extLst>
          </p:cNvPr>
          <p:cNvSpPr txBox="1"/>
          <p:nvPr/>
        </p:nvSpPr>
        <p:spPr>
          <a:xfrm>
            <a:off x="6639647" y="2718276"/>
            <a:ext cx="1799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94E5C"/>
                </a:solidFill>
                <a:effectLst/>
                <a:uLnTx/>
                <a:uFillTx/>
                <a:latin typeface="Avenir" panose="02000503020000020003"/>
                <a:ea typeface="+mn-ea"/>
                <a:cs typeface="+mn-cs"/>
              </a:rPr>
              <a:t>haemoptysis</a:t>
            </a:r>
            <a:endParaRPr kumimoji="0" lang="en-US" sz="1800" b="1" i="0" u="none" strike="noStrike" kern="1200" cap="none" spc="0" normalizeH="0" baseline="0" noProof="0" dirty="0">
              <a:ln>
                <a:noFill/>
              </a:ln>
              <a:solidFill>
                <a:srgbClr val="394E5C"/>
              </a:solidFill>
              <a:effectLst/>
              <a:uLnTx/>
              <a:uFillTx/>
              <a:latin typeface="Avenir" panose="02000503020000020003"/>
              <a:ea typeface="+mn-ea"/>
              <a:cs typeface="+mn-cs"/>
            </a:endParaRPr>
          </a:p>
        </p:txBody>
      </p:sp>
      <p:pic>
        <p:nvPicPr>
          <p:cNvPr id="2050" name="Picture 2" descr="WHIDBEY ISLAND FAS">
            <a:extLst>
              <a:ext uri="{FF2B5EF4-FFF2-40B4-BE49-F238E27FC236}">
                <a16:creationId xmlns:a16="http://schemas.microsoft.com/office/drawing/2014/main" id="{F484E73C-9074-D47E-E206-62D66E9442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8439" y="2324100"/>
            <a:ext cx="19050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y Is the Mona Lisa So Famous? – ARTnews.com">
            <a:extLst>
              <a:ext uri="{FF2B5EF4-FFF2-40B4-BE49-F238E27FC236}">
                <a16:creationId xmlns:a16="http://schemas.microsoft.com/office/drawing/2014/main" id="{C3D18DB1-BAF7-9551-49FA-CB7011CFA0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96" t="70" r="23077" b="2655"/>
          <a:stretch/>
        </p:blipFill>
        <p:spPr bwMode="auto">
          <a:xfrm>
            <a:off x="388561" y="2902942"/>
            <a:ext cx="1930221" cy="2223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798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E0BF-30BC-9AF1-18A3-C4EAB1EF496D}"/>
              </a:ext>
            </a:extLst>
          </p:cNvPr>
          <p:cNvSpPr>
            <a:spLocks noGrp="1"/>
          </p:cNvSpPr>
          <p:nvPr>
            <p:ph type="title"/>
          </p:nvPr>
        </p:nvSpPr>
        <p:spPr/>
        <p:txBody>
          <a:bodyPr>
            <a:normAutofit/>
          </a:bodyPr>
          <a:lstStyle/>
          <a:p>
            <a:pPr algn="ctr"/>
            <a:r>
              <a:rPr lang="en-GB" sz="3200" dirty="0"/>
              <a:t>Even if all the signs and symptoms are not present</a:t>
            </a:r>
            <a:br>
              <a:rPr lang="en-GB" sz="3200" dirty="0"/>
            </a:br>
            <a:r>
              <a:rPr lang="en-GB" sz="3200" dirty="0"/>
              <a:t>diagnosis becomes clear</a:t>
            </a:r>
            <a:endParaRPr lang="en-US" dirty="0"/>
          </a:p>
        </p:txBody>
      </p:sp>
      <p:pic>
        <p:nvPicPr>
          <p:cNvPr id="3" name="Marcador de Posição de Conteúdo 3">
            <a:extLst>
              <a:ext uri="{FF2B5EF4-FFF2-40B4-BE49-F238E27FC236}">
                <a16:creationId xmlns:a16="http://schemas.microsoft.com/office/drawing/2014/main" id="{EBDB5B84-1808-00CC-01BC-63DC5DCFF837}"/>
              </a:ext>
            </a:extLst>
          </p:cNvPr>
          <p:cNvPicPr>
            <a:picLocks noChangeAspect="1"/>
          </p:cNvPicPr>
          <p:nvPr/>
        </p:nvPicPr>
        <p:blipFill>
          <a:blip r:embed="rId2"/>
          <a:stretch>
            <a:fillRect/>
          </a:stretch>
        </p:blipFill>
        <p:spPr>
          <a:xfrm>
            <a:off x="2996814" y="1774570"/>
            <a:ext cx="6198372" cy="4691474"/>
          </a:xfrm>
          <a:prstGeom prst="rect">
            <a:avLst/>
          </a:prstGeom>
        </p:spPr>
      </p:pic>
    </p:spTree>
    <p:extLst>
      <p:ext uri="{BB962C8B-B14F-4D97-AF65-F5344CB8AC3E}">
        <p14:creationId xmlns:p14="http://schemas.microsoft.com/office/powerpoint/2010/main" val="3248279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72754-7E3C-09F9-160A-5919E19D1A72}"/>
              </a:ext>
            </a:extLst>
          </p:cNvPr>
          <p:cNvSpPr>
            <a:spLocks noGrp="1"/>
          </p:cNvSpPr>
          <p:nvPr>
            <p:ph type="title"/>
          </p:nvPr>
        </p:nvSpPr>
        <p:spPr>
          <a:xfrm>
            <a:off x="2205442" y="386150"/>
            <a:ext cx="7231578" cy="694418"/>
          </a:xfrm>
          <a:solidFill>
            <a:schemeClr val="bg1"/>
          </a:solidFill>
        </p:spPr>
        <p:txBody>
          <a:bodyPr>
            <a:normAutofit fontScale="90000"/>
          </a:bodyPr>
          <a:lstStyle/>
          <a:p>
            <a:pPr algn="ctr"/>
            <a:r>
              <a:rPr lang="en-US" b="1" dirty="0"/>
              <a:t>With history and examination</a:t>
            </a:r>
            <a:br>
              <a:rPr lang="en-US" b="1" dirty="0"/>
            </a:br>
            <a:r>
              <a:rPr lang="en-US" b="1" dirty="0"/>
              <a:t>we may be pretty certain</a:t>
            </a:r>
          </a:p>
        </p:txBody>
      </p:sp>
      <p:pic>
        <p:nvPicPr>
          <p:cNvPr id="6" name="Picture 5">
            <a:extLst>
              <a:ext uri="{FF2B5EF4-FFF2-40B4-BE49-F238E27FC236}">
                <a16:creationId xmlns:a16="http://schemas.microsoft.com/office/drawing/2014/main" id="{3CC71D37-F470-72B8-3EF9-5CE6AF558C01}"/>
              </a:ext>
            </a:extLst>
          </p:cNvPr>
          <p:cNvPicPr>
            <a:picLocks noChangeAspect="1"/>
          </p:cNvPicPr>
          <p:nvPr/>
        </p:nvPicPr>
        <p:blipFill rotWithShape="1">
          <a:blip r:embed="rId2"/>
          <a:srcRect l="36324" t="25360" r="32426" b="32941"/>
          <a:stretch/>
        </p:blipFill>
        <p:spPr>
          <a:xfrm>
            <a:off x="3219119" y="1713074"/>
            <a:ext cx="6042970" cy="4535782"/>
          </a:xfrm>
          <a:prstGeom prst="rect">
            <a:avLst/>
          </a:prstGeom>
        </p:spPr>
      </p:pic>
      <p:pic>
        <p:nvPicPr>
          <p:cNvPr id="7" name="Imagem 6">
            <a:extLst>
              <a:ext uri="{FF2B5EF4-FFF2-40B4-BE49-F238E27FC236}">
                <a16:creationId xmlns:a16="http://schemas.microsoft.com/office/drawing/2014/main" id="{2BA63C0F-5F58-1553-065D-2508AADB41C5}"/>
              </a:ext>
            </a:extLst>
          </p:cNvPr>
          <p:cNvPicPr>
            <a:picLocks noChangeAspect="1"/>
          </p:cNvPicPr>
          <p:nvPr/>
        </p:nvPicPr>
        <p:blipFill>
          <a:blip r:embed="rId3"/>
          <a:stretch>
            <a:fillRect/>
          </a:stretch>
        </p:blipFill>
        <p:spPr>
          <a:xfrm>
            <a:off x="240456" y="1806514"/>
            <a:ext cx="1536779" cy="1479626"/>
          </a:xfrm>
          <a:prstGeom prst="rect">
            <a:avLst/>
          </a:prstGeom>
        </p:spPr>
      </p:pic>
      <p:pic>
        <p:nvPicPr>
          <p:cNvPr id="8" name="Imagem 7">
            <a:extLst>
              <a:ext uri="{FF2B5EF4-FFF2-40B4-BE49-F238E27FC236}">
                <a16:creationId xmlns:a16="http://schemas.microsoft.com/office/drawing/2014/main" id="{C47DD687-DB19-D99D-5F4C-8C81AB88F029}"/>
              </a:ext>
            </a:extLst>
          </p:cNvPr>
          <p:cNvPicPr>
            <a:picLocks noChangeAspect="1"/>
          </p:cNvPicPr>
          <p:nvPr/>
        </p:nvPicPr>
        <p:blipFill rotWithShape="1">
          <a:blip r:embed="rId4"/>
          <a:srcRect l="4513" t="13060" r="8633" b="8245"/>
          <a:stretch/>
        </p:blipFill>
        <p:spPr>
          <a:xfrm>
            <a:off x="467709" y="4426878"/>
            <a:ext cx="1174348" cy="1239827"/>
          </a:xfrm>
          <a:prstGeom prst="rect">
            <a:avLst/>
          </a:prstGeom>
        </p:spPr>
      </p:pic>
      <p:sp>
        <p:nvSpPr>
          <p:cNvPr id="9" name="TextBox 8">
            <a:extLst>
              <a:ext uri="{FF2B5EF4-FFF2-40B4-BE49-F238E27FC236}">
                <a16:creationId xmlns:a16="http://schemas.microsoft.com/office/drawing/2014/main" id="{DA0FB3AA-733C-9F24-B731-0AE7BBCF0D99}"/>
              </a:ext>
            </a:extLst>
          </p:cNvPr>
          <p:cNvSpPr txBox="1"/>
          <p:nvPr/>
        </p:nvSpPr>
        <p:spPr>
          <a:xfrm>
            <a:off x="406101" y="2831426"/>
            <a:ext cx="1799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94E5C"/>
                </a:solidFill>
                <a:effectLst/>
                <a:uLnTx/>
                <a:uFillTx/>
                <a:latin typeface="Avenir" panose="02000503020000020003"/>
                <a:ea typeface="+mn-ea"/>
                <a:cs typeface="+mn-cs"/>
              </a:rPr>
              <a:t>haemoptysis</a:t>
            </a:r>
            <a:r>
              <a:rPr kumimoji="0" lang="en-US" sz="1800" b="1" i="0" u="none" strike="noStrike" kern="1200" cap="none" spc="0" normalizeH="0" baseline="0" noProof="0" dirty="0">
                <a:ln>
                  <a:noFill/>
                </a:ln>
                <a:solidFill>
                  <a:srgbClr val="394E5C"/>
                </a:solidFill>
                <a:effectLst/>
                <a:uLnTx/>
                <a:uFillTx/>
                <a:latin typeface="Avenir" panose="02000503020000020003"/>
                <a:ea typeface="+mn-ea"/>
                <a:cs typeface="+mn-cs"/>
              </a:rPr>
              <a:t> </a:t>
            </a:r>
          </a:p>
        </p:txBody>
      </p:sp>
      <p:sp>
        <p:nvSpPr>
          <p:cNvPr id="10" name="TextBox 9">
            <a:extLst>
              <a:ext uri="{FF2B5EF4-FFF2-40B4-BE49-F238E27FC236}">
                <a16:creationId xmlns:a16="http://schemas.microsoft.com/office/drawing/2014/main" id="{0006958F-39FF-B380-589F-70EB0D0C1E18}"/>
              </a:ext>
            </a:extLst>
          </p:cNvPr>
          <p:cNvSpPr txBox="1"/>
          <p:nvPr/>
        </p:nvSpPr>
        <p:spPr>
          <a:xfrm>
            <a:off x="282313" y="5666705"/>
            <a:ext cx="1799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94E5C"/>
                </a:solidFill>
                <a:effectLst/>
                <a:uLnTx/>
                <a:uFillTx/>
                <a:latin typeface="Avenir" panose="02000503020000020003"/>
                <a:ea typeface="+mn-ea"/>
                <a:cs typeface="+mn-cs"/>
              </a:rPr>
              <a:t>paraesthaesia</a:t>
            </a:r>
            <a:endParaRPr kumimoji="0" lang="en-US" sz="1800" b="1" i="0" u="none" strike="noStrike" kern="1200" cap="none" spc="0" normalizeH="0" baseline="0" noProof="0" dirty="0">
              <a:ln>
                <a:noFill/>
              </a:ln>
              <a:solidFill>
                <a:srgbClr val="394E5C"/>
              </a:solidFill>
              <a:effectLst/>
              <a:uLnTx/>
              <a:uFillTx/>
              <a:latin typeface="Avenir" panose="02000503020000020003"/>
              <a:ea typeface="+mn-ea"/>
              <a:cs typeface="+mn-cs"/>
            </a:endParaRPr>
          </a:p>
        </p:txBody>
      </p:sp>
      <p:pic>
        <p:nvPicPr>
          <p:cNvPr id="3074" name="Picture 2">
            <a:extLst>
              <a:ext uri="{FF2B5EF4-FFF2-40B4-BE49-F238E27FC236}">
                <a16:creationId xmlns:a16="http://schemas.microsoft.com/office/drawing/2014/main" id="{08CA4219-0710-B5B1-C4A9-DF6DD0D095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46" t="9074" r="33345" b="51026"/>
          <a:stretch/>
        </p:blipFill>
        <p:spPr bwMode="auto">
          <a:xfrm>
            <a:off x="9884359" y="3016092"/>
            <a:ext cx="1901540" cy="152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0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 concours Arts &amp; Sciences">
            <a:extLst>
              <a:ext uri="{FF2B5EF4-FFF2-40B4-BE49-F238E27FC236}">
                <a16:creationId xmlns:a16="http://schemas.microsoft.com/office/drawing/2014/main" id="{6BEB68C3-B3CE-43A1-50D9-A695F10E7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6662" y="738188"/>
            <a:ext cx="3302000" cy="2463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7610A96-ED67-D090-98F4-3DF50CC1D810}"/>
              </a:ext>
            </a:extLst>
          </p:cNvPr>
          <p:cNvSpPr>
            <a:spLocks noGrp="1"/>
          </p:cNvSpPr>
          <p:nvPr>
            <p:ph type="title"/>
          </p:nvPr>
        </p:nvSpPr>
        <p:spPr>
          <a:xfrm>
            <a:off x="494606" y="107950"/>
            <a:ext cx="10515600" cy="1325563"/>
          </a:xfrm>
        </p:spPr>
        <p:txBody>
          <a:bodyPr/>
          <a:lstStyle/>
          <a:p>
            <a:r>
              <a:rPr lang="en-US" b="1" dirty="0"/>
              <a:t>Medicine is an art which utilizes science</a:t>
            </a:r>
          </a:p>
        </p:txBody>
      </p:sp>
      <p:sp>
        <p:nvSpPr>
          <p:cNvPr id="3" name="Content Placeholder 2">
            <a:extLst>
              <a:ext uri="{FF2B5EF4-FFF2-40B4-BE49-F238E27FC236}">
                <a16:creationId xmlns:a16="http://schemas.microsoft.com/office/drawing/2014/main" id="{727E6374-4FB0-99A9-48EA-8AE9E2F6DFD0}"/>
              </a:ext>
            </a:extLst>
          </p:cNvPr>
          <p:cNvSpPr>
            <a:spLocks noGrp="1"/>
          </p:cNvSpPr>
          <p:nvPr>
            <p:ph idx="1"/>
          </p:nvPr>
        </p:nvSpPr>
        <p:spPr>
          <a:xfrm>
            <a:off x="838200" y="2929245"/>
            <a:ext cx="10515600" cy="4351338"/>
          </a:xfrm>
        </p:spPr>
        <p:txBody>
          <a:bodyPr>
            <a:normAutofit/>
          </a:bodyPr>
          <a:lstStyle/>
          <a:p>
            <a:pPr marL="0" indent="0">
              <a:buNone/>
            </a:pPr>
            <a:r>
              <a:rPr lang="en-GB" dirty="0">
                <a:effectLst/>
                <a:latin typeface="AppleSystemUIFont"/>
                <a:ea typeface="Calibri" panose="020F0502020204030204" pitchFamily="34" charset="0"/>
                <a:cs typeface="AppleSystemUIFont"/>
              </a:rPr>
              <a:t>“</a:t>
            </a:r>
            <a:r>
              <a:rPr lang="en-GB" i="1" dirty="0">
                <a:solidFill>
                  <a:srgbClr val="444444"/>
                </a:solidFill>
                <a:effectLst/>
                <a:latin typeface="Open Sans" panose="020B0606030504020204" pitchFamily="34" charset="0"/>
                <a:ea typeface="Times New Roman" panose="02020603050405020304" pitchFamily="18" charset="0"/>
              </a:rPr>
              <a:t>The whole art of medicine is in observation… </a:t>
            </a:r>
          </a:p>
          <a:p>
            <a:pPr marL="0" indent="0">
              <a:buNone/>
            </a:pPr>
            <a:r>
              <a:rPr lang="en-GB" i="1" dirty="0">
                <a:solidFill>
                  <a:srgbClr val="444444"/>
                </a:solidFill>
                <a:effectLst/>
                <a:latin typeface="Open Sans" panose="020B0606030504020204" pitchFamily="34" charset="0"/>
                <a:ea typeface="Times New Roman" panose="02020603050405020304" pitchFamily="18" charset="0"/>
              </a:rPr>
              <a:t>but to educate the eye to see, the ear to hear and the finger to feel takes time, and to make a beginning, to start a man on the right path, is all that you can do.”</a:t>
            </a:r>
            <a:endParaRPr lang="en-GB" sz="4000" b="1" dirty="0">
              <a:latin typeface="Arial" panose="020B0604020202020204" pitchFamily="34" charset="0"/>
            </a:endParaRPr>
          </a:p>
        </p:txBody>
      </p:sp>
      <p:sp>
        <p:nvSpPr>
          <p:cNvPr id="4" name="TextBox 3">
            <a:extLst>
              <a:ext uri="{FF2B5EF4-FFF2-40B4-BE49-F238E27FC236}">
                <a16:creationId xmlns:a16="http://schemas.microsoft.com/office/drawing/2014/main" id="{2DE8C0BF-DE37-F215-CE1F-EA683165E37A}"/>
              </a:ext>
            </a:extLst>
          </p:cNvPr>
          <p:cNvSpPr txBox="1"/>
          <p:nvPr/>
        </p:nvSpPr>
        <p:spPr>
          <a:xfrm>
            <a:off x="1109308" y="5104914"/>
            <a:ext cx="928619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Thus: Listen, observe, clarify, examine, evaluate</a:t>
            </a:r>
            <a:endParaRPr lang="en-US" sz="36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and formulate the diagnosis</a:t>
            </a:r>
          </a:p>
        </p:txBody>
      </p:sp>
      <p:sp>
        <p:nvSpPr>
          <p:cNvPr id="6" name="TextBox 5">
            <a:extLst>
              <a:ext uri="{FF2B5EF4-FFF2-40B4-BE49-F238E27FC236}">
                <a16:creationId xmlns:a16="http://schemas.microsoft.com/office/drawing/2014/main" id="{1BB6873D-9F9B-9AD0-A246-2143E9205AAF}"/>
              </a:ext>
            </a:extLst>
          </p:cNvPr>
          <p:cNvSpPr txBox="1"/>
          <p:nvPr/>
        </p:nvSpPr>
        <p:spPr>
          <a:xfrm>
            <a:off x="2098377" y="6366848"/>
            <a:ext cx="7308056" cy="369332"/>
          </a:xfrm>
          <a:prstGeom prst="rect">
            <a:avLst/>
          </a:prstGeom>
          <a:noFill/>
        </p:spPr>
        <p:txBody>
          <a:bodyPr wrap="square">
            <a:spAutoFit/>
          </a:bodyPr>
          <a:lstStyle/>
          <a:p>
            <a:r>
              <a:rPr lang="en-GB" sz="1800" dirty="0">
                <a:solidFill>
                  <a:srgbClr val="222222"/>
                </a:solidFill>
                <a:effectLst/>
                <a:latin typeface="Open Sans" panose="020B0606030504020204" pitchFamily="34" charset="0"/>
                <a:ea typeface="Times New Roman" panose="02020603050405020304" pitchFamily="18" charset="0"/>
              </a:rPr>
              <a:t>(</a:t>
            </a:r>
            <a:r>
              <a:rPr lang="en-GB" sz="1800" dirty="0">
                <a:solidFill>
                  <a:srgbClr val="222222"/>
                </a:solidFill>
                <a:effectLst/>
                <a:latin typeface="Arial" panose="020B0604020202020204" pitchFamily="34" charset="0"/>
                <a:ea typeface="Times New Roman" panose="02020603050405020304" pitchFamily="18" charset="0"/>
              </a:rPr>
              <a:t>Osler, W. “</a:t>
            </a:r>
            <a:r>
              <a:rPr lang="en-GB" sz="1800" dirty="0">
                <a:solidFill>
                  <a:srgbClr val="0000FF"/>
                </a:solidFill>
                <a:effectLst/>
                <a:latin typeface="Arial" panose="020B0604020202020204" pitchFamily="34" charset="0"/>
                <a:ea typeface="Times New Roman" panose="02020603050405020304" pitchFamily="18" charset="0"/>
                <a:hlinkClick r:id="rId3"/>
              </a:rPr>
              <a:t>The Hospital as a College</a:t>
            </a:r>
            <a:r>
              <a:rPr lang="en-GB" sz="1800" dirty="0">
                <a:solidFill>
                  <a:srgbClr val="222222"/>
                </a:solidFill>
                <a:effectLst/>
                <a:latin typeface="Arial" panose="020B0604020202020204" pitchFamily="34" charset="0"/>
                <a:ea typeface="Times New Roman" panose="02020603050405020304" pitchFamily="18" charset="0"/>
              </a:rPr>
              <a:t>” </a:t>
            </a:r>
            <a:r>
              <a:rPr lang="en-GB" sz="1800" dirty="0" err="1">
                <a:solidFill>
                  <a:srgbClr val="222222"/>
                </a:solidFill>
                <a:effectLst/>
                <a:latin typeface="Arial" panose="020B0604020202020204" pitchFamily="34" charset="0"/>
                <a:ea typeface="Times New Roman" panose="02020603050405020304" pitchFamily="18" charset="0"/>
              </a:rPr>
              <a:t>Aequanimitas</a:t>
            </a:r>
            <a:r>
              <a:rPr lang="en-GB" sz="1800" dirty="0">
                <a:solidFill>
                  <a:srgbClr val="222222"/>
                </a:solidFill>
                <a:effectLst/>
                <a:latin typeface="Arial" panose="020B0604020202020204" pitchFamily="34" charset="0"/>
                <a:ea typeface="Times New Roman" panose="02020603050405020304" pitchFamily="18" charset="0"/>
              </a:rPr>
              <a:t>. 1914:332)</a:t>
            </a:r>
            <a:r>
              <a:rPr lang="en-GB" dirty="0">
                <a:effectLst/>
              </a:rPr>
              <a:t> </a:t>
            </a:r>
            <a:endParaRPr lang="en-US" dirty="0"/>
          </a:p>
        </p:txBody>
      </p:sp>
    </p:spTree>
    <p:extLst>
      <p:ext uri="{BB962C8B-B14F-4D97-AF65-F5344CB8AC3E}">
        <p14:creationId xmlns:p14="http://schemas.microsoft.com/office/powerpoint/2010/main" val="4232467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99F6D-48ED-BD57-AB51-E126E235A297}"/>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Pause for thought</a:t>
            </a:r>
          </a:p>
        </p:txBody>
      </p:sp>
      <p:pic>
        <p:nvPicPr>
          <p:cNvPr id="5" name="Picture 4">
            <a:extLst>
              <a:ext uri="{FF2B5EF4-FFF2-40B4-BE49-F238E27FC236}">
                <a16:creationId xmlns:a16="http://schemas.microsoft.com/office/drawing/2014/main" id="{FF99EF60-619D-10C6-789B-13DFC730BA91}"/>
              </a:ext>
            </a:extLst>
          </p:cNvPr>
          <p:cNvPicPr>
            <a:picLocks noChangeAspect="1"/>
          </p:cNvPicPr>
          <p:nvPr/>
        </p:nvPicPr>
        <p:blipFill>
          <a:blip r:embed="rId3"/>
          <a:stretch>
            <a:fillRect/>
          </a:stretch>
        </p:blipFill>
        <p:spPr>
          <a:xfrm>
            <a:off x="3550920" y="2880006"/>
            <a:ext cx="5594937" cy="3729956"/>
          </a:xfrm>
          <a:prstGeom prst="rect">
            <a:avLst/>
          </a:prstGeom>
        </p:spPr>
      </p:pic>
      <p:sp>
        <p:nvSpPr>
          <p:cNvPr id="7" name="Oval Callout 6">
            <a:extLst>
              <a:ext uri="{FF2B5EF4-FFF2-40B4-BE49-F238E27FC236}">
                <a16:creationId xmlns:a16="http://schemas.microsoft.com/office/drawing/2014/main" id="{DDC46100-87FA-18B5-AA26-A3ACAF7A1A05}"/>
              </a:ext>
            </a:extLst>
          </p:cNvPr>
          <p:cNvSpPr/>
          <p:nvPr/>
        </p:nvSpPr>
        <p:spPr>
          <a:xfrm>
            <a:off x="1562898" y="2273571"/>
            <a:ext cx="2501530" cy="2067018"/>
          </a:xfrm>
          <a:prstGeom prst="wedgeEllipseCallout">
            <a:avLst>
              <a:gd name="adj1" fmla="val 78875"/>
              <a:gd name="adj2" fmla="val 48314"/>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a:t>
            </a:r>
            <a:r>
              <a:rPr lang="en-US" sz="2400" b="1" dirty="0">
                <a:solidFill>
                  <a:schemeClr val="bg1"/>
                </a:solidFill>
              </a:rPr>
              <a:t>hy do you have asthma?</a:t>
            </a:r>
            <a:endParaRPr lang="en-US" sz="2400" b="1" dirty="0"/>
          </a:p>
        </p:txBody>
      </p:sp>
      <p:sp>
        <p:nvSpPr>
          <p:cNvPr id="9" name="Oval Callout 8">
            <a:extLst>
              <a:ext uri="{FF2B5EF4-FFF2-40B4-BE49-F238E27FC236}">
                <a16:creationId xmlns:a16="http://schemas.microsoft.com/office/drawing/2014/main" id="{308FF03E-1D03-368B-513A-F4B0D4C4F452}"/>
              </a:ext>
            </a:extLst>
          </p:cNvPr>
          <p:cNvSpPr/>
          <p:nvPr/>
        </p:nvSpPr>
        <p:spPr>
          <a:xfrm>
            <a:off x="4559272" y="444482"/>
            <a:ext cx="2501530" cy="2067018"/>
          </a:xfrm>
          <a:prstGeom prst="wedgeEllipseCallout">
            <a:avLst>
              <a:gd name="adj1" fmla="val 10990"/>
              <a:gd name="adj2" fmla="val 131102"/>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Because I am fat</a:t>
            </a:r>
          </a:p>
        </p:txBody>
      </p:sp>
      <p:sp>
        <p:nvSpPr>
          <p:cNvPr id="10" name="Oval Callout 9">
            <a:extLst>
              <a:ext uri="{FF2B5EF4-FFF2-40B4-BE49-F238E27FC236}">
                <a16:creationId xmlns:a16="http://schemas.microsoft.com/office/drawing/2014/main" id="{7B25BC75-9A4D-8AF1-D203-36B787228184}"/>
              </a:ext>
            </a:extLst>
          </p:cNvPr>
          <p:cNvSpPr/>
          <p:nvPr/>
        </p:nvSpPr>
        <p:spPr>
          <a:xfrm>
            <a:off x="9510922" y="2880006"/>
            <a:ext cx="2101958" cy="2458296"/>
          </a:xfrm>
          <a:prstGeom prst="wedgeEllipseCallout">
            <a:avLst>
              <a:gd name="adj1" fmla="val -107375"/>
              <a:gd name="adj2" fmla="val 47261"/>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And why are you fat?</a:t>
            </a:r>
          </a:p>
        </p:txBody>
      </p:sp>
      <p:sp>
        <p:nvSpPr>
          <p:cNvPr id="11" name="Oval Callout 10">
            <a:extLst>
              <a:ext uri="{FF2B5EF4-FFF2-40B4-BE49-F238E27FC236}">
                <a16:creationId xmlns:a16="http://schemas.microsoft.com/office/drawing/2014/main" id="{FCD65306-8135-ADA8-DA72-1DCF35A40177}"/>
              </a:ext>
            </a:extLst>
          </p:cNvPr>
          <p:cNvSpPr/>
          <p:nvPr/>
        </p:nvSpPr>
        <p:spPr>
          <a:xfrm>
            <a:off x="7763434" y="480000"/>
            <a:ext cx="2501530" cy="2620252"/>
          </a:xfrm>
          <a:prstGeom prst="wedgeEllipseCallout">
            <a:avLst>
              <a:gd name="adj1" fmla="val -97192"/>
              <a:gd name="adj2" fmla="val 91183"/>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Because I have asthma!</a:t>
            </a:r>
          </a:p>
        </p:txBody>
      </p:sp>
    </p:spTree>
    <p:extLst>
      <p:ext uri="{BB962C8B-B14F-4D97-AF65-F5344CB8AC3E}">
        <p14:creationId xmlns:p14="http://schemas.microsoft.com/office/powerpoint/2010/main" val="137267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an of a human brain in a neurology clinic">
            <a:extLst>
              <a:ext uri="{FF2B5EF4-FFF2-40B4-BE49-F238E27FC236}">
                <a16:creationId xmlns:a16="http://schemas.microsoft.com/office/drawing/2014/main" id="{7430C9DC-D13F-5827-AEF6-44C4C6CBD252}"/>
              </a:ext>
            </a:extLst>
          </p:cNvPr>
          <p:cNvPicPr>
            <a:picLocks noChangeAspect="1"/>
          </p:cNvPicPr>
          <p:nvPr/>
        </p:nvPicPr>
        <p:blipFill rotWithShape="1">
          <a:blip r:embed="rId2"/>
          <a:srcRect l="5200"/>
          <a:stretch/>
        </p:blipFill>
        <p:spPr>
          <a:xfrm>
            <a:off x="20" y="10"/>
            <a:ext cx="8668492" cy="6857990"/>
          </a:xfrm>
          <a:prstGeom prst="rect">
            <a:avLst/>
          </a:prstGeom>
        </p:spPr>
      </p:pic>
      <p:sp>
        <p:nvSpPr>
          <p:cNvPr id="10" name="Rectangle 9">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7CBDD19-FEA0-D7ED-5380-0B7FA363CAA3}"/>
              </a:ext>
            </a:extLst>
          </p:cNvPr>
          <p:cNvSpPr txBox="1"/>
          <p:nvPr/>
        </p:nvSpPr>
        <p:spPr>
          <a:xfrm>
            <a:off x="6352844" y="1399032"/>
            <a:ext cx="4631336" cy="3611880"/>
          </a:xfrm>
          <a:prstGeom prst="rect">
            <a:avLst/>
          </a:prstGeom>
          <a:solidFill>
            <a:schemeClr val="bg1"/>
          </a:solidFill>
        </p:spPr>
        <p:txBody>
          <a:bodyPr vert="horz" lIns="91440" tIns="45720" rIns="91440" bIns="45720" rtlCol="0" anchor="t">
            <a:normAutofit fontScale="92500" lnSpcReduction="20000"/>
          </a:bodyPr>
          <a:lstStyle/>
          <a:p>
            <a:pPr indent="-228600">
              <a:lnSpc>
                <a:spcPct val="90000"/>
              </a:lnSpc>
              <a:spcAft>
                <a:spcPts val="600"/>
              </a:spcAft>
              <a:buFont typeface="Arial" panose="020B0604020202020204" pitchFamily="34" charset="0"/>
              <a:buChar char="•"/>
            </a:pPr>
            <a:r>
              <a:rPr lang="en-US" sz="2000" dirty="0"/>
              <a:t>Obesity</a:t>
            </a:r>
          </a:p>
          <a:p>
            <a:pPr indent="-228600">
              <a:lnSpc>
                <a:spcPct val="90000"/>
              </a:lnSpc>
              <a:spcAft>
                <a:spcPts val="600"/>
              </a:spcAft>
              <a:buFont typeface="Arial" panose="020B0604020202020204" pitchFamily="34" charset="0"/>
              <a:buChar char="•"/>
            </a:pPr>
            <a:r>
              <a:rPr lang="en-US" sz="2000" dirty="0"/>
              <a:t>De-conditioning</a:t>
            </a:r>
          </a:p>
          <a:p>
            <a:pPr indent="-228600">
              <a:lnSpc>
                <a:spcPct val="90000"/>
              </a:lnSpc>
              <a:spcAft>
                <a:spcPts val="600"/>
              </a:spcAft>
              <a:buFont typeface="Arial" panose="020B0604020202020204" pitchFamily="34" charset="0"/>
              <a:buChar char="•"/>
            </a:pPr>
            <a:r>
              <a:rPr lang="en-US" sz="2000" dirty="0"/>
              <a:t>Dysfunctional breathing</a:t>
            </a:r>
          </a:p>
          <a:p>
            <a:pPr indent="-228600">
              <a:lnSpc>
                <a:spcPct val="90000"/>
              </a:lnSpc>
              <a:spcAft>
                <a:spcPts val="600"/>
              </a:spcAft>
              <a:buFont typeface="Arial" panose="020B0604020202020204" pitchFamily="34" charset="0"/>
              <a:buChar char="•"/>
            </a:pPr>
            <a:r>
              <a:rPr lang="en-US" sz="2000" dirty="0"/>
              <a:t>Vocal cord dysfunction</a:t>
            </a:r>
          </a:p>
          <a:p>
            <a:pPr indent="-228600">
              <a:lnSpc>
                <a:spcPct val="90000"/>
              </a:lnSpc>
              <a:spcAft>
                <a:spcPts val="600"/>
              </a:spcAft>
              <a:buFont typeface="Arial" panose="020B0604020202020204" pitchFamily="34" charset="0"/>
              <a:buChar char="•"/>
            </a:pPr>
            <a:r>
              <a:rPr lang="en-US" sz="2000" dirty="0"/>
              <a:t>Exercise Induced Laryngeal Obstruction (EILO)</a:t>
            </a:r>
          </a:p>
          <a:p>
            <a:pPr indent="-228600">
              <a:lnSpc>
                <a:spcPct val="90000"/>
              </a:lnSpc>
              <a:spcAft>
                <a:spcPts val="600"/>
              </a:spcAft>
              <a:buFont typeface="Arial" panose="020B0604020202020204" pitchFamily="34" charset="0"/>
              <a:buChar char="•"/>
            </a:pPr>
            <a:r>
              <a:rPr lang="en-US" sz="2000" dirty="0"/>
              <a:t>COPD</a:t>
            </a:r>
          </a:p>
          <a:p>
            <a:pPr indent="-228600">
              <a:lnSpc>
                <a:spcPct val="90000"/>
              </a:lnSpc>
              <a:spcAft>
                <a:spcPts val="600"/>
              </a:spcAft>
              <a:buFont typeface="Arial" panose="020B0604020202020204" pitchFamily="34" charset="0"/>
              <a:buChar char="•"/>
            </a:pPr>
            <a:r>
              <a:rPr lang="en-US" sz="2000" dirty="0"/>
              <a:t>GORD</a:t>
            </a:r>
          </a:p>
          <a:p>
            <a:pPr indent="-228600">
              <a:lnSpc>
                <a:spcPct val="90000"/>
              </a:lnSpc>
              <a:spcAft>
                <a:spcPts val="600"/>
              </a:spcAft>
              <a:buFont typeface="Arial" panose="020B0604020202020204" pitchFamily="34" charset="0"/>
              <a:buChar char="•"/>
            </a:pPr>
            <a:r>
              <a:rPr lang="en-US" sz="2000" dirty="0"/>
              <a:t>Pulmonary fibrosis</a:t>
            </a:r>
          </a:p>
          <a:p>
            <a:pPr indent="-228600">
              <a:lnSpc>
                <a:spcPct val="90000"/>
              </a:lnSpc>
              <a:spcAft>
                <a:spcPts val="600"/>
              </a:spcAft>
              <a:buFont typeface="Arial" panose="020B0604020202020204" pitchFamily="34" charset="0"/>
              <a:buChar char="•"/>
            </a:pPr>
            <a:r>
              <a:rPr lang="en-US" sz="2000" dirty="0"/>
              <a:t>Angina</a:t>
            </a:r>
          </a:p>
          <a:p>
            <a:pPr indent="-228600">
              <a:lnSpc>
                <a:spcPct val="90000"/>
              </a:lnSpc>
              <a:spcAft>
                <a:spcPts val="600"/>
              </a:spcAft>
              <a:buFont typeface="Arial" panose="020B0604020202020204" pitchFamily="34" charset="0"/>
              <a:buChar char="•"/>
            </a:pPr>
            <a:r>
              <a:rPr lang="en-US" sz="2000" dirty="0"/>
              <a:t>Heart failure</a:t>
            </a:r>
          </a:p>
          <a:p>
            <a:pPr indent="-228600">
              <a:lnSpc>
                <a:spcPct val="90000"/>
              </a:lnSpc>
              <a:spcAft>
                <a:spcPts val="600"/>
              </a:spcAft>
              <a:buFont typeface="Arial" panose="020B0604020202020204" pitchFamily="34" charset="0"/>
              <a:buChar char="•"/>
            </a:pPr>
            <a:r>
              <a:rPr lang="en-US" sz="2000" dirty="0"/>
              <a:t>Cystic Fibrosis</a:t>
            </a:r>
          </a:p>
        </p:txBody>
      </p:sp>
      <p:sp>
        <p:nvSpPr>
          <p:cNvPr id="3" name="TextBox 2">
            <a:extLst>
              <a:ext uri="{FF2B5EF4-FFF2-40B4-BE49-F238E27FC236}">
                <a16:creationId xmlns:a16="http://schemas.microsoft.com/office/drawing/2014/main" id="{E092D3D4-BF9C-206A-C2A5-98AF35C05CCD}"/>
              </a:ext>
            </a:extLst>
          </p:cNvPr>
          <p:cNvSpPr txBox="1"/>
          <p:nvPr/>
        </p:nvSpPr>
        <p:spPr>
          <a:xfrm>
            <a:off x="602759" y="481287"/>
            <a:ext cx="6710940" cy="461665"/>
          </a:xfrm>
          <a:prstGeom prst="rect">
            <a:avLst/>
          </a:prstGeom>
          <a:solidFill>
            <a:schemeClr val="accent5">
              <a:lumMod val="40000"/>
              <a:lumOff val="60000"/>
            </a:schemeClr>
          </a:solidFill>
          <a:ln>
            <a:solidFill>
              <a:schemeClr val="accent1"/>
            </a:solidFill>
          </a:ln>
        </p:spPr>
        <p:txBody>
          <a:bodyPr wrap="none" rtlCol="0">
            <a:spAutoFit/>
          </a:bodyPr>
          <a:lstStyle/>
          <a:p>
            <a:r>
              <a:rPr lang="en-US" sz="2400" dirty="0"/>
              <a:t>Overlapping symptoms lead to diagnostic challenges</a:t>
            </a:r>
          </a:p>
        </p:txBody>
      </p:sp>
      <p:sp>
        <p:nvSpPr>
          <p:cNvPr id="5" name="TextBox 4">
            <a:extLst>
              <a:ext uri="{FF2B5EF4-FFF2-40B4-BE49-F238E27FC236}">
                <a16:creationId xmlns:a16="http://schemas.microsoft.com/office/drawing/2014/main" id="{90C1280D-9812-B880-7409-82A1755B9C92}"/>
              </a:ext>
            </a:extLst>
          </p:cNvPr>
          <p:cNvSpPr txBox="1"/>
          <p:nvPr/>
        </p:nvSpPr>
        <p:spPr>
          <a:xfrm>
            <a:off x="6686550" y="5734401"/>
            <a:ext cx="1480662" cy="1015663"/>
          </a:xfrm>
          <a:prstGeom prst="rect">
            <a:avLst/>
          </a:prstGeom>
          <a:solidFill>
            <a:srgbClr val="F0B6ED"/>
          </a:solidFill>
          <a:ln w="38100">
            <a:solidFill>
              <a:srgbClr val="FF0000"/>
            </a:solidFill>
          </a:ln>
        </p:spPr>
        <p:txBody>
          <a:bodyPr wrap="none" rtlCol="0">
            <a:spAutoFit/>
          </a:bodyPr>
          <a:lstStyle/>
          <a:p>
            <a:r>
              <a:rPr lang="en-US" sz="2000" dirty="0"/>
              <a:t>May mimic </a:t>
            </a:r>
          </a:p>
          <a:p>
            <a:r>
              <a:rPr lang="en-US" sz="2000" dirty="0"/>
              <a:t>or </a:t>
            </a:r>
          </a:p>
          <a:p>
            <a:r>
              <a:rPr lang="en-US" sz="2000" dirty="0"/>
              <a:t>may co-exist</a:t>
            </a:r>
          </a:p>
        </p:txBody>
      </p:sp>
    </p:spTree>
    <p:extLst>
      <p:ext uri="{BB962C8B-B14F-4D97-AF65-F5344CB8AC3E}">
        <p14:creationId xmlns:p14="http://schemas.microsoft.com/office/powerpoint/2010/main" val="3893161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B67A-BE51-CB4C-E519-AF9BE38FEE95}"/>
              </a:ext>
            </a:extLst>
          </p:cNvPr>
          <p:cNvSpPr>
            <a:spLocks noGrp="1"/>
          </p:cNvSpPr>
          <p:nvPr>
            <p:ph type="title"/>
          </p:nvPr>
        </p:nvSpPr>
        <p:spPr/>
        <p:txBody>
          <a:bodyPr/>
          <a:lstStyle/>
          <a:p>
            <a:r>
              <a:rPr lang="en-GB" sz="3200" dirty="0"/>
              <a:t>Now, The picture is complete!!</a:t>
            </a:r>
            <a:endParaRPr lang="en-US" dirty="0"/>
          </a:p>
        </p:txBody>
      </p:sp>
      <p:pic>
        <p:nvPicPr>
          <p:cNvPr id="3" name="Marcador de Posição de Conteúdo 5">
            <a:extLst>
              <a:ext uri="{FF2B5EF4-FFF2-40B4-BE49-F238E27FC236}">
                <a16:creationId xmlns:a16="http://schemas.microsoft.com/office/drawing/2014/main" id="{C56B0C97-5FA8-7CCC-AADA-182CBA34C731}"/>
              </a:ext>
            </a:extLst>
          </p:cNvPr>
          <p:cNvPicPr>
            <a:picLocks noChangeAspect="1"/>
          </p:cNvPicPr>
          <p:nvPr/>
        </p:nvPicPr>
        <p:blipFill rotWithShape="1">
          <a:blip r:embed="rId2"/>
          <a:srcRect t="2727" r="17480"/>
          <a:stretch/>
        </p:blipFill>
        <p:spPr>
          <a:xfrm>
            <a:off x="3372677" y="1748601"/>
            <a:ext cx="5950170" cy="4333741"/>
          </a:xfrm>
          <a:prstGeom prst="rect">
            <a:avLst/>
          </a:prstGeom>
        </p:spPr>
      </p:pic>
      <p:pic>
        <p:nvPicPr>
          <p:cNvPr id="6" name="Marcador de Posição de Conteúdo 3">
            <a:extLst>
              <a:ext uri="{FF2B5EF4-FFF2-40B4-BE49-F238E27FC236}">
                <a16:creationId xmlns:a16="http://schemas.microsoft.com/office/drawing/2014/main" id="{EFD6C55A-01F1-F713-DCE1-0BB5167243B0}"/>
              </a:ext>
            </a:extLst>
          </p:cNvPr>
          <p:cNvPicPr>
            <a:picLocks noChangeAspect="1"/>
          </p:cNvPicPr>
          <p:nvPr/>
        </p:nvPicPr>
        <p:blipFill>
          <a:blip r:embed="rId3"/>
          <a:stretch>
            <a:fillRect/>
          </a:stretch>
        </p:blipFill>
        <p:spPr>
          <a:xfrm>
            <a:off x="3340276" y="1632775"/>
            <a:ext cx="5982571" cy="4613520"/>
          </a:xfrm>
          <a:prstGeom prst="rect">
            <a:avLst/>
          </a:prstGeom>
        </p:spPr>
      </p:pic>
    </p:spTree>
    <p:extLst>
      <p:ext uri="{BB962C8B-B14F-4D97-AF65-F5344CB8AC3E}">
        <p14:creationId xmlns:p14="http://schemas.microsoft.com/office/powerpoint/2010/main" val="3864680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E9D3-DDF2-2308-BADD-30410ACE83BA}"/>
              </a:ext>
            </a:extLst>
          </p:cNvPr>
          <p:cNvSpPr>
            <a:spLocks noGrp="1"/>
          </p:cNvSpPr>
          <p:nvPr>
            <p:ph type="title"/>
          </p:nvPr>
        </p:nvSpPr>
        <p:spPr>
          <a:xfrm>
            <a:off x="838200" y="-271277"/>
            <a:ext cx="10515600" cy="1325563"/>
          </a:xfrm>
        </p:spPr>
        <p:txBody>
          <a:bodyPr/>
          <a:lstStyle/>
          <a:p>
            <a:pPr algn="ctr"/>
            <a:r>
              <a:rPr lang="en-US" dirty="0"/>
              <a:t>A worked example</a:t>
            </a:r>
          </a:p>
        </p:txBody>
      </p:sp>
      <p:sp>
        <p:nvSpPr>
          <p:cNvPr id="3" name="Title 1">
            <a:extLst>
              <a:ext uri="{FF2B5EF4-FFF2-40B4-BE49-F238E27FC236}">
                <a16:creationId xmlns:a16="http://schemas.microsoft.com/office/drawing/2014/main" id="{97B1CF7F-7323-6062-1620-6CFF792BA423}"/>
              </a:ext>
            </a:extLst>
          </p:cNvPr>
          <p:cNvSpPr txBox="1">
            <a:spLocks/>
          </p:cNvSpPr>
          <p:nvPr/>
        </p:nvSpPr>
        <p:spPr>
          <a:xfrm>
            <a:off x="9554997" y="3727416"/>
            <a:ext cx="2317686" cy="694418"/>
          </a:xfrm>
          <a:prstGeom prst="rect">
            <a:avLst/>
          </a:prstGeom>
          <a:solidFill>
            <a:schemeClr val="bg1"/>
          </a:solidFill>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SIGN/BTS </a:t>
            </a:r>
          </a:p>
          <a:p>
            <a:r>
              <a:rPr lang="en-US" dirty="0"/>
              <a:t>Guideline</a:t>
            </a:r>
          </a:p>
        </p:txBody>
      </p:sp>
      <p:pic>
        <p:nvPicPr>
          <p:cNvPr id="4" name="Picture 2">
            <a:extLst>
              <a:ext uri="{FF2B5EF4-FFF2-40B4-BE49-F238E27FC236}">
                <a16:creationId xmlns:a16="http://schemas.microsoft.com/office/drawing/2014/main" id="{6F5DD594-3E7D-E2A5-5904-2324D370A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396" y="1306437"/>
            <a:ext cx="5804724" cy="5551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CBA249-A016-264A-2C61-1DB13CDD864A}"/>
              </a:ext>
            </a:extLst>
          </p:cNvPr>
          <p:cNvSpPr txBox="1"/>
          <p:nvPr/>
        </p:nvSpPr>
        <p:spPr>
          <a:xfrm>
            <a:off x="2189350" y="2730475"/>
            <a:ext cx="2918235" cy="400110"/>
          </a:xfrm>
          <a:prstGeom prst="rect">
            <a:avLst/>
          </a:prstGeom>
          <a:solidFill>
            <a:schemeClr val="accent6">
              <a:lumMod val="40000"/>
              <a:lumOff val="60000"/>
            </a:schemeClr>
          </a:solidFill>
        </p:spPr>
        <p:txBody>
          <a:bodyPr wrap="none" rtlCol="0">
            <a:spAutoFit/>
          </a:bodyPr>
          <a:lstStyle/>
          <a:p>
            <a:r>
              <a:rPr lang="en-US" sz="2000" b="1" dirty="0"/>
              <a:t>Highly likely to be asthma</a:t>
            </a:r>
          </a:p>
        </p:txBody>
      </p:sp>
      <p:sp>
        <p:nvSpPr>
          <p:cNvPr id="6" name="TextBox 5">
            <a:extLst>
              <a:ext uri="{FF2B5EF4-FFF2-40B4-BE49-F238E27FC236}">
                <a16:creationId xmlns:a16="http://schemas.microsoft.com/office/drawing/2014/main" id="{7435606E-18BB-8263-6BED-4C2A3ED1D1C1}"/>
              </a:ext>
            </a:extLst>
          </p:cNvPr>
          <p:cNvSpPr txBox="1"/>
          <p:nvPr/>
        </p:nvSpPr>
        <p:spPr>
          <a:xfrm>
            <a:off x="5278326" y="2730475"/>
            <a:ext cx="2317686" cy="400110"/>
          </a:xfrm>
          <a:prstGeom prst="rect">
            <a:avLst/>
          </a:prstGeom>
          <a:solidFill>
            <a:schemeClr val="accent2">
              <a:lumMod val="60000"/>
              <a:lumOff val="40000"/>
            </a:schemeClr>
          </a:solidFill>
        </p:spPr>
        <p:txBody>
          <a:bodyPr wrap="none" rtlCol="0">
            <a:spAutoFit/>
          </a:bodyPr>
          <a:lstStyle/>
          <a:p>
            <a:r>
              <a:rPr lang="en-US" sz="2000" b="1" dirty="0" err="1"/>
              <a:t>Possiblity</a:t>
            </a:r>
            <a:r>
              <a:rPr lang="en-US" sz="2000" b="1" dirty="0"/>
              <a:t> of asthma</a:t>
            </a:r>
          </a:p>
        </p:txBody>
      </p:sp>
      <p:sp>
        <p:nvSpPr>
          <p:cNvPr id="7" name="TextBox 6">
            <a:extLst>
              <a:ext uri="{FF2B5EF4-FFF2-40B4-BE49-F238E27FC236}">
                <a16:creationId xmlns:a16="http://schemas.microsoft.com/office/drawing/2014/main" id="{3EC70E4A-99B0-E97F-4058-742EA29868B6}"/>
              </a:ext>
            </a:extLst>
          </p:cNvPr>
          <p:cNvSpPr txBox="1"/>
          <p:nvPr/>
        </p:nvSpPr>
        <p:spPr>
          <a:xfrm>
            <a:off x="7780475" y="2730475"/>
            <a:ext cx="1947713" cy="400110"/>
          </a:xfrm>
          <a:prstGeom prst="rect">
            <a:avLst/>
          </a:prstGeom>
          <a:solidFill>
            <a:srgbClr val="FF0000"/>
          </a:solidFill>
        </p:spPr>
        <p:txBody>
          <a:bodyPr wrap="none" rtlCol="0">
            <a:spAutoFit/>
          </a:bodyPr>
          <a:lstStyle/>
          <a:p>
            <a:r>
              <a:rPr lang="en-US" sz="2000" b="1" dirty="0"/>
              <a:t>Asthma unlikely </a:t>
            </a:r>
          </a:p>
        </p:txBody>
      </p:sp>
      <p:sp>
        <p:nvSpPr>
          <p:cNvPr id="8" name="TextBox 7">
            <a:extLst>
              <a:ext uri="{FF2B5EF4-FFF2-40B4-BE49-F238E27FC236}">
                <a16:creationId xmlns:a16="http://schemas.microsoft.com/office/drawing/2014/main" id="{89D3A0B5-474A-8F4F-D903-2E1E74B76184}"/>
              </a:ext>
            </a:extLst>
          </p:cNvPr>
          <p:cNvSpPr txBox="1"/>
          <p:nvPr/>
        </p:nvSpPr>
        <p:spPr>
          <a:xfrm>
            <a:off x="1672878" y="731581"/>
            <a:ext cx="7973465" cy="369332"/>
          </a:xfrm>
          <a:prstGeom prst="rect">
            <a:avLst/>
          </a:prstGeom>
          <a:solidFill>
            <a:schemeClr val="bg2"/>
          </a:solidFill>
          <a:ln w="15875">
            <a:solidFill>
              <a:schemeClr val="tx1"/>
            </a:solidFill>
          </a:ln>
        </p:spPr>
        <p:txBody>
          <a:bodyPr wrap="none" rtlCol="0">
            <a:spAutoFit/>
          </a:bodyPr>
          <a:lstStyle/>
          <a:p>
            <a:r>
              <a:rPr lang="en-US" dirty="0"/>
              <a:t>Clinical table of key symptoms: wheeze, cough, shortness of breath, chest tightness</a:t>
            </a:r>
          </a:p>
        </p:txBody>
      </p:sp>
    </p:spTree>
    <p:extLst>
      <p:ext uri="{BB962C8B-B14F-4D97-AF65-F5344CB8AC3E}">
        <p14:creationId xmlns:p14="http://schemas.microsoft.com/office/powerpoint/2010/main" val="118581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Marcador de Posição de Conteúdo 3">
            <a:extLst>
              <a:ext uri="{FF2B5EF4-FFF2-40B4-BE49-F238E27FC236}">
                <a16:creationId xmlns:a16="http://schemas.microsoft.com/office/drawing/2014/main" id="{B4C7366E-8164-703B-652A-73AAEED8B9A4}"/>
              </a:ext>
            </a:extLst>
          </p:cNvPr>
          <p:cNvPicPr>
            <a:picLocks noChangeAspect="1"/>
          </p:cNvPicPr>
          <p:nvPr/>
        </p:nvPicPr>
        <p:blipFill rotWithShape="1">
          <a:blip r:embed="rId2"/>
          <a:srcRect r="36347"/>
          <a:stretch/>
        </p:blipFill>
        <p:spPr>
          <a:xfrm>
            <a:off x="3654508" y="374764"/>
            <a:ext cx="4387511" cy="6289772"/>
          </a:xfrm>
          <a:prstGeom prst="rect">
            <a:avLst/>
          </a:prstGeom>
        </p:spPr>
      </p:pic>
      <p:pic>
        <p:nvPicPr>
          <p:cNvPr id="24" name="Marcador de Posição de Conteúdo 3">
            <a:extLst>
              <a:ext uri="{FF2B5EF4-FFF2-40B4-BE49-F238E27FC236}">
                <a16:creationId xmlns:a16="http://schemas.microsoft.com/office/drawing/2014/main" id="{F3588318-37F3-AA92-5E92-6212098B7652}"/>
              </a:ext>
            </a:extLst>
          </p:cNvPr>
          <p:cNvPicPr>
            <a:picLocks noChangeAspect="1"/>
          </p:cNvPicPr>
          <p:nvPr/>
        </p:nvPicPr>
        <p:blipFill rotWithShape="1">
          <a:blip r:embed="rId2"/>
          <a:srcRect l="73594"/>
          <a:stretch/>
        </p:blipFill>
        <p:spPr>
          <a:xfrm>
            <a:off x="8689909" y="175657"/>
            <a:ext cx="1939254" cy="6701193"/>
          </a:xfrm>
          <a:prstGeom prst="rect">
            <a:avLst/>
          </a:prstGeom>
        </p:spPr>
      </p:pic>
      <p:sp>
        <p:nvSpPr>
          <p:cNvPr id="25" name="TextBox 24">
            <a:extLst>
              <a:ext uri="{FF2B5EF4-FFF2-40B4-BE49-F238E27FC236}">
                <a16:creationId xmlns:a16="http://schemas.microsoft.com/office/drawing/2014/main" id="{D60ADBE2-3907-1EEC-11F4-5ED5A8235AF3}"/>
              </a:ext>
            </a:extLst>
          </p:cNvPr>
          <p:cNvSpPr txBox="1"/>
          <p:nvPr/>
        </p:nvSpPr>
        <p:spPr>
          <a:xfrm>
            <a:off x="9392488" y="-45334"/>
            <a:ext cx="24948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panose="02000503020000020003"/>
                <a:ea typeface="+mn-ea"/>
                <a:cs typeface="+mn-cs"/>
              </a:rPr>
              <a:t>Symptoms and</a:t>
            </a:r>
          </a:p>
          <a:p>
            <a:pPr lvl="0" algn="ctr">
              <a:defRPr/>
            </a:pPr>
            <a:r>
              <a:rPr lang="en-US" b="1" dirty="0">
                <a:solidFill>
                  <a:prstClr val="black"/>
                </a:solidFill>
                <a:latin typeface="Avenir" panose="02000503020000020003"/>
              </a:rPr>
              <a:t>physical exam</a:t>
            </a:r>
            <a:endParaRPr kumimoji="0" lang="en-US" sz="1800" b="1" i="0" u="none" strike="noStrike" kern="1200" cap="none" spc="0" normalizeH="0" baseline="0" noProof="0" dirty="0">
              <a:ln>
                <a:noFill/>
              </a:ln>
              <a:solidFill>
                <a:prstClr val="black"/>
              </a:solidFill>
              <a:effectLst/>
              <a:uLnTx/>
              <a:uFillTx/>
              <a:latin typeface="Avenir" panose="02000503020000020003"/>
              <a:ea typeface="+mn-ea"/>
              <a:cs typeface="+mn-cs"/>
            </a:endParaRPr>
          </a:p>
        </p:txBody>
      </p:sp>
      <p:sp>
        <p:nvSpPr>
          <p:cNvPr id="2" name="Title 1">
            <a:extLst>
              <a:ext uri="{FF2B5EF4-FFF2-40B4-BE49-F238E27FC236}">
                <a16:creationId xmlns:a16="http://schemas.microsoft.com/office/drawing/2014/main" id="{7C0A76EC-D43E-E8CA-09EC-A38E9284562C}"/>
              </a:ext>
            </a:extLst>
          </p:cNvPr>
          <p:cNvSpPr>
            <a:spLocks noGrp="1"/>
          </p:cNvSpPr>
          <p:nvPr>
            <p:ph type="title"/>
          </p:nvPr>
        </p:nvSpPr>
        <p:spPr>
          <a:xfrm>
            <a:off x="842096" y="215152"/>
            <a:ext cx="2840182" cy="2371148"/>
          </a:xfrm>
        </p:spPr>
        <p:txBody>
          <a:bodyPr>
            <a:normAutofit/>
          </a:bodyPr>
          <a:lstStyle/>
          <a:p>
            <a:r>
              <a:rPr lang="en-US" sz="3200" dirty="0">
                <a:solidFill>
                  <a:srgbClr val="FFFFFF"/>
                </a:solidFill>
              </a:rPr>
              <a:t>Assembling the pieces: Asthma possible</a:t>
            </a:r>
          </a:p>
        </p:txBody>
      </p:sp>
      <p:pic>
        <p:nvPicPr>
          <p:cNvPr id="13" name="Picture 2" descr="Premium Photo | Young man having asthma attack outdoors">
            <a:extLst>
              <a:ext uri="{FF2B5EF4-FFF2-40B4-BE49-F238E27FC236}">
                <a16:creationId xmlns:a16="http://schemas.microsoft.com/office/drawing/2014/main" id="{7FE8BFCA-283E-56B8-3C99-85142A12C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95"/>
          <a:stretch/>
        </p:blipFill>
        <p:spPr bwMode="auto">
          <a:xfrm>
            <a:off x="81966" y="3110163"/>
            <a:ext cx="1970173" cy="20450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F91D95E-8D14-E1E1-1806-AB3AC68583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6" t="60856" r="3182" b="1911"/>
          <a:stretch/>
        </p:blipFill>
        <p:spPr bwMode="auto">
          <a:xfrm>
            <a:off x="211210" y="5247367"/>
            <a:ext cx="1928814" cy="14394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a:extLst>
              <a:ext uri="{FF2B5EF4-FFF2-40B4-BE49-F238E27FC236}">
                <a16:creationId xmlns:a16="http://schemas.microsoft.com/office/drawing/2014/main" id="{5D5A9FED-13D7-DB42-FAEA-1FD34101B643}"/>
              </a:ext>
            </a:extLst>
          </p:cNvPr>
          <p:cNvSpPr txBox="1">
            <a:spLocks/>
          </p:cNvSpPr>
          <p:nvPr/>
        </p:nvSpPr>
        <p:spPr>
          <a:xfrm>
            <a:off x="3840698" y="1786724"/>
            <a:ext cx="3969629" cy="1739530"/>
          </a:xfrm>
          <a:prstGeom prst="rect">
            <a:avLst/>
          </a:prstGeom>
          <a:solidFill>
            <a:schemeClr val="accent1">
              <a:lumMod val="40000"/>
              <a:lumOff val="60000"/>
            </a:schemeClr>
          </a:solidFill>
          <a:ln w="12700">
            <a:solidFill>
              <a:schemeClr val="tx1">
                <a:lumMod val="65000"/>
                <a:lumOff val="35000"/>
              </a:schemeClr>
            </a:solidFill>
            <a:miter lim="400000"/>
          </a:ln>
        </p:spPr>
        <p:txBody>
          <a:bodyPr lIns="91424" tIns="91424" rIns="91424" bIns="91424"/>
          <a:lstStyle/>
          <a:p>
            <a:pPr marL="288000" marR="0" lvl="0" indent="-288000" algn="l" defTabSz="914400" rtl="0" eaLnBrk="1" fontAlgn="auto" latinLnBrk="0" hangingPunct="1">
              <a:lnSpc>
                <a:spcPct val="120000"/>
              </a:lnSpc>
              <a:spcBef>
                <a:spcPts val="0"/>
              </a:spcBef>
              <a:spcAft>
                <a:spcPts val="0"/>
              </a:spcAft>
              <a:buClr>
                <a:srgbClr val="00499A"/>
              </a:buClr>
              <a:buSzPct val="100000"/>
              <a:buFont typeface="Arial"/>
              <a:buChar char="•"/>
              <a:tabLst/>
              <a:defRPr/>
            </a:pPr>
            <a:r>
              <a:rPr lang="en-US" b="1" kern="0" dirty="0">
                <a:solidFill>
                  <a:sysClr val="windowText" lastClr="000000"/>
                </a:solidFill>
                <a:latin typeface="Arial"/>
                <a:ea typeface="Arial"/>
                <a:cs typeface="Arial"/>
                <a:sym typeface="Arial"/>
              </a:rPr>
              <a:t>20 </a:t>
            </a:r>
            <a:r>
              <a:rPr lang="en-US" b="1" kern="0" dirty="0" err="1">
                <a:solidFill>
                  <a:sysClr val="windowText" lastClr="000000"/>
                </a:solidFill>
                <a:latin typeface="Arial"/>
                <a:ea typeface="Arial"/>
                <a:cs typeface="Arial"/>
                <a:sym typeface="Arial"/>
              </a:rPr>
              <a:t>y.o</a:t>
            </a:r>
            <a:r>
              <a:rPr lang="en-US" b="1" kern="0" dirty="0">
                <a:solidFill>
                  <a:sysClr val="windowText" lastClr="000000"/>
                </a:solidFill>
                <a:latin typeface="Arial"/>
                <a:ea typeface="Arial"/>
                <a:cs typeface="Arial"/>
                <a:sym typeface="Arial"/>
              </a:rPr>
              <a:t>. man</a:t>
            </a:r>
            <a:endParaRPr kumimoji="0" lang="en-US" sz="1800" b="1"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288000" marR="0" lvl="0" indent="-288000" algn="l" defTabSz="914400" rtl="0" eaLnBrk="1" fontAlgn="auto" latinLnBrk="0" hangingPunct="1">
              <a:lnSpc>
                <a:spcPct val="120000"/>
              </a:lnSpc>
              <a:spcBef>
                <a:spcPts val="0"/>
              </a:spcBef>
              <a:spcAft>
                <a:spcPts val="0"/>
              </a:spcAft>
              <a:buClr>
                <a:srgbClr val="00499A"/>
              </a:buClr>
              <a:buSzPct val="100000"/>
              <a:buFont typeface="Arial"/>
              <a:buChar char="•"/>
              <a:tabLst/>
              <a:defRPr/>
            </a:pPr>
            <a:r>
              <a:rPr lang="en-US" b="1" kern="0" dirty="0">
                <a:solidFill>
                  <a:sysClr val="windowText" lastClr="000000"/>
                </a:solidFill>
                <a:latin typeface="Arial"/>
                <a:cs typeface="Arial"/>
                <a:sym typeface="Arial"/>
              </a:rPr>
              <a:t>“I need more Ventolin”</a:t>
            </a:r>
            <a:endParaRPr kumimoji="0" lang="en-US" sz="1800" b="1" i="0" u="none" strike="noStrike" kern="0" cap="none" spc="0" normalizeH="0" baseline="0" noProof="0" dirty="0">
              <a:ln>
                <a:noFill/>
              </a:ln>
              <a:solidFill>
                <a:sysClr val="windowText" lastClr="000000"/>
              </a:solidFill>
              <a:effectLst/>
              <a:uLnTx/>
              <a:uFillTx/>
              <a:latin typeface="Arial"/>
              <a:ea typeface="+mn-ea"/>
              <a:cs typeface="Arial"/>
              <a:sym typeface="Arial"/>
            </a:endParaRPr>
          </a:p>
          <a:p>
            <a:pPr marL="288000" marR="0" lvl="0" indent="-288000" algn="l" defTabSz="914400" rtl="0" eaLnBrk="1" fontAlgn="auto" latinLnBrk="0" hangingPunct="1">
              <a:lnSpc>
                <a:spcPct val="120000"/>
              </a:lnSpc>
              <a:spcBef>
                <a:spcPts val="0"/>
              </a:spcBef>
              <a:spcAft>
                <a:spcPts val="0"/>
              </a:spcAft>
              <a:buClr>
                <a:srgbClr val="00499A"/>
              </a:buClr>
              <a:buSzPct val="100000"/>
              <a:buFont typeface="Arial"/>
              <a:buChar char="•"/>
              <a:tabLst/>
              <a:defRPr/>
            </a:pPr>
            <a:r>
              <a:rPr lang="en-US" b="1" kern="0" dirty="0">
                <a:solidFill>
                  <a:sysClr val="windowText" lastClr="000000"/>
                </a:solidFill>
                <a:latin typeface="Arial"/>
                <a:ea typeface="Arial"/>
                <a:cs typeface="Arial"/>
                <a:sym typeface="Arial"/>
              </a:rPr>
              <a:t>10-20 puffs per day </a:t>
            </a:r>
          </a:p>
          <a:p>
            <a:pPr marL="288000" marR="0" lvl="0" indent="-288000" algn="l" defTabSz="914400" rtl="0" eaLnBrk="1" fontAlgn="auto" latinLnBrk="0" hangingPunct="1">
              <a:lnSpc>
                <a:spcPct val="120000"/>
              </a:lnSpc>
              <a:spcBef>
                <a:spcPts val="0"/>
              </a:spcBef>
              <a:spcAft>
                <a:spcPts val="0"/>
              </a:spcAft>
              <a:buClr>
                <a:srgbClr val="00499A"/>
              </a:buClr>
              <a:buSzPct val="100000"/>
              <a:buFont typeface="Arial"/>
              <a:buChar char="•"/>
              <a:tabLst/>
              <a:defRPr/>
            </a:pPr>
            <a:r>
              <a:rPr lang="en-US" b="1" kern="0" dirty="0">
                <a:solidFill>
                  <a:sysClr val="windowText" lastClr="000000"/>
                </a:solidFill>
                <a:latin typeface="Arial"/>
                <a:ea typeface="Arial"/>
                <a:cs typeface="Arial"/>
                <a:sym typeface="Arial"/>
              </a:rPr>
              <a:t>daily </a:t>
            </a:r>
            <a:r>
              <a:rPr lang="en-US" b="1" kern="0" dirty="0" err="1">
                <a:solidFill>
                  <a:sysClr val="windowText" lastClr="000000"/>
                </a:solidFill>
                <a:latin typeface="Arial"/>
                <a:ea typeface="Arial"/>
                <a:cs typeface="Arial"/>
                <a:sym typeface="Arial"/>
              </a:rPr>
              <a:t>Sx</a:t>
            </a:r>
            <a:endParaRPr kumimoji="0" lang="en-US" sz="1800" b="1" i="0" u="none" strike="noStrike" kern="0" cap="none" spc="0" normalizeH="0" baseline="0" noProof="0" dirty="0">
              <a:ln>
                <a:noFill/>
              </a:ln>
              <a:solidFill>
                <a:sysClr val="windowText" lastClr="000000"/>
              </a:solidFill>
              <a:effectLst/>
              <a:uLnTx/>
              <a:uFillTx/>
              <a:latin typeface="Arial"/>
              <a:ea typeface="Arial"/>
              <a:cs typeface="Arial"/>
              <a:sym typeface="Arial"/>
            </a:endParaRPr>
          </a:p>
        </p:txBody>
      </p:sp>
      <p:sp>
        <p:nvSpPr>
          <p:cNvPr id="19" name="TextBox 18">
            <a:extLst>
              <a:ext uri="{FF2B5EF4-FFF2-40B4-BE49-F238E27FC236}">
                <a16:creationId xmlns:a16="http://schemas.microsoft.com/office/drawing/2014/main" id="{5B1900FC-05B5-2404-F3BB-9334017E8E45}"/>
              </a:ext>
            </a:extLst>
          </p:cNvPr>
          <p:cNvSpPr txBox="1"/>
          <p:nvPr/>
        </p:nvSpPr>
        <p:spPr>
          <a:xfrm>
            <a:off x="3840698" y="3697151"/>
            <a:ext cx="4134685" cy="1938992"/>
          </a:xfrm>
          <a:prstGeom prst="rect">
            <a:avLst/>
          </a:prstGeom>
          <a:solidFill>
            <a:schemeClr val="accent2">
              <a:lumMod val="20000"/>
              <a:lumOff val="80000"/>
            </a:schemeClr>
          </a:solidFill>
          <a:ln w="12700">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prstClr val="black"/>
                </a:solidFill>
                <a:latin typeface="Calibri" panose="020F0502020204030204"/>
              </a:rPr>
              <a:t>Symtoms</a:t>
            </a:r>
            <a:r>
              <a:rPr lang="en-US" sz="2000" b="1" dirty="0">
                <a:solidFill>
                  <a:prstClr val="black"/>
                </a:solidFill>
                <a:latin typeface="Calibri" panose="020F0502020204030204"/>
              </a:rPr>
              <a:t>, cough, wheeze, night waking, exercise intolerance.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Mother had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Had</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eczema as a child</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Hay fever.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Delivery man, non smoker</a:t>
            </a:r>
          </a:p>
        </p:txBody>
      </p:sp>
      <p:sp>
        <p:nvSpPr>
          <p:cNvPr id="20" name="TextBox 19">
            <a:extLst>
              <a:ext uri="{FF2B5EF4-FFF2-40B4-BE49-F238E27FC236}">
                <a16:creationId xmlns:a16="http://schemas.microsoft.com/office/drawing/2014/main" id="{FB7BC525-4F6F-B010-4AA5-B321770161A6}"/>
              </a:ext>
            </a:extLst>
          </p:cNvPr>
          <p:cNvSpPr txBox="1"/>
          <p:nvPr/>
        </p:nvSpPr>
        <p:spPr>
          <a:xfrm>
            <a:off x="10155789" y="4708650"/>
            <a:ext cx="17993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panose="02000503020000020003"/>
                <a:ea typeface="+mn-ea"/>
                <a:cs typeface="+mn-cs"/>
              </a:rPr>
              <a:t>Objective Tests </a:t>
            </a:r>
          </a:p>
        </p:txBody>
      </p:sp>
      <p:sp>
        <p:nvSpPr>
          <p:cNvPr id="21" name="TextBox 20">
            <a:extLst>
              <a:ext uri="{FF2B5EF4-FFF2-40B4-BE49-F238E27FC236}">
                <a16:creationId xmlns:a16="http://schemas.microsoft.com/office/drawing/2014/main" id="{07AFD239-D5F3-663F-6DCE-9868A35DF026}"/>
              </a:ext>
            </a:extLst>
          </p:cNvPr>
          <p:cNvSpPr txBox="1"/>
          <p:nvPr/>
        </p:nvSpPr>
        <p:spPr>
          <a:xfrm>
            <a:off x="8435350" y="1786724"/>
            <a:ext cx="3440878" cy="1323439"/>
          </a:xfrm>
          <a:prstGeom prst="rect">
            <a:avLst/>
          </a:prstGeom>
          <a:solidFill>
            <a:srgbClr val="FF0000"/>
          </a:solidFill>
          <a:ln w="12700">
            <a:solidFill>
              <a:schemeClr val="tx1">
                <a:lumMod val="65000"/>
                <a:lumOff val="3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Anxiious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annoyed.</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Peak flow 580 (exp: 600 l/m</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Pulse rate, reg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80/min</a:t>
            </a:r>
            <a:endParaRPr lang="en-US" sz="2000" b="1" dirty="0">
              <a:solidFill>
                <a:prstClr val="black"/>
              </a:solidFill>
              <a:latin typeface="Calibri" panose="020F0502020204030204"/>
            </a:endParaRPr>
          </a:p>
          <a:p>
            <a:pPr lvl="0">
              <a:defRPr/>
            </a:pPr>
            <a:r>
              <a:rPr lang="en-US" sz="2000" b="1" noProof="0" dirty="0">
                <a:solidFill>
                  <a:prstClr val="black"/>
                </a:solidFill>
              </a:rPr>
              <a:t>chest exam completely normal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957825ED-5443-31CA-C89D-9BE6961723D6}"/>
              </a:ext>
            </a:extLst>
          </p:cNvPr>
          <p:cNvSpPr txBox="1"/>
          <p:nvPr/>
        </p:nvSpPr>
        <p:spPr>
          <a:xfrm>
            <a:off x="10428739" y="5597770"/>
            <a:ext cx="761250" cy="369332"/>
          </a:xfrm>
          <a:prstGeom prst="rect">
            <a:avLst/>
          </a:prstGeom>
          <a:noFill/>
        </p:spPr>
        <p:txBody>
          <a:bodyPr wrap="square" rtlCol="0">
            <a:spAutoFit/>
          </a:bodyPr>
          <a:lstStyle/>
          <a:p>
            <a:r>
              <a:rPr lang="en-US" dirty="0"/>
              <a:t>Nil</a:t>
            </a:r>
          </a:p>
        </p:txBody>
      </p:sp>
      <p:sp>
        <p:nvSpPr>
          <p:cNvPr id="28" name="TextBox 27">
            <a:extLst>
              <a:ext uri="{FF2B5EF4-FFF2-40B4-BE49-F238E27FC236}">
                <a16:creationId xmlns:a16="http://schemas.microsoft.com/office/drawing/2014/main" id="{ACCD51F6-C8C6-2121-B9D6-891072DC573A}"/>
              </a:ext>
            </a:extLst>
          </p:cNvPr>
          <p:cNvSpPr txBox="1"/>
          <p:nvPr/>
        </p:nvSpPr>
        <p:spPr>
          <a:xfrm>
            <a:off x="3908871" y="-13504"/>
            <a:ext cx="17993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94E5C"/>
                </a:solidFill>
                <a:effectLst/>
                <a:uLnTx/>
                <a:uFillTx/>
                <a:latin typeface="Avenir" panose="02000503020000020003"/>
                <a:ea typeface="+mn-ea"/>
                <a:cs typeface="+mn-cs"/>
              </a:rPr>
              <a:t>Presentation</a:t>
            </a:r>
          </a:p>
        </p:txBody>
      </p:sp>
      <p:sp>
        <p:nvSpPr>
          <p:cNvPr id="31" name="TextBox 30">
            <a:extLst>
              <a:ext uri="{FF2B5EF4-FFF2-40B4-BE49-F238E27FC236}">
                <a16:creationId xmlns:a16="http://schemas.microsoft.com/office/drawing/2014/main" id="{16589958-4F5F-DB3B-4A26-C2583362425B}"/>
              </a:ext>
            </a:extLst>
          </p:cNvPr>
          <p:cNvSpPr txBox="1"/>
          <p:nvPr/>
        </p:nvSpPr>
        <p:spPr>
          <a:xfrm>
            <a:off x="3957474" y="6479870"/>
            <a:ext cx="851067" cy="369332"/>
          </a:xfrm>
          <a:prstGeom prst="rect">
            <a:avLst/>
          </a:prstGeom>
          <a:noFill/>
        </p:spPr>
        <p:txBody>
          <a:bodyPr wrap="none" rtlCol="0">
            <a:spAutoFit/>
          </a:bodyPr>
          <a:lstStyle/>
          <a:p>
            <a:r>
              <a:rPr lang="en-US" dirty="0"/>
              <a:t>History</a:t>
            </a:r>
          </a:p>
        </p:txBody>
      </p:sp>
    </p:spTree>
    <p:extLst>
      <p:ext uri="{BB962C8B-B14F-4D97-AF65-F5344CB8AC3E}">
        <p14:creationId xmlns:p14="http://schemas.microsoft.com/office/powerpoint/2010/main" val="27860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animBg="1"/>
      <p:bldP spid="19" grpId="0" animBg="1"/>
      <p:bldP spid="20" grpId="0"/>
      <p:bldP spid="21" grpId="0" animBg="1"/>
      <p:bldP spid="27" grpId="0"/>
      <p:bldP spid="28"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9F663-4EE5-E0C8-F5BF-49F4536C7F3C}"/>
              </a:ext>
            </a:extLst>
          </p:cNvPr>
          <p:cNvSpPr>
            <a:spLocks noGrp="1"/>
          </p:cNvSpPr>
          <p:nvPr>
            <p:ph type="title"/>
          </p:nvPr>
        </p:nvSpPr>
        <p:spPr>
          <a:xfrm>
            <a:off x="174812" y="-181512"/>
            <a:ext cx="10515600" cy="1325563"/>
          </a:xfrm>
        </p:spPr>
        <p:txBody>
          <a:bodyPr/>
          <a:lstStyle/>
          <a:p>
            <a:pPr algn="ctr"/>
            <a:r>
              <a:rPr lang="en-US" b="1" dirty="0"/>
              <a:t>missing pieces: objective facts  </a:t>
            </a:r>
          </a:p>
        </p:txBody>
      </p:sp>
      <p:sp>
        <p:nvSpPr>
          <p:cNvPr id="3" name="Slide Number Placeholder 2">
            <a:extLst>
              <a:ext uri="{FF2B5EF4-FFF2-40B4-BE49-F238E27FC236}">
                <a16:creationId xmlns:a16="http://schemas.microsoft.com/office/drawing/2014/main" id="{BB0B3972-4827-49A8-1D65-B8664C74AE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6" descr="Graph 2a">
            <a:extLst>
              <a:ext uri="{FF2B5EF4-FFF2-40B4-BE49-F238E27FC236}">
                <a16:creationId xmlns:a16="http://schemas.microsoft.com/office/drawing/2014/main" id="{C89C96D8-CDDE-525E-7CF8-E51B424468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000" contrast="37000"/>
                    </a14:imgEffect>
                  </a14:imgLayer>
                </a14:imgProps>
              </a:ext>
              <a:ext uri="{28A0092B-C50C-407E-A947-70E740481C1C}">
                <a14:useLocalDpi xmlns:a14="http://schemas.microsoft.com/office/drawing/2010/main" val="0"/>
              </a:ext>
            </a:extLst>
          </a:blip>
          <a:srcRect l="4929" t="959" r="49270"/>
          <a:stretch/>
        </p:blipFill>
        <p:spPr bwMode="auto">
          <a:xfrm>
            <a:off x="3213848" y="1027908"/>
            <a:ext cx="4437529" cy="499968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5628A0-806F-D8F2-68B3-F3A98F14D5BF}"/>
              </a:ext>
            </a:extLst>
          </p:cNvPr>
          <p:cNvSpPr txBox="1"/>
          <p:nvPr/>
        </p:nvSpPr>
        <p:spPr>
          <a:xfrm>
            <a:off x="7916206" y="891896"/>
            <a:ext cx="3802957"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1"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Arial"/>
                <a:cs typeface="Arial"/>
                <a:sym typeface="Arial"/>
              </a:rPr>
              <a:t>Do</a:t>
            </a:r>
            <a:r>
              <a:rPr kumimoji="0" lang="en-US" sz="1800" b="1" i="0" u="none" strike="noStrike" kern="1200" cap="none" spc="0" normalizeH="0" noProof="0" dirty="0">
                <a:ln>
                  <a:noFill/>
                </a:ln>
                <a:solidFill>
                  <a:srgbClr val="000000"/>
                </a:solidFill>
                <a:effectLst/>
                <a:uLnTx/>
                <a:uFillTx/>
                <a:latin typeface="Arial"/>
                <a:ea typeface="Arial"/>
                <a:cs typeface="Arial"/>
                <a:sym typeface="Arial"/>
              </a:rPr>
              <a:t> not rely on one measurement of respiratory function</a:t>
            </a:r>
            <a:endParaRPr kumimoji="0" lang="en-US" sz="1800"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1538625B-2478-93FD-15BF-3CAF7B1360B0}"/>
              </a:ext>
            </a:extLst>
          </p:cNvPr>
          <p:cNvSpPr txBox="1"/>
          <p:nvPr/>
        </p:nvSpPr>
        <p:spPr>
          <a:xfrm>
            <a:off x="3445260" y="3333382"/>
            <a:ext cx="1357476"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26% </a:t>
            </a:r>
            <a:r>
              <a:rPr kumimoji="0" lang="en-US" sz="1400" b="0" i="0" u="none" strike="noStrike" kern="0" cap="none" spc="0" normalizeH="0" baseline="0" noProof="0" dirty="0" err="1">
                <a:ln>
                  <a:noFill/>
                </a:ln>
                <a:solidFill>
                  <a:srgbClr val="000000"/>
                </a:solidFill>
                <a:effectLst/>
                <a:uLnTx/>
                <a:uFillTx/>
                <a:latin typeface="Arial"/>
                <a:ea typeface="Arial"/>
                <a:cs typeface="Arial"/>
                <a:sym typeface="Arial"/>
              </a:rPr>
              <a:t>variabilité</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TextBox 7">
            <a:extLst>
              <a:ext uri="{FF2B5EF4-FFF2-40B4-BE49-F238E27FC236}">
                <a16:creationId xmlns:a16="http://schemas.microsoft.com/office/drawing/2014/main" id="{D6B7B776-8C92-614C-A968-F7DE7663F659}"/>
              </a:ext>
            </a:extLst>
          </p:cNvPr>
          <p:cNvSpPr txBox="1"/>
          <p:nvPr/>
        </p:nvSpPr>
        <p:spPr>
          <a:xfrm>
            <a:off x="5820908" y="3409726"/>
            <a:ext cx="1357476"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48% </a:t>
            </a:r>
            <a:r>
              <a:rPr kumimoji="0" lang="en-US" sz="1400" b="0" i="0" u="none" strike="noStrike" kern="0" cap="none" spc="0" normalizeH="0" baseline="0" noProof="0" dirty="0" err="1">
                <a:ln>
                  <a:noFill/>
                </a:ln>
                <a:solidFill>
                  <a:srgbClr val="000000"/>
                </a:solidFill>
                <a:effectLst/>
                <a:uLnTx/>
                <a:uFillTx/>
                <a:latin typeface="Arial"/>
                <a:ea typeface="Arial"/>
                <a:cs typeface="Arial"/>
                <a:sym typeface="Arial"/>
              </a:rPr>
              <a:t>variabilité</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5122" name="Picture 2" descr="Mini-Wright Peak Flow Meter for asthma in adults and children">
            <a:extLst>
              <a:ext uri="{FF2B5EF4-FFF2-40B4-BE49-F238E27FC236}">
                <a16:creationId xmlns:a16="http://schemas.microsoft.com/office/drawing/2014/main" id="{5435C498-FD76-5F04-F2DE-EAE22FE1D0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29" y="1752245"/>
            <a:ext cx="1949933" cy="19499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2F56FA3B-1765-A3FE-4BFD-3BEB2CAC3AC2}"/>
              </a:ext>
            </a:extLst>
          </p:cNvPr>
          <p:cNvGraphicFramePr>
            <a:graphicFrameLocks noGrp="1"/>
          </p:cNvGraphicFramePr>
          <p:nvPr/>
        </p:nvGraphicFramePr>
        <p:xfrm>
          <a:off x="8124370" y="2186488"/>
          <a:ext cx="3386631" cy="2446476"/>
        </p:xfrm>
        <a:graphic>
          <a:graphicData uri="http://schemas.openxmlformats.org/drawingml/2006/table">
            <a:tbl>
              <a:tblPr firstRow="1" bandRow="1">
                <a:tableStyleId>{B301B821-A1FF-4177-AEE7-76D212191A09}</a:tableStyleId>
              </a:tblPr>
              <a:tblGrid>
                <a:gridCol w="1346197">
                  <a:extLst>
                    <a:ext uri="{9D8B030D-6E8A-4147-A177-3AD203B41FA5}">
                      <a16:colId xmlns:a16="http://schemas.microsoft.com/office/drawing/2014/main" val="20000"/>
                    </a:ext>
                  </a:extLst>
                </a:gridCol>
                <a:gridCol w="2040434">
                  <a:extLst>
                    <a:ext uri="{9D8B030D-6E8A-4147-A177-3AD203B41FA5}">
                      <a16:colId xmlns:a16="http://schemas.microsoft.com/office/drawing/2014/main" val="20001"/>
                    </a:ext>
                  </a:extLst>
                </a:gridCol>
              </a:tblGrid>
              <a:tr h="611619">
                <a:tc>
                  <a:txBody>
                    <a:bodyPr/>
                    <a:lstStyle/>
                    <a:p>
                      <a:pPr algn="l"/>
                      <a:r>
                        <a:rPr lang="en-GB" sz="1400" b="1" dirty="0"/>
                        <a:t>0</a:t>
                      </a:r>
                      <a:r>
                        <a:rPr lang="en-GB" sz="1400" b="1" baseline="0" dirty="0"/>
                        <a:t>–14% variability</a:t>
                      </a:r>
                      <a:endParaRPr lang="en-GB" sz="1400" b="1" dirty="0"/>
                    </a:p>
                  </a:txBody>
                  <a:tcPr/>
                </a:tc>
                <a:tc>
                  <a:txBody>
                    <a:bodyPr/>
                    <a:lstStyle/>
                    <a:p>
                      <a:pPr algn="l"/>
                      <a:r>
                        <a:rPr lang="en-GB" sz="1400" b="1" dirty="0"/>
                        <a:t>Uncharacteristic</a:t>
                      </a:r>
                      <a:r>
                        <a:rPr lang="en-GB" sz="1400" b="1" baseline="0" dirty="0"/>
                        <a:t> of asthma</a:t>
                      </a:r>
                      <a:endParaRPr lang="en-GB" sz="1400" b="1" dirty="0"/>
                    </a:p>
                  </a:txBody>
                  <a:tcPr/>
                </a:tc>
                <a:extLst>
                  <a:ext uri="{0D108BD9-81ED-4DB2-BD59-A6C34878D82A}">
                    <a16:rowId xmlns:a16="http://schemas.microsoft.com/office/drawing/2014/main" val="10000"/>
                  </a:ext>
                </a:extLst>
              </a:tr>
              <a:tr h="611619">
                <a:tc>
                  <a:txBody>
                    <a:bodyPr/>
                    <a:lstStyle/>
                    <a:p>
                      <a:pPr algn="l"/>
                      <a:r>
                        <a:rPr lang="en-GB" sz="1400" b="1" dirty="0"/>
                        <a:t>15</a:t>
                      </a:r>
                      <a:r>
                        <a:rPr lang="en-GB" sz="1400" b="1" baseline="0" dirty="0"/>
                        <a:t>–19% variability</a:t>
                      </a:r>
                      <a:endParaRPr lang="en-GB" sz="1400" b="1" dirty="0"/>
                    </a:p>
                  </a:txBody>
                  <a:tcPr/>
                </a:tc>
                <a:tc>
                  <a:txBody>
                    <a:bodyPr/>
                    <a:lstStyle/>
                    <a:p>
                      <a:pPr algn="l"/>
                      <a:r>
                        <a:rPr lang="en-GB" sz="1400" b="1" dirty="0"/>
                        <a:t>Supports</a:t>
                      </a:r>
                      <a:r>
                        <a:rPr lang="en-GB" sz="1400" b="1" baseline="0" dirty="0"/>
                        <a:t> diagnosis of asthma</a:t>
                      </a:r>
                      <a:endParaRPr lang="en-GB" sz="1400" b="1" dirty="0"/>
                    </a:p>
                  </a:txBody>
                  <a:tcPr/>
                </a:tc>
                <a:extLst>
                  <a:ext uri="{0D108BD9-81ED-4DB2-BD59-A6C34878D82A}">
                    <a16:rowId xmlns:a16="http://schemas.microsoft.com/office/drawing/2014/main" val="10001"/>
                  </a:ext>
                </a:extLst>
              </a:tr>
              <a:tr h="611619">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1400" b="1" baseline="0" dirty="0"/>
                        <a:t>20–30% variability</a:t>
                      </a:r>
                      <a:endParaRPr lang="en-GB" sz="1400" b="1" dirty="0"/>
                    </a:p>
                  </a:txBody>
                  <a:tcPr/>
                </a:tc>
                <a:tc>
                  <a:txBody>
                    <a:bodyPr/>
                    <a:lstStyle/>
                    <a:p>
                      <a:pPr algn="l"/>
                      <a:r>
                        <a:rPr lang="en-GB" sz="1400" b="1" dirty="0"/>
                        <a:t>Mild persistent asthma</a:t>
                      </a:r>
                    </a:p>
                  </a:txBody>
                  <a:tcPr/>
                </a:tc>
                <a:extLst>
                  <a:ext uri="{0D108BD9-81ED-4DB2-BD59-A6C34878D82A}">
                    <a16:rowId xmlns:a16="http://schemas.microsoft.com/office/drawing/2014/main" val="10002"/>
                  </a:ext>
                </a:extLst>
              </a:tr>
              <a:tr h="611619">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GB" sz="1400" b="1" baseline="0" dirty="0"/>
                        <a:t>31–100% variability</a:t>
                      </a:r>
                      <a:endParaRPr lang="en-GB" sz="1400" b="1" dirty="0"/>
                    </a:p>
                  </a:txBody>
                  <a:tcPr/>
                </a:tc>
                <a:tc>
                  <a:txBody>
                    <a:bodyPr/>
                    <a:lstStyle/>
                    <a:p>
                      <a:pPr algn="l"/>
                      <a:r>
                        <a:rPr lang="en-GB" sz="1400" b="1" dirty="0"/>
                        <a:t>Moderate to severe</a:t>
                      </a:r>
                      <a:r>
                        <a:rPr lang="en-GB" sz="1400" b="1" baseline="0" dirty="0"/>
                        <a:t> persistent</a:t>
                      </a:r>
                      <a:endParaRPr lang="en-GB" sz="1400" b="1" dirty="0"/>
                    </a:p>
                  </a:txBody>
                  <a:tcPr/>
                </a:tc>
                <a:extLst>
                  <a:ext uri="{0D108BD9-81ED-4DB2-BD59-A6C34878D82A}">
                    <a16:rowId xmlns:a16="http://schemas.microsoft.com/office/drawing/2014/main" val="10003"/>
                  </a:ext>
                </a:extLst>
              </a:tr>
            </a:tbl>
          </a:graphicData>
        </a:graphic>
      </p:graphicFrame>
      <p:sp>
        <p:nvSpPr>
          <p:cNvPr id="12" name="TextBox 11">
            <a:extLst>
              <a:ext uri="{FF2B5EF4-FFF2-40B4-BE49-F238E27FC236}">
                <a16:creationId xmlns:a16="http://schemas.microsoft.com/office/drawing/2014/main" id="{BCDF57DA-5EDB-5C0F-9BE7-2B1A87A99E5B}"/>
              </a:ext>
            </a:extLst>
          </p:cNvPr>
          <p:cNvSpPr txBox="1"/>
          <p:nvPr/>
        </p:nvSpPr>
        <p:spPr>
          <a:xfrm>
            <a:off x="9045084" y="5309991"/>
            <a:ext cx="1588897" cy="369332"/>
          </a:xfrm>
          <a:prstGeom prst="rect">
            <a:avLst/>
          </a:prstGeom>
          <a:solidFill>
            <a:schemeClr val="bg1">
              <a:alpha val="97000"/>
            </a:schemeClr>
          </a:solidFill>
          <a:ln w="2222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Commence ICS</a:t>
            </a:r>
          </a:p>
        </p:txBody>
      </p:sp>
      <p:sp>
        <p:nvSpPr>
          <p:cNvPr id="10" name="TextBox 9">
            <a:extLst>
              <a:ext uri="{FF2B5EF4-FFF2-40B4-BE49-F238E27FC236}">
                <a16:creationId xmlns:a16="http://schemas.microsoft.com/office/drawing/2014/main" id="{8BF76EDE-1303-C4BE-897E-65EECCE58F39}"/>
              </a:ext>
            </a:extLst>
          </p:cNvPr>
          <p:cNvSpPr txBox="1"/>
          <p:nvPr/>
        </p:nvSpPr>
        <p:spPr>
          <a:xfrm>
            <a:off x="564576" y="3965974"/>
            <a:ext cx="233043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       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𝑚</a:t>
            </a: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𝑒</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 0.5 (PEF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𝑚</a:t>
            </a: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+PEF</a:t>
            </a:r>
            <a:r>
              <a:rPr kumimoji="0" lang="en-GB" sz="1800" b="0" i="0" u="none" strike="noStrike" kern="1200" cap="none" spc="0" normalizeH="0" baseline="0" noProof="0" dirty="0">
                <a:ln>
                  <a:noFill/>
                </a:ln>
                <a:solidFill>
                  <a:srgbClr val="666666"/>
                </a:solidFill>
                <a:effectLst/>
                <a:uLnTx/>
                <a:uFillTx/>
                <a:latin typeface="STIXGeneral-Italic"/>
                <a:ea typeface="+mn-ea"/>
                <a:cs typeface="+mn-cs"/>
              </a:rPr>
              <a:t>𝑒</a:t>
            </a:r>
            <a:r>
              <a:rPr kumimoji="0" lang="en-GB" sz="1800" b="0" i="0" u="none" strike="noStrike" kern="1200" cap="none" spc="0" normalizeH="0" baseline="0" noProof="0" dirty="0">
                <a:ln>
                  <a:noFill/>
                </a:ln>
                <a:solidFill>
                  <a:srgbClr val="666666"/>
                </a:solidFill>
                <a:effectLst/>
                <a:uLnTx/>
                <a:uFillTx/>
                <a:latin typeface="STIXGeneral-Regular"/>
                <a:ea typeface="+mn-ea"/>
                <a:cs typeface="+mn-cs"/>
              </a:rPr>
              <a:t>)×100</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CA017547-DC6C-F51A-292E-9F57531FBB4E}"/>
              </a:ext>
            </a:extLst>
          </p:cNvPr>
          <p:cNvCxnSpPr/>
          <p:nvPr/>
        </p:nvCxnSpPr>
        <p:spPr>
          <a:xfrm>
            <a:off x="680999" y="4284617"/>
            <a:ext cx="205985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67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2"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D10F-1159-7446-98CA-9EC4C8D23855}"/>
              </a:ext>
            </a:extLst>
          </p:cNvPr>
          <p:cNvSpPr>
            <a:spLocks noGrp="1"/>
          </p:cNvSpPr>
          <p:nvPr>
            <p:ph type="title"/>
          </p:nvPr>
        </p:nvSpPr>
        <p:spPr>
          <a:xfrm>
            <a:off x="1446809" y="217813"/>
            <a:ext cx="10020259" cy="583687"/>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a:rPr>
              <a:t>R</a:t>
            </a:r>
            <a:r>
              <a:rPr lang="en-US" dirty="0">
                <a:solidFill>
                  <a:prstClr val="black"/>
                </a:solidFill>
                <a:latin typeface="Calibri" panose="020F0502020204030204"/>
                <a:ea typeface="+mn-ea"/>
                <a:cs typeface="+mn-cs"/>
              </a:rPr>
              <a:t>esponse to treatment after two weeks.</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6" descr="Graph 2a">
            <a:extLst>
              <a:ext uri="{FF2B5EF4-FFF2-40B4-BE49-F238E27FC236}">
                <a16:creationId xmlns:a16="http://schemas.microsoft.com/office/drawing/2014/main" id="{5A633AC0-AB6F-3A4C-A321-4329C76D28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contrast="37000"/>
                    </a14:imgEffect>
                  </a14:imgLayer>
                </a14:imgProps>
              </a:ext>
              <a:ext uri="{28A0092B-C50C-407E-A947-70E740481C1C}">
                <a14:useLocalDpi xmlns:a14="http://schemas.microsoft.com/office/drawing/2010/main" val="0"/>
              </a:ext>
            </a:extLst>
          </a:blip>
          <a:srcRect l="4929" r="3174"/>
          <a:stretch>
            <a:fillRect/>
          </a:stretch>
        </p:blipFill>
        <p:spPr bwMode="auto">
          <a:xfrm>
            <a:off x="1026375" y="1076653"/>
            <a:ext cx="10020260" cy="499239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767A6F-B7A8-864D-86B6-07EB99ACECC5}"/>
              </a:ext>
            </a:extLst>
          </p:cNvPr>
          <p:cNvSpPr txBox="1"/>
          <p:nvPr/>
        </p:nvSpPr>
        <p:spPr>
          <a:xfrm>
            <a:off x="8615246" y="2490284"/>
            <a:ext cx="1496581" cy="338552"/>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6% </a:t>
            </a:r>
            <a:r>
              <a:rPr kumimoji="0" lang="en-US" sz="1600" b="1" i="0" u="none" strike="noStrike" kern="0" cap="none" spc="0" normalizeH="0" baseline="0" noProof="0" dirty="0" err="1">
                <a:ln>
                  <a:noFill/>
                </a:ln>
                <a:solidFill>
                  <a:srgbClr val="000000"/>
                </a:solidFill>
                <a:effectLst/>
                <a:uLnTx/>
                <a:uFillTx/>
                <a:latin typeface="Arial"/>
                <a:ea typeface="Arial"/>
                <a:cs typeface="Arial"/>
                <a:sym typeface="Arial"/>
              </a:rPr>
              <a:t>variabiliy</a:t>
            </a:r>
            <a:endParaRPr kumimoji="0" lang="en-US"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573E7D04-8F72-9F49-9090-2B66FDAC913A}"/>
              </a:ext>
            </a:extLst>
          </p:cNvPr>
          <p:cNvSpPr txBox="1"/>
          <p:nvPr/>
        </p:nvSpPr>
        <p:spPr>
          <a:xfrm>
            <a:off x="7086331" y="3397151"/>
            <a:ext cx="2790999" cy="307775"/>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Arial"/>
                <a:cs typeface="Arial"/>
                <a:sym typeface="Arial"/>
              </a:rPr>
              <a:t>Note response to </a:t>
            </a:r>
            <a:r>
              <a:rPr kumimoji="0" lang="en-US" sz="1400" b="0" i="0" u="none" strike="noStrike" kern="1200" cap="none" spc="0" normalizeH="0" baseline="0" noProof="0" dirty="0" err="1">
                <a:ln>
                  <a:noFill/>
                </a:ln>
                <a:solidFill>
                  <a:srgbClr val="000000"/>
                </a:solidFill>
                <a:effectLst/>
                <a:uLnTx/>
                <a:uFillTx/>
                <a:latin typeface="Arial"/>
                <a:ea typeface="Arial"/>
                <a:cs typeface="Arial"/>
                <a:sym typeface="Arial"/>
              </a:rPr>
              <a:t>treatmentt</a:t>
            </a:r>
            <a:endParaRPr kumimoji="0" lang="en-US"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4" name="TextBox 23">
            <a:extLst>
              <a:ext uri="{FF2B5EF4-FFF2-40B4-BE49-F238E27FC236}">
                <a16:creationId xmlns:a16="http://schemas.microsoft.com/office/drawing/2014/main" id="{61FD77D2-23E6-8DDF-EFBF-1A9A5FD68CD4}"/>
              </a:ext>
            </a:extLst>
          </p:cNvPr>
          <p:cNvSpPr txBox="1"/>
          <p:nvPr/>
        </p:nvSpPr>
        <p:spPr>
          <a:xfrm>
            <a:off x="6889653" y="3848778"/>
            <a:ext cx="3412473" cy="120032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GINA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significant response after 4 weeks.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FEV1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12%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200ml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Peak flow</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&gt;20%</a:t>
            </a:r>
          </a:p>
        </p:txBody>
      </p:sp>
    </p:spTree>
    <p:extLst>
      <p:ext uri="{BB962C8B-B14F-4D97-AF65-F5344CB8AC3E}">
        <p14:creationId xmlns:p14="http://schemas.microsoft.com/office/powerpoint/2010/main" val="1238886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3D10F-1159-7446-98CA-9EC4C8D23855}"/>
              </a:ext>
            </a:extLst>
          </p:cNvPr>
          <p:cNvSpPr>
            <a:spLocks noGrp="1"/>
          </p:cNvSpPr>
          <p:nvPr>
            <p:ph type="title"/>
          </p:nvPr>
        </p:nvSpPr>
        <p:spPr>
          <a:xfrm>
            <a:off x="838252" y="192633"/>
            <a:ext cx="10924050" cy="800116"/>
          </a:xfrm>
        </p:spPr>
        <p:txBody>
          <a:bodyPr>
            <a:normAutofit/>
          </a:bodyPr>
          <a:lstStyle/>
          <a:p>
            <a:pPr algn="ctr"/>
            <a:r>
              <a:rPr lang="en-US" b="1" dirty="0"/>
              <a:t>Gathering information over time</a:t>
            </a:r>
          </a:p>
        </p:txBody>
      </p:sp>
      <p:pic>
        <p:nvPicPr>
          <p:cNvPr id="4098" name="Picture 2" descr="Premium Photo | Young man having asthma attack outdoors">
            <a:extLst>
              <a:ext uri="{FF2B5EF4-FFF2-40B4-BE49-F238E27FC236}">
                <a16:creationId xmlns:a16="http://schemas.microsoft.com/office/drawing/2014/main" id="{D5836C1D-8847-84E4-5384-7352628A1A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95"/>
          <a:stretch/>
        </p:blipFill>
        <p:spPr bwMode="auto">
          <a:xfrm>
            <a:off x="340066" y="1396557"/>
            <a:ext cx="2431709" cy="252418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846E0C-7E66-90EB-EFD7-A6C350A9B0ED}"/>
              </a:ext>
            </a:extLst>
          </p:cNvPr>
          <p:cNvSpPr txBox="1"/>
          <p:nvPr/>
        </p:nvSpPr>
        <p:spPr>
          <a:xfrm>
            <a:off x="3993828" y="4991048"/>
            <a:ext cx="4274183" cy="1323439"/>
          </a:xfrm>
          <a:prstGeom prst="rect">
            <a:avLst/>
          </a:prstGeom>
          <a:solidFill>
            <a:schemeClr val="accent4">
              <a:lumMod val="40000"/>
              <a:lumOff val="60000"/>
            </a:schemeClr>
          </a:solidFill>
          <a:ln w="12700">
            <a:solidFill>
              <a:schemeClr val="tx1">
                <a:lumMod val="65000"/>
                <a:lumOff val="3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prstClr val="black"/>
                </a:solidFill>
                <a:latin typeface="Calibri" panose="020F0502020204030204"/>
              </a:rPr>
              <a:t>New pieces of the puzzle: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black"/>
                </a:solidFill>
                <a:latin typeface="Calibri" panose="020F0502020204030204"/>
              </a:rPr>
              <a:t>demonstration of airway variability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prstClr val="black"/>
                </a:solidFill>
                <a:latin typeface="Calibri" panose="020F0502020204030204"/>
              </a:rPr>
              <a:t>response to treatment with 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F5C6E1DE-52BB-5572-7492-88A15A5D3392}"/>
              </a:ext>
            </a:extLst>
          </p:cNvPr>
          <p:cNvSpPr txBox="1">
            <a:spLocks/>
          </p:cNvSpPr>
          <p:nvPr/>
        </p:nvSpPr>
        <p:spPr>
          <a:xfrm>
            <a:off x="3993828" y="1611846"/>
            <a:ext cx="3969629" cy="1739530"/>
          </a:xfrm>
          <a:prstGeom prst="rect">
            <a:avLst/>
          </a:prstGeom>
          <a:solidFill>
            <a:schemeClr val="accent1">
              <a:lumMod val="40000"/>
              <a:lumOff val="60000"/>
            </a:schemeClr>
          </a:solidFill>
          <a:ln w="12700">
            <a:solidFill>
              <a:schemeClr val="tx1">
                <a:lumMod val="65000"/>
                <a:lumOff val="35000"/>
              </a:schemeClr>
            </a:solidFill>
            <a:miter lim="400000"/>
          </a:ln>
        </p:spPr>
        <p:txBody>
          <a:bodyPr lIns="91424" tIns="91424" rIns="91424" bIns="91424"/>
          <a:lstStyle/>
          <a:p>
            <a:pPr marL="288000" marR="0" lvl="0" indent="-288000" algn="l" defTabSz="914400" rtl="0" eaLnBrk="1" fontAlgn="auto" latinLnBrk="0" hangingPunct="1">
              <a:lnSpc>
                <a:spcPct val="120000"/>
              </a:lnSpc>
              <a:spcBef>
                <a:spcPts val="0"/>
              </a:spcBef>
              <a:spcAft>
                <a:spcPts val="0"/>
              </a:spcAft>
              <a:buClr>
                <a:srgbClr val="00499A"/>
              </a:buClr>
              <a:buSzPct val="100000"/>
              <a:buFont typeface="Arial"/>
              <a:buChar char="•"/>
              <a:tabLst/>
              <a:defRPr/>
            </a:pPr>
            <a:r>
              <a:rPr kumimoji="0" lang="en-US" sz="1800" b="1" i="0" u="none" strike="noStrike" kern="0" cap="none" spc="0" normalizeH="0" baseline="0" noProof="0" dirty="0">
                <a:ln>
                  <a:noFill/>
                </a:ln>
                <a:solidFill>
                  <a:sysClr val="windowText" lastClr="000000"/>
                </a:solidFill>
                <a:effectLst/>
                <a:uLnTx/>
                <a:uFillTx/>
                <a:latin typeface="Arial"/>
                <a:ea typeface="Arial"/>
                <a:cs typeface="Arial"/>
                <a:sym typeface="Arial"/>
              </a:rPr>
              <a:t>Gave</a:t>
            </a:r>
            <a:r>
              <a:rPr kumimoji="0" lang="en-US" sz="1800" b="1" i="0" u="none" strike="noStrike" kern="0" cap="none" spc="0" normalizeH="0" noProof="0" dirty="0">
                <a:ln>
                  <a:noFill/>
                </a:ln>
                <a:solidFill>
                  <a:sysClr val="windowText" lastClr="000000"/>
                </a:solidFill>
                <a:effectLst/>
                <a:uLnTx/>
                <a:uFillTx/>
                <a:latin typeface="Arial"/>
                <a:ea typeface="Arial"/>
                <a:cs typeface="Arial"/>
                <a:sym typeface="Arial"/>
              </a:rPr>
              <a:t> a history consistent</a:t>
            </a:r>
          </a:p>
          <a:p>
            <a:pPr marR="0" lvl="0" algn="l" defTabSz="914400" rtl="0" eaLnBrk="1" fontAlgn="auto" latinLnBrk="0" hangingPunct="1">
              <a:lnSpc>
                <a:spcPct val="120000"/>
              </a:lnSpc>
              <a:spcBef>
                <a:spcPts val="0"/>
              </a:spcBef>
              <a:spcAft>
                <a:spcPts val="0"/>
              </a:spcAft>
              <a:buClr>
                <a:srgbClr val="00499A"/>
              </a:buClr>
              <a:buSzPct val="100000"/>
              <a:tabLst/>
              <a:defRPr/>
            </a:pPr>
            <a:r>
              <a:rPr lang="en-US" b="1" kern="0" baseline="0" dirty="0">
                <a:solidFill>
                  <a:sysClr val="windowText" lastClr="000000"/>
                </a:solidFill>
                <a:latin typeface="Arial"/>
                <a:ea typeface="Arial"/>
                <a:cs typeface="Arial"/>
                <a:sym typeface="Arial"/>
              </a:rPr>
              <a:t>    with</a:t>
            </a:r>
            <a:r>
              <a:rPr lang="en-US" b="1" kern="0" dirty="0">
                <a:solidFill>
                  <a:sysClr val="windowText" lastClr="000000"/>
                </a:solidFill>
                <a:latin typeface="Arial"/>
                <a:ea typeface="Arial"/>
                <a:cs typeface="Arial"/>
                <a:sym typeface="Arial"/>
              </a:rPr>
              <a:t> asthma</a:t>
            </a:r>
            <a:endParaRPr kumimoji="0" lang="en-US" sz="1800" b="1" i="0" u="none" strike="noStrike" kern="0" cap="none" spc="0" normalizeH="0" baseline="0" noProof="0" dirty="0">
              <a:ln>
                <a:noFill/>
              </a:ln>
              <a:solidFill>
                <a:sysClr val="windowText" lastClr="0000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9C7CA2F2-782C-E19F-63FE-CAD518D23377}"/>
              </a:ext>
            </a:extLst>
          </p:cNvPr>
          <p:cNvSpPr txBox="1"/>
          <p:nvPr/>
        </p:nvSpPr>
        <p:spPr>
          <a:xfrm>
            <a:off x="8919921" y="3048409"/>
            <a:ext cx="2842381" cy="707886"/>
          </a:xfrm>
          <a:prstGeom prst="rect">
            <a:avLst/>
          </a:prstGeom>
          <a:solidFill>
            <a:schemeClr val="accent6">
              <a:lumMod val="40000"/>
              <a:lumOff val="60000"/>
            </a:schemeClr>
          </a:solidFill>
          <a:ln w="12700">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There</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were no objective signs available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5E3759-C1E1-AA9B-D643-706A990679A7}"/>
              </a:ext>
            </a:extLst>
          </p:cNvPr>
          <p:cNvSpPr txBox="1"/>
          <p:nvPr/>
        </p:nvSpPr>
        <p:spPr>
          <a:xfrm>
            <a:off x="3993828" y="3756296"/>
            <a:ext cx="3969629" cy="707886"/>
          </a:xfrm>
          <a:prstGeom prst="rect">
            <a:avLst/>
          </a:prstGeom>
          <a:solidFill>
            <a:schemeClr val="accent2">
              <a:lumMod val="20000"/>
              <a:lumOff val="80000"/>
            </a:schemeClr>
          </a:solidFill>
          <a:ln w="12700">
            <a:solidFill>
              <a:schemeClr val="tx1">
                <a:lumMod val="65000"/>
                <a:lumOff val="3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Family</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and personal PMH were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prstClr val="black"/>
                </a:solidFill>
                <a:latin typeface="Calibri" panose="020F0502020204030204"/>
              </a:rPr>
              <a:t>helpful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D4ED4E2-284B-1707-14A2-08587CF75CBB}"/>
              </a:ext>
            </a:extLst>
          </p:cNvPr>
          <p:cNvSpPr txBox="1"/>
          <p:nvPr/>
        </p:nvSpPr>
        <p:spPr>
          <a:xfrm>
            <a:off x="8919921" y="1666636"/>
            <a:ext cx="2842381" cy="707886"/>
          </a:xfrm>
          <a:prstGeom prst="rect">
            <a:avLst/>
          </a:prstGeom>
          <a:solidFill>
            <a:srgbClr val="FF0000"/>
          </a:solidFill>
          <a:ln w="12700">
            <a:solidFill>
              <a:schemeClr val="tx1">
                <a:lumMod val="65000"/>
                <a:lumOff val="3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Physical</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examination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prstClr val="black"/>
                </a:solidFill>
                <a:latin typeface="Calibri" panose="020F0502020204030204"/>
              </a:rPr>
              <a:t>presentation</a:t>
            </a:r>
            <a:r>
              <a:rPr lang="en-US" sz="2000" b="1" dirty="0">
                <a:solidFill>
                  <a:prstClr val="black"/>
                </a:solidFill>
                <a:latin typeface="Calibri" panose="020F0502020204030204"/>
              </a:rPr>
              <a:t> was normal</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266" name="Picture 2" descr="Mona Lisa Jigsaw Puzzle - JigZone.com">
            <a:extLst>
              <a:ext uri="{FF2B5EF4-FFF2-40B4-BE49-F238E27FC236}">
                <a16:creationId xmlns:a16="http://schemas.microsoft.com/office/drawing/2014/main" id="{24827828-422B-041C-F28C-035F6D74F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6" y="4246023"/>
            <a:ext cx="2241073" cy="22410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0CEFFF-995F-91CD-F1BF-0F77B7260AFE}"/>
              </a:ext>
            </a:extLst>
          </p:cNvPr>
          <p:cNvSpPr txBox="1"/>
          <p:nvPr/>
        </p:nvSpPr>
        <p:spPr>
          <a:xfrm>
            <a:off x="9029700" y="4991048"/>
            <a:ext cx="2725105" cy="369332"/>
          </a:xfrm>
          <a:prstGeom prst="rect">
            <a:avLst/>
          </a:prstGeom>
          <a:noFill/>
        </p:spPr>
        <p:txBody>
          <a:bodyPr wrap="none" rtlCol="0">
            <a:spAutoFit/>
          </a:bodyPr>
          <a:lstStyle/>
          <a:p>
            <a:r>
              <a:rPr lang="en-US" dirty="0" err="1">
                <a:latin typeface="Marker Felt Thin" panose="02000400000000000000" pitchFamily="2" charset="77"/>
              </a:rPr>
              <a:t>Astjhma</a:t>
            </a:r>
            <a:r>
              <a:rPr lang="en-US" dirty="0">
                <a:latin typeface="Marker Felt Thin" panose="02000400000000000000" pitchFamily="2" charset="77"/>
              </a:rPr>
              <a:t> diagnosis secured!!</a:t>
            </a:r>
          </a:p>
        </p:txBody>
      </p:sp>
    </p:spTree>
    <p:extLst>
      <p:ext uri="{BB962C8B-B14F-4D97-AF65-F5344CB8AC3E}">
        <p14:creationId xmlns:p14="http://schemas.microsoft.com/office/powerpoint/2010/main" val="8682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animBg="1"/>
      <p:bldP spid="7" grpId="0" animBg="1"/>
      <p:bldP spid="9" grpId="0" animBg="1"/>
      <p:bldP spid="10" grpId="0" animBg="1"/>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57E92F-DF65-8165-36D2-9222EE566738}"/>
              </a:ext>
            </a:extLst>
          </p:cNvPr>
          <p:cNvSpPr txBox="1"/>
          <p:nvPr/>
        </p:nvSpPr>
        <p:spPr>
          <a:xfrm>
            <a:off x="3566260" y="356261"/>
            <a:ext cx="5269007" cy="954107"/>
          </a:xfrm>
          <a:prstGeom prst="rect">
            <a:avLst/>
          </a:prstGeom>
          <a:noFill/>
        </p:spPr>
        <p:txBody>
          <a:bodyPr wrap="none" rtlCol="0">
            <a:spAutoFit/>
          </a:bodyPr>
          <a:lstStyle/>
          <a:p>
            <a:pPr defTabSz="914446">
              <a:defRPr/>
            </a:pPr>
            <a:r>
              <a:rPr lang="en-US" sz="2800" b="1" dirty="0">
                <a:solidFill>
                  <a:prstClr val="black"/>
                </a:solidFill>
                <a:latin typeface="Calibri" panose="020F0502020204030204"/>
              </a:rPr>
              <a:t>Other tests of pulmonary function</a:t>
            </a:r>
          </a:p>
          <a:p>
            <a:pPr defTabSz="914446">
              <a:defRPr/>
            </a:pPr>
            <a:endParaRPr lang="en-US" sz="2800" b="1" dirty="0">
              <a:solidFill>
                <a:prstClr val="black"/>
              </a:solidFill>
              <a:latin typeface="Calibri" panose="020F0502020204030204"/>
            </a:endParaRPr>
          </a:p>
        </p:txBody>
      </p:sp>
      <p:sp>
        <p:nvSpPr>
          <p:cNvPr id="4" name="TextBox 3">
            <a:extLst>
              <a:ext uri="{FF2B5EF4-FFF2-40B4-BE49-F238E27FC236}">
                <a16:creationId xmlns:a16="http://schemas.microsoft.com/office/drawing/2014/main" id="{97DEB0E0-0EAC-77A5-8DBF-978DF15BC304}"/>
              </a:ext>
            </a:extLst>
          </p:cNvPr>
          <p:cNvSpPr txBox="1"/>
          <p:nvPr/>
        </p:nvSpPr>
        <p:spPr>
          <a:xfrm>
            <a:off x="6793280" y="1100260"/>
            <a:ext cx="4092624" cy="5355312"/>
          </a:xfrm>
          <a:prstGeom prst="rect">
            <a:avLst/>
          </a:prstGeom>
          <a:noFill/>
        </p:spPr>
        <p:txBody>
          <a:bodyPr wrap="square" rtlCol="0">
            <a:spAutoFit/>
          </a:bodyPr>
          <a:lstStyle/>
          <a:p>
            <a:pPr defTabSz="914446">
              <a:defRPr/>
            </a:pPr>
            <a:r>
              <a:rPr lang="en-US" dirty="0">
                <a:solidFill>
                  <a:prstClr val="black"/>
                </a:solidFill>
                <a:latin typeface="Calibri" panose="020F0502020204030204"/>
              </a:rPr>
              <a:t>Comments:</a:t>
            </a:r>
          </a:p>
          <a:p>
            <a:pPr defTabSz="914446">
              <a:defRPr/>
            </a:pPr>
            <a:endParaRPr lang="en-US" dirty="0">
              <a:solidFill>
                <a:prstClr val="black"/>
              </a:solidFill>
              <a:latin typeface="Calibri" panose="020F0502020204030204"/>
            </a:endParaRPr>
          </a:p>
          <a:p>
            <a:pPr defTabSz="914446">
              <a:defRPr/>
            </a:pPr>
            <a:r>
              <a:rPr lang="en-US" dirty="0">
                <a:solidFill>
                  <a:prstClr val="black"/>
                </a:solidFill>
                <a:latin typeface="Calibri" panose="020F0502020204030204"/>
              </a:rPr>
              <a:t>Strong recommendation, low quality evidence</a:t>
            </a:r>
          </a:p>
          <a:p>
            <a:pPr defTabSz="914446">
              <a:defRPr/>
            </a:pPr>
            <a:r>
              <a:rPr lang="en-US" dirty="0">
                <a:solidFill>
                  <a:prstClr val="black"/>
                </a:solidFill>
                <a:latin typeface="Calibri" panose="020F0502020204030204"/>
              </a:rPr>
              <a:t>normal test does not exclude asthma</a:t>
            </a:r>
          </a:p>
          <a:p>
            <a:pPr defTabSz="914446">
              <a:defRPr/>
            </a:pPr>
            <a:endParaRPr lang="en-US" dirty="0">
              <a:solidFill>
                <a:prstClr val="black"/>
              </a:solidFill>
              <a:latin typeface="Calibri" panose="020F0502020204030204"/>
            </a:endParaRPr>
          </a:p>
          <a:p>
            <a:pPr defTabSz="914446">
              <a:defRPr/>
            </a:pPr>
            <a:r>
              <a:rPr lang="en-US" dirty="0">
                <a:solidFill>
                  <a:prstClr val="black"/>
                </a:solidFill>
                <a:latin typeface="Calibri" panose="020F0502020204030204"/>
              </a:rPr>
              <a:t>May be carried out informally in primary care</a:t>
            </a:r>
          </a:p>
          <a:p>
            <a:pPr defTabSz="914446">
              <a:defRPr/>
            </a:pPr>
            <a:endParaRPr lang="en-US" dirty="0">
              <a:solidFill>
                <a:prstClr val="black"/>
              </a:solidFill>
              <a:latin typeface="Calibri" panose="020F0502020204030204"/>
            </a:endParaRPr>
          </a:p>
          <a:p>
            <a:pPr defTabSz="914446">
              <a:defRPr/>
            </a:pPr>
            <a:endParaRPr lang="en-US" dirty="0">
              <a:solidFill>
                <a:prstClr val="black"/>
              </a:solidFill>
              <a:latin typeface="Calibri" panose="020F0502020204030204"/>
            </a:endParaRPr>
          </a:p>
          <a:p>
            <a:pPr defTabSz="914446">
              <a:defRPr/>
            </a:pPr>
            <a:r>
              <a:rPr lang="en-US" dirty="0">
                <a:solidFill>
                  <a:prstClr val="black"/>
                </a:solidFill>
                <a:latin typeface="Calibri" panose="020F0502020204030204"/>
              </a:rPr>
              <a:t>Frequently used in secondary care if diagnosis is difficult to establish</a:t>
            </a:r>
          </a:p>
          <a:p>
            <a:pPr defTabSz="914446">
              <a:defRPr/>
            </a:pPr>
            <a:endParaRPr lang="en-US" dirty="0">
              <a:solidFill>
                <a:prstClr val="black"/>
              </a:solidFill>
              <a:latin typeface="Calibri" panose="020F0502020204030204"/>
            </a:endParaRPr>
          </a:p>
          <a:p>
            <a:pPr defTabSz="914446">
              <a:defRPr/>
            </a:pPr>
            <a:endParaRPr lang="en-US" dirty="0">
              <a:solidFill>
                <a:prstClr val="black"/>
              </a:solidFill>
              <a:latin typeface="Calibri" panose="020F0502020204030204"/>
            </a:endParaRPr>
          </a:p>
          <a:p>
            <a:pPr defTabSz="914446">
              <a:defRPr/>
            </a:pPr>
            <a:endParaRPr lang="en-US" dirty="0">
              <a:solidFill>
                <a:prstClr val="black"/>
              </a:solidFill>
              <a:latin typeface="Calibri" panose="020F0502020204030204"/>
            </a:endParaRPr>
          </a:p>
          <a:p>
            <a:pPr defTabSz="914446">
              <a:defRPr/>
            </a:pPr>
            <a:endParaRPr lang="en-US" dirty="0">
              <a:solidFill>
                <a:prstClr val="black"/>
              </a:solidFill>
              <a:latin typeface="Calibri" panose="020F0502020204030204"/>
            </a:endParaRPr>
          </a:p>
          <a:p>
            <a:pPr defTabSz="914446">
              <a:defRPr/>
            </a:pPr>
            <a:r>
              <a:rPr lang="en-US" dirty="0">
                <a:solidFill>
                  <a:prstClr val="black"/>
                </a:solidFill>
                <a:latin typeface="Calibri" panose="020F0502020204030204"/>
              </a:rPr>
              <a:t>Quick and easy to use. Evidence is accumulating of it’s clear benefits</a:t>
            </a:r>
          </a:p>
          <a:p>
            <a:pPr defTabSz="914446">
              <a:defRPr/>
            </a:pPr>
            <a:endParaRPr lang="en-US" dirty="0">
              <a:solidFill>
                <a:prstClr val="black"/>
              </a:solidFill>
              <a:latin typeface="Calibri" panose="020F0502020204030204"/>
            </a:endParaRPr>
          </a:p>
        </p:txBody>
      </p:sp>
      <p:pic>
        <p:nvPicPr>
          <p:cNvPr id="5122" name="Picture 2" descr="Spirometry - NHS">
            <a:extLst>
              <a:ext uri="{FF2B5EF4-FFF2-40B4-BE49-F238E27FC236}">
                <a16:creationId xmlns:a16="http://schemas.microsoft.com/office/drawing/2014/main" id="{D9491F59-1E80-4C00-D31B-40DFF09FC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589" y="1148072"/>
            <a:ext cx="1722747" cy="11455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reathing Disorders - Sports Induced Asthma | Chicago Pulmonary Specialists">
            <a:extLst>
              <a:ext uri="{FF2B5EF4-FFF2-40B4-BE49-F238E27FC236}">
                <a16:creationId xmlns:a16="http://schemas.microsoft.com/office/drawing/2014/main" id="{4208BD9A-3E18-5433-FC83-3635951C0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914" y="2433716"/>
            <a:ext cx="1401515" cy="130340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ronchoprovocation Challenge: Uses, Side Effects, Procedure">
            <a:extLst>
              <a:ext uri="{FF2B5EF4-FFF2-40B4-BE49-F238E27FC236}">
                <a16:creationId xmlns:a16="http://schemas.microsoft.com/office/drawing/2014/main" id="{4B42B4C3-2C7C-E3C0-10CA-6B6E425A6B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396" y="3990142"/>
            <a:ext cx="1722747" cy="11484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ld Standard: Over 4,400 Royalty-Free Licensable Stock Vectors &amp; Vector  Art | Shutterstock">
            <a:extLst>
              <a:ext uri="{FF2B5EF4-FFF2-40B4-BE49-F238E27FC236}">
                <a16:creationId xmlns:a16="http://schemas.microsoft.com/office/drawing/2014/main" id="{A7CBB018-CC6B-A0DF-F233-EBB404FF74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7803" y="353772"/>
            <a:ext cx="1127378" cy="12053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128" name="TextBox 2">
            <a:extLst>
              <a:ext uri="{FF2B5EF4-FFF2-40B4-BE49-F238E27FC236}">
                <a16:creationId xmlns:a16="http://schemas.microsoft.com/office/drawing/2014/main" id="{BAB00E75-C8C3-856E-B674-B952C98A91DE}"/>
              </a:ext>
            </a:extLst>
          </p:cNvPr>
          <p:cNvGraphicFramePr/>
          <p:nvPr>
            <p:extLst>
              <p:ext uri="{D42A27DB-BD31-4B8C-83A1-F6EECF244321}">
                <p14:modId xmlns:p14="http://schemas.microsoft.com/office/powerpoint/2010/main" val="2828160428"/>
              </p:ext>
            </p:extLst>
          </p:nvPr>
        </p:nvGraphicFramePr>
        <p:xfrm>
          <a:off x="303563" y="1059469"/>
          <a:ext cx="4876207" cy="5355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0" name="Picture 2" descr="Vitalograph introduces tremoflo® C-100 oscillometer to its range of  respiratory diagnostic solutions">
            <a:extLst>
              <a:ext uri="{FF2B5EF4-FFF2-40B4-BE49-F238E27FC236}">
                <a16:creationId xmlns:a16="http://schemas.microsoft.com/office/drawing/2014/main" id="{35586C12-0DDE-E6D0-0D19-A20382E2C2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5626" y="5391657"/>
            <a:ext cx="1991995" cy="1327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188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474C-87A4-2E34-74E5-22DDAAF55720}"/>
              </a:ext>
            </a:extLst>
          </p:cNvPr>
          <p:cNvSpPr>
            <a:spLocks noGrp="1"/>
          </p:cNvSpPr>
          <p:nvPr>
            <p:ph type="title"/>
          </p:nvPr>
        </p:nvSpPr>
        <p:spPr/>
        <p:txBody>
          <a:bodyPr/>
          <a:lstStyle/>
          <a:p>
            <a:r>
              <a:rPr lang="en-US" b="1" dirty="0"/>
              <a:t>A couple of tips</a:t>
            </a:r>
          </a:p>
        </p:txBody>
      </p:sp>
      <p:sp>
        <p:nvSpPr>
          <p:cNvPr id="4" name="TextBox 3">
            <a:extLst>
              <a:ext uri="{FF2B5EF4-FFF2-40B4-BE49-F238E27FC236}">
                <a16:creationId xmlns:a16="http://schemas.microsoft.com/office/drawing/2014/main" id="{403C6BA6-2DA9-BB6A-4653-118C1BC28120}"/>
              </a:ext>
            </a:extLst>
          </p:cNvPr>
          <p:cNvSpPr txBox="1"/>
          <p:nvPr/>
        </p:nvSpPr>
        <p:spPr>
          <a:xfrm>
            <a:off x="840144" y="1951672"/>
            <a:ext cx="8992718" cy="1754326"/>
          </a:xfrm>
          <a:prstGeom prst="rect">
            <a:avLst/>
          </a:prstGeom>
          <a:noFill/>
        </p:spPr>
        <p:txBody>
          <a:bodyPr wrap="none" rtlCol="0">
            <a:spAutoFit/>
          </a:bodyPr>
          <a:lstStyle/>
          <a:p>
            <a:pPr marL="285750" indent="-285750">
              <a:buFont typeface="Arial" panose="020B0604020202020204" pitchFamily="34" charset="0"/>
              <a:buChar char="•"/>
            </a:pPr>
            <a:r>
              <a:rPr lang="en-US" dirty="0"/>
              <a:t>Treat according to the patients needs</a:t>
            </a:r>
          </a:p>
          <a:p>
            <a:pPr marL="285750" indent="-285750">
              <a:buFont typeface="Arial" panose="020B0604020202020204" pitchFamily="34" charset="0"/>
              <a:buChar char="•"/>
            </a:pPr>
            <a:r>
              <a:rPr lang="en-US" dirty="0"/>
              <a:t>Work in collaboration with the patient</a:t>
            </a:r>
          </a:p>
          <a:p>
            <a:pPr marL="285750" indent="-285750">
              <a:buFont typeface="Arial" panose="020B0604020202020204" pitchFamily="34" charset="0"/>
              <a:buChar char="•"/>
            </a:pPr>
            <a:r>
              <a:rPr lang="en-US" dirty="0"/>
              <a:t>Do not rely on a single measurement of respiratory function</a:t>
            </a:r>
          </a:p>
          <a:p>
            <a:pPr marL="285750" indent="-285750">
              <a:buFont typeface="Arial" panose="020B0604020202020204" pitchFamily="34" charset="0"/>
              <a:buChar char="•"/>
            </a:pPr>
            <a:r>
              <a:rPr lang="en-US" b="1" dirty="0">
                <a:solidFill>
                  <a:srgbClr val="FF0000"/>
                </a:solidFill>
                <a:latin typeface="Calibri" panose="020F0502020204030204"/>
              </a:rPr>
              <a:t>Lung function tests are best carried out when the patient is symptomatic or uncontrolled.</a:t>
            </a:r>
            <a:endParaRPr lang="en-US" dirty="0"/>
          </a:p>
          <a:p>
            <a:pPr marL="285750" indent="-285750">
              <a:buFont typeface="Arial" panose="020B0604020202020204" pitchFamily="34" charset="0"/>
              <a:buChar char="•"/>
            </a:pPr>
            <a:r>
              <a:rPr lang="en-US" dirty="0"/>
              <a:t>Record the criteria on which the diagnosis was made</a:t>
            </a:r>
          </a:p>
          <a:p>
            <a:pPr marL="285750" indent="-285750">
              <a:buFont typeface="Arial" panose="020B0604020202020204" pitchFamily="34" charset="0"/>
              <a:buChar char="•"/>
            </a:pPr>
            <a:r>
              <a:rPr lang="en-US" dirty="0"/>
              <a:t>Examine correctly</a:t>
            </a:r>
          </a:p>
        </p:txBody>
      </p:sp>
      <p:pic>
        <p:nvPicPr>
          <p:cNvPr id="5" name="Picture 2" descr="Doctor examining young male patient with stethoscope. Medic checking chest of guy in her office at the hospital. Medical worker listening heartbeat of athletic man. Close up #Sponsored , #affiliate, #stethoscope#patient#checking#Medic">
            <a:extLst>
              <a:ext uri="{FF2B5EF4-FFF2-40B4-BE49-F238E27FC236}">
                <a16:creationId xmlns:a16="http://schemas.microsoft.com/office/drawing/2014/main" id="{3BEAE841-BC09-4792-8132-41CCCF06A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258"/>
          <a:stretch/>
        </p:blipFill>
        <p:spPr bwMode="auto">
          <a:xfrm>
            <a:off x="3983190" y="3991928"/>
            <a:ext cx="2153363" cy="12622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Male doctor examining coughing senior patient in clinic">
            <a:extLst>
              <a:ext uri="{FF2B5EF4-FFF2-40B4-BE49-F238E27FC236}">
                <a16:creationId xmlns:a16="http://schemas.microsoft.com/office/drawing/2014/main" id="{73B27C4B-6EF1-0D9E-BB10-C8E3A9CAF8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126"/>
          <a:stretch/>
        </p:blipFill>
        <p:spPr bwMode="auto">
          <a:xfrm>
            <a:off x="7079367" y="3982574"/>
            <a:ext cx="1973193" cy="1271637"/>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Correct Incorrect Images – Browse 14,845 Stock Photos, Vectors, and Video |  Adobe Stock">
            <a:extLst>
              <a:ext uri="{FF2B5EF4-FFF2-40B4-BE49-F238E27FC236}">
                <a16:creationId xmlns:a16="http://schemas.microsoft.com/office/drawing/2014/main" id="{759E2A37-5D21-4726-640B-B192897FF1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44" t="20000" r="58083" b="33696"/>
          <a:stretch/>
        </p:blipFill>
        <p:spPr bwMode="auto">
          <a:xfrm>
            <a:off x="6283916" y="4390266"/>
            <a:ext cx="648088" cy="517014"/>
          </a:xfrm>
          <a:prstGeom prst="rect">
            <a:avLst/>
          </a:prstGeom>
          <a:noFill/>
        </p:spPr>
      </p:pic>
      <p:pic>
        <p:nvPicPr>
          <p:cNvPr id="7" name="Picture 2" descr="Correct Incorrect Images – Browse 14,845 Stock Photos, Vectors, and Video |  Adobe Stock">
            <a:extLst>
              <a:ext uri="{FF2B5EF4-FFF2-40B4-BE49-F238E27FC236}">
                <a16:creationId xmlns:a16="http://schemas.microsoft.com/office/drawing/2014/main" id="{0958E6B9-1204-FC5B-3872-8B35CEB92D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074" t="16230" r="9238" b="29753"/>
          <a:stretch/>
        </p:blipFill>
        <p:spPr bwMode="auto">
          <a:xfrm>
            <a:off x="9340055" y="4280277"/>
            <a:ext cx="962185" cy="736991"/>
          </a:xfrm>
          <a:prstGeom prst="rect">
            <a:avLst/>
          </a:prstGeom>
          <a:noFill/>
        </p:spPr>
      </p:pic>
    </p:spTree>
    <p:extLst>
      <p:ext uri="{BB962C8B-B14F-4D97-AF65-F5344CB8AC3E}">
        <p14:creationId xmlns:p14="http://schemas.microsoft.com/office/powerpoint/2010/main" val="2174042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F19D2-4BB8-4F38-E025-556386829A0B}"/>
              </a:ext>
            </a:extLst>
          </p:cNvPr>
          <p:cNvSpPr>
            <a:spLocks noGrp="1"/>
          </p:cNvSpPr>
          <p:nvPr>
            <p:ph type="title"/>
          </p:nvPr>
        </p:nvSpPr>
        <p:spPr>
          <a:xfrm>
            <a:off x="309563" y="37095"/>
            <a:ext cx="3819525" cy="1325563"/>
          </a:xfrm>
        </p:spPr>
        <p:txBody>
          <a:bodyPr/>
          <a:lstStyle/>
          <a:p>
            <a:pPr algn="ctr"/>
            <a:r>
              <a:rPr lang="en-US" dirty="0"/>
              <a:t>The art of observation</a:t>
            </a:r>
          </a:p>
        </p:txBody>
      </p:sp>
      <p:pic>
        <p:nvPicPr>
          <p:cNvPr id="1026" name="Picture 2" descr="Portrait of a Lady">
            <a:extLst>
              <a:ext uri="{FF2B5EF4-FFF2-40B4-BE49-F238E27FC236}">
                <a16:creationId xmlns:a16="http://schemas.microsoft.com/office/drawing/2014/main" id="{8EE82E59-4B57-33E9-8E15-A4147DA3E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864" y="-27297"/>
            <a:ext cx="5189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B66CB3-CE76-A526-079B-607B5D58FB08}"/>
              </a:ext>
            </a:extLst>
          </p:cNvPr>
          <p:cNvSpPr txBox="1"/>
          <p:nvPr/>
        </p:nvSpPr>
        <p:spPr>
          <a:xfrm>
            <a:off x="157956" y="5764814"/>
            <a:ext cx="6100762" cy="923330"/>
          </a:xfrm>
          <a:prstGeom prst="rect">
            <a:avLst/>
          </a:prstGeom>
          <a:noFill/>
        </p:spPr>
        <p:txBody>
          <a:bodyPr wrap="square">
            <a:spAutoFit/>
          </a:bodyPr>
          <a:lstStyle/>
          <a:p>
            <a:r>
              <a:rPr lang="en-GB" i="1" dirty="0">
                <a:effectLst/>
                <a:latin typeface="Times"/>
              </a:rPr>
              <a:t>Portrait of a Lady</a:t>
            </a:r>
            <a:r>
              <a:rPr lang="en-GB" i="1" dirty="0">
                <a:effectLst/>
                <a:latin typeface="Helvetica" pitchFamily="2" charset="0"/>
              </a:rPr>
              <a:t> </a:t>
            </a:r>
            <a:endParaRPr lang="en-GB" i="1" dirty="0">
              <a:latin typeface="Times"/>
            </a:endParaRPr>
          </a:p>
          <a:p>
            <a:r>
              <a:rPr lang="en-GB" i="1" dirty="0" err="1">
                <a:effectLst/>
                <a:latin typeface="Times"/>
              </a:rPr>
              <a:t>Jacometto</a:t>
            </a:r>
            <a:r>
              <a:rPr lang="en-GB" i="1" dirty="0">
                <a:effectLst/>
                <a:latin typeface="Times"/>
              </a:rPr>
              <a:t> </a:t>
            </a:r>
            <a:r>
              <a:rPr lang="en-GB" i="1" dirty="0" err="1">
                <a:effectLst/>
                <a:latin typeface="Times"/>
              </a:rPr>
              <a:t>Veneziano</a:t>
            </a:r>
            <a:r>
              <a:rPr lang="en-GB" i="1" dirty="0">
                <a:effectLst/>
                <a:latin typeface="Times"/>
              </a:rPr>
              <a:t>, c.</a:t>
            </a:r>
            <a:endParaRPr lang="en-GB" dirty="0">
              <a:effectLst/>
              <a:latin typeface="Times"/>
            </a:endParaRPr>
          </a:p>
          <a:p>
            <a:r>
              <a:rPr lang="en-GB" i="1" dirty="0">
                <a:effectLst/>
                <a:latin typeface="Times"/>
              </a:rPr>
              <a:t>1470s.Philadelphia Museum of Art</a:t>
            </a:r>
            <a:endParaRPr lang="en-GB" dirty="0">
              <a:effectLst/>
              <a:latin typeface="Times"/>
            </a:endParaRPr>
          </a:p>
        </p:txBody>
      </p:sp>
      <p:sp>
        <p:nvSpPr>
          <p:cNvPr id="11" name="Rounded Rectangular Callout 10">
            <a:extLst>
              <a:ext uri="{FF2B5EF4-FFF2-40B4-BE49-F238E27FC236}">
                <a16:creationId xmlns:a16="http://schemas.microsoft.com/office/drawing/2014/main" id="{B7C0482E-B6F5-1108-CE3F-A589B7729553}"/>
              </a:ext>
            </a:extLst>
          </p:cNvPr>
          <p:cNvSpPr/>
          <p:nvPr/>
        </p:nvSpPr>
        <p:spPr>
          <a:xfrm>
            <a:off x="520239" y="4225819"/>
            <a:ext cx="2101432" cy="612648"/>
          </a:xfrm>
          <a:prstGeom prst="wedgeRoundRectCallout">
            <a:avLst>
              <a:gd name="adj1" fmla="val 223070"/>
              <a:gd name="adj2" fmla="val -316526"/>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err="1">
                <a:solidFill>
                  <a:schemeClr val="bg1"/>
                </a:solidFill>
              </a:rPr>
              <a:t>polychondritis</a:t>
            </a:r>
            <a:endParaRPr lang="en-US" dirty="0">
              <a:solidFill>
                <a:schemeClr val="bg1"/>
              </a:solidFill>
            </a:endParaRPr>
          </a:p>
        </p:txBody>
      </p:sp>
      <p:sp>
        <p:nvSpPr>
          <p:cNvPr id="12" name="Rounded Rectangular Callout 11">
            <a:extLst>
              <a:ext uri="{FF2B5EF4-FFF2-40B4-BE49-F238E27FC236}">
                <a16:creationId xmlns:a16="http://schemas.microsoft.com/office/drawing/2014/main" id="{372A1AF1-B60B-D1DE-F2F9-8B0491F2241B}"/>
              </a:ext>
            </a:extLst>
          </p:cNvPr>
          <p:cNvSpPr/>
          <p:nvPr/>
        </p:nvSpPr>
        <p:spPr>
          <a:xfrm>
            <a:off x="510903" y="3401703"/>
            <a:ext cx="2101432" cy="612648"/>
          </a:xfrm>
          <a:prstGeom prst="wedgeRoundRectCallout">
            <a:avLst>
              <a:gd name="adj1" fmla="val 213909"/>
              <a:gd name="adj2" fmla="val -224224"/>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butterfly rash</a:t>
            </a:r>
          </a:p>
        </p:txBody>
      </p:sp>
      <p:sp>
        <p:nvSpPr>
          <p:cNvPr id="13" name="Rounded Rectangular Callout 12">
            <a:extLst>
              <a:ext uri="{FF2B5EF4-FFF2-40B4-BE49-F238E27FC236}">
                <a16:creationId xmlns:a16="http://schemas.microsoft.com/office/drawing/2014/main" id="{C5723D5C-5D31-1BC2-F95E-C23F9F401D12}"/>
              </a:ext>
            </a:extLst>
          </p:cNvPr>
          <p:cNvSpPr/>
          <p:nvPr/>
        </p:nvSpPr>
        <p:spPr>
          <a:xfrm>
            <a:off x="497170" y="2337889"/>
            <a:ext cx="2101432" cy="612648"/>
          </a:xfrm>
          <a:prstGeom prst="wedgeRoundRectCallout">
            <a:avLst>
              <a:gd name="adj1" fmla="val 225932"/>
              <a:gd name="adj2" fmla="val -112284"/>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t>Inflamed lachrymal duct (</a:t>
            </a:r>
            <a:r>
              <a:rPr lang="en-US" dirty="0" err="1"/>
              <a:t>Sjögren’s</a:t>
            </a:r>
            <a:r>
              <a:rPr lang="en-US" dirty="0"/>
              <a:t>)</a:t>
            </a:r>
          </a:p>
        </p:txBody>
      </p:sp>
      <p:sp>
        <p:nvSpPr>
          <p:cNvPr id="14" name="Rounded Rectangular Callout 13">
            <a:extLst>
              <a:ext uri="{FF2B5EF4-FFF2-40B4-BE49-F238E27FC236}">
                <a16:creationId xmlns:a16="http://schemas.microsoft.com/office/drawing/2014/main" id="{761AA212-4CAF-4620-DE13-1F0B20E61448}"/>
              </a:ext>
            </a:extLst>
          </p:cNvPr>
          <p:cNvSpPr/>
          <p:nvPr/>
        </p:nvSpPr>
        <p:spPr>
          <a:xfrm>
            <a:off x="520239" y="5016959"/>
            <a:ext cx="2404030" cy="634309"/>
          </a:xfrm>
          <a:prstGeom prst="wedgeRoundRectCallout">
            <a:avLst>
              <a:gd name="adj1" fmla="val 221253"/>
              <a:gd name="adj2" fmla="val -156351"/>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a:p>
            <a:pPr algn="ctr"/>
            <a:r>
              <a:rPr lang="en-US" dirty="0" err="1">
                <a:solidFill>
                  <a:schemeClr val="bg1"/>
                </a:solidFill>
              </a:rPr>
              <a:t>Goîire</a:t>
            </a:r>
            <a:endParaRPr lang="en-US" dirty="0">
              <a:solidFill>
                <a:schemeClr val="bg1"/>
              </a:solidFill>
            </a:endParaRPr>
          </a:p>
          <a:p>
            <a:pPr algn="ctr"/>
            <a:r>
              <a:rPr lang="en-US" sz="1600" dirty="0">
                <a:solidFill>
                  <a:schemeClr val="bg1"/>
                </a:solidFill>
              </a:rPr>
              <a:t> Auto-Immune thyroiditis</a:t>
            </a:r>
          </a:p>
          <a:p>
            <a:pPr algn="ctr"/>
            <a:endParaRPr lang="en-US" dirty="0">
              <a:solidFill>
                <a:schemeClr val="bg1"/>
              </a:solidFill>
            </a:endParaRPr>
          </a:p>
        </p:txBody>
      </p:sp>
      <p:sp>
        <p:nvSpPr>
          <p:cNvPr id="15" name="Rounded Rectangular Callout 14">
            <a:extLst>
              <a:ext uri="{FF2B5EF4-FFF2-40B4-BE49-F238E27FC236}">
                <a16:creationId xmlns:a16="http://schemas.microsoft.com/office/drawing/2014/main" id="{C3FA42C3-7B74-7CC8-3E4F-D569318A1415}"/>
              </a:ext>
            </a:extLst>
          </p:cNvPr>
          <p:cNvSpPr/>
          <p:nvPr/>
        </p:nvSpPr>
        <p:spPr>
          <a:xfrm>
            <a:off x="520239" y="1469292"/>
            <a:ext cx="2101432" cy="612648"/>
          </a:xfrm>
          <a:prstGeom prst="wedgeRoundRectCallout">
            <a:avLst>
              <a:gd name="adj1" fmla="val 238528"/>
              <a:gd name="adj2" fmla="val -133887"/>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rPr>
              <a:t>Alopecia</a:t>
            </a:r>
          </a:p>
        </p:txBody>
      </p:sp>
      <p:sp>
        <p:nvSpPr>
          <p:cNvPr id="17" name="TextBox 16">
            <a:extLst>
              <a:ext uri="{FF2B5EF4-FFF2-40B4-BE49-F238E27FC236}">
                <a16:creationId xmlns:a16="http://schemas.microsoft.com/office/drawing/2014/main" id="{CA4624D0-3351-AF57-8212-2C359BB9028A}"/>
              </a:ext>
            </a:extLst>
          </p:cNvPr>
          <p:cNvSpPr txBox="1"/>
          <p:nvPr/>
        </p:nvSpPr>
        <p:spPr>
          <a:xfrm>
            <a:off x="9863009" y="5764814"/>
            <a:ext cx="2608575" cy="1015663"/>
          </a:xfrm>
          <a:prstGeom prst="rect">
            <a:avLst/>
          </a:prstGeom>
          <a:noFill/>
        </p:spPr>
        <p:txBody>
          <a:bodyPr wrap="square">
            <a:spAutoFit/>
          </a:bodyPr>
          <a:lstStyle/>
          <a:p>
            <a:r>
              <a:rPr lang="en-GB" sz="2000" b="1" i="1" dirty="0">
                <a:latin typeface="Times"/>
              </a:rPr>
              <a:t>Systemic </a:t>
            </a:r>
          </a:p>
          <a:p>
            <a:r>
              <a:rPr lang="en-GB" sz="2000" b="1" i="1" dirty="0">
                <a:effectLst/>
                <a:latin typeface="Times"/>
              </a:rPr>
              <a:t>Lupus</a:t>
            </a:r>
          </a:p>
          <a:p>
            <a:r>
              <a:rPr lang="en-GB" sz="2000" b="1" i="1" dirty="0" err="1">
                <a:latin typeface="Times"/>
              </a:rPr>
              <a:t>Erythematosis</a:t>
            </a:r>
            <a:endParaRPr lang="en-GB" sz="2000" b="1" i="1" dirty="0">
              <a:effectLst/>
              <a:latin typeface="Times"/>
            </a:endParaRPr>
          </a:p>
        </p:txBody>
      </p:sp>
      <p:sp>
        <p:nvSpPr>
          <p:cNvPr id="19" name="TextBox 18">
            <a:extLst>
              <a:ext uri="{FF2B5EF4-FFF2-40B4-BE49-F238E27FC236}">
                <a16:creationId xmlns:a16="http://schemas.microsoft.com/office/drawing/2014/main" id="{BD451E55-CF48-8A79-5301-671233B45B5D}"/>
              </a:ext>
            </a:extLst>
          </p:cNvPr>
          <p:cNvSpPr txBox="1"/>
          <p:nvPr/>
        </p:nvSpPr>
        <p:spPr>
          <a:xfrm>
            <a:off x="9863009" y="181520"/>
            <a:ext cx="3235973" cy="1323439"/>
          </a:xfrm>
          <a:prstGeom prst="rect">
            <a:avLst/>
          </a:prstGeom>
          <a:noFill/>
        </p:spPr>
        <p:txBody>
          <a:bodyPr wrap="square">
            <a:spAutoFit/>
          </a:bodyPr>
          <a:lstStyle/>
          <a:p>
            <a:r>
              <a:rPr lang="en-GB" sz="2400" b="1" i="0" baseline="-25000" dirty="0" err="1">
                <a:effectLst/>
                <a:latin typeface="Arial" panose="020B0604020202020204" pitchFamily="34" charset="0"/>
              </a:rPr>
              <a:t>S.Mangione</a:t>
            </a:r>
            <a:endParaRPr lang="en-GB" sz="2400" b="1" i="0" baseline="-25000" dirty="0">
              <a:effectLst/>
              <a:latin typeface="Arial" panose="020B0604020202020204" pitchFamily="34" charset="0"/>
            </a:endParaRPr>
          </a:p>
          <a:p>
            <a:endParaRPr lang="en-GB" sz="2400" b="1" baseline="-25000" dirty="0">
              <a:latin typeface="Arial" panose="020B0604020202020204" pitchFamily="34" charset="0"/>
            </a:endParaRPr>
          </a:p>
          <a:p>
            <a:r>
              <a:rPr lang="en-GB" sz="2400" b="1" i="0" baseline="-25000" dirty="0">
                <a:effectLst/>
                <a:latin typeface="Arial" panose="020B0604020202020204" pitchFamily="34" charset="0"/>
              </a:rPr>
              <a:t>Journal of General </a:t>
            </a:r>
          </a:p>
          <a:p>
            <a:r>
              <a:rPr lang="en-GB" sz="2400" b="1" i="0" baseline="-25000" dirty="0">
                <a:effectLst/>
                <a:latin typeface="Arial" panose="020B0604020202020204" pitchFamily="34" charset="0"/>
              </a:rPr>
              <a:t>Internal Medicine. </a:t>
            </a:r>
          </a:p>
          <a:p>
            <a:r>
              <a:rPr lang="en-GB" sz="2400" b="1" i="0" baseline="-25000" dirty="0">
                <a:effectLst/>
                <a:latin typeface="Arial" panose="020B0604020202020204" pitchFamily="34" charset="0"/>
              </a:rPr>
              <a:t>2018 Dec;33:2244-7</a:t>
            </a:r>
            <a:endParaRPr lang="en-US" sz="2400" b="1" baseline="-25000" dirty="0"/>
          </a:p>
        </p:txBody>
      </p:sp>
    </p:spTree>
    <p:extLst>
      <p:ext uri="{BB962C8B-B14F-4D97-AF65-F5344CB8AC3E}">
        <p14:creationId xmlns:p14="http://schemas.microsoft.com/office/powerpoint/2010/main" val="23097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1" grpId="0" animBg="1"/>
      <p:bldP spid="12" grpId="0" animBg="1"/>
      <p:bldP spid="13" grpId="0" animBg="1"/>
      <p:bldP spid="14" grpId="0" animBg="1"/>
      <p:bldP spid="15" grpId="0" animBg="1"/>
      <p:bldP spid="17"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t Off The Press">
            <a:extLst>
              <a:ext uri="{FF2B5EF4-FFF2-40B4-BE49-F238E27FC236}">
                <a16:creationId xmlns:a16="http://schemas.microsoft.com/office/drawing/2014/main" id="{7FD411E6-93CF-8CAC-18F0-1FBBADD2C0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262" y="316487"/>
            <a:ext cx="519191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72F639A-267A-1E23-4BE7-8A3012EF3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2" y="3934618"/>
            <a:ext cx="2478401" cy="25138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newspaper&#10;&#10;Description automatically generated">
            <a:extLst>
              <a:ext uri="{FF2B5EF4-FFF2-40B4-BE49-F238E27FC236}">
                <a16:creationId xmlns:a16="http://schemas.microsoft.com/office/drawing/2014/main" id="{3FA890EF-01FC-926B-1F5F-39A036C13863}"/>
              </a:ext>
            </a:extLst>
          </p:cNvPr>
          <p:cNvPicPr>
            <a:picLocks noChangeAspect="1"/>
          </p:cNvPicPr>
          <p:nvPr/>
        </p:nvPicPr>
        <p:blipFill rotWithShape="1">
          <a:blip r:embed="rId4"/>
          <a:srcRect l="1098" b="23620"/>
          <a:stretch/>
        </p:blipFill>
        <p:spPr>
          <a:xfrm>
            <a:off x="6576193" y="519113"/>
            <a:ext cx="5425469" cy="5929312"/>
          </a:xfrm>
          <a:prstGeom prst="rect">
            <a:avLst/>
          </a:prstGeom>
        </p:spPr>
      </p:pic>
      <p:sp>
        <p:nvSpPr>
          <p:cNvPr id="8" name="TextBox 7">
            <a:extLst>
              <a:ext uri="{FF2B5EF4-FFF2-40B4-BE49-F238E27FC236}">
                <a16:creationId xmlns:a16="http://schemas.microsoft.com/office/drawing/2014/main" id="{36E261AF-ECBB-B75F-EC6D-A306A3FD21EC}"/>
              </a:ext>
            </a:extLst>
          </p:cNvPr>
          <p:cNvSpPr txBox="1"/>
          <p:nvPr/>
        </p:nvSpPr>
        <p:spPr>
          <a:xfrm>
            <a:off x="3523049" y="4717037"/>
            <a:ext cx="3053144" cy="646331"/>
          </a:xfrm>
          <a:prstGeom prst="rect">
            <a:avLst/>
          </a:prstGeom>
          <a:noFill/>
        </p:spPr>
        <p:txBody>
          <a:bodyPr wrap="none" rtlCol="0">
            <a:spAutoFit/>
          </a:bodyPr>
          <a:lstStyle/>
          <a:p>
            <a:r>
              <a:rPr lang="en-US" dirty="0"/>
              <a:t>available at:</a:t>
            </a:r>
          </a:p>
          <a:p>
            <a:r>
              <a:rPr lang="en-GB" b="0" i="0" u="sng" dirty="0">
                <a:solidFill>
                  <a:srgbClr val="0000FF"/>
                </a:solidFill>
                <a:effectLst/>
                <a:latin typeface="Calibri" panose="020F0502020204030204" pitchFamily="34" charset="0"/>
                <a:hlinkClick r:id="rId5"/>
              </a:rPr>
              <a:t>https://www.ipcrg.org/DTH15</a:t>
            </a:r>
            <a:r>
              <a:rPr lang="en-GB" b="0" i="0" u="none" strike="noStrike" dirty="0">
                <a:solidFill>
                  <a:srgbClr val="000000"/>
                </a:solidFill>
                <a:effectLst/>
                <a:latin typeface="Calibri" panose="020F0502020204030204" pitchFamily="34" charset="0"/>
              </a:rPr>
              <a:t> </a:t>
            </a:r>
            <a:endParaRPr lang="en-US" dirty="0"/>
          </a:p>
        </p:txBody>
      </p:sp>
    </p:spTree>
    <p:extLst>
      <p:ext uri="{BB962C8B-B14F-4D97-AF65-F5344CB8AC3E}">
        <p14:creationId xmlns:p14="http://schemas.microsoft.com/office/powerpoint/2010/main" val="2566185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13E18D-FCD6-473F-17C2-D6EC537CD4D9}"/>
              </a:ext>
            </a:extLst>
          </p:cNvPr>
          <p:cNvSpPr>
            <a:spLocks noGrp="1"/>
          </p:cNvSpPr>
          <p:nvPr>
            <p:ph type="sldNum" sz="quarter" idx="12"/>
          </p:nvPr>
        </p:nvSpPr>
        <p:spPr/>
        <p:txBody>
          <a:bodyPr/>
          <a:lstStyle/>
          <a:p>
            <a:fld id="{6E2D2B3B-882E-40F3-A32F-6DD516915044}" type="slidenum">
              <a:rPr lang="en-US" smtClean="0"/>
              <a:pPr/>
              <a:t>41</a:t>
            </a:fld>
            <a:endParaRPr lang="en-US"/>
          </a:p>
        </p:txBody>
      </p:sp>
      <p:sp>
        <p:nvSpPr>
          <p:cNvPr id="4" name="TextBox 3">
            <a:extLst>
              <a:ext uri="{FF2B5EF4-FFF2-40B4-BE49-F238E27FC236}">
                <a16:creationId xmlns:a16="http://schemas.microsoft.com/office/drawing/2014/main" id="{8B919154-12D8-96C8-F014-5B9586AAB4A9}"/>
              </a:ext>
            </a:extLst>
          </p:cNvPr>
          <p:cNvSpPr txBox="1"/>
          <p:nvPr/>
        </p:nvSpPr>
        <p:spPr>
          <a:xfrm>
            <a:off x="2115671" y="1831470"/>
            <a:ext cx="7162153" cy="1938992"/>
          </a:xfrm>
          <a:prstGeom prst="rect">
            <a:avLst/>
          </a:prstGeom>
          <a:noFill/>
        </p:spPr>
        <p:txBody>
          <a:bodyPr wrap="none" rtlCol="0">
            <a:spAutoFit/>
          </a:bodyPr>
          <a:lstStyle/>
          <a:p>
            <a:pPr marL="285750" indent="-285750">
              <a:buFont typeface="Wingdings" pitchFamily="2" charset="2"/>
              <a:buChar char="Ø"/>
            </a:pPr>
            <a:r>
              <a:rPr lang="en-US" sz="2400" b="1" dirty="0"/>
              <a:t>Asthma diagnosis is a complex but essential task</a:t>
            </a:r>
          </a:p>
          <a:p>
            <a:pPr marL="285750" indent="-285750">
              <a:buFont typeface="Wingdings" pitchFamily="2" charset="2"/>
              <a:buChar char="Ø"/>
            </a:pPr>
            <a:r>
              <a:rPr lang="en-US" sz="2400" b="1" dirty="0"/>
              <a:t>Asthma management is multidimensional</a:t>
            </a:r>
          </a:p>
          <a:p>
            <a:pPr marL="285750" indent="-285750">
              <a:buFont typeface="Wingdings" pitchFamily="2" charset="2"/>
              <a:buChar char="Ø"/>
            </a:pPr>
            <a:r>
              <a:rPr lang="en-US" sz="2400" b="1" dirty="0"/>
              <a:t>Patient engagement is essential</a:t>
            </a:r>
          </a:p>
          <a:p>
            <a:pPr marL="285750" indent="-285750">
              <a:buFont typeface="Wingdings" pitchFamily="2" charset="2"/>
              <a:buChar char="Ø"/>
            </a:pPr>
            <a:r>
              <a:rPr lang="en-US" sz="2400" b="1" dirty="0"/>
              <a:t>There is a knowledge and skills deficit amongst HCPs</a:t>
            </a:r>
          </a:p>
          <a:p>
            <a:pPr marL="285750" indent="-285750">
              <a:buFont typeface="Wingdings" pitchFamily="2" charset="2"/>
              <a:buChar char="Ø"/>
            </a:pPr>
            <a:r>
              <a:rPr lang="en-US" sz="2400" b="1" dirty="0"/>
              <a:t>There is plenty of work for EUFOREA to do</a:t>
            </a:r>
          </a:p>
        </p:txBody>
      </p:sp>
      <p:pic>
        <p:nvPicPr>
          <p:cNvPr id="13318" name="Picture 6" descr="Creative concept thank you for your attention text on notebook | Photo  Download">
            <a:extLst>
              <a:ext uri="{FF2B5EF4-FFF2-40B4-BE49-F238E27FC236}">
                <a16:creationId xmlns:a16="http://schemas.microsoft.com/office/drawing/2014/main" id="{333D8612-5B75-8D4B-E1CB-3450E2FE0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671" y="1261776"/>
            <a:ext cx="7532108" cy="433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5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Your Doctor Getting Too Much Screen Time? - WSJ">
            <a:extLst>
              <a:ext uri="{FF2B5EF4-FFF2-40B4-BE49-F238E27FC236}">
                <a16:creationId xmlns:a16="http://schemas.microsoft.com/office/drawing/2014/main" id="{CC8F563D-BCE2-E236-6B3C-134A05062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509" y="2347535"/>
            <a:ext cx="4563027" cy="3053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349A2E-9793-B08B-6236-4FD8466DE8D1}"/>
              </a:ext>
            </a:extLst>
          </p:cNvPr>
          <p:cNvSpPr txBox="1"/>
          <p:nvPr/>
        </p:nvSpPr>
        <p:spPr>
          <a:xfrm>
            <a:off x="429344" y="853440"/>
            <a:ext cx="5479642" cy="2246769"/>
          </a:xfrm>
          <a:prstGeom prst="rect">
            <a:avLst/>
          </a:prstGeom>
          <a:noFill/>
        </p:spPr>
        <p:txBody>
          <a:bodyPr wrap="none" rtlCol="0">
            <a:spAutoFit/>
          </a:bodyPr>
          <a:lstStyle/>
          <a:p>
            <a:r>
              <a:rPr lang="en-US" sz="2800" dirty="0"/>
              <a:t>Nowadays, clinicians seem to spend </a:t>
            </a:r>
          </a:p>
          <a:p>
            <a:r>
              <a:rPr lang="en-US" sz="2800" dirty="0"/>
              <a:t>more time looking at the computer </a:t>
            </a:r>
          </a:p>
          <a:p>
            <a:r>
              <a:rPr lang="en-US" sz="2800" dirty="0"/>
              <a:t>screen than at the patient.</a:t>
            </a:r>
          </a:p>
          <a:p>
            <a:r>
              <a:rPr lang="en-US" sz="2800" dirty="0"/>
              <a:t>Failing to see, hear (listen) and feel</a:t>
            </a:r>
          </a:p>
          <a:p>
            <a:r>
              <a:rPr lang="en-US" sz="2800" dirty="0"/>
              <a:t>(examine)</a:t>
            </a:r>
          </a:p>
        </p:txBody>
      </p:sp>
      <p:sp>
        <p:nvSpPr>
          <p:cNvPr id="4" name="TextBox 3">
            <a:extLst>
              <a:ext uri="{FF2B5EF4-FFF2-40B4-BE49-F238E27FC236}">
                <a16:creationId xmlns:a16="http://schemas.microsoft.com/office/drawing/2014/main" id="{A6D43674-0076-422B-F711-D5F969D513C9}"/>
              </a:ext>
            </a:extLst>
          </p:cNvPr>
          <p:cNvSpPr txBox="1"/>
          <p:nvPr/>
        </p:nvSpPr>
        <p:spPr>
          <a:xfrm>
            <a:off x="-332678" y="5050453"/>
            <a:ext cx="6096000" cy="954107"/>
          </a:xfrm>
          <a:prstGeom prst="rect">
            <a:avLst/>
          </a:prstGeom>
          <a:noFill/>
        </p:spPr>
        <p:txBody>
          <a:bodyPr wrap="square">
            <a:spAutoFit/>
          </a:bodyPr>
          <a:lstStyle/>
          <a:p>
            <a:pPr algn="ctr"/>
            <a:r>
              <a:rPr lang="en-GB" sz="2800" i="1" dirty="0">
                <a:solidFill>
                  <a:srgbClr val="131413"/>
                </a:solidFill>
                <a:effectLst/>
                <a:latin typeface="Helvetica" pitchFamily="2" charset="0"/>
              </a:rPr>
              <a:t>“I’m Not Feeling Like I’m Part </a:t>
            </a:r>
          </a:p>
          <a:p>
            <a:pPr algn="ctr"/>
            <a:r>
              <a:rPr lang="en-GB" sz="2800" i="1" dirty="0">
                <a:solidFill>
                  <a:srgbClr val="131413"/>
                </a:solidFill>
                <a:effectLst/>
                <a:latin typeface="Helvetica" pitchFamily="2" charset="0"/>
              </a:rPr>
              <a:t>of the Conversation”</a:t>
            </a:r>
            <a:endParaRPr lang="en-GB" sz="2800" dirty="0">
              <a:solidFill>
                <a:srgbClr val="131413"/>
              </a:solidFill>
              <a:effectLst/>
              <a:latin typeface="Helvetica" pitchFamily="2" charset="0"/>
            </a:endParaRPr>
          </a:p>
        </p:txBody>
      </p:sp>
      <p:sp>
        <p:nvSpPr>
          <p:cNvPr id="6" name="TextBox 5">
            <a:extLst>
              <a:ext uri="{FF2B5EF4-FFF2-40B4-BE49-F238E27FC236}">
                <a16:creationId xmlns:a16="http://schemas.microsoft.com/office/drawing/2014/main" id="{B0D21771-841F-7794-F376-516E3E08A05A}"/>
              </a:ext>
            </a:extLst>
          </p:cNvPr>
          <p:cNvSpPr txBox="1"/>
          <p:nvPr/>
        </p:nvSpPr>
        <p:spPr>
          <a:xfrm>
            <a:off x="121165" y="6284535"/>
            <a:ext cx="6096000" cy="369332"/>
          </a:xfrm>
          <a:prstGeom prst="rect">
            <a:avLst/>
          </a:prstGeom>
          <a:noFill/>
        </p:spPr>
        <p:txBody>
          <a:bodyPr wrap="square">
            <a:spAutoFit/>
          </a:bodyPr>
          <a:lstStyle/>
          <a:p>
            <a:r>
              <a:rPr lang="en-GB" b="0" i="0" dirty="0">
                <a:solidFill>
                  <a:srgbClr val="222222"/>
                </a:solidFill>
                <a:effectLst/>
                <a:latin typeface="Arial" panose="020B0604020202020204" pitchFamily="34" charset="0"/>
              </a:rPr>
              <a:t>Journal of general internal medicine. 2020 Jun;35:1751-8.</a:t>
            </a:r>
            <a:endParaRPr lang="en-US" dirty="0"/>
          </a:p>
        </p:txBody>
      </p:sp>
      <p:sp>
        <p:nvSpPr>
          <p:cNvPr id="8" name="Oval Callout 7">
            <a:extLst>
              <a:ext uri="{FF2B5EF4-FFF2-40B4-BE49-F238E27FC236}">
                <a16:creationId xmlns:a16="http://schemas.microsoft.com/office/drawing/2014/main" id="{EFCC0204-7B6E-767A-561A-303D203CA088}"/>
              </a:ext>
            </a:extLst>
          </p:cNvPr>
          <p:cNvSpPr/>
          <p:nvPr/>
        </p:nvSpPr>
        <p:spPr>
          <a:xfrm>
            <a:off x="3855720" y="2956560"/>
            <a:ext cx="1907602" cy="1813918"/>
          </a:xfrm>
          <a:prstGeom prst="wedgeEllipseCallout">
            <a:avLst>
              <a:gd name="adj1" fmla="val 186330"/>
              <a:gd name="adj2" fmla="val -435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 want to tell you what I am worried about</a:t>
            </a:r>
          </a:p>
        </p:txBody>
      </p:sp>
      <p:sp>
        <p:nvSpPr>
          <p:cNvPr id="10" name="Oval Callout 9">
            <a:extLst>
              <a:ext uri="{FF2B5EF4-FFF2-40B4-BE49-F238E27FC236}">
                <a16:creationId xmlns:a16="http://schemas.microsoft.com/office/drawing/2014/main" id="{5962B8BC-EA25-2CB6-E936-E906C663DB27}"/>
              </a:ext>
            </a:extLst>
          </p:cNvPr>
          <p:cNvSpPr/>
          <p:nvPr/>
        </p:nvSpPr>
        <p:spPr>
          <a:xfrm>
            <a:off x="9555480" y="228600"/>
            <a:ext cx="2207176" cy="1831848"/>
          </a:xfrm>
          <a:prstGeom prst="wedgeEllipseCallout">
            <a:avLst>
              <a:gd name="adj1" fmla="val -10476"/>
              <a:gd name="adj2" fmla="val 119072"/>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 want to find the right algorithm</a:t>
            </a:r>
          </a:p>
        </p:txBody>
      </p:sp>
    </p:spTree>
    <p:extLst>
      <p:ext uri="{BB962C8B-B14F-4D97-AF65-F5344CB8AC3E}">
        <p14:creationId xmlns:p14="http://schemas.microsoft.com/office/powerpoint/2010/main" val="3823245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C641-3FA9-9D05-B2F5-64DEBE5590A9}"/>
              </a:ext>
            </a:extLst>
          </p:cNvPr>
          <p:cNvSpPr>
            <a:spLocks noGrp="1"/>
          </p:cNvSpPr>
          <p:nvPr>
            <p:ph type="title"/>
          </p:nvPr>
        </p:nvSpPr>
        <p:spPr>
          <a:xfrm>
            <a:off x="1295400" y="1047615"/>
            <a:ext cx="3873557" cy="443048"/>
          </a:xfrm>
        </p:spPr>
        <p:txBody>
          <a:bodyPr>
            <a:normAutofit fontScale="90000"/>
          </a:bodyPr>
          <a:lstStyle/>
          <a:p>
            <a:r>
              <a:rPr lang="en-US" dirty="0"/>
              <a:t>Comme dans tout voyage... </a:t>
            </a:r>
          </a:p>
        </p:txBody>
      </p:sp>
      <p:pic>
        <p:nvPicPr>
          <p:cNvPr id="21506" name="Picture 2" descr="Chaussee Deformee Danger Winding Road Warning Sign Stock Photo - Download  Image Now - 2000-2009, 2010-2019, 2015 - iStock">
            <a:extLst>
              <a:ext uri="{FF2B5EF4-FFF2-40B4-BE49-F238E27FC236}">
                <a16:creationId xmlns:a16="http://schemas.microsoft.com/office/drawing/2014/main" id="{105658E4-253D-27F8-2EA9-E7BE76AD0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5656" y="78534"/>
            <a:ext cx="1585913" cy="23812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58837EF-156B-6CFE-7483-5837B9339926}"/>
              </a:ext>
            </a:extLst>
          </p:cNvPr>
          <p:cNvSpPr txBox="1"/>
          <p:nvPr/>
        </p:nvSpPr>
        <p:spPr>
          <a:xfrm>
            <a:off x="5168957" y="5557837"/>
            <a:ext cx="67830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….il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peut</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y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avoir</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des obstacles!!!</a:t>
            </a:r>
          </a:p>
        </p:txBody>
      </p:sp>
      <p:pic>
        <p:nvPicPr>
          <p:cNvPr id="21510" name="Picture 6" descr="Accotement meuble — Wikipédia">
            <a:extLst>
              <a:ext uri="{FF2B5EF4-FFF2-40B4-BE49-F238E27FC236}">
                <a16:creationId xmlns:a16="http://schemas.microsoft.com/office/drawing/2014/main" id="{931CC69F-B82A-19C0-629E-E20D61CA1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125" y="2961040"/>
            <a:ext cx="2413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Warning Unprotected Edges Sign - 7749| The Sign Maker">
            <a:extLst>
              <a:ext uri="{FF2B5EF4-FFF2-40B4-BE49-F238E27FC236}">
                <a16:creationId xmlns:a16="http://schemas.microsoft.com/office/drawing/2014/main" id="{C4BF0517-AE38-0D50-319B-BC660638D6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22" t="3587" r="9444" b="47494"/>
          <a:stretch/>
        </p:blipFill>
        <p:spPr bwMode="auto">
          <a:xfrm>
            <a:off x="5201444" y="269954"/>
            <a:ext cx="2857500" cy="250997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Yonne : la route entre Pourrain et Villefargeau barrée pendant un mois dès  le 31 août pour refaire la chaussée">
            <a:extLst>
              <a:ext uri="{FF2B5EF4-FFF2-40B4-BE49-F238E27FC236}">
                <a16:creationId xmlns:a16="http://schemas.microsoft.com/office/drawing/2014/main" id="{DB6ED039-AD1C-D37A-5DBD-A3C85B365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5" y="4260784"/>
            <a:ext cx="3784600" cy="21463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146 Crumbling Rocks Stock Illustrations, Cliparts and Royalty Free  Crumbling Rocks Vectors">
            <a:extLst>
              <a:ext uri="{FF2B5EF4-FFF2-40B4-BE49-F238E27FC236}">
                <a16:creationId xmlns:a16="http://schemas.microsoft.com/office/drawing/2014/main" id="{0372F9D0-8644-189B-0B98-092538BCE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307" y="2838452"/>
            <a:ext cx="2719385" cy="271938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Panneau Attention Route Glissante Vecteurs libres de droits et plus  d'images vectorielles de Attention route glissante - Attention route  glissante, Signalisation routière, Carré - Composition - iStock">
            <a:extLst>
              <a:ext uri="{FF2B5EF4-FFF2-40B4-BE49-F238E27FC236}">
                <a16:creationId xmlns:a16="http://schemas.microsoft.com/office/drawing/2014/main" id="{EC95A787-50A6-49BC-3ECB-FD6832C7BB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431" y="1929584"/>
            <a:ext cx="2339945" cy="233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86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5C06F-C537-CC86-DA25-1E102D34F74A}"/>
              </a:ext>
            </a:extLst>
          </p:cNvPr>
          <p:cNvSpPr>
            <a:spLocks noGrp="1"/>
          </p:cNvSpPr>
          <p:nvPr>
            <p:ph type="title"/>
          </p:nvPr>
        </p:nvSpPr>
        <p:spPr>
          <a:xfrm>
            <a:off x="522954" y="1076327"/>
            <a:ext cx="8763921" cy="496244"/>
          </a:xfrm>
          <a:solidFill>
            <a:schemeClr val="bg1"/>
          </a:solidFill>
        </p:spPr>
        <p:txBody>
          <a:bodyPr>
            <a:normAutofit fontScale="90000"/>
          </a:bodyPr>
          <a:lstStyle/>
          <a:p>
            <a:r>
              <a:rPr lang="en-US" dirty="0"/>
              <a:t>Current guidelines crate complexity:</a:t>
            </a:r>
            <a:br>
              <a:rPr lang="en-US" dirty="0"/>
            </a:br>
            <a:r>
              <a:rPr lang="en-US" dirty="0"/>
              <a:t>They do not facilitate clinical reasoning</a:t>
            </a:r>
            <a:br>
              <a:rPr lang="en-US" dirty="0"/>
            </a:br>
            <a:endParaRPr lang="en-US" dirty="0"/>
          </a:p>
        </p:txBody>
      </p:sp>
      <p:pic>
        <p:nvPicPr>
          <p:cNvPr id="1030" name="Picture 6" descr="Key recommendations for primary care from the 2022 Global Initiative for  Asthma (GINA) update | npj Primary Care Respiratory Medicine">
            <a:extLst>
              <a:ext uri="{FF2B5EF4-FFF2-40B4-BE49-F238E27FC236}">
                <a16:creationId xmlns:a16="http://schemas.microsoft.com/office/drawing/2014/main" id="{AAE09BDF-ADC9-F43F-4412-26CA582DA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261" y="1841500"/>
            <a:ext cx="5338388" cy="3940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2ED6EF-CC54-924D-1CB3-B310BFAF730B}"/>
              </a:ext>
            </a:extLst>
          </p:cNvPr>
          <p:cNvSpPr txBox="1"/>
          <p:nvPr/>
        </p:nvSpPr>
        <p:spPr>
          <a:xfrm>
            <a:off x="2144890" y="6287184"/>
            <a:ext cx="16017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NICE, UK, 2017</a:t>
            </a:r>
          </a:p>
        </p:txBody>
      </p:sp>
      <p:sp>
        <p:nvSpPr>
          <p:cNvPr id="5" name="TextBox 4">
            <a:extLst>
              <a:ext uri="{FF2B5EF4-FFF2-40B4-BE49-F238E27FC236}">
                <a16:creationId xmlns:a16="http://schemas.microsoft.com/office/drawing/2014/main" id="{575BFBAF-E70E-7A47-A50B-787BCF326C67}"/>
              </a:ext>
            </a:extLst>
          </p:cNvPr>
          <p:cNvSpPr txBox="1"/>
          <p:nvPr/>
        </p:nvSpPr>
        <p:spPr>
          <a:xfrm>
            <a:off x="8841331" y="6102518"/>
            <a:ext cx="12057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GINA 2023</a:t>
            </a:r>
          </a:p>
        </p:txBody>
      </p:sp>
      <p:pic>
        <p:nvPicPr>
          <p:cNvPr id="8" name="Picture 7">
            <a:extLst>
              <a:ext uri="{FF2B5EF4-FFF2-40B4-BE49-F238E27FC236}">
                <a16:creationId xmlns:a16="http://schemas.microsoft.com/office/drawing/2014/main" id="{BB396A5D-65A9-DAE6-05CD-3281A8922C5F}"/>
              </a:ext>
            </a:extLst>
          </p:cNvPr>
          <p:cNvPicPr>
            <a:picLocks noChangeAspect="1"/>
          </p:cNvPicPr>
          <p:nvPr/>
        </p:nvPicPr>
        <p:blipFill>
          <a:blip r:embed="rId3"/>
          <a:stretch>
            <a:fillRect/>
          </a:stretch>
        </p:blipFill>
        <p:spPr>
          <a:xfrm>
            <a:off x="322747" y="2005608"/>
            <a:ext cx="5584994" cy="3665438"/>
          </a:xfrm>
          <a:prstGeom prst="rect">
            <a:avLst/>
          </a:prstGeom>
        </p:spPr>
      </p:pic>
    </p:spTree>
    <p:extLst>
      <p:ext uri="{BB962C8B-B14F-4D97-AF65-F5344CB8AC3E}">
        <p14:creationId xmlns:p14="http://schemas.microsoft.com/office/powerpoint/2010/main" val="989281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AC9F1-0356-DA2F-146F-5C7E217AF062}"/>
              </a:ext>
            </a:extLst>
          </p:cNvPr>
          <p:cNvSpPr>
            <a:spLocks noGrp="1"/>
          </p:cNvSpPr>
          <p:nvPr>
            <p:ph type="title"/>
          </p:nvPr>
        </p:nvSpPr>
        <p:spPr>
          <a:xfrm>
            <a:off x="3239919" y="206191"/>
            <a:ext cx="7231578" cy="694418"/>
          </a:xfrm>
          <a:solidFill>
            <a:schemeClr val="bg1"/>
          </a:solidFill>
        </p:spPr>
        <p:txBody>
          <a:bodyPr>
            <a:normAutofit fontScale="90000"/>
          </a:bodyPr>
          <a:lstStyle/>
          <a:p>
            <a:r>
              <a:rPr lang="en-US" dirty="0"/>
              <a:t>SIGN/BTS Guideline</a:t>
            </a:r>
          </a:p>
        </p:txBody>
      </p:sp>
      <p:pic>
        <p:nvPicPr>
          <p:cNvPr id="22530" name="Picture 2">
            <a:extLst>
              <a:ext uri="{FF2B5EF4-FFF2-40B4-BE49-F238E27FC236}">
                <a16:creationId xmlns:a16="http://schemas.microsoft.com/office/drawing/2014/main" id="{C6418779-F2E7-3077-2387-18F4C09A6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396" y="1306437"/>
            <a:ext cx="5804724" cy="5551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AF7BBF-E482-F892-4A6C-9DAC35F32545}"/>
              </a:ext>
            </a:extLst>
          </p:cNvPr>
          <p:cNvSpPr txBox="1"/>
          <p:nvPr/>
        </p:nvSpPr>
        <p:spPr>
          <a:xfrm>
            <a:off x="2189350" y="2730475"/>
            <a:ext cx="2918235" cy="400110"/>
          </a:xfrm>
          <a:prstGeom prst="rect">
            <a:avLst/>
          </a:prstGeom>
          <a:solidFill>
            <a:schemeClr val="accent6">
              <a:lumMod val="40000"/>
              <a:lumOff val="60000"/>
            </a:schemeClr>
          </a:solidFill>
        </p:spPr>
        <p:txBody>
          <a:bodyPr wrap="none" rtlCol="0">
            <a:spAutoFit/>
          </a:bodyPr>
          <a:lstStyle/>
          <a:p>
            <a:r>
              <a:rPr lang="en-US" sz="2000" b="1" dirty="0"/>
              <a:t>Highly likely to be asthma</a:t>
            </a:r>
          </a:p>
        </p:txBody>
      </p:sp>
      <p:sp>
        <p:nvSpPr>
          <p:cNvPr id="5" name="TextBox 4">
            <a:extLst>
              <a:ext uri="{FF2B5EF4-FFF2-40B4-BE49-F238E27FC236}">
                <a16:creationId xmlns:a16="http://schemas.microsoft.com/office/drawing/2014/main" id="{333153A5-3BEB-39B1-4FEA-6F3A8BED1262}"/>
              </a:ext>
            </a:extLst>
          </p:cNvPr>
          <p:cNvSpPr txBox="1"/>
          <p:nvPr/>
        </p:nvSpPr>
        <p:spPr>
          <a:xfrm>
            <a:off x="5278326" y="2730475"/>
            <a:ext cx="2317686" cy="400110"/>
          </a:xfrm>
          <a:prstGeom prst="rect">
            <a:avLst/>
          </a:prstGeom>
          <a:solidFill>
            <a:schemeClr val="accent2">
              <a:lumMod val="60000"/>
              <a:lumOff val="40000"/>
            </a:schemeClr>
          </a:solidFill>
        </p:spPr>
        <p:txBody>
          <a:bodyPr wrap="none" rtlCol="0">
            <a:spAutoFit/>
          </a:bodyPr>
          <a:lstStyle/>
          <a:p>
            <a:r>
              <a:rPr lang="en-US" sz="2000" b="1" dirty="0" err="1"/>
              <a:t>Possiblity</a:t>
            </a:r>
            <a:r>
              <a:rPr lang="en-US" sz="2000" b="1" dirty="0"/>
              <a:t> of asthma</a:t>
            </a:r>
          </a:p>
        </p:txBody>
      </p:sp>
      <p:sp>
        <p:nvSpPr>
          <p:cNvPr id="15" name="TextBox 14">
            <a:extLst>
              <a:ext uri="{FF2B5EF4-FFF2-40B4-BE49-F238E27FC236}">
                <a16:creationId xmlns:a16="http://schemas.microsoft.com/office/drawing/2014/main" id="{AAE32C21-AAE0-06CF-6AD0-FD8F465AC60C}"/>
              </a:ext>
            </a:extLst>
          </p:cNvPr>
          <p:cNvSpPr txBox="1"/>
          <p:nvPr/>
        </p:nvSpPr>
        <p:spPr>
          <a:xfrm>
            <a:off x="7780475" y="2730475"/>
            <a:ext cx="1947713" cy="400110"/>
          </a:xfrm>
          <a:prstGeom prst="rect">
            <a:avLst/>
          </a:prstGeom>
          <a:solidFill>
            <a:srgbClr val="FF0000"/>
          </a:solidFill>
        </p:spPr>
        <p:txBody>
          <a:bodyPr wrap="none" rtlCol="0">
            <a:spAutoFit/>
          </a:bodyPr>
          <a:lstStyle/>
          <a:p>
            <a:r>
              <a:rPr lang="en-US" sz="2000" b="1" dirty="0"/>
              <a:t>Asthma unlikely </a:t>
            </a:r>
          </a:p>
        </p:txBody>
      </p:sp>
      <p:sp>
        <p:nvSpPr>
          <p:cNvPr id="16" name="TextBox 15">
            <a:extLst>
              <a:ext uri="{FF2B5EF4-FFF2-40B4-BE49-F238E27FC236}">
                <a16:creationId xmlns:a16="http://schemas.microsoft.com/office/drawing/2014/main" id="{BD8312FD-2C5A-226B-9895-6BD4472932A3}"/>
              </a:ext>
            </a:extLst>
          </p:cNvPr>
          <p:cNvSpPr txBox="1"/>
          <p:nvPr/>
        </p:nvSpPr>
        <p:spPr>
          <a:xfrm>
            <a:off x="1672878" y="731581"/>
            <a:ext cx="7973465" cy="369332"/>
          </a:xfrm>
          <a:prstGeom prst="rect">
            <a:avLst/>
          </a:prstGeom>
          <a:solidFill>
            <a:schemeClr val="bg2"/>
          </a:solidFill>
          <a:ln w="15875">
            <a:solidFill>
              <a:schemeClr val="tx1"/>
            </a:solidFill>
          </a:ln>
        </p:spPr>
        <p:txBody>
          <a:bodyPr wrap="none" rtlCol="0">
            <a:spAutoFit/>
          </a:bodyPr>
          <a:lstStyle/>
          <a:p>
            <a:r>
              <a:rPr lang="en-US" dirty="0"/>
              <a:t>Clinical table of key symptoms: wheeze, cough, shortness of breath, chest tightness</a:t>
            </a:r>
          </a:p>
        </p:txBody>
      </p:sp>
    </p:spTree>
    <p:extLst>
      <p:ext uri="{BB962C8B-B14F-4D97-AF65-F5344CB8AC3E}">
        <p14:creationId xmlns:p14="http://schemas.microsoft.com/office/powerpoint/2010/main" val="9444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195697"/>
            <a:ext cx="3200400" cy="4238118"/>
          </a:xfrm>
        </p:spPr>
        <p:txBody>
          <a:bodyPr>
            <a:normAutofit/>
          </a:bodyPr>
          <a:lstStyle/>
          <a:p>
            <a:pPr algn="ctr"/>
            <a:r>
              <a:rPr lang="en-US" b="1" dirty="0">
                <a:solidFill>
                  <a:schemeClr val="bg1"/>
                </a:solidFill>
              </a:rPr>
              <a:t>What are guidelines?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aphicFrame>
        <p:nvGraphicFramePr>
          <p:cNvPr id="5" name="Content Placeholder 2">
            <a:extLst>
              <a:ext uri="{FF2B5EF4-FFF2-40B4-BE49-F238E27FC236}">
                <a16:creationId xmlns:a16="http://schemas.microsoft.com/office/drawing/2014/main" id="{E3C92A6A-8DD0-40CF-175F-BE843FBF416A}"/>
              </a:ext>
            </a:extLst>
          </p:cNvPr>
          <p:cNvGraphicFramePr>
            <a:graphicFrameLocks noGrp="1"/>
          </p:cNvGraphicFramePr>
          <p:nvPr>
            <p:ph idx="1"/>
            <p:extLst>
              <p:ext uri="{D42A27DB-BD31-4B8C-83A1-F6EECF244321}">
                <p14:modId xmlns:p14="http://schemas.microsoft.com/office/powerpoint/2010/main" val="2458361519"/>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6309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8807</TotalTime>
  <Words>2239</Words>
  <Application>Microsoft Office PowerPoint</Application>
  <PresentationFormat>Widescreen</PresentationFormat>
  <Paragraphs>347</Paragraphs>
  <Slides>41</Slides>
  <Notes>9</Notes>
  <HiddenSlides>1</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Medicine is an art which utilizes science</vt:lpstr>
      <vt:lpstr>The art of observation</vt:lpstr>
      <vt:lpstr>PowerPoint Presentation</vt:lpstr>
      <vt:lpstr>Comme dans tout voyage... </vt:lpstr>
      <vt:lpstr>Current guidelines crate complexity: They do not facilitate clinical reasoning </vt:lpstr>
      <vt:lpstr>SIGN/BTS Guideline</vt:lpstr>
      <vt:lpstr>What are guidelines?</vt:lpstr>
      <vt:lpstr> A few words of wisdom about guidelines</vt:lpstr>
      <vt:lpstr>Are guidelines failing…? </vt:lpstr>
      <vt:lpstr>Limitations: RCTs inclusions/exclusions</vt:lpstr>
      <vt:lpstr>What proportion of the populations  needs are met by guidelines?</vt:lpstr>
      <vt:lpstr>PowerPoint Presentation</vt:lpstr>
      <vt:lpstr>However, patients present with an unstructured collection of symptoms</vt:lpstr>
      <vt:lpstr>Asthma diagnosis is like a jigsaw puzzle</vt:lpstr>
      <vt:lpstr>Half-day ‘puzzle’ workshop: IPCRG, Malaga, 2022</vt:lpstr>
      <vt:lpstr>People often prefer starting with the corners, the clear and safe clinical signs and symptoms</vt:lpstr>
      <vt:lpstr>Defining the content for asthma diagnosis</vt:lpstr>
      <vt:lpstr>Puzzle piece: Occupation</vt:lpstr>
      <vt:lpstr>The jigsaw puzzle approach </vt:lpstr>
      <vt:lpstr>People often prefer starting with the corners, the clear and safe clinical signs and symptoms</vt:lpstr>
      <vt:lpstr>Sometimes we find clinical signs which allow us to leap to the conclusion.</vt:lpstr>
      <vt:lpstr>Combinations of pieces are more revealing than individual pieces e.g  cough wheeze shortness of breath</vt:lpstr>
      <vt:lpstr>Sometimes a crucial piece is missing  Why?</vt:lpstr>
      <vt:lpstr>Things some- times do not add up…..</vt:lpstr>
      <vt:lpstr>Some signs/symptoms, puzzle pieces, do not fit: Look for another picture</vt:lpstr>
      <vt:lpstr>Even if all the signs and symptoms are not present diagnosis becomes clear</vt:lpstr>
      <vt:lpstr>With history and examination we may be pretty certain</vt:lpstr>
      <vt:lpstr>Pause for thought</vt:lpstr>
      <vt:lpstr>PowerPoint Presentation</vt:lpstr>
      <vt:lpstr>Now, The picture is complete!!</vt:lpstr>
      <vt:lpstr>A worked example</vt:lpstr>
      <vt:lpstr>Assembling the pieces: Asthma possible</vt:lpstr>
      <vt:lpstr>missing pieces: objective facts  </vt:lpstr>
      <vt:lpstr>Response to treatment after two weeks.</vt:lpstr>
      <vt:lpstr>Gathering information over time</vt:lpstr>
      <vt:lpstr>PowerPoint Presentation</vt:lpstr>
      <vt:lpstr>A couple of tips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Dermot Ryan</dc:creator>
  <cp:lastModifiedBy>Dermot Ryan</cp:lastModifiedBy>
  <cp:revision>7</cp:revision>
  <dcterms:created xsi:type="dcterms:W3CDTF">2023-12-05T15:06:59Z</dcterms:created>
  <dcterms:modified xsi:type="dcterms:W3CDTF">2024-01-18T15:33:21Z</dcterms:modified>
</cp:coreProperties>
</file>