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0"/>
  </p:notesMasterIdLst>
  <p:sldIdLst>
    <p:sldId id="322" r:id="rId2"/>
    <p:sldId id="264" r:id="rId3"/>
    <p:sldId id="263" r:id="rId4"/>
    <p:sldId id="265" r:id="rId5"/>
    <p:sldId id="276" r:id="rId6"/>
    <p:sldId id="277" r:id="rId7"/>
    <p:sldId id="304" r:id="rId8"/>
    <p:sldId id="279" r:id="rId9"/>
    <p:sldId id="323" r:id="rId10"/>
    <p:sldId id="280" r:id="rId11"/>
    <p:sldId id="282" r:id="rId12"/>
    <p:sldId id="284" r:id="rId13"/>
    <p:sldId id="300" r:id="rId14"/>
    <p:sldId id="286" r:id="rId15"/>
    <p:sldId id="273" r:id="rId16"/>
    <p:sldId id="274" r:id="rId17"/>
    <p:sldId id="301" r:id="rId18"/>
    <p:sldId id="287" r:id="rId19"/>
    <p:sldId id="302" r:id="rId20"/>
    <p:sldId id="303" r:id="rId21"/>
    <p:sldId id="305" r:id="rId22"/>
    <p:sldId id="285" r:id="rId23"/>
    <p:sldId id="266" r:id="rId24"/>
    <p:sldId id="283" r:id="rId25"/>
    <p:sldId id="288" r:id="rId26"/>
    <p:sldId id="272" r:id="rId27"/>
    <p:sldId id="314" r:id="rId28"/>
    <p:sldId id="324" r:id="rId29"/>
    <p:sldId id="330" r:id="rId30"/>
    <p:sldId id="325" r:id="rId31"/>
    <p:sldId id="326" r:id="rId32"/>
    <p:sldId id="328" r:id="rId33"/>
    <p:sldId id="327" r:id="rId34"/>
    <p:sldId id="316" r:id="rId35"/>
    <p:sldId id="289" r:id="rId36"/>
    <p:sldId id="290" r:id="rId37"/>
    <p:sldId id="292" r:id="rId38"/>
    <p:sldId id="293" r:id="rId39"/>
    <p:sldId id="294" r:id="rId40"/>
    <p:sldId id="295" r:id="rId41"/>
    <p:sldId id="296" r:id="rId42"/>
    <p:sldId id="297" r:id="rId43"/>
    <p:sldId id="298" r:id="rId44"/>
    <p:sldId id="299" r:id="rId45"/>
    <p:sldId id="318" r:id="rId46"/>
    <p:sldId id="319" r:id="rId47"/>
    <p:sldId id="320" r:id="rId48"/>
    <p:sldId id="321"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Williams" initials="S" lastIdx="4" clrIdx="0"/>
  <p:cmAuthor id="2" name="Ioanna Tsiligianni" initials="I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6FD56-7558-4D37-BBF6-15770C02C02E}" v="69" dt="2023-01-11T13:37:44.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7" autoAdjust="0"/>
    <p:restoredTop sz="94637"/>
  </p:normalViewPr>
  <p:slideViewPr>
    <p:cSldViewPr snapToGrid="0" snapToObjects="1">
      <p:cViewPr varScale="1">
        <p:scale>
          <a:sx n="138" d="100"/>
          <a:sy n="138" d="100"/>
        </p:scale>
        <p:origin x="1344"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20BC2-6005-4418-9E1C-5134010FDECE}" type="doc">
      <dgm:prSet loTypeId="urn:microsoft.com/office/officeart/2009/layout/CircleArrowProcess" loCatId="process" qsTypeId="urn:microsoft.com/office/officeart/2005/8/quickstyle/simple4" qsCatId="simple" csTypeId="urn:microsoft.com/office/officeart/2005/8/colors/accent1_4" csCatId="accent1" phldr="1"/>
      <dgm:spPr/>
      <dgm:t>
        <a:bodyPr/>
        <a:lstStyle/>
        <a:p>
          <a:endParaRPr lang="en-GB"/>
        </a:p>
      </dgm:t>
    </dgm:pt>
    <dgm:pt modelId="{C3C45566-4CD3-4343-A65A-BFA962945643}">
      <dgm:prSet phldrT="[Text]"/>
      <dgm:spPr/>
      <dgm:t>
        <a:bodyPr/>
        <a:lstStyle/>
        <a:p>
          <a:r>
            <a:rPr lang="en-GB" b="1">
              <a:effectLst>
                <a:innerShdw blurRad="63500" dist="50800" dir="13500000">
                  <a:prstClr val="black">
                    <a:alpha val="50000"/>
                  </a:prstClr>
                </a:innerShdw>
              </a:effectLst>
              <a:latin typeface="+mn-lt"/>
            </a:rPr>
            <a:t>PREPARE IN ADVANCE</a:t>
          </a:r>
          <a:endParaRPr lang="en-GB" b="1" dirty="0">
            <a:effectLst>
              <a:innerShdw blurRad="63500" dist="50800" dir="13500000">
                <a:prstClr val="black">
                  <a:alpha val="50000"/>
                </a:prstClr>
              </a:innerShdw>
            </a:effectLst>
            <a:latin typeface="+mn-lt"/>
          </a:endParaRPr>
        </a:p>
      </dgm:t>
    </dgm:pt>
    <dgm:pt modelId="{49F5E45E-16C2-4019-B676-7281304979C9}" type="parTrans" cxnId="{3561B818-B5F7-4310-89BA-A60192626B03}">
      <dgm:prSet/>
      <dgm:spPr/>
      <dgm:t>
        <a:bodyPr/>
        <a:lstStyle/>
        <a:p>
          <a:endParaRPr lang="en-GB" b="1">
            <a:latin typeface="+mn-lt"/>
          </a:endParaRPr>
        </a:p>
      </dgm:t>
    </dgm:pt>
    <dgm:pt modelId="{1C5F8E2F-453B-4979-9016-2C67B6FAA16F}" type="sibTrans" cxnId="{3561B818-B5F7-4310-89BA-A60192626B03}">
      <dgm:prSet/>
      <dgm:spPr/>
      <dgm:t>
        <a:bodyPr/>
        <a:lstStyle/>
        <a:p>
          <a:endParaRPr lang="en-GB" b="1">
            <a:latin typeface="+mn-lt"/>
          </a:endParaRPr>
        </a:p>
      </dgm:t>
    </dgm:pt>
    <dgm:pt modelId="{0357BB5E-432F-42CE-A3FB-1C38D4E358D3}">
      <dgm:prSet phldrT="[Text]"/>
      <dgm:spPr/>
      <dgm:t>
        <a:bodyPr/>
        <a:lstStyle/>
        <a:p>
          <a:r>
            <a:rPr lang="en-GB" b="1" dirty="0">
              <a:latin typeface="+mn-lt"/>
            </a:rPr>
            <a:t>SETTING UP</a:t>
          </a:r>
        </a:p>
      </dgm:t>
    </dgm:pt>
    <dgm:pt modelId="{CD97D75E-2D66-4821-BFE8-D37A8BC4F777}" type="parTrans" cxnId="{6A7A2A97-B315-4AE5-9BE1-B1CDF4DB57E8}">
      <dgm:prSet/>
      <dgm:spPr/>
      <dgm:t>
        <a:bodyPr/>
        <a:lstStyle/>
        <a:p>
          <a:endParaRPr lang="en-GB" b="1">
            <a:latin typeface="+mn-lt"/>
          </a:endParaRPr>
        </a:p>
      </dgm:t>
    </dgm:pt>
    <dgm:pt modelId="{A2DE03D2-0392-43D1-8500-993E2EDB9A83}" type="sibTrans" cxnId="{6A7A2A97-B315-4AE5-9BE1-B1CDF4DB57E8}">
      <dgm:prSet/>
      <dgm:spPr/>
      <dgm:t>
        <a:bodyPr/>
        <a:lstStyle/>
        <a:p>
          <a:endParaRPr lang="en-GB" b="1">
            <a:latin typeface="+mn-lt"/>
          </a:endParaRPr>
        </a:p>
      </dgm:t>
    </dgm:pt>
    <dgm:pt modelId="{DE8FECC9-E692-4CA7-A55F-5BD38469136D}">
      <dgm:prSet phldrT="[Text]"/>
      <dgm:spPr/>
      <dgm:t>
        <a:bodyPr/>
        <a:lstStyle/>
        <a:p>
          <a:r>
            <a:rPr lang="en-GB" b="1" dirty="0">
              <a:latin typeface="+mn-lt"/>
            </a:rPr>
            <a:t>SOCIAL TALK</a:t>
          </a:r>
        </a:p>
      </dgm:t>
    </dgm:pt>
    <dgm:pt modelId="{1F74F9C2-A109-4570-87A1-76CB3B38ADD5}" type="parTrans" cxnId="{879E330D-CBB9-45D3-B6A5-9328FC8434DB}">
      <dgm:prSet/>
      <dgm:spPr/>
      <dgm:t>
        <a:bodyPr/>
        <a:lstStyle/>
        <a:p>
          <a:endParaRPr lang="en-GB" b="1">
            <a:latin typeface="+mn-lt"/>
          </a:endParaRPr>
        </a:p>
      </dgm:t>
    </dgm:pt>
    <dgm:pt modelId="{566A9AC5-CCC6-48E0-A8B9-2AB216BE6782}" type="sibTrans" cxnId="{879E330D-CBB9-45D3-B6A5-9328FC8434DB}">
      <dgm:prSet/>
      <dgm:spPr/>
      <dgm:t>
        <a:bodyPr/>
        <a:lstStyle/>
        <a:p>
          <a:endParaRPr lang="en-GB" b="1">
            <a:latin typeface="+mn-lt"/>
          </a:endParaRPr>
        </a:p>
      </dgm:t>
    </dgm:pt>
    <dgm:pt modelId="{8EB81FB6-536A-4ACB-B677-E1E957B56AB9}">
      <dgm:prSet phldrT="[Text]"/>
      <dgm:spPr/>
      <dgm:t>
        <a:bodyPr/>
        <a:lstStyle/>
        <a:p>
          <a:r>
            <a:rPr lang="en-GB" b="1" dirty="0">
              <a:latin typeface="+mn-lt"/>
            </a:rPr>
            <a:t>CLINICAL TALK</a:t>
          </a:r>
        </a:p>
      </dgm:t>
    </dgm:pt>
    <dgm:pt modelId="{12763E00-6937-4029-B892-2DEF22E9F1D3}" type="parTrans" cxnId="{7D9B577F-2E9C-4C24-96CF-65651B5CDA0C}">
      <dgm:prSet/>
      <dgm:spPr/>
      <dgm:t>
        <a:bodyPr/>
        <a:lstStyle/>
        <a:p>
          <a:endParaRPr lang="en-GB" b="1">
            <a:latin typeface="+mn-lt"/>
          </a:endParaRPr>
        </a:p>
      </dgm:t>
    </dgm:pt>
    <dgm:pt modelId="{860F5AF3-2744-4ECC-9147-0F9EE8BDC4EF}" type="sibTrans" cxnId="{7D9B577F-2E9C-4C24-96CF-65651B5CDA0C}">
      <dgm:prSet/>
      <dgm:spPr/>
      <dgm:t>
        <a:bodyPr/>
        <a:lstStyle/>
        <a:p>
          <a:endParaRPr lang="en-GB" b="1">
            <a:latin typeface="+mn-lt"/>
          </a:endParaRPr>
        </a:p>
      </dgm:t>
    </dgm:pt>
    <dgm:pt modelId="{FBDBA633-60EA-4865-9D87-DA5C47ACE17A}">
      <dgm:prSet phldrT="[Text]"/>
      <dgm:spPr/>
      <dgm:t>
        <a:bodyPr/>
        <a:lstStyle/>
        <a:p>
          <a:r>
            <a:rPr lang="en-GB" b="1" dirty="0">
              <a:latin typeface="+mn-lt"/>
            </a:rPr>
            <a:t>CHECK AND CLOSE</a:t>
          </a:r>
        </a:p>
      </dgm:t>
    </dgm:pt>
    <dgm:pt modelId="{F2F91766-C23A-4FD3-BA05-BF7D9F4C14E6}" type="parTrans" cxnId="{91296457-7A52-4FD8-8C92-79ECEF26BC5A}">
      <dgm:prSet/>
      <dgm:spPr/>
      <dgm:t>
        <a:bodyPr/>
        <a:lstStyle/>
        <a:p>
          <a:endParaRPr lang="en-GB" b="1">
            <a:latin typeface="+mn-lt"/>
          </a:endParaRPr>
        </a:p>
      </dgm:t>
    </dgm:pt>
    <dgm:pt modelId="{439EA9B5-6AA1-4DE5-9CB3-F47AB4374BA0}" type="sibTrans" cxnId="{91296457-7A52-4FD8-8C92-79ECEF26BC5A}">
      <dgm:prSet/>
      <dgm:spPr/>
      <dgm:t>
        <a:bodyPr/>
        <a:lstStyle/>
        <a:p>
          <a:endParaRPr lang="en-GB" b="1">
            <a:latin typeface="+mn-lt"/>
          </a:endParaRPr>
        </a:p>
      </dgm:t>
    </dgm:pt>
    <dgm:pt modelId="{6171285C-3190-40E8-8AAE-B88639A14E65}">
      <dgm:prSet phldrT="[Text]"/>
      <dgm:spPr/>
      <dgm:t>
        <a:bodyPr/>
        <a:lstStyle/>
        <a:p>
          <a:r>
            <a:rPr lang="en-GB" b="1" dirty="0">
              <a:latin typeface="+mn-lt"/>
            </a:rPr>
            <a:t>TIDYING UP</a:t>
          </a:r>
        </a:p>
      </dgm:t>
    </dgm:pt>
    <dgm:pt modelId="{84EA88DF-D31B-42FB-AD8A-0C1DA1175298}" type="parTrans" cxnId="{C104EC3E-CC4B-476C-A197-AC80240B9035}">
      <dgm:prSet/>
      <dgm:spPr/>
      <dgm:t>
        <a:bodyPr/>
        <a:lstStyle/>
        <a:p>
          <a:endParaRPr lang="en-US" b="1">
            <a:latin typeface="+mn-lt"/>
          </a:endParaRPr>
        </a:p>
      </dgm:t>
    </dgm:pt>
    <dgm:pt modelId="{87E0BB32-E2B0-422B-86CE-F510A8A3C342}" type="sibTrans" cxnId="{C104EC3E-CC4B-476C-A197-AC80240B9035}">
      <dgm:prSet/>
      <dgm:spPr/>
      <dgm:t>
        <a:bodyPr/>
        <a:lstStyle/>
        <a:p>
          <a:endParaRPr lang="en-US" b="1">
            <a:latin typeface="+mn-lt"/>
          </a:endParaRPr>
        </a:p>
      </dgm:t>
    </dgm:pt>
    <dgm:pt modelId="{7A786A4E-7C51-49C2-A718-3A4196E13E33}" type="pres">
      <dgm:prSet presAssocID="{84F20BC2-6005-4418-9E1C-5134010FDECE}" presName="Name0" presStyleCnt="0">
        <dgm:presLayoutVars>
          <dgm:chMax val="7"/>
          <dgm:chPref val="7"/>
          <dgm:dir/>
          <dgm:animLvl val="lvl"/>
        </dgm:presLayoutVars>
      </dgm:prSet>
      <dgm:spPr/>
    </dgm:pt>
    <dgm:pt modelId="{AD62596D-1502-4B26-91FC-9DF681E16C4F}" type="pres">
      <dgm:prSet presAssocID="{C3C45566-4CD3-4343-A65A-BFA962945643}" presName="Accent1" presStyleCnt="0"/>
      <dgm:spPr/>
    </dgm:pt>
    <dgm:pt modelId="{77DFAA97-80AE-4470-A76D-4C83FB98FA47}" type="pres">
      <dgm:prSet presAssocID="{C3C45566-4CD3-4343-A65A-BFA962945643}" presName="Accent" presStyleLbl="node1" presStyleIdx="0" presStyleCnt="6"/>
      <dgm:spPr>
        <a:solidFill>
          <a:schemeClr val="tx1">
            <a:lumMod val="40000"/>
            <a:lumOff val="60000"/>
          </a:schemeClr>
        </a:solidFill>
      </dgm:spPr>
    </dgm:pt>
    <dgm:pt modelId="{F70DDBC9-E2D2-49C0-AB21-5148131247A3}" type="pres">
      <dgm:prSet presAssocID="{C3C45566-4CD3-4343-A65A-BFA962945643}" presName="Parent1" presStyleLbl="revTx" presStyleIdx="0" presStyleCnt="6">
        <dgm:presLayoutVars>
          <dgm:chMax val="1"/>
          <dgm:chPref val="1"/>
          <dgm:bulletEnabled val="1"/>
        </dgm:presLayoutVars>
      </dgm:prSet>
      <dgm:spPr/>
    </dgm:pt>
    <dgm:pt modelId="{013C8278-CF05-42E3-983F-CBABC06FB770}" type="pres">
      <dgm:prSet presAssocID="{0357BB5E-432F-42CE-A3FB-1C38D4E358D3}" presName="Accent2" presStyleCnt="0"/>
      <dgm:spPr/>
    </dgm:pt>
    <dgm:pt modelId="{E8228D72-D6ED-4488-B153-DDF2B1D66CCE}" type="pres">
      <dgm:prSet presAssocID="{0357BB5E-432F-42CE-A3FB-1C38D4E358D3}" presName="Accent" presStyleLbl="node1" presStyleIdx="1" presStyleCnt="6"/>
      <dgm:spPr>
        <a:solidFill>
          <a:srgbClr val="92D050"/>
        </a:solidFill>
      </dgm:spPr>
    </dgm:pt>
    <dgm:pt modelId="{E34F02B3-E7CD-47D3-BA3C-767AF93680ED}" type="pres">
      <dgm:prSet presAssocID="{0357BB5E-432F-42CE-A3FB-1C38D4E358D3}" presName="Parent2" presStyleLbl="revTx" presStyleIdx="1" presStyleCnt="6">
        <dgm:presLayoutVars>
          <dgm:chMax val="1"/>
          <dgm:chPref val="1"/>
          <dgm:bulletEnabled val="1"/>
        </dgm:presLayoutVars>
      </dgm:prSet>
      <dgm:spPr/>
    </dgm:pt>
    <dgm:pt modelId="{9AFBC671-13E3-46EC-9D76-C54B84D5F461}" type="pres">
      <dgm:prSet presAssocID="{DE8FECC9-E692-4CA7-A55F-5BD38469136D}" presName="Accent3" presStyleCnt="0"/>
      <dgm:spPr/>
    </dgm:pt>
    <dgm:pt modelId="{A4E9E7E5-DE2B-449C-9D14-B74FC3EE4959}" type="pres">
      <dgm:prSet presAssocID="{DE8FECC9-E692-4CA7-A55F-5BD38469136D}" presName="Accent" presStyleLbl="node1" presStyleIdx="2" presStyleCnt="6"/>
      <dgm:spPr/>
    </dgm:pt>
    <dgm:pt modelId="{DCA3E231-C32F-481F-8C1B-8FA4E87592B4}" type="pres">
      <dgm:prSet presAssocID="{DE8FECC9-E692-4CA7-A55F-5BD38469136D}" presName="Parent3" presStyleLbl="revTx" presStyleIdx="2" presStyleCnt="6">
        <dgm:presLayoutVars>
          <dgm:chMax val="1"/>
          <dgm:chPref val="1"/>
          <dgm:bulletEnabled val="1"/>
        </dgm:presLayoutVars>
      </dgm:prSet>
      <dgm:spPr/>
    </dgm:pt>
    <dgm:pt modelId="{76E27671-5B05-4F38-BC80-C6E6439F38FA}" type="pres">
      <dgm:prSet presAssocID="{8EB81FB6-536A-4ACB-B677-E1E957B56AB9}" presName="Accent4" presStyleCnt="0"/>
      <dgm:spPr/>
    </dgm:pt>
    <dgm:pt modelId="{39AA0EF8-C692-4D9C-8C91-4619E5208F19}" type="pres">
      <dgm:prSet presAssocID="{8EB81FB6-536A-4ACB-B677-E1E957B56AB9}" presName="Accent" presStyleLbl="node1" presStyleIdx="3" presStyleCnt="6"/>
      <dgm:spPr>
        <a:solidFill>
          <a:schemeClr val="accent1">
            <a:lumMod val="50000"/>
          </a:schemeClr>
        </a:solidFill>
      </dgm:spPr>
    </dgm:pt>
    <dgm:pt modelId="{987BC83D-1087-4FD8-8618-FEE551BAAF03}" type="pres">
      <dgm:prSet presAssocID="{8EB81FB6-536A-4ACB-B677-E1E957B56AB9}" presName="Parent4" presStyleLbl="revTx" presStyleIdx="3" presStyleCnt="6">
        <dgm:presLayoutVars>
          <dgm:chMax val="1"/>
          <dgm:chPref val="1"/>
          <dgm:bulletEnabled val="1"/>
        </dgm:presLayoutVars>
      </dgm:prSet>
      <dgm:spPr/>
    </dgm:pt>
    <dgm:pt modelId="{3CA00214-28E9-4215-99FE-B2342BA896E3}" type="pres">
      <dgm:prSet presAssocID="{FBDBA633-60EA-4865-9D87-DA5C47ACE17A}" presName="Accent5" presStyleCnt="0"/>
      <dgm:spPr/>
    </dgm:pt>
    <dgm:pt modelId="{494311CF-7E4D-4D17-A115-7846D2AF11D0}" type="pres">
      <dgm:prSet presAssocID="{FBDBA633-60EA-4865-9D87-DA5C47ACE17A}" presName="Accent" presStyleLbl="node1" presStyleIdx="4" presStyleCnt="6"/>
      <dgm:spPr>
        <a:solidFill>
          <a:schemeClr val="tx1">
            <a:lumMod val="20000"/>
            <a:lumOff val="80000"/>
          </a:schemeClr>
        </a:solidFill>
      </dgm:spPr>
    </dgm:pt>
    <dgm:pt modelId="{2A7ECD21-674A-4394-A07C-58D0116D420B}" type="pres">
      <dgm:prSet presAssocID="{FBDBA633-60EA-4865-9D87-DA5C47ACE17A}" presName="Parent5" presStyleLbl="revTx" presStyleIdx="4" presStyleCnt="6">
        <dgm:presLayoutVars>
          <dgm:chMax val="1"/>
          <dgm:chPref val="1"/>
          <dgm:bulletEnabled val="1"/>
        </dgm:presLayoutVars>
      </dgm:prSet>
      <dgm:spPr/>
    </dgm:pt>
    <dgm:pt modelId="{A80902ED-6ADB-4A00-81E3-08ED1DEC0044}" type="pres">
      <dgm:prSet presAssocID="{6171285C-3190-40E8-8AAE-B88639A14E65}" presName="Accent6" presStyleCnt="0"/>
      <dgm:spPr/>
    </dgm:pt>
    <dgm:pt modelId="{C0C88193-699F-49F4-AA5D-2B317451A302}" type="pres">
      <dgm:prSet presAssocID="{6171285C-3190-40E8-8AAE-B88639A14E65}" presName="Accent" presStyleLbl="node1" presStyleIdx="5" presStyleCnt="6"/>
      <dgm:spPr/>
    </dgm:pt>
    <dgm:pt modelId="{8748FAFA-ED86-4648-96A0-A1B6CFE1E760}" type="pres">
      <dgm:prSet presAssocID="{6171285C-3190-40E8-8AAE-B88639A14E65}" presName="Parent6" presStyleLbl="revTx" presStyleIdx="5" presStyleCnt="6">
        <dgm:presLayoutVars>
          <dgm:chMax val="1"/>
          <dgm:chPref val="1"/>
          <dgm:bulletEnabled val="1"/>
        </dgm:presLayoutVars>
      </dgm:prSet>
      <dgm:spPr/>
    </dgm:pt>
  </dgm:ptLst>
  <dgm:cxnLst>
    <dgm:cxn modelId="{F712C107-10B3-4320-AEBD-C49970FA0C41}" type="presOf" srcId="{6171285C-3190-40E8-8AAE-B88639A14E65}" destId="{8748FAFA-ED86-4648-96A0-A1B6CFE1E760}" srcOrd="0" destOrd="0" presId="urn:microsoft.com/office/officeart/2009/layout/CircleArrowProcess"/>
    <dgm:cxn modelId="{879E330D-CBB9-45D3-B6A5-9328FC8434DB}" srcId="{84F20BC2-6005-4418-9E1C-5134010FDECE}" destId="{DE8FECC9-E692-4CA7-A55F-5BD38469136D}" srcOrd="2" destOrd="0" parTransId="{1F74F9C2-A109-4570-87A1-76CB3B38ADD5}" sibTransId="{566A9AC5-CCC6-48E0-A8B9-2AB216BE6782}"/>
    <dgm:cxn modelId="{3561B818-B5F7-4310-89BA-A60192626B03}" srcId="{84F20BC2-6005-4418-9E1C-5134010FDECE}" destId="{C3C45566-4CD3-4343-A65A-BFA962945643}" srcOrd="0" destOrd="0" parTransId="{49F5E45E-16C2-4019-B676-7281304979C9}" sibTransId="{1C5F8E2F-453B-4979-9016-2C67B6FAA16F}"/>
    <dgm:cxn modelId="{CB2BDE34-CFDC-4C26-945D-55B841D0C31D}" type="presOf" srcId="{FBDBA633-60EA-4865-9D87-DA5C47ACE17A}" destId="{2A7ECD21-674A-4394-A07C-58D0116D420B}" srcOrd="0" destOrd="0" presId="urn:microsoft.com/office/officeart/2009/layout/CircleArrowProcess"/>
    <dgm:cxn modelId="{C104EC3E-CC4B-476C-A197-AC80240B9035}" srcId="{84F20BC2-6005-4418-9E1C-5134010FDECE}" destId="{6171285C-3190-40E8-8AAE-B88639A14E65}" srcOrd="5" destOrd="0" parTransId="{84EA88DF-D31B-42FB-AD8A-0C1DA1175298}" sibTransId="{87E0BB32-E2B0-422B-86CE-F510A8A3C342}"/>
    <dgm:cxn modelId="{4BEFFE5D-FDD5-47D5-9728-E9819E4E92DC}" type="presOf" srcId="{8EB81FB6-536A-4ACB-B677-E1E957B56AB9}" destId="{987BC83D-1087-4FD8-8618-FEE551BAAF03}" srcOrd="0" destOrd="0" presId="urn:microsoft.com/office/officeart/2009/layout/CircleArrowProcess"/>
    <dgm:cxn modelId="{69362566-0E8A-4998-AE2A-6734C1BD88DF}" type="presOf" srcId="{84F20BC2-6005-4418-9E1C-5134010FDECE}" destId="{7A786A4E-7C51-49C2-A718-3A4196E13E33}" srcOrd="0" destOrd="0" presId="urn:microsoft.com/office/officeart/2009/layout/CircleArrowProcess"/>
    <dgm:cxn modelId="{2084E54B-9DB2-4E41-AEFC-DED4B42E2504}" type="presOf" srcId="{C3C45566-4CD3-4343-A65A-BFA962945643}" destId="{F70DDBC9-E2D2-49C0-AB21-5148131247A3}" srcOrd="0" destOrd="0" presId="urn:microsoft.com/office/officeart/2009/layout/CircleArrowProcess"/>
    <dgm:cxn modelId="{E9765576-0B64-4DC8-AAD7-B371F26EAD23}" type="presOf" srcId="{0357BB5E-432F-42CE-A3FB-1C38D4E358D3}" destId="{E34F02B3-E7CD-47D3-BA3C-767AF93680ED}" srcOrd="0" destOrd="0" presId="urn:microsoft.com/office/officeart/2009/layout/CircleArrowProcess"/>
    <dgm:cxn modelId="{91296457-7A52-4FD8-8C92-79ECEF26BC5A}" srcId="{84F20BC2-6005-4418-9E1C-5134010FDECE}" destId="{FBDBA633-60EA-4865-9D87-DA5C47ACE17A}" srcOrd="4" destOrd="0" parTransId="{F2F91766-C23A-4FD3-BA05-BF7D9F4C14E6}" sibTransId="{439EA9B5-6AA1-4DE5-9CB3-F47AB4374BA0}"/>
    <dgm:cxn modelId="{CB594A79-4E98-46C8-83B8-016E8EF07BA4}" type="presOf" srcId="{DE8FECC9-E692-4CA7-A55F-5BD38469136D}" destId="{DCA3E231-C32F-481F-8C1B-8FA4E87592B4}" srcOrd="0" destOrd="0" presId="urn:microsoft.com/office/officeart/2009/layout/CircleArrowProcess"/>
    <dgm:cxn modelId="{7D9B577F-2E9C-4C24-96CF-65651B5CDA0C}" srcId="{84F20BC2-6005-4418-9E1C-5134010FDECE}" destId="{8EB81FB6-536A-4ACB-B677-E1E957B56AB9}" srcOrd="3" destOrd="0" parTransId="{12763E00-6937-4029-B892-2DEF22E9F1D3}" sibTransId="{860F5AF3-2744-4ECC-9147-0F9EE8BDC4EF}"/>
    <dgm:cxn modelId="{6A7A2A97-B315-4AE5-9BE1-B1CDF4DB57E8}" srcId="{84F20BC2-6005-4418-9E1C-5134010FDECE}" destId="{0357BB5E-432F-42CE-A3FB-1C38D4E358D3}" srcOrd="1" destOrd="0" parTransId="{CD97D75E-2D66-4821-BFE8-D37A8BC4F777}" sibTransId="{A2DE03D2-0392-43D1-8500-993E2EDB9A83}"/>
    <dgm:cxn modelId="{956A346B-EBDE-467D-8DFC-8B1C42C6496E}" type="presParOf" srcId="{7A786A4E-7C51-49C2-A718-3A4196E13E33}" destId="{AD62596D-1502-4B26-91FC-9DF681E16C4F}" srcOrd="0" destOrd="0" presId="urn:microsoft.com/office/officeart/2009/layout/CircleArrowProcess"/>
    <dgm:cxn modelId="{06194A41-B66C-465D-88DE-563A89287403}" type="presParOf" srcId="{AD62596D-1502-4B26-91FC-9DF681E16C4F}" destId="{77DFAA97-80AE-4470-A76D-4C83FB98FA47}" srcOrd="0" destOrd="0" presId="urn:microsoft.com/office/officeart/2009/layout/CircleArrowProcess"/>
    <dgm:cxn modelId="{CDF1ACC5-DCB0-4D9E-B1AE-E8B30E7EB90E}" type="presParOf" srcId="{7A786A4E-7C51-49C2-A718-3A4196E13E33}" destId="{F70DDBC9-E2D2-49C0-AB21-5148131247A3}" srcOrd="1" destOrd="0" presId="urn:microsoft.com/office/officeart/2009/layout/CircleArrowProcess"/>
    <dgm:cxn modelId="{7EC2A389-2624-4CDA-82A5-586336F92B8E}" type="presParOf" srcId="{7A786A4E-7C51-49C2-A718-3A4196E13E33}" destId="{013C8278-CF05-42E3-983F-CBABC06FB770}" srcOrd="2" destOrd="0" presId="urn:microsoft.com/office/officeart/2009/layout/CircleArrowProcess"/>
    <dgm:cxn modelId="{AA69683A-AF51-4214-AB7C-9D4E4AE949BF}" type="presParOf" srcId="{013C8278-CF05-42E3-983F-CBABC06FB770}" destId="{E8228D72-D6ED-4488-B153-DDF2B1D66CCE}" srcOrd="0" destOrd="0" presId="urn:microsoft.com/office/officeart/2009/layout/CircleArrowProcess"/>
    <dgm:cxn modelId="{8D6D60B1-0238-4306-A16D-27C5519F491B}" type="presParOf" srcId="{7A786A4E-7C51-49C2-A718-3A4196E13E33}" destId="{E34F02B3-E7CD-47D3-BA3C-767AF93680ED}" srcOrd="3" destOrd="0" presId="urn:microsoft.com/office/officeart/2009/layout/CircleArrowProcess"/>
    <dgm:cxn modelId="{03D56590-DD7F-4595-8F75-5AA2CAC4330E}" type="presParOf" srcId="{7A786A4E-7C51-49C2-A718-3A4196E13E33}" destId="{9AFBC671-13E3-46EC-9D76-C54B84D5F461}" srcOrd="4" destOrd="0" presId="urn:microsoft.com/office/officeart/2009/layout/CircleArrowProcess"/>
    <dgm:cxn modelId="{7AAECF60-1186-41CC-9079-2FDE9C16B3E0}" type="presParOf" srcId="{9AFBC671-13E3-46EC-9D76-C54B84D5F461}" destId="{A4E9E7E5-DE2B-449C-9D14-B74FC3EE4959}" srcOrd="0" destOrd="0" presId="urn:microsoft.com/office/officeart/2009/layout/CircleArrowProcess"/>
    <dgm:cxn modelId="{E2134F78-7FBD-4977-9039-2552D1F12FAC}" type="presParOf" srcId="{7A786A4E-7C51-49C2-A718-3A4196E13E33}" destId="{DCA3E231-C32F-481F-8C1B-8FA4E87592B4}" srcOrd="5" destOrd="0" presId="urn:microsoft.com/office/officeart/2009/layout/CircleArrowProcess"/>
    <dgm:cxn modelId="{57709957-651E-4E4E-9818-734625FE235D}" type="presParOf" srcId="{7A786A4E-7C51-49C2-A718-3A4196E13E33}" destId="{76E27671-5B05-4F38-BC80-C6E6439F38FA}" srcOrd="6" destOrd="0" presId="urn:microsoft.com/office/officeart/2009/layout/CircleArrowProcess"/>
    <dgm:cxn modelId="{C10DEF46-C021-4E18-8CEE-BDE61B4CA055}" type="presParOf" srcId="{76E27671-5B05-4F38-BC80-C6E6439F38FA}" destId="{39AA0EF8-C692-4D9C-8C91-4619E5208F19}" srcOrd="0" destOrd="0" presId="urn:microsoft.com/office/officeart/2009/layout/CircleArrowProcess"/>
    <dgm:cxn modelId="{74BDCF39-5A4C-41A9-B98F-116FF3561D62}" type="presParOf" srcId="{7A786A4E-7C51-49C2-A718-3A4196E13E33}" destId="{987BC83D-1087-4FD8-8618-FEE551BAAF03}" srcOrd="7" destOrd="0" presId="urn:microsoft.com/office/officeart/2009/layout/CircleArrowProcess"/>
    <dgm:cxn modelId="{77101E4A-B54C-4CF5-BCD3-DEA5E0192C20}" type="presParOf" srcId="{7A786A4E-7C51-49C2-A718-3A4196E13E33}" destId="{3CA00214-28E9-4215-99FE-B2342BA896E3}" srcOrd="8" destOrd="0" presId="urn:microsoft.com/office/officeart/2009/layout/CircleArrowProcess"/>
    <dgm:cxn modelId="{49E41A4E-5A69-4AFB-BA32-34992C8D39D0}" type="presParOf" srcId="{3CA00214-28E9-4215-99FE-B2342BA896E3}" destId="{494311CF-7E4D-4D17-A115-7846D2AF11D0}" srcOrd="0" destOrd="0" presId="urn:microsoft.com/office/officeart/2009/layout/CircleArrowProcess"/>
    <dgm:cxn modelId="{92A8BF97-557F-45B9-964B-05241E61DC26}" type="presParOf" srcId="{7A786A4E-7C51-49C2-A718-3A4196E13E33}" destId="{2A7ECD21-674A-4394-A07C-58D0116D420B}" srcOrd="9" destOrd="0" presId="urn:microsoft.com/office/officeart/2009/layout/CircleArrowProcess"/>
    <dgm:cxn modelId="{0C046984-2DFE-4E98-9417-4D09F940F958}" type="presParOf" srcId="{7A786A4E-7C51-49C2-A718-3A4196E13E33}" destId="{A80902ED-6ADB-4A00-81E3-08ED1DEC0044}" srcOrd="10" destOrd="0" presId="urn:microsoft.com/office/officeart/2009/layout/CircleArrowProcess"/>
    <dgm:cxn modelId="{3D3A0923-1FFE-47BD-BB82-F80FF3986575}" type="presParOf" srcId="{A80902ED-6ADB-4A00-81E3-08ED1DEC0044}" destId="{C0C88193-699F-49F4-AA5D-2B317451A302}" srcOrd="0" destOrd="0" presId="urn:microsoft.com/office/officeart/2009/layout/CircleArrowProcess"/>
    <dgm:cxn modelId="{A6339E4D-2311-419B-805B-18A9FD7AF1D2}" type="presParOf" srcId="{7A786A4E-7C51-49C2-A718-3A4196E13E33}" destId="{8748FAFA-ED86-4648-96A0-A1B6CFE1E760}"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4F20BC2-6005-4418-9E1C-5134010FDECE}" type="doc">
      <dgm:prSet loTypeId="urn:microsoft.com/office/officeart/2009/layout/CircleArrowProcess" loCatId="process" qsTypeId="urn:microsoft.com/office/officeart/2005/8/quickstyle/simple4" qsCatId="simple" csTypeId="urn:microsoft.com/office/officeart/2005/8/colors/accent1_4" csCatId="accent1" phldr="1"/>
      <dgm:spPr/>
      <dgm:t>
        <a:bodyPr/>
        <a:lstStyle/>
        <a:p>
          <a:endParaRPr lang="en-GB"/>
        </a:p>
      </dgm:t>
    </dgm:pt>
    <dgm:pt modelId="{C3C45566-4CD3-4343-A65A-BFA962945643}">
      <dgm:prSet phldrT="[Text]"/>
      <dgm:spPr/>
      <dgm:t>
        <a:bodyPr/>
        <a:lstStyle/>
        <a:p>
          <a:r>
            <a:rPr lang="en-GB" b="1">
              <a:effectLst>
                <a:innerShdw blurRad="63500" dist="50800" dir="13500000">
                  <a:prstClr val="black">
                    <a:alpha val="50000"/>
                  </a:prstClr>
                </a:innerShdw>
              </a:effectLst>
              <a:latin typeface="+mn-lt"/>
            </a:rPr>
            <a:t>PREPARE IN ADVANCE</a:t>
          </a:r>
          <a:endParaRPr lang="en-GB" b="1" dirty="0">
            <a:effectLst>
              <a:innerShdw blurRad="63500" dist="50800" dir="13500000">
                <a:prstClr val="black">
                  <a:alpha val="50000"/>
                </a:prstClr>
              </a:innerShdw>
            </a:effectLst>
            <a:latin typeface="+mn-lt"/>
          </a:endParaRPr>
        </a:p>
      </dgm:t>
    </dgm:pt>
    <dgm:pt modelId="{49F5E45E-16C2-4019-B676-7281304979C9}" type="parTrans" cxnId="{3561B818-B5F7-4310-89BA-A60192626B03}">
      <dgm:prSet/>
      <dgm:spPr/>
      <dgm:t>
        <a:bodyPr/>
        <a:lstStyle/>
        <a:p>
          <a:endParaRPr lang="en-GB" b="1">
            <a:latin typeface="+mn-lt"/>
          </a:endParaRPr>
        </a:p>
      </dgm:t>
    </dgm:pt>
    <dgm:pt modelId="{1C5F8E2F-453B-4979-9016-2C67B6FAA16F}" type="sibTrans" cxnId="{3561B818-B5F7-4310-89BA-A60192626B03}">
      <dgm:prSet/>
      <dgm:spPr/>
      <dgm:t>
        <a:bodyPr/>
        <a:lstStyle/>
        <a:p>
          <a:endParaRPr lang="en-GB" b="1">
            <a:latin typeface="+mn-lt"/>
          </a:endParaRPr>
        </a:p>
      </dgm:t>
    </dgm:pt>
    <dgm:pt modelId="{0357BB5E-432F-42CE-A3FB-1C38D4E358D3}">
      <dgm:prSet phldrT="[Text]"/>
      <dgm:spPr/>
      <dgm:t>
        <a:bodyPr/>
        <a:lstStyle/>
        <a:p>
          <a:r>
            <a:rPr lang="en-GB" b="1" dirty="0">
              <a:latin typeface="+mn-lt"/>
            </a:rPr>
            <a:t>SETTING UP</a:t>
          </a:r>
        </a:p>
      </dgm:t>
    </dgm:pt>
    <dgm:pt modelId="{CD97D75E-2D66-4821-BFE8-D37A8BC4F777}" type="parTrans" cxnId="{6A7A2A97-B315-4AE5-9BE1-B1CDF4DB57E8}">
      <dgm:prSet/>
      <dgm:spPr/>
      <dgm:t>
        <a:bodyPr/>
        <a:lstStyle/>
        <a:p>
          <a:endParaRPr lang="en-GB" b="1">
            <a:latin typeface="+mn-lt"/>
          </a:endParaRPr>
        </a:p>
      </dgm:t>
    </dgm:pt>
    <dgm:pt modelId="{A2DE03D2-0392-43D1-8500-993E2EDB9A83}" type="sibTrans" cxnId="{6A7A2A97-B315-4AE5-9BE1-B1CDF4DB57E8}">
      <dgm:prSet/>
      <dgm:spPr/>
      <dgm:t>
        <a:bodyPr/>
        <a:lstStyle/>
        <a:p>
          <a:endParaRPr lang="en-GB" b="1">
            <a:latin typeface="+mn-lt"/>
          </a:endParaRPr>
        </a:p>
      </dgm:t>
    </dgm:pt>
    <dgm:pt modelId="{DE8FECC9-E692-4CA7-A55F-5BD38469136D}">
      <dgm:prSet phldrT="[Text]"/>
      <dgm:spPr/>
      <dgm:t>
        <a:bodyPr/>
        <a:lstStyle/>
        <a:p>
          <a:r>
            <a:rPr lang="en-GB" b="1" dirty="0">
              <a:latin typeface="+mn-lt"/>
            </a:rPr>
            <a:t>SOCIAL TALK</a:t>
          </a:r>
        </a:p>
      </dgm:t>
    </dgm:pt>
    <dgm:pt modelId="{1F74F9C2-A109-4570-87A1-76CB3B38ADD5}" type="parTrans" cxnId="{879E330D-CBB9-45D3-B6A5-9328FC8434DB}">
      <dgm:prSet/>
      <dgm:spPr/>
      <dgm:t>
        <a:bodyPr/>
        <a:lstStyle/>
        <a:p>
          <a:endParaRPr lang="en-GB" b="1">
            <a:latin typeface="+mn-lt"/>
          </a:endParaRPr>
        </a:p>
      </dgm:t>
    </dgm:pt>
    <dgm:pt modelId="{566A9AC5-CCC6-48E0-A8B9-2AB216BE6782}" type="sibTrans" cxnId="{879E330D-CBB9-45D3-B6A5-9328FC8434DB}">
      <dgm:prSet/>
      <dgm:spPr/>
      <dgm:t>
        <a:bodyPr/>
        <a:lstStyle/>
        <a:p>
          <a:endParaRPr lang="en-GB" b="1">
            <a:latin typeface="+mn-lt"/>
          </a:endParaRPr>
        </a:p>
      </dgm:t>
    </dgm:pt>
    <dgm:pt modelId="{8EB81FB6-536A-4ACB-B677-E1E957B56AB9}">
      <dgm:prSet phldrT="[Text]"/>
      <dgm:spPr/>
      <dgm:t>
        <a:bodyPr/>
        <a:lstStyle/>
        <a:p>
          <a:r>
            <a:rPr lang="en-GB" b="1" dirty="0">
              <a:latin typeface="+mn-lt"/>
            </a:rPr>
            <a:t>CLINICAL TALK</a:t>
          </a:r>
        </a:p>
      </dgm:t>
    </dgm:pt>
    <dgm:pt modelId="{12763E00-6937-4029-B892-2DEF22E9F1D3}" type="parTrans" cxnId="{7D9B577F-2E9C-4C24-96CF-65651B5CDA0C}">
      <dgm:prSet/>
      <dgm:spPr/>
      <dgm:t>
        <a:bodyPr/>
        <a:lstStyle/>
        <a:p>
          <a:endParaRPr lang="en-GB" b="1">
            <a:latin typeface="+mn-lt"/>
          </a:endParaRPr>
        </a:p>
      </dgm:t>
    </dgm:pt>
    <dgm:pt modelId="{860F5AF3-2744-4ECC-9147-0F9EE8BDC4EF}" type="sibTrans" cxnId="{7D9B577F-2E9C-4C24-96CF-65651B5CDA0C}">
      <dgm:prSet/>
      <dgm:spPr/>
      <dgm:t>
        <a:bodyPr/>
        <a:lstStyle/>
        <a:p>
          <a:endParaRPr lang="en-GB" b="1">
            <a:latin typeface="+mn-lt"/>
          </a:endParaRPr>
        </a:p>
      </dgm:t>
    </dgm:pt>
    <dgm:pt modelId="{FBDBA633-60EA-4865-9D87-DA5C47ACE17A}">
      <dgm:prSet phldrT="[Text]"/>
      <dgm:spPr/>
      <dgm:t>
        <a:bodyPr/>
        <a:lstStyle/>
        <a:p>
          <a:r>
            <a:rPr lang="en-GB" b="1" dirty="0">
              <a:latin typeface="+mn-lt"/>
            </a:rPr>
            <a:t>CHECK AND CLOSE</a:t>
          </a:r>
        </a:p>
      </dgm:t>
    </dgm:pt>
    <dgm:pt modelId="{F2F91766-C23A-4FD3-BA05-BF7D9F4C14E6}" type="parTrans" cxnId="{91296457-7A52-4FD8-8C92-79ECEF26BC5A}">
      <dgm:prSet/>
      <dgm:spPr/>
      <dgm:t>
        <a:bodyPr/>
        <a:lstStyle/>
        <a:p>
          <a:endParaRPr lang="en-GB" b="1">
            <a:latin typeface="+mn-lt"/>
          </a:endParaRPr>
        </a:p>
      </dgm:t>
    </dgm:pt>
    <dgm:pt modelId="{439EA9B5-6AA1-4DE5-9CB3-F47AB4374BA0}" type="sibTrans" cxnId="{91296457-7A52-4FD8-8C92-79ECEF26BC5A}">
      <dgm:prSet/>
      <dgm:spPr/>
      <dgm:t>
        <a:bodyPr/>
        <a:lstStyle/>
        <a:p>
          <a:endParaRPr lang="en-GB" b="1">
            <a:latin typeface="+mn-lt"/>
          </a:endParaRPr>
        </a:p>
      </dgm:t>
    </dgm:pt>
    <dgm:pt modelId="{6171285C-3190-40E8-8AAE-B88639A14E65}">
      <dgm:prSet phldrT="[Text]"/>
      <dgm:spPr/>
      <dgm:t>
        <a:bodyPr/>
        <a:lstStyle/>
        <a:p>
          <a:r>
            <a:rPr lang="en-GB" b="1" dirty="0">
              <a:latin typeface="+mn-lt"/>
            </a:rPr>
            <a:t>TIDYING UP</a:t>
          </a:r>
        </a:p>
      </dgm:t>
    </dgm:pt>
    <dgm:pt modelId="{84EA88DF-D31B-42FB-AD8A-0C1DA1175298}" type="parTrans" cxnId="{C104EC3E-CC4B-476C-A197-AC80240B9035}">
      <dgm:prSet/>
      <dgm:spPr/>
      <dgm:t>
        <a:bodyPr/>
        <a:lstStyle/>
        <a:p>
          <a:endParaRPr lang="en-US" b="1">
            <a:latin typeface="+mn-lt"/>
          </a:endParaRPr>
        </a:p>
      </dgm:t>
    </dgm:pt>
    <dgm:pt modelId="{87E0BB32-E2B0-422B-86CE-F510A8A3C342}" type="sibTrans" cxnId="{C104EC3E-CC4B-476C-A197-AC80240B9035}">
      <dgm:prSet/>
      <dgm:spPr/>
      <dgm:t>
        <a:bodyPr/>
        <a:lstStyle/>
        <a:p>
          <a:endParaRPr lang="en-US" b="1">
            <a:latin typeface="+mn-lt"/>
          </a:endParaRPr>
        </a:p>
      </dgm:t>
    </dgm:pt>
    <dgm:pt modelId="{7A786A4E-7C51-49C2-A718-3A4196E13E33}" type="pres">
      <dgm:prSet presAssocID="{84F20BC2-6005-4418-9E1C-5134010FDECE}" presName="Name0" presStyleCnt="0">
        <dgm:presLayoutVars>
          <dgm:chMax val="7"/>
          <dgm:chPref val="7"/>
          <dgm:dir/>
          <dgm:animLvl val="lvl"/>
        </dgm:presLayoutVars>
      </dgm:prSet>
      <dgm:spPr/>
    </dgm:pt>
    <dgm:pt modelId="{AD62596D-1502-4B26-91FC-9DF681E16C4F}" type="pres">
      <dgm:prSet presAssocID="{C3C45566-4CD3-4343-A65A-BFA962945643}" presName="Accent1" presStyleCnt="0"/>
      <dgm:spPr/>
    </dgm:pt>
    <dgm:pt modelId="{77DFAA97-80AE-4470-A76D-4C83FB98FA47}" type="pres">
      <dgm:prSet presAssocID="{C3C45566-4CD3-4343-A65A-BFA962945643}" presName="Accent" presStyleLbl="node1" presStyleIdx="0" presStyleCnt="6"/>
      <dgm:spPr>
        <a:solidFill>
          <a:schemeClr val="tx1">
            <a:lumMod val="40000"/>
            <a:lumOff val="60000"/>
          </a:schemeClr>
        </a:solidFill>
      </dgm:spPr>
    </dgm:pt>
    <dgm:pt modelId="{F70DDBC9-E2D2-49C0-AB21-5148131247A3}" type="pres">
      <dgm:prSet presAssocID="{C3C45566-4CD3-4343-A65A-BFA962945643}" presName="Parent1" presStyleLbl="revTx" presStyleIdx="0" presStyleCnt="6">
        <dgm:presLayoutVars>
          <dgm:chMax val="1"/>
          <dgm:chPref val="1"/>
          <dgm:bulletEnabled val="1"/>
        </dgm:presLayoutVars>
      </dgm:prSet>
      <dgm:spPr/>
    </dgm:pt>
    <dgm:pt modelId="{013C8278-CF05-42E3-983F-CBABC06FB770}" type="pres">
      <dgm:prSet presAssocID="{0357BB5E-432F-42CE-A3FB-1C38D4E358D3}" presName="Accent2" presStyleCnt="0"/>
      <dgm:spPr/>
    </dgm:pt>
    <dgm:pt modelId="{E8228D72-D6ED-4488-B153-DDF2B1D66CCE}" type="pres">
      <dgm:prSet presAssocID="{0357BB5E-432F-42CE-A3FB-1C38D4E358D3}" presName="Accent" presStyleLbl="node1" presStyleIdx="1" presStyleCnt="6"/>
      <dgm:spPr>
        <a:solidFill>
          <a:srgbClr val="92D050"/>
        </a:solidFill>
      </dgm:spPr>
    </dgm:pt>
    <dgm:pt modelId="{E34F02B3-E7CD-47D3-BA3C-767AF93680ED}" type="pres">
      <dgm:prSet presAssocID="{0357BB5E-432F-42CE-A3FB-1C38D4E358D3}" presName="Parent2" presStyleLbl="revTx" presStyleIdx="1" presStyleCnt="6">
        <dgm:presLayoutVars>
          <dgm:chMax val="1"/>
          <dgm:chPref val="1"/>
          <dgm:bulletEnabled val="1"/>
        </dgm:presLayoutVars>
      </dgm:prSet>
      <dgm:spPr/>
    </dgm:pt>
    <dgm:pt modelId="{9AFBC671-13E3-46EC-9D76-C54B84D5F461}" type="pres">
      <dgm:prSet presAssocID="{DE8FECC9-E692-4CA7-A55F-5BD38469136D}" presName="Accent3" presStyleCnt="0"/>
      <dgm:spPr/>
    </dgm:pt>
    <dgm:pt modelId="{A4E9E7E5-DE2B-449C-9D14-B74FC3EE4959}" type="pres">
      <dgm:prSet presAssocID="{DE8FECC9-E692-4CA7-A55F-5BD38469136D}" presName="Accent" presStyleLbl="node1" presStyleIdx="2" presStyleCnt="6"/>
      <dgm:spPr/>
    </dgm:pt>
    <dgm:pt modelId="{DCA3E231-C32F-481F-8C1B-8FA4E87592B4}" type="pres">
      <dgm:prSet presAssocID="{DE8FECC9-E692-4CA7-A55F-5BD38469136D}" presName="Parent3" presStyleLbl="revTx" presStyleIdx="2" presStyleCnt="6">
        <dgm:presLayoutVars>
          <dgm:chMax val="1"/>
          <dgm:chPref val="1"/>
          <dgm:bulletEnabled val="1"/>
        </dgm:presLayoutVars>
      </dgm:prSet>
      <dgm:spPr/>
    </dgm:pt>
    <dgm:pt modelId="{76E27671-5B05-4F38-BC80-C6E6439F38FA}" type="pres">
      <dgm:prSet presAssocID="{8EB81FB6-536A-4ACB-B677-E1E957B56AB9}" presName="Accent4" presStyleCnt="0"/>
      <dgm:spPr/>
    </dgm:pt>
    <dgm:pt modelId="{39AA0EF8-C692-4D9C-8C91-4619E5208F19}" type="pres">
      <dgm:prSet presAssocID="{8EB81FB6-536A-4ACB-B677-E1E957B56AB9}" presName="Accent" presStyleLbl="node1" presStyleIdx="3" presStyleCnt="6"/>
      <dgm:spPr>
        <a:solidFill>
          <a:schemeClr val="accent1">
            <a:lumMod val="50000"/>
          </a:schemeClr>
        </a:solidFill>
      </dgm:spPr>
    </dgm:pt>
    <dgm:pt modelId="{987BC83D-1087-4FD8-8618-FEE551BAAF03}" type="pres">
      <dgm:prSet presAssocID="{8EB81FB6-536A-4ACB-B677-E1E957B56AB9}" presName="Parent4" presStyleLbl="revTx" presStyleIdx="3" presStyleCnt="6">
        <dgm:presLayoutVars>
          <dgm:chMax val="1"/>
          <dgm:chPref val="1"/>
          <dgm:bulletEnabled val="1"/>
        </dgm:presLayoutVars>
      </dgm:prSet>
      <dgm:spPr/>
    </dgm:pt>
    <dgm:pt modelId="{3CA00214-28E9-4215-99FE-B2342BA896E3}" type="pres">
      <dgm:prSet presAssocID="{FBDBA633-60EA-4865-9D87-DA5C47ACE17A}" presName="Accent5" presStyleCnt="0"/>
      <dgm:spPr/>
    </dgm:pt>
    <dgm:pt modelId="{494311CF-7E4D-4D17-A115-7846D2AF11D0}" type="pres">
      <dgm:prSet presAssocID="{FBDBA633-60EA-4865-9D87-DA5C47ACE17A}" presName="Accent" presStyleLbl="node1" presStyleIdx="4" presStyleCnt="6"/>
      <dgm:spPr>
        <a:solidFill>
          <a:schemeClr val="tx1">
            <a:lumMod val="20000"/>
            <a:lumOff val="80000"/>
          </a:schemeClr>
        </a:solidFill>
      </dgm:spPr>
    </dgm:pt>
    <dgm:pt modelId="{2A7ECD21-674A-4394-A07C-58D0116D420B}" type="pres">
      <dgm:prSet presAssocID="{FBDBA633-60EA-4865-9D87-DA5C47ACE17A}" presName="Parent5" presStyleLbl="revTx" presStyleIdx="4" presStyleCnt="6">
        <dgm:presLayoutVars>
          <dgm:chMax val="1"/>
          <dgm:chPref val="1"/>
          <dgm:bulletEnabled val="1"/>
        </dgm:presLayoutVars>
      </dgm:prSet>
      <dgm:spPr/>
    </dgm:pt>
    <dgm:pt modelId="{A80902ED-6ADB-4A00-81E3-08ED1DEC0044}" type="pres">
      <dgm:prSet presAssocID="{6171285C-3190-40E8-8AAE-B88639A14E65}" presName="Accent6" presStyleCnt="0"/>
      <dgm:spPr/>
    </dgm:pt>
    <dgm:pt modelId="{C0C88193-699F-49F4-AA5D-2B317451A302}" type="pres">
      <dgm:prSet presAssocID="{6171285C-3190-40E8-8AAE-B88639A14E65}" presName="Accent" presStyleLbl="node1" presStyleIdx="5" presStyleCnt="6"/>
      <dgm:spPr/>
    </dgm:pt>
    <dgm:pt modelId="{8748FAFA-ED86-4648-96A0-A1B6CFE1E760}" type="pres">
      <dgm:prSet presAssocID="{6171285C-3190-40E8-8AAE-B88639A14E65}" presName="Parent6" presStyleLbl="revTx" presStyleIdx="5" presStyleCnt="6">
        <dgm:presLayoutVars>
          <dgm:chMax val="1"/>
          <dgm:chPref val="1"/>
          <dgm:bulletEnabled val="1"/>
        </dgm:presLayoutVars>
      </dgm:prSet>
      <dgm:spPr/>
    </dgm:pt>
  </dgm:ptLst>
  <dgm:cxnLst>
    <dgm:cxn modelId="{61922105-2E85-BD47-9453-8D90E8A0DF5F}" type="presOf" srcId="{84F20BC2-6005-4418-9E1C-5134010FDECE}" destId="{7A786A4E-7C51-49C2-A718-3A4196E13E33}" srcOrd="0" destOrd="0" presId="urn:microsoft.com/office/officeart/2009/layout/CircleArrowProcess"/>
    <dgm:cxn modelId="{E5E45007-44D6-0640-95DF-BF7A9DD3DE81}" type="presOf" srcId="{8EB81FB6-536A-4ACB-B677-E1E957B56AB9}" destId="{987BC83D-1087-4FD8-8618-FEE551BAAF03}" srcOrd="0" destOrd="0" presId="urn:microsoft.com/office/officeart/2009/layout/CircleArrowProcess"/>
    <dgm:cxn modelId="{879E330D-CBB9-45D3-B6A5-9328FC8434DB}" srcId="{84F20BC2-6005-4418-9E1C-5134010FDECE}" destId="{DE8FECC9-E692-4CA7-A55F-5BD38469136D}" srcOrd="2" destOrd="0" parTransId="{1F74F9C2-A109-4570-87A1-76CB3B38ADD5}" sibTransId="{566A9AC5-CCC6-48E0-A8B9-2AB216BE6782}"/>
    <dgm:cxn modelId="{3561B818-B5F7-4310-89BA-A60192626B03}" srcId="{84F20BC2-6005-4418-9E1C-5134010FDECE}" destId="{C3C45566-4CD3-4343-A65A-BFA962945643}" srcOrd="0" destOrd="0" parTransId="{49F5E45E-16C2-4019-B676-7281304979C9}" sibTransId="{1C5F8E2F-453B-4979-9016-2C67B6FAA16F}"/>
    <dgm:cxn modelId="{33D4E41C-71A9-6A45-A481-438EB18F08D7}" type="presOf" srcId="{FBDBA633-60EA-4865-9D87-DA5C47ACE17A}" destId="{2A7ECD21-674A-4394-A07C-58D0116D420B}" srcOrd="0" destOrd="0" presId="urn:microsoft.com/office/officeart/2009/layout/CircleArrowProcess"/>
    <dgm:cxn modelId="{C104EC3E-CC4B-476C-A197-AC80240B9035}" srcId="{84F20BC2-6005-4418-9E1C-5134010FDECE}" destId="{6171285C-3190-40E8-8AAE-B88639A14E65}" srcOrd="5" destOrd="0" parTransId="{84EA88DF-D31B-42FB-AD8A-0C1DA1175298}" sibTransId="{87E0BB32-E2B0-422B-86CE-F510A8A3C342}"/>
    <dgm:cxn modelId="{91296457-7A52-4FD8-8C92-79ECEF26BC5A}" srcId="{84F20BC2-6005-4418-9E1C-5134010FDECE}" destId="{FBDBA633-60EA-4865-9D87-DA5C47ACE17A}" srcOrd="4" destOrd="0" parTransId="{F2F91766-C23A-4FD3-BA05-BF7D9F4C14E6}" sibTransId="{439EA9B5-6AA1-4DE5-9CB3-F47AB4374BA0}"/>
    <dgm:cxn modelId="{7D9B577F-2E9C-4C24-96CF-65651B5CDA0C}" srcId="{84F20BC2-6005-4418-9E1C-5134010FDECE}" destId="{8EB81FB6-536A-4ACB-B677-E1E957B56AB9}" srcOrd="3" destOrd="0" parTransId="{12763E00-6937-4029-B892-2DEF22E9F1D3}" sibTransId="{860F5AF3-2744-4ECC-9147-0F9EE8BDC4EF}"/>
    <dgm:cxn modelId="{B8E61985-09D2-7148-9413-23B5F768C5BC}" type="presOf" srcId="{0357BB5E-432F-42CE-A3FB-1C38D4E358D3}" destId="{E34F02B3-E7CD-47D3-BA3C-767AF93680ED}" srcOrd="0" destOrd="0" presId="urn:microsoft.com/office/officeart/2009/layout/CircleArrowProcess"/>
    <dgm:cxn modelId="{6A7A2A97-B315-4AE5-9BE1-B1CDF4DB57E8}" srcId="{84F20BC2-6005-4418-9E1C-5134010FDECE}" destId="{0357BB5E-432F-42CE-A3FB-1C38D4E358D3}" srcOrd="1" destOrd="0" parTransId="{CD97D75E-2D66-4821-BFE8-D37A8BC4F777}" sibTransId="{A2DE03D2-0392-43D1-8500-993E2EDB9A83}"/>
    <dgm:cxn modelId="{752C8E99-8D50-D747-8D7C-4FDAB8C40A5F}" type="presOf" srcId="{6171285C-3190-40E8-8AAE-B88639A14E65}" destId="{8748FAFA-ED86-4648-96A0-A1B6CFE1E760}" srcOrd="0" destOrd="0" presId="urn:microsoft.com/office/officeart/2009/layout/CircleArrowProcess"/>
    <dgm:cxn modelId="{A8B94ACF-5F7B-A349-9313-9174D8BF1F6C}" type="presOf" srcId="{DE8FECC9-E692-4CA7-A55F-5BD38469136D}" destId="{DCA3E231-C32F-481F-8C1B-8FA4E87592B4}" srcOrd="0" destOrd="0" presId="urn:microsoft.com/office/officeart/2009/layout/CircleArrowProcess"/>
    <dgm:cxn modelId="{E80BEBEA-D1BB-2347-8C91-2DBD3B46C551}" type="presOf" srcId="{C3C45566-4CD3-4343-A65A-BFA962945643}" destId="{F70DDBC9-E2D2-49C0-AB21-5148131247A3}" srcOrd="0" destOrd="0" presId="urn:microsoft.com/office/officeart/2009/layout/CircleArrowProcess"/>
    <dgm:cxn modelId="{F6AADE62-D0EA-2044-AC99-66CC26FA1495}" type="presParOf" srcId="{7A786A4E-7C51-49C2-A718-3A4196E13E33}" destId="{AD62596D-1502-4B26-91FC-9DF681E16C4F}" srcOrd="0" destOrd="0" presId="urn:microsoft.com/office/officeart/2009/layout/CircleArrowProcess"/>
    <dgm:cxn modelId="{8A018361-2C85-2746-B3F9-FC3EAAF3DF12}" type="presParOf" srcId="{AD62596D-1502-4B26-91FC-9DF681E16C4F}" destId="{77DFAA97-80AE-4470-A76D-4C83FB98FA47}" srcOrd="0" destOrd="0" presId="urn:microsoft.com/office/officeart/2009/layout/CircleArrowProcess"/>
    <dgm:cxn modelId="{D007E886-FFE1-9845-B65B-4B738D48EE49}" type="presParOf" srcId="{7A786A4E-7C51-49C2-A718-3A4196E13E33}" destId="{F70DDBC9-E2D2-49C0-AB21-5148131247A3}" srcOrd="1" destOrd="0" presId="urn:microsoft.com/office/officeart/2009/layout/CircleArrowProcess"/>
    <dgm:cxn modelId="{7A2B0E43-2A80-1E40-A470-10F3C4A5CBF0}" type="presParOf" srcId="{7A786A4E-7C51-49C2-A718-3A4196E13E33}" destId="{013C8278-CF05-42E3-983F-CBABC06FB770}" srcOrd="2" destOrd="0" presId="urn:microsoft.com/office/officeart/2009/layout/CircleArrowProcess"/>
    <dgm:cxn modelId="{8A224231-D4E4-0945-A78F-ED39F80830DD}" type="presParOf" srcId="{013C8278-CF05-42E3-983F-CBABC06FB770}" destId="{E8228D72-D6ED-4488-B153-DDF2B1D66CCE}" srcOrd="0" destOrd="0" presId="urn:microsoft.com/office/officeart/2009/layout/CircleArrowProcess"/>
    <dgm:cxn modelId="{FBBFE989-14F3-2447-86C9-0FEA7612BED0}" type="presParOf" srcId="{7A786A4E-7C51-49C2-A718-3A4196E13E33}" destId="{E34F02B3-E7CD-47D3-BA3C-767AF93680ED}" srcOrd="3" destOrd="0" presId="urn:microsoft.com/office/officeart/2009/layout/CircleArrowProcess"/>
    <dgm:cxn modelId="{B6D7D6A5-9511-5E49-89D8-697E077DCE2E}" type="presParOf" srcId="{7A786A4E-7C51-49C2-A718-3A4196E13E33}" destId="{9AFBC671-13E3-46EC-9D76-C54B84D5F461}" srcOrd="4" destOrd="0" presId="urn:microsoft.com/office/officeart/2009/layout/CircleArrowProcess"/>
    <dgm:cxn modelId="{96FA4C5A-A2B4-054F-8256-140CB2E94CE8}" type="presParOf" srcId="{9AFBC671-13E3-46EC-9D76-C54B84D5F461}" destId="{A4E9E7E5-DE2B-449C-9D14-B74FC3EE4959}" srcOrd="0" destOrd="0" presId="urn:microsoft.com/office/officeart/2009/layout/CircleArrowProcess"/>
    <dgm:cxn modelId="{2604280B-0D10-DD43-92D5-DB056C551D34}" type="presParOf" srcId="{7A786A4E-7C51-49C2-A718-3A4196E13E33}" destId="{DCA3E231-C32F-481F-8C1B-8FA4E87592B4}" srcOrd="5" destOrd="0" presId="urn:microsoft.com/office/officeart/2009/layout/CircleArrowProcess"/>
    <dgm:cxn modelId="{39683FC3-614B-9B4B-B185-98FD239294C4}" type="presParOf" srcId="{7A786A4E-7C51-49C2-A718-3A4196E13E33}" destId="{76E27671-5B05-4F38-BC80-C6E6439F38FA}" srcOrd="6" destOrd="0" presId="urn:microsoft.com/office/officeart/2009/layout/CircleArrowProcess"/>
    <dgm:cxn modelId="{2B259404-363D-1D47-A89D-77C81D3F9F54}" type="presParOf" srcId="{76E27671-5B05-4F38-BC80-C6E6439F38FA}" destId="{39AA0EF8-C692-4D9C-8C91-4619E5208F19}" srcOrd="0" destOrd="0" presId="urn:microsoft.com/office/officeart/2009/layout/CircleArrowProcess"/>
    <dgm:cxn modelId="{D3964649-9396-F64C-81FF-90413F9795BA}" type="presParOf" srcId="{7A786A4E-7C51-49C2-A718-3A4196E13E33}" destId="{987BC83D-1087-4FD8-8618-FEE551BAAF03}" srcOrd="7" destOrd="0" presId="urn:microsoft.com/office/officeart/2009/layout/CircleArrowProcess"/>
    <dgm:cxn modelId="{F7E044DE-933A-9D44-9874-E9DFC296B87B}" type="presParOf" srcId="{7A786A4E-7C51-49C2-A718-3A4196E13E33}" destId="{3CA00214-28E9-4215-99FE-B2342BA896E3}" srcOrd="8" destOrd="0" presId="urn:microsoft.com/office/officeart/2009/layout/CircleArrowProcess"/>
    <dgm:cxn modelId="{E8B91639-D583-AC4C-8CE8-9CF09466273D}" type="presParOf" srcId="{3CA00214-28E9-4215-99FE-B2342BA896E3}" destId="{494311CF-7E4D-4D17-A115-7846D2AF11D0}" srcOrd="0" destOrd="0" presId="urn:microsoft.com/office/officeart/2009/layout/CircleArrowProcess"/>
    <dgm:cxn modelId="{6266ED8F-8198-B446-AD0F-C08C5D44EC19}" type="presParOf" srcId="{7A786A4E-7C51-49C2-A718-3A4196E13E33}" destId="{2A7ECD21-674A-4394-A07C-58D0116D420B}" srcOrd="9" destOrd="0" presId="urn:microsoft.com/office/officeart/2009/layout/CircleArrowProcess"/>
    <dgm:cxn modelId="{7F55913D-4A52-8F40-B417-97A823C6B845}" type="presParOf" srcId="{7A786A4E-7C51-49C2-A718-3A4196E13E33}" destId="{A80902ED-6ADB-4A00-81E3-08ED1DEC0044}" srcOrd="10" destOrd="0" presId="urn:microsoft.com/office/officeart/2009/layout/CircleArrowProcess"/>
    <dgm:cxn modelId="{C22803EB-0373-F24E-AEEE-7EBECD02798D}" type="presParOf" srcId="{A80902ED-6ADB-4A00-81E3-08ED1DEC0044}" destId="{C0C88193-699F-49F4-AA5D-2B317451A302}" srcOrd="0" destOrd="0" presId="urn:microsoft.com/office/officeart/2009/layout/CircleArrowProcess"/>
    <dgm:cxn modelId="{A87F352B-9F69-974A-884C-174313157F86}" type="presParOf" srcId="{7A786A4E-7C51-49C2-A718-3A4196E13E33}" destId="{8748FAFA-ED86-4648-96A0-A1B6CFE1E760}"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4F20BC2-6005-4418-9E1C-5134010FDECE}" type="doc">
      <dgm:prSet loTypeId="urn:microsoft.com/office/officeart/2009/layout/CircleArrowProcess" loCatId="process" qsTypeId="urn:microsoft.com/office/officeart/2005/8/quickstyle/simple4" qsCatId="simple" csTypeId="urn:microsoft.com/office/officeart/2005/8/colors/accent1_4" csCatId="accent1" phldr="1"/>
      <dgm:spPr/>
      <dgm:t>
        <a:bodyPr/>
        <a:lstStyle/>
        <a:p>
          <a:endParaRPr lang="en-GB"/>
        </a:p>
      </dgm:t>
    </dgm:pt>
    <dgm:pt modelId="{C3C45566-4CD3-4343-A65A-BFA962945643}">
      <dgm:prSet phldrT="[Text]"/>
      <dgm:spPr/>
      <dgm:t>
        <a:bodyPr/>
        <a:lstStyle/>
        <a:p>
          <a:r>
            <a:rPr lang="en-GB" b="1">
              <a:effectLst>
                <a:innerShdw blurRad="63500" dist="50800" dir="13500000">
                  <a:prstClr val="black">
                    <a:alpha val="50000"/>
                  </a:prstClr>
                </a:innerShdw>
              </a:effectLst>
              <a:latin typeface="+mn-lt"/>
            </a:rPr>
            <a:t>PREPARE IN ADVANCE</a:t>
          </a:r>
          <a:endParaRPr lang="en-GB" b="1" dirty="0">
            <a:effectLst>
              <a:innerShdw blurRad="63500" dist="50800" dir="13500000">
                <a:prstClr val="black">
                  <a:alpha val="50000"/>
                </a:prstClr>
              </a:innerShdw>
            </a:effectLst>
            <a:latin typeface="+mn-lt"/>
          </a:endParaRPr>
        </a:p>
      </dgm:t>
    </dgm:pt>
    <dgm:pt modelId="{49F5E45E-16C2-4019-B676-7281304979C9}" type="parTrans" cxnId="{3561B818-B5F7-4310-89BA-A60192626B03}">
      <dgm:prSet/>
      <dgm:spPr/>
      <dgm:t>
        <a:bodyPr/>
        <a:lstStyle/>
        <a:p>
          <a:endParaRPr lang="en-GB" b="1">
            <a:latin typeface="+mn-lt"/>
          </a:endParaRPr>
        </a:p>
      </dgm:t>
    </dgm:pt>
    <dgm:pt modelId="{1C5F8E2F-453B-4979-9016-2C67B6FAA16F}" type="sibTrans" cxnId="{3561B818-B5F7-4310-89BA-A60192626B03}">
      <dgm:prSet/>
      <dgm:spPr/>
      <dgm:t>
        <a:bodyPr/>
        <a:lstStyle/>
        <a:p>
          <a:endParaRPr lang="en-GB" b="1">
            <a:latin typeface="+mn-lt"/>
          </a:endParaRPr>
        </a:p>
      </dgm:t>
    </dgm:pt>
    <dgm:pt modelId="{0357BB5E-432F-42CE-A3FB-1C38D4E358D3}">
      <dgm:prSet phldrT="[Text]"/>
      <dgm:spPr/>
      <dgm:t>
        <a:bodyPr/>
        <a:lstStyle/>
        <a:p>
          <a:r>
            <a:rPr lang="en-GB" b="1" dirty="0">
              <a:latin typeface="+mn-lt"/>
            </a:rPr>
            <a:t>SETTING UP</a:t>
          </a:r>
        </a:p>
      </dgm:t>
    </dgm:pt>
    <dgm:pt modelId="{CD97D75E-2D66-4821-BFE8-D37A8BC4F777}" type="parTrans" cxnId="{6A7A2A97-B315-4AE5-9BE1-B1CDF4DB57E8}">
      <dgm:prSet/>
      <dgm:spPr/>
      <dgm:t>
        <a:bodyPr/>
        <a:lstStyle/>
        <a:p>
          <a:endParaRPr lang="en-GB" b="1">
            <a:latin typeface="+mn-lt"/>
          </a:endParaRPr>
        </a:p>
      </dgm:t>
    </dgm:pt>
    <dgm:pt modelId="{A2DE03D2-0392-43D1-8500-993E2EDB9A83}" type="sibTrans" cxnId="{6A7A2A97-B315-4AE5-9BE1-B1CDF4DB57E8}">
      <dgm:prSet/>
      <dgm:spPr/>
      <dgm:t>
        <a:bodyPr/>
        <a:lstStyle/>
        <a:p>
          <a:endParaRPr lang="en-GB" b="1">
            <a:latin typeface="+mn-lt"/>
          </a:endParaRPr>
        </a:p>
      </dgm:t>
    </dgm:pt>
    <dgm:pt modelId="{DE8FECC9-E692-4CA7-A55F-5BD38469136D}">
      <dgm:prSet phldrT="[Text]"/>
      <dgm:spPr/>
      <dgm:t>
        <a:bodyPr/>
        <a:lstStyle/>
        <a:p>
          <a:r>
            <a:rPr lang="en-GB" b="1" dirty="0">
              <a:latin typeface="+mn-lt"/>
            </a:rPr>
            <a:t>SOCIAL TALK</a:t>
          </a:r>
        </a:p>
      </dgm:t>
    </dgm:pt>
    <dgm:pt modelId="{1F74F9C2-A109-4570-87A1-76CB3B38ADD5}" type="parTrans" cxnId="{879E330D-CBB9-45D3-B6A5-9328FC8434DB}">
      <dgm:prSet/>
      <dgm:spPr/>
      <dgm:t>
        <a:bodyPr/>
        <a:lstStyle/>
        <a:p>
          <a:endParaRPr lang="en-GB" b="1">
            <a:latin typeface="+mn-lt"/>
          </a:endParaRPr>
        </a:p>
      </dgm:t>
    </dgm:pt>
    <dgm:pt modelId="{566A9AC5-CCC6-48E0-A8B9-2AB216BE6782}" type="sibTrans" cxnId="{879E330D-CBB9-45D3-B6A5-9328FC8434DB}">
      <dgm:prSet/>
      <dgm:spPr/>
      <dgm:t>
        <a:bodyPr/>
        <a:lstStyle/>
        <a:p>
          <a:endParaRPr lang="en-GB" b="1">
            <a:latin typeface="+mn-lt"/>
          </a:endParaRPr>
        </a:p>
      </dgm:t>
    </dgm:pt>
    <dgm:pt modelId="{8EB81FB6-536A-4ACB-B677-E1E957B56AB9}">
      <dgm:prSet phldrT="[Text]"/>
      <dgm:spPr/>
      <dgm:t>
        <a:bodyPr/>
        <a:lstStyle/>
        <a:p>
          <a:r>
            <a:rPr lang="en-GB" b="1" dirty="0">
              <a:latin typeface="+mn-lt"/>
            </a:rPr>
            <a:t>CLINICAL TALK</a:t>
          </a:r>
        </a:p>
      </dgm:t>
    </dgm:pt>
    <dgm:pt modelId="{12763E00-6937-4029-B892-2DEF22E9F1D3}" type="parTrans" cxnId="{7D9B577F-2E9C-4C24-96CF-65651B5CDA0C}">
      <dgm:prSet/>
      <dgm:spPr/>
      <dgm:t>
        <a:bodyPr/>
        <a:lstStyle/>
        <a:p>
          <a:endParaRPr lang="en-GB" b="1">
            <a:latin typeface="+mn-lt"/>
          </a:endParaRPr>
        </a:p>
      </dgm:t>
    </dgm:pt>
    <dgm:pt modelId="{860F5AF3-2744-4ECC-9147-0F9EE8BDC4EF}" type="sibTrans" cxnId="{7D9B577F-2E9C-4C24-96CF-65651B5CDA0C}">
      <dgm:prSet/>
      <dgm:spPr/>
      <dgm:t>
        <a:bodyPr/>
        <a:lstStyle/>
        <a:p>
          <a:endParaRPr lang="en-GB" b="1">
            <a:latin typeface="+mn-lt"/>
          </a:endParaRPr>
        </a:p>
      </dgm:t>
    </dgm:pt>
    <dgm:pt modelId="{FBDBA633-60EA-4865-9D87-DA5C47ACE17A}">
      <dgm:prSet phldrT="[Text]"/>
      <dgm:spPr/>
      <dgm:t>
        <a:bodyPr/>
        <a:lstStyle/>
        <a:p>
          <a:r>
            <a:rPr lang="en-GB" b="1" dirty="0">
              <a:latin typeface="+mn-lt"/>
            </a:rPr>
            <a:t>CHECK AND CLOSE</a:t>
          </a:r>
        </a:p>
      </dgm:t>
    </dgm:pt>
    <dgm:pt modelId="{F2F91766-C23A-4FD3-BA05-BF7D9F4C14E6}" type="parTrans" cxnId="{91296457-7A52-4FD8-8C92-79ECEF26BC5A}">
      <dgm:prSet/>
      <dgm:spPr/>
      <dgm:t>
        <a:bodyPr/>
        <a:lstStyle/>
        <a:p>
          <a:endParaRPr lang="en-GB" b="1">
            <a:latin typeface="+mn-lt"/>
          </a:endParaRPr>
        </a:p>
      </dgm:t>
    </dgm:pt>
    <dgm:pt modelId="{439EA9B5-6AA1-4DE5-9CB3-F47AB4374BA0}" type="sibTrans" cxnId="{91296457-7A52-4FD8-8C92-79ECEF26BC5A}">
      <dgm:prSet/>
      <dgm:spPr/>
      <dgm:t>
        <a:bodyPr/>
        <a:lstStyle/>
        <a:p>
          <a:endParaRPr lang="en-GB" b="1">
            <a:latin typeface="+mn-lt"/>
          </a:endParaRPr>
        </a:p>
      </dgm:t>
    </dgm:pt>
    <dgm:pt modelId="{6171285C-3190-40E8-8AAE-B88639A14E65}">
      <dgm:prSet phldrT="[Text]"/>
      <dgm:spPr/>
      <dgm:t>
        <a:bodyPr/>
        <a:lstStyle/>
        <a:p>
          <a:r>
            <a:rPr lang="en-GB" b="1" dirty="0">
              <a:latin typeface="+mn-lt"/>
            </a:rPr>
            <a:t>TIDYING UP</a:t>
          </a:r>
        </a:p>
      </dgm:t>
    </dgm:pt>
    <dgm:pt modelId="{84EA88DF-D31B-42FB-AD8A-0C1DA1175298}" type="parTrans" cxnId="{C104EC3E-CC4B-476C-A197-AC80240B9035}">
      <dgm:prSet/>
      <dgm:spPr/>
      <dgm:t>
        <a:bodyPr/>
        <a:lstStyle/>
        <a:p>
          <a:endParaRPr lang="en-US" b="1">
            <a:latin typeface="+mn-lt"/>
          </a:endParaRPr>
        </a:p>
      </dgm:t>
    </dgm:pt>
    <dgm:pt modelId="{87E0BB32-E2B0-422B-86CE-F510A8A3C342}" type="sibTrans" cxnId="{C104EC3E-CC4B-476C-A197-AC80240B9035}">
      <dgm:prSet/>
      <dgm:spPr/>
      <dgm:t>
        <a:bodyPr/>
        <a:lstStyle/>
        <a:p>
          <a:endParaRPr lang="en-US" b="1">
            <a:latin typeface="+mn-lt"/>
          </a:endParaRPr>
        </a:p>
      </dgm:t>
    </dgm:pt>
    <dgm:pt modelId="{7A786A4E-7C51-49C2-A718-3A4196E13E33}" type="pres">
      <dgm:prSet presAssocID="{84F20BC2-6005-4418-9E1C-5134010FDECE}" presName="Name0" presStyleCnt="0">
        <dgm:presLayoutVars>
          <dgm:chMax val="7"/>
          <dgm:chPref val="7"/>
          <dgm:dir/>
          <dgm:animLvl val="lvl"/>
        </dgm:presLayoutVars>
      </dgm:prSet>
      <dgm:spPr/>
    </dgm:pt>
    <dgm:pt modelId="{AD62596D-1502-4B26-91FC-9DF681E16C4F}" type="pres">
      <dgm:prSet presAssocID="{C3C45566-4CD3-4343-A65A-BFA962945643}" presName="Accent1" presStyleCnt="0"/>
      <dgm:spPr/>
    </dgm:pt>
    <dgm:pt modelId="{77DFAA97-80AE-4470-A76D-4C83FB98FA47}" type="pres">
      <dgm:prSet presAssocID="{C3C45566-4CD3-4343-A65A-BFA962945643}" presName="Accent" presStyleLbl="node1" presStyleIdx="0" presStyleCnt="6"/>
      <dgm:spPr>
        <a:solidFill>
          <a:schemeClr val="tx1">
            <a:lumMod val="40000"/>
            <a:lumOff val="60000"/>
          </a:schemeClr>
        </a:solidFill>
      </dgm:spPr>
    </dgm:pt>
    <dgm:pt modelId="{F70DDBC9-E2D2-49C0-AB21-5148131247A3}" type="pres">
      <dgm:prSet presAssocID="{C3C45566-4CD3-4343-A65A-BFA962945643}" presName="Parent1" presStyleLbl="revTx" presStyleIdx="0" presStyleCnt="6">
        <dgm:presLayoutVars>
          <dgm:chMax val="1"/>
          <dgm:chPref val="1"/>
          <dgm:bulletEnabled val="1"/>
        </dgm:presLayoutVars>
      </dgm:prSet>
      <dgm:spPr/>
    </dgm:pt>
    <dgm:pt modelId="{013C8278-CF05-42E3-983F-CBABC06FB770}" type="pres">
      <dgm:prSet presAssocID="{0357BB5E-432F-42CE-A3FB-1C38D4E358D3}" presName="Accent2" presStyleCnt="0"/>
      <dgm:spPr/>
    </dgm:pt>
    <dgm:pt modelId="{E8228D72-D6ED-4488-B153-DDF2B1D66CCE}" type="pres">
      <dgm:prSet presAssocID="{0357BB5E-432F-42CE-A3FB-1C38D4E358D3}" presName="Accent" presStyleLbl="node1" presStyleIdx="1" presStyleCnt="6"/>
      <dgm:spPr>
        <a:solidFill>
          <a:srgbClr val="92D050"/>
        </a:solidFill>
      </dgm:spPr>
    </dgm:pt>
    <dgm:pt modelId="{E34F02B3-E7CD-47D3-BA3C-767AF93680ED}" type="pres">
      <dgm:prSet presAssocID="{0357BB5E-432F-42CE-A3FB-1C38D4E358D3}" presName="Parent2" presStyleLbl="revTx" presStyleIdx="1" presStyleCnt="6">
        <dgm:presLayoutVars>
          <dgm:chMax val="1"/>
          <dgm:chPref val="1"/>
          <dgm:bulletEnabled val="1"/>
        </dgm:presLayoutVars>
      </dgm:prSet>
      <dgm:spPr/>
    </dgm:pt>
    <dgm:pt modelId="{9AFBC671-13E3-46EC-9D76-C54B84D5F461}" type="pres">
      <dgm:prSet presAssocID="{DE8FECC9-E692-4CA7-A55F-5BD38469136D}" presName="Accent3" presStyleCnt="0"/>
      <dgm:spPr/>
    </dgm:pt>
    <dgm:pt modelId="{A4E9E7E5-DE2B-449C-9D14-B74FC3EE4959}" type="pres">
      <dgm:prSet presAssocID="{DE8FECC9-E692-4CA7-A55F-5BD38469136D}" presName="Accent" presStyleLbl="node1" presStyleIdx="2" presStyleCnt="6"/>
      <dgm:spPr/>
    </dgm:pt>
    <dgm:pt modelId="{DCA3E231-C32F-481F-8C1B-8FA4E87592B4}" type="pres">
      <dgm:prSet presAssocID="{DE8FECC9-E692-4CA7-A55F-5BD38469136D}" presName="Parent3" presStyleLbl="revTx" presStyleIdx="2" presStyleCnt="6">
        <dgm:presLayoutVars>
          <dgm:chMax val="1"/>
          <dgm:chPref val="1"/>
          <dgm:bulletEnabled val="1"/>
        </dgm:presLayoutVars>
      </dgm:prSet>
      <dgm:spPr/>
    </dgm:pt>
    <dgm:pt modelId="{76E27671-5B05-4F38-BC80-C6E6439F38FA}" type="pres">
      <dgm:prSet presAssocID="{8EB81FB6-536A-4ACB-B677-E1E957B56AB9}" presName="Accent4" presStyleCnt="0"/>
      <dgm:spPr/>
    </dgm:pt>
    <dgm:pt modelId="{39AA0EF8-C692-4D9C-8C91-4619E5208F19}" type="pres">
      <dgm:prSet presAssocID="{8EB81FB6-536A-4ACB-B677-E1E957B56AB9}" presName="Accent" presStyleLbl="node1" presStyleIdx="3" presStyleCnt="6"/>
      <dgm:spPr>
        <a:solidFill>
          <a:schemeClr val="accent1">
            <a:lumMod val="50000"/>
          </a:schemeClr>
        </a:solidFill>
      </dgm:spPr>
    </dgm:pt>
    <dgm:pt modelId="{987BC83D-1087-4FD8-8618-FEE551BAAF03}" type="pres">
      <dgm:prSet presAssocID="{8EB81FB6-536A-4ACB-B677-E1E957B56AB9}" presName="Parent4" presStyleLbl="revTx" presStyleIdx="3" presStyleCnt="6">
        <dgm:presLayoutVars>
          <dgm:chMax val="1"/>
          <dgm:chPref val="1"/>
          <dgm:bulletEnabled val="1"/>
        </dgm:presLayoutVars>
      </dgm:prSet>
      <dgm:spPr/>
    </dgm:pt>
    <dgm:pt modelId="{3CA00214-28E9-4215-99FE-B2342BA896E3}" type="pres">
      <dgm:prSet presAssocID="{FBDBA633-60EA-4865-9D87-DA5C47ACE17A}" presName="Accent5" presStyleCnt="0"/>
      <dgm:spPr/>
    </dgm:pt>
    <dgm:pt modelId="{494311CF-7E4D-4D17-A115-7846D2AF11D0}" type="pres">
      <dgm:prSet presAssocID="{FBDBA633-60EA-4865-9D87-DA5C47ACE17A}" presName="Accent" presStyleLbl="node1" presStyleIdx="4" presStyleCnt="6"/>
      <dgm:spPr>
        <a:solidFill>
          <a:schemeClr val="tx1">
            <a:lumMod val="20000"/>
            <a:lumOff val="80000"/>
          </a:schemeClr>
        </a:solidFill>
      </dgm:spPr>
    </dgm:pt>
    <dgm:pt modelId="{2A7ECD21-674A-4394-A07C-58D0116D420B}" type="pres">
      <dgm:prSet presAssocID="{FBDBA633-60EA-4865-9D87-DA5C47ACE17A}" presName="Parent5" presStyleLbl="revTx" presStyleIdx="4" presStyleCnt="6">
        <dgm:presLayoutVars>
          <dgm:chMax val="1"/>
          <dgm:chPref val="1"/>
          <dgm:bulletEnabled val="1"/>
        </dgm:presLayoutVars>
      </dgm:prSet>
      <dgm:spPr/>
    </dgm:pt>
    <dgm:pt modelId="{A80902ED-6ADB-4A00-81E3-08ED1DEC0044}" type="pres">
      <dgm:prSet presAssocID="{6171285C-3190-40E8-8AAE-B88639A14E65}" presName="Accent6" presStyleCnt="0"/>
      <dgm:spPr/>
    </dgm:pt>
    <dgm:pt modelId="{C0C88193-699F-49F4-AA5D-2B317451A302}" type="pres">
      <dgm:prSet presAssocID="{6171285C-3190-40E8-8AAE-B88639A14E65}" presName="Accent" presStyleLbl="node1" presStyleIdx="5" presStyleCnt="6"/>
      <dgm:spPr/>
    </dgm:pt>
    <dgm:pt modelId="{8748FAFA-ED86-4648-96A0-A1B6CFE1E760}" type="pres">
      <dgm:prSet presAssocID="{6171285C-3190-40E8-8AAE-B88639A14E65}" presName="Parent6" presStyleLbl="revTx" presStyleIdx="5" presStyleCnt="6">
        <dgm:presLayoutVars>
          <dgm:chMax val="1"/>
          <dgm:chPref val="1"/>
          <dgm:bulletEnabled val="1"/>
        </dgm:presLayoutVars>
      </dgm:prSet>
      <dgm:spPr/>
    </dgm:pt>
  </dgm:ptLst>
  <dgm:cxnLst>
    <dgm:cxn modelId="{F712C107-10B3-4320-AEBD-C49970FA0C41}" type="presOf" srcId="{6171285C-3190-40E8-8AAE-B88639A14E65}" destId="{8748FAFA-ED86-4648-96A0-A1B6CFE1E760}" srcOrd="0" destOrd="0" presId="urn:microsoft.com/office/officeart/2009/layout/CircleArrowProcess"/>
    <dgm:cxn modelId="{879E330D-CBB9-45D3-B6A5-9328FC8434DB}" srcId="{84F20BC2-6005-4418-9E1C-5134010FDECE}" destId="{DE8FECC9-E692-4CA7-A55F-5BD38469136D}" srcOrd="2" destOrd="0" parTransId="{1F74F9C2-A109-4570-87A1-76CB3B38ADD5}" sibTransId="{566A9AC5-CCC6-48E0-A8B9-2AB216BE6782}"/>
    <dgm:cxn modelId="{3561B818-B5F7-4310-89BA-A60192626B03}" srcId="{84F20BC2-6005-4418-9E1C-5134010FDECE}" destId="{C3C45566-4CD3-4343-A65A-BFA962945643}" srcOrd="0" destOrd="0" parTransId="{49F5E45E-16C2-4019-B676-7281304979C9}" sibTransId="{1C5F8E2F-453B-4979-9016-2C67B6FAA16F}"/>
    <dgm:cxn modelId="{CB2BDE34-CFDC-4C26-945D-55B841D0C31D}" type="presOf" srcId="{FBDBA633-60EA-4865-9D87-DA5C47ACE17A}" destId="{2A7ECD21-674A-4394-A07C-58D0116D420B}" srcOrd="0" destOrd="0" presId="urn:microsoft.com/office/officeart/2009/layout/CircleArrowProcess"/>
    <dgm:cxn modelId="{C104EC3E-CC4B-476C-A197-AC80240B9035}" srcId="{84F20BC2-6005-4418-9E1C-5134010FDECE}" destId="{6171285C-3190-40E8-8AAE-B88639A14E65}" srcOrd="5" destOrd="0" parTransId="{84EA88DF-D31B-42FB-AD8A-0C1DA1175298}" sibTransId="{87E0BB32-E2B0-422B-86CE-F510A8A3C342}"/>
    <dgm:cxn modelId="{4BEFFE5D-FDD5-47D5-9728-E9819E4E92DC}" type="presOf" srcId="{8EB81FB6-536A-4ACB-B677-E1E957B56AB9}" destId="{987BC83D-1087-4FD8-8618-FEE551BAAF03}" srcOrd="0" destOrd="0" presId="urn:microsoft.com/office/officeart/2009/layout/CircleArrowProcess"/>
    <dgm:cxn modelId="{69362566-0E8A-4998-AE2A-6734C1BD88DF}" type="presOf" srcId="{84F20BC2-6005-4418-9E1C-5134010FDECE}" destId="{7A786A4E-7C51-49C2-A718-3A4196E13E33}" srcOrd="0" destOrd="0" presId="urn:microsoft.com/office/officeart/2009/layout/CircleArrowProcess"/>
    <dgm:cxn modelId="{2084E54B-9DB2-4E41-AEFC-DED4B42E2504}" type="presOf" srcId="{C3C45566-4CD3-4343-A65A-BFA962945643}" destId="{F70DDBC9-E2D2-49C0-AB21-5148131247A3}" srcOrd="0" destOrd="0" presId="urn:microsoft.com/office/officeart/2009/layout/CircleArrowProcess"/>
    <dgm:cxn modelId="{E9765576-0B64-4DC8-AAD7-B371F26EAD23}" type="presOf" srcId="{0357BB5E-432F-42CE-A3FB-1C38D4E358D3}" destId="{E34F02B3-E7CD-47D3-BA3C-767AF93680ED}" srcOrd="0" destOrd="0" presId="urn:microsoft.com/office/officeart/2009/layout/CircleArrowProcess"/>
    <dgm:cxn modelId="{91296457-7A52-4FD8-8C92-79ECEF26BC5A}" srcId="{84F20BC2-6005-4418-9E1C-5134010FDECE}" destId="{FBDBA633-60EA-4865-9D87-DA5C47ACE17A}" srcOrd="4" destOrd="0" parTransId="{F2F91766-C23A-4FD3-BA05-BF7D9F4C14E6}" sibTransId="{439EA9B5-6AA1-4DE5-9CB3-F47AB4374BA0}"/>
    <dgm:cxn modelId="{CB594A79-4E98-46C8-83B8-016E8EF07BA4}" type="presOf" srcId="{DE8FECC9-E692-4CA7-A55F-5BD38469136D}" destId="{DCA3E231-C32F-481F-8C1B-8FA4E87592B4}" srcOrd="0" destOrd="0" presId="urn:microsoft.com/office/officeart/2009/layout/CircleArrowProcess"/>
    <dgm:cxn modelId="{7D9B577F-2E9C-4C24-96CF-65651B5CDA0C}" srcId="{84F20BC2-6005-4418-9E1C-5134010FDECE}" destId="{8EB81FB6-536A-4ACB-B677-E1E957B56AB9}" srcOrd="3" destOrd="0" parTransId="{12763E00-6937-4029-B892-2DEF22E9F1D3}" sibTransId="{860F5AF3-2744-4ECC-9147-0F9EE8BDC4EF}"/>
    <dgm:cxn modelId="{6A7A2A97-B315-4AE5-9BE1-B1CDF4DB57E8}" srcId="{84F20BC2-6005-4418-9E1C-5134010FDECE}" destId="{0357BB5E-432F-42CE-A3FB-1C38D4E358D3}" srcOrd="1" destOrd="0" parTransId="{CD97D75E-2D66-4821-BFE8-D37A8BC4F777}" sibTransId="{A2DE03D2-0392-43D1-8500-993E2EDB9A83}"/>
    <dgm:cxn modelId="{956A346B-EBDE-467D-8DFC-8B1C42C6496E}" type="presParOf" srcId="{7A786A4E-7C51-49C2-A718-3A4196E13E33}" destId="{AD62596D-1502-4B26-91FC-9DF681E16C4F}" srcOrd="0" destOrd="0" presId="urn:microsoft.com/office/officeart/2009/layout/CircleArrowProcess"/>
    <dgm:cxn modelId="{06194A41-B66C-465D-88DE-563A89287403}" type="presParOf" srcId="{AD62596D-1502-4B26-91FC-9DF681E16C4F}" destId="{77DFAA97-80AE-4470-A76D-4C83FB98FA47}" srcOrd="0" destOrd="0" presId="urn:microsoft.com/office/officeart/2009/layout/CircleArrowProcess"/>
    <dgm:cxn modelId="{CDF1ACC5-DCB0-4D9E-B1AE-E8B30E7EB90E}" type="presParOf" srcId="{7A786A4E-7C51-49C2-A718-3A4196E13E33}" destId="{F70DDBC9-E2D2-49C0-AB21-5148131247A3}" srcOrd="1" destOrd="0" presId="urn:microsoft.com/office/officeart/2009/layout/CircleArrowProcess"/>
    <dgm:cxn modelId="{7EC2A389-2624-4CDA-82A5-586336F92B8E}" type="presParOf" srcId="{7A786A4E-7C51-49C2-A718-3A4196E13E33}" destId="{013C8278-CF05-42E3-983F-CBABC06FB770}" srcOrd="2" destOrd="0" presId="urn:microsoft.com/office/officeart/2009/layout/CircleArrowProcess"/>
    <dgm:cxn modelId="{AA69683A-AF51-4214-AB7C-9D4E4AE949BF}" type="presParOf" srcId="{013C8278-CF05-42E3-983F-CBABC06FB770}" destId="{E8228D72-D6ED-4488-B153-DDF2B1D66CCE}" srcOrd="0" destOrd="0" presId="urn:microsoft.com/office/officeart/2009/layout/CircleArrowProcess"/>
    <dgm:cxn modelId="{8D6D60B1-0238-4306-A16D-27C5519F491B}" type="presParOf" srcId="{7A786A4E-7C51-49C2-A718-3A4196E13E33}" destId="{E34F02B3-E7CD-47D3-BA3C-767AF93680ED}" srcOrd="3" destOrd="0" presId="urn:microsoft.com/office/officeart/2009/layout/CircleArrowProcess"/>
    <dgm:cxn modelId="{03D56590-DD7F-4595-8F75-5AA2CAC4330E}" type="presParOf" srcId="{7A786A4E-7C51-49C2-A718-3A4196E13E33}" destId="{9AFBC671-13E3-46EC-9D76-C54B84D5F461}" srcOrd="4" destOrd="0" presId="urn:microsoft.com/office/officeart/2009/layout/CircleArrowProcess"/>
    <dgm:cxn modelId="{7AAECF60-1186-41CC-9079-2FDE9C16B3E0}" type="presParOf" srcId="{9AFBC671-13E3-46EC-9D76-C54B84D5F461}" destId="{A4E9E7E5-DE2B-449C-9D14-B74FC3EE4959}" srcOrd="0" destOrd="0" presId="urn:microsoft.com/office/officeart/2009/layout/CircleArrowProcess"/>
    <dgm:cxn modelId="{E2134F78-7FBD-4977-9039-2552D1F12FAC}" type="presParOf" srcId="{7A786A4E-7C51-49C2-A718-3A4196E13E33}" destId="{DCA3E231-C32F-481F-8C1B-8FA4E87592B4}" srcOrd="5" destOrd="0" presId="urn:microsoft.com/office/officeart/2009/layout/CircleArrowProcess"/>
    <dgm:cxn modelId="{57709957-651E-4E4E-9818-734625FE235D}" type="presParOf" srcId="{7A786A4E-7C51-49C2-A718-3A4196E13E33}" destId="{76E27671-5B05-4F38-BC80-C6E6439F38FA}" srcOrd="6" destOrd="0" presId="urn:microsoft.com/office/officeart/2009/layout/CircleArrowProcess"/>
    <dgm:cxn modelId="{C10DEF46-C021-4E18-8CEE-BDE61B4CA055}" type="presParOf" srcId="{76E27671-5B05-4F38-BC80-C6E6439F38FA}" destId="{39AA0EF8-C692-4D9C-8C91-4619E5208F19}" srcOrd="0" destOrd="0" presId="urn:microsoft.com/office/officeart/2009/layout/CircleArrowProcess"/>
    <dgm:cxn modelId="{74BDCF39-5A4C-41A9-B98F-116FF3561D62}" type="presParOf" srcId="{7A786A4E-7C51-49C2-A718-3A4196E13E33}" destId="{987BC83D-1087-4FD8-8618-FEE551BAAF03}" srcOrd="7" destOrd="0" presId="urn:microsoft.com/office/officeart/2009/layout/CircleArrowProcess"/>
    <dgm:cxn modelId="{77101E4A-B54C-4CF5-BCD3-DEA5E0192C20}" type="presParOf" srcId="{7A786A4E-7C51-49C2-A718-3A4196E13E33}" destId="{3CA00214-28E9-4215-99FE-B2342BA896E3}" srcOrd="8" destOrd="0" presId="urn:microsoft.com/office/officeart/2009/layout/CircleArrowProcess"/>
    <dgm:cxn modelId="{49E41A4E-5A69-4AFB-BA32-34992C8D39D0}" type="presParOf" srcId="{3CA00214-28E9-4215-99FE-B2342BA896E3}" destId="{494311CF-7E4D-4D17-A115-7846D2AF11D0}" srcOrd="0" destOrd="0" presId="urn:microsoft.com/office/officeart/2009/layout/CircleArrowProcess"/>
    <dgm:cxn modelId="{92A8BF97-557F-45B9-964B-05241E61DC26}" type="presParOf" srcId="{7A786A4E-7C51-49C2-A718-3A4196E13E33}" destId="{2A7ECD21-674A-4394-A07C-58D0116D420B}" srcOrd="9" destOrd="0" presId="urn:microsoft.com/office/officeart/2009/layout/CircleArrowProcess"/>
    <dgm:cxn modelId="{0C046984-2DFE-4E98-9417-4D09F940F958}" type="presParOf" srcId="{7A786A4E-7C51-49C2-A718-3A4196E13E33}" destId="{A80902ED-6ADB-4A00-81E3-08ED1DEC0044}" srcOrd="10" destOrd="0" presId="urn:microsoft.com/office/officeart/2009/layout/CircleArrowProcess"/>
    <dgm:cxn modelId="{3D3A0923-1FFE-47BD-BB82-F80FF3986575}" type="presParOf" srcId="{A80902ED-6ADB-4A00-81E3-08ED1DEC0044}" destId="{C0C88193-699F-49F4-AA5D-2B317451A302}" srcOrd="0" destOrd="0" presId="urn:microsoft.com/office/officeart/2009/layout/CircleArrowProcess"/>
    <dgm:cxn modelId="{A6339E4D-2311-419B-805B-18A9FD7AF1D2}" type="presParOf" srcId="{7A786A4E-7C51-49C2-A718-3A4196E13E33}" destId="{8748FAFA-ED86-4648-96A0-A1B6CFE1E760}"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AA97-80AE-4470-A76D-4C83FB98FA47}">
      <dsp:nvSpPr>
        <dsp:cNvPr id="0" name=""/>
        <dsp:cNvSpPr/>
      </dsp:nvSpPr>
      <dsp:spPr>
        <a:xfrm>
          <a:off x="2166275" y="0"/>
          <a:ext cx="1036110" cy="1036222"/>
        </a:xfrm>
        <a:prstGeom prst="circularArrow">
          <a:avLst>
            <a:gd name="adj1" fmla="val 10980"/>
            <a:gd name="adj2" fmla="val 1142322"/>
            <a:gd name="adj3" fmla="val 4500000"/>
            <a:gd name="adj4" fmla="val 10800000"/>
            <a:gd name="adj5" fmla="val 12500"/>
          </a:avLst>
        </a:prstGeom>
        <a:solidFill>
          <a:schemeClr val="tx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0DDBC9-E2D2-49C0-AB21-5148131247A3}">
      <dsp:nvSpPr>
        <dsp:cNvPr id="0" name=""/>
        <dsp:cNvSpPr/>
      </dsp:nvSpPr>
      <dsp:spPr>
        <a:xfrm>
          <a:off x="2395032" y="375231"/>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a:effectLst>
                <a:innerShdw blurRad="63500" dist="50800" dir="13500000">
                  <a:prstClr val="black">
                    <a:alpha val="50000"/>
                  </a:prstClr>
                </a:innerShdw>
              </a:effectLst>
              <a:latin typeface="+mn-lt"/>
            </a:rPr>
            <a:t>PREPARE IN ADVANCE</a:t>
          </a:r>
          <a:endParaRPr lang="en-GB" sz="700" b="1" kern="1200" dirty="0">
            <a:effectLst>
              <a:innerShdw blurRad="63500" dist="50800" dir="13500000">
                <a:prstClr val="black">
                  <a:alpha val="50000"/>
                </a:prstClr>
              </a:innerShdw>
            </a:effectLst>
            <a:latin typeface="+mn-lt"/>
          </a:endParaRPr>
        </a:p>
      </dsp:txBody>
      <dsp:txXfrm>
        <a:off x="2395032" y="375231"/>
        <a:ext cx="578208" cy="288912"/>
      </dsp:txXfrm>
    </dsp:sp>
    <dsp:sp modelId="{E8228D72-D6ED-4488-B153-DDF2B1D66CCE}">
      <dsp:nvSpPr>
        <dsp:cNvPr id="0" name=""/>
        <dsp:cNvSpPr/>
      </dsp:nvSpPr>
      <dsp:spPr>
        <a:xfrm>
          <a:off x="1878434" y="595561"/>
          <a:ext cx="1036110" cy="1036222"/>
        </a:xfrm>
        <a:prstGeom prst="leftCircularArrow">
          <a:avLst>
            <a:gd name="adj1" fmla="val 10980"/>
            <a:gd name="adj2" fmla="val 1142322"/>
            <a:gd name="adj3" fmla="val 6300000"/>
            <a:gd name="adj4" fmla="val 18900000"/>
            <a:gd name="adj5" fmla="val 125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4F02B3-E7CD-47D3-BA3C-767AF93680ED}">
      <dsp:nvSpPr>
        <dsp:cNvPr id="0" name=""/>
        <dsp:cNvSpPr/>
      </dsp:nvSpPr>
      <dsp:spPr>
        <a:xfrm>
          <a:off x="2106025" y="97197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SETTING UP</a:t>
          </a:r>
        </a:p>
      </dsp:txBody>
      <dsp:txXfrm>
        <a:off x="2106025" y="971975"/>
        <a:ext cx="578208" cy="288912"/>
      </dsp:txXfrm>
    </dsp:sp>
    <dsp:sp modelId="{A4E9E7E5-DE2B-449C-9D14-B74FC3EE4959}">
      <dsp:nvSpPr>
        <dsp:cNvPr id="0" name=""/>
        <dsp:cNvSpPr/>
      </dsp:nvSpPr>
      <dsp:spPr>
        <a:xfrm>
          <a:off x="2166275" y="1193094"/>
          <a:ext cx="1036110" cy="1036222"/>
        </a:xfrm>
        <a:prstGeom prst="circularArrow">
          <a:avLst>
            <a:gd name="adj1" fmla="val 10980"/>
            <a:gd name="adj2" fmla="val 1142322"/>
            <a:gd name="adj3" fmla="val 4500000"/>
            <a:gd name="adj4" fmla="val 13500000"/>
            <a:gd name="adj5" fmla="val 12500"/>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A3E231-C32F-481F-8C1B-8FA4E87592B4}">
      <dsp:nvSpPr>
        <dsp:cNvPr id="0" name=""/>
        <dsp:cNvSpPr/>
      </dsp:nvSpPr>
      <dsp:spPr>
        <a:xfrm>
          <a:off x="2395032" y="15683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SOCIAL TALK</a:t>
          </a:r>
        </a:p>
      </dsp:txBody>
      <dsp:txXfrm>
        <a:off x="2395032" y="1568325"/>
        <a:ext cx="578208" cy="288912"/>
      </dsp:txXfrm>
    </dsp:sp>
    <dsp:sp modelId="{39AA0EF8-C692-4D9C-8C91-4619E5208F19}">
      <dsp:nvSpPr>
        <dsp:cNvPr id="0" name=""/>
        <dsp:cNvSpPr/>
      </dsp:nvSpPr>
      <dsp:spPr>
        <a:xfrm>
          <a:off x="1878434" y="1789838"/>
          <a:ext cx="1036110" cy="1036222"/>
        </a:xfrm>
        <a:prstGeom prst="leftCircularArrow">
          <a:avLst>
            <a:gd name="adj1" fmla="val 10980"/>
            <a:gd name="adj2" fmla="val 1142322"/>
            <a:gd name="adj3" fmla="val 6300000"/>
            <a:gd name="adj4" fmla="val 18900000"/>
            <a:gd name="adj5" fmla="val 125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7BC83D-1087-4FD8-8618-FEE551BAAF03}">
      <dsp:nvSpPr>
        <dsp:cNvPr id="0" name=""/>
        <dsp:cNvSpPr/>
      </dsp:nvSpPr>
      <dsp:spPr>
        <a:xfrm>
          <a:off x="2106025" y="21650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CLINICAL TALK</a:t>
          </a:r>
        </a:p>
      </dsp:txBody>
      <dsp:txXfrm>
        <a:off x="2106025" y="2165069"/>
        <a:ext cx="578208" cy="288912"/>
      </dsp:txXfrm>
    </dsp:sp>
    <dsp:sp modelId="{494311CF-7E4D-4D17-A115-7846D2AF11D0}">
      <dsp:nvSpPr>
        <dsp:cNvPr id="0" name=""/>
        <dsp:cNvSpPr/>
      </dsp:nvSpPr>
      <dsp:spPr>
        <a:xfrm>
          <a:off x="2166275" y="2385794"/>
          <a:ext cx="1036110" cy="1036222"/>
        </a:xfrm>
        <a:prstGeom prst="circularArrow">
          <a:avLst>
            <a:gd name="adj1" fmla="val 10980"/>
            <a:gd name="adj2" fmla="val 1142322"/>
            <a:gd name="adj3" fmla="val 4500000"/>
            <a:gd name="adj4" fmla="val 13500000"/>
            <a:gd name="adj5" fmla="val 125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7ECD21-674A-4394-A07C-58D0116D420B}">
      <dsp:nvSpPr>
        <dsp:cNvPr id="0" name=""/>
        <dsp:cNvSpPr/>
      </dsp:nvSpPr>
      <dsp:spPr>
        <a:xfrm>
          <a:off x="2395032" y="27610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CHECK AND CLOSE</a:t>
          </a:r>
        </a:p>
      </dsp:txBody>
      <dsp:txXfrm>
        <a:off x="2395032" y="2761025"/>
        <a:ext cx="578208" cy="288912"/>
      </dsp:txXfrm>
    </dsp:sp>
    <dsp:sp modelId="{C0C88193-699F-49F4-AA5D-2B317451A302}">
      <dsp:nvSpPr>
        <dsp:cNvPr id="0" name=""/>
        <dsp:cNvSpPr/>
      </dsp:nvSpPr>
      <dsp:spPr>
        <a:xfrm>
          <a:off x="1952290" y="3050726"/>
          <a:ext cx="890149" cy="890780"/>
        </a:xfrm>
        <a:prstGeom prst="blockArc">
          <a:avLst>
            <a:gd name="adj1" fmla="val 0"/>
            <a:gd name="adj2" fmla="val 18900000"/>
            <a:gd name="adj3" fmla="val 12740"/>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48FAFA-ED86-4648-96A0-A1B6CFE1E760}">
      <dsp:nvSpPr>
        <dsp:cNvPr id="0" name=""/>
        <dsp:cNvSpPr/>
      </dsp:nvSpPr>
      <dsp:spPr>
        <a:xfrm>
          <a:off x="2106025" y="33577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TIDYING UP</a:t>
          </a:r>
        </a:p>
      </dsp:txBody>
      <dsp:txXfrm>
        <a:off x="2106025" y="3357769"/>
        <a:ext cx="578208" cy="288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AA97-80AE-4470-A76D-4C83FB98FA47}">
      <dsp:nvSpPr>
        <dsp:cNvPr id="0" name=""/>
        <dsp:cNvSpPr/>
      </dsp:nvSpPr>
      <dsp:spPr>
        <a:xfrm>
          <a:off x="2166275" y="0"/>
          <a:ext cx="1036110" cy="1036222"/>
        </a:xfrm>
        <a:prstGeom prst="circularArrow">
          <a:avLst>
            <a:gd name="adj1" fmla="val 10980"/>
            <a:gd name="adj2" fmla="val 1142322"/>
            <a:gd name="adj3" fmla="val 4500000"/>
            <a:gd name="adj4" fmla="val 10800000"/>
            <a:gd name="adj5" fmla="val 12500"/>
          </a:avLst>
        </a:prstGeom>
        <a:solidFill>
          <a:schemeClr val="tx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0DDBC9-E2D2-49C0-AB21-5148131247A3}">
      <dsp:nvSpPr>
        <dsp:cNvPr id="0" name=""/>
        <dsp:cNvSpPr/>
      </dsp:nvSpPr>
      <dsp:spPr>
        <a:xfrm>
          <a:off x="2395032" y="375231"/>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a:effectLst>
                <a:innerShdw blurRad="63500" dist="50800" dir="13500000">
                  <a:prstClr val="black">
                    <a:alpha val="50000"/>
                  </a:prstClr>
                </a:innerShdw>
              </a:effectLst>
              <a:latin typeface="+mn-lt"/>
            </a:rPr>
            <a:t>PREPARE IN ADVANCE</a:t>
          </a:r>
          <a:endParaRPr lang="en-GB" sz="700" b="1" kern="1200" dirty="0">
            <a:effectLst>
              <a:innerShdw blurRad="63500" dist="50800" dir="13500000">
                <a:prstClr val="black">
                  <a:alpha val="50000"/>
                </a:prstClr>
              </a:innerShdw>
            </a:effectLst>
            <a:latin typeface="+mn-lt"/>
          </a:endParaRPr>
        </a:p>
      </dsp:txBody>
      <dsp:txXfrm>
        <a:off x="2395032" y="375231"/>
        <a:ext cx="578208" cy="288912"/>
      </dsp:txXfrm>
    </dsp:sp>
    <dsp:sp modelId="{E8228D72-D6ED-4488-B153-DDF2B1D66CCE}">
      <dsp:nvSpPr>
        <dsp:cNvPr id="0" name=""/>
        <dsp:cNvSpPr/>
      </dsp:nvSpPr>
      <dsp:spPr>
        <a:xfrm>
          <a:off x="1878434" y="595561"/>
          <a:ext cx="1036110" cy="1036222"/>
        </a:xfrm>
        <a:prstGeom prst="leftCircularArrow">
          <a:avLst>
            <a:gd name="adj1" fmla="val 10980"/>
            <a:gd name="adj2" fmla="val 1142322"/>
            <a:gd name="adj3" fmla="val 6300000"/>
            <a:gd name="adj4" fmla="val 18900000"/>
            <a:gd name="adj5" fmla="val 125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4F02B3-E7CD-47D3-BA3C-767AF93680ED}">
      <dsp:nvSpPr>
        <dsp:cNvPr id="0" name=""/>
        <dsp:cNvSpPr/>
      </dsp:nvSpPr>
      <dsp:spPr>
        <a:xfrm>
          <a:off x="2106025" y="97197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SETTING UP</a:t>
          </a:r>
        </a:p>
      </dsp:txBody>
      <dsp:txXfrm>
        <a:off x="2106025" y="971975"/>
        <a:ext cx="578208" cy="288912"/>
      </dsp:txXfrm>
    </dsp:sp>
    <dsp:sp modelId="{A4E9E7E5-DE2B-449C-9D14-B74FC3EE4959}">
      <dsp:nvSpPr>
        <dsp:cNvPr id="0" name=""/>
        <dsp:cNvSpPr/>
      </dsp:nvSpPr>
      <dsp:spPr>
        <a:xfrm>
          <a:off x="2166275" y="1193094"/>
          <a:ext cx="1036110" cy="1036222"/>
        </a:xfrm>
        <a:prstGeom prst="circularArrow">
          <a:avLst>
            <a:gd name="adj1" fmla="val 10980"/>
            <a:gd name="adj2" fmla="val 1142322"/>
            <a:gd name="adj3" fmla="val 4500000"/>
            <a:gd name="adj4" fmla="val 13500000"/>
            <a:gd name="adj5" fmla="val 12500"/>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A3E231-C32F-481F-8C1B-8FA4E87592B4}">
      <dsp:nvSpPr>
        <dsp:cNvPr id="0" name=""/>
        <dsp:cNvSpPr/>
      </dsp:nvSpPr>
      <dsp:spPr>
        <a:xfrm>
          <a:off x="2395032" y="15683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SOCIAL TALK</a:t>
          </a:r>
        </a:p>
      </dsp:txBody>
      <dsp:txXfrm>
        <a:off x="2395032" y="1568325"/>
        <a:ext cx="578208" cy="288912"/>
      </dsp:txXfrm>
    </dsp:sp>
    <dsp:sp modelId="{39AA0EF8-C692-4D9C-8C91-4619E5208F19}">
      <dsp:nvSpPr>
        <dsp:cNvPr id="0" name=""/>
        <dsp:cNvSpPr/>
      </dsp:nvSpPr>
      <dsp:spPr>
        <a:xfrm>
          <a:off x="1878434" y="1789838"/>
          <a:ext cx="1036110" cy="1036222"/>
        </a:xfrm>
        <a:prstGeom prst="leftCircularArrow">
          <a:avLst>
            <a:gd name="adj1" fmla="val 10980"/>
            <a:gd name="adj2" fmla="val 1142322"/>
            <a:gd name="adj3" fmla="val 6300000"/>
            <a:gd name="adj4" fmla="val 18900000"/>
            <a:gd name="adj5" fmla="val 125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7BC83D-1087-4FD8-8618-FEE551BAAF03}">
      <dsp:nvSpPr>
        <dsp:cNvPr id="0" name=""/>
        <dsp:cNvSpPr/>
      </dsp:nvSpPr>
      <dsp:spPr>
        <a:xfrm>
          <a:off x="2106025" y="21650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CLINICAL TALK</a:t>
          </a:r>
        </a:p>
      </dsp:txBody>
      <dsp:txXfrm>
        <a:off x="2106025" y="2165069"/>
        <a:ext cx="578208" cy="288912"/>
      </dsp:txXfrm>
    </dsp:sp>
    <dsp:sp modelId="{494311CF-7E4D-4D17-A115-7846D2AF11D0}">
      <dsp:nvSpPr>
        <dsp:cNvPr id="0" name=""/>
        <dsp:cNvSpPr/>
      </dsp:nvSpPr>
      <dsp:spPr>
        <a:xfrm>
          <a:off x="2166275" y="2385794"/>
          <a:ext cx="1036110" cy="1036222"/>
        </a:xfrm>
        <a:prstGeom prst="circularArrow">
          <a:avLst>
            <a:gd name="adj1" fmla="val 10980"/>
            <a:gd name="adj2" fmla="val 1142322"/>
            <a:gd name="adj3" fmla="val 4500000"/>
            <a:gd name="adj4" fmla="val 13500000"/>
            <a:gd name="adj5" fmla="val 125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7ECD21-674A-4394-A07C-58D0116D420B}">
      <dsp:nvSpPr>
        <dsp:cNvPr id="0" name=""/>
        <dsp:cNvSpPr/>
      </dsp:nvSpPr>
      <dsp:spPr>
        <a:xfrm>
          <a:off x="2395032" y="27610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CHECK AND CLOSE</a:t>
          </a:r>
        </a:p>
      </dsp:txBody>
      <dsp:txXfrm>
        <a:off x="2395032" y="2761025"/>
        <a:ext cx="578208" cy="288912"/>
      </dsp:txXfrm>
    </dsp:sp>
    <dsp:sp modelId="{C0C88193-699F-49F4-AA5D-2B317451A302}">
      <dsp:nvSpPr>
        <dsp:cNvPr id="0" name=""/>
        <dsp:cNvSpPr/>
      </dsp:nvSpPr>
      <dsp:spPr>
        <a:xfrm>
          <a:off x="1952290" y="3050726"/>
          <a:ext cx="890149" cy="890780"/>
        </a:xfrm>
        <a:prstGeom prst="blockArc">
          <a:avLst>
            <a:gd name="adj1" fmla="val 0"/>
            <a:gd name="adj2" fmla="val 18900000"/>
            <a:gd name="adj3" fmla="val 12740"/>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48FAFA-ED86-4648-96A0-A1B6CFE1E760}">
      <dsp:nvSpPr>
        <dsp:cNvPr id="0" name=""/>
        <dsp:cNvSpPr/>
      </dsp:nvSpPr>
      <dsp:spPr>
        <a:xfrm>
          <a:off x="2106025" y="33577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TIDYING UP</a:t>
          </a:r>
        </a:p>
      </dsp:txBody>
      <dsp:txXfrm>
        <a:off x="2106025" y="3357769"/>
        <a:ext cx="578208" cy="288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AA97-80AE-4470-A76D-4C83FB98FA47}">
      <dsp:nvSpPr>
        <dsp:cNvPr id="0" name=""/>
        <dsp:cNvSpPr/>
      </dsp:nvSpPr>
      <dsp:spPr>
        <a:xfrm>
          <a:off x="2166275" y="0"/>
          <a:ext cx="1036110" cy="1036222"/>
        </a:xfrm>
        <a:prstGeom prst="circularArrow">
          <a:avLst>
            <a:gd name="adj1" fmla="val 10980"/>
            <a:gd name="adj2" fmla="val 1142322"/>
            <a:gd name="adj3" fmla="val 4500000"/>
            <a:gd name="adj4" fmla="val 10800000"/>
            <a:gd name="adj5" fmla="val 12500"/>
          </a:avLst>
        </a:prstGeom>
        <a:solidFill>
          <a:schemeClr val="tx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0DDBC9-E2D2-49C0-AB21-5148131247A3}">
      <dsp:nvSpPr>
        <dsp:cNvPr id="0" name=""/>
        <dsp:cNvSpPr/>
      </dsp:nvSpPr>
      <dsp:spPr>
        <a:xfrm>
          <a:off x="2395032" y="375231"/>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a:effectLst>
                <a:innerShdw blurRad="63500" dist="50800" dir="13500000">
                  <a:prstClr val="black">
                    <a:alpha val="50000"/>
                  </a:prstClr>
                </a:innerShdw>
              </a:effectLst>
              <a:latin typeface="+mn-lt"/>
            </a:rPr>
            <a:t>PREPARE IN ADVANCE</a:t>
          </a:r>
          <a:endParaRPr lang="en-GB" sz="700" b="1" kern="1200" dirty="0">
            <a:effectLst>
              <a:innerShdw blurRad="63500" dist="50800" dir="13500000">
                <a:prstClr val="black">
                  <a:alpha val="50000"/>
                </a:prstClr>
              </a:innerShdw>
            </a:effectLst>
            <a:latin typeface="+mn-lt"/>
          </a:endParaRPr>
        </a:p>
      </dsp:txBody>
      <dsp:txXfrm>
        <a:off x="2395032" y="375231"/>
        <a:ext cx="578208" cy="288912"/>
      </dsp:txXfrm>
    </dsp:sp>
    <dsp:sp modelId="{E8228D72-D6ED-4488-B153-DDF2B1D66CCE}">
      <dsp:nvSpPr>
        <dsp:cNvPr id="0" name=""/>
        <dsp:cNvSpPr/>
      </dsp:nvSpPr>
      <dsp:spPr>
        <a:xfrm>
          <a:off x="1878434" y="595561"/>
          <a:ext cx="1036110" cy="1036222"/>
        </a:xfrm>
        <a:prstGeom prst="leftCircularArrow">
          <a:avLst>
            <a:gd name="adj1" fmla="val 10980"/>
            <a:gd name="adj2" fmla="val 1142322"/>
            <a:gd name="adj3" fmla="val 6300000"/>
            <a:gd name="adj4" fmla="val 18900000"/>
            <a:gd name="adj5" fmla="val 125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4F02B3-E7CD-47D3-BA3C-767AF93680ED}">
      <dsp:nvSpPr>
        <dsp:cNvPr id="0" name=""/>
        <dsp:cNvSpPr/>
      </dsp:nvSpPr>
      <dsp:spPr>
        <a:xfrm>
          <a:off x="2106025" y="97197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SETTING UP</a:t>
          </a:r>
        </a:p>
      </dsp:txBody>
      <dsp:txXfrm>
        <a:off x="2106025" y="971975"/>
        <a:ext cx="578208" cy="288912"/>
      </dsp:txXfrm>
    </dsp:sp>
    <dsp:sp modelId="{A4E9E7E5-DE2B-449C-9D14-B74FC3EE4959}">
      <dsp:nvSpPr>
        <dsp:cNvPr id="0" name=""/>
        <dsp:cNvSpPr/>
      </dsp:nvSpPr>
      <dsp:spPr>
        <a:xfrm>
          <a:off x="2166275" y="1193094"/>
          <a:ext cx="1036110" cy="1036222"/>
        </a:xfrm>
        <a:prstGeom prst="circularArrow">
          <a:avLst>
            <a:gd name="adj1" fmla="val 10980"/>
            <a:gd name="adj2" fmla="val 1142322"/>
            <a:gd name="adj3" fmla="val 4500000"/>
            <a:gd name="adj4" fmla="val 13500000"/>
            <a:gd name="adj5" fmla="val 12500"/>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A3E231-C32F-481F-8C1B-8FA4E87592B4}">
      <dsp:nvSpPr>
        <dsp:cNvPr id="0" name=""/>
        <dsp:cNvSpPr/>
      </dsp:nvSpPr>
      <dsp:spPr>
        <a:xfrm>
          <a:off x="2395032" y="15683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SOCIAL TALK</a:t>
          </a:r>
        </a:p>
      </dsp:txBody>
      <dsp:txXfrm>
        <a:off x="2395032" y="1568325"/>
        <a:ext cx="578208" cy="288912"/>
      </dsp:txXfrm>
    </dsp:sp>
    <dsp:sp modelId="{39AA0EF8-C692-4D9C-8C91-4619E5208F19}">
      <dsp:nvSpPr>
        <dsp:cNvPr id="0" name=""/>
        <dsp:cNvSpPr/>
      </dsp:nvSpPr>
      <dsp:spPr>
        <a:xfrm>
          <a:off x="1878434" y="1789838"/>
          <a:ext cx="1036110" cy="1036222"/>
        </a:xfrm>
        <a:prstGeom prst="leftCircularArrow">
          <a:avLst>
            <a:gd name="adj1" fmla="val 10980"/>
            <a:gd name="adj2" fmla="val 1142322"/>
            <a:gd name="adj3" fmla="val 6300000"/>
            <a:gd name="adj4" fmla="val 18900000"/>
            <a:gd name="adj5" fmla="val 125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7BC83D-1087-4FD8-8618-FEE551BAAF03}">
      <dsp:nvSpPr>
        <dsp:cNvPr id="0" name=""/>
        <dsp:cNvSpPr/>
      </dsp:nvSpPr>
      <dsp:spPr>
        <a:xfrm>
          <a:off x="2106025" y="21650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CLINICAL TALK</a:t>
          </a:r>
        </a:p>
      </dsp:txBody>
      <dsp:txXfrm>
        <a:off x="2106025" y="2165069"/>
        <a:ext cx="578208" cy="288912"/>
      </dsp:txXfrm>
    </dsp:sp>
    <dsp:sp modelId="{494311CF-7E4D-4D17-A115-7846D2AF11D0}">
      <dsp:nvSpPr>
        <dsp:cNvPr id="0" name=""/>
        <dsp:cNvSpPr/>
      </dsp:nvSpPr>
      <dsp:spPr>
        <a:xfrm>
          <a:off x="2166275" y="2385794"/>
          <a:ext cx="1036110" cy="1036222"/>
        </a:xfrm>
        <a:prstGeom prst="circularArrow">
          <a:avLst>
            <a:gd name="adj1" fmla="val 10980"/>
            <a:gd name="adj2" fmla="val 1142322"/>
            <a:gd name="adj3" fmla="val 4500000"/>
            <a:gd name="adj4" fmla="val 13500000"/>
            <a:gd name="adj5" fmla="val 125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7ECD21-674A-4394-A07C-58D0116D420B}">
      <dsp:nvSpPr>
        <dsp:cNvPr id="0" name=""/>
        <dsp:cNvSpPr/>
      </dsp:nvSpPr>
      <dsp:spPr>
        <a:xfrm>
          <a:off x="2395032" y="2761025"/>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CHECK AND CLOSE</a:t>
          </a:r>
        </a:p>
      </dsp:txBody>
      <dsp:txXfrm>
        <a:off x="2395032" y="2761025"/>
        <a:ext cx="578208" cy="288912"/>
      </dsp:txXfrm>
    </dsp:sp>
    <dsp:sp modelId="{C0C88193-699F-49F4-AA5D-2B317451A302}">
      <dsp:nvSpPr>
        <dsp:cNvPr id="0" name=""/>
        <dsp:cNvSpPr/>
      </dsp:nvSpPr>
      <dsp:spPr>
        <a:xfrm>
          <a:off x="1952290" y="3050726"/>
          <a:ext cx="890149" cy="890780"/>
        </a:xfrm>
        <a:prstGeom prst="blockArc">
          <a:avLst>
            <a:gd name="adj1" fmla="val 0"/>
            <a:gd name="adj2" fmla="val 18900000"/>
            <a:gd name="adj3" fmla="val 12740"/>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48FAFA-ED86-4648-96A0-A1B6CFE1E760}">
      <dsp:nvSpPr>
        <dsp:cNvPr id="0" name=""/>
        <dsp:cNvSpPr/>
      </dsp:nvSpPr>
      <dsp:spPr>
        <a:xfrm>
          <a:off x="2106025" y="3357769"/>
          <a:ext cx="578208" cy="28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1" kern="1200" dirty="0">
              <a:latin typeface="+mn-lt"/>
            </a:rPr>
            <a:t>TIDYING UP</a:t>
          </a:r>
        </a:p>
      </dsp:txBody>
      <dsp:txXfrm>
        <a:off x="2106025" y="3357769"/>
        <a:ext cx="578208" cy="28891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67F46-0AAF-DD4A-93FC-C683461C5B8C}" type="datetimeFigureOut">
              <a:rPr lang="en-US" smtClean="0"/>
              <a:pPr/>
              <a:t>11/17/2023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827AF-AD0A-0A4A-B7CA-45E7D9D14E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https://99percentinvisible.org/article/least-resistance-desire-paths-can-lead-better-design/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B7E21-6B4A-2C4D-89CE-78BEAB30E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01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https://encrypted-tbn0.gstatic.com/</a:t>
            </a:r>
            <a:r>
              <a:rPr lang="en-US" dirty="0" err="1"/>
              <a:t>images?q</a:t>
            </a:r>
            <a:r>
              <a:rPr lang="en-US" dirty="0"/>
              <a:t>=tbn%3AANd9GcRGELGhzOIPepA-tlXuvx7pioo9ctAjqlyt1w&amp;usqp=CAU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B7E21-6B4A-2C4D-89CE-78BEAB30E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17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67B7E21-6B4A-2C4D-89CE-78BEAB30E010}" type="slidenum">
              <a:rPr lang="en-US" smtClean="0"/>
              <a:t>27</a:t>
            </a:fld>
            <a:endParaRPr lang="en-US"/>
          </a:p>
        </p:txBody>
      </p:sp>
    </p:spTree>
    <p:extLst>
      <p:ext uri="{BB962C8B-B14F-4D97-AF65-F5344CB8AC3E}">
        <p14:creationId xmlns:p14="http://schemas.microsoft.com/office/powerpoint/2010/main" val="405449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F404-975E-4A6F-A6D6-43C8116AC175}"/>
              </a:ext>
            </a:extLst>
          </p:cNvPr>
          <p:cNvSpPr>
            <a:spLocks noGrp="1"/>
          </p:cNvSpPr>
          <p:nvPr>
            <p:ph type="title" hasCustomPrompt="1"/>
          </p:nvPr>
        </p:nvSpPr>
        <p:spPr>
          <a:xfrm>
            <a:off x="1095375" y="1171575"/>
            <a:ext cx="7124699" cy="933450"/>
          </a:xfrm>
        </p:spPr>
        <p:txBody>
          <a:bodyPr/>
          <a:lstStyle>
            <a:lvl1pPr algn="ctr">
              <a:defRPr sz="4800"/>
            </a:lvl1pPr>
          </a:lstStyle>
          <a:p>
            <a:r>
              <a:rPr lang="en-US" dirty="0"/>
              <a:t>Click to add title</a:t>
            </a:r>
            <a:endParaRPr lang="en-GB" dirty="0"/>
          </a:p>
        </p:txBody>
      </p:sp>
      <p:sp>
        <p:nvSpPr>
          <p:cNvPr id="4" name="TextBox 3">
            <a:extLst>
              <a:ext uri="{FF2B5EF4-FFF2-40B4-BE49-F238E27FC236}">
                <a16:creationId xmlns:a16="http://schemas.microsoft.com/office/drawing/2014/main" id="{40028AB2-2787-4BBD-B654-7C0E2FD84211}"/>
              </a:ext>
            </a:extLst>
          </p:cNvPr>
          <p:cNvSpPr txBox="1"/>
          <p:nvPr userDrawn="1"/>
        </p:nvSpPr>
        <p:spPr>
          <a:xfrm>
            <a:off x="1722437" y="4672178"/>
            <a:ext cx="5981700" cy="338554"/>
          </a:xfrm>
          <a:prstGeom prst="rect">
            <a:avLst/>
          </a:prstGeom>
          <a:noFill/>
        </p:spPr>
        <p:txBody>
          <a:bodyPr wrap="square" rtlCol="0">
            <a:spAutoFit/>
          </a:bodyPr>
          <a:lstStyle/>
          <a:p>
            <a:pPr defTabSz="342900"/>
            <a:r>
              <a:rPr lang="en-US" sz="1600" i="1" dirty="0">
                <a:solidFill>
                  <a:srgbClr val="074B88"/>
                </a:solidFill>
              </a:rPr>
              <a:t>Breathing and feeling well through universal access to right care</a:t>
            </a:r>
          </a:p>
        </p:txBody>
      </p:sp>
      <p:pic>
        <p:nvPicPr>
          <p:cNvPr id="3" name="Picture 2" descr="A picture containing clipart&#10;&#10;Description automatically generated">
            <a:extLst>
              <a:ext uri="{FF2B5EF4-FFF2-40B4-BE49-F238E27FC236}">
                <a16:creationId xmlns:a16="http://schemas.microsoft.com/office/drawing/2014/main" id="{D4D13B26-4B5E-73A8-33D3-B06835B54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80904" y="4909728"/>
            <a:ext cx="663096" cy="233772"/>
          </a:xfrm>
          <a:prstGeom prst="rect">
            <a:avLst/>
          </a:prstGeom>
        </p:spPr>
      </p:pic>
    </p:spTree>
    <p:extLst>
      <p:ext uri="{BB962C8B-B14F-4D97-AF65-F5344CB8AC3E}">
        <p14:creationId xmlns:p14="http://schemas.microsoft.com/office/powerpoint/2010/main" val="40843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472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2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strapeline logo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0" y="211792"/>
            <a:ext cx="6019536" cy="725828"/>
          </a:xfrm>
        </p:spPr>
        <p:txBody>
          <a:bodyPr anchor="ctr" anchorCtr="0"/>
          <a:lstStyle>
            <a:lvl1pPr>
              <a:defRPr sz="2700" spc="-56"/>
            </a:lvl1pPr>
          </a:lstStyle>
          <a:p>
            <a:r>
              <a:rPr lang="en-GB"/>
              <a:t>Click to edit Master title style</a:t>
            </a:r>
          </a:p>
        </p:txBody>
      </p:sp>
      <p:pic>
        <p:nvPicPr>
          <p:cNvPr id="8" name="Picture 7" descr="A picture containing vector graphics&#10;&#10;Description automatically generated">
            <a:extLst>
              <a:ext uri="{FF2B5EF4-FFF2-40B4-BE49-F238E27FC236}">
                <a16:creationId xmlns:a16="http://schemas.microsoft.com/office/drawing/2014/main" id="{B46A256E-1EBC-4F2D-BAB5-5EAE083CD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836" y="-41946"/>
            <a:ext cx="1105175" cy="1105175"/>
          </a:xfrm>
          <a:prstGeom prst="rect">
            <a:avLst/>
          </a:prstGeom>
        </p:spPr>
      </p:pic>
      <p:sp>
        <p:nvSpPr>
          <p:cNvPr id="10" name="Text Placeholder 9">
            <a:extLst>
              <a:ext uri="{FF2B5EF4-FFF2-40B4-BE49-F238E27FC236}">
                <a16:creationId xmlns:a16="http://schemas.microsoft.com/office/drawing/2014/main" id="{46980435-5DB7-4EED-A356-1524619973E4}"/>
              </a:ext>
            </a:extLst>
          </p:cNvPr>
          <p:cNvSpPr>
            <a:spLocks noGrp="1"/>
          </p:cNvSpPr>
          <p:nvPr>
            <p:ph type="body" sz="quarter" idx="10" hasCustomPrompt="1"/>
          </p:nvPr>
        </p:nvSpPr>
        <p:spPr>
          <a:xfrm>
            <a:off x="467544" y="4785997"/>
            <a:ext cx="8229600" cy="270272"/>
          </a:xfrm>
        </p:spPr>
        <p:txBody>
          <a:bodyPr anchor="b" anchorCtr="0">
            <a:noAutofit/>
          </a:bodyPr>
          <a:lstStyle>
            <a:lvl1pPr marL="0" indent="0">
              <a:buNone/>
              <a:defRPr sz="900"/>
            </a:lvl1pPr>
          </a:lstStyle>
          <a:p>
            <a:pPr lvl="0"/>
            <a:r>
              <a:rPr lang="en-US"/>
              <a:t>References</a:t>
            </a:r>
            <a:endParaRPr lang="en-GB"/>
          </a:p>
        </p:txBody>
      </p:sp>
    </p:spTree>
    <p:extLst>
      <p:ext uri="{BB962C8B-B14F-4D97-AF65-F5344CB8AC3E}">
        <p14:creationId xmlns:p14="http://schemas.microsoft.com/office/powerpoint/2010/main" val="288612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80754-51D4-46E9-BFE5-A4975933DB7E}"/>
              </a:ext>
            </a:extLst>
          </p:cNvPr>
          <p:cNvSpPr>
            <a:spLocks noGrp="1"/>
          </p:cNvSpPr>
          <p:nvPr>
            <p:ph type="dt" sz="half" idx="10"/>
          </p:nvPr>
        </p:nvSpPr>
        <p:spPr>
          <a:xfrm>
            <a:off x="628650" y="4767263"/>
            <a:ext cx="2057400" cy="273844"/>
          </a:xfrm>
          <a:prstGeom prst="rect">
            <a:avLst/>
          </a:prstGeom>
        </p:spPr>
        <p:txBody>
          <a:bodyPr/>
          <a:lstStyle/>
          <a:p>
            <a:fld id="{9373B8DF-34F5-4B17-83F7-32DED2CD3E6F}" type="datetimeFigureOut">
              <a:rPr lang="en-IN" smtClean="0"/>
              <a:t>17-11-2023</a:t>
            </a:fld>
            <a:endParaRPr lang="en-IN"/>
          </a:p>
        </p:txBody>
      </p:sp>
      <p:sp>
        <p:nvSpPr>
          <p:cNvPr id="3" name="Footer Placeholder 2">
            <a:extLst>
              <a:ext uri="{FF2B5EF4-FFF2-40B4-BE49-F238E27FC236}">
                <a16:creationId xmlns:a16="http://schemas.microsoft.com/office/drawing/2014/main" id="{7F2D5594-7AF5-4B86-818B-BB30DAE5D8A8}"/>
              </a:ext>
            </a:extLst>
          </p:cNvPr>
          <p:cNvSpPr>
            <a:spLocks noGrp="1"/>
          </p:cNvSpPr>
          <p:nvPr>
            <p:ph type="ftr" sz="quarter" idx="11"/>
          </p:nvPr>
        </p:nvSpPr>
        <p:spPr>
          <a:xfrm>
            <a:off x="3028950" y="4767263"/>
            <a:ext cx="3086100" cy="273844"/>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AE3D4111-C8EB-4533-92B9-CC89EEB67EC6}"/>
              </a:ext>
            </a:extLst>
          </p:cNvPr>
          <p:cNvSpPr>
            <a:spLocks noGrp="1"/>
          </p:cNvSpPr>
          <p:nvPr>
            <p:ph type="sldNum" sz="quarter" idx="12"/>
          </p:nvPr>
        </p:nvSpPr>
        <p:spPr>
          <a:xfrm>
            <a:off x="6457950" y="4767263"/>
            <a:ext cx="2057400" cy="273844"/>
          </a:xfrm>
          <a:prstGeom prst="rect">
            <a:avLst/>
          </a:prstGeom>
        </p:spPr>
        <p:txBody>
          <a:bodyPr/>
          <a:lstStyle/>
          <a:p>
            <a:fld id="{BE6B7017-9A49-4B77-AF8D-F957CDFE423D}" type="slidenum">
              <a:rPr lang="en-IN" smtClean="0"/>
              <a:t>‹#›</a:t>
            </a:fld>
            <a:endParaRPr lang="en-IN"/>
          </a:p>
        </p:txBody>
      </p:sp>
    </p:spTree>
    <p:extLst>
      <p:ext uri="{BB962C8B-B14F-4D97-AF65-F5344CB8AC3E}">
        <p14:creationId xmlns:p14="http://schemas.microsoft.com/office/powerpoint/2010/main" val="1086175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58975" y="400050"/>
            <a:ext cx="7185025"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58775" y="1348979"/>
            <a:ext cx="7772400"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Text&#10;&#10;Description automatically generated with low confidence">
            <a:extLst>
              <a:ext uri="{FF2B5EF4-FFF2-40B4-BE49-F238E27FC236}">
                <a16:creationId xmlns:a16="http://schemas.microsoft.com/office/drawing/2014/main" id="{93C6F891-E3A9-47F8-91AA-FEBA4EEFA0D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9333" y="300086"/>
            <a:ext cx="1727200" cy="663245"/>
          </a:xfrm>
          <a:prstGeom prst="rect">
            <a:avLst/>
          </a:prstGeom>
        </p:spPr>
      </p:pic>
    </p:spTree>
    <p:extLst>
      <p:ext uri="{BB962C8B-B14F-4D97-AF65-F5344CB8AC3E}">
        <p14:creationId xmlns:p14="http://schemas.microsoft.com/office/powerpoint/2010/main" val="3626234357"/>
      </p:ext>
    </p:extLst>
  </p:cSld>
  <p:clrMap bg1="lt1" tx1="dk1" bg2="lt2" tx2="dk2" accent1="accent1" accent2="accent2" accent3="accent3" accent4="accent4" accent5="accent5" accent6="accent6" hlink="hlink" folHlink="folHlink"/>
  <p:sldLayoutIdLst>
    <p:sldLayoutId id="2147483728" r:id="rId1"/>
    <p:sldLayoutId id="2147483725" r:id="rId2"/>
    <p:sldLayoutId id="2147483726" r:id="rId3"/>
    <p:sldLayoutId id="2147483727" r:id="rId4"/>
    <p:sldLayoutId id="2147483729" r:id="rId5"/>
  </p:sldLayoutIdLst>
  <p:txStyles>
    <p:titleStyle>
      <a:lvl1pPr algn="l" rtl="0" eaLnBrk="0" fontAlgn="base" hangingPunct="0">
        <a:spcBef>
          <a:spcPct val="0"/>
        </a:spcBef>
        <a:spcAft>
          <a:spcPct val="0"/>
        </a:spcAft>
        <a:defRPr sz="2625" b="1">
          <a:solidFill>
            <a:srgbClr val="CC030B"/>
          </a:solidFill>
          <a:latin typeface="+mj-lt"/>
          <a:ea typeface="ＭＳ Ｐゴシック" pitchFamily="112" charset="-128"/>
          <a:cs typeface="ＭＳ Ｐゴシック" pitchFamily="96" charset="-128"/>
        </a:defRPr>
      </a:lvl1pPr>
      <a:lvl2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2pPr>
      <a:lvl3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3pPr>
      <a:lvl4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4pPr>
      <a:lvl5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5pPr>
      <a:lvl6pPr marL="342900" algn="l" rtl="0" fontAlgn="base">
        <a:spcBef>
          <a:spcPct val="0"/>
        </a:spcBef>
        <a:spcAft>
          <a:spcPct val="0"/>
        </a:spcAft>
        <a:defRPr sz="2625" b="1">
          <a:solidFill>
            <a:schemeClr val="tx2"/>
          </a:solidFill>
          <a:latin typeface="Arial" charset="0"/>
        </a:defRPr>
      </a:lvl6pPr>
      <a:lvl7pPr marL="685800" algn="l" rtl="0" fontAlgn="base">
        <a:spcBef>
          <a:spcPct val="0"/>
        </a:spcBef>
        <a:spcAft>
          <a:spcPct val="0"/>
        </a:spcAft>
        <a:defRPr sz="2625" b="1">
          <a:solidFill>
            <a:schemeClr val="tx2"/>
          </a:solidFill>
          <a:latin typeface="Arial" charset="0"/>
        </a:defRPr>
      </a:lvl7pPr>
      <a:lvl8pPr marL="1028700" algn="l" rtl="0" fontAlgn="base">
        <a:spcBef>
          <a:spcPct val="0"/>
        </a:spcBef>
        <a:spcAft>
          <a:spcPct val="0"/>
        </a:spcAft>
        <a:defRPr sz="2625" b="1">
          <a:solidFill>
            <a:schemeClr val="tx2"/>
          </a:solidFill>
          <a:latin typeface="Arial" charset="0"/>
        </a:defRPr>
      </a:lvl8pPr>
      <a:lvl9pPr marL="1371600" algn="l" rtl="0" fontAlgn="base">
        <a:spcBef>
          <a:spcPct val="0"/>
        </a:spcBef>
        <a:spcAft>
          <a:spcPct val="0"/>
        </a:spcAft>
        <a:defRPr sz="2625" b="1">
          <a:solidFill>
            <a:schemeClr val="tx2"/>
          </a:solidFill>
          <a:latin typeface="Arial" charset="0"/>
        </a:defRPr>
      </a:lvl9pPr>
    </p:titleStyle>
    <p:body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CWTqKilhQ" TargetMode="External"/><Relationship Id="rId7" Type="http://schemas.openxmlformats.org/officeDocument/2006/relationships/image" Target="../media/image12.jpeg"/><Relationship Id="rId2" Type="http://schemas.openxmlformats.org/officeDocument/2006/relationships/image" Target="../media/image10.tiff"/><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www.asthma.org.uk/advice/inhaler-videos/" TargetMode="External"/><Relationship Id="rId4" Type="http://schemas.openxmlformats.org/officeDocument/2006/relationships/hyperlink" Target="https://www.asthma.org.uk/advice/manage-your-asthma/peak-flow/"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ks.nice.org.uk/topics/asthma/management/follow-up/#the-royal-college-of-physicians-3-questions" TargetMode="External"/><Relationship Id="rId3" Type="http://schemas.openxmlformats.org/officeDocument/2006/relationships/hyperlink" Target="https://academic.oup.com.ocmed/article/67/496/4095219" TargetMode="External"/><Relationship Id="rId7" Type="http://schemas.openxmlformats.org/officeDocument/2006/relationships/hyperlink" Target="https://core.ac.uk/download/pdf/62692897.pdf" TargetMode="External"/><Relationship Id="rId2" Type="http://schemas.openxmlformats.org/officeDocument/2006/relationships/hyperlink" Target="http://www.pcrs-uk.org/mrc-dyspnoea-scale" TargetMode="External"/><Relationship Id="rId1" Type="http://schemas.openxmlformats.org/officeDocument/2006/relationships/slideLayout" Target="../slideLayouts/slideLayout3.xml"/><Relationship Id="rId6" Type="http://schemas.openxmlformats.org/officeDocument/2006/relationships/hyperlink" Target="https://www.asthmacontroltest.com/" TargetMode="External"/><Relationship Id="rId5" Type="http://schemas.openxmlformats.org/officeDocument/2006/relationships/hyperlink" Target="http://www.ccq.nl/" TargetMode="External"/><Relationship Id="rId4" Type="http://schemas.openxmlformats.org/officeDocument/2006/relationships/hyperlink" Target="https://catestonline.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questionnaire-questions-paper-158862/"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rcgp.org.uk/policy/general-practice-covid-19-recovery-consultations-patient-triage.asp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ipcrg.org/dth11"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ipcrg.org/resources/search-resources/users-guide-to-asthma-control-tools-2016"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ipcrg.org/resources/ipcrg_users_guide_to_copd_wellness_tools.pdf"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ailyclipart.net/clipart/telephone-clip-art-2/" TargetMode="External"/><Relationship Id="rId7" Type="http://schemas.openxmlformats.org/officeDocument/2006/relationships/hyperlink" Target="https://freepngimg.com/png/21888-smartphone-clipart" TargetMode="Externa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peoplemattersglobal.com/article/guest-article/tips-on-how-to-ace-a-video-interview-24155"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red-flag-capture-signal-sport-308663/"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64642-C96D-4D1B-80A6-C00AA3C835F0}"/>
              </a:ext>
            </a:extLst>
          </p:cNvPr>
          <p:cNvSpPr>
            <a:spLocks noGrp="1"/>
          </p:cNvSpPr>
          <p:nvPr>
            <p:ph type="title"/>
          </p:nvPr>
        </p:nvSpPr>
        <p:spPr>
          <a:xfrm>
            <a:off x="1958976" y="400050"/>
            <a:ext cx="6172200" cy="571500"/>
          </a:xfrm>
        </p:spPr>
        <p:txBody>
          <a:bodyPr/>
          <a:lstStyle/>
          <a:p>
            <a:r>
              <a:rPr lang="en-GB" dirty="0"/>
              <a:t>About these slides</a:t>
            </a:r>
          </a:p>
        </p:txBody>
      </p:sp>
      <p:sp>
        <p:nvSpPr>
          <p:cNvPr id="5" name="Content Placeholder 4">
            <a:extLst>
              <a:ext uri="{FF2B5EF4-FFF2-40B4-BE49-F238E27FC236}">
                <a16:creationId xmlns:a16="http://schemas.microsoft.com/office/drawing/2014/main" id="{11244608-FB9C-4A44-AC9C-6827D17ADEA5}"/>
              </a:ext>
            </a:extLst>
          </p:cNvPr>
          <p:cNvSpPr>
            <a:spLocks noGrp="1"/>
          </p:cNvSpPr>
          <p:nvPr>
            <p:ph idx="1"/>
          </p:nvPr>
        </p:nvSpPr>
        <p:spPr/>
        <p:txBody>
          <a:bodyPr/>
          <a:lstStyle/>
          <a:p>
            <a:r>
              <a:rPr lang="en-GB" sz="1600" dirty="0"/>
              <a:t>Please feel free to use, update and share some or all of these slides in your non-commercial presentations to colleagues or patients</a:t>
            </a:r>
          </a:p>
          <a:p>
            <a:r>
              <a:rPr lang="en-GB" sz="1600" dirty="0"/>
              <a:t>The slides are provided under creative commons licence CC BY-NC-ND</a:t>
            </a:r>
          </a:p>
          <a:p>
            <a:pPr lvl="1"/>
            <a:r>
              <a:rPr lang="en-GB" sz="1200" dirty="0"/>
              <a:t>BY stands for attribution (the obligation to credit the author and other parties designated for attribution)</a:t>
            </a:r>
          </a:p>
          <a:p>
            <a:pPr lvl="1"/>
            <a:r>
              <a:rPr lang="en-GB" sz="1200" dirty="0"/>
              <a:t>NC stands for </a:t>
            </a:r>
            <a:r>
              <a:rPr lang="en-GB" sz="1200" dirty="0" err="1"/>
              <a:t>NonCommercial</a:t>
            </a:r>
            <a:r>
              <a:rPr lang="en-GB" sz="1200" dirty="0"/>
              <a:t> (commercial use is excluded from the license grant)</a:t>
            </a:r>
          </a:p>
          <a:p>
            <a:pPr lvl="1"/>
            <a:r>
              <a:rPr lang="en-GB" sz="1200" dirty="0"/>
              <a:t>ND means </a:t>
            </a:r>
            <a:r>
              <a:rPr lang="en-GB" sz="1200" dirty="0" err="1"/>
              <a:t>NoDerivatives</a:t>
            </a:r>
            <a:r>
              <a:rPr lang="en-GB" sz="1200" dirty="0"/>
              <a:t> (only verbatim copies of the work can be shared)</a:t>
            </a:r>
          </a:p>
          <a:p>
            <a:r>
              <a:rPr lang="en-GB" sz="1600" dirty="0"/>
              <a:t>When using our slides, please retain the source attribution: </a:t>
            </a:r>
            <a:r>
              <a:rPr kumimoji="0" lang="en-US" sz="1600" b="0" i="0" u="none" strike="noStrike" cap="none" normalizeH="0" baseline="0" dirty="0">
                <a:ln>
                  <a:noFill/>
                </a:ln>
                <a:effectLst/>
              </a:rPr>
              <a:t>DESKTOP Helper </a:t>
            </a:r>
            <a:r>
              <a:rPr lang="en-US" sz="1600" dirty="0"/>
              <a:t>No. 11. www.ipcrg.org/dth11</a:t>
            </a:r>
            <a:endParaRPr kumimoji="0" lang="en-US" sz="1600" b="0" i="0" u="none" strike="noStrike" cap="none" normalizeH="0" baseline="0" dirty="0">
              <a:ln>
                <a:noFill/>
              </a:ln>
              <a:effectLst/>
              <a:highlight>
                <a:srgbClr val="00FFFF"/>
              </a:highlight>
            </a:endParaRPr>
          </a:p>
          <a:p>
            <a:endParaRPr lang="en-GB"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844F-8413-7B7F-C563-2D2FD02457E5}"/>
              </a:ext>
            </a:extLst>
          </p:cNvPr>
          <p:cNvSpPr>
            <a:spLocks noGrp="1"/>
          </p:cNvSpPr>
          <p:nvPr>
            <p:ph type="title"/>
          </p:nvPr>
        </p:nvSpPr>
        <p:spPr/>
        <p:txBody>
          <a:bodyPr/>
          <a:lstStyle/>
          <a:p>
            <a:r>
              <a:rPr lang="en-US" dirty="0"/>
              <a:t>Can a diagnosis be reached remotely?</a:t>
            </a:r>
          </a:p>
        </p:txBody>
      </p:sp>
      <p:sp>
        <p:nvSpPr>
          <p:cNvPr id="3" name="Content Placeholder 2">
            <a:extLst>
              <a:ext uri="{FF2B5EF4-FFF2-40B4-BE49-F238E27FC236}">
                <a16:creationId xmlns:a16="http://schemas.microsoft.com/office/drawing/2014/main" id="{55D6DA31-0790-C28B-C939-A3C85E87B680}"/>
              </a:ext>
            </a:extLst>
          </p:cNvPr>
          <p:cNvSpPr>
            <a:spLocks noGrp="1"/>
          </p:cNvSpPr>
          <p:nvPr>
            <p:ph idx="1"/>
          </p:nvPr>
        </p:nvSpPr>
        <p:spPr>
          <a:xfrm>
            <a:off x="358775" y="1348979"/>
            <a:ext cx="8565092" cy="2628900"/>
          </a:xfrm>
        </p:spPr>
        <p:txBody>
          <a:bodyPr/>
          <a:lstStyle/>
          <a:p>
            <a:r>
              <a:rPr lang="en-US" sz="1800" dirty="0"/>
              <a:t>Only consider when the need for infection control is paramount</a:t>
            </a:r>
          </a:p>
          <a:p>
            <a:pPr lvl="1"/>
            <a:r>
              <a:rPr lang="en-US" sz="1600" dirty="0"/>
              <a:t>Video offers the closest match to face-to-face consultation</a:t>
            </a:r>
          </a:p>
          <a:p>
            <a:pPr lvl="1"/>
            <a:r>
              <a:rPr lang="en-US" sz="1600" dirty="0"/>
              <a:t>Conduct a structured clinical assessment</a:t>
            </a:r>
          </a:p>
          <a:p>
            <a:pPr lvl="1"/>
            <a:r>
              <a:rPr lang="en-US" sz="1600" dirty="0"/>
              <a:t>Consider possibility of home testing of vital signs and peak flow</a:t>
            </a:r>
          </a:p>
          <a:p>
            <a:pPr lvl="1"/>
            <a:r>
              <a:rPr lang="en-US" sz="1600" dirty="0"/>
              <a:t>Questionnaires may help and can be completed before or during the consultation</a:t>
            </a:r>
          </a:p>
          <a:p>
            <a:r>
              <a:rPr lang="en-US" sz="1800" dirty="0"/>
              <a:t>Be clear that a ‘suspected diagnosis’ has been reached and follow-up consultations/tests will likely be required</a:t>
            </a:r>
          </a:p>
          <a:p>
            <a:r>
              <a:rPr lang="en-US" sz="1800" dirty="0"/>
              <a:t>Help patients navigate to approved information and are clear what to do if their symptoms persist or worsen</a:t>
            </a:r>
          </a:p>
        </p:txBody>
      </p:sp>
      <p:sp>
        <p:nvSpPr>
          <p:cNvPr id="4" name="Rectangle 3">
            <a:extLst>
              <a:ext uri="{FF2B5EF4-FFF2-40B4-BE49-F238E27FC236}">
                <a16:creationId xmlns:a16="http://schemas.microsoft.com/office/drawing/2014/main" id="{515C8340-8610-CEA2-880B-796BEBA5F505}"/>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276884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1BEAE-153D-3044-B5DF-385D1DA7DD47}"/>
              </a:ext>
            </a:extLst>
          </p:cNvPr>
          <p:cNvPicPr>
            <a:picLocks noChangeAspect="1"/>
          </p:cNvPicPr>
          <p:nvPr/>
        </p:nvPicPr>
        <p:blipFill>
          <a:blip r:embed="rId2"/>
          <a:stretch>
            <a:fillRect/>
          </a:stretch>
        </p:blipFill>
        <p:spPr>
          <a:xfrm>
            <a:off x="5950373" y="2551881"/>
            <a:ext cx="3193627" cy="2395220"/>
          </a:xfrm>
          <a:prstGeom prst="rect">
            <a:avLst/>
          </a:prstGeom>
        </p:spPr>
      </p:pic>
      <p:sp>
        <p:nvSpPr>
          <p:cNvPr id="2" name="Title 1">
            <a:extLst>
              <a:ext uri="{FF2B5EF4-FFF2-40B4-BE49-F238E27FC236}">
                <a16:creationId xmlns:a16="http://schemas.microsoft.com/office/drawing/2014/main" id="{2BE9844F-8413-7B7F-C563-2D2FD02457E5}"/>
              </a:ext>
            </a:extLst>
          </p:cNvPr>
          <p:cNvSpPr>
            <a:spLocks noGrp="1"/>
          </p:cNvSpPr>
          <p:nvPr>
            <p:ph type="title"/>
          </p:nvPr>
        </p:nvSpPr>
        <p:spPr/>
        <p:txBody>
          <a:bodyPr/>
          <a:lstStyle/>
          <a:p>
            <a:r>
              <a:rPr lang="en-US" dirty="0"/>
              <a:t>Tests that can be done remotely</a:t>
            </a:r>
          </a:p>
        </p:txBody>
      </p:sp>
      <p:sp>
        <p:nvSpPr>
          <p:cNvPr id="3" name="Content Placeholder 2">
            <a:extLst>
              <a:ext uri="{FF2B5EF4-FFF2-40B4-BE49-F238E27FC236}">
                <a16:creationId xmlns:a16="http://schemas.microsoft.com/office/drawing/2014/main" id="{55D6DA31-0790-C28B-C939-A3C85E87B680}"/>
              </a:ext>
            </a:extLst>
          </p:cNvPr>
          <p:cNvSpPr>
            <a:spLocks noGrp="1"/>
          </p:cNvSpPr>
          <p:nvPr>
            <p:ph idx="1"/>
          </p:nvPr>
        </p:nvSpPr>
        <p:spPr/>
        <p:txBody>
          <a:bodyPr/>
          <a:lstStyle/>
          <a:p>
            <a:pPr>
              <a:buFont typeface="Wingdings" panose="05000000000000000000" pitchFamily="2" charset="2"/>
              <a:buChar char="ü"/>
            </a:pPr>
            <a:r>
              <a:rPr lang="en-US" dirty="0"/>
              <a:t>Vital signs: temperature, pulse, respiratory rate</a:t>
            </a:r>
          </a:p>
          <a:p>
            <a:pPr marL="260746" lvl="1" indent="0">
              <a:buNone/>
            </a:pPr>
            <a:r>
              <a:rPr lang="en-US" sz="1200" dirty="0">
                <a:hlinkClick r:id="rId3"/>
              </a:rPr>
              <a:t>https://www.youtube.com/watch?v=Y-CWTqKilhQ</a:t>
            </a:r>
            <a:r>
              <a:rPr lang="en-US" sz="1200" dirty="0"/>
              <a:t> </a:t>
            </a:r>
          </a:p>
          <a:p>
            <a:pPr>
              <a:buFont typeface="Wingdings" panose="05000000000000000000" pitchFamily="2" charset="2"/>
              <a:buChar char="ü"/>
            </a:pPr>
            <a:r>
              <a:rPr lang="en-US" dirty="0"/>
              <a:t>Pulse oximetry</a:t>
            </a:r>
          </a:p>
          <a:p>
            <a:pPr marL="260746" lvl="1" indent="0">
              <a:buNone/>
            </a:pPr>
            <a:r>
              <a:rPr lang="en-US" sz="1200" dirty="0">
                <a:hlinkClick r:id="rId3"/>
              </a:rPr>
              <a:t>https://www.youtube.com/watch?v=Y-CWTqKilhQ</a:t>
            </a:r>
            <a:r>
              <a:rPr lang="en-US" sz="1200" dirty="0"/>
              <a:t> </a:t>
            </a:r>
            <a:endParaRPr lang="en-US" dirty="0"/>
          </a:p>
          <a:p>
            <a:pPr>
              <a:buFont typeface="Wingdings" panose="05000000000000000000" pitchFamily="2" charset="2"/>
              <a:buChar char="ü"/>
            </a:pPr>
            <a:r>
              <a:rPr lang="en-US" dirty="0"/>
              <a:t>Peak flow test</a:t>
            </a:r>
          </a:p>
          <a:p>
            <a:pPr marL="260746" lvl="1" indent="0">
              <a:buNone/>
            </a:pPr>
            <a:r>
              <a:rPr lang="en-US" sz="1200" dirty="0">
                <a:hlinkClick r:id="rId4"/>
              </a:rPr>
              <a:t>https://www.asthma.org.uk/advice/manage-your-asthma/peak-flow/</a:t>
            </a:r>
            <a:r>
              <a:rPr lang="en-US" sz="1200" dirty="0"/>
              <a:t> </a:t>
            </a:r>
            <a:endParaRPr lang="en-US" dirty="0"/>
          </a:p>
          <a:p>
            <a:pPr>
              <a:buFont typeface="Wingdings" panose="05000000000000000000" pitchFamily="2" charset="2"/>
              <a:buChar char="ü"/>
            </a:pPr>
            <a:r>
              <a:rPr lang="en-US" dirty="0"/>
              <a:t>Inhaler technique</a:t>
            </a:r>
          </a:p>
          <a:p>
            <a:pPr marL="260746" lvl="1" indent="0">
              <a:buNone/>
            </a:pPr>
            <a:r>
              <a:rPr lang="en-US" sz="1200" dirty="0">
                <a:hlinkClick r:id="rId5"/>
              </a:rPr>
              <a:t>https://www.asthma.org.uk/advice/inhaler-videos/</a:t>
            </a:r>
            <a:r>
              <a:rPr lang="en-US" sz="1200" dirty="0"/>
              <a:t> </a:t>
            </a:r>
            <a:endParaRPr lang="en-US" dirty="0"/>
          </a:p>
          <a:p>
            <a:pPr>
              <a:buFont typeface="Wingdings" panose="05000000000000000000" pitchFamily="2" charset="2"/>
              <a:buChar char="ü"/>
            </a:pPr>
            <a:r>
              <a:rPr lang="en-US" dirty="0"/>
              <a:t>1 minute sit-to-stand</a:t>
            </a:r>
          </a:p>
        </p:txBody>
      </p:sp>
      <p:sp>
        <p:nvSpPr>
          <p:cNvPr id="4" name="Rectangle 3">
            <a:extLst>
              <a:ext uri="{FF2B5EF4-FFF2-40B4-BE49-F238E27FC236}">
                <a16:creationId xmlns:a16="http://schemas.microsoft.com/office/drawing/2014/main" id="{515C8340-8610-CEA2-880B-796BEBA5F505}"/>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pic>
        <p:nvPicPr>
          <p:cNvPr id="6" name="Bildobjekt 8" descr="KOL Siktar">
            <a:extLst>
              <a:ext uri="{FF2B5EF4-FFF2-40B4-BE49-F238E27FC236}">
                <a16:creationId xmlns:a16="http://schemas.microsoft.com/office/drawing/2014/main" id="{F465C8D5-BFAD-44C5-8F52-D8B6588606A3}"/>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29174" y="622123"/>
            <a:ext cx="1544988" cy="1630369"/>
          </a:xfrm>
          <a:prstGeom prst="rect">
            <a:avLst/>
          </a:prstGeom>
          <a:ln>
            <a:noFill/>
          </a:ln>
          <a:effectLst>
            <a:softEdge rad="112500"/>
          </a:effectLst>
        </p:spPr>
      </p:pic>
      <p:sp>
        <p:nvSpPr>
          <p:cNvPr id="7" name="TextBox 6"/>
          <p:cNvSpPr txBox="1"/>
          <p:nvPr/>
        </p:nvSpPr>
        <p:spPr>
          <a:xfrm>
            <a:off x="7785411" y="1890082"/>
            <a:ext cx="1070995" cy="369332"/>
          </a:xfrm>
          <a:prstGeom prst="rect">
            <a:avLst/>
          </a:prstGeom>
          <a:noFill/>
        </p:spPr>
        <p:txBody>
          <a:bodyPr wrap="square" rtlCol="0">
            <a:spAutoFit/>
          </a:bodyPr>
          <a:lstStyle/>
          <a:p>
            <a:r>
              <a:rPr lang="en-US"/>
              <a:t>COPD-6</a:t>
            </a:r>
          </a:p>
        </p:txBody>
      </p:sp>
      <p:pic>
        <p:nvPicPr>
          <p:cNvPr id="8" name="Platshållare för innehåll 5">
            <a:extLst>
              <a:ext uri="{FF2B5EF4-FFF2-40B4-BE49-F238E27FC236}">
                <a16:creationId xmlns:a16="http://schemas.microsoft.com/office/drawing/2014/main" id="{79550433-7450-4D3D-958A-56B97D76994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716645" y="1759495"/>
            <a:ext cx="2215306" cy="1989996"/>
          </a:xfrm>
          <a:prstGeom prst="rect">
            <a:avLst/>
          </a:prstGeom>
          <a:noFill/>
          <a:ln w="9525">
            <a:noFill/>
            <a:miter lim="800000"/>
            <a:headEnd/>
            <a:tailEnd/>
          </a:ln>
        </p:spPr>
      </p:pic>
      <p:sp>
        <p:nvSpPr>
          <p:cNvPr id="9" name="TextBox 8"/>
          <p:cNvSpPr txBox="1"/>
          <p:nvPr/>
        </p:nvSpPr>
        <p:spPr>
          <a:xfrm>
            <a:off x="4480492" y="3651931"/>
            <a:ext cx="1241882" cy="369332"/>
          </a:xfrm>
          <a:prstGeom prst="rect">
            <a:avLst/>
          </a:prstGeom>
          <a:noFill/>
        </p:spPr>
        <p:txBody>
          <a:bodyPr wrap="square" rtlCol="0">
            <a:spAutoFit/>
          </a:bodyPr>
          <a:lstStyle/>
          <a:p>
            <a:r>
              <a:rPr lang="en-US" dirty="0" err="1"/>
              <a:t>AirSmart</a:t>
            </a:r>
            <a:endParaRPr lang="en-US" dirty="0"/>
          </a:p>
        </p:txBody>
      </p:sp>
    </p:spTree>
    <p:extLst>
      <p:ext uri="{BB962C8B-B14F-4D97-AF65-F5344CB8AC3E}">
        <p14:creationId xmlns:p14="http://schemas.microsoft.com/office/powerpoint/2010/main" val="222396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844F-8413-7B7F-C563-2D2FD02457E5}"/>
              </a:ext>
            </a:extLst>
          </p:cNvPr>
          <p:cNvSpPr>
            <a:spLocks noGrp="1"/>
          </p:cNvSpPr>
          <p:nvPr>
            <p:ph type="title"/>
          </p:nvPr>
        </p:nvSpPr>
        <p:spPr/>
        <p:txBody>
          <a:bodyPr/>
          <a:lstStyle/>
          <a:p>
            <a:r>
              <a:rPr lang="en-US" sz="2400" dirty="0"/>
              <a:t>Questionnaires that can be completed remotely</a:t>
            </a:r>
          </a:p>
        </p:txBody>
      </p:sp>
      <p:sp>
        <p:nvSpPr>
          <p:cNvPr id="4" name="Rectangle 3">
            <a:extLst>
              <a:ext uri="{FF2B5EF4-FFF2-40B4-BE49-F238E27FC236}">
                <a16:creationId xmlns:a16="http://schemas.microsoft.com/office/drawing/2014/main" id="{515C8340-8610-CEA2-880B-796BEBA5F505}"/>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graphicFrame>
        <p:nvGraphicFramePr>
          <p:cNvPr id="7" name="Table 7">
            <a:extLst>
              <a:ext uri="{FF2B5EF4-FFF2-40B4-BE49-F238E27FC236}">
                <a16:creationId xmlns:a16="http://schemas.microsoft.com/office/drawing/2014/main" id="{845D432F-E6E0-82F1-9772-7BFE3AF2BCCB}"/>
              </a:ext>
            </a:extLst>
          </p:cNvPr>
          <p:cNvGraphicFramePr>
            <a:graphicFrameLocks noGrp="1"/>
          </p:cNvGraphicFramePr>
          <p:nvPr>
            <p:extLst>
              <p:ext uri="{D42A27DB-BD31-4B8C-83A1-F6EECF244321}">
                <p14:modId xmlns:p14="http://schemas.microsoft.com/office/powerpoint/2010/main" val="2011923008"/>
              </p:ext>
            </p:extLst>
          </p:nvPr>
        </p:nvGraphicFramePr>
        <p:xfrm>
          <a:off x="463296" y="1428750"/>
          <a:ext cx="2487168" cy="2651760"/>
        </p:xfrm>
        <a:graphic>
          <a:graphicData uri="http://schemas.openxmlformats.org/drawingml/2006/table">
            <a:tbl>
              <a:tblPr firstRow="1" bandRow="1">
                <a:tableStyleId>{5C22544A-7EE6-4342-B048-85BDC9FD1C3A}</a:tableStyleId>
              </a:tblPr>
              <a:tblGrid>
                <a:gridCol w="2487168">
                  <a:extLst>
                    <a:ext uri="{9D8B030D-6E8A-4147-A177-3AD203B41FA5}">
                      <a16:colId xmlns:a16="http://schemas.microsoft.com/office/drawing/2014/main" val="1943859503"/>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Breathlessness</a:t>
                      </a:r>
                    </a:p>
                  </a:txBody>
                  <a:tcPr/>
                </a:tc>
                <a:extLst>
                  <a:ext uri="{0D108BD9-81ED-4DB2-BD59-A6C34878D82A}">
                    <a16:rowId xmlns:a16="http://schemas.microsoft.com/office/drawing/2014/main" val="3797638454"/>
                  </a:ext>
                </a:extLst>
              </a:tr>
              <a:tr h="370840">
                <a:tc>
                  <a:txBody>
                    <a:bodyPr/>
                    <a:lstStyle/>
                    <a:p>
                      <a:pPr marL="285750" indent="-285750">
                        <a:buClr>
                          <a:srgbClr val="C00000"/>
                        </a:buClr>
                        <a:buFont typeface="Wingdings" panose="05000000000000000000" pitchFamily="2" charset="2"/>
                        <a:buChar char="ü"/>
                      </a:pPr>
                      <a:r>
                        <a:rPr lang="en-US" sz="1800" dirty="0"/>
                        <a:t>MRC Breathlessness Scale</a:t>
                      </a:r>
                    </a:p>
                    <a:p>
                      <a:pPr marL="285750" indent="-285750">
                        <a:buClr>
                          <a:srgbClr val="C00000"/>
                        </a:buClr>
                        <a:buFont typeface="Wingdings" panose="05000000000000000000" pitchFamily="2" charset="2"/>
                        <a:buChar char="ü"/>
                      </a:pPr>
                      <a:endParaRPr lang="en-US" sz="1800" dirty="0"/>
                    </a:p>
                    <a:p>
                      <a:pPr marL="285750" indent="-285750">
                        <a:buClr>
                          <a:srgbClr val="C00000"/>
                        </a:buClr>
                        <a:buFont typeface="Wingdings" panose="05000000000000000000" pitchFamily="2" charset="2"/>
                        <a:buChar char="ü"/>
                      </a:pPr>
                      <a:r>
                        <a:rPr lang="en-US" sz="1800" dirty="0"/>
                        <a:t>Modified MRC</a:t>
                      </a:r>
                      <a:endParaRPr lang="en-US" sz="1600" dirty="0"/>
                    </a:p>
                  </a:txBody>
                  <a:tcPr/>
                </a:tc>
                <a:extLst>
                  <a:ext uri="{0D108BD9-81ED-4DB2-BD59-A6C34878D82A}">
                    <a16:rowId xmlns:a16="http://schemas.microsoft.com/office/drawing/2014/main" val="2476495293"/>
                  </a:ext>
                </a:extLst>
              </a:tr>
              <a:tr h="370840">
                <a:tc>
                  <a:txBody>
                    <a:bodyPr/>
                    <a:lstStyle/>
                    <a:p>
                      <a:pPr marL="0" indent="0">
                        <a:buClr>
                          <a:srgbClr val="C00000"/>
                        </a:buClr>
                        <a:buFont typeface="Wingdings" panose="05000000000000000000" pitchFamily="2" charset="2"/>
                        <a:buNone/>
                      </a:pPr>
                      <a:r>
                        <a:rPr lang="en-US" sz="1050" dirty="0">
                          <a:hlinkClick r:id="rId2"/>
                        </a:rPr>
                        <a:t>www.pcrs-uk.org/mrc-dyspnoea-scale</a:t>
                      </a:r>
                      <a:endParaRPr lang="en-US" sz="1050" dirty="0"/>
                    </a:p>
                    <a:p>
                      <a:pPr marL="0" indent="0">
                        <a:buClr>
                          <a:srgbClr val="C00000"/>
                        </a:buClr>
                        <a:buFont typeface="Wingdings" panose="05000000000000000000" pitchFamily="2" charset="2"/>
                        <a:buNone/>
                      </a:pPr>
                      <a:endParaRPr lang="en-US" sz="1050" dirty="0"/>
                    </a:p>
                    <a:p>
                      <a:pPr marL="0" indent="0">
                        <a:buClr>
                          <a:srgbClr val="C00000"/>
                        </a:buClr>
                        <a:buFont typeface="Wingdings" panose="05000000000000000000" pitchFamily="2" charset="2"/>
                        <a:buNone/>
                      </a:pPr>
                      <a:r>
                        <a:rPr lang="en-US" sz="1050" dirty="0">
                          <a:hlinkClick r:id="rId3"/>
                        </a:rPr>
                        <a:t>https://academic.oup.com.ocmed/article/67/496/4095219</a:t>
                      </a:r>
                      <a:r>
                        <a:rPr lang="en-US" sz="1050" dirty="0"/>
                        <a:t> </a:t>
                      </a:r>
                    </a:p>
                  </a:txBody>
                  <a:tcPr/>
                </a:tc>
                <a:extLst>
                  <a:ext uri="{0D108BD9-81ED-4DB2-BD59-A6C34878D82A}">
                    <a16:rowId xmlns:a16="http://schemas.microsoft.com/office/drawing/2014/main" val="4211423678"/>
                  </a:ext>
                </a:extLst>
              </a:tr>
            </a:tbl>
          </a:graphicData>
        </a:graphic>
      </p:graphicFrame>
      <p:graphicFrame>
        <p:nvGraphicFramePr>
          <p:cNvPr id="8" name="Table 7">
            <a:extLst>
              <a:ext uri="{FF2B5EF4-FFF2-40B4-BE49-F238E27FC236}">
                <a16:creationId xmlns:a16="http://schemas.microsoft.com/office/drawing/2014/main" id="{6BFAB3A1-8035-36DA-40DB-5BA614A95849}"/>
              </a:ext>
            </a:extLst>
          </p:cNvPr>
          <p:cNvGraphicFramePr>
            <a:graphicFrameLocks noGrp="1"/>
          </p:cNvGraphicFramePr>
          <p:nvPr>
            <p:extLst>
              <p:ext uri="{D42A27DB-BD31-4B8C-83A1-F6EECF244321}">
                <p14:modId xmlns:p14="http://schemas.microsoft.com/office/powerpoint/2010/main" val="2999044525"/>
              </p:ext>
            </p:extLst>
          </p:nvPr>
        </p:nvGraphicFramePr>
        <p:xfrm>
          <a:off x="3377184" y="1428750"/>
          <a:ext cx="2487168" cy="2514600"/>
        </p:xfrm>
        <a:graphic>
          <a:graphicData uri="http://schemas.openxmlformats.org/drawingml/2006/table">
            <a:tbl>
              <a:tblPr firstRow="1" bandRow="1">
                <a:tableStyleId>{5C22544A-7EE6-4342-B048-85BDC9FD1C3A}</a:tableStyleId>
              </a:tblPr>
              <a:tblGrid>
                <a:gridCol w="2487168">
                  <a:extLst>
                    <a:ext uri="{9D8B030D-6E8A-4147-A177-3AD203B41FA5}">
                      <a16:colId xmlns:a16="http://schemas.microsoft.com/office/drawing/2014/main" val="1943859503"/>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COPD</a:t>
                      </a:r>
                    </a:p>
                  </a:txBody>
                  <a:tcPr/>
                </a:tc>
                <a:extLst>
                  <a:ext uri="{0D108BD9-81ED-4DB2-BD59-A6C34878D82A}">
                    <a16:rowId xmlns:a16="http://schemas.microsoft.com/office/drawing/2014/main" val="3797638454"/>
                  </a:ext>
                </a:extLst>
              </a:tr>
              <a:tr h="370840">
                <a:tc>
                  <a:txBody>
                    <a:bodyPr/>
                    <a:lstStyle/>
                    <a:p>
                      <a:pPr marL="285750" indent="-285750" defTabSz="914400">
                        <a:buClr>
                          <a:srgbClr val="C00000"/>
                        </a:buClr>
                        <a:buFont typeface="Wingdings" panose="05000000000000000000" pitchFamily="2" charset="2"/>
                        <a:buChar char="ü"/>
                      </a:pPr>
                      <a:r>
                        <a:rPr lang="en-US" sz="1800" kern="0" dirty="0"/>
                        <a:t>COPD Assessment Test</a:t>
                      </a:r>
                    </a:p>
                    <a:p>
                      <a:pPr marL="285750" indent="-285750" defTabSz="914400">
                        <a:buClr>
                          <a:srgbClr val="C00000"/>
                        </a:buClr>
                        <a:buFont typeface="Wingdings" panose="05000000000000000000" pitchFamily="2" charset="2"/>
                        <a:buChar char="ü"/>
                      </a:pPr>
                      <a:endParaRPr lang="en-US" sz="1800" kern="0" dirty="0"/>
                    </a:p>
                    <a:p>
                      <a:pPr marL="285750" indent="-285750" defTabSz="914400">
                        <a:buClr>
                          <a:srgbClr val="C00000"/>
                        </a:buClr>
                        <a:buFont typeface="Wingdings" panose="05000000000000000000" pitchFamily="2" charset="2"/>
                        <a:buChar char="ü"/>
                      </a:pPr>
                      <a:r>
                        <a:rPr lang="en-US" sz="1800" kern="0" dirty="0"/>
                        <a:t>Clinical COPD Questionnaire</a:t>
                      </a:r>
                    </a:p>
                  </a:txBody>
                  <a:tcPr/>
                </a:tc>
                <a:extLst>
                  <a:ext uri="{0D108BD9-81ED-4DB2-BD59-A6C34878D82A}">
                    <a16:rowId xmlns:a16="http://schemas.microsoft.com/office/drawing/2014/main" val="2476495293"/>
                  </a:ext>
                </a:extLst>
              </a:tr>
              <a:tr h="370840">
                <a:tc>
                  <a:txBody>
                    <a:bodyPr/>
                    <a:lstStyle/>
                    <a:p>
                      <a:pPr marL="0" indent="0" defTabSz="914400">
                        <a:buClr>
                          <a:srgbClr val="C00000"/>
                        </a:buClr>
                        <a:buFont typeface="Wingdings" panose="05000000000000000000" pitchFamily="2" charset="2"/>
                        <a:buNone/>
                      </a:pPr>
                      <a:r>
                        <a:rPr lang="en-US" sz="1100" kern="0" dirty="0">
                          <a:hlinkClick r:id="rId4"/>
                        </a:rPr>
                        <a:t>https://catestonline.org/</a:t>
                      </a:r>
                      <a:endParaRPr lang="en-US" sz="1100" kern="0" dirty="0"/>
                    </a:p>
                    <a:p>
                      <a:pPr marL="0" indent="0" defTabSz="914400">
                        <a:buClr>
                          <a:srgbClr val="C00000"/>
                        </a:buClr>
                        <a:buFont typeface="Wingdings" panose="05000000000000000000" pitchFamily="2" charset="2"/>
                        <a:buNone/>
                      </a:pPr>
                      <a:endParaRPr lang="en-US" sz="1100" kern="0" dirty="0"/>
                    </a:p>
                    <a:p>
                      <a:pPr marL="0" indent="0" defTabSz="914400">
                        <a:buClr>
                          <a:srgbClr val="C00000"/>
                        </a:buClr>
                        <a:buFont typeface="Wingdings" panose="05000000000000000000" pitchFamily="2" charset="2"/>
                        <a:buNone/>
                      </a:pPr>
                      <a:r>
                        <a:rPr lang="en-US" sz="1100" kern="0" dirty="0">
                          <a:hlinkClick r:id="rId5"/>
                        </a:rPr>
                        <a:t>www.ccq.nl</a:t>
                      </a:r>
                      <a:r>
                        <a:rPr lang="en-US" sz="1100" kern="0" dirty="0"/>
                        <a:t> </a:t>
                      </a:r>
                    </a:p>
                  </a:txBody>
                  <a:tcPr/>
                </a:tc>
                <a:extLst>
                  <a:ext uri="{0D108BD9-81ED-4DB2-BD59-A6C34878D82A}">
                    <a16:rowId xmlns:a16="http://schemas.microsoft.com/office/drawing/2014/main" val="3588069076"/>
                  </a:ext>
                </a:extLst>
              </a:tr>
            </a:tbl>
          </a:graphicData>
        </a:graphic>
      </p:graphicFrame>
      <p:graphicFrame>
        <p:nvGraphicFramePr>
          <p:cNvPr id="9" name="Table 8">
            <a:extLst>
              <a:ext uri="{FF2B5EF4-FFF2-40B4-BE49-F238E27FC236}">
                <a16:creationId xmlns:a16="http://schemas.microsoft.com/office/drawing/2014/main" id="{C9339831-0E25-99ED-7CE0-DB9E94557D01}"/>
              </a:ext>
            </a:extLst>
          </p:cNvPr>
          <p:cNvGraphicFramePr>
            <a:graphicFrameLocks noGrp="1"/>
          </p:cNvGraphicFramePr>
          <p:nvPr>
            <p:extLst>
              <p:ext uri="{D42A27DB-BD31-4B8C-83A1-F6EECF244321}">
                <p14:modId xmlns:p14="http://schemas.microsoft.com/office/powerpoint/2010/main" val="3196258400"/>
              </p:ext>
            </p:extLst>
          </p:nvPr>
        </p:nvGraphicFramePr>
        <p:xfrm>
          <a:off x="6163945" y="1421130"/>
          <a:ext cx="2487168" cy="3352800"/>
        </p:xfrm>
        <a:graphic>
          <a:graphicData uri="http://schemas.openxmlformats.org/drawingml/2006/table">
            <a:tbl>
              <a:tblPr firstRow="1" bandRow="1">
                <a:tableStyleId>{5C22544A-7EE6-4342-B048-85BDC9FD1C3A}</a:tableStyleId>
              </a:tblPr>
              <a:tblGrid>
                <a:gridCol w="2487168">
                  <a:extLst>
                    <a:ext uri="{9D8B030D-6E8A-4147-A177-3AD203B41FA5}">
                      <a16:colId xmlns:a16="http://schemas.microsoft.com/office/drawing/2014/main" val="1943859503"/>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Asthma</a:t>
                      </a:r>
                    </a:p>
                  </a:txBody>
                  <a:tcPr/>
                </a:tc>
                <a:extLst>
                  <a:ext uri="{0D108BD9-81ED-4DB2-BD59-A6C34878D82A}">
                    <a16:rowId xmlns:a16="http://schemas.microsoft.com/office/drawing/2014/main" val="3797638454"/>
                  </a:ext>
                </a:extLst>
              </a:tr>
              <a:tr h="370840">
                <a:tc>
                  <a:txBody>
                    <a:bodyPr/>
                    <a:lstStyle/>
                    <a:p>
                      <a:pPr defTabSz="914400">
                        <a:buClr>
                          <a:srgbClr val="C00000"/>
                        </a:buClr>
                        <a:buFont typeface="Wingdings" panose="05000000000000000000" pitchFamily="2" charset="2"/>
                        <a:buChar char="ü"/>
                      </a:pPr>
                      <a:r>
                        <a:rPr lang="en-US" sz="1800" kern="0" dirty="0"/>
                        <a:t>Asthma Control Test</a:t>
                      </a:r>
                    </a:p>
                    <a:p>
                      <a:pPr defTabSz="914400">
                        <a:buClr>
                          <a:srgbClr val="C00000"/>
                        </a:buClr>
                        <a:buFont typeface="Wingdings" panose="05000000000000000000" pitchFamily="2" charset="2"/>
                        <a:buChar char="ü"/>
                      </a:pPr>
                      <a:endParaRPr lang="en-US" sz="1800" kern="0" dirty="0"/>
                    </a:p>
                    <a:p>
                      <a:pPr defTabSz="914400">
                        <a:buClr>
                          <a:srgbClr val="C00000"/>
                        </a:buClr>
                        <a:buFont typeface="Wingdings" panose="05000000000000000000" pitchFamily="2" charset="2"/>
                        <a:buChar char="ü"/>
                      </a:pPr>
                      <a:r>
                        <a:rPr lang="en-US" sz="1800" kern="0" dirty="0"/>
                        <a:t>CARAT</a:t>
                      </a:r>
                    </a:p>
                    <a:p>
                      <a:pPr defTabSz="914400">
                        <a:buClr>
                          <a:srgbClr val="C00000"/>
                        </a:buClr>
                        <a:buFont typeface="Wingdings" panose="05000000000000000000" pitchFamily="2" charset="2"/>
                        <a:buChar char="ü"/>
                      </a:pPr>
                      <a:endParaRPr lang="en-US" sz="1800" kern="0" dirty="0"/>
                    </a:p>
                    <a:p>
                      <a:pPr defTabSz="914400">
                        <a:buClr>
                          <a:srgbClr val="C00000"/>
                        </a:buClr>
                        <a:buFont typeface="Wingdings" panose="05000000000000000000" pitchFamily="2" charset="2"/>
                        <a:buChar char="ü"/>
                      </a:pPr>
                      <a:r>
                        <a:rPr lang="en-US" sz="1800" kern="0" dirty="0"/>
                        <a:t>RCP 3 questions</a:t>
                      </a:r>
                    </a:p>
                  </a:txBody>
                  <a:tcPr/>
                </a:tc>
                <a:extLst>
                  <a:ext uri="{0D108BD9-81ED-4DB2-BD59-A6C34878D82A}">
                    <a16:rowId xmlns:a16="http://schemas.microsoft.com/office/drawing/2014/main" val="2476495293"/>
                  </a:ext>
                </a:extLst>
              </a:tr>
              <a:tr h="370840">
                <a:tc>
                  <a:txBody>
                    <a:bodyPr/>
                    <a:lstStyle/>
                    <a:p>
                      <a:pPr defTabSz="914400">
                        <a:buClr>
                          <a:srgbClr val="C00000"/>
                        </a:buClr>
                        <a:buFont typeface="Wingdings" panose="05000000000000000000" pitchFamily="2" charset="2"/>
                        <a:buNone/>
                      </a:pPr>
                      <a:r>
                        <a:rPr lang="en-US" sz="1100" kern="0" dirty="0">
                          <a:hlinkClick r:id="rId6"/>
                        </a:rPr>
                        <a:t>https://www.asthmacontroltest.com</a:t>
                      </a:r>
                      <a:endParaRPr lang="en-US" sz="1100" kern="0" dirty="0"/>
                    </a:p>
                    <a:p>
                      <a:pPr defTabSz="914400">
                        <a:buClr>
                          <a:srgbClr val="C00000"/>
                        </a:buClr>
                        <a:buFont typeface="Wingdings" panose="05000000000000000000" pitchFamily="2" charset="2"/>
                        <a:buNone/>
                      </a:pPr>
                      <a:endParaRPr lang="en-US" sz="1100" kern="0" dirty="0"/>
                    </a:p>
                    <a:p>
                      <a:pPr defTabSz="914400">
                        <a:buClr>
                          <a:srgbClr val="C00000"/>
                        </a:buClr>
                        <a:buFont typeface="Wingdings" panose="05000000000000000000" pitchFamily="2" charset="2"/>
                        <a:buNone/>
                      </a:pPr>
                      <a:r>
                        <a:rPr lang="en-US" sz="1100" kern="0" dirty="0">
                          <a:hlinkClick r:id="rId7"/>
                        </a:rPr>
                        <a:t>https://core.ac.uk/download/pdf/62692897.pdf</a:t>
                      </a:r>
                      <a:endParaRPr lang="en-US" sz="1100" kern="0" dirty="0"/>
                    </a:p>
                    <a:p>
                      <a:pPr defTabSz="914400">
                        <a:buClr>
                          <a:srgbClr val="C00000"/>
                        </a:buClr>
                        <a:buFont typeface="Wingdings" panose="05000000000000000000" pitchFamily="2" charset="2"/>
                        <a:buNone/>
                      </a:pPr>
                      <a:endParaRPr lang="en-US" sz="1100" kern="0" dirty="0"/>
                    </a:p>
                    <a:p>
                      <a:pPr defTabSz="914400">
                        <a:buClr>
                          <a:srgbClr val="C00000"/>
                        </a:buClr>
                        <a:buFont typeface="Wingdings" panose="05000000000000000000" pitchFamily="2" charset="2"/>
                        <a:buNone/>
                      </a:pPr>
                      <a:r>
                        <a:rPr lang="en-US" sz="1100" kern="0" dirty="0">
                          <a:hlinkClick r:id="rId8"/>
                        </a:rPr>
                        <a:t>https://cks.nice.org.uk/topics/asthma/management/follow-up/#the-royal-college-of-physicians-3-questions</a:t>
                      </a:r>
                      <a:r>
                        <a:rPr lang="en-US" sz="1100" kern="0" dirty="0"/>
                        <a:t> </a:t>
                      </a:r>
                    </a:p>
                  </a:txBody>
                  <a:tcPr/>
                </a:tc>
                <a:extLst>
                  <a:ext uri="{0D108BD9-81ED-4DB2-BD59-A6C34878D82A}">
                    <a16:rowId xmlns:a16="http://schemas.microsoft.com/office/drawing/2014/main" val="1803260779"/>
                  </a:ext>
                </a:extLst>
              </a:tr>
            </a:tbl>
          </a:graphicData>
        </a:graphic>
      </p:graphicFrame>
    </p:spTree>
    <p:extLst>
      <p:ext uri="{BB962C8B-B14F-4D97-AF65-F5344CB8AC3E}">
        <p14:creationId xmlns:p14="http://schemas.microsoft.com/office/powerpoint/2010/main" val="105595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descr="Text&#10;&#10;Description automatically generated">
            <a:extLst>
              <a:ext uri="{FF2B5EF4-FFF2-40B4-BE49-F238E27FC236}">
                <a16:creationId xmlns:a16="http://schemas.microsoft.com/office/drawing/2014/main" id="{BF4C253C-C589-F145-93F6-924DB074EEF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979" t="7735" r="1839" b="1978"/>
          <a:stretch/>
        </p:blipFill>
        <p:spPr>
          <a:xfrm>
            <a:off x="1092820" y="853159"/>
            <a:ext cx="7582830" cy="4198343"/>
          </a:xfrm>
        </p:spPr>
      </p:pic>
      <p:sp>
        <p:nvSpPr>
          <p:cNvPr id="2" name="Rectangle 1">
            <a:extLst>
              <a:ext uri="{FF2B5EF4-FFF2-40B4-BE49-F238E27FC236}">
                <a16:creationId xmlns:a16="http://schemas.microsoft.com/office/drawing/2014/main" id="{4A82470C-43AF-9619-F4F6-D311C737E8F9}"/>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84841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0A268-A4CA-1ACD-A212-7862A215ACBF}"/>
              </a:ext>
            </a:extLst>
          </p:cNvPr>
          <p:cNvSpPr>
            <a:spLocks noGrp="1"/>
          </p:cNvSpPr>
          <p:nvPr>
            <p:ph type="title"/>
          </p:nvPr>
        </p:nvSpPr>
        <p:spPr/>
        <p:txBody>
          <a:bodyPr/>
          <a:lstStyle/>
          <a:p>
            <a:r>
              <a:rPr lang="en-US" sz="2630" dirty="0"/>
              <a:t>Deliver effective remote consultations</a:t>
            </a:r>
          </a:p>
        </p:txBody>
      </p:sp>
      <p:sp>
        <p:nvSpPr>
          <p:cNvPr id="10" name="Rectangle 9">
            <a:extLst>
              <a:ext uri="{FF2B5EF4-FFF2-40B4-BE49-F238E27FC236}">
                <a16:creationId xmlns:a16="http://schemas.microsoft.com/office/drawing/2014/main" id="{09CE23BD-4FD3-8FEB-65D2-6CB7B4A29853}"/>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graphicFrame>
        <p:nvGraphicFramePr>
          <p:cNvPr id="12" name="Diagram 11">
            <a:extLst>
              <a:ext uri="{FF2B5EF4-FFF2-40B4-BE49-F238E27FC236}">
                <a16:creationId xmlns:a16="http://schemas.microsoft.com/office/drawing/2014/main" id="{154BA699-5818-C891-1426-A9025A185A05}"/>
              </a:ext>
            </a:extLst>
          </p:cNvPr>
          <p:cNvGraphicFramePr/>
          <p:nvPr>
            <p:extLst>
              <p:ext uri="{D42A27DB-BD31-4B8C-83A1-F6EECF244321}">
                <p14:modId xmlns:p14="http://schemas.microsoft.com/office/powerpoint/2010/main" val="924765153"/>
              </p:ext>
            </p:extLst>
          </p:nvPr>
        </p:nvGraphicFramePr>
        <p:xfrm>
          <a:off x="4986555" y="971550"/>
          <a:ext cx="5080821" cy="3941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a:extLst>
              <a:ext uri="{FF2B5EF4-FFF2-40B4-BE49-F238E27FC236}">
                <a16:creationId xmlns:a16="http://schemas.microsoft.com/office/drawing/2014/main" id="{299A9D6D-FC05-ED2A-0AC1-D5846F4773AF}"/>
              </a:ext>
            </a:extLst>
          </p:cNvPr>
          <p:cNvSpPr>
            <a:spLocks noGrp="1"/>
          </p:cNvSpPr>
          <p:nvPr>
            <p:ph idx="1"/>
          </p:nvPr>
        </p:nvSpPr>
        <p:spPr>
          <a:xfrm>
            <a:off x="366149" y="1101327"/>
            <a:ext cx="5822569" cy="2628900"/>
          </a:xfrm>
        </p:spPr>
        <p:txBody>
          <a:bodyPr/>
          <a:lstStyle/>
          <a:p>
            <a:r>
              <a:rPr lang="en-US" sz="1800" dirty="0"/>
              <a:t>Prepare well</a:t>
            </a:r>
          </a:p>
          <a:p>
            <a:pPr lvl="1"/>
            <a:r>
              <a:rPr lang="en-US" sz="1600" dirty="0"/>
              <a:t>HCP and patient checklists </a:t>
            </a:r>
          </a:p>
          <a:p>
            <a:r>
              <a:rPr lang="en-US" sz="1800" dirty="0"/>
              <a:t>Follow a structured approach</a:t>
            </a:r>
          </a:p>
          <a:p>
            <a:pPr lvl="1"/>
            <a:r>
              <a:rPr lang="en-US" sz="1800" dirty="0"/>
              <a:t>Connect and set up</a:t>
            </a:r>
          </a:p>
          <a:p>
            <a:pPr lvl="1"/>
            <a:r>
              <a:rPr lang="en-US" sz="1800" dirty="0"/>
              <a:t>Ask the patient their concerns, take a detailed history, assessment and discuss thoughts and conclusions</a:t>
            </a:r>
          </a:p>
          <a:p>
            <a:pPr lvl="1"/>
            <a:r>
              <a:rPr lang="en-US" sz="1800" dirty="0"/>
              <a:t>Check understanding and agree next steps</a:t>
            </a:r>
          </a:p>
          <a:p>
            <a:r>
              <a:rPr lang="en-US" sz="1800" dirty="0"/>
              <a:t>Remember to ‘tidy up’ after the consultation – email or message links to further information</a:t>
            </a:r>
          </a:p>
        </p:txBody>
      </p:sp>
    </p:spTree>
    <p:extLst>
      <p:ext uri="{BB962C8B-B14F-4D97-AF65-F5344CB8AC3E}">
        <p14:creationId xmlns:p14="http://schemas.microsoft.com/office/powerpoint/2010/main" val="278470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D173-8C4F-BDCA-FF7A-B0593BCE0642}"/>
              </a:ext>
            </a:extLst>
          </p:cNvPr>
          <p:cNvSpPr>
            <a:spLocks noGrp="1"/>
          </p:cNvSpPr>
          <p:nvPr>
            <p:ph type="title"/>
          </p:nvPr>
        </p:nvSpPr>
        <p:spPr/>
        <p:txBody>
          <a:bodyPr/>
          <a:lstStyle/>
          <a:p>
            <a:r>
              <a:rPr lang="en-US" dirty="0"/>
              <a:t>Preparing for a remote consultation: Checklist for HCPs</a:t>
            </a:r>
          </a:p>
        </p:txBody>
      </p:sp>
      <p:sp>
        <p:nvSpPr>
          <p:cNvPr id="6" name="Rectangle 5">
            <a:extLst>
              <a:ext uri="{FF2B5EF4-FFF2-40B4-BE49-F238E27FC236}">
                <a16:creationId xmlns:a16="http://schemas.microsoft.com/office/drawing/2014/main" id="{5FA58260-180C-D6CC-6C3E-7B3D990E4002}"/>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
        <p:nvSpPr>
          <p:cNvPr id="8" name="Content Placeholder 7">
            <a:extLst>
              <a:ext uri="{FF2B5EF4-FFF2-40B4-BE49-F238E27FC236}">
                <a16:creationId xmlns:a16="http://schemas.microsoft.com/office/drawing/2014/main" id="{4D390A7F-8E56-AF7A-C265-C9FAEF2DC291}"/>
              </a:ext>
            </a:extLst>
          </p:cNvPr>
          <p:cNvSpPr>
            <a:spLocks noGrp="1"/>
          </p:cNvSpPr>
          <p:nvPr>
            <p:ph idx="1"/>
          </p:nvPr>
        </p:nvSpPr>
        <p:spPr>
          <a:xfrm>
            <a:off x="2919095" y="1671783"/>
            <a:ext cx="5834761" cy="2628900"/>
          </a:xfrm>
        </p:spPr>
        <p:txBody>
          <a:bodyPr/>
          <a:lstStyle/>
          <a:p>
            <a:pPr lvl="0">
              <a:buFont typeface="Wingdings" panose="05000000000000000000" pitchFamily="2" charset="2"/>
              <a:buChar char="q"/>
            </a:pPr>
            <a:r>
              <a:rPr lang="en-US" sz="1400" dirty="0"/>
              <a:t>Am I aware of this patient’s needs?</a:t>
            </a:r>
          </a:p>
          <a:p>
            <a:pPr lvl="0">
              <a:buFont typeface="Wingdings" panose="05000000000000000000" pitchFamily="2" charset="2"/>
              <a:buChar char="q"/>
            </a:pPr>
            <a:r>
              <a:rPr lang="en-US" sz="1400" dirty="0"/>
              <a:t>Can I access their medical history?</a:t>
            </a:r>
          </a:p>
          <a:p>
            <a:pPr lvl="0">
              <a:buFont typeface="Wingdings" panose="05000000000000000000" pitchFamily="2" charset="2"/>
              <a:buChar char="q"/>
            </a:pPr>
            <a:r>
              <a:rPr lang="en-US" sz="1400" dirty="0"/>
              <a:t>Do I know the patient’s goals?</a:t>
            </a:r>
          </a:p>
          <a:p>
            <a:pPr lvl="0">
              <a:buFont typeface="Wingdings" panose="05000000000000000000" pitchFamily="2" charset="2"/>
              <a:buChar char="q"/>
            </a:pPr>
            <a:r>
              <a:rPr lang="en-US" sz="1400" dirty="0"/>
              <a:t>What is their physical, smoking and mental health status?</a:t>
            </a:r>
          </a:p>
          <a:p>
            <a:pPr lvl="0">
              <a:buFont typeface="Wingdings" panose="05000000000000000000" pitchFamily="2" charset="2"/>
              <a:buChar char="q"/>
            </a:pPr>
            <a:r>
              <a:rPr lang="en-US" sz="1400" dirty="0"/>
              <a:t>Do they have access to a phone, smartphone, tablet or computer?</a:t>
            </a:r>
          </a:p>
          <a:p>
            <a:pPr lvl="0">
              <a:buFont typeface="Wingdings" panose="05000000000000000000" pitchFamily="2" charset="2"/>
              <a:buChar char="q"/>
            </a:pPr>
            <a:r>
              <a:rPr lang="en-US" sz="1400" dirty="0"/>
              <a:t>Should I be expecting any questionnaire results or peak flow diary?</a:t>
            </a:r>
          </a:p>
          <a:p>
            <a:pPr lvl="0">
              <a:buFont typeface="Wingdings" panose="05000000000000000000" pitchFamily="2" charset="2"/>
              <a:buChar char="q"/>
            </a:pPr>
            <a:r>
              <a:rPr lang="en-US" sz="1400" dirty="0"/>
              <a:t>Do they have access to respiratory function testing equipment? Can they use it correctly?</a:t>
            </a:r>
          </a:p>
          <a:p>
            <a:pPr lvl="0">
              <a:buFont typeface="Wingdings" panose="05000000000000000000" pitchFamily="2" charset="2"/>
              <a:buChar char="q"/>
            </a:pPr>
            <a:r>
              <a:rPr lang="en-US" sz="1400" dirty="0"/>
              <a:t>Do I need to see them – if so, is a video consultation possible?</a:t>
            </a:r>
          </a:p>
          <a:p>
            <a:pPr lvl="0">
              <a:buFont typeface="Wingdings" panose="05000000000000000000" pitchFamily="2" charset="2"/>
              <a:buChar char="q"/>
            </a:pPr>
            <a:r>
              <a:rPr lang="en-US" sz="1400" dirty="0"/>
              <a:t>Is the family/home condition supportive?</a:t>
            </a:r>
          </a:p>
          <a:p>
            <a:pPr>
              <a:buFont typeface="Wingdings" panose="05000000000000000000" pitchFamily="2" charset="2"/>
              <a:buChar char="q"/>
            </a:pPr>
            <a:endParaRPr lang="en-US" sz="1400" dirty="0"/>
          </a:p>
        </p:txBody>
      </p:sp>
      <p:pic>
        <p:nvPicPr>
          <p:cNvPr id="10" name="Picture 9" descr="Shape&#10;&#10;Description automatically generated with medium confidence">
            <a:extLst>
              <a:ext uri="{FF2B5EF4-FFF2-40B4-BE49-F238E27FC236}">
                <a16:creationId xmlns:a16="http://schemas.microsoft.com/office/drawing/2014/main" id="{9A0866E3-5D2A-3A93-C9F2-DF4EDD18225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26332" y="1853094"/>
            <a:ext cx="2405741" cy="2424684"/>
          </a:xfrm>
          <a:prstGeom prst="rect">
            <a:avLst/>
          </a:prstGeom>
        </p:spPr>
      </p:pic>
    </p:spTree>
    <p:extLst>
      <p:ext uri="{BB962C8B-B14F-4D97-AF65-F5344CB8AC3E}">
        <p14:creationId xmlns:p14="http://schemas.microsoft.com/office/powerpoint/2010/main" val="66084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D173-8C4F-BDCA-FF7A-B0593BCE0642}"/>
              </a:ext>
            </a:extLst>
          </p:cNvPr>
          <p:cNvSpPr>
            <a:spLocks noGrp="1"/>
          </p:cNvSpPr>
          <p:nvPr>
            <p:ph type="title"/>
          </p:nvPr>
        </p:nvSpPr>
        <p:spPr/>
        <p:txBody>
          <a:bodyPr/>
          <a:lstStyle/>
          <a:p>
            <a:r>
              <a:rPr lang="en-US" sz="2500" dirty="0"/>
              <a:t>Preparing patients for a remote consultation</a:t>
            </a:r>
          </a:p>
        </p:txBody>
      </p:sp>
      <p:sp>
        <p:nvSpPr>
          <p:cNvPr id="4" name="Rectangle 3">
            <a:extLst>
              <a:ext uri="{FF2B5EF4-FFF2-40B4-BE49-F238E27FC236}">
                <a16:creationId xmlns:a16="http://schemas.microsoft.com/office/drawing/2014/main" id="{374591B3-A627-5AAD-930E-3C344F41C9CA}"/>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
        <p:nvSpPr>
          <p:cNvPr id="7" name="Content Placeholder 6">
            <a:extLst>
              <a:ext uri="{FF2B5EF4-FFF2-40B4-BE49-F238E27FC236}">
                <a16:creationId xmlns:a16="http://schemas.microsoft.com/office/drawing/2014/main" id="{6E8D3170-2FC3-D4C8-1F6B-274DAF18558D}"/>
              </a:ext>
            </a:extLst>
          </p:cNvPr>
          <p:cNvSpPr>
            <a:spLocks noGrp="1"/>
          </p:cNvSpPr>
          <p:nvPr>
            <p:ph idx="1"/>
          </p:nvPr>
        </p:nvSpPr>
        <p:spPr>
          <a:xfrm>
            <a:off x="1194815" y="1348979"/>
            <a:ext cx="6777863" cy="2628900"/>
          </a:xfrm>
        </p:spPr>
        <p:txBody>
          <a:bodyPr/>
          <a:lstStyle/>
          <a:p>
            <a:pPr marL="0" lvl="0" indent="0">
              <a:buNone/>
            </a:pPr>
            <a:r>
              <a:rPr lang="en-US" sz="1600" b="1" i="1" dirty="0"/>
              <a:t>Dear Patient</a:t>
            </a:r>
          </a:p>
          <a:p>
            <a:pPr marL="0" lvl="0" indent="0">
              <a:buNone/>
            </a:pPr>
            <a:r>
              <a:rPr lang="en-US" sz="1600" dirty="0"/>
              <a:t>To help you prepare for our remote consultation please check:</a:t>
            </a:r>
          </a:p>
          <a:p>
            <a:pPr marL="0" lvl="0" indent="0">
              <a:buNone/>
            </a:pPr>
            <a:endParaRPr lang="en-US" sz="1600" dirty="0"/>
          </a:p>
          <a:p>
            <a:pPr marL="719138" lvl="0" indent="-258763">
              <a:buFont typeface="Wingdings" panose="05000000000000000000" pitchFamily="2" charset="2"/>
              <a:buChar char="q"/>
            </a:pPr>
            <a:r>
              <a:rPr lang="en-US" sz="1400" dirty="0"/>
              <a:t>Have I completed any tests, diary or questionnaires my HCP has sent?</a:t>
            </a:r>
            <a:endParaRPr lang="en-US" sz="1400" baseline="30000" dirty="0"/>
          </a:p>
          <a:p>
            <a:pPr marL="719138" lvl="0" indent="-258763">
              <a:buFont typeface="Wingdings" panose="05000000000000000000" pitchFamily="2" charset="2"/>
              <a:buChar char="q"/>
            </a:pPr>
            <a:r>
              <a:rPr lang="en-US" sz="1400" dirty="0"/>
              <a:t>Have I prepared a list of questions for my HCP?</a:t>
            </a:r>
          </a:p>
          <a:p>
            <a:pPr marL="719138" lvl="0" indent="-258763">
              <a:buFont typeface="Wingdings" panose="05000000000000000000" pitchFamily="2" charset="2"/>
              <a:buChar char="q"/>
            </a:pPr>
            <a:r>
              <a:rPr lang="en-US" sz="1400" dirty="0"/>
              <a:t>Am I in a quiet and private place?</a:t>
            </a:r>
          </a:p>
          <a:p>
            <a:pPr marL="719138" lvl="0" indent="-258763">
              <a:buFont typeface="Wingdings" panose="05000000000000000000" pitchFamily="2" charset="2"/>
              <a:buChar char="q"/>
            </a:pPr>
            <a:r>
              <a:rPr lang="en-US" sz="1400" dirty="0"/>
              <a:t>Which symptoms are bothering me most at the moment?</a:t>
            </a:r>
          </a:p>
          <a:p>
            <a:pPr marL="719138" lvl="0" indent="-258763">
              <a:buFont typeface="Wingdings" panose="05000000000000000000" pitchFamily="2" charset="2"/>
              <a:buChar char="q"/>
            </a:pPr>
            <a:r>
              <a:rPr lang="en-US" sz="1400" dirty="0"/>
              <a:t>Do I have my medications to hand, including my inhaler(s)?</a:t>
            </a:r>
          </a:p>
          <a:p>
            <a:pPr marL="719138" lvl="0" indent="-258763">
              <a:buFont typeface="Wingdings" panose="05000000000000000000" pitchFamily="2" charset="2"/>
              <a:buChar char="q"/>
            </a:pPr>
            <a:r>
              <a:rPr lang="en-US" sz="1400" dirty="0"/>
              <a:t>Do I have a pen and paper to hand to make notes?</a:t>
            </a:r>
          </a:p>
          <a:p>
            <a:pPr marL="719138" lvl="0" indent="-258763">
              <a:buFont typeface="Wingdings" panose="05000000000000000000" pitchFamily="2" charset="2"/>
              <a:buChar char="q"/>
            </a:pPr>
            <a:r>
              <a:rPr lang="en-US" sz="1400" dirty="0"/>
              <a:t>Do I have my glasses/hearing aid with me (if I need them)?</a:t>
            </a:r>
          </a:p>
          <a:p>
            <a:pPr>
              <a:buFont typeface="Wingdings" panose="05000000000000000000" pitchFamily="2" charset="2"/>
              <a:buChar char="q"/>
            </a:pPr>
            <a:endParaRPr lang="en-US" sz="1400" dirty="0"/>
          </a:p>
        </p:txBody>
      </p:sp>
    </p:spTree>
    <p:extLst>
      <p:ext uri="{BB962C8B-B14F-4D97-AF65-F5344CB8AC3E}">
        <p14:creationId xmlns:p14="http://schemas.microsoft.com/office/powerpoint/2010/main" val="406072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0A268-A4CA-1ACD-A212-7862A215ACBF}"/>
              </a:ext>
            </a:extLst>
          </p:cNvPr>
          <p:cNvSpPr>
            <a:spLocks noGrp="1"/>
          </p:cNvSpPr>
          <p:nvPr>
            <p:ph type="title"/>
          </p:nvPr>
        </p:nvSpPr>
        <p:spPr/>
        <p:txBody>
          <a:bodyPr/>
          <a:lstStyle/>
          <a:p>
            <a:r>
              <a:rPr lang="en-US" dirty="0"/>
              <a:t>Guide to remote consultation: for HCPs</a:t>
            </a:r>
          </a:p>
        </p:txBody>
      </p:sp>
      <p:graphicFrame>
        <p:nvGraphicFramePr>
          <p:cNvPr id="2" name="Diagram 1">
            <a:extLst>
              <a:ext uri="{FF2B5EF4-FFF2-40B4-BE49-F238E27FC236}">
                <a16:creationId xmlns:a16="http://schemas.microsoft.com/office/drawing/2014/main" id="{B9E1925D-5A2B-0869-8D97-A91474C45713}"/>
              </a:ext>
            </a:extLst>
          </p:cNvPr>
          <p:cNvGraphicFramePr/>
          <p:nvPr>
            <p:extLst>
              <p:ext uri="{D42A27DB-BD31-4B8C-83A1-F6EECF244321}">
                <p14:modId xmlns:p14="http://schemas.microsoft.com/office/powerpoint/2010/main" val="820888062"/>
              </p:ext>
            </p:extLst>
          </p:nvPr>
        </p:nvGraphicFramePr>
        <p:xfrm>
          <a:off x="-1767715" y="1049355"/>
          <a:ext cx="5080821" cy="3941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AFA5798-AE2B-5F5D-8EEE-5CFA98625941}"/>
              </a:ext>
            </a:extLst>
          </p:cNvPr>
          <p:cNvSpPr txBox="1"/>
          <p:nvPr/>
        </p:nvSpPr>
        <p:spPr>
          <a:xfrm>
            <a:off x="3058622" y="1072631"/>
            <a:ext cx="4254795" cy="261610"/>
          </a:xfrm>
          <a:prstGeom prst="rect">
            <a:avLst/>
          </a:prstGeom>
          <a:solidFill>
            <a:srgbClr val="00B0F0"/>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solidFill>
                  <a:schemeClr val="bg1"/>
                </a:solidFill>
                <a:latin typeface="Arial" charset="0"/>
                <a:ea typeface="Arial" charset="0"/>
                <a:cs typeface="Arial" charset="0"/>
              </a:rPr>
              <a:t>Review patient notes and recent history </a:t>
            </a:r>
            <a:endParaRPr lang="en-GB" sz="1400" dirty="0">
              <a:solidFill>
                <a:schemeClr val="bg1"/>
              </a:solidFill>
              <a:latin typeface="Arial" charset="0"/>
              <a:ea typeface="Arial" charset="0"/>
              <a:cs typeface="Arial" charset="0"/>
            </a:endParaRPr>
          </a:p>
        </p:txBody>
      </p:sp>
      <p:sp>
        <p:nvSpPr>
          <p:cNvPr id="5" name="TextBox 4">
            <a:extLst>
              <a:ext uri="{FF2B5EF4-FFF2-40B4-BE49-F238E27FC236}">
                <a16:creationId xmlns:a16="http://schemas.microsoft.com/office/drawing/2014/main" id="{FF4FC5AD-624C-22DB-3B49-DD33517BE383}"/>
              </a:ext>
            </a:extLst>
          </p:cNvPr>
          <p:cNvSpPr txBox="1"/>
          <p:nvPr/>
        </p:nvSpPr>
        <p:spPr>
          <a:xfrm>
            <a:off x="3042833" y="1427288"/>
            <a:ext cx="4254794" cy="600164"/>
          </a:xfrm>
          <a:prstGeom prst="rect">
            <a:avLst/>
          </a:prstGeom>
          <a:solidFill>
            <a:srgbClr val="92D050"/>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t>Connect and check patient can see/hear you</a:t>
            </a:r>
          </a:p>
          <a:p>
            <a:pPr marL="171450" indent="-171450">
              <a:buFont typeface="Arial" panose="020B0604020202020204" pitchFamily="34" charset="0"/>
              <a:buChar char="•"/>
            </a:pPr>
            <a:r>
              <a:rPr lang="en-GB" sz="1100" dirty="0"/>
              <a:t>Ensure privacy and if anyone is with patient</a:t>
            </a:r>
          </a:p>
          <a:p>
            <a:pPr marL="171450" indent="-171450">
              <a:buFont typeface="Arial" panose="020B0604020202020204" pitchFamily="34" charset="0"/>
              <a:buChar char="•"/>
            </a:pPr>
            <a:r>
              <a:rPr lang="en-GB" sz="1100" dirty="0"/>
              <a:t>Contingency plan (what to do if cut off)</a:t>
            </a:r>
          </a:p>
        </p:txBody>
      </p:sp>
      <p:sp>
        <p:nvSpPr>
          <p:cNvPr id="7" name="TextBox 6">
            <a:extLst>
              <a:ext uri="{FF2B5EF4-FFF2-40B4-BE49-F238E27FC236}">
                <a16:creationId xmlns:a16="http://schemas.microsoft.com/office/drawing/2014/main" id="{0E6615B1-15FB-F697-8860-BFF7E0819256}"/>
              </a:ext>
            </a:extLst>
          </p:cNvPr>
          <p:cNvSpPr txBox="1"/>
          <p:nvPr/>
        </p:nvSpPr>
        <p:spPr>
          <a:xfrm>
            <a:off x="3052466" y="2120499"/>
            <a:ext cx="4254794" cy="430887"/>
          </a:xfrm>
          <a:prstGeom prst="rect">
            <a:avLst/>
          </a:prstGeom>
          <a:solidFill>
            <a:schemeClr val="accent5">
              <a:lumMod val="20000"/>
              <a:lumOff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latin typeface="Arial" charset="0"/>
                <a:ea typeface="Arial" charset="0"/>
                <a:cs typeface="Arial" charset="0"/>
              </a:rPr>
              <a:t>Greet, non-clinical talk</a:t>
            </a:r>
          </a:p>
          <a:p>
            <a:pPr marL="171450" indent="-171450">
              <a:buFont typeface="Arial" panose="020B0604020202020204" pitchFamily="34" charset="0"/>
              <a:buChar char="•"/>
            </a:pPr>
            <a:r>
              <a:rPr lang="en-GB" sz="1100" dirty="0">
                <a:latin typeface="Arial" charset="0"/>
                <a:ea typeface="Arial" charset="0"/>
                <a:cs typeface="Arial" charset="0"/>
              </a:rPr>
              <a:t>Provide reassurance to build rapport and put patient at ease</a:t>
            </a:r>
          </a:p>
        </p:txBody>
      </p:sp>
      <p:sp>
        <p:nvSpPr>
          <p:cNvPr id="8" name="TextBox 7">
            <a:extLst>
              <a:ext uri="{FF2B5EF4-FFF2-40B4-BE49-F238E27FC236}">
                <a16:creationId xmlns:a16="http://schemas.microsoft.com/office/drawing/2014/main" id="{124E98C4-9C27-9947-10AA-44F5EB36E36F}"/>
              </a:ext>
            </a:extLst>
          </p:cNvPr>
          <p:cNvSpPr txBox="1"/>
          <p:nvPr/>
        </p:nvSpPr>
        <p:spPr>
          <a:xfrm>
            <a:off x="3057433" y="2644433"/>
            <a:ext cx="4244859" cy="938719"/>
          </a:xfrm>
          <a:prstGeom prst="rect">
            <a:avLst/>
          </a:prstGeom>
          <a:solidFill>
            <a:schemeClr val="accent1">
              <a:lumMod val="5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solidFill>
                  <a:schemeClr val="bg1"/>
                </a:solidFill>
              </a:rPr>
              <a:t>Ask for description of concerns &amp; priorities for the consultation</a:t>
            </a:r>
          </a:p>
          <a:p>
            <a:pPr marL="171450" indent="-171450">
              <a:buFont typeface="Arial" panose="020B0604020202020204" pitchFamily="34" charset="0"/>
              <a:buChar char="•"/>
            </a:pPr>
            <a:r>
              <a:rPr lang="en-GB" sz="1100" dirty="0">
                <a:solidFill>
                  <a:schemeClr val="bg1"/>
                </a:solidFill>
              </a:rPr>
              <a:t>Take a detailed &amp; focused history</a:t>
            </a:r>
          </a:p>
          <a:p>
            <a:pPr marL="171450" indent="-171450">
              <a:buFont typeface="Arial" panose="020B0604020202020204" pitchFamily="34" charset="0"/>
              <a:buChar char="•"/>
            </a:pPr>
            <a:r>
              <a:rPr lang="en-GB" sz="1100" dirty="0">
                <a:solidFill>
                  <a:schemeClr val="bg1"/>
                </a:solidFill>
              </a:rPr>
              <a:t>Gather any physical assessments the patient is able to provide</a:t>
            </a:r>
          </a:p>
          <a:p>
            <a:pPr marL="171450" indent="-171450">
              <a:buFont typeface="Arial" panose="020B0604020202020204" pitchFamily="34" charset="0"/>
              <a:buChar char="•"/>
            </a:pPr>
            <a:r>
              <a:rPr lang="en-GB" sz="1100" dirty="0">
                <a:solidFill>
                  <a:schemeClr val="bg1"/>
                </a:solidFill>
              </a:rPr>
              <a:t>Discuss thoughts &amp; conclusions and decide on a course of action</a:t>
            </a:r>
          </a:p>
        </p:txBody>
      </p:sp>
      <p:sp>
        <p:nvSpPr>
          <p:cNvPr id="6" name="TextBox 5">
            <a:extLst>
              <a:ext uri="{FF2B5EF4-FFF2-40B4-BE49-F238E27FC236}">
                <a16:creationId xmlns:a16="http://schemas.microsoft.com/office/drawing/2014/main" id="{6E9909E7-88C5-91D5-4E9A-B11E730976A6}"/>
              </a:ext>
            </a:extLst>
          </p:cNvPr>
          <p:cNvSpPr txBox="1"/>
          <p:nvPr/>
        </p:nvSpPr>
        <p:spPr>
          <a:xfrm>
            <a:off x="7800760" y="1799385"/>
            <a:ext cx="1071366" cy="240065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000" b="1" dirty="0">
                <a:solidFill>
                  <a:schemeClr val="tx1"/>
                </a:solidFill>
                <a:effectLst/>
                <a:ea typeface="Calibri" panose="020F0502020204030204" pitchFamily="34" charset="0"/>
              </a:rPr>
              <a:t>Repair talk</a:t>
            </a:r>
          </a:p>
          <a:p>
            <a:r>
              <a:rPr lang="en-GB" sz="1000" dirty="0">
                <a:solidFill>
                  <a:schemeClr val="tx1"/>
                </a:solidFill>
                <a:ea typeface="Calibri" panose="020F0502020204030204" pitchFamily="34" charset="0"/>
              </a:rPr>
              <a:t>C</a:t>
            </a:r>
            <a:r>
              <a:rPr lang="en-GB" sz="1000" dirty="0">
                <a:solidFill>
                  <a:schemeClr val="tx1"/>
                </a:solidFill>
                <a:effectLst/>
                <a:ea typeface="Calibri" panose="020F0502020204030204" pitchFamily="34" charset="0"/>
              </a:rPr>
              <a:t>orrect significant disruption to the flow of the consultation due to latency or technical breakdowns e.g. pause, invite patient to continue talking when overlap/</a:t>
            </a:r>
            <a:r>
              <a:rPr lang="en-GB" sz="1000" dirty="0" err="1">
                <a:solidFill>
                  <a:schemeClr val="tx1"/>
                </a:solidFill>
                <a:effectLst/>
                <a:ea typeface="Calibri" panose="020F0502020204030204" pitchFamily="34" charset="0"/>
              </a:rPr>
              <a:t>interr-uption</a:t>
            </a:r>
            <a:r>
              <a:rPr lang="en-GB" sz="1000" dirty="0">
                <a:solidFill>
                  <a:schemeClr val="tx1"/>
                </a:solidFill>
                <a:effectLst/>
                <a:ea typeface="Calibri" panose="020F0502020204030204" pitchFamily="34" charset="0"/>
              </a:rPr>
              <a:t> occurs</a:t>
            </a:r>
            <a:endParaRPr lang="en-GB" sz="1000" dirty="0">
              <a:solidFill>
                <a:schemeClr val="tx1"/>
              </a:solidFill>
            </a:endParaRPr>
          </a:p>
        </p:txBody>
      </p:sp>
      <p:grpSp>
        <p:nvGrpSpPr>
          <p:cNvPr id="11" name="Group 10">
            <a:extLst>
              <a:ext uri="{FF2B5EF4-FFF2-40B4-BE49-F238E27FC236}">
                <a16:creationId xmlns:a16="http://schemas.microsoft.com/office/drawing/2014/main" id="{D73C39FD-28C3-994C-493A-6579A432C505}"/>
              </a:ext>
            </a:extLst>
          </p:cNvPr>
          <p:cNvGrpSpPr/>
          <p:nvPr/>
        </p:nvGrpSpPr>
        <p:grpSpPr>
          <a:xfrm>
            <a:off x="7397125" y="1026027"/>
            <a:ext cx="403635" cy="3750190"/>
            <a:chOff x="4906974" y="1270564"/>
            <a:chExt cx="403635" cy="4043494"/>
          </a:xfrm>
          <a:solidFill>
            <a:srgbClr val="FF9966"/>
          </a:solidFill>
          <a:scene3d>
            <a:camera prst="orthographicFront">
              <a:rot lat="0" lon="0" rev="0"/>
            </a:camera>
            <a:lightRig rig="balanced" dir="t">
              <a:rot lat="0" lon="0" rev="8700000"/>
            </a:lightRig>
          </a:scene3d>
        </p:grpSpPr>
        <p:sp>
          <p:nvSpPr>
            <p:cNvPr id="12" name="Arrow: Up-Down 11">
              <a:extLst>
                <a:ext uri="{FF2B5EF4-FFF2-40B4-BE49-F238E27FC236}">
                  <a16:creationId xmlns:a16="http://schemas.microsoft.com/office/drawing/2014/main" id="{DDD7990E-348D-5553-26AB-D8FDB31A08EB}"/>
                </a:ext>
              </a:extLst>
            </p:cNvPr>
            <p:cNvSpPr/>
            <p:nvPr/>
          </p:nvSpPr>
          <p:spPr>
            <a:xfrm>
              <a:off x="4906974" y="1270564"/>
              <a:ext cx="403635" cy="4043494"/>
            </a:xfrm>
            <a:prstGeom prst="upDownArrow">
              <a:avLst/>
            </a:prstGeom>
            <a:solidFill>
              <a:srgbClr val="FFC000"/>
            </a:solid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id="{3066BE4C-A873-2C75-D3FB-DE10D0790CDD}"/>
                </a:ext>
              </a:extLst>
            </p:cNvPr>
            <p:cNvSpPr txBox="1"/>
            <p:nvPr/>
          </p:nvSpPr>
          <p:spPr>
            <a:xfrm rot="16200000">
              <a:off x="4484629" y="3222579"/>
              <a:ext cx="1248326" cy="276999"/>
            </a:xfrm>
            <a:prstGeom prst="rect">
              <a:avLst/>
            </a:prstGeom>
            <a:solidFill>
              <a:srgbClr val="FFC000"/>
            </a:solidFill>
            <a:ln>
              <a:noFill/>
            </a:ln>
            <a:effectLst>
              <a:outerShdw blurRad="44450" dist="27940" dir="5400000" algn="ctr">
                <a:srgbClr val="000000">
                  <a:alpha val="32000"/>
                </a:srgbClr>
              </a:outerShdw>
            </a:effectLst>
            <a:sp3d/>
          </p:spPr>
          <p:txBody>
            <a:bodyPr wrap="square" rtlCol="0">
              <a:spAutoFit/>
            </a:bodyPr>
            <a:lstStyle/>
            <a:p>
              <a:r>
                <a:rPr lang="en-GB" sz="1200" dirty="0">
                  <a:latin typeface="Arial" charset="0"/>
                  <a:ea typeface="Arial" charset="0"/>
                  <a:cs typeface="Arial" charset="0"/>
                </a:rPr>
                <a:t>REPAIR TALK</a:t>
              </a:r>
            </a:p>
          </p:txBody>
        </p:sp>
      </p:grpSp>
      <p:sp>
        <p:nvSpPr>
          <p:cNvPr id="14" name="TextBox 13">
            <a:extLst>
              <a:ext uri="{FF2B5EF4-FFF2-40B4-BE49-F238E27FC236}">
                <a16:creationId xmlns:a16="http://schemas.microsoft.com/office/drawing/2014/main" id="{E65C7449-B357-488A-687B-D7FDED79E48E}"/>
              </a:ext>
            </a:extLst>
          </p:cNvPr>
          <p:cNvSpPr txBox="1"/>
          <p:nvPr/>
        </p:nvSpPr>
        <p:spPr>
          <a:xfrm>
            <a:off x="3052466" y="3676199"/>
            <a:ext cx="4249826" cy="938719"/>
          </a:xfrm>
          <a:prstGeom prst="rect">
            <a:avLst/>
          </a:prstGeom>
          <a:solidFill>
            <a:schemeClr val="tx1">
              <a:lumMod val="20000"/>
              <a:lumOff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t>Check understanding of agreed action</a:t>
            </a:r>
          </a:p>
          <a:p>
            <a:pPr marL="171450" indent="-171450">
              <a:buFont typeface="Arial" panose="020B0604020202020204" pitchFamily="34" charset="0"/>
              <a:buChar char="•"/>
            </a:pPr>
            <a:r>
              <a:rPr lang="en-GB" sz="1100" dirty="0"/>
              <a:t>Advise on reliable sources of information</a:t>
            </a:r>
          </a:p>
          <a:p>
            <a:pPr marL="171450" indent="-171450">
              <a:buFont typeface="Arial" panose="020B0604020202020204" pitchFamily="34" charset="0"/>
              <a:buChar char="•"/>
            </a:pPr>
            <a:r>
              <a:rPr lang="en-GB" sz="1100" dirty="0"/>
              <a:t>Make sure the patient can collect any prescriptions</a:t>
            </a:r>
          </a:p>
          <a:p>
            <a:pPr marL="171450" indent="-171450">
              <a:buFont typeface="Arial" panose="020B0604020202020204" pitchFamily="34" charset="0"/>
              <a:buChar char="•"/>
            </a:pPr>
            <a:r>
              <a:rPr lang="en-GB" sz="1100" dirty="0"/>
              <a:t>Arrange follow-up consultations with yourself or other HCP as needed</a:t>
            </a:r>
            <a:endParaRPr lang="en-GB" sz="1400" dirty="0"/>
          </a:p>
        </p:txBody>
      </p:sp>
      <p:sp>
        <p:nvSpPr>
          <p:cNvPr id="15" name="TextBox 14">
            <a:extLst>
              <a:ext uri="{FF2B5EF4-FFF2-40B4-BE49-F238E27FC236}">
                <a16:creationId xmlns:a16="http://schemas.microsoft.com/office/drawing/2014/main" id="{7D828F8D-F16D-CBB2-1BD0-97056163EEFD}"/>
              </a:ext>
            </a:extLst>
          </p:cNvPr>
          <p:cNvSpPr txBox="1"/>
          <p:nvPr/>
        </p:nvSpPr>
        <p:spPr>
          <a:xfrm>
            <a:off x="3042833" y="4707963"/>
            <a:ext cx="4249826" cy="261610"/>
          </a:xfrm>
          <a:prstGeom prst="rect">
            <a:avLst/>
          </a:prstGeom>
          <a:solidFill>
            <a:schemeClr val="accent1">
              <a:lumMod val="9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t>Send promised links and/or information</a:t>
            </a:r>
            <a:endParaRPr lang="en-GB" sz="1400" dirty="0"/>
          </a:p>
        </p:txBody>
      </p:sp>
      <p:sp>
        <p:nvSpPr>
          <p:cNvPr id="18" name="TextBox 17">
            <a:extLst>
              <a:ext uri="{FF2B5EF4-FFF2-40B4-BE49-F238E27FC236}">
                <a16:creationId xmlns:a16="http://schemas.microsoft.com/office/drawing/2014/main" id="{F4D28A71-4501-D57A-1932-7C3797F81DFB}"/>
              </a:ext>
            </a:extLst>
          </p:cNvPr>
          <p:cNvSpPr txBox="1"/>
          <p:nvPr/>
        </p:nvSpPr>
        <p:spPr>
          <a:xfrm>
            <a:off x="1385078" y="1545214"/>
            <a:ext cx="1191795" cy="3016210"/>
          </a:xfrm>
          <a:prstGeom prst="rect">
            <a:avLst/>
          </a:prstGeom>
          <a:solidFill>
            <a:srgbClr val="FF99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000" b="1" dirty="0">
                <a:solidFill>
                  <a:schemeClr val="tx1"/>
                </a:solidFill>
                <a:effectLst/>
                <a:ea typeface="Calibri" panose="020F0502020204030204" pitchFamily="34" charset="0"/>
              </a:rPr>
              <a:t>Operational talk</a:t>
            </a:r>
            <a:r>
              <a:rPr lang="en-GB" sz="1000" dirty="0">
                <a:solidFill>
                  <a:schemeClr val="tx1"/>
                </a:solidFill>
                <a:effectLst/>
                <a:ea typeface="Calibri" panose="020F0502020204030204" pitchFamily="34" charset="0"/>
              </a:rPr>
              <a:t>: instructing and guiding the patient to </a:t>
            </a:r>
          </a:p>
          <a:p>
            <a:pPr marL="171450" indent="-171450">
              <a:buFont typeface="Arial" charset="0"/>
              <a:buChar char="•"/>
            </a:pPr>
            <a:r>
              <a:rPr lang="en-GB" sz="1000" dirty="0">
                <a:solidFill>
                  <a:schemeClr val="tx1"/>
                </a:solidFill>
                <a:effectLst/>
                <a:ea typeface="Calibri" panose="020F0502020204030204" pitchFamily="34" charset="0"/>
              </a:rPr>
              <a:t>support the consultation</a:t>
            </a:r>
          </a:p>
          <a:p>
            <a:pPr marL="171450" indent="-171450">
              <a:buFont typeface="Arial" charset="0"/>
              <a:buChar char="•"/>
            </a:pPr>
            <a:r>
              <a:rPr lang="en-GB" sz="1000" dirty="0">
                <a:solidFill>
                  <a:schemeClr val="tx1"/>
                </a:solidFill>
                <a:effectLst/>
                <a:ea typeface="Calibri" panose="020F0502020204030204" pitchFamily="34" charset="0"/>
              </a:rPr>
              <a:t>improve the quality of the consultation or during physical examinations (e.g. asking the patient to speak louder, reposition the webcam or change the lighting)</a:t>
            </a:r>
            <a:endParaRPr lang="en-GB" sz="1000" dirty="0">
              <a:solidFill>
                <a:schemeClr val="tx1"/>
              </a:solidFill>
            </a:endParaRPr>
          </a:p>
        </p:txBody>
      </p:sp>
      <p:grpSp>
        <p:nvGrpSpPr>
          <p:cNvPr id="19" name="Group 18">
            <a:extLst>
              <a:ext uri="{FF2B5EF4-FFF2-40B4-BE49-F238E27FC236}">
                <a16:creationId xmlns:a16="http://schemas.microsoft.com/office/drawing/2014/main" id="{635100E8-DF84-C94F-EAE5-4D5BE502D8BC}"/>
              </a:ext>
            </a:extLst>
          </p:cNvPr>
          <p:cNvGrpSpPr/>
          <p:nvPr/>
        </p:nvGrpSpPr>
        <p:grpSpPr>
          <a:xfrm>
            <a:off x="2585514" y="971550"/>
            <a:ext cx="403635" cy="3750190"/>
            <a:chOff x="4518511" y="1287301"/>
            <a:chExt cx="403635" cy="4043494"/>
          </a:xfrm>
          <a:solidFill>
            <a:srgbClr val="FF9966"/>
          </a:solidFill>
          <a:scene3d>
            <a:camera prst="orthographicFront">
              <a:rot lat="0" lon="0" rev="0"/>
            </a:camera>
            <a:lightRig rig="balanced" dir="t">
              <a:rot lat="0" lon="0" rev="8700000"/>
            </a:lightRig>
          </a:scene3d>
        </p:grpSpPr>
        <p:sp>
          <p:nvSpPr>
            <p:cNvPr id="20" name="Arrow: Up-Down 20">
              <a:extLst>
                <a:ext uri="{FF2B5EF4-FFF2-40B4-BE49-F238E27FC236}">
                  <a16:creationId xmlns:a16="http://schemas.microsoft.com/office/drawing/2014/main" id="{EF01B02B-5C44-ACF6-7DDE-5D9E66102AAC}"/>
                </a:ext>
              </a:extLst>
            </p:cNvPr>
            <p:cNvSpPr/>
            <p:nvPr/>
          </p:nvSpPr>
          <p:spPr>
            <a:xfrm>
              <a:off x="4518511" y="1287301"/>
              <a:ext cx="403635" cy="4043494"/>
            </a:xfrm>
            <a:prstGeom prst="upDownArrow">
              <a:avLst/>
            </a:prstGeom>
            <a:grp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Source Sans Pro" panose="020B0503030403020204" pitchFamily="34" charset="0"/>
              </a:endParaRPr>
            </a:p>
          </p:txBody>
        </p:sp>
        <p:sp>
          <p:nvSpPr>
            <p:cNvPr id="21" name="TextBox 20">
              <a:extLst>
                <a:ext uri="{FF2B5EF4-FFF2-40B4-BE49-F238E27FC236}">
                  <a16:creationId xmlns:a16="http://schemas.microsoft.com/office/drawing/2014/main" id="{8236D3C1-B16B-3E26-29BE-130C68B4E9FB}"/>
                </a:ext>
              </a:extLst>
            </p:cNvPr>
            <p:cNvSpPr txBox="1"/>
            <p:nvPr/>
          </p:nvSpPr>
          <p:spPr>
            <a:xfrm rot="16200000">
              <a:off x="3812345" y="3251921"/>
              <a:ext cx="1807327" cy="276999"/>
            </a:xfrm>
            <a:prstGeom prst="rect">
              <a:avLst/>
            </a:prstGeom>
            <a:grpFill/>
            <a:ln>
              <a:noFill/>
            </a:ln>
            <a:effectLst>
              <a:outerShdw blurRad="44450" dist="27940" dir="5400000" algn="ctr">
                <a:srgbClr val="000000">
                  <a:alpha val="32000"/>
                </a:srgbClr>
              </a:outerShdw>
            </a:effectLst>
            <a:sp3d/>
          </p:spPr>
          <p:txBody>
            <a:bodyPr wrap="none" rtlCol="0">
              <a:spAutoFit/>
            </a:bodyPr>
            <a:lstStyle/>
            <a:p>
              <a:r>
                <a:rPr lang="en-GB" sz="1200" dirty="0">
                  <a:latin typeface="+mj-lt"/>
                </a:rPr>
                <a:t>OPERATIONAL TALK</a:t>
              </a:r>
            </a:p>
          </p:txBody>
        </p:sp>
      </p:grpSp>
      <p:sp>
        <p:nvSpPr>
          <p:cNvPr id="9" name="Rectangle 8">
            <a:extLst>
              <a:ext uri="{FF2B5EF4-FFF2-40B4-BE49-F238E27FC236}">
                <a16:creationId xmlns:a16="http://schemas.microsoft.com/office/drawing/2014/main" id="{762DD52F-85AA-A2F2-2047-9DC08270A3E6}"/>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149534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0A268-A4CA-1ACD-A212-7862A215ACBF}"/>
              </a:ext>
            </a:extLst>
          </p:cNvPr>
          <p:cNvSpPr>
            <a:spLocks noGrp="1"/>
          </p:cNvSpPr>
          <p:nvPr>
            <p:ph type="title"/>
          </p:nvPr>
        </p:nvSpPr>
        <p:spPr/>
        <p:txBody>
          <a:bodyPr/>
          <a:lstStyle/>
          <a:p>
            <a:r>
              <a:rPr lang="en-US" dirty="0"/>
              <a:t>Guide to remote consultation: for patients</a:t>
            </a:r>
          </a:p>
        </p:txBody>
      </p:sp>
      <p:sp>
        <p:nvSpPr>
          <p:cNvPr id="10" name="Rectangle 9">
            <a:extLst>
              <a:ext uri="{FF2B5EF4-FFF2-40B4-BE49-F238E27FC236}">
                <a16:creationId xmlns:a16="http://schemas.microsoft.com/office/drawing/2014/main" id="{09CE23BD-4FD3-8FEB-65D2-6CB7B4A29853}"/>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graphicFrame>
        <p:nvGraphicFramePr>
          <p:cNvPr id="2" name="Diagram 1">
            <a:extLst>
              <a:ext uri="{FF2B5EF4-FFF2-40B4-BE49-F238E27FC236}">
                <a16:creationId xmlns:a16="http://schemas.microsoft.com/office/drawing/2014/main" id="{B9E1925D-5A2B-0869-8D97-A91474C45713}"/>
              </a:ext>
            </a:extLst>
          </p:cNvPr>
          <p:cNvGraphicFramePr/>
          <p:nvPr>
            <p:extLst>
              <p:ext uri="{D42A27DB-BD31-4B8C-83A1-F6EECF244321}">
                <p14:modId xmlns:p14="http://schemas.microsoft.com/office/powerpoint/2010/main" val="820888062"/>
              </p:ext>
            </p:extLst>
          </p:nvPr>
        </p:nvGraphicFramePr>
        <p:xfrm>
          <a:off x="-1767715" y="1049355"/>
          <a:ext cx="5080821" cy="3941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AFA5798-AE2B-5F5D-8EEE-5CFA98625941}"/>
              </a:ext>
            </a:extLst>
          </p:cNvPr>
          <p:cNvSpPr txBox="1"/>
          <p:nvPr/>
        </p:nvSpPr>
        <p:spPr>
          <a:xfrm>
            <a:off x="3058622" y="1072631"/>
            <a:ext cx="4254795" cy="430887"/>
          </a:xfrm>
          <a:prstGeom prst="rect">
            <a:avLst/>
          </a:prstGeom>
          <a:solidFill>
            <a:srgbClr val="00B0F0"/>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solidFill>
                  <a:schemeClr val="bg1"/>
                </a:solidFill>
              </a:rPr>
              <a:t>Check access to call system and points for discussion</a:t>
            </a:r>
          </a:p>
          <a:p>
            <a:pPr marL="171450" indent="-171450">
              <a:buFont typeface="Arial" panose="020B0604020202020204" pitchFamily="34" charset="0"/>
              <a:buChar char="•"/>
            </a:pPr>
            <a:r>
              <a:rPr lang="en-GB" sz="1100" dirty="0">
                <a:solidFill>
                  <a:schemeClr val="bg1"/>
                </a:solidFill>
              </a:rPr>
              <a:t>Have medications and any inhalers near you</a:t>
            </a:r>
            <a:endParaRPr lang="en-GB" sz="1400" dirty="0">
              <a:solidFill>
                <a:schemeClr val="bg1"/>
              </a:solidFill>
            </a:endParaRPr>
          </a:p>
        </p:txBody>
      </p:sp>
      <p:sp>
        <p:nvSpPr>
          <p:cNvPr id="5" name="TextBox 4">
            <a:extLst>
              <a:ext uri="{FF2B5EF4-FFF2-40B4-BE49-F238E27FC236}">
                <a16:creationId xmlns:a16="http://schemas.microsoft.com/office/drawing/2014/main" id="{FF4FC5AD-624C-22DB-3B49-DD33517BE383}"/>
              </a:ext>
            </a:extLst>
          </p:cNvPr>
          <p:cNvSpPr txBox="1"/>
          <p:nvPr/>
        </p:nvSpPr>
        <p:spPr>
          <a:xfrm>
            <a:off x="3058623" y="1621052"/>
            <a:ext cx="4254794" cy="600164"/>
          </a:xfrm>
          <a:prstGeom prst="rect">
            <a:avLst/>
          </a:prstGeom>
          <a:solidFill>
            <a:srgbClr val="92D050"/>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t>Connect and check HCP can see/hear you</a:t>
            </a:r>
          </a:p>
          <a:p>
            <a:pPr marL="171450" indent="-171450">
              <a:buFont typeface="Arial" panose="020B0604020202020204" pitchFamily="34" charset="0"/>
              <a:buChar char="•"/>
            </a:pPr>
            <a:r>
              <a:rPr lang="en-GB" sz="1100" dirty="0"/>
              <a:t>Let HCP know if anyone is with you</a:t>
            </a:r>
          </a:p>
          <a:p>
            <a:pPr marL="171450" indent="-171450">
              <a:buFont typeface="Arial" panose="020B0604020202020204" pitchFamily="34" charset="0"/>
              <a:buChar char="•"/>
            </a:pPr>
            <a:r>
              <a:rPr lang="en-GB" sz="1100" dirty="0"/>
              <a:t>Contingency plan (what to do if cut off)</a:t>
            </a:r>
          </a:p>
        </p:txBody>
      </p:sp>
      <p:sp>
        <p:nvSpPr>
          <p:cNvPr id="7" name="TextBox 6">
            <a:extLst>
              <a:ext uri="{FF2B5EF4-FFF2-40B4-BE49-F238E27FC236}">
                <a16:creationId xmlns:a16="http://schemas.microsoft.com/office/drawing/2014/main" id="{0E6615B1-15FB-F697-8860-BFF7E0819256}"/>
              </a:ext>
            </a:extLst>
          </p:cNvPr>
          <p:cNvSpPr txBox="1"/>
          <p:nvPr/>
        </p:nvSpPr>
        <p:spPr>
          <a:xfrm>
            <a:off x="3058623" y="2338750"/>
            <a:ext cx="4254794" cy="261610"/>
          </a:xfrm>
          <a:prstGeom prst="rect">
            <a:avLst/>
          </a:prstGeom>
          <a:solidFill>
            <a:schemeClr val="accent5">
              <a:lumMod val="20000"/>
              <a:lumOff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latin typeface="Arial" charset="0"/>
                <a:ea typeface="Arial" charset="0"/>
                <a:cs typeface="Arial" charset="0"/>
              </a:rPr>
              <a:t>Greet, non-clinical talk</a:t>
            </a:r>
            <a:endParaRPr lang="en-GB" sz="1400" dirty="0">
              <a:latin typeface="Arial" charset="0"/>
              <a:ea typeface="Arial" charset="0"/>
              <a:cs typeface="Arial" charset="0"/>
            </a:endParaRPr>
          </a:p>
        </p:txBody>
      </p:sp>
      <p:sp>
        <p:nvSpPr>
          <p:cNvPr id="8" name="TextBox 7">
            <a:extLst>
              <a:ext uri="{FF2B5EF4-FFF2-40B4-BE49-F238E27FC236}">
                <a16:creationId xmlns:a16="http://schemas.microsoft.com/office/drawing/2014/main" id="{124E98C4-9C27-9947-10AA-44F5EB36E36F}"/>
              </a:ext>
            </a:extLst>
          </p:cNvPr>
          <p:cNvSpPr txBox="1"/>
          <p:nvPr/>
        </p:nvSpPr>
        <p:spPr>
          <a:xfrm>
            <a:off x="3058622" y="2717894"/>
            <a:ext cx="4244859" cy="938719"/>
          </a:xfrm>
          <a:prstGeom prst="rect">
            <a:avLst/>
          </a:prstGeom>
          <a:solidFill>
            <a:schemeClr val="accent1">
              <a:lumMod val="5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solidFill>
                  <a:schemeClr val="bg1"/>
                </a:solidFill>
              </a:rPr>
              <a:t>Provide a description of concerns and priorities for the consultation</a:t>
            </a:r>
          </a:p>
          <a:p>
            <a:pPr marL="171450" indent="-171450">
              <a:buFont typeface="Arial" panose="020B0604020202020204" pitchFamily="34" charset="0"/>
              <a:buChar char="•"/>
            </a:pPr>
            <a:r>
              <a:rPr lang="en-GB" sz="1100" dirty="0">
                <a:solidFill>
                  <a:schemeClr val="bg1"/>
                </a:solidFill>
              </a:rPr>
              <a:t>Provide any physical assessments the HCP requests</a:t>
            </a:r>
          </a:p>
          <a:p>
            <a:pPr marL="171450" indent="-171450">
              <a:buFont typeface="Arial" panose="020B0604020202020204" pitchFamily="34" charset="0"/>
              <a:buChar char="•"/>
            </a:pPr>
            <a:r>
              <a:rPr lang="en-GB" sz="1100" dirty="0">
                <a:solidFill>
                  <a:schemeClr val="bg1"/>
                </a:solidFill>
              </a:rPr>
              <a:t>Discuss thoughts and conclusions and decide on a course of action</a:t>
            </a:r>
          </a:p>
        </p:txBody>
      </p:sp>
      <p:sp>
        <p:nvSpPr>
          <p:cNvPr id="6" name="TextBox 5">
            <a:extLst>
              <a:ext uri="{FF2B5EF4-FFF2-40B4-BE49-F238E27FC236}">
                <a16:creationId xmlns:a16="http://schemas.microsoft.com/office/drawing/2014/main" id="{6E9909E7-88C5-91D5-4E9A-B11E730976A6}"/>
              </a:ext>
            </a:extLst>
          </p:cNvPr>
          <p:cNvSpPr txBox="1"/>
          <p:nvPr/>
        </p:nvSpPr>
        <p:spPr>
          <a:xfrm>
            <a:off x="7800760" y="1799385"/>
            <a:ext cx="1071366" cy="240065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000" b="1" dirty="0">
                <a:solidFill>
                  <a:schemeClr val="tx1"/>
                </a:solidFill>
                <a:effectLst/>
                <a:ea typeface="Calibri" panose="020F0502020204030204" pitchFamily="34" charset="0"/>
              </a:rPr>
              <a:t>Repair talk</a:t>
            </a:r>
          </a:p>
          <a:p>
            <a:r>
              <a:rPr lang="en-GB" sz="1000" dirty="0">
                <a:solidFill>
                  <a:schemeClr val="tx1"/>
                </a:solidFill>
                <a:ea typeface="Calibri" panose="020F0502020204030204" pitchFamily="34" charset="0"/>
              </a:rPr>
              <a:t>C</a:t>
            </a:r>
            <a:r>
              <a:rPr lang="en-GB" sz="1000" dirty="0">
                <a:solidFill>
                  <a:schemeClr val="tx1"/>
                </a:solidFill>
                <a:effectLst/>
                <a:ea typeface="Calibri" panose="020F0502020204030204" pitchFamily="34" charset="0"/>
              </a:rPr>
              <a:t>orrect significant disruption to the flow of the consultation due to latency or technical breakdowns e.g. pause, invite patient to continue talking when overlap/</a:t>
            </a:r>
            <a:r>
              <a:rPr lang="en-GB" sz="1000" dirty="0" err="1">
                <a:solidFill>
                  <a:schemeClr val="tx1"/>
                </a:solidFill>
                <a:effectLst/>
                <a:ea typeface="Calibri" panose="020F0502020204030204" pitchFamily="34" charset="0"/>
              </a:rPr>
              <a:t>interr-uption</a:t>
            </a:r>
            <a:r>
              <a:rPr lang="en-GB" sz="1000" dirty="0">
                <a:solidFill>
                  <a:schemeClr val="tx1"/>
                </a:solidFill>
                <a:effectLst/>
                <a:ea typeface="Calibri" panose="020F0502020204030204" pitchFamily="34" charset="0"/>
              </a:rPr>
              <a:t> occurs</a:t>
            </a:r>
            <a:endParaRPr lang="en-GB" sz="1000" dirty="0">
              <a:solidFill>
                <a:schemeClr val="tx1"/>
              </a:solidFill>
            </a:endParaRPr>
          </a:p>
        </p:txBody>
      </p:sp>
      <p:grpSp>
        <p:nvGrpSpPr>
          <p:cNvPr id="11" name="Group 10">
            <a:extLst>
              <a:ext uri="{FF2B5EF4-FFF2-40B4-BE49-F238E27FC236}">
                <a16:creationId xmlns:a16="http://schemas.microsoft.com/office/drawing/2014/main" id="{D73C39FD-28C3-994C-493A-6579A432C505}"/>
              </a:ext>
            </a:extLst>
          </p:cNvPr>
          <p:cNvGrpSpPr/>
          <p:nvPr/>
        </p:nvGrpSpPr>
        <p:grpSpPr>
          <a:xfrm>
            <a:off x="7397125" y="1026027"/>
            <a:ext cx="403635" cy="3750190"/>
            <a:chOff x="4906974" y="1270564"/>
            <a:chExt cx="403635" cy="4043494"/>
          </a:xfrm>
          <a:solidFill>
            <a:srgbClr val="FF9966"/>
          </a:solidFill>
          <a:scene3d>
            <a:camera prst="orthographicFront">
              <a:rot lat="0" lon="0" rev="0"/>
            </a:camera>
            <a:lightRig rig="balanced" dir="t">
              <a:rot lat="0" lon="0" rev="8700000"/>
            </a:lightRig>
          </a:scene3d>
        </p:grpSpPr>
        <p:sp>
          <p:nvSpPr>
            <p:cNvPr id="12" name="Arrow: Up-Down 11">
              <a:extLst>
                <a:ext uri="{FF2B5EF4-FFF2-40B4-BE49-F238E27FC236}">
                  <a16:creationId xmlns:a16="http://schemas.microsoft.com/office/drawing/2014/main" id="{DDD7990E-348D-5553-26AB-D8FDB31A08EB}"/>
                </a:ext>
              </a:extLst>
            </p:cNvPr>
            <p:cNvSpPr/>
            <p:nvPr/>
          </p:nvSpPr>
          <p:spPr>
            <a:xfrm>
              <a:off x="4906974" y="1270564"/>
              <a:ext cx="403635" cy="4043494"/>
            </a:xfrm>
            <a:prstGeom prst="upDownArrow">
              <a:avLst/>
            </a:prstGeom>
            <a:solidFill>
              <a:srgbClr val="FFC000"/>
            </a:solid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id="{3066BE4C-A873-2C75-D3FB-DE10D0790CDD}"/>
                </a:ext>
              </a:extLst>
            </p:cNvPr>
            <p:cNvSpPr txBox="1"/>
            <p:nvPr/>
          </p:nvSpPr>
          <p:spPr>
            <a:xfrm rot="16200000">
              <a:off x="4484629" y="3222579"/>
              <a:ext cx="1248326" cy="276999"/>
            </a:xfrm>
            <a:prstGeom prst="rect">
              <a:avLst/>
            </a:prstGeom>
            <a:solidFill>
              <a:srgbClr val="FFC000"/>
            </a:solidFill>
            <a:ln>
              <a:noFill/>
            </a:ln>
            <a:effectLst>
              <a:outerShdw blurRad="44450" dist="27940" dir="5400000" algn="ctr">
                <a:srgbClr val="000000">
                  <a:alpha val="32000"/>
                </a:srgbClr>
              </a:outerShdw>
            </a:effectLst>
            <a:sp3d/>
          </p:spPr>
          <p:txBody>
            <a:bodyPr wrap="square" rtlCol="0">
              <a:spAutoFit/>
            </a:bodyPr>
            <a:lstStyle/>
            <a:p>
              <a:r>
                <a:rPr lang="en-GB" sz="1200" dirty="0">
                  <a:latin typeface="Arial" charset="0"/>
                  <a:ea typeface="Arial" charset="0"/>
                  <a:cs typeface="Arial" charset="0"/>
                </a:rPr>
                <a:t>REPAIR TALK</a:t>
              </a:r>
            </a:p>
          </p:txBody>
        </p:sp>
      </p:grpSp>
      <p:sp>
        <p:nvSpPr>
          <p:cNvPr id="14" name="TextBox 13">
            <a:extLst>
              <a:ext uri="{FF2B5EF4-FFF2-40B4-BE49-F238E27FC236}">
                <a16:creationId xmlns:a16="http://schemas.microsoft.com/office/drawing/2014/main" id="{E65C7449-B357-488A-687B-D7FDED79E48E}"/>
              </a:ext>
            </a:extLst>
          </p:cNvPr>
          <p:cNvSpPr txBox="1"/>
          <p:nvPr/>
        </p:nvSpPr>
        <p:spPr>
          <a:xfrm>
            <a:off x="3066587" y="3774147"/>
            <a:ext cx="4249826" cy="769441"/>
          </a:xfrm>
          <a:prstGeom prst="rect">
            <a:avLst/>
          </a:prstGeom>
          <a:solidFill>
            <a:schemeClr val="tx1">
              <a:lumMod val="20000"/>
              <a:lumOff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latin typeface="Arial" charset="0"/>
                <a:ea typeface="Arial" charset="0"/>
                <a:cs typeface="Arial" charset="0"/>
              </a:rPr>
              <a:t>Agree and clarify understanding of plan of actions</a:t>
            </a:r>
          </a:p>
          <a:p>
            <a:pPr marL="171450" indent="-171450">
              <a:buFont typeface="Arial" panose="020B0604020202020204" pitchFamily="34" charset="0"/>
              <a:buChar char="•"/>
            </a:pPr>
            <a:r>
              <a:rPr lang="en-GB" sz="1100" dirty="0">
                <a:latin typeface="Arial" charset="0"/>
                <a:ea typeface="Arial" charset="0"/>
                <a:cs typeface="Arial" charset="0"/>
              </a:rPr>
              <a:t>Take note of advice on reliable sources of information</a:t>
            </a:r>
          </a:p>
          <a:p>
            <a:pPr marL="171450" indent="-171450">
              <a:buFont typeface="Arial" panose="020B0604020202020204" pitchFamily="34" charset="0"/>
              <a:buChar char="•"/>
            </a:pPr>
            <a:r>
              <a:rPr lang="en-GB" sz="1100" dirty="0">
                <a:latin typeface="Arial" charset="0"/>
                <a:ea typeface="Arial" charset="0"/>
                <a:cs typeface="Arial" charset="0"/>
              </a:rPr>
              <a:t>Confirm you can collect any prescriptions</a:t>
            </a:r>
          </a:p>
          <a:p>
            <a:pPr marL="171450" indent="-171450">
              <a:buFont typeface="Arial" panose="020B0604020202020204" pitchFamily="34" charset="0"/>
              <a:buChar char="•"/>
            </a:pPr>
            <a:r>
              <a:rPr lang="en-GB" sz="1100" dirty="0">
                <a:latin typeface="Arial" charset="0"/>
                <a:ea typeface="Arial" charset="0"/>
                <a:cs typeface="Arial" charset="0"/>
              </a:rPr>
              <a:t>Check how to arrange follow-up consultations</a:t>
            </a:r>
            <a:endParaRPr lang="en-GB" sz="1400" dirty="0">
              <a:latin typeface="Arial" charset="0"/>
              <a:ea typeface="Arial" charset="0"/>
              <a:cs typeface="Arial" charset="0"/>
            </a:endParaRPr>
          </a:p>
        </p:txBody>
      </p:sp>
      <p:sp>
        <p:nvSpPr>
          <p:cNvPr id="15" name="TextBox 14">
            <a:extLst>
              <a:ext uri="{FF2B5EF4-FFF2-40B4-BE49-F238E27FC236}">
                <a16:creationId xmlns:a16="http://schemas.microsoft.com/office/drawing/2014/main" id="{7D828F8D-F16D-CBB2-1BD0-97056163EEFD}"/>
              </a:ext>
            </a:extLst>
          </p:cNvPr>
          <p:cNvSpPr txBox="1"/>
          <p:nvPr/>
        </p:nvSpPr>
        <p:spPr>
          <a:xfrm>
            <a:off x="3058622" y="4661121"/>
            <a:ext cx="4249826" cy="261610"/>
          </a:xfrm>
          <a:prstGeom prst="rect">
            <a:avLst/>
          </a:prstGeom>
          <a:solidFill>
            <a:schemeClr val="accent1">
              <a:lumMod val="90000"/>
            </a:schemeClr>
          </a:solidFill>
          <a:ln>
            <a:noFill/>
          </a:ln>
          <a:effectLst/>
          <a:scene3d>
            <a:camera prst="orthographicFront">
              <a:rot lat="0" lon="0" rev="0"/>
            </a:camera>
            <a:lightRig rig="balanced" dir="t">
              <a:rot lat="0" lon="0" rev="8700000"/>
            </a:lightRig>
          </a:scene3d>
          <a:sp3d/>
        </p:spPr>
        <p:txBody>
          <a:bodyPr wrap="square" rtlCol="0">
            <a:spAutoFit/>
          </a:bodyPr>
          <a:lstStyle/>
          <a:p>
            <a:pPr marL="171450" indent="-171450">
              <a:buFont typeface="Arial" panose="020B0604020202020204" pitchFamily="34" charset="0"/>
              <a:buChar char="•"/>
            </a:pPr>
            <a:r>
              <a:rPr lang="en-GB" sz="1100" dirty="0">
                <a:latin typeface="Arial" charset="0"/>
                <a:ea typeface="Arial" charset="0"/>
                <a:cs typeface="Arial" charset="0"/>
              </a:rPr>
              <a:t>Look out for promised links/information</a:t>
            </a:r>
            <a:endParaRPr lang="en-GB" sz="1400" dirty="0">
              <a:latin typeface="Arial" charset="0"/>
              <a:ea typeface="Arial" charset="0"/>
              <a:cs typeface="Arial" charset="0"/>
            </a:endParaRPr>
          </a:p>
        </p:txBody>
      </p:sp>
      <p:sp>
        <p:nvSpPr>
          <p:cNvPr id="18" name="TextBox 17">
            <a:extLst>
              <a:ext uri="{FF2B5EF4-FFF2-40B4-BE49-F238E27FC236}">
                <a16:creationId xmlns:a16="http://schemas.microsoft.com/office/drawing/2014/main" id="{F4D28A71-4501-D57A-1932-7C3797F81DFB}"/>
              </a:ext>
            </a:extLst>
          </p:cNvPr>
          <p:cNvSpPr txBox="1"/>
          <p:nvPr/>
        </p:nvSpPr>
        <p:spPr>
          <a:xfrm>
            <a:off x="1385078" y="1545214"/>
            <a:ext cx="1191795" cy="3016210"/>
          </a:xfrm>
          <a:prstGeom prst="rect">
            <a:avLst/>
          </a:prstGeom>
          <a:solidFill>
            <a:srgbClr val="FF99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000" b="1" dirty="0">
                <a:solidFill>
                  <a:schemeClr val="tx1"/>
                </a:solidFill>
                <a:effectLst/>
                <a:ea typeface="Calibri" panose="020F0502020204030204" pitchFamily="34" charset="0"/>
              </a:rPr>
              <a:t>Operational talk</a:t>
            </a:r>
            <a:r>
              <a:rPr lang="en-GB" sz="1000" dirty="0">
                <a:solidFill>
                  <a:schemeClr val="tx1"/>
                </a:solidFill>
                <a:effectLst/>
                <a:ea typeface="Calibri" panose="020F0502020204030204" pitchFamily="34" charset="0"/>
              </a:rPr>
              <a:t>: instructing and guiding the patient to </a:t>
            </a:r>
          </a:p>
          <a:p>
            <a:pPr marL="171450" indent="-171450">
              <a:buFont typeface="Arial" charset="0"/>
              <a:buChar char="•"/>
            </a:pPr>
            <a:r>
              <a:rPr lang="en-GB" sz="1000" dirty="0">
                <a:solidFill>
                  <a:schemeClr val="tx1"/>
                </a:solidFill>
                <a:effectLst/>
                <a:ea typeface="Calibri" panose="020F0502020204030204" pitchFamily="34" charset="0"/>
              </a:rPr>
              <a:t>support the consultation</a:t>
            </a:r>
          </a:p>
          <a:p>
            <a:pPr marL="171450" indent="-171450">
              <a:buFont typeface="Arial" charset="0"/>
              <a:buChar char="•"/>
            </a:pPr>
            <a:r>
              <a:rPr lang="en-GB" sz="1000" dirty="0">
                <a:solidFill>
                  <a:schemeClr val="tx1"/>
                </a:solidFill>
                <a:effectLst/>
                <a:ea typeface="Calibri" panose="020F0502020204030204" pitchFamily="34" charset="0"/>
              </a:rPr>
              <a:t>improve the quality of the consultation or during physical examinations (e.g. asking the patient to speak louder, reposition the webcam or change the lighting)</a:t>
            </a:r>
            <a:endParaRPr lang="en-GB" sz="1000" dirty="0">
              <a:solidFill>
                <a:schemeClr val="tx1"/>
              </a:solidFill>
            </a:endParaRPr>
          </a:p>
        </p:txBody>
      </p:sp>
      <p:grpSp>
        <p:nvGrpSpPr>
          <p:cNvPr id="19" name="Group 18">
            <a:extLst>
              <a:ext uri="{FF2B5EF4-FFF2-40B4-BE49-F238E27FC236}">
                <a16:creationId xmlns:a16="http://schemas.microsoft.com/office/drawing/2014/main" id="{635100E8-DF84-C94F-EAE5-4D5BE502D8BC}"/>
              </a:ext>
            </a:extLst>
          </p:cNvPr>
          <p:cNvGrpSpPr/>
          <p:nvPr/>
        </p:nvGrpSpPr>
        <p:grpSpPr>
          <a:xfrm>
            <a:off x="2585514" y="971550"/>
            <a:ext cx="403635" cy="3750190"/>
            <a:chOff x="4518511" y="1287301"/>
            <a:chExt cx="403635" cy="4043494"/>
          </a:xfrm>
          <a:solidFill>
            <a:srgbClr val="FF9966"/>
          </a:solidFill>
          <a:scene3d>
            <a:camera prst="orthographicFront">
              <a:rot lat="0" lon="0" rev="0"/>
            </a:camera>
            <a:lightRig rig="balanced" dir="t">
              <a:rot lat="0" lon="0" rev="8700000"/>
            </a:lightRig>
          </a:scene3d>
        </p:grpSpPr>
        <p:sp>
          <p:nvSpPr>
            <p:cNvPr id="20" name="Arrow: Up-Down 20">
              <a:extLst>
                <a:ext uri="{FF2B5EF4-FFF2-40B4-BE49-F238E27FC236}">
                  <a16:creationId xmlns:a16="http://schemas.microsoft.com/office/drawing/2014/main" id="{EF01B02B-5C44-ACF6-7DDE-5D9E66102AAC}"/>
                </a:ext>
              </a:extLst>
            </p:cNvPr>
            <p:cNvSpPr/>
            <p:nvPr/>
          </p:nvSpPr>
          <p:spPr>
            <a:xfrm>
              <a:off x="4518511" y="1287301"/>
              <a:ext cx="403635" cy="4043494"/>
            </a:xfrm>
            <a:prstGeom prst="upDownArrow">
              <a:avLst/>
            </a:prstGeom>
            <a:grp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Source Sans Pro" panose="020B0503030403020204" pitchFamily="34" charset="0"/>
              </a:endParaRPr>
            </a:p>
          </p:txBody>
        </p:sp>
        <p:sp>
          <p:nvSpPr>
            <p:cNvPr id="21" name="TextBox 20">
              <a:extLst>
                <a:ext uri="{FF2B5EF4-FFF2-40B4-BE49-F238E27FC236}">
                  <a16:creationId xmlns:a16="http://schemas.microsoft.com/office/drawing/2014/main" id="{8236D3C1-B16B-3E26-29BE-130C68B4E9FB}"/>
                </a:ext>
              </a:extLst>
            </p:cNvPr>
            <p:cNvSpPr txBox="1"/>
            <p:nvPr/>
          </p:nvSpPr>
          <p:spPr>
            <a:xfrm rot="16200000">
              <a:off x="3812345" y="3251921"/>
              <a:ext cx="1807327" cy="276999"/>
            </a:xfrm>
            <a:prstGeom prst="rect">
              <a:avLst/>
            </a:prstGeom>
            <a:grpFill/>
            <a:ln>
              <a:noFill/>
            </a:ln>
            <a:effectLst>
              <a:outerShdw blurRad="44450" dist="27940" dir="5400000" algn="ctr">
                <a:srgbClr val="000000">
                  <a:alpha val="32000"/>
                </a:srgbClr>
              </a:outerShdw>
            </a:effectLst>
            <a:sp3d/>
          </p:spPr>
          <p:txBody>
            <a:bodyPr wrap="none" rtlCol="0">
              <a:spAutoFit/>
            </a:bodyPr>
            <a:lstStyle/>
            <a:p>
              <a:r>
                <a:rPr lang="en-GB" sz="1200" dirty="0">
                  <a:latin typeface="+mj-lt"/>
                </a:rPr>
                <a:t>OPERATIONAL TALK</a:t>
              </a:r>
            </a:p>
          </p:txBody>
        </p:sp>
      </p:grpSp>
    </p:spTree>
    <p:extLst>
      <p:ext uri="{BB962C8B-B14F-4D97-AF65-F5344CB8AC3E}">
        <p14:creationId xmlns:p14="http://schemas.microsoft.com/office/powerpoint/2010/main" val="380592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0FBFF6-8421-7D0F-5892-DDEC8EF9BB94}"/>
              </a:ext>
            </a:extLst>
          </p:cNvPr>
          <p:cNvSpPr>
            <a:spLocks noGrp="1"/>
          </p:cNvSpPr>
          <p:nvPr>
            <p:ph type="title"/>
          </p:nvPr>
        </p:nvSpPr>
        <p:spPr/>
        <p:txBody>
          <a:bodyPr/>
          <a:lstStyle/>
          <a:p>
            <a:r>
              <a:rPr lang="en-GB" sz="2800" dirty="0">
                <a:solidFill>
                  <a:srgbClr val="C00000"/>
                </a:solidFill>
                <a:ea typeface="ＭＳ Ｐゴシック"/>
              </a:rPr>
              <a:t>Remote respiratory consultations:</a:t>
            </a:r>
            <a:br>
              <a:rPr lang="en-GB" sz="2800" dirty="0">
                <a:solidFill>
                  <a:srgbClr val="C00000"/>
                </a:solidFill>
              </a:rPr>
            </a:br>
            <a:r>
              <a:rPr lang="en-US" sz="2800" dirty="0">
                <a:solidFill>
                  <a:srgbClr val="C00000"/>
                </a:solidFill>
                <a:latin typeface="Arial"/>
                <a:ea typeface="ＭＳ Ｐゴシック"/>
                <a:cs typeface="Arial"/>
              </a:rPr>
              <a:t>Certainties</a:t>
            </a:r>
            <a:endParaRPr lang="en-US" dirty="0">
              <a:solidFill>
                <a:srgbClr val="C00000"/>
              </a:solidFill>
            </a:endParaRPr>
          </a:p>
        </p:txBody>
      </p:sp>
      <p:sp>
        <p:nvSpPr>
          <p:cNvPr id="3" name="Content Placeholder 2">
            <a:extLst>
              <a:ext uri="{FF2B5EF4-FFF2-40B4-BE49-F238E27FC236}">
                <a16:creationId xmlns:a16="http://schemas.microsoft.com/office/drawing/2014/main" id="{DE2490CB-DFF4-D74B-8024-C5366E0D1079}"/>
              </a:ext>
            </a:extLst>
          </p:cNvPr>
          <p:cNvSpPr>
            <a:spLocks noGrp="1"/>
          </p:cNvSpPr>
          <p:nvPr>
            <p:ph idx="4294967295"/>
          </p:nvPr>
        </p:nvSpPr>
        <p:spPr>
          <a:xfrm>
            <a:off x="446400" y="1360800"/>
            <a:ext cx="4863788" cy="3482663"/>
          </a:xfrm>
        </p:spPr>
        <p:txBody>
          <a:bodyPr>
            <a:normAutofit/>
          </a:bodyPr>
          <a:lstStyle/>
          <a:p>
            <a:pPr>
              <a:lnSpc>
                <a:spcPct val="120000"/>
              </a:lnSpc>
            </a:pPr>
            <a:r>
              <a:rPr lang="en-US" sz="1200" dirty="0">
                <a:latin typeface="Arial" panose="020B0604020202020204" pitchFamily="34" charset="0"/>
                <a:cs typeface="Arial" panose="020B0604020202020204" pitchFamily="34" charset="0"/>
              </a:rPr>
              <a:t>Needed to protect HCP and patient during COVID</a:t>
            </a:r>
          </a:p>
          <a:p>
            <a:pPr>
              <a:lnSpc>
                <a:spcPct val="120000"/>
              </a:lnSpc>
            </a:pPr>
            <a:r>
              <a:rPr lang="en-US" sz="1200" dirty="0">
                <a:latin typeface="Arial" panose="020B0604020202020204" pitchFamily="34" charset="0"/>
                <a:cs typeface="Arial" panose="020B0604020202020204" pitchFamily="34" charset="0"/>
              </a:rPr>
              <a:t>Will change practice forever: new “desire lines”</a:t>
            </a:r>
          </a:p>
          <a:p>
            <a:pPr>
              <a:lnSpc>
                <a:spcPct val="120000"/>
              </a:lnSpc>
            </a:pPr>
            <a:r>
              <a:rPr lang="en-US" sz="1200" dirty="0">
                <a:latin typeface="Arial" panose="020B0604020202020204" pitchFamily="34" charset="0"/>
                <a:cs typeface="Arial" panose="020B0604020202020204" pitchFamily="34" charset="0"/>
              </a:rPr>
              <a:t>Must create at least equivalent experience for HCP and patient </a:t>
            </a:r>
          </a:p>
          <a:p>
            <a:pPr lvl="1"/>
            <a:r>
              <a:rPr lang="en-US" sz="1100" dirty="0">
                <a:latin typeface="Arial" panose="020B0604020202020204" pitchFamily="34" charset="0"/>
                <a:cs typeface="Arial" panose="020B0604020202020204" pitchFamily="34" charset="0"/>
              </a:rPr>
              <a:t>Quiet and private, not phoning from supermarket or driving</a:t>
            </a:r>
          </a:p>
          <a:p>
            <a:pPr>
              <a:lnSpc>
                <a:spcPct val="120000"/>
              </a:lnSpc>
            </a:pPr>
            <a:r>
              <a:rPr lang="en-US" sz="1200" dirty="0">
                <a:latin typeface="Arial" panose="020B0604020202020204" pitchFamily="34" charset="0"/>
                <a:cs typeface="Arial" panose="020B0604020202020204" pitchFamily="34" charset="0"/>
              </a:rPr>
              <a:t>Needs preparation and follow up</a:t>
            </a:r>
          </a:p>
          <a:p>
            <a:pPr>
              <a:lnSpc>
                <a:spcPct val="120000"/>
              </a:lnSpc>
            </a:pPr>
            <a:r>
              <a:rPr lang="en-US" sz="1200" dirty="0">
                <a:latin typeface="Arial" panose="020B0604020202020204" pitchFamily="34" charset="0"/>
                <a:cs typeface="Arial" panose="020B0604020202020204" pitchFamily="34" charset="0"/>
              </a:rPr>
              <a:t>Best for routine care not new diagnosis</a:t>
            </a:r>
          </a:p>
          <a:p>
            <a:pPr>
              <a:lnSpc>
                <a:spcPct val="120000"/>
              </a:lnSpc>
            </a:pPr>
            <a:r>
              <a:rPr lang="en-US" sz="1200" dirty="0">
                <a:latin typeface="Arial" panose="020B0604020202020204" pitchFamily="34" charset="0"/>
                <a:cs typeface="Arial" panose="020B0604020202020204" pitchFamily="34" charset="0"/>
              </a:rPr>
              <a:t>Some tests can be done remotely</a:t>
            </a:r>
          </a:p>
          <a:p>
            <a:pPr>
              <a:lnSpc>
                <a:spcPct val="120000"/>
              </a:lnSpc>
            </a:pPr>
            <a:r>
              <a:rPr lang="en-US" sz="1200" dirty="0">
                <a:latin typeface="Arial" panose="020B0604020202020204" pitchFamily="34" charset="0"/>
                <a:cs typeface="Arial" panose="020B0604020202020204" pitchFamily="34" charset="0"/>
              </a:rPr>
              <a:t>Video better but sometimes only phone possible</a:t>
            </a:r>
          </a:p>
          <a:p>
            <a:pPr>
              <a:lnSpc>
                <a:spcPct val="120000"/>
              </a:lnSpc>
            </a:pPr>
            <a:r>
              <a:rPr lang="en-US" sz="1200" dirty="0">
                <a:latin typeface="Arial" panose="020B0604020202020204" pitchFamily="34" charset="0"/>
                <a:cs typeface="Arial" panose="020B0604020202020204" pitchFamily="34" charset="0"/>
              </a:rPr>
              <a:t>Takes as long or longer than face to face</a:t>
            </a:r>
          </a:p>
          <a:p>
            <a:r>
              <a:rPr lang="en-US" sz="1200" dirty="0">
                <a:latin typeface="Arial" panose="020B0604020202020204" pitchFamily="34" charset="0"/>
                <a:cs typeface="Arial" panose="020B0604020202020204" pitchFamily="34" charset="0"/>
              </a:rPr>
              <a:t>Risk of increasing inequity for people with respiratory problems:</a:t>
            </a:r>
          </a:p>
          <a:p>
            <a:pPr lvl="1"/>
            <a:r>
              <a:rPr lang="en-US" sz="1100" dirty="0">
                <a:latin typeface="Arial" panose="020B0604020202020204" pitchFamily="34" charset="0"/>
                <a:cs typeface="Arial" panose="020B0604020202020204" pitchFamily="34" charset="0"/>
              </a:rPr>
              <a:t>Poverty, educational level means risk of digital exclusion</a:t>
            </a:r>
          </a:p>
          <a:p>
            <a:pPr marL="0" indent="0">
              <a:lnSpc>
                <a:spcPct val="120000"/>
              </a:lnSpc>
              <a:buNone/>
            </a:pPr>
            <a:r>
              <a:rPr lang="en-US" sz="7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1D16B031-8E3D-7A4F-9F4A-2920233C8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353" y="1157967"/>
            <a:ext cx="3263503" cy="3263503"/>
          </a:xfrm>
          <a:prstGeom prst="rect">
            <a:avLst/>
          </a:prstGeom>
        </p:spPr>
      </p:pic>
      <p:sp>
        <p:nvSpPr>
          <p:cNvPr id="7" name="Arrow: Up 6">
            <a:extLst>
              <a:ext uri="{FF2B5EF4-FFF2-40B4-BE49-F238E27FC236}">
                <a16:creationId xmlns:a16="http://schemas.microsoft.com/office/drawing/2014/main" id="{7C5E0156-D2AF-28C0-83A2-1653D3FDF7A1}"/>
              </a:ext>
            </a:extLst>
          </p:cNvPr>
          <p:cNvSpPr/>
          <p:nvPr/>
        </p:nvSpPr>
        <p:spPr bwMode="auto">
          <a:xfrm>
            <a:off x="5976000" y="3319200"/>
            <a:ext cx="1288800" cy="720000"/>
          </a:xfrm>
          <a:prstGeom prst="upArrow">
            <a:avLst/>
          </a:prstGeom>
          <a:solidFill>
            <a:schemeClr val="accent6">
              <a:lumMod val="60000"/>
              <a:lumOff val="4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rPr>
              <a:t>Desire line</a:t>
            </a:r>
          </a:p>
        </p:txBody>
      </p:sp>
      <p:sp>
        <p:nvSpPr>
          <p:cNvPr id="9" name="TextBox 8">
            <a:extLst>
              <a:ext uri="{FF2B5EF4-FFF2-40B4-BE49-F238E27FC236}">
                <a16:creationId xmlns:a16="http://schemas.microsoft.com/office/drawing/2014/main" id="{373BDAD9-35E1-1F2B-A793-866D68C329BE}"/>
              </a:ext>
            </a:extLst>
          </p:cNvPr>
          <p:cNvSpPr txBox="1"/>
          <p:nvPr/>
        </p:nvSpPr>
        <p:spPr>
          <a:xfrm>
            <a:off x="0" y="4911852"/>
            <a:ext cx="6306535" cy="261610"/>
          </a:xfrm>
          <a:prstGeom prst="rect">
            <a:avLst/>
          </a:prstGeom>
          <a:noFill/>
        </p:spPr>
        <p:txBody>
          <a:bodyPr wrap="none" rtlCol="0">
            <a:spAutoFit/>
          </a:bodyPr>
          <a:lstStyle/>
          <a:p>
            <a:r>
              <a:rPr lang="nl-NL" sz="1100" dirty="0">
                <a:effectLst/>
                <a:latin typeface="Calibri" panose="020F0502020204030204" pitchFamily="34" charset="0"/>
                <a:ea typeface="Calibri" panose="020F0502020204030204" pitchFamily="34" charset="0"/>
                <a:cs typeface="Calibri" panose="020F0502020204030204" pitchFamily="34" charset="0"/>
              </a:rPr>
              <a:t>Williams S, et al. J Health </a:t>
            </a:r>
            <a:r>
              <a:rPr lang="nl-NL" sz="1100" dirty="0" err="1">
                <a:effectLst/>
                <a:latin typeface="Calibri" panose="020F0502020204030204" pitchFamily="34" charset="0"/>
                <a:ea typeface="Calibri" panose="020F0502020204030204" pitchFamily="34" charset="0"/>
                <a:cs typeface="Calibri" panose="020F0502020204030204" pitchFamily="34" charset="0"/>
              </a:rPr>
              <a:t>Serv</a:t>
            </a: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1100" dirty="0" err="1">
                <a:effectLst/>
                <a:latin typeface="Calibri" panose="020F0502020204030204" pitchFamily="34" charset="0"/>
                <a:ea typeface="Calibri" panose="020F0502020204030204" pitchFamily="34" charset="0"/>
                <a:cs typeface="Calibri" panose="020F0502020204030204" pitchFamily="34" charset="0"/>
              </a:rPr>
              <a:t>Res</a:t>
            </a:r>
            <a:r>
              <a:rPr lang="nl-NL" sz="1100" dirty="0">
                <a:effectLst/>
                <a:latin typeface="Calibri" panose="020F0502020204030204" pitchFamily="34" charset="0"/>
                <a:ea typeface="Calibri" panose="020F0502020204030204" pitchFamily="34" charset="0"/>
                <a:cs typeface="Calibri" panose="020F0502020204030204" pitchFamily="34" charset="0"/>
              </a:rPr>
              <a:t> Policy 2022;Online </a:t>
            </a:r>
            <a:r>
              <a:rPr lang="nl-NL" sz="1100" dirty="0" err="1">
                <a:effectLst/>
                <a:latin typeface="Calibri" panose="020F0502020204030204" pitchFamily="34" charset="0"/>
                <a:ea typeface="Calibri" panose="020F0502020204030204" pitchFamily="34" charset="0"/>
                <a:cs typeface="Calibri" panose="020F0502020204030204" pitchFamily="34" charset="0"/>
              </a:rPr>
              <a:t>ahead</a:t>
            </a:r>
            <a:r>
              <a:rPr lang="nl-NL" sz="1100" dirty="0">
                <a:effectLst/>
                <a:latin typeface="Calibri" panose="020F0502020204030204" pitchFamily="34" charset="0"/>
                <a:ea typeface="Calibri" panose="020F0502020204030204" pitchFamily="34" charset="0"/>
                <a:cs typeface="Calibri" panose="020F0502020204030204" pitchFamily="34" charset="0"/>
              </a:rPr>
              <a:t> of print: </a:t>
            </a:r>
            <a:r>
              <a:rPr lang="en-GB" sz="1100" b="0" i="0" dirty="0" err="1">
                <a:effectLst/>
                <a:latin typeface="Calibri" panose="020F0502020204030204" pitchFamily="34" charset="0"/>
                <a:ea typeface="Calibri" panose="020F0502020204030204" pitchFamily="34" charset="0"/>
                <a:cs typeface="Calibri" panose="020F0502020204030204" pitchFamily="34" charset="0"/>
              </a:rPr>
              <a:t>doi</a:t>
            </a:r>
            <a:r>
              <a:rPr lang="en-GB" sz="1100" b="0" i="0" dirty="0">
                <a:effectLst/>
                <a:latin typeface="Calibri" panose="020F0502020204030204" pitchFamily="34" charset="0"/>
                <a:ea typeface="Calibri" panose="020F0502020204030204" pitchFamily="34" charset="0"/>
                <a:cs typeface="Calibri" panose="020F0502020204030204" pitchFamily="34" charset="0"/>
              </a:rPr>
              <a:t>: 10.1177/13558196221140318</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575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6CE0F0-556C-F843-85EA-8D6AB9CE9D5A}"/>
              </a:ext>
            </a:extLst>
          </p:cNvPr>
          <p:cNvPicPr>
            <a:picLocks noChangeAspect="1"/>
          </p:cNvPicPr>
          <p:nvPr/>
        </p:nvPicPr>
        <p:blipFill>
          <a:blip r:embed="rId2">
            <a:alphaModFix amt="16000"/>
          </a:blip>
          <a:stretch>
            <a:fillRect/>
          </a:stretch>
        </p:blipFill>
        <p:spPr>
          <a:xfrm>
            <a:off x="941536" y="0"/>
            <a:ext cx="7278538" cy="5143500"/>
          </a:xfrm>
          <a:prstGeom prst="rect">
            <a:avLst/>
          </a:prstGeom>
        </p:spPr>
      </p:pic>
      <p:sp>
        <p:nvSpPr>
          <p:cNvPr id="2" name="Title 1">
            <a:extLst>
              <a:ext uri="{FF2B5EF4-FFF2-40B4-BE49-F238E27FC236}">
                <a16:creationId xmlns:a16="http://schemas.microsoft.com/office/drawing/2014/main" id="{6D6681B1-4C9A-4F0F-A3E9-9FDD862F59D0}"/>
              </a:ext>
            </a:extLst>
          </p:cNvPr>
          <p:cNvSpPr>
            <a:spLocks noGrp="1"/>
          </p:cNvSpPr>
          <p:nvPr>
            <p:ph type="title"/>
          </p:nvPr>
        </p:nvSpPr>
        <p:spPr/>
        <p:txBody>
          <a:bodyPr/>
          <a:lstStyle/>
          <a:p>
            <a:r>
              <a:rPr lang="en-GB" sz="3600" dirty="0"/>
              <a:t>Remote Respiratory Consultations</a:t>
            </a:r>
            <a:br>
              <a:rPr lang="en-GB" sz="3600" dirty="0"/>
            </a:br>
            <a:r>
              <a:rPr lang="en-GB" sz="2400" dirty="0">
                <a:solidFill>
                  <a:schemeClr val="tx1"/>
                </a:solidFill>
              </a:rPr>
              <a:t>[Your name] </a:t>
            </a:r>
            <a:br>
              <a:rPr lang="en-GB" sz="2400" dirty="0">
                <a:solidFill>
                  <a:schemeClr val="tx1"/>
                </a:solidFill>
              </a:rPr>
            </a:br>
            <a:r>
              <a:rPr lang="en-GB" sz="2000" dirty="0">
                <a:solidFill>
                  <a:schemeClr val="tx1"/>
                </a:solidFill>
              </a:rPr>
              <a:t>Other acknowledgements: </a:t>
            </a:r>
            <a:br>
              <a:rPr lang="en-GB" sz="2000" dirty="0">
                <a:solidFill>
                  <a:schemeClr val="tx1"/>
                </a:solidFill>
              </a:rPr>
            </a:br>
            <a:r>
              <a:rPr lang="en-GB" sz="2000" dirty="0">
                <a:solidFill>
                  <a:schemeClr val="tx1"/>
                </a:solidFill>
              </a:rPr>
              <a:t>Slides prepared by </a:t>
            </a:r>
            <a:r>
              <a:rPr lang="en-GB" sz="2000" dirty="0" err="1">
                <a:solidFill>
                  <a:schemeClr val="tx1"/>
                </a:solidFill>
              </a:rPr>
              <a:t>Siân</a:t>
            </a:r>
            <a:r>
              <a:rPr lang="en-GB" sz="2000" dirty="0">
                <a:solidFill>
                  <a:schemeClr val="tx1"/>
                </a:solidFill>
              </a:rPr>
              <a:t> Williams and Tracey </a:t>
            </a:r>
            <a:r>
              <a:rPr lang="en-GB" sz="2000" dirty="0" err="1">
                <a:solidFill>
                  <a:schemeClr val="tx1"/>
                </a:solidFill>
              </a:rPr>
              <a:t>Lonergan</a:t>
            </a:r>
            <a:r>
              <a:rPr lang="en-GB" sz="2000" dirty="0">
                <a:solidFill>
                  <a:schemeClr val="tx1"/>
                </a:solidFill>
              </a:rPr>
              <a:t> Expert panel of clinicians and patients: see slide 22</a:t>
            </a:r>
            <a:br>
              <a:rPr lang="en-GB" sz="2000" dirty="0">
                <a:solidFill>
                  <a:schemeClr val="tx1"/>
                </a:solidFill>
              </a:rPr>
            </a:br>
            <a:r>
              <a:rPr lang="en-GB" sz="2000" dirty="0">
                <a:solidFill>
                  <a:schemeClr val="tx1"/>
                </a:solidFill>
              </a:rPr>
              <a:t>Reviewers: Joseph </a:t>
            </a:r>
            <a:r>
              <a:rPr lang="en-GB" sz="2000" dirty="0" err="1">
                <a:solidFill>
                  <a:schemeClr val="tx1"/>
                </a:solidFill>
              </a:rPr>
              <a:t>Wherton</a:t>
            </a:r>
            <a:r>
              <a:rPr lang="en-GB" sz="2000" dirty="0">
                <a:solidFill>
                  <a:schemeClr val="tx1"/>
                </a:solidFill>
              </a:rPr>
              <a:t> and </a:t>
            </a:r>
            <a:r>
              <a:rPr lang="en-GB" sz="2000" dirty="0" err="1">
                <a:solidFill>
                  <a:schemeClr val="tx1"/>
                </a:solidFill>
              </a:rPr>
              <a:t>Sundeep</a:t>
            </a:r>
            <a:r>
              <a:rPr lang="en-GB" sz="2000" dirty="0">
                <a:solidFill>
                  <a:schemeClr val="tx1"/>
                </a:solidFill>
              </a:rPr>
              <a:t> Salvi</a:t>
            </a:r>
          </a:p>
        </p:txBody>
      </p:sp>
    </p:spTree>
    <p:extLst>
      <p:ext uri="{BB962C8B-B14F-4D97-AF65-F5344CB8AC3E}">
        <p14:creationId xmlns:p14="http://schemas.microsoft.com/office/powerpoint/2010/main" val="157548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B1DE2-BF2B-474F-A666-3214884F57FB}"/>
              </a:ext>
            </a:extLst>
          </p:cNvPr>
          <p:cNvPicPr>
            <a:picLocks noChangeAspect="1"/>
          </p:cNvPicPr>
          <p:nvPr/>
        </p:nvPicPr>
        <p:blipFill>
          <a:blip r:embed="rId3"/>
          <a:stretch>
            <a:fillRect/>
          </a:stretch>
        </p:blipFill>
        <p:spPr>
          <a:xfrm>
            <a:off x="3047634" y="1696447"/>
            <a:ext cx="3136856" cy="2087435"/>
          </a:xfrm>
          <a:prstGeom prst="rect">
            <a:avLst/>
          </a:prstGeom>
        </p:spPr>
      </p:pic>
      <p:sp>
        <p:nvSpPr>
          <p:cNvPr id="3" name="Content Placeholder 2">
            <a:extLst>
              <a:ext uri="{FF2B5EF4-FFF2-40B4-BE49-F238E27FC236}">
                <a16:creationId xmlns:a16="http://schemas.microsoft.com/office/drawing/2014/main" id="{83D73022-E0EC-5D4B-B72D-BBE7019605F0}"/>
              </a:ext>
            </a:extLst>
          </p:cNvPr>
          <p:cNvSpPr>
            <a:spLocks noGrp="1"/>
          </p:cNvSpPr>
          <p:nvPr>
            <p:ph idx="1"/>
          </p:nvPr>
        </p:nvSpPr>
        <p:spPr>
          <a:xfrm>
            <a:off x="415700" y="1458847"/>
            <a:ext cx="3086550" cy="3148592"/>
          </a:xfrm>
        </p:spPr>
        <p:txBody>
          <a:bodyPr>
            <a:normAutofit/>
          </a:bodyPr>
          <a:lstStyle/>
          <a:p>
            <a:r>
              <a:rPr lang="en-US" sz="1500" dirty="0"/>
              <a:t>Where pendulum between face to face and remote will stop</a:t>
            </a:r>
          </a:p>
          <a:p>
            <a:r>
              <a:rPr lang="en-US" sz="1500" dirty="0"/>
              <a:t>What is the default – phone or video?</a:t>
            </a:r>
          </a:p>
          <a:p>
            <a:r>
              <a:rPr lang="en-US" sz="1500" dirty="0"/>
              <a:t>Should be guided by patent choice but will it?</a:t>
            </a:r>
          </a:p>
          <a:p>
            <a:r>
              <a:rPr lang="en-US" sz="1400" kern="0" dirty="0"/>
              <a:t>How it will be reimbursed?</a:t>
            </a:r>
          </a:p>
          <a:p>
            <a:endParaRPr lang="en-US" sz="1500" dirty="0"/>
          </a:p>
        </p:txBody>
      </p:sp>
      <p:sp>
        <p:nvSpPr>
          <p:cNvPr id="6" name="Title 5">
            <a:extLst>
              <a:ext uri="{FF2B5EF4-FFF2-40B4-BE49-F238E27FC236}">
                <a16:creationId xmlns:a16="http://schemas.microsoft.com/office/drawing/2014/main" id="{56F11454-9FB2-1A0F-AD24-E979E7EC2DCF}"/>
              </a:ext>
            </a:extLst>
          </p:cNvPr>
          <p:cNvSpPr>
            <a:spLocks noGrp="1"/>
          </p:cNvSpPr>
          <p:nvPr>
            <p:ph type="title"/>
          </p:nvPr>
        </p:nvSpPr>
        <p:spPr/>
        <p:txBody>
          <a:bodyPr/>
          <a:lstStyle/>
          <a:p>
            <a:r>
              <a:rPr lang="en-GB" sz="2800" dirty="0">
                <a:solidFill>
                  <a:srgbClr val="C00000"/>
                </a:solidFill>
                <a:ea typeface="ＭＳ Ｐゴシック"/>
              </a:rPr>
              <a:t>Remote respiratory consultations:</a:t>
            </a:r>
            <a:br>
              <a:rPr lang="en-GB" sz="2800" dirty="0">
                <a:solidFill>
                  <a:srgbClr val="C00000"/>
                </a:solidFill>
              </a:rPr>
            </a:br>
            <a:r>
              <a:rPr lang="en-GB" sz="2800" dirty="0" err="1">
                <a:solidFill>
                  <a:srgbClr val="C00000"/>
                </a:solidFill>
              </a:rPr>
              <a:t>Unc</a:t>
            </a:r>
            <a:r>
              <a:rPr lang="en-US" sz="2800" dirty="0" err="1">
                <a:solidFill>
                  <a:srgbClr val="C00000"/>
                </a:solidFill>
                <a:latin typeface="Arial"/>
                <a:ea typeface="ＭＳ Ｐゴシック"/>
                <a:cs typeface="Arial"/>
              </a:rPr>
              <a:t>ertainties</a:t>
            </a:r>
            <a:endParaRPr lang="en-US" dirty="0">
              <a:solidFill>
                <a:srgbClr val="C00000"/>
              </a:solidFill>
            </a:endParaRPr>
          </a:p>
        </p:txBody>
      </p:sp>
      <p:sp>
        <p:nvSpPr>
          <p:cNvPr id="8" name="Content Placeholder 2">
            <a:extLst>
              <a:ext uri="{FF2B5EF4-FFF2-40B4-BE49-F238E27FC236}">
                <a16:creationId xmlns:a16="http://schemas.microsoft.com/office/drawing/2014/main" id="{547802EF-BFA1-C4B6-F122-394369A332B5}"/>
              </a:ext>
            </a:extLst>
          </p:cNvPr>
          <p:cNvSpPr txBox="1">
            <a:spLocks/>
          </p:cNvSpPr>
          <p:nvPr/>
        </p:nvSpPr>
        <p:spPr bwMode="auto">
          <a:xfrm>
            <a:off x="5838759" y="1345586"/>
            <a:ext cx="3086550" cy="314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defTabSz="914400"/>
            <a:r>
              <a:rPr lang="en-US" sz="1500" kern="0" dirty="0"/>
              <a:t>How will IT systems be set up to enable it?</a:t>
            </a:r>
          </a:p>
          <a:p>
            <a:pPr lvl="1" defTabSz="914400"/>
            <a:r>
              <a:rPr lang="en-US" sz="1200" kern="0" dirty="0" err="1"/>
              <a:t>e.g</a:t>
            </a:r>
            <a:r>
              <a:rPr lang="en-US" sz="1200" kern="0" dirty="0"/>
              <a:t> </a:t>
            </a:r>
            <a:r>
              <a:rPr lang="en-US" sz="1200" kern="0" dirty="0">
                <a:hlinkClick r:id="rId4"/>
              </a:rPr>
              <a:t>RCGP UK </a:t>
            </a:r>
            <a:r>
              <a:rPr lang="en-US" sz="1200" kern="0" dirty="0"/>
              <a:t>calling for £1 billion investment in digital infrastructure for general practice</a:t>
            </a:r>
          </a:p>
          <a:p>
            <a:pPr defTabSz="914400"/>
            <a:r>
              <a:rPr lang="en-US" sz="1500" kern="0" dirty="0"/>
              <a:t>How to increase digital and health literacy of older patients?</a:t>
            </a:r>
          </a:p>
          <a:p>
            <a:pPr defTabSz="914400"/>
            <a:r>
              <a:rPr lang="en-US" sz="1500" kern="0" dirty="0"/>
              <a:t>Future of apps and other tests</a:t>
            </a:r>
          </a:p>
        </p:txBody>
      </p:sp>
      <p:sp>
        <p:nvSpPr>
          <p:cNvPr id="10" name="TextBox 9">
            <a:extLst>
              <a:ext uri="{FF2B5EF4-FFF2-40B4-BE49-F238E27FC236}">
                <a16:creationId xmlns:a16="http://schemas.microsoft.com/office/drawing/2014/main" id="{88EE9A32-BE4A-4047-B254-942A9D91D68F}"/>
              </a:ext>
            </a:extLst>
          </p:cNvPr>
          <p:cNvSpPr txBox="1"/>
          <p:nvPr/>
        </p:nvSpPr>
        <p:spPr>
          <a:xfrm>
            <a:off x="0" y="4911852"/>
            <a:ext cx="6306535" cy="261610"/>
          </a:xfrm>
          <a:prstGeom prst="rect">
            <a:avLst/>
          </a:prstGeom>
          <a:noFill/>
        </p:spPr>
        <p:txBody>
          <a:bodyPr wrap="none" rtlCol="0">
            <a:spAutoFit/>
          </a:bodyPr>
          <a:lstStyle/>
          <a:p>
            <a:r>
              <a:rPr lang="nl-NL" sz="1100" dirty="0">
                <a:effectLst/>
                <a:latin typeface="Calibri" panose="020F0502020204030204" pitchFamily="34" charset="0"/>
                <a:ea typeface="Calibri" panose="020F0502020204030204" pitchFamily="34" charset="0"/>
                <a:cs typeface="Calibri" panose="020F0502020204030204" pitchFamily="34" charset="0"/>
              </a:rPr>
              <a:t>Williams S, et al. J Health </a:t>
            </a:r>
            <a:r>
              <a:rPr lang="nl-NL" sz="1100" dirty="0" err="1">
                <a:effectLst/>
                <a:latin typeface="Calibri" panose="020F0502020204030204" pitchFamily="34" charset="0"/>
                <a:ea typeface="Calibri" panose="020F0502020204030204" pitchFamily="34" charset="0"/>
                <a:cs typeface="Calibri" panose="020F0502020204030204" pitchFamily="34" charset="0"/>
              </a:rPr>
              <a:t>Serv</a:t>
            </a: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1100" dirty="0" err="1">
                <a:effectLst/>
                <a:latin typeface="Calibri" panose="020F0502020204030204" pitchFamily="34" charset="0"/>
                <a:ea typeface="Calibri" panose="020F0502020204030204" pitchFamily="34" charset="0"/>
                <a:cs typeface="Calibri" panose="020F0502020204030204" pitchFamily="34" charset="0"/>
              </a:rPr>
              <a:t>Res</a:t>
            </a:r>
            <a:r>
              <a:rPr lang="nl-NL" sz="1100" dirty="0">
                <a:effectLst/>
                <a:latin typeface="Calibri" panose="020F0502020204030204" pitchFamily="34" charset="0"/>
                <a:ea typeface="Calibri" panose="020F0502020204030204" pitchFamily="34" charset="0"/>
                <a:cs typeface="Calibri" panose="020F0502020204030204" pitchFamily="34" charset="0"/>
              </a:rPr>
              <a:t> Policy 2022;Online </a:t>
            </a:r>
            <a:r>
              <a:rPr lang="nl-NL" sz="1100" dirty="0" err="1">
                <a:effectLst/>
                <a:latin typeface="Calibri" panose="020F0502020204030204" pitchFamily="34" charset="0"/>
                <a:ea typeface="Calibri" panose="020F0502020204030204" pitchFamily="34" charset="0"/>
                <a:cs typeface="Calibri" panose="020F0502020204030204" pitchFamily="34" charset="0"/>
              </a:rPr>
              <a:t>ahead</a:t>
            </a:r>
            <a:r>
              <a:rPr lang="nl-NL" sz="1100" dirty="0">
                <a:effectLst/>
                <a:latin typeface="Calibri" panose="020F0502020204030204" pitchFamily="34" charset="0"/>
                <a:ea typeface="Calibri" panose="020F0502020204030204" pitchFamily="34" charset="0"/>
                <a:cs typeface="Calibri" panose="020F0502020204030204" pitchFamily="34" charset="0"/>
              </a:rPr>
              <a:t> of print: </a:t>
            </a:r>
            <a:r>
              <a:rPr lang="en-GB" sz="1100" b="0" i="0" dirty="0" err="1">
                <a:effectLst/>
                <a:latin typeface="Calibri" panose="020F0502020204030204" pitchFamily="34" charset="0"/>
                <a:ea typeface="Calibri" panose="020F0502020204030204" pitchFamily="34" charset="0"/>
                <a:cs typeface="Calibri" panose="020F0502020204030204" pitchFamily="34" charset="0"/>
              </a:rPr>
              <a:t>doi</a:t>
            </a:r>
            <a:r>
              <a:rPr lang="en-GB" sz="1100" b="0" i="0" dirty="0">
                <a:effectLst/>
                <a:latin typeface="Calibri" panose="020F0502020204030204" pitchFamily="34" charset="0"/>
                <a:ea typeface="Calibri" panose="020F0502020204030204" pitchFamily="34" charset="0"/>
                <a:cs typeface="Calibri" panose="020F0502020204030204" pitchFamily="34" charset="0"/>
              </a:rPr>
              <a:t>: 10.1177/13558196221140318</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94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A7C2-BA63-F448-B7E0-99C485D06F1D}"/>
              </a:ext>
            </a:extLst>
          </p:cNvPr>
          <p:cNvSpPr>
            <a:spLocks noGrp="1"/>
          </p:cNvSpPr>
          <p:nvPr>
            <p:ph type="title"/>
          </p:nvPr>
        </p:nvSpPr>
        <p:spPr/>
        <p:txBody>
          <a:bodyPr/>
          <a:lstStyle/>
          <a:p>
            <a:r>
              <a:rPr lang="en-US" sz="2800" dirty="0"/>
              <a:t>Additional remote respiratory consultations resources</a:t>
            </a:r>
          </a:p>
        </p:txBody>
      </p:sp>
      <p:sp>
        <p:nvSpPr>
          <p:cNvPr id="3" name="Content Placeholder 2">
            <a:extLst>
              <a:ext uri="{FF2B5EF4-FFF2-40B4-BE49-F238E27FC236}">
                <a16:creationId xmlns:a16="http://schemas.microsoft.com/office/drawing/2014/main" id="{9AABFAAA-5E46-2E4F-80A1-4137D2F10DC6}"/>
              </a:ext>
            </a:extLst>
          </p:cNvPr>
          <p:cNvSpPr>
            <a:spLocks noGrp="1"/>
          </p:cNvSpPr>
          <p:nvPr>
            <p:ph idx="1"/>
          </p:nvPr>
        </p:nvSpPr>
        <p:spPr>
          <a:xfrm>
            <a:off x="358774" y="1348979"/>
            <a:ext cx="8374825" cy="2628900"/>
          </a:xfrm>
        </p:spPr>
        <p:txBody>
          <a:bodyPr/>
          <a:lstStyle/>
          <a:p>
            <a:pPr marL="0" indent="0">
              <a:buNone/>
            </a:pPr>
            <a:r>
              <a:rPr lang="en-US" sz="2000" dirty="0"/>
              <a:t>Visit the webpage </a:t>
            </a:r>
            <a:r>
              <a:rPr lang="en-US" sz="2000" dirty="0">
                <a:hlinkClick r:id="rId2"/>
              </a:rPr>
              <a:t>www.ipcrg.org/dth11</a:t>
            </a:r>
            <a:r>
              <a:rPr lang="en-US" sz="2000" dirty="0"/>
              <a:t> for access to:</a:t>
            </a:r>
          </a:p>
          <a:p>
            <a:r>
              <a:rPr lang="en-US" sz="2000" dirty="0"/>
              <a:t>Desktop Helper No.11 – Remote Consultations</a:t>
            </a:r>
          </a:p>
          <a:p>
            <a:r>
              <a:rPr lang="en-US" sz="2000" dirty="0"/>
              <a:t>Remote Consultations Policy Paper</a:t>
            </a:r>
            <a:r>
              <a:rPr lang="en-US" sz="2000" baseline="30000" dirty="0"/>
              <a:t>1</a:t>
            </a:r>
          </a:p>
          <a:p>
            <a:r>
              <a:rPr lang="en-US" sz="2000" dirty="0"/>
              <a:t>Access to useful respiratory tests that can be done remotely</a:t>
            </a:r>
          </a:p>
          <a:p>
            <a:r>
              <a:rPr lang="en-US" sz="2000" dirty="0"/>
              <a:t>Remote respiratory consultation videos</a:t>
            </a:r>
          </a:p>
          <a:p>
            <a:r>
              <a:rPr lang="en-US" sz="2000" dirty="0"/>
              <a:t>Translations of materials</a:t>
            </a:r>
          </a:p>
          <a:p>
            <a:r>
              <a:rPr lang="en-US" sz="2000" dirty="0"/>
              <a:t>Examples of app-based technologies</a:t>
            </a:r>
          </a:p>
          <a:p>
            <a:pPr marL="0" indent="0">
              <a:buNone/>
            </a:pPr>
            <a:endParaRPr lang="en-US" sz="2000" dirty="0"/>
          </a:p>
        </p:txBody>
      </p:sp>
      <p:sp>
        <p:nvSpPr>
          <p:cNvPr id="5" name="TextBox 4">
            <a:extLst>
              <a:ext uri="{FF2B5EF4-FFF2-40B4-BE49-F238E27FC236}">
                <a16:creationId xmlns:a16="http://schemas.microsoft.com/office/drawing/2014/main" id="{8FFD8D19-4BDC-EC93-501E-633D4B24B856}"/>
              </a:ext>
            </a:extLst>
          </p:cNvPr>
          <p:cNvSpPr txBox="1"/>
          <p:nvPr/>
        </p:nvSpPr>
        <p:spPr>
          <a:xfrm>
            <a:off x="0" y="4911852"/>
            <a:ext cx="6306535" cy="261610"/>
          </a:xfrm>
          <a:prstGeom prst="rect">
            <a:avLst/>
          </a:prstGeom>
          <a:noFill/>
        </p:spPr>
        <p:txBody>
          <a:bodyPr wrap="none" rtlCol="0">
            <a:spAutoFit/>
          </a:bodyPr>
          <a:lstStyle/>
          <a:p>
            <a:r>
              <a:rPr lang="nl-NL" sz="1100" dirty="0">
                <a:effectLst/>
                <a:latin typeface="Calibri" panose="020F0502020204030204" pitchFamily="34" charset="0"/>
                <a:ea typeface="Calibri" panose="020F0502020204030204" pitchFamily="34" charset="0"/>
                <a:cs typeface="Calibri" panose="020F0502020204030204" pitchFamily="34" charset="0"/>
              </a:rPr>
              <a:t>1. Williams S, et al. J Health </a:t>
            </a:r>
            <a:r>
              <a:rPr lang="nl-NL" sz="1100" dirty="0" err="1">
                <a:effectLst/>
                <a:latin typeface="Calibri" panose="020F0502020204030204" pitchFamily="34" charset="0"/>
                <a:ea typeface="Calibri" panose="020F0502020204030204" pitchFamily="34" charset="0"/>
                <a:cs typeface="Calibri" panose="020F0502020204030204" pitchFamily="34" charset="0"/>
              </a:rPr>
              <a:t>Serv</a:t>
            </a:r>
            <a:r>
              <a:rPr lang="nl-NL" sz="1100" dirty="0">
                <a:effectLst/>
                <a:latin typeface="Calibri" panose="020F0502020204030204" pitchFamily="34" charset="0"/>
                <a:ea typeface="Calibri" panose="020F0502020204030204" pitchFamily="34" charset="0"/>
                <a:cs typeface="Calibri" panose="020F0502020204030204" pitchFamily="34" charset="0"/>
              </a:rPr>
              <a:t> </a:t>
            </a:r>
            <a:r>
              <a:rPr lang="nl-NL" sz="1100" dirty="0" err="1">
                <a:effectLst/>
                <a:latin typeface="Calibri" panose="020F0502020204030204" pitchFamily="34" charset="0"/>
                <a:ea typeface="Calibri" panose="020F0502020204030204" pitchFamily="34" charset="0"/>
                <a:cs typeface="Calibri" panose="020F0502020204030204" pitchFamily="34" charset="0"/>
              </a:rPr>
              <a:t>Res</a:t>
            </a:r>
            <a:r>
              <a:rPr lang="nl-NL" sz="1100" dirty="0">
                <a:effectLst/>
                <a:latin typeface="Calibri" panose="020F0502020204030204" pitchFamily="34" charset="0"/>
                <a:ea typeface="Calibri" panose="020F0502020204030204" pitchFamily="34" charset="0"/>
                <a:cs typeface="Calibri" panose="020F0502020204030204" pitchFamily="34" charset="0"/>
              </a:rPr>
              <a:t> Policy 2022;Online </a:t>
            </a:r>
            <a:r>
              <a:rPr lang="nl-NL" sz="1100" dirty="0" err="1">
                <a:effectLst/>
                <a:latin typeface="Calibri" panose="020F0502020204030204" pitchFamily="34" charset="0"/>
                <a:ea typeface="Calibri" panose="020F0502020204030204" pitchFamily="34" charset="0"/>
                <a:cs typeface="Calibri" panose="020F0502020204030204" pitchFamily="34" charset="0"/>
              </a:rPr>
              <a:t>ahead</a:t>
            </a:r>
            <a:r>
              <a:rPr lang="nl-NL" sz="1100" dirty="0">
                <a:effectLst/>
                <a:latin typeface="Calibri" panose="020F0502020204030204" pitchFamily="34" charset="0"/>
                <a:ea typeface="Calibri" panose="020F0502020204030204" pitchFamily="34" charset="0"/>
                <a:cs typeface="Calibri" panose="020F0502020204030204" pitchFamily="34" charset="0"/>
              </a:rPr>
              <a:t> of print: </a:t>
            </a:r>
            <a:r>
              <a:rPr lang="en-GB" sz="1100" b="0" i="0" dirty="0" err="1">
                <a:effectLst/>
                <a:latin typeface="Calibri" panose="020F0502020204030204" pitchFamily="34" charset="0"/>
                <a:ea typeface="Calibri" panose="020F0502020204030204" pitchFamily="34" charset="0"/>
                <a:cs typeface="Calibri" panose="020F0502020204030204" pitchFamily="34" charset="0"/>
              </a:rPr>
              <a:t>doi</a:t>
            </a:r>
            <a:r>
              <a:rPr lang="en-GB" sz="1100" b="0" i="0" dirty="0">
                <a:effectLst/>
                <a:latin typeface="Calibri" panose="020F0502020204030204" pitchFamily="34" charset="0"/>
                <a:ea typeface="Calibri" panose="020F0502020204030204" pitchFamily="34" charset="0"/>
                <a:cs typeface="Calibri" panose="020F0502020204030204" pitchFamily="34" charset="0"/>
              </a:rPr>
              <a:t>: 10.1177/13558196221140318</a:t>
            </a:r>
            <a:r>
              <a:rPr lang="nl-NL"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2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313A8-C2FF-9F8A-78CB-28764A606A08}"/>
              </a:ext>
            </a:extLst>
          </p:cNvPr>
          <p:cNvSpPr>
            <a:spLocks noGrp="1"/>
          </p:cNvSpPr>
          <p:nvPr>
            <p:ph type="title"/>
          </p:nvPr>
        </p:nvSpPr>
        <p:spPr/>
        <p:txBody>
          <a:bodyPr/>
          <a:lstStyle/>
          <a:p>
            <a:r>
              <a:rPr lang="en-US" dirty="0"/>
              <a:t>Other useful IPCRG resources</a:t>
            </a:r>
          </a:p>
        </p:txBody>
      </p:sp>
      <p:pic>
        <p:nvPicPr>
          <p:cNvPr id="6" name="Picture 5">
            <a:extLst>
              <a:ext uri="{FF2B5EF4-FFF2-40B4-BE49-F238E27FC236}">
                <a16:creationId xmlns:a16="http://schemas.microsoft.com/office/drawing/2014/main" id="{09C6A559-F12C-A590-A169-8FEC8FC804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792" y="1597152"/>
            <a:ext cx="3657600" cy="22124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697688D-5EF3-5A66-EDBA-6CB9DCB550BE}"/>
              </a:ext>
            </a:extLst>
          </p:cNvPr>
          <p:cNvSpPr txBox="1"/>
          <p:nvPr/>
        </p:nvSpPr>
        <p:spPr>
          <a:xfrm>
            <a:off x="544068" y="3968419"/>
            <a:ext cx="3389376" cy="415498"/>
          </a:xfrm>
          <a:prstGeom prst="rect">
            <a:avLst/>
          </a:prstGeom>
          <a:noFill/>
        </p:spPr>
        <p:txBody>
          <a:bodyPr wrap="square">
            <a:spAutoFit/>
          </a:bodyPr>
          <a:lstStyle/>
          <a:p>
            <a:r>
              <a:rPr lang="en-US" sz="1050" dirty="0">
                <a:hlinkClick r:id="rId3"/>
              </a:rPr>
              <a:t>https://www.ipcrg.org/resources/search-resources/users-guide-to-asthma-control-tools-2016</a:t>
            </a:r>
            <a:endParaRPr lang="en-US" sz="1050" dirty="0"/>
          </a:p>
        </p:txBody>
      </p:sp>
      <p:pic>
        <p:nvPicPr>
          <p:cNvPr id="10" name="Picture 9">
            <a:extLst>
              <a:ext uri="{FF2B5EF4-FFF2-40B4-BE49-F238E27FC236}">
                <a16:creationId xmlns:a16="http://schemas.microsoft.com/office/drawing/2014/main" id="{72E5E312-78D8-143F-A885-67FF139D87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0912" y="1597152"/>
            <a:ext cx="3547872" cy="220236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9D5E91F-88C3-543E-5396-E2AE7741BF6F}"/>
              </a:ext>
            </a:extLst>
          </p:cNvPr>
          <p:cNvSpPr txBox="1"/>
          <p:nvPr/>
        </p:nvSpPr>
        <p:spPr>
          <a:xfrm>
            <a:off x="5010912" y="3961571"/>
            <a:ext cx="3485088" cy="415498"/>
          </a:xfrm>
          <a:prstGeom prst="rect">
            <a:avLst/>
          </a:prstGeom>
          <a:noFill/>
        </p:spPr>
        <p:txBody>
          <a:bodyPr wrap="square">
            <a:spAutoFit/>
          </a:bodyPr>
          <a:lstStyle/>
          <a:p>
            <a:r>
              <a:rPr lang="en-US" sz="1050" dirty="0">
                <a:hlinkClick r:id="rId5"/>
              </a:rPr>
              <a:t>https://www.ipcrg.org/resources/ipcrg_users_guide_to_copd_wellness_tools.pdf</a:t>
            </a:r>
            <a:endParaRPr lang="en-US" sz="1050" dirty="0"/>
          </a:p>
        </p:txBody>
      </p:sp>
    </p:spTree>
    <p:extLst>
      <p:ext uri="{BB962C8B-B14F-4D97-AF65-F5344CB8AC3E}">
        <p14:creationId xmlns:p14="http://schemas.microsoft.com/office/powerpoint/2010/main" val="109606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D52F-E7A1-2C12-C3FC-EA73A39E6D15}"/>
              </a:ext>
            </a:extLst>
          </p:cNvPr>
          <p:cNvSpPr>
            <a:spLocks noGrp="1"/>
          </p:cNvSpPr>
          <p:nvPr>
            <p:ph type="title"/>
          </p:nvPr>
        </p:nvSpPr>
        <p:spPr/>
        <p:txBody>
          <a:bodyPr/>
          <a:lstStyle/>
          <a:p>
            <a:r>
              <a:rPr lang="en-US" dirty="0"/>
              <a:t>Other useful desktop helpers</a:t>
            </a:r>
          </a:p>
        </p:txBody>
      </p:sp>
      <p:pic>
        <p:nvPicPr>
          <p:cNvPr id="4" name="Picture 3">
            <a:extLst>
              <a:ext uri="{FF2B5EF4-FFF2-40B4-BE49-F238E27FC236}">
                <a16:creationId xmlns:a16="http://schemas.microsoft.com/office/drawing/2014/main" id="{4DF19464-5C52-1257-E48E-1F167C049B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849" y="1542403"/>
            <a:ext cx="2210754" cy="311925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9DD3DE3-85D2-A31E-D6AE-4F6BEBDBC59C}"/>
              </a:ext>
            </a:extLst>
          </p:cNvPr>
          <p:cNvSpPr/>
          <p:nvPr/>
        </p:nvSpPr>
        <p:spPr bwMode="auto">
          <a:xfrm>
            <a:off x="741849" y="1044511"/>
            <a:ext cx="2210754" cy="41413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bg1"/>
                </a:solidFill>
                <a:effectLst/>
              </a:rPr>
              <a:t>DESKTOP Helper </a:t>
            </a:r>
            <a:r>
              <a:rPr lang="en-US" sz="1050" dirty="0">
                <a:solidFill>
                  <a:schemeClr val="bg1"/>
                </a:solidFill>
              </a:rPr>
              <a:t>No. 4. www.ipcrg.org/dth4</a:t>
            </a:r>
            <a:endParaRPr kumimoji="0" lang="en-US" sz="1050" b="0" i="0" u="none" strike="noStrike" cap="none" normalizeH="0" baseline="0" dirty="0">
              <a:ln>
                <a:noFill/>
              </a:ln>
              <a:solidFill>
                <a:schemeClr val="bg1"/>
              </a:solidFill>
              <a:effectLst/>
              <a:highlight>
                <a:srgbClr val="00FFFF"/>
              </a:highlight>
            </a:endParaRPr>
          </a:p>
        </p:txBody>
      </p:sp>
      <p:pic>
        <p:nvPicPr>
          <p:cNvPr id="8" name="Picture 7">
            <a:extLst>
              <a:ext uri="{FF2B5EF4-FFF2-40B4-BE49-F238E27FC236}">
                <a16:creationId xmlns:a16="http://schemas.microsoft.com/office/drawing/2014/main" id="{88562612-9FBB-3A14-F7FE-E5BC81ABD1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0249" y="1542403"/>
            <a:ext cx="2210754" cy="311925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CB16CBF-44AF-826C-044D-549CE2F416F5}"/>
              </a:ext>
            </a:extLst>
          </p:cNvPr>
          <p:cNvSpPr/>
          <p:nvPr/>
        </p:nvSpPr>
        <p:spPr bwMode="auto">
          <a:xfrm>
            <a:off x="3600249" y="1039022"/>
            <a:ext cx="2210754" cy="41413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bg1"/>
                </a:solidFill>
                <a:effectLst/>
              </a:rPr>
              <a:t>DESKTOP Helper </a:t>
            </a:r>
            <a:r>
              <a:rPr lang="en-US" sz="1050" dirty="0">
                <a:solidFill>
                  <a:schemeClr val="bg1"/>
                </a:solidFill>
              </a:rPr>
              <a:t>No. 9. www.ipcrg.org/dth9</a:t>
            </a:r>
            <a:endParaRPr kumimoji="0" lang="en-US" sz="1050" b="0" i="0" u="none" strike="noStrike" cap="none" normalizeH="0" baseline="0" dirty="0">
              <a:ln>
                <a:noFill/>
              </a:ln>
              <a:solidFill>
                <a:schemeClr val="bg1"/>
              </a:solidFill>
              <a:effectLst/>
              <a:highlight>
                <a:srgbClr val="00FFFF"/>
              </a:highlight>
            </a:endParaRPr>
          </a:p>
        </p:txBody>
      </p:sp>
      <p:pic>
        <p:nvPicPr>
          <p:cNvPr id="11" name="Picture 10">
            <a:extLst>
              <a:ext uri="{FF2B5EF4-FFF2-40B4-BE49-F238E27FC236}">
                <a16:creationId xmlns:a16="http://schemas.microsoft.com/office/drawing/2014/main" id="{7F14630E-3D4B-5513-F169-441E24CFBA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6400" y="1542403"/>
            <a:ext cx="2210754" cy="311925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0640D8-789F-2DB2-B6B4-D05360CB72C6}"/>
              </a:ext>
            </a:extLst>
          </p:cNvPr>
          <p:cNvSpPr/>
          <p:nvPr/>
        </p:nvSpPr>
        <p:spPr bwMode="auto">
          <a:xfrm>
            <a:off x="6386400" y="1031776"/>
            <a:ext cx="2210754" cy="41413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bg1"/>
                </a:solidFill>
                <a:effectLst/>
              </a:rPr>
              <a:t>DESKTOP Helper </a:t>
            </a:r>
            <a:r>
              <a:rPr lang="en-US" sz="1050" dirty="0">
                <a:solidFill>
                  <a:schemeClr val="bg1"/>
                </a:solidFill>
              </a:rPr>
              <a:t>No. 3. www.ipcrg.org/dth3</a:t>
            </a:r>
            <a:endParaRPr kumimoji="0" lang="en-US" sz="105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44514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3390-B954-7A52-574F-ECCC0D02AEA2}"/>
              </a:ext>
            </a:extLst>
          </p:cNvPr>
          <p:cNvSpPr>
            <a:spLocks noGrp="1"/>
          </p:cNvSpPr>
          <p:nvPr>
            <p:ph type="title"/>
          </p:nvPr>
        </p:nvSpPr>
        <p:spPr/>
        <p:txBody>
          <a:bodyPr/>
          <a:lstStyle/>
          <a:p>
            <a:r>
              <a:rPr lang="en-US" sz="2000" dirty="0"/>
              <a:t>With thanks to our expert panel of clinicians and patients</a:t>
            </a:r>
          </a:p>
        </p:txBody>
      </p:sp>
      <p:sp>
        <p:nvSpPr>
          <p:cNvPr id="3" name="Content Placeholder 4">
            <a:extLst>
              <a:ext uri="{FF2B5EF4-FFF2-40B4-BE49-F238E27FC236}">
                <a16:creationId xmlns:a16="http://schemas.microsoft.com/office/drawing/2014/main" id="{6C5CDF87-7713-F3FF-74D4-D706B613FFD7}"/>
              </a:ext>
            </a:extLst>
          </p:cNvPr>
          <p:cNvSpPr txBox="1">
            <a:spLocks/>
          </p:cNvSpPr>
          <p:nvPr/>
        </p:nvSpPr>
        <p:spPr>
          <a:xfrm>
            <a:off x="358775" y="1470005"/>
            <a:ext cx="3944284" cy="2628900"/>
          </a:xfrm>
          <a:prstGeom prst="rect">
            <a:avLst/>
          </a:prstGeom>
        </p:spPr>
        <p:txBody>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defTabSz="914400"/>
            <a:r>
              <a:rPr lang="en-GB" sz="1400" kern="0" dirty="0"/>
              <a:t>Amanda Barnard (Australia)</a:t>
            </a:r>
          </a:p>
          <a:p>
            <a:pPr defTabSz="914400"/>
            <a:r>
              <a:rPr lang="en-GB" sz="1400" kern="0" dirty="0"/>
              <a:t>Phil Collis (UK)</a:t>
            </a:r>
          </a:p>
          <a:p>
            <a:pPr defTabSz="914400"/>
            <a:r>
              <a:rPr lang="en-GB" sz="1400" kern="0" dirty="0"/>
              <a:t>Jaime </a:t>
            </a:r>
            <a:r>
              <a:rPr lang="en-GB" sz="1400" kern="0" dirty="0" err="1"/>
              <a:t>Corrieia</a:t>
            </a:r>
            <a:r>
              <a:rPr lang="en-GB" sz="1400" kern="0" dirty="0"/>
              <a:t> de Sousa (Portugal)</a:t>
            </a:r>
          </a:p>
          <a:p>
            <a:pPr defTabSz="914400"/>
            <a:r>
              <a:rPr lang="en-GB" sz="1400" kern="0" dirty="0"/>
              <a:t>Suraj Ghimire (Nepal)</a:t>
            </a:r>
          </a:p>
          <a:p>
            <a:pPr defTabSz="914400"/>
            <a:r>
              <a:rPr lang="en-GB" sz="1400" kern="0" dirty="0"/>
              <a:t>Monsur Habib (Bangladesh)</a:t>
            </a:r>
          </a:p>
          <a:p>
            <a:pPr defTabSz="914400"/>
            <a:r>
              <a:rPr lang="en-GB" sz="1400" kern="0" dirty="0"/>
              <a:t>Tessa </a:t>
            </a:r>
            <a:r>
              <a:rPr lang="en-GB" sz="1400" kern="0" dirty="0" err="1"/>
              <a:t>Jelen</a:t>
            </a:r>
            <a:r>
              <a:rPr lang="en-GB" sz="1400" kern="0" dirty="0"/>
              <a:t> (UK)</a:t>
            </a:r>
          </a:p>
          <a:p>
            <a:pPr defTabSz="914400"/>
            <a:r>
              <a:rPr lang="en-GB" sz="1400" kern="0" dirty="0"/>
              <a:t>Frank </a:t>
            </a:r>
            <a:r>
              <a:rPr lang="en-GB" sz="1400" kern="0" dirty="0" err="1"/>
              <a:t>Kanniess</a:t>
            </a:r>
            <a:r>
              <a:rPr lang="en-GB" sz="1400" kern="0" dirty="0"/>
              <a:t> (Germany)</a:t>
            </a:r>
          </a:p>
          <a:p>
            <a:pPr defTabSz="914400"/>
            <a:r>
              <a:rPr lang="en-GB" sz="1400" kern="0" dirty="0"/>
              <a:t>Vince Mak (UK)</a:t>
            </a:r>
          </a:p>
        </p:txBody>
      </p:sp>
      <p:sp>
        <p:nvSpPr>
          <p:cNvPr id="4" name="Content Placeholder 4">
            <a:extLst>
              <a:ext uri="{FF2B5EF4-FFF2-40B4-BE49-F238E27FC236}">
                <a16:creationId xmlns:a16="http://schemas.microsoft.com/office/drawing/2014/main" id="{B1C95188-CBBB-ABEE-E796-1EEA34D264AC}"/>
              </a:ext>
            </a:extLst>
          </p:cNvPr>
          <p:cNvSpPr txBox="1">
            <a:spLocks/>
          </p:cNvSpPr>
          <p:nvPr/>
        </p:nvSpPr>
        <p:spPr bwMode="auto">
          <a:xfrm>
            <a:off x="4840941" y="1470005"/>
            <a:ext cx="394428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defTabSz="914400"/>
            <a:endParaRPr lang="en-GB" sz="1400" kern="0" dirty="0"/>
          </a:p>
        </p:txBody>
      </p:sp>
      <p:sp>
        <p:nvSpPr>
          <p:cNvPr id="5" name="Rectangle 4">
            <a:extLst>
              <a:ext uri="{FF2B5EF4-FFF2-40B4-BE49-F238E27FC236}">
                <a16:creationId xmlns:a16="http://schemas.microsoft.com/office/drawing/2014/main" id="{91270A61-AF6D-6D12-C694-8772410E34B6}"/>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
        <p:nvSpPr>
          <p:cNvPr id="6" name="Content Placeholder 4">
            <a:extLst>
              <a:ext uri="{FF2B5EF4-FFF2-40B4-BE49-F238E27FC236}">
                <a16:creationId xmlns:a16="http://schemas.microsoft.com/office/drawing/2014/main" id="{BA9FAACA-5670-803A-07EC-770717E7BA51}"/>
              </a:ext>
            </a:extLst>
          </p:cNvPr>
          <p:cNvSpPr txBox="1">
            <a:spLocks/>
          </p:cNvSpPr>
          <p:nvPr/>
        </p:nvSpPr>
        <p:spPr>
          <a:xfrm>
            <a:off x="4840941" y="1458682"/>
            <a:ext cx="3944284" cy="2628900"/>
          </a:xfrm>
          <a:prstGeom prst="rect">
            <a:avLst/>
          </a:prstGeom>
        </p:spPr>
        <p:txBody>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defTabSz="914400"/>
            <a:r>
              <a:rPr lang="en-GB" sz="1400" kern="0" dirty="0"/>
              <a:t>Sonia Martins (Brazil)</a:t>
            </a:r>
          </a:p>
          <a:p>
            <a:pPr defTabSz="914400"/>
            <a:r>
              <a:rPr lang="en-GB" sz="1400" kern="0" dirty="0" err="1"/>
              <a:t>Ema</a:t>
            </a:r>
            <a:r>
              <a:rPr lang="en-GB" sz="1400" kern="0" dirty="0"/>
              <a:t> </a:t>
            </a:r>
            <a:r>
              <a:rPr lang="en-GB" sz="1400" kern="0" dirty="0" err="1"/>
              <a:t>Paulino</a:t>
            </a:r>
            <a:r>
              <a:rPr lang="en-GB" sz="1400" kern="0" dirty="0"/>
              <a:t> (Portugal)</a:t>
            </a:r>
          </a:p>
          <a:p>
            <a:pPr defTabSz="914400"/>
            <a:r>
              <a:rPr lang="en-GB" sz="1400" kern="0" dirty="0"/>
              <a:t>Hilary Pinnock (UK)</a:t>
            </a:r>
          </a:p>
          <a:p>
            <a:pPr defTabSz="914400"/>
            <a:r>
              <a:rPr lang="en-GB" sz="1400" kern="0" dirty="0"/>
              <a:t>Miguel Roman (Spain)</a:t>
            </a:r>
          </a:p>
          <a:p>
            <a:pPr defTabSz="914400"/>
            <a:r>
              <a:rPr lang="en-GB" sz="1400" kern="0" dirty="0"/>
              <a:t>Hanna Sandelowsky (Sweden)</a:t>
            </a:r>
          </a:p>
          <a:p>
            <a:pPr defTabSz="914400"/>
            <a:r>
              <a:rPr lang="en-GB" sz="1400" kern="0" dirty="0"/>
              <a:t>Ioanna Tsiligianni (Greece)</a:t>
            </a:r>
          </a:p>
          <a:p>
            <a:pPr defTabSz="914400"/>
            <a:r>
              <a:rPr lang="en-GB" sz="1400" kern="0" dirty="0"/>
              <a:t>Laurine van der Steen (The Netherlands)</a:t>
            </a:r>
          </a:p>
          <a:p>
            <a:pPr defTabSz="914400"/>
            <a:r>
              <a:rPr lang="en-GB" sz="1400" kern="0" dirty="0"/>
              <a:t>Fabio Weber Donatelli (Brazil)</a:t>
            </a:r>
          </a:p>
          <a:p>
            <a:pPr defTabSz="914400"/>
            <a:endParaRPr lang="en-GB" sz="1400" kern="0" dirty="0"/>
          </a:p>
        </p:txBody>
      </p:sp>
    </p:spTree>
    <p:extLst>
      <p:ext uri="{BB962C8B-B14F-4D97-AF65-F5344CB8AC3E}">
        <p14:creationId xmlns:p14="http://schemas.microsoft.com/office/powerpoint/2010/main" val="241860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8BAC-F4C0-FC46-AE40-AA37799B7E80}"/>
              </a:ext>
            </a:extLst>
          </p:cNvPr>
          <p:cNvSpPr>
            <a:spLocks noGrp="1"/>
          </p:cNvSpPr>
          <p:nvPr>
            <p:ph type="title"/>
          </p:nvPr>
        </p:nvSpPr>
        <p:spPr/>
        <p:txBody>
          <a:bodyPr/>
          <a:lstStyle/>
          <a:p>
            <a:r>
              <a:rPr lang="en-US" sz="2800" dirty="0"/>
              <a:t>Expert panel </a:t>
            </a:r>
            <a:endParaRPr lang="en-US" b="1" dirty="0">
              <a:solidFill>
                <a:srgbClr val="DB0000"/>
              </a:solidFill>
              <a:latin typeface="Arial" panose="020B0604020202020204" pitchFamily="34" charset="0"/>
              <a:cs typeface="Arial" panose="020B0604020202020204" pitchFamily="34" charset="0"/>
            </a:endParaRPr>
          </a:p>
        </p:txBody>
      </p:sp>
      <p:pic>
        <p:nvPicPr>
          <p:cNvPr id="8" name="Picture 7" descr="A collage of a person&#10;&#10;Description automatically generated with low confidence">
            <a:extLst>
              <a:ext uri="{FF2B5EF4-FFF2-40B4-BE49-F238E27FC236}">
                <a16:creationId xmlns:a16="http://schemas.microsoft.com/office/drawing/2014/main" id="{1A591368-C5D7-7348-B2D8-C06B3D9EB4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173" y="1012564"/>
            <a:ext cx="8667750" cy="4130936"/>
          </a:xfrm>
          <a:prstGeom prst="rect">
            <a:avLst/>
          </a:prstGeom>
        </p:spPr>
      </p:pic>
      <p:pic>
        <p:nvPicPr>
          <p:cNvPr id="10" name="Content Placeholder 9">
            <a:extLst>
              <a:ext uri="{FF2B5EF4-FFF2-40B4-BE49-F238E27FC236}">
                <a16:creationId xmlns:a16="http://schemas.microsoft.com/office/drawing/2014/main" id="{36676C84-E3A7-7047-BF13-6C6C1402EB3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82350" y="4076950"/>
            <a:ext cx="1818948" cy="1003234"/>
          </a:xfrm>
        </p:spPr>
      </p:pic>
      <p:pic>
        <p:nvPicPr>
          <p:cNvPr id="12" name="Picture 11" descr="A person wearing glasses&#10;&#10;Description automatically generated with medium confidence">
            <a:extLst>
              <a:ext uri="{FF2B5EF4-FFF2-40B4-BE49-F238E27FC236}">
                <a16:creationId xmlns:a16="http://schemas.microsoft.com/office/drawing/2014/main" id="{40E19D6D-3A5F-A74F-85E8-9FE4AF046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0169" y="4076950"/>
            <a:ext cx="1742749" cy="992248"/>
          </a:xfrm>
          <a:prstGeom prst="rect">
            <a:avLst/>
          </a:prstGeom>
        </p:spPr>
      </p:pic>
      <p:sp>
        <p:nvSpPr>
          <p:cNvPr id="3" name="Rectangle 2">
            <a:extLst>
              <a:ext uri="{FF2B5EF4-FFF2-40B4-BE49-F238E27FC236}">
                <a16:creationId xmlns:a16="http://schemas.microsoft.com/office/drawing/2014/main" id="{02325028-7823-AD26-7E18-F34974727971}"/>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245990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124AA-DC36-4868-B495-8851661B9CC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24353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8139C-E9D4-4C84-9165-3E6C5C7E1C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64268"/>
            <a:ext cx="2464531" cy="1563273"/>
          </a:xfrm>
          <a:prstGeom prst="rect">
            <a:avLst/>
          </a:prstGeom>
        </p:spPr>
      </p:pic>
      <p:pic>
        <p:nvPicPr>
          <p:cNvPr id="11" name="Content Placeholder 4">
            <a:extLst>
              <a:ext uri="{FF2B5EF4-FFF2-40B4-BE49-F238E27FC236}">
                <a16:creationId xmlns:a16="http://schemas.microsoft.com/office/drawing/2014/main" id="{E536E1D6-9290-4959-80BA-A0F93EE5D4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1632" y="844355"/>
            <a:ext cx="1637390" cy="2183186"/>
          </a:xfrm>
          <a:prstGeom prst="rect">
            <a:avLst/>
          </a:prstGeom>
        </p:spPr>
      </p:pic>
      <p:pic>
        <p:nvPicPr>
          <p:cNvPr id="4" name="Picture 3">
            <a:extLst>
              <a:ext uri="{FF2B5EF4-FFF2-40B4-BE49-F238E27FC236}">
                <a16:creationId xmlns:a16="http://schemas.microsoft.com/office/drawing/2014/main" id="{9B2A9700-ABA9-D0A4-EEE0-AA385B752F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155999"/>
            <a:ext cx="3942736" cy="1987501"/>
          </a:xfrm>
          <a:prstGeom prst="rect">
            <a:avLst/>
          </a:prstGeom>
        </p:spPr>
      </p:pic>
      <p:pic>
        <p:nvPicPr>
          <p:cNvPr id="5" name="Picture 4">
            <a:extLst>
              <a:ext uri="{FF2B5EF4-FFF2-40B4-BE49-F238E27FC236}">
                <a16:creationId xmlns:a16="http://schemas.microsoft.com/office/drawing/2014/main" id="{98C18CF2-42D7-A540-C71C-EF64FC578D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3650853" y="2118718"/>
            <a:ext cx="4060350" cy="1860994"/>
          </a:xfrm>
          <a:prstGeom prst="rect">
            <a:avLst/>
          </a:prstGeom>
        </p:spPr>
      </p:pic>
      <p:pic>
        <p:nvPicPr>
          <p:cNvPr id="6" name="Picture 5">
            <a:extLst>
              <a:ext uri="{FF2B5EF4-FFF2-40B4-BE49-F238E27FC236}">
                <a16:creationId xmlns:a16="http://schemas.microsoft.com/office/drawing/2014/main" id="{B0A35460-6BAF-FC76-B1E8-0B680B11E9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478" y="997366"/>
            <a:ext cx="1874007" cy="4060350"/>
          </a:xfrm>
          <a:prstGeom prst="rect">
            <a:avLst/>
          </a:prstGeom>
        </p:spPr>
      </p:pic>
      <p:sp>
        <p:nvSpPr>
          <p:cNvPr id="13" name="TextBox 12">
            <a:extLst>
              <a:ext uri="{FF2B5EF4-FFF2-40B4-BE49-F238E27FC236}">
                <a16:creationId xmlns:a16="http://schemas.microsoft.com/office/drawing/2014/main" id="{77CB75B8-3D7E-0848-679A-68855DD72724}"/>
              </a:ext>
            </a:extLst>
          </p:cNvPr>
          <p:cNvSpPr txBox="1"/>
          <p:nvPr/>
        </p:nvSpPr>
        <p:spPr>
          <a:xfrm>
            <a:off x="2464531" y="238843"/>
            <a:ext cx="6296954"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2800" b="1">
                <a:solidFill>
                  <a:srgbClr val="CC030B"/>
                </a:solidFill>
                <a:latin typeface="+mj-lt"/>
                <a:ea typeface="ＭＳ Ｐゴシック" pitchFamily="112" charset="-128"/>
                <a:cs typeface="ＭＳ Ｐゴシック" pitchFamily="96" charset="-128"/>
              </a:defRPr>
            </a:lvl1pPr>
            <a:lvl2pPr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2pPr>
            <a:lvl3pPr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3pPr>
            <a:lvl4pPr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4pPr>
            <a:lvl5pPr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5pPr>
            <a:lvl6pPr marL="342900" fontAlgn="base">
              <a:spcBef>
                <a:spcPct val="0"/>
              </a:spcBef>
              <a:spcAft>
                <a:spcPct val="0"/>
              </a:spcAft>
              <a:defRPr sz="2625" b="1">
                <a:solidFill>
                  <a:schemeClr val="tx2"/>
                </a:solidFill>
                <a:latin typeface="Arial" charset="0"/>
              </a:defRPr>
            </a:lvl6pPr>
            <a:lvl7pPr marL="685800" fontAlgn="base">
              <a:spcBef>
                <a:spcPct val="0"/>
              </a:spcBef>
              <a:spcAft>
                <a:spcPct val="0"/>
              </a:spcAft>
              <a:defRPr sz="2625" b="1">
                <a:solidFill>
                  <a:schemeClr val="tx2"/>
                </a:solidFill>
                <a:latin typeface="Arial" charset="0"/>
              </a:defRPr>
            </a:lvl7pPr>
            <a:lvl8pPr marL="1028700" fontAlgn="base">
              <a:spcBef>
                <a:spcPct val="0"/>
              </a:spcBef>
              <a:spcAft>
                <a:spcPct val="0"/>
              </a:spcAft>
              <a:defRPr sz="2625" b="1">
                <a:solidFill>
                  <a:schemeClr val="tx2"/>
                </a:solidFill>
                <a:latin typeface="Arial" charset="0"/>
              </a:defRPr>
            </a:lvl8pPr>
            <a:lvl9pPr marL="1371600" fontAlgn="base">
              <a:spcBef>
                <a:spcPct val="0"/>
              </a:spcBef>
              <a:spcAft>
                <a:spcPct val="0"/>
              </a:spcAft>
              <a:defRPr sz="2625" b="1">
                <a:solidFill>
                  <a:schemeClr val="tx2"/>
                </a:solidFill>
                <a:latin typeface="Arial" charset="0"/>
              </a:defRPr>
            </a:lvl9pPr>
          </a:lstStyle>
          <a:p>
            <a:r>
              <a:rPr lang="en-US" sz="2400" dirty="0"/>
              <a:t>Remote respiratory consultations images</a:t>
            </a:r>
            <a:endParaRPr lang="en-GB" sz="2400" dirty="0"/>
          </a:p>
        </p:txBody>
      </p:sp>
    </p:spTree>
    <p:extLst>
      <p:ext uri="{BB962C8B-B14F-4D97-AF65-F5344CB8AC3E}">
        <p14:creationId xmlns:p14="http://schemas.microsoft.com/office/powerpoint/2010/main" val="173534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08" y="2036939"/>
            <a:ext cx="7703801" cy="571500"/>
          </a:xfrm>
        </p:spPr>
        <p:txBody>
          <a:bodyPr/>
          <a:lstStyle/>
          <a:p>
            <a:r>
              <a:rPr lang="en-US" dirty="0"/>
              <a:t>Figures and tables reproduced from the paper</a:t>
            </a:r>
          </a:p>
        </p:txBody>
      </p:sp>
    </p:spTree>
    <p:extLst>
      <p:ext uri="{BB962C8B-B14F-4D97-AF65-F5344CB8AC3E}">
        <p14:creationId xmlns:p14="http://schemas.microsoft.com/office/powerpoint/2010/main" val="53453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2A9ADF8-1215-630F-3297-E0B36EE8FF1E}"/>
              </a:ext>
            </a:extLst>
          </p:cNvPr>
          <p:cNvSpPr txBox="1"/>
          <p:nvPr/>
        </p:nvSpPr>
        <p:spPr>
          <a:xfrm>
            <a:off x="4387992" y="2569173"/>
            <a:ext cx="2373542" cy="369332"/>
          </a:xfrm>
          <a:prstGeom prst="rect">
            <a:avLst/>
          </a:prstGeom>
          <a:noFill/>
        </p:spPr>
        <p:txBody>
          <a:bodyPr wrap="square">
            <a:spAutoFit/>
          </a:bodyPr>
          <a:lstStyle/>
          <a:p>
            <a:r>
              <a:rPr lang="en-US" sz="900" dirty="0"/>
              <a:t>Review of literature and experience sharing</a:t>
            </a:r>
          </a:p>
        </p:txBody>
      </p:sp>
      <p:sp>
        <p:nvSpPr>
          <p:cNvPr id="19" name="TextBox 18">
            <a:extLst>
              <a:ext uri="{FF2B5EF4-FFF2-40B4-BE49-F238E27FC236}">
                <a16:creationId xmlns:a16="http://schemas.microsoft.com/office/drawing/2014/main" id="{510F42AD-7EF8-6011-6F31-AC4B324B0AB9}"/>
              </a:ext>
            </a:extLst>
          </p:cNvPr>
          <p:cNvSpPr txBox="1"/>
          <p:nvPr/>
        </p:nvSpPr>
        <p:spPr>
          <a:xfrm>
            <a:off x="4397022" y="3269994"/>
            <a:ext cx="3166743" cy="369332"/>
          </a:xfrm>
          <a:prstGeom prst="rect">
            <a:avLst/>
          </a:prstGeom>
          <a:noFill/>
        </p:spPr>
        <p:txBody>
          <a:bodyPr wrap="square">
            <a:spAutoFit/>
          </a:bodyPr>
          <a:lstStyle/>
          <a:p>
            <a:r>
              <a:rPr lang="en-US" sz="900" dirty="0"/>
              <a:t>Insights generation and preliminary identification of healthcare policy implications</a:t>
            </a:r>
          </a:p>
        </p:txBody>
      </p:sp>
      <p:sp>
        <p:nvSpPr>
          <p:cNvPr id="20" name="TextBox 19">
            <a:extLst>
              <a:ext uri="{FF2B5EF4-FFF2-40B4-BE49-F238E27FC236}">
                <a16:creationId xmlns:a16="http://schemas.microsoft.com/office/drawing/2014/main" id="{E5F79E13-9564-E3C0-C504-C598108FCCEC}"/>
              </a:ext>
            </a:extLst>
          </p:cNvPr>
          <p:cNvSpPr txBox="1"/>
          <p:nvPr/>
        </p:nvSpPr>
        <p:spPr>
          <a:xfrm>
            <a:off x="4397022" y="4624998"/>
            <a:ext cx="2822222" cy="230832"/>
          </a:xfrm>
          <a:prstGeom prst="rect">
            <a:avLst/>
          </a:prstGeom>
          <a:noFill/>
        </p:spPr>
        <p:txBody>
          <a:bodyPr wrap="square">
            <a:spAutoFit/>
          </a:bodyPr>
          <a:lstStyle/>
          <a:p>
            <a:r>
              <a:rPr lang="en-US" sz="900" dirty="0"/>
              <a:t>Consensus on key healthcare policy implications</a:t>
            </a:r>
          </a:p>
        </p:txBody>
      </p:sp>
      <p:sp>
        <p:nvSpPr>
          <p:cNvPr id="2" name="Rectangle 1">
            <a:extLst>
              <a:ext uri="{FF2B5EF4-FFF2-40B4-BE49-F238E27FC236}">
                <a16:creationId xmlns:a16="http://schemas.microsoft.com/office/drawing/2014/main" id="{4BD85378-5044-9DD2-7D1B-7FCCE2EDEAF7}"/>
              </a:ext>
            </a:extLst>
          </p:cNvPr>
          <p:cNvSpPr/>
          <p:nvPr/>
        </p:nvSpPr>
        <p:spPr>
          <a:xfrm>
            <a:off x="2760133" y="353547"/>
            <a:ext cx="3595511" cy="510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What are the challenges, barriers and policy implications of integrating remote consultations into primary health care delivery?</a:t>
            </a:r>
          </a:p>
        </p:txBody>
      </p:sp>
      <p:sp>
        <p:nvSpPr>
          <p:cNvPr id="3" name="Flowchart: Decision 2">
            <a:extLst>
              <a:ext uri="{FF2B5EF4-FFF2-40B4-BE49-F238E27FC236}">
                <a16:creationId xmlns:a16="http://schemas.microsoft.com/office/drawing/2014/main" id="{087A73FC-F625-B25F-9103-C0B23ABFF665}"/>
              </a:ext>
            </a:extLst>
          </p:cNvPr>
          <p:cNvSpPr/>
          <p:nvPr/>
        </p:nvSpPr>
        <p:spPr>
          <a:xfrm>
            <a:off x="3146434" y="2376917"/>
            <a:ext cx="1241558" cy="623269"/>
          </a:xfrm>
          <a:prstGeom prst="flowChartDecis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Meeting 1</a:t>
            </a:r>
          </a:p>
        </p:txBody>
      </p:sp>
      <p:sp>
        <p:nvSpPr>
          <p:cNvPr id="13" name="Flowchart: Decision 12">
            <a:extLst>
              <a:ext uri="{FF2B5EF4-FFF2-40B4-BE49-F238E27FC236}">
                <a16:creationId xmlns:a16="http://schemas.microsoft.com/office/drawing/2014/main" id="{13CD63B5-8AD5-CB51-B3D0-7BCBF3F6BC69}"/>
              </a:ext>
            </a:extLst>
          </p:cNvPr>
          <p:cNvSpPr/>
          <p:nvPr/>
        </p:nvSpPr>
        <p:spPr>
          <a:xfrm>
            <a:off x="3144175" y="3216216"/>
            <a:ext cx="1252847" cy="499445"/>
          </a:xfrm>
          <a:prstGeom prst="flowChartDecis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Meeting 2</a:t>
            </a:r>
          </a:p>
        </p:txBody>
      </p:sp>
      <p:sp>
        <p:nvSpPr>
          <p:cNvPr id="14" name="Flowchart: Decision 13">
            <a:extLst>
              <a:ext uri="{FF2B5EF4-FFF2-40B4-BE49-F238E27FC236}">
                <a16:creationId xmlns:a16="http://schemas.microsoft.com/office/drawing/2014/main" id="{ACC7F55D-3C4C-85DE-1B70-AF159AE35C5A}"/>
              </a:ext>
            </a:extLst>
          </p:cNvPr>
          <p:cNvSpPr/>
          <p:nvPr/>
        </p:nvSpPr>
        <p:spPr>
          <a:xfrm>
            <a:off x="3149600" y="4449128"/>
            <a:ext cx="1247422" cy="593963"/>
          </a:xfrm>
          <a:prstGeom prst="flowChartDecis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Meeting 3</a:t>
            </a:r>
          </a:p>
        </p:txBody>
      </p:sp>
      <p:sp>
        <p:nvSpPr>
          <p:cNvPr id="22" name="Rectangle 21">
            <a:extLst>
              <a:ext uri="{FF2B5EF4-FFF2-40B4-BE49-F238E27FC236}">
                <a16:creationId xmlns:a16="http://schemas.microsoft.com/office/drawing/2014/main" id="{24FEA18F-77C7-1C53-7825-713B5964DD55}"/>
              </a:ext>
            </a:extLst>
          </p:cNvPr>
          <p:cNvSpPr/>
          <p:nvPr/>
        </p:nvSpPr>
        <p:spPr>
          <a:xfrm>
            <a:off x="4132147" y="1005279"/>
            <a:ext cx="1751445" cy="2893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Preliminary literature search and topic definition</a:t>
            </a:r>
          </a:p>
        </p:txBody>
      </p:sp>
      <p:sp>
        <p:nvSpPr>
          <p:cNvPr id="23" name="Rectangle 22">
            <a:extLst>
              <a:ext uri="{FF2B5EF4-FFF2-40B4-BE49-F238E27FC236}">
                <a16:creationId xmlns:a16="http://schemas.microsoft.com/office/drawing/2014/main" id="{70F904B2-31D0-5E58-BB26-C503860A5C04}"/>
              </a:ext>
            </a:extLst>
          </p:cNvPr>
          <p:cNvSpPr/>
          <p:nvPr/>
        </p:nvSpPr>
        <p:spPr>
          <a:xfrm>
            <a:off x="4224814" y="1484294"/>
            <a:ext cx="1718953" cy="7029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Quantitative data </a:t>
            </a:r>
            <a:br>
              <a:rPr lang="en-US" sz="900" b="1" dirty="0">
                <a:solidFill>
                  <a:schemeClr val="tx1"/>
                </a:solidFill>
              </a:rPr>
            </a:br>
            <a:r>
              <a:rPr lang="en-US" sz="900" b="1" dirty="0">
                <a:solidFill>
                  <a:schemeClr val="tx1"/>
                </a:solidFill>
              </a:rPr>
              <a:t>generation</a:t>
            </a:r>
          </a:p>
          <a:p>
            <a:pPr defTabSz="75684">
              <a:tabLst>
                <a:tab pos="456781" algn="l"/>
              </a:tabLst>
            </a:pPr>
            <a:r>
              <a:rPr lang="en-US" sz="800" i="1" dirty="0">
                <a:solidFill>
                  <a:schemeClr val="tx1"/>
                </a:solidFill>
              </a:rPr>
              <a:t>Clinician participants shared their experience of remote consultation delivery befo</a:t>
            </a:r>
            <a:r>
              <a:rPr lang="en-US" sz="700" i="1" dirty="0">
                <a:solidFill>
                  <a:schemeClr val="tx1"/>
                </a:solidFill>
              </a:rPr>
              <a:t>re and during the COVID-19 pandemic</a:t>
            </a:r>
          </a:p>
        </p:txBody>
      </p:sp>
      <p:sp>
        <p:nvSpPr>
          <p:cNvPr id="24" name="TextBox 23">
            <a:extLst>
              <a:ext uri="{FF2B5EF4-FFF2-40B4-BE49-F238E27FC236}">
                <a16:creationId xmlns:a16="http://schemas.microsoft.com/office/drawing/2014/main" id="{BF024B2A-7AA9-2C2E-B4D8-904B2DEF4FF6}"/>
              </a:ext>
            </a:extLst>
          </p:cNvPr>
          <p:cNvSpPr txBox="1"/>
          <p:nvPr/>
        </p:nvSpPr>
        <p:spPr>
          <a:xfrm>
            <a:off x="3322316" y="27559"/>
            <a:ext cx="2372928" cy="246221"/>
          </a:xfrm>
          <a:prstGeom prst="rect">
            <a:avLst/>
          </a:prstGeom>
          <a:noFill/>
        </p:spPr>
        <p:txBody>
          <a:bodyPr wrap="square">
            <a:spAutoFit/>
          </a:bodyPr>
          <a:lstStyle/>
          <a:p>
            <a:pPr algn="ctr"/>
            <a:r>
              <a:rPr lang="en-US" sz="1000" b="1" dirty="0"/>
              <a:t>PHASE 1: SITUATION ANALYSIS</a:t>
            </a:r>
          </a:p>
        </p:txBody>
      </p:sp>
      <p:sp>
        <p:nvSpPr>
          <p:cNvPr id="25" name="TextBox 24">
            <a:extLst>
              <a:ext uri="{FF2B5EF4-FFF2-40B4-BE49-F238E27FC236}">
                <a16:creationId xmlns:a16="http://schemas.microsoft.com/office/drawing/2014/main" id="{3105CB0D-E6C2-4FB3-FC8C-C4F644441430}"/>
              </a:ext>
            </a:extLst>
          </p:cNvPr>
          <p:cNvSpPr txBox="1"/>
          <p:nvPr/>
        </p:nvSpPr>
        <p:spPr>
          <a:xfrm>
            <a:off x="4062477" y="2283484"/>
            <a:ext cx="2054185" cy="230832"/>
          </a:xfrm>
          <a:prstGeom prst="rect">
            <a:avLst/>
          </a:prstGeom>
          <a:noFill/>
        </p:spPr>
        <p:txBody>
          <a:bodyPr wrap="square">
            <a:spAutoFit/>
          </a:bodyPr>
          <a:lstStyle/>
          <a:p>
            <a:r>
              <a:rPr lang="en-US" sz="900" b="1" dirty="0"/>
              <a:t>PHASE 2: INSIGHT GENERATION</a:t>
            </a:r>
          </a:p>
        </p:txBody>
      </p:sp>
      <p:cxnSp>
        <p:nvCxnSpPr>
          <p:cNvPr id="10" name="Straight Arrow Connector 9">
            <a:extLst>
              <a:ext uri="{FF2B5EF4-FFF2-40B4-BE49-F238E27FC236}">
                <a16:creationId xmlns:a16="http://schemas.microsoft.com/office/drawing/2014/main" id="{A1E21793-27AC-59F5-0ACF-7F6BF6FF4BA3}"/>
              </a:ext>
            </a:extLst>
          </p:cNvPr>
          <p:cNvCxnSpPr>
            <a:cxnSpLocks/>
          </p:cNvCxnSpPr>
          <p:nvPr/>
        </p:nvCxnSpPr>
        <p:spPr>
          <a:xfrm flipH="1">
            <a:off x="3767213" y="881050"/>
            <a:ext cx="3385" cy="1479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8136F42-48E2-B794-0DB1-C4D1C403DD43}"/>
              </a:ext>
            </a:extLst>
          </p:cNvPr>
          <p:cNvCxnSpPr>
            <a:cxnSpLocks/>
            <a:stCxn id="22" idx="1"/>
            <a:endCxn id="3" idx="0"/>
          </p:cNvCxnSpPr>
          <p:nvPr/>
        </p:nvCxnSpPr>
        <p:spPr>
          <a:xfrm rot="10800000" flipV="1">
            <a:off x="3767213" y="1149939"/>
            <a:ext cx="364934" cy="122697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FCDA4FEB-FBF9-1CBD-B143-F84407E585BA}"/>
              </a:ext>
            </a:extLst>
          </p:cNvPr>
          <p:cNvCxnSpPr>
            <a:cxnSpLocks/>
          </p:cNvCxnSpPr>
          <p:nvPr/>
        </p:nvCxnSpPr>
        <p:spPr>
          <a:xfrm rot="10800000" flipV="1">
            <a:off x="3768905" y="1944007"/>
            <a:ext cx="429282" cy="4247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E75543E-9770-6943-DE43-A7206D38E7D5}"/>
              </a:ext>
            </a:extLst>
          </p:cNvPr>
          <p:cNvCxnSpPr>
            <a:stCxn id="3" idx="2"/>
            <a:endCxn id="13" idx="0"/>
          </p:cNvCxnSpPr>
          <p:nvPr/>
        </p:nvCxnSpPr>
        <p:spPr>
          <a:xfrm>
            <a:off x="3767213" y="3000186"/>
            <a:ext cx="3386" cy="216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986A978-D886-938C-0B1C-E5B8EAEF6858}"/>
              </a:ext>
            </a:extLst>
          </p:cNvPr>
          <p:cNvCxnSpPr>
            <a:stCxn id="13" idx="2"/>
            <a:endCxn id="14" idx="0"/>
          </p:cNvCxnSpPr>
          <p:nvPr/>
        </p:nvCxnSpPr>
        <p:spPr>
          <a:xfrm>
            <a:off x="3770599" y="3715661"/>
            <a:ext cx="2712" cy="73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EB573E3-D427-D464-9251-748FBC8D8B02}"/>
              </a:ext>
            </a:extLst>
          </p:cNvPr>
          <p:cNvSpPr txBox="1"/>
          <p:nvPr/>
        </p:nvSpPr>
        <p:spPr>
          <a:xfrm>
            <a:off x="3816547" y="3786149"/>
            <a:ext cx="3058385" cy="369332"/>
          </a:xfrm>
          <a:prstGeom prst="rect">
            <a:avLst/>
          </a:prstGeom>
          <a:noFill/>
        </p:spPr>
        <p:txBody>
          <a:bodyPr wrap="square">
            <a:spAutoFit/>
          </a:bodyPr>
          <a:lstStyle/>
          <a:p>
            <a:r>
              <a:rPr lang="en-US" sz="900" b="1" dirty="0"/>
              <a:t>PHASE 3: EXPERIENCE-LED CONSENSUS GENERATION</a:t>
            </a:r>
          </a:p>
        </p:txBody>
      </p:sp>
      <p:graphicFrame>
        <p:nvGraphicFramePr>
          <p:cNvPr id="40" name="Table 39">
            <a:extLst>
              <a:ext uri="{FF2B5EF4-FFF2-40B4-BE49-F238E27FC236}">
                <a16:creationId xmlns:a16="http://schemas.microsoft.com/office/drawing/2014/main" id="{C6B3EA77-37D9-C970-87EF-F1D066A862DB}"/>
              </a:ext>
            </a:extLst>
          </p:cNvPr>
          <p:cNvGraphicFramePr>
            <a:graphicFrameLocks noGrp="1"/>
          </p:cNvGraphicFramePr>
          <p:nvPr>
            <p:extLst>
              <p:ext uri="{D42A27DB-BD31-4B8C-83A1-F6EECF244321}">
                <p14:modId xmlns:p14="http://schemas.microsoft.com/office/powerpoint/2010/main" val="1775389964"/>
              </p:ext>
            </p:extLst>
          </p:nvPr>
        </p:nvGraphicFramePr>
        <p:xfrm>
          <a:off x="6116662" y="1594843"/>
          <a:ext cx="2423301" cy="743574"/>
        </p:xfrm>
        <a:graphic>
          <a:graphicData uri="http://schemas.openxmlformats.org/drawingml/2006/table">
            <a:tbl>
              <a:tblPr>
                <a:tableStyleId>{5C22544A-7EE6-4342-B048-85BDC9FD1C3A}</a:tableStyleId>
              </a:tblPr>
              <a:tblGrid>
                <a:gridCol w="2423301">
                  <a:extLst>
                    <a:ext uri="{9D8B030D-6E8A-4147-A177-3AD203B41FA5}">
                      <a16:colId xmlns:a16="http://schemas.microsoft.com/office/drawing/2014/main" val="1542066261"/>
                    </a:ext>
                  </a:extLst>
                </a:gridCol>
              </a:tblGrid>
              <a:tr h="227496">
                <a:tc>
                  <a:txBody>
                    <a:bodyPr/>
                    <a:lstStyle/>
                    <a:p>
                      <a:pPr algn="l" fontAlgn="t"/>
                      <a:r>
                        <a:rPr lang="en-US" sz="800" u="none" strike="noStrike" dirty="0">
                          <a:effectLst/>
                        </a:rPr>
                        <a:t>What proportion of your current clinical contact with patients is undertaken remotely?</a:t>
                      </a:r>
                      <a:endParaRPr lang="en-US" sz="800" b="1" i="0" u="none" strike="noStrike" dirty="0">
                        <a:solidFill>
                          <a:srgbClr val="000000"/>
                        </a:solidFill>
                        <a:effectLst/>
                        <a:latin typeface="Calibri" panose="020F0502020204030204" pitchFamily="34" charset="0"/>
                      </a:endParaRPr>
                    </a:p>
                  </a:txBody>
                  <a:tcPr marL="4018" marR="4018" marT="4018" marB="0"/>
                </a:tc>
                <a:extLst>
                  <a:ext uri="{0D108BD9-81ED-4DB2-BD59-A6C34878D82A}">
                    <a16:rowId xmlns:a16="http://schemas.microsoft.com/office/drawing/2014/main" val="462555954"/>
                  </a:ext>
                </a:extLst>
              </a:tr>
              <a:tr h="137160">
                <a:tc>
                  <a:txBody>
                    <a:bodyPr/>
                    <a:lstStyle/>
                    <a:p>
                      <a:pPr algn="l" fontAlgn="t"/>
                      <a:r>
                        <a:rPr lang="en-US" sz="800" u="none" strike="noStrike" dirty="0">
                          <a:effectLst/>
                        </a:rPr>
                        <a:t>What proportion of your current clinical contact with colleagues is undertaken remotely?</a:t>
                      </a:r>
                      <a:endParaRPr lang="en-US" sz="800" b="1" i="0" u="none" strike="noStrike" dirty="0">
                        <a:solidFill>
                          <a:srgbClr val="000000"/>
                        </a:solidFill>
                        <a:effectLst/>
                        <a:latin typeface="Calibri" panose="020F0502020204030204" pitchFamily="34" charset="0"/>
                      </a:endParaRPr>
                    </a:p>
                  </a:txBody>
                  <a:tcPr marL="4018" marR="4018" marT="4018" marB="0"/>
                </a:tc>
                <a:extLst>
                  <a:ext uri="{0D108BD9-81ED-4DB2-BD59-A6C34878D82A}">
                    <a16:rowId xmlns:a16="http://schemas.microsoft.com/office/drawing/2014/main" val="2023102775"/>
                  </a:ext>
                </a:extLst>
              </a:tr>
              <a:tr h="158323">
                <a:tc>
                  <a:txBody>
                    <a:bodyPr/>
                    <a:lstStyle/>
                    <a:p>
                      <a:pPr algn="l" fontAlgn="t"/>
                      <a:r>
                        <a:rPr lang="en-US" sz="800" u="none" strike="noStrike" dirty="0">
                          <a:effectLst/>
                        </a:rPr>
                        <a:t>How does that compare with the proportion of remote working you undertook this time last year?</a:t>
                      </a:r>
                      <a:endParaRPr lang="en-US" sz="800" b="1" i="0" u="none" strike="noStrike" dirty="0">
                        <a:solidFill>
                          <a:srgbClr val="000000"/>
                        </a:solidFill>
                        <a:effectLst/>
                        <a:latin typeface="Calibri" panose="020F0502020204030204" pitchFamily="34" charset="0"/>
                      </a:endParaRPr>
                    </a:p>
                  </a:txBody>
                  <a:tcPr marL="4018" marR="4018" marT="4018" marB="0"/>
                </a:tc>
                <a:extLst>
                  <a:ext uri="{0D108BD9-81ED-4DB2-BD59-A6C34878D82A}">
                    <a16:rowId xmlns:a16="http://schemas.microsoft.com/office/drawing/2014/main" val="2763875686"/>
                  </a:ext>
                </a:extLst>
              </a:tr>
            </a:tbl>
          </a:graphicData>
        </a:graphic>
      </p:graphicFrame>
      <p:sp>
        <p:nvSpPr>
          <p:cNvPr id="44" name="TextBox 43">
            <a:extLst>
              <a:ext uri="{FF2B5EF4-FFF2-40B4-BE49-F238E27FC236}">
                <a16:creationId xmlns:a16="http://schemas.microsoft.com/office/drawing/2014/main" id="{91442D80-6015-5C2C-8A3C-3FAD525BB8AC}"/>
              </a:ext>
            </a:extLst>
          </p:cNvPr>
          <p:cNvSpPr txBox="1"/>
          <p:nvPr/>
        </p:nvSpPr>
        <p:spPr>
          <a:xfrm>
            <a:off x="6046106" y="1417892"/>
            <a:ext cx="1351652" cy="215444"/>
          </a:xfrm>
          <a:prstGeom prst="rect">
            <a:avLst/>
          </a:prstGeom>
          <a:noFill/>
        </p:spPr>
        <p:txBody>
          <a:bodyPr wrap="none" rtlCol="0">
            <a:spAutoFit/>
          </a:bodyPr>
          <a:lstStyle/>
          <a:p>
            <a:r>
              <a:rPr lang="en-US" sz="800" b="1" i="1" dirty="0"/>
              <a:t>Clinician questionnaire:</a:t>
            </a:r>
          </a:p>
        </p:txBody>
      </p:sp>
    </p:spTree>
    <p:extLst>
      <p:ext uri="{BB962C8B-B14F-4D97-AF65-F5344CB8AC3E}">
        <p14:creationId xmlns:p14="http://schemas.microsoft.com/office/powerpoint/2010/main" val="183296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64642-C96D-4D1B-80A6-C00AA3C835F0}"/>
              </a:ext>
            </a:extLst>
          </p:cNvPr>
          <p:cNvSpPr>
            <a:spLocks noGrp="1"/>
          </p:cNvSpPr>
          <p:nvPr>
            <p:ph type="title"/>
          </p:nvPr>
        </p:nvSpPr>
        <p:spPr>
          <a:xfrm>
            <a:off x="1958976" y="400050"/>
            <a:ext cx="6172200" cy="571500"/>
          </a:xfrm>
        </p:spPr>
        <p:txBody>
          <a:bodyPr/>
          <a:lstStyle/>
          <a:p>
            <a:r>
              <a:rPr lang="en-GB" dirty="0"/>
              <a:t>Aims</a:t>
            </a:r>
          </a:p>
        </p:txBody>
      </p:sp>
      <p:sp>
        <p:nvSpPr>
          <p:cNvPr id="5" name="Content Placeholder 4">
            <a:extLst>
              <a:ext uri="{FF2B5EF4-FFF2-40B4-BE49-F238E27FC236}">
                <a16:creationId xmlns:a16="http://schemas.microsoft.com/office/drawing/2014/main" id="{11244608-FB9C-4A44-AC9C-6827D17ADEA5}"/>
              </a:ext>
            </a:extLst>
          </p:cNvPr>
          <p:cNvSpPr>
            <a:spLocks noGrp="1"/>
          </p:cNvSpPr>
          <p:nvPr>
            <p:ph idx="1"/>
          </p:nvPr>
        </p:nvSpPr>
        <p:spPr/>
        <p:txBody>
          <a:bodyPr/>
          <a:lstStyle/>
          <a:p>
            <a:r>
              <a:rPr lang="en-GB" sz="2000" dirty="0"/>
              <a:t>Describe how remote consultations can be a useful alternative to face-to-face consultations in primary care</a:t>
            </a:r>
          </a:p>
          <a:p>
            <a:r>
              <a:rPr lang="en-GB" sz="2000" dirty="0"/>
              <a:t>Enable HCPs to decide when a remote consultation may be appropriate, and when it may not</a:t>
            </a:r>
          </a:p>
          <a:p>
            <a:r>
              <a:rPr lang="en-GB" sz="2000" dirty="0"/>
              <a:t>Empower HCPs to utilise and deliver remote consultations efficiently and effectively to meet the needs of individual patients</a:t>
            </a:r>
          </a:p>
        </p:txBody>
      </p:sp>
      <p:sp>
        <p:nvSpPr>
          <p:cNvPr id="2" name="Rectangle 1">
            <a:extLst>
              <a:ext uri="{FF2B5EF4-FFF2-40B4-BE49-F238E27FC236}">
                <a16:creationId xmlns:a16="http://schemas.microsoft.com/office/drawing/2014/main" id="{CF559D99-6955-296D-896F-E243754BDE11}"/>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
        <p:nvSpPr>
          <p:cNvPr id="6" name="TextBox 5">
            <a:extLst>
              <a:ext uri="{FF2B5EF4-FFF2-40B4-BE49-F238E27FC236}">
                <a16:creationId xmlns:a16="http://schemas.microsoft.com/office/drawing/2014/main" id="{982BB8A2-9D67-2F4E-8327-1938BDC68DE4}"/>
              </a:ext>
            </a:extLst>
          </p:cNvPr>
          <p:cNvSpPr txBox="1"/>
          <p:nvPr/>
        </p:nvSpPr>
        <p:spPr>
          <a:xfrm>
            <a:off x="0" y="4911852"/>
            <a:ext cx="1685077" cy="230832"/>
          </a:xfrm>
          <a:prstGeom prst="rect">
            <a:avLst/>
          </a:prstGeom>
          <a:noFill/>
        </p:spPr>
        <p:txBody>
          <a:bodyPr wrap="none" rtlCol="0">
            <a:spAutoFit/>
          </a:bodyPr>
          <a:lstStyle/>
          <a:p>
            <a:r>
              <a:rPr lang="en-US" sz="900" dirty="0"/>
              <a:t>HCP, healthcare professional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51573" y="0"/>
            <a:ext cx="6900590" cy="9737242"/>
          </a:xfrm>
          <a:prstGeom prst="rect">
            <a:avLst/>
          </a:prstGeom>
        </p:spPr>
      </p:pic>
    </p:spTree>
    <p:extLst>
      <p:ext uri="{BB962C8B-B14F-4D97-AF65-F5344CB8AC3E}">
        <p14:creationId xmlns:p14="http://schemas.microsoft.com/office/powerpoint/2010/main" val="134092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636633" y="450273"/>
            <a:ext cx="7225555" cy="4937536"/>
          </a:xfrm>
          <a:prstGeom prst="rect">
            <a:avLst/>
          </a:prstGeom>
        </p:spPr>
      </p:pic>
    </p:spTree>
    <p:extLst>
      <p:ext uri="{BB962C8B-B14F-4D97-AF65-F5344CB8AC3E}">
        <p14:creationId xmlns:p14="http://schemas.microsoft.com/office/powerpoint/2010/main" val="1845989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334070"/>
              </p:ext>
            </p:extLst>
          </p:nvPr>
        </p:nvGraphicFramePr>
        <p:xfrm>
          <a:off x="2349227" y="784126"/>
          <a:ext cx="4959046" cy="4214749"/>
        </p:xfrm>
        <a:graphic>
          <a:graphicData uri="http://schemas.openxmlformats.org/drawingml/2006/table">
            <a:tbl>
              <a:tblPr firstRow="1" firstCol="1" bandRow="1">
                <a:tableStyleId>{5C22544A-7EE6-4342-B048-85BDC9FD1C3A}</a:tableStyleId>
              </a:tblPr>
              <a:tblGrid>
                <a:gridCol w="2479523">
                  <a:extLst>
                    <a:ext uri="{9D8B030D-6E8A-4147-A177-3AD203B41FA5}">
                      <a16:colId xmlns:a16="http://schemas.microsoft.com/office/drawing/2014/main" val="20000"/>
                    </a:ext>
                  </a:extLst>
                </a:gridCol>
                <a:gridCol w="2479523">
                  <a:extLst>
                    <a:ext uri="{9D8B030D-6E8A-4147-A177-3AD203B41FA5}">
                      <a16:colId xmlns:a16="http://schemas.microsoft.com/office/drawing/2014/main" val="20001"/>
                    </a:ext>
                  </a:extLst>
                </a:gridCol>
              </a:tblGrid>
              <a:tr h="335686">
                <a:tc>
                  <a:txBody>
                    <a:bodyPr/>
                    <a:lstStyle/>
                    <a:p>
                      <a:pPr marL="0" marR="0" algn="ctr">
                        <a:lnSpc>
                          <a:spcPct val="107000"/>
                        </a:lnSpc>
                        <a:spcBef>
                          <a:spcPts val="300"/>
                        </a:spcBef>
                        <a:spcAft>
                          <a:spcPts val="300"/>
                        </a:spcAft>
                      </a:pPr>
                      <a:r>
                        <a:rPr lang="en-GB" sz="1000" dirty="0">
                          <a:solidFill>
                            <a:schemeClr val="tx1"/>
                          </a:solidFill>
                          <a:effectLst/>
                        </a:rPr>
                        <a:t>Checklist for PCPs</a:t>
                      </a:r>
                      <a:br>
                        <a:rPr lang="en-GB" sz="1000" dirty="0">
                          <a:solidFill>
                            <a:schemeClr val="tx1"/>
                          </a:solidFill>
                          <a:effectLst/>
                        </a:rPr>
                      </a:br>
                      <a:r>
                        <a:rPr lang="en-GB" sz="1000" dirty="0">
                          <a:solidFill>
                            <a:schemeClr val="tx1"/>
                          </a:solidFill>
                          <a:effectLst/>
                        </a:rPr>
                        <a:t>(some could be done by trained receptionist/administration)</a:t>
                      </a:r>
                      <a:endParaRPr lang="en-GB" sz="1000" dirty="0">
                        <a:solidFill>
                          <a:schemeClr val="tx1"/>
                        </a:solidFill>
                        <a:effectLst/>
                        <a:latin typeface="Calibri" charset="0"/>
                        <a:ea typeface="Calibri" charset="0"/>
                        <a:cs typeface="Times New Roman" charset="0"/>
                      </a:endParaRPr>
                    </a:p>
                  </a:txBody>
                  <a:tcPr marL="44255" marR="44255" marT="0" marB="0"/>
                </a:tc>
                <a:tc>
                  <a:txBody>
                    <a:bodyPr/>
                    <a:lstStyle/>
                    <a:p>
                      <a:pPr marL="0" marR="0" algn="ctr">
                        <a:lnSpc>
                          <a:spcPct val="107000"/>
                        </a:lnSpc>
                        <a:spcBef>
                          <a:spcPts val="300"/>
                        </a:spcBef>
                        <a:spcAft>
                          <a:spcPts val="300"/>
                        </a:spcAft>
                      </a:pPr>
                      <a:r>
                        <a:rPr lang="en-GB" sz="1000">
                          <a:solidFill>
                            <a:schemeClr val="tx1"/>
                          </a:solidFill>
                          <a:effectLst/>
                        </a:rPr>
                        <a:t>Checklist for patients</a:t>
                      </a:r>
                      <a:endParaRPr lang="en-GB" sz="1000">
                        <a:solidFill>
                          <a:schemeClr val="tx1"/>
                        </a:solidFill>
                        <a:effectLst/>
                        <a:latin typeface="Calibri" charset="0"/>
                        <a:ea typeface="Calibri" charset="0"/>
                        <a:cs typeface="Times New Roman" charset="0"/>
                      </a:endParaRPr>
                    </a:p>
                  </a:txBody>
                  <a:tcPr marL="44255" marR="44255" marT="0" marB="0"/>
                </a:tc>
                <a:extLst>
                  <a:ext uri="{0D108BD9-81ED-4DB2-BD59-A6C34878D82A}">
                    <a16:rowId xmlns:a16="http://schemas.microsoft.com/office/drawing/2014/main" val="10000"/>
                  </a:ext>
                </a:extLst>
              </a:tr>
              <a:tr h="2281617">
                <a:tc>
                  <a:txBody>
                    <a:bodyPr/>
                    <a:lstStyle/>
                    <a:p>
                      <a:pPr marL="342900" marR="0" lvl="0" indent="-342900">
                        <a:spcBef>
                          <a:spcPts val="300"/>
                        </a:spcBef>
                        <a:spcAft>
                          <a:spcPts val="300"/>
                        </a:spcAft>
                        <a:buFont typeface="Symbol" charset="2"/>
                        <a:buChar char=""/>
                      </a:pPr>
                      <a:r>
                        <a:rPr lang="en-GB" sz="1000" dirty="0">
                          <a:solidFill>
                            <a:schemeClr val="tx1"/>
                          </a:solidFill>
                          <a:effectLst/>
                        </a:rPr>
                        <a:t>Am I aware of this patient’s needs?</a:t>
                      </a:r>
                    </a:p>
                    <a:p>
                      <a:pPr marL="342900" marR="0" lvl="0" indent="-342900">
                        <a:spcBef>
                          <a:spcPts val="300"/>
                        </a:spcBef>
                        <a:spcAft>
                          <a:spcPts val="300"/>
                        </a:spcAft>
                        <a:buFont typeface="Symbol" charset="2"/>
                        <a:buChar char=""/>
                      </a:pPr>
                      <a:r>
                        <a:rPr lang="en-GB" sz="1000" dirty="0">
                          <a:solidFill>
                            <a:schemeClr val="tx1"/>
                          </a:solidFill>
                          <a:effectLst/>
                        </a:rPr>
                        <a:t>Can I access their medical history?</a:t>
                      </a:r>
                    </a:p>
                    <a:p>
                      <a:pPr marL="342900" marR="0" lvl="0" indent="-342900">
                        <a:spcBef>
                          <a:spcPts val="300"/>
                        </a:spcBef>
                        <a:spcAft>
                          <a:spcPts val="300"/>
                        </a:spcAft>
                        <a:buFont typeface="Symbol" charset="2"/>
                        <a:buChar char=""/>
                      </a:pPr>
                      <a:r>
                        <a:rPr lang="en-GB" sz="1000" dirty="0">
                          <a:solidFill>
                            <a:schemeClr val="tx1"/>
                          </a:solidFill>
                          <a:effectLst/>
                        </a:rPr>
                        <a:t>Do I know the patient’s goals?</a:t>
                      </a:r>
                    </a:p>
                    <a:p>
                      <a:pPr marL="342900" marR="0" lvl="0" indent="-342900">
                        <a:spcBef>
                          <a:spcPts val="300"/>
                        </a:spcBef>
                        <a:spcAft>
                          <a:spcPts val="300"/>
                        </a:spcAft>
                        <a:buFont typeface="Symbol" charset="2"/>
                        <a:buChar char=""/>
                      </a:pPr>
                      <a:r>
                        <a:rPr lang="en-GB" sz="1000" dirty="0">
                          <a:solidFill>
                            <a:schemeClr val="tx1"/>
                          </a:solidFill>
                          <a:effectLst/>
                        </a:rPr>
                        <a:t>What is their physical, smoking and mental health status?</a:t>
                      </a:r>
                    </a:p>
                    <a:p>
                      <a:pPr marL="342900" marR="0" lvl="0" indent="-342900">
                        <a:spcBef>
                          <a:spcPts val="300"/>
                        </a:spcBef>
                        <a:spcAft>
                          <a:spcPts val="300"/>
                        </a:spcAft>
                        <a:buFont typeface="Symbol" charset="2"/>
                        <a:buChar char=""/>
                      </a:pPr>
                      <a:r>
                        <a:rPr lang="en-GB" sz="1000" dirty="0">
                          <a:solidFill>
                            <a:schemeClr val="tx1"/>
                          </a:solidFill>
                          <a:effectLst/>
                        </a:rPr>
                        <a:t>Do they have access to a phone, smartphone, tablet or computer?</a:t>
                      </a:r>
                    </a:p>
                    <a:p>
                      <a:pPr marL="342900" marR="0" lvl="0" indent="-342900">
                        <a:spcBef>
                          <a:spcPts val="300"/>
                        </a:spcBef>
                        <a:spcAft>
                          <a:spcPts val="300"/>
                        </a:spcAft>
                        <a:buFont typeface="Symbol" charset="2"/>
                        <a:buChar char=""/>
                      </a:pPr>
                      <a:r>
                        <a:rPr lang="en-GB" sz="1000" dirty="0">
                          <a:solidFill>
                            <a:schemeClr val="tx1"/>
                          </a:solidFill>
                          <a:effectLst/>
                        </a:rPr>
                        <a:t>Should I be expecting any questionnaire results or a peak flow diary?</a:t>
                      </a:r>
                    </a:p>
                    <a:p>
                      <a:pPr marL="342900" marR="0" lvl="0" indent="-342900">
                        <a:spcBef>
                          <a:spcPts val="300"/>
                        </a:spcBef>
                        <a:spcAft>
                          <a:spcPts val="300"/>
                        </a:spcAft>
                        <a:buFont typeface="Symbol" charset="2"/>
                        <a:buChar char=""/>
                      </a:pPr>
                      <a:r>
                        <a:rPr lang="en-GB" sz="1000" dirty="0">
                          <a:solidFill>
                            <a:schemeClr val="tx1"/>
                          </a:solidFill>
                          <a:effectLst/>
                        </a:rPr>
                        <a:t>Do they have access to respiratory function testing equipment?</a:t>
                      </a:r>
                    </a:p>
                    <a:p>
                      <a:pPr marL="342900" marR="0" lvl="0" indent="-342900">
                        <a:spcBef>
                          <a:spcPts val="300"/>
                        </a:spcBef>
                        <a:spcAft>
                          <a:spcPts val="300"/>
                        </a:spcAft>
                        <a:buFont typeface="Symbol" charset="2"/>
                        <a:buChar char=""/>
                      </a:pPr>
                      <a:r>
                        <a:rPr lang="en-GB" sz="1000" dirty="0">
                          <a:solidFill>
                            <a:schemeClr val="tx1"/>
                          </a:solidFill>
                          <a:effectLst/>
                        </a:rPr>
                        <a:t>Can they use it correctly?</a:t>
                      </a:r>
                    </a:p>
                    <a:p>
                      <a:pPr marL="342900" marR="0" lvl="0" indent="-342900">
                        <a:spcBef>
                          <a:spcPts val="300"/>
                        </a:spcBef>
                        <a:spcAft>
                          <a:spcPts val="300"/>
                        </a:spcAft>
                        <a:buFont typeface="Symbol" charset="2"/>
                        <a:buChar char=""/>
                      </a:pPr>
                      <a:r>
                        <a:rPr lang="en-GB" sz="1000" dirty="0">
                          <a:solidFill>
                            <a:schemeClr val="tx1"/>
                          </a:solidFill>
                          <a:effectLst/>
                        </a:rPr>
                        <a:t>Do I need to see them – if so, is a video-consultation possible?</a:t>
                      </a:r>
                    </a:p>
                    <a:p>
                      <a:pPr marL="342900" marR="0" lvl="0" indent="-342900">
                        <a:spcBef>
                          <a:spcPts val="300"/>
                        </a:spcBef>
                        <a:spcAft>
                          <a:spcPts val="300"/>
                        </a:spcAft>
                        <a:buFont typeface="Symbol" charset="2"/>
                        <a:buChar char=""/>
                      </a:pPr>
                      <a:r>
                        <a:rPr lang="en-GB" sz="1000" dirty="0">
                          <a:solidFill>
                            <a:schemeClr val="tx1"/>
                          </a:solidFill>
                          <a:effectLst/>
                        </a:rPr>
                        <a:t>Is the family/home condition supportive?</a:t>
                      </a:r>
                      <a:endParaRPr lang="en-GB" sz="1000" dirty="0">
                        <a:solidFill>
                          <a:schemeClr val="tx1"/>
                        </a:solidFill>
                        <a:effectLst/>
                        <a:latin typeface="Calibri" charset="0"/>
                        <a:ea typeface="Calibri" charset="0"/>
                        <a:cs typeface="Calibri" charset="0"/>
                      </a:endParaRPr>
                    </a:p>
                  </a:txBody>
                  <a:tcPr marL="44255" marR="44255" marT="0" marB="0"/>
                </a:tc>
                <a:tc>
                  <a:txBody>
                    <a:bodyPr/>
                    <a:lstStyle/>
                    <a:p>
                      <a:pPr marL="342900" marR="0" lvl="0" indent="-342900">
                        <a:spcBef>
                          <a:spcPts val="300"/>
                        </a:spcBef>
                        <a:spcAft>
                          <a:spcPts val="300"/>
                        </a:spcAft>
                        <a:buFont typeface="Symbol" charset="2"/>
                        <a:buChar char=""/>
                      </a:pPr>
                      <a:r>
                        <a:rPr lang="en-GB" sz="1000" dirty="0">
                          <a:solidFill>
                            <a:schemeClr val="tx1"/>
                          </a:solidFill>
                          <a:effectLst/>
                        </a:rPr>
                        <a:t>Have I completed any tests, diary or questionnaire my PCP has sent*?</a:t>
                      </a:r>
                    </a:p>
                    <a:p>
                      <a:pPr marL="342900" marR="0" lvl="0" indent="-342900">
                        <a:spcBef>
                          <a:spcPts val="300"/>
                        </a:spcBef>
                        <a:spcAft>
                          <a:spcPts val="300"/>
                        </a:spcAft>
                        <a:buFont typeface="Symbol" charset="2"/>
                        <a:buChar char=""/>
                      </a:pPr>
                      <a:r>
                        <a:rPr lang="en-GB" sz="1000" dirty="0">
                          <a:solidFill>
                            <a:schemeClr val="tx1"/>
                          </a:solidFill>
                          <a:effectLst/>
                        </a:rPr>
                        <a:t>Have I prepared a list of questions for my PCP?</a:t>
                      </a:r>
                    </a:p>
                    <a:p>
                      <a:pPr marL="342900" marR="0" lvl="0" indent="-342900">
                        <a:spcBef>
                          <a:spcPts val="300"/>
                        </a:spcBef>
                        <a:spcAft>
                          <a:spcPts val="300"/>
                        </a:spcAft>
                        <a:buFont typeface="Symbol" charset="2"/>
                        <a:buChar char=""/>
                      </a:pPr>
                      <a:r>
                        <a:rPr lang="en-GB" sz="1000" dirty="0">
                          <a:solidFill>
                            <a:schemeClr val="tx1"/>
                          </a:solidFill>
                          <a:effectLst/>
                        </a:rPr>
                        <a:t>Am I in a quiet private space?</a:t>
                      </a:r>
                    </a:p>
                    <a:p>
                      <a:pPr marL="342900" marR="0" lvl="0" indent="-342900">
                        <a:spcBef>
                          <a:spcPts val="300"/>
                        </a:spcBef>
                        <a:spcAft>
                          <a:spcPts val="300"/>
                        </a:spcAft>
                        <a:buFont typeface="Symbol" charset="2"/>
                        <a:buChar char=""/>
                      </a:pPr>
                      <a:r>
                        <a:rPr lang="en-GB" sz="1000" dirty="0">
                          <a:solidFill>
                            <a:schemeClr val="tx1"/>
                          </a:solidFill>
                          <a:effectLst/>
                        </a:rPr>
                        <a:t>Which symptoms are bothering me most at the moment?</a:t>
                      </a:r>
                    </a:p>
                    <a:p>
                      <a:pPr marL="342900" marR="0" lvl="0" indent="-342900">
                        <a:spcBef>
                          <a:spcPts val="300"/>
                        </a:spcBef>
                        <a:spcAft>
                          <a:spcPts val="300"/>
                        </a:spcAft>
                        <a:buFont typeface="Symbol" charset="2"/>
                        <a:buChar char=""/>
                      </a:pPr>
                      <a:r>
                        <a:rPr lang="en-GB" sz="1000" dirty="0">
                          <a:solidFill>
                            <a:schemeClr val="tx1"/>
                          </a:solidFill>
                          <a:effectLst/>
                        </a:rPr>
                        <a:t>Do I have my medications to hand, including my inhaler(s)?</a:t>
                      </a:r>
                    </a:p>
                    <a:p>
                      <a:pPr marL="342900" marR="0" lvl="0" indent="-342900">
                        <a:spcBef>
                          <a:spcPts val="300"/>
                        </a:spcBef>
                        <a:spcAft>
                          <a:spcPts val="300"/>
                        </a:spcAft>
                        <a:buFont typeface="Symbol" charset="2"/>
                        <a:buChar char=""/>
                      </a:pPr>
                      <a:r>
                        <a:rPr lang="en-GB" sz="1000" dirty="0">
                          <a:solidFill>
                            <a:schemeClr val="tx1"/>
                          </a:solidFill>
                          <a:effectLst/>
                        </a:rPr>
                        <a:t>Do I have a pen and paper to hand to make notes?</a:t>
                      </a:r>
                    </a:p>
                    <a:p>
                      <a:pPr marL="342900" marR="0" lvl="0" indent="-342900">
                        <a:spcBef>
                          <a:spcPts val="300"/>
                        </a:spcBef>
                        <a:spcAft>
                          <a:spcPts val="300"/>
                        </a:spcAft>
                        <a:buFont typeface="Symbol" charset="2"/>
                        <a:buChar char=""/>
                      </a:pPr>
                      <a:r>
                        <a:rPr lang="en-GB" sz="1000" dirty="0">
                          <a:solidFill>
                            <a:schemeClr val="tx1"/>
                          </a:solidFill>
                          <a:effectLst/>
                        </a:rPr>
                        <a:t>Do I have my glasses with me (if I need them)?</a:t>
                      </a:r>
                    </a:p>
                    <a:p>
                      <a:pPr marL="0" marR="0">
                        <a:lnSpc>
                          <a:spcPct val="107000"/>
                        </a:lnSpc>
                        <a:spcBef>
                          <a:spcPts val="300"/>
                        </a:spcBef>
                        <a:spcAft>
                          <a:spcPts val="300"/>
                        </a:spcAft>
                      </a:pPr>
                      <a:r>
                        <a:rPr lang="en-GB" sz="1000" dirty="0">
                          <a:solidFill>
                            <a:schemeClr val="tx1"/>
                          </a:solidFill>
                          <a:effectLst/>
                        </a:rPr>
                        <a:t> </a:t>
                      </a:r>
                    </a:p>
                    <a:p>
                      <a:pPr marL="0" marR="0">
                        <a:lnSpc>
                          <a:spcPct val="107000"/>
                        </a:lnSpc>
                        <a:spcBef>
                          <a:spcPts val="300"/>
                        </a:spcBef>
                        <a:spcAft>
                          <a:spcPts val="300"/>
                        </a:spcAft>
                      </a:pPr>
                      <a:r>
                        <a:rPr lang="en-GB" sz="1000" dirty="0">
                          <a:solidFill>
                            <a:schemeClr val="tx1"/>
                          </a:solidFill>
                          <a:effectLst/>
                        </a:rPr>
                        <a:t>*You may prefer to complete these with your PCP during the consultation</a:t>
                      </a:r>
                      <a:endParaRPr lang="en-GB" sz="1000" dirty="0">
                        <a:solidFill>
                          <a:schemeClr val="tx1"/>
                        </a:solidFill>
                        <a:effectLst/>
                        <a:latin typeface="Calibri" charset="0"/>
                        <a:ea typeface="Calibri" charset="0"/>
                        <a:cs typeface="Times New Roman" charset="0"/>
                      </a:endParaRPr>
                    </a:p>
                  </a:txBody>
                  <a:tcPr marL="44255" marR="44255"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2293216" y="476349"/>
            <a:ext cx="5993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400" b="1" i="0" u="none" strike="noStrike" cap="none" normalizeH="0" baseline="0" dirty="0">
                <a:ln>
                  <a:noFill/>
                </a:ln>
                <a:solidFill>
                  <a:schemeClr val="tx1"/>
                </a:solidFill>
                <a:effectLst/>
                <a:latin typeface="Arial" charset="0"/>
              </a:rPr>
              <a:t>Table 1. Checklist approach to preparing for remote consultations.</a:t>
            </a:r>
            <a:r>
              <a:rPr kumimoji="0" lang="x-none" altLang="x-none" sz="1400" b="0" i="0" u="none" strike="noStrike" cap="none" normalizeH="0" baseline="30000" dirty="0">
                <a:ln>
                  <a:noFill/>
                </a:ln>
                <a:solidFill>
                  <a:schemeClr val="tx1"/>
                </a:solidFill>
                <a:effectLst/>
                <a:latin typeface="Arial" charset="0"/>
              </a:rPr>
              <a:t>10 </a:t>
            </a:r>
            <a:endParaRPr kumimoji="0" lang="x-none" altLang="x-none" sz="1400" b="0" i="0" u="none" strike="noStrike" cap="none" normalizeH="0" baseline="-2147483648" dirty="0">
              <a:ln>
                <a:noFill/>
              </a:ln>
              <a:solidFill>
                <a:schemeClr val="tx1"/>
              </a:solidFill>
              <a:effectLst/>
              <a:latin typeface="Arial" charset="0"/>
            </a:endParaRPr>
          </a:p>
        </p:txBody>
      </p:sp>
      <p:sp>
        <p:nvSpPr>
          <p:cNvPr id="5" name="TextBox 4"/>
          <p:cNvSpPr txBox="1"/>
          <p:nvPr/>
        </p:nvSpPr>
        <p:spPr>
          <a:xfrm>
            <a:off x="159327" y="4523509"/>
            <a:ext cx="1503218" cy="861774"/>
          </a:xfrm>
          <a:prstGeom prst="rect">
            <a:avLst/>
          </a:prstGeom>
          <a:noFill/>
        </p:spPr>
        <p:txBody>
          <a:bodyPr wrap="square" rtlCol="0">
            <a:spAutoFit/>
          </a:bodyPr>
          <a:lstStyle/>
          <a:p>
            <a:pPr lvl="0" defTabSz="914400" eaLnBrk="0" fontAlgn="base" hangingPunct="0">
              <a:spcBef>
                <a:spcPct val="0"/>
              </a:spcBef>
              <a:spcAft>
                <a:spcPct val="0"/>
              </a:spcAft>
            </a:pPr>
            <a:r>
              <a:rPr lang="x-none" altLang="x-none" sz="800" dirty="0">
                <a:latin typeface="Arial" charset="0"/>
              </a:rPr>
              <a:t>PCPs=primary care practitioners</a:t>
            </a:r>
          </a:p>
          <a:p>
            <a:pPr lvl="0" defTabSz="914400" eaLnBrk="0" fontAlgn="base" hangingPunct="0">
              <a:spcBef>
                <a:spcPct val="0"/>
              </a:spcBef>
              <a:spcAft>
                <a:spcPct val="0"/>
              </a:spcAft>
            </a:pPr>
            <a:r>
              <a:rPr lang="x-none" altLang="x-none" sz="800" dirty="0">
                <a:latin typeface="Arial" charset="0"/>
              </a:rPr>
              <a:t>Reproduced by kind permission of the IPCRG</a:t>
            </a:r>
          </a:p>
          <a:p>
            <a:endParaRPr lang="en-US" dirty="0"/>
          </a:p>
        </p:txBody>
      </p:sp>
    </p:spTree>
    <p:extLst>
      <p:ext uri="{BB962C8B-B14F-4D97-AF65-F5344CB8AC3E}">
        <p14:creationId xmlns:p14="http://schemas.microsoft.com/office/powerpoint/2010/main" val="16515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2577988"/>
              </p:ext>
            </p:extLst>
          </p:nvPr>
        </p:nvGraphicFramePr>
        <p:xfrm>
          <a:off x="2592676" y="967826"/>
          <a:ext cx="4154488" cy="4116792"/>
        </p:xfrm>
        <a:graphic>
          <a:graphicData uri="http://schemas.openxmlformats.org/drawingml/2006/table">
            <a:tbl>
              <a:tblPr firstRow="1" firstCol="1" bandRow="1">
                <a:tableStyleId>{5C22544A-7EE6-4342-B048-85BDC9FD1C3A}</a:tableStyleId>
              </a:tblPr>
              <a:tblGrid>
                <a:gridCol w="4154488">
                  <a:extLst>
                    <a:ext uri="{9D8B030D-6E8A-4147-A177-3AD203B41FA5}">
                      <a16:colId xmlns:a16="http://schemas.microsoft.com/office/drawing/2014/main" val="20000"/>
                    </a:ext>
                  </a:extLst>
                </a:gridCol>
              </a:tblGrid>
              <a:tr h="2151460">
                <a:tc>
                  <a:txBody>
                    <a:bodyPr/>
                    <a:lstStyle/>
                    <a:p>
                      <a:pPr marL="0" marR="0">
                        <a:lnSpc>
                          <a:spcPct val="150000"/>
                        </a:lnSpc>
                        <a:spcBef>
                          <a:spcPts val="0"/>
                        </a:spcBef>
                        <a:spcAft>
                          <a:spcPts val="600"/>
                        </a:spcAft>
                      </a:pPr>
                      <a:r>
                        <a:rPr lang="en-GB" sz="800" dirty="0">
                          <a:solidFill>
                            <a:schemeClr val="tx1"/>
                          </a:solidFill>
                          <a:effectLst/>
                        </a:rPr>
                        <a:t>Future healthcare policy should:</a:t>
                      </a:r>
                    </a:p>
                    <a:p>
                      <a:pPr marL="342900" lvl="0" indent="-342900">
                        <a:lnSpc>
                          <a:spcPct val="150000"/>
                        </a:lnSpc>
                        <a:spcAft>
                          <a:spcPts val="600"/>
                        </a:spcAft>
                        <a:buFont typeface="Symbol" charset="2"/>
                        <a:buChar char=""/>
                      </a:pPr>
                      <a:r>
                        <a:rPr lang="en-GB" sz="800" b="0" dirty="0">
                          <a:solidFill>
                            <a:schemeClr val="tx1"/>
                          </a:solidFill>
                          <a:effectLst/>
                        </a:rPr>
                        <a:t>Ensure both remote and in person consultation opportunities are available to meet the preferences and expectations of patients</a:t>
                      </a:r>
                    </a:p>
                    <a:p>
                      <a:pPr marL="342900" lvl="0" indent="-342900">
                        <a:lnSpc>
                          <a:spcPct val="150000"/>
                        </a:lnSpc>
                        <a:spcAft>
                          <a:spcPts val="600"/>
                        </a:spcAft>
                        <a:buFont typeface="Symbol" charset="2"/>
                        <a:buChar char=""/>
                      </a:pPr>
                      <a:r>
                        <a:rPr lang="en-GB" sz="800" b="0" dirty="0">
                          <a:solidFill>
                            <a:schemeClr val="tx1"/>
                          </a:solidFill>
                          <a:effectLst/>
                        </a:rPr>
                        <a:t>Promote the potential of remote consultations to improve the coordination and integration of primary and secondary care providers</a:t>
                      </a:r>
                    </a:p>
                    <a:p>
                      <a:pPr marL="342900" lvl="0" indent="-342900">
                        <a:lnSpc>
                          <a:spcPct val="150000"/>
                        </a:lnSpc>
                        <a:spcAft>
                          <a:spcPts val="600"/>
                        </a:spcAft>
                        <a:buFont typeface="Symbol" charset="2"/>
                        <a:buChar char=""/>
                      </a:pPr>
                      <a:r>
                        <a:rPr lang="en-GB" sz="800" b="0" dirty="0">
                          <a:solidFill>
                            <a:schemeClr val="tx1"/>
                          </a:solidFill>
                          <a:effectLst/>
                        </a:rPr>
                        <a:t>Promote remote assessment and monitoring of chronic disease with due regard to avoiding a ‘digital divide’ for patients unable or unwilling to engage with remote consultations</a:t>
                      </a:r>
                    </a:p>
                    <a:p>
                      <a:pPr marL="342900" lvl="0" indent="-342900">
                        <a:lnSpc>
                          <a:spcPct val="150000"/>
                        </a:lnSpc>
                        <a:spcAft>
                          <a:spcPts val="600"/>
                        </a:spcAft>
                        <a:buFont typeface="Symbol" charset="2"/>
                        <a:buChar char=""/>
                      </a:pPr>
                      <a:r>
                        <a:rPr lang="en-GB" sz="800" b="0" dirty="0">
                          <a:solidFill>
                            <a:schemeClr val="tx1"/>
                          </a:solidFill>
                          <a:effectLst/>
                        </a:rPr>
                        <a:t>Digital access and literacy are not barriers to patient access to healthcare services</a:t>
                      </a:r>
                      <a:endParaRPr lang="en-GB" sz="800" b="0" dirty="0">
                        <a:solidFill>
                          <a:schemeClr val="tx1"/>
                        </a:solidFill>
                        <a:effectLst/>
                        <a:latin typeface="Calibri" charset="0"/>
                      </a:endParaRPr>
                    </a:p>
                  </a:txBody>
                  <a:tcPr marL="35104" marR="35104" marT="0" marB="0"/>
                </a:tc>
                <a:extLst>
                  <a:ext uri="{0D108BD9-81ED-4DB2-BD59-A6C34878D82A}">
                    <a16:rowId xmlns:a16="http://schemas.microsoft.com/office/drawing/2014/main" val="10000"/>
                  </a:ext>
                </a:extLst>
              </a:tr>
              <a:tr h="1965332">
                <a:tc>
                  <a:txBody>
                    <a:bodyPr/>
                    <a:lstStyle/>
                    <a:p>
                      <a:pPr marL="0" marR="0">
                        <a:lnSpc>
                          <a:spcPct val="150000"/>
                        </a:lnSpc>
                        <a:spcBef>
                          <a:spcPts val="0"/>
                        </a:spcBef>
                        <a:spcAft>
                          <a:spcPts val="600"/>
                        </a:spcAft>
                      </a:pPr>
                      <a:r>
                        <a:rPr lang="en-GB" sz="800" dirty="0">
                          <a:solidFill>
                            <a:schemeClr val="tx1"/>
                          </a:solidFill>
                          <a:effectLst/>
                        </a:rPr>
                        <a:t>Healthcare policy makers should seek to ensure that:</a:t>
                      </a:r>
                    </a:p>
                    <a:p>
                      <a:pPr marL="342900" lvl="0" indent="-342900">
                        <a:lnSpc>
                          <a:spcPct val="150000"/>
                        </a:lnSpc>
                        <a:spcAft>
                          <a:spcPts val="600"/>
                        </a:spcAft>
                        <a:buFont typeface="Symbol" charset="2"/>
                        <a:buChar char=""/>
                      </a:pPr>
                      <a:r>
                        <a:rPr lang="en-GB" sz="800" b="0" dirty="0">
                          <a:solidFill>
                            <a:schemeClr val="tx1"/>
                          </a:solidFill>
                          <a:effectLst/>
                        </a:rPr>
                        <a:t>Payment systems are in place that acknowledge the values of patient-HCP interactions</a:t>
                      </a:r>
                    </a:p>
                    <a:p>
                      <a:pPr marL="342900" lvl="0" indent="-342900">
                        <a:lnSpc>
                          <a:spcPct val="150000"/>
                        </a:lnSpc>
                        <a:spcAft>
                          <a:spcPts val="600"/>
                        </a:spcAft>
                        <a:buFont typeface="Symbol" charset="2"/>
                        <a:buChar char=""/>
                      </a:pPr>
                      <a:r>
                        <a:rPr lang="en-GB" sz="800" b="0" dirty="0">
                          <a:solidFill>
                            <a:schemeClr val="tx1"/>
                          </a:solidFill>
                          <a:effectLst/>
                        </a:rPr>
                        <a:t>Reimbursement issues do not impair the capacity of the appropriate integration of remote consultations into primary care models</a:t>
                      </a:r>
                    </a:p>
                    <a:p>
                      <a:pPr marL="342900" lvl="0" indent="-342900">
                        <a:lnSpc>
                          <a:spcPct val="150000"/>
                        </a:lnSpc>
                        <a:spcAft>
                          <a:spcPts val="600"/>
                        </a:spcAft>
                        <a:buFont typeface="Symbol" charset="2"/>
                        <a:buChar char=""/>
                      </a:pPr>
                      <a:r>
                        <a:rPr lang="en-GB" sz="800" b="0" dirty="0">
                          <a:solidFill>
                            <a:schemeClr val="tx1"/>
                          </a:solidFill>
                          <a:effectLst/>
                        </a:rPr>
                        <a:t>IT infrastructure and support are available to enable HCPs to utilize remote consultations effectively where appropriate</a:t>
                      </a:r>
                    </a:p>
                    <a:p>
                      <a:pPr marL="342900" lvl="0" indent="-342900">
                        <a:lnSpc>
                          <a:spcPct val="150000"/>
                        </a:lnSpc>
                        <a:spcAft>
                          <a:spcPts val="600"/>
                        </a:spcAft>
                        <a:buFont typeface="Symbol" charset="2"/>
                        <a:buChar char=""/>
                      </a:pPr>
                      <a:r>
                        <a:rPr lang="en-GB" sz="800" b="0" dirty="0">
                          <a:solidFill>
                            <a:schemeClr val="tx1"/>
                          </a:solidFill>
                          <a:effectLst/>
                        </a:rPr>
                        <a:t>HCPs have the skills required to deliver efficient and effective remote consultations that meet the needs and expectations of patients</a:t>
                      </a:r>
                      <a:endParaRPr lang="en-GB" sz="800" b="0" dirty="0">
                        <a:solidFill>
                          <a:schemeClr val="tx1"/>
                        </a:solidFill>
                        <a:effectLst/>
                        <a:latin typeface="Calibri" charset="0"/>
                      </a:endParaRPr>
                    </a:p>
                  </a:txBody>
                  <a:tcPr marL="35104" marR="35104" marT="0" marB="0"/>
                </a:tc>
                <a:extLst>
                  <a:ext uri="{0D108BD9-81ED-4DB2-BD59-A6C34878D82A}">
                    <a16:rowId xmlns:a16="http://schemas.microsoft.com/office/drawing/2014/main" val="10001"/>
                  </a:ext>
                </a:extLst>
              </a:tr>
            </a:tbl>
          </a:graphicData>
        </a:graphic>
      </p:graphicFrame>
      <p:sp>
        <p:nvSpPr>
          <p:cNvPr id="6" name="Rectangle 2"/>
          <p:cNvSpPr>
            <a:spLocks noChangeArrowheads="1"/>
          </p:cNvSpPr>
          <p:nvPr/>
        </p:nvSpPr>
        <p:spPr bwMode="auto">
          <a:xfrm>
            <a:off x="2516476" y="426236"/>
            <a:ext cx="59070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1" i="0" u="none" strike="noStrike" cap="none" normalizeH="0" baseline="0" dirty="0">
                <a:ln>
                  <a:noFill/>
                </a:ln>
                <a:solidFill>
                  <a:schemeClr val="tx1"/>
                </a:solidFill>
                <a:effectLst/>
                <a:latin typeface="Arial" charset="0"/>
              </a:rPr>
              <a:t>Table 2. Policy implications arising from the integration of the remote consultation model into primary healthcare service delivery</a:t>
            </a:r>
            <a:endParaRPr kumimoji="0" lang="x-none" altLang="x-none"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
        <p:nvSpPr>
          <p:cNvPr id="7" name="TextBox 6"/>
          <p:cNvSpPr txBox="1"/>
          <p:nvPr/>
        </p:nvSpPr>
        <p:spPr>
          <a:xfrm>
            <a:off x="57294" y="4815701"/>
            <a:ext cx="3976255" cy="553998"/>
          </a:xfrm>
          <a:prstGeom prst="rect">
            <a:avLst/>
          </a:prstGeom>
          <a:noFill/>
        </p:spPr>
        <p:txBody>
          <a:bodyPr wrap="square" rtlCol="0">
            <a:spAutoFit/>
          </a:bodyPr>
          <a:lstStyle/>
          <a:p>
            <a:pPr lvl="0"/>
            <a:r>
              <a:rPr lang="x-none" altLang="x-none" sz="1200" dirty="0">
                <a:latin typeface="Arial" charset="0"/>
              </a:rPr>
              <a:t>HCP, healthcare professional</a:t>
            </a:r>
          </a:p>
          <a:p>
            <a:endParaRPr lang="en-US" dirty="0"/>
          </a:p>
        </p:txBody>
      </p:sp>
    </p:spTree>
    <p:extLst>
      <p:ext uri="{BB962C8B-B14F-4D97-AF65-F5344CB8AC3E}">
        <p14:creationId xmlns:p14="http://schemas.microsoft.com/office/powerpoint/2010/main" val="92030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Understanding the challenge and reaching consensus</a:t>
            </a:r>
            <a:br>
              <a:rPr lang="en-US" sz="3600" dirty="0"/>
            </a:br>
            <a:br>
              <a:rPr lang="en-US" sz="3600" dirty="0"/>
            </a:br>
            <a:r>
              <a:rPr lang="en-US" sz="2000" dirty="0"/>
              <a:t>The following slides detail the process undertaken by the expert group to understand the </a:t>
            </a:r>
            <a:r>
              <a:rPr lang="en-GB" sz="2000" dirty="0"/>
              <a:t>challenges and reach consensus on key questions about remote respiratory consultations</a:t>
            </a:r>
            <a:br>
              <a:rPr lang="en-GB" sz="1600" dirty="0"/>
            </a:br>
            <a:endParaRPr lang="en-US" sz="3600" dirty="0"/>
          </a:p>
        </p:txBody>
      </p:sp>
    </p:spTree>
    <p:extLst>
      <p:ext uri="{BB962C8B-B14F-4D97-AF65-F5344CB8AC3E}">
        <p14:creationId xmlns:p14="http://schemas.microsoft.com/office/powerpoint/2010/main" val="216798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8BAC-F4C0-FC46-AE40-AA37799B7E80}"/>
              </a:ext>
            </a:extLst>
          </p:cNvPr>
          <p:cNvSpPr>
            <a:spLocks noGrp="1"/>
          </p:cNvSpPr>
          <p:nvPr>
            <p:ph type="title"/>
          </p:nvPr>
        </p:nvSpPr>
        <p:spPr>
          <a:xfrm>
            <a:off x="2297642" y="366183"/>
            <a:ext cx="7185025" cy="571500"/>
          </a:xfrm>
        </p:spPr>
        <p:txBody>
          <a:bodyPr/>
          <a:lstStyle/>
          <a:p>
            <a:r>
              <a:rPr lang="en-US" b="1">
                <a:solidFill>
                  <a:srgbClr val="DB0000"/>
                </a:solidFill>
                <a:latin typeface="Arial" panose="020B0604020202020204" pitchFamily="34" charset="0"/>
                <a:cs typeface="Arial" panose="020B0604020202020204" pitchFamily="34" charset="0"/>
              </a:rPr>
              <a:t>Method</a:t>
            </a:r>
            <a:endParaRPr lang="en-US" b="1" dirty="0">
              <a:solidFill>
                <a:srgbClr val="DB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64C7F8-66E5-3F42-A774-60E703D6C446}"/>
              </a:ext>
            </a:extLst>
          </p:cNvPr>
          <p:cNvSpPr>
            <a:spLocks noGrp="1"/>
          </p:cNvSpPr>
          <p:nvPr>
            <p:ph idx="1"/>
          </p:nvPr>
        </p:nvSpPr>
        <p:spPr>
          <a:xfrm>
            <a:off x="358775" y="1180891"/>
            <a:ext cx="7449406" cy="2628900"/>
          </a:xfrm>
        </p:spPr>
        <p:txBody>
          <a:bodyPr/>
          <a:lstStyle/>
          <a:p>
            <a:r>
              <a:rPr lang="en-US" sz="2000" dirty="0"/>
              <a:t>Three primary care focus groups from low, middle, high income countries between December 2020 and January 2021</a:t>
            </a:r>
          </a:p>
          <a:p>
            <a:r>
              <a:rPr lang="en-US" sz="2000" dirty="0"/>
              <a:t>Rural, remote and urban settings</a:t>
            </a:r>
          </a:p>
          <a:p>
            <a:r>
              <a:rPr lang="en-US" sz="2000" dirty="0"/>
              <a:t>With patients, clinicians and pharmacist</a:t>
            </a:r>
          </a:p>
          <a:p>
            <a:r>
              <a:rPr lang="en-US" sz="2000" dirty="0"/>
              <a:t>Literature review</a:t>
            </a:r>
          </a:p>
          <a:p>
            <a:r>
              <a:rPr lang="en-US" sz="2000" dirty="0"/>
              <a:t>Independent peer review</a:t>
            </a:r>
          </a:p>
          <a:p>
            <a:r>
              <a:rPr lang="en-US" sz="2000" dirty="0"/>
              <a:t>Funded from an educational grant from Boehringer Ingelheim</a:t>
            </a:r>
          </a:p>
          <a:p>
            <a:pPr lvl="1"/>
            <a:r>
              <a:rPr lang="en-US" sz="1800" dirty="0"/>
              <a:t>No involvement in meetings or resources</a:t>
            </a:r>
          </a:p>
        </p:txBody>
      </p:sp>
    </p:spTree>
    <p:extLst>
      <p:ext uri="{BB962C8B-B14F-4D97-AF65-F5344CB8AC3E}">
        <p14:creationId xmlns:p14="http://schemas.microsoft.com/office/powerpoint/2010/main" val="82020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64642-C96D-4D1B-80A6-C00AA3C835F0}"/>
              </a:ext>
            </a:extLst>
          </p:cNvPr>
          <p:cNvSpPr>
            <a:spLocks noGrp="1"/>
          </p:cNvSpPr>
          <p:nvPr>
            <p:ph type="title"/>
          </p:nvPr>
        </p:nvSpPr>
        <p:spPr>
          <a:xfrm>
            <a:off x="1958976" y="400050"/>
            <a:ext cx="6172200" cy="571500"/>
          </a:xfrm>
        </p:spPr>
        <p:txBody>
          <a:bodyPr/>
          <a:lstStyle/>
          <a:p>
            <a:r>
              <a:rPr lang="en-GB" dirty="0"/>
              <a:t>1</a:t>
            </a:r>
            <a:r>
              <a:rPr lang="en-GB" baseline="30000" dirty="0"/>
              <a:t>st</a:t>
            </a:r>
            <a:r>
              <a:rPr lang="en-GB" dirty="0"/>
              <a:t> Meeting objectives</a:t>
            </a:r>
          </a:p>
        </p:txBody>
      </p:sp>
      <p:sp>
        <p:nvSpPr>
          <p:cNvPr id="5" name="Content Placeholder 4">
            <a:extLst>
              <a:ext uri="{FF2B5EF4-FFF2-40B4-BE49-F238E27FC236}">
                <a16:creationId xmlns:a16="http://schemas.microsoft.com/office/drawing/2014/main" id="{11244608-FB9C-4A44-AC9C-6827D17ADEA5}"/>
              </a:ext>
            </a:extLst>
          </p:cNvPr>
          <p:cNvSpPr>
            <a:spLocks noGrp="1"/>
          </p:cNvSpPr>
          <p:nvPr>
            <p:ph idx="1"/>
          </p:nvPr>
        </p:nvSpPr>
        <p:spPr/>
        <p:txBody>
          <a:bodyPr/>
          <a:lstStyle/>
          <a:p>
            <a:r>
              <a:rPr lang="en-GB" dirty="0"/>
              <a:t>Guide the content of three IPCRG products: a practical desktop helper, a position paper and “how to” videos</a:t>
            </a:r>
          </a:p>
          <a:p>
            <a:r>
              <a:rPr lang="en-GB" dirty="0"/>
              <a:t>Reach consensus on key questions about remote respiratory consultations</a:t>
            </a:r>
          </a:p>
          <a:p>
            <a:r>
              <a:rPr lang="en-GB" dirty="0"/>
              <a:t>Share experience in the delivery of remote respiratory consultations  </a:t>
            </a:r>
          </a:p>
        </p:txBody>
      </p:sp>
    </p:spTree>
    <p:extLst>
      <p:ext uri="{BB962C8B-B14F-4D97-AF65-F5344CB8AC3E}">
        <p14:creationId xmlns:p14="http://schemas.microsoft.com/office/powerpoint/2010/main" val="3389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8123-AEE1-4468-A333-ADA9049C0A4C}"/>
              </a:ext>
            </a:extLst>
          </p:cNvPr>
          <p:cNvSpPr>
            <a:spLocks noGrp="1"/>
          </p:cNvSpPr>
          <p:nvPr>
            <p:ph type="title"/>
          </p:nvPr>
        </p:nvSpPr>
        <p:spPr/>
        <p:txBody>
          <a:bodyPr/>
          <a:lstStyle/>
          <a:p>
            <a:r>
              <a:rPr lang="en-GB" sz="2400" dirty="0"/>
              <a:t>Pre-work: what does our clinical practice look like now?</a:t>
            </a:r>
          </a:p>
        </p:txBody>
      </p:sp>
      <p:graphicFrame>
        <p:nvGraphicFramePr>
          <p:cNvPr id="3" name="Table 2">
            <a:extLst>
              <a:ext uri="{FF2B5EF4-FFF2-40B4-BE49-F238E27FC236}">
                <a16:creationId xmlns:a16="http://schemas.microsoft.com/office/drawing/2014/main" id="{3C7E5B4E-EC1C-4C4A-B6A9-ED6CEC1DF528}"/>
              </a:ext>
            </a:extLst>
          </p:cNvPr>
          <p:cNvGraphicFramePr>
            <a:graphicFrameLocks noGrp="1"/>
          </p:cNvGraphicFramePr>
          <p:nvPr/>
        </p:nvGraphicFramePr>
        <p:xfrm>
          <a:off x="171450" y="1297997"/>
          <a:ext cx="8858247" cy="3220193"/>
        </p:xfrm>
        <a:graphic>
          <a:graphicData uri="http://schemas.openxmlformats.org/drawingml/2006/table">
            <a:tbl>
              <a:tblPr>
                <a:tableStyleId>{B301B821-A1FF-4177-AEE7-76D212191A09}</a:tableStyleId>
              </a:tblPr>
              <a:tblGrid>
                <a:gridCol w="1327552">
                  <a:extLst>
                    <a:ext uri="{9D8B030D-6E8A-4147-A177-3AD203B41FA5}">
                      <a16:colId xmlns:a16="http://schemas.microsoft.com/office/drawing/2014/main" val="544780854"/>
                    </a:ext>
                  </a:extLst>
                </a:gridCol>
                <a:gridCol w="734895">
                  <a:extLst>
                    <a:ext uri="{9D8B030D-6E8A-4147-A177-3AD203B41FA5}">
                      <a16:colId xmlns:a16="http://schemas.microsoft.com/office/drawing/2014/main" val="340700826"/>
                    </a:ext>
                  </a:extLst>
                </a:gridCol>
                <a:gridCol w="829719">
                  <a:extLst>
                    <a:ext uri="{9D8B030D-6E8A-4147-A177-3AD203B41FA5}">
                      <a16:colId xmlns:a16="http://schemas.microsoft.com/office/drawing/2014/main" val="2707150586"/>
                    </a:ext>
                  </a:extLst>
                </a:gridCol>
                <a:gridCol w="798111">
                  <a:extLst>
                    <a:ext uri="{9D8B030D-6E8A-4147-A177-3AD203B41FA5}">
                      <a16:colId xmlns:a16="http://schemas.microsoft.com/office/drawing/2014/main" val="4184327368"/>
                    </a:ext>
                  </a:extLst>
                </a:gridCol>
                <a:gridCol w="750698">
                  <a:extLst>
                    <a:ext uri="{9D8B030D-6E8A-4147-A177-3AD203B41FA5}">
                      <a16:colId xmlns:a16="http://schemas.microsoft.com/office/drawing/2014/main" val="718343959"/>
                    </a:ext>
                  </a:extLst>
                </a:gridCol>
                <a:gridCol w="734895">
                  <a:extLst>
                    <a:ext uri="{9D8B030D-6E8A-4147-A177-3AD203B41FA5}">
                      <a16:colId xmlns:a16="http://schemas.microsoft.com/office/drawing/2014/main" val="3263704068"/>
                    </a:ext>
                  </a:extLst>
                </a:gridCol>
                <a:gridCol w="742797">
                  <a:extLst>
                    <a:ext uri="{9D8B030D-6E8A-4147-A177-3AD203B41FA5}">
                      <a16:colId xmlns:a16="http://schemas.microsoft.com/office/drawing/2014/main" val="598565177"/>
                    </a:ext>
                  </a:extLst>
                </a:gridCol>
                <a:gridCol w="734895">
                  <a:extLst>
                    <a:ext uri="{9D8B030D-6E8A-4147-A177-3AD203B41FA5}">
                      <a16:colId xmlns:a16="http://schemas.microsoft.com/office/drawing/2014/main" val="2486881712"/>
                    </a:ext>
                  </a:extLst>
                </a:gridCol>
                <a:gridCol w="734895">
                  <a:extLst>
                    <a:ext uri="{9D8B030D-6E8A-4147-A177-3AD203B41FA5}">
                      <a16:colId xmlns:a16="http://schemas.microsoft.com/office/drawing/2014/main" val="3379086556"/>
                    </a:ext>
                  </a:extLst>
                </a:gridCol>
                <a:gridCol w="734895">
                  <a:extLst>
                    <a:ext uri="{9D8B030D-6E8A-4147-A177-3AD203B41FA5}">
                      <a16:colId xmlns:a16="http://schemas.microsoft.com/office/drawing/2014/main" val="3815415147"/>
                    </a:ext>
                  </a:extLst>
                </a:gridCol>
                <a:gridCol w="734895">
                  <a:extLst>
                    <a:ext uri="{9D8B030D-6E8A-4147-A177-3AD203B41FA5}">
                      <a16:colId xmlns:a16="http://schemas.microsoft.com/office/drawing/2014/main" val="573296756"/>
                    </a:ext>
                  </a:extLst>
                </a:gridCol>
              </a:tblGrid>
              <a:tr h="279343">
                <a:tc>
                  <a:txBody>
                    <a:bodyPr/>
                    <a:lstStyle/>
                    <a:p>
                      <a:pPr algn="l" fontAlgn="t"/>
                      <a:endParaRPr lang="en-GB"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err="1">
                          <a:effectLst/>
                        </a:rPr>
                        <a:t>LvdS</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MR</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MH</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err="1">
                          <a:effectLst/>
                        </a:rPr>
                        <a:t>JCdS</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HS</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EP</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SG</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u="none" strike="noStrike" dirty="0">
                          <a:effectLst/>
                        </a:rPr>
                        <a:t>SM</a:t>
                      </a:r>
                      <a:endParaRPr lang="en-GB" sz="105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50" b="1" i="0" u="none" strike="noStrike" dirty="0">
                          <a:solidFill>
                            <a:schemeClr val="tx1"/>
                          </a:solidFill>
                          <a:effectLst/>
                          <a:latin typeface="Calibri" panose="020F0502020204030204" pitchFamily="34" charset="0"/>
                        </a:rPr>
                        <a:t>FWD</a:t>
                      </a:r>
                    </a:p>
                  </a:txBody>
                  <a:tcPr marL="6923" marR="6923" marT="6923" marB="0"/>
                </a:tc>
                <a:tc>
                  <a:txBody>
                    <a:bodyPr/>
                    <a:lstStyle/>
                    <a:p>
                      <a:pPr algn="ctr" fontAlgn="t"/>
                      <a:r>
                        <a:rPr lang="en-GB" sz="1050" b="1" i="0" u="none" strike="noStrike" dirty="0">
                          <a:solidFill>
                            <a:schemeClr val="tx1"/>
                          </a:solidFill>
                          <a:effectLst/>
                          <a:latin typeface="Calibri" panose="020F0502020204030204" pitchFamily="34" charset="0"/>
                        </a:rPr>
                        <a:t>FK</a:t>
                      </a:r>
                    </a:p>
                  </a:txBody>
                  <a:tcPr marL="6923" marR="6923" marT="6923" marB="0"/>
                </a:tc>
                <a:extLst>
                  <a:ext uri="{0D108BD9-81ED-4DB2-BD59-A6C34878D82A}">
                    <a16:rowId xmlns:a16="http://schemas.microsoft.com/office/drawing/2014/main" val="855530278"/>
                  </a:ext>
                </a:extLst>
              </a:tr>
              <a:tr h="203950">
                <a:tc>
                  <a:txBody>
                    <a:bodyPr/>
                    <a:lstStyle/>
                    <a:p>
                      <a:pPr algn="l" fontAlgn="t"/>
                      <a:r>
                        <a:rPr lang="en-GB" sz="900" b="1" u="none" strike="noStrike" dirty="0">
                          <a:effectLst/>
                        </a:rPr>
                        <a:t>Country</a:t>
                      </a:r>
                      <a:endParaRPr lang="en-GB"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Netherlands</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Spain</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Bangladesh</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900" u="none" strike="noStrike" dirty="0">
                          <a:effectLst/>
                        </a:rPr>
                        <a:t>Portugal</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Sweden</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Portugal</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Nepal</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b="0" i="0" u="none" strike="noStrike" dirty="0">
                          <a:solidFill>
                            <a:schemeClr val="tx1"/>
                          </a:solidFill>
                          <a:effectLst/>
                          <a:latin typeface="+mn-lt"/>
                        </a:rPr>
                        <a:t>Brazil</a:t>
                      </a:r>
                    </a:p>
                  </a:txBody>
                  <a:tcPr marL="6923" marR="6923" marT="6923" marB="0"/>
                </a:tc>
                <a:tc>
                  <a:txBody>
                    <a:bodyPr/>
                    <a:lstStyle/>
                    <a:p>
                      <a:pPr algn="ctr" fontAlgn="t"/>
                      <a:endParaRPr lang="en-GB" sz="900" b="0" i="0" u="none" strike="noStrike" dirty="0">
                        <a:solidFill>
                          <a:schemeClr val="tx1"/>
                        </a:solidFill>
                        <a:effectLst/>
                        <a:latin typeface="+mn-lt"/>
                      </a:endParaRPr>
                    </a:p>
                  </a:txBody>
                  <a:tcPr marL="6923" marR="6923" marT="6923" marB="0"/>
                </a:tc>
                <a:tc>
                  <a:txBody>
                    <a:bodyPr/>
                    <a:lstStyle/>
                    <a:p>
                      <a:pPr algn="ctr" fontAlgn="t"/>
                      <a:r>
                        <a:rPr lang="en-GB" sz="900" b="0" i="0" u="none" strike="noStrike" dirty="0">
                          <a:solidFill>
                            <a:schemeClr val="tx1"/>
                          </a:solidFill>
                          <a:effectLst/>
                          <a:latin typeface="+mn-lt"/>
                        </a:rPr>
                        <a:t>Germany</a:t>
                      </a:r>
                    </a:p>
                  </a:txBody>
                  <a:tcPr marL="6923" marR="6923" marT="6923" marB="0"/>
                </a:tc>
                <a:extLst>
                  <a:ext uri="{0D108BD9-81ED-4DB2-BD59-A6C34878D82A}">
                    <a16:rowId xmlns:a16="http://schemas.microsoft.com/office/drawing/2014/main" val="4199395737"/>
                  </a:ext>
                </a:extLst>
              </a:tr>
              <a:tr h="203950">
                <a:tc>
                  <a:txBody>
                    <a:bodyPr/>
                    <a:lstStyle/>
                    <a:p>
                      <a:pPr algn="l" fontAlgn="t"/>
                      <a:r>
                        <a:rPr lang="en-GB" sz="900" b="1" u="none" strike="noStrike" dirty="0">
                          <a:effectLst/>
                        </a:rPr>
                        <a:t>Main clinical role</a:t>
                      </a:r>
                      <a:endParaRPr lang="en-GB"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Patient</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PCP</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PCP</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GP</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GP</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CPharm</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PCP</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PCP</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00" b="0" i="0" u="none" strike="noStrike" dirty="0" err="1">
                          <a:solidFill>
                            <a:schemeClr val="tx1"/>
                          </a:solidFill>
                          <a:effectLst/>
                          <a:latin typeface="Calibri" panose="020F0502020204030204" pitchFamily="34" charset="0"/>
                        </a:rPr>
                        <a:t>Paed</a:t>
                      </a:r>
                      <a:endParaRPr lang="en-GB" sz="1000" b="0" i="0" u="none" strike="noStrike" dirty="0">
                        <a:solidFill>
                          <a:schemeClr val="tx1"/>
                        </a:solidFill>
                        <a:effectLst/>
                        <a:latin typeface="Calibri" panose="020F0502020204030204" pitchFamily="34" charset="0"/>
                      </a:endParaRPr>
                    </a:p>
                  </a:txBody>
                  <a:tcPr marL="6923" marR="6923" marT="6923" marB="0"/>
                </a:tc>
                <a:tc>
                  <a:txBody>
                    <a:bodyPr/>
                    <a:lstStyle/>
                    <a:p>
                      <a:pPr algn="ctr" fontAlgn="t"/>
                      <a:r>
                        <a:rPr lang="en-GB" sz="1000" b="0" i="0" u="none" strike="noStrike" dirty="0">
                          <a:solidFill>
                            <a:schemeClr val="tx1"/>
                          </a:solidFill>
                          <a:effectLst/>
                          <a:latin typeface="Calibri" panose="020F0502020204030204" pitchFamily="34" charset="0"/>
                        </a:rPr>
                        <a:t>GP, Allergist</a:t>
                      </a:r>
                    </a:p>
                  </a:txBody>
                  <a:tcPr marL="6923" marR="6923" marT="6923" marB="0"/>
                </a:tc>
                <a:extLst>
                  <a:ext uri="{0D108BD9-81ED-4DB2-BD59-A6C34878D82A}">
                    <a16:rowId xmlns:a16="http://schemas.microsoft.com/office/drawing/2014/main" val="164557812"/>
                  </a:ext>
                </a:extLst>
              </a:tr>
              <a:tr h="611852">
                <a:tc>
                  <a:txBody>
                    <a:bodyPr/>
                    <a:lstStyle/>
                    <a:p>
                      <a:pPr algn="l" fontAlgn="t"/>
                      <a:r>
                        <a:rPr lang="en-US" sz="900" b="1" u="none" strike="noStrike" dirty="0">
                          <a:effectLst/>
                        </a:rPr>
                        <a:t>What type of patients do you mainly see?</a:t>
                      </a:r>
                      <a:endParaRPr lang="en-US"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NA</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General</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US" sz="900" u="none" strike="noStrike">
                          <a:effectLst/>
                        </a:rPr>
                        <a:t>All patients with respiratory disease (acute and chronic)</a:t>
                      </a:r>
                      <a:endParaRPr lang="en-US"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General</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Gerneral</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a:effectLst/>
                        </a:rPr>
                        <a:t>General</a:t>
                      </a:r>
                      <a:endParaRPr lang="en-GB" sz="900" b="0" i="0" u="none" strike="noStrike">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General</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General</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00" b="0" i="0" u="none" strike="noStrike" dirty="0">
                          <a:solidFill>
                            <a:schemeClr val="tx1"/>
                          </a:solidFill>
                          <a:effectLst/>
                          <a:latin typeface="Calibri" panose="020F0502020204030204" pitchFamily="34" charset="0"/>
                        </a:rPr>
                        <a:t>General</a:t>
                      </a:r>
                    </a:p>
                  </a:txBody>
                  <a:tcPr marL="6923" marR="6923" marT="6923" marB="0"/>
                </a:tc>
                <a:tc>
                  <a:txBody>
                    <a:bodyPr/>
                    <a:lstStyle/>
                    <a:p>
                      <a:pPr algn="ctr" fontAlgn="t"/>
                      <a:r>
                        <a:rPr lang="en-GB" sz="1000" b="0" i="0" u="none" strike="noStrike" dirty="0">
                          <a:solidFill>
                            <a:schemeClr val="tx1"/>
                          </a:solidFill>
                          <a:effectLst/>
                          <a:latin typeface="Calibri" panose="020F0502020204030204" pitchFamily="34" charset="0"/>
                        </a:rPr>
                        <a:t>General, focus respiratory, diabetes</a:t>
                      </a:r>
                    </a:p>
                  </a:txBody>
                  <a:tcPr marL="6923" marR="6923" marT="6923" marB="0"/>
                </a:tc>
                <a:extLst>
                  <a:ext uri="{0D108BD9-81ED-4DB2-BD59-A6C34878D82A}">
                    <a16:rowId xmlns:a16="http://schemas.microsoft.com/office/drawing/2014/main" val="1558103248"/>
                  </a:ext>
                </a:extLst>
              </a:tr>
              <a:tr h="611852">
                <a:tc>
                  <a:txBody>
                    <a:bodyPr/>
                    <a:lstStyle/>
                    <a:p>
                      <a:pPr algn="l" fontAlgn="t"/>
                      <a:r>
                        <a:rPr lang="en-US" sz="900" b="1" u="none" strike="noStrike" dirty="0">
                          <a:effectLst/>
                        </a:rPr>
                        <a:t>What proportion of your current clinical contact with patients is undertaken remotely?</a:t>
                      </a:r>
                      <a:endParaRPr lang="en-US"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90%</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90%</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60%</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45%</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50%</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5%</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80%</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b="0" i="0" u="none" strike="noStrike" dirty="0">
                          <a:solidFill>
                            <a:schemeClr val="tx2"/>
                          </a:solidFill>
                          <a:effectLst/>
                          <a:latin typeface="Calibri" panose="020F0502020204030204" pitchFamily="34" charset="0"/>
                        </a:rPr>
                        <a:t>20%</a:t>
                      </a:r>
                    </a:p>
                  </a:txBody>
                  <a:tcPr marL="6923" marR="6923" marT="6923" marB="0"/>
                </a:tc>
                <a:tc>
                  <a:txBody>
                    <a:bodyPr/>
                    <a:lstStyle/>
                    <a:p>
                      <a:pPr algn="ctr" fontAlgn="t"/>
                      <a:r>
                        <a:rPr lang="en-GB" sz="900" b="0" i="0" u="none" strike="noStrike" dirty="0">
                          <a:solidFill>
                            <a:schemeClr val="tx1"/>
                          </a:solidFill>
                          <a:effectLst/>
                          <a:latin typeface="Calibri" panose="020F0502020204030204" pitchFamily="34" charset="0"/>
                        </a:rPr>
                        <a:t>2%</a:t>
                      </a:r>
                    </a:p>
                  </a:txBody>
                  <a:tcPr marL="6923" marR="6923" marT="6923" marB="0"/>
                </a:tc>
                <a:extLst>
                  <a:ext uri="{0D108BD9-81ED-4DB2-BD59-A6C34878D82A}">
                    <a16:rowId xmlns:a16="http://schemas.microsoft.com/office/drawing/2014/main" val="2912446185"/>
                  </a:ext>
                </a:extLst>
              </a:tr>
              <a:tr h="611852">
                <a:tc>
                  <a:txBody>
                    <a:bodyPr/>
                    <a:lstStyle/>
                    <a:p>
                      <a:pPr algn="l" fontAlgn="t"/>
                      <a:r>
                        <a:rPr lang="en-US" sz="900" b="1" u="none" strike="noStrike" dirty="0">
                          <a:effectLst/>
                        </a:rPr>
                        <a:t>What proportion of your current clinical contact with colleagues is undertaken remotely?</a:t>
                      </a:r>
                      <a:endParaRPr lang="en-US"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75%</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50%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GB" sz="1000" b="0" i="0" u="none" strike="noStrike" dirty="0">
                          <a:solidFill>
                            <a:schemeClr val="tx1"/>
                          </a:solidFill>
                          <a:effectLst/>
                          <a:latin typeface="Calibri" panose="020F0502020204030204" pitchFamily="34" charset="0"/>
                        </a:rPr>
                        <a:t>80%</a:t>
                      </a:r>
                    </a:p>
                  </a:txBody>
                  <a:tcPr marL="6923" marR="6923" marT="6923" marB="0"/>
                </a:tc>
                <a:tc>
                  <a:txBody>
                    <a:bodyPr/>
                    <a:lstStyle/>
                    <a:p>
                      <a:pPr algn="ctr" fontAlgn="t"/>
                      <a:r>
                        <a:rPr lang="en-GB" sz="1000" b="0" i="0" u="none" strike="noStrike" dirty="0">
                          <a:solidFill>
                            <a:schemeClr val="tx1"/>
                          </a:solidFill>
                          <a:effectLst/>
                          <a:latin typeface="Calibri" panose="020F0502020204030204" pitchFamily="34" charset="0"/>
                        </a:rPr>
                        <a:t>0%</a:t>
                      </a:r>
                    </a:p>
                  </a:txBody>
                  <a:tcPr marL="6923" marR="6923" marT="6923" marB="0"/>
                </a:tc>
                <a:extLst>
                  <a:ext uri="{0D108BD9-81ED-4DB2-BD59-A6C34878D82A}">
                    <a16:rowId xmlns:a16="http://schemas.microsoft.com/office/drawing/2014/main" val="4179132151"/>
                  </a:ext>
                </a:extLst>
              </a:tr>
              <a:tr h="611852">
                <a:tc>
                  <a:txBody>
                    <a:bodyPr/>
                    <a:lstStyle/>
                    <a:p>
                      <a:pPr algn="l" fontAlgn="t"/>
                      <a:r>
                        <a:rPr lang="en-US" sz="900" b="1" u="none" strike="noStrike" dirty="0">
                          <a:effectLst/>
                        </a:rPr>
                        <a:t>How does that compare with the proportion of remote working you undertook this time last year?</a:t>
                      </a:r>
                      <a:endParaRPr lang="en-US" sz="900" b="1" i="0" u="none" strike="noStrike" dirty="0">
                        <a:solidFill>
                          <a:srgbClr val="000000"/>
                        </a:solidFill>
                        <a:effectLst/>
                        <a:latin typeface="Calibri" panose="020F0502020204030204" pitchFamily="34" charset="0"/>
                      </a:endParaRPr>
                    </a:p>
                  </a:txBody>
                  <a:tcPr marL="6923" marR="6923" marT="6923" marB="0"/>
                </a:tc>
                <a:tc>
                  <a:txBody>
                    <a:bodyPr/>
                    <a:lstStyle/>
                    <a:p>
                      <a:pPr algn="ctr" fontAlgn="t"/>
                      <a:r>
                        <a:rPr lang="en-US" sz="900" u="none" strike="noStrike" dirty="0">
                          <a:solidFill>
                            <a:schemeClr val="tx2"/>
                          </a:solidFill>
                          <a:effectLst/>
                        </a:rPr>
                        <a:t>Normally I always go to the practice</a:t>
                      </a:r>
                      <a:endParaRPr lang="en-US"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Increased hugely</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US" sz="900" u="none" strike="noStrike" dirty="0">
                          <a:solidFill>
                            <a:schemeClr val="tx2"/>
                          </a:solidFill>
                          <a:effectLst/>
                        </a:rPr>
                        <a:t>No remote consultations last year</a:t>
                      </a:r>
                      <a:endParaRPr lang="en-US"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More than double</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About doubled</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Bigger</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Significantly different</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u="none" strike="noStrike" dirty="0">
                          <a:solidFill>
                            <a:schemeClr val="tx2"/>
                          </a:solidFill>
                          <a:effectLst/>
                        </a:rPr>
                        <a:t>Infinitely more this year</a:t>
                      </a:r>
                      <a:endParaRPr lang="en-GB" sz="900" b="0" i="0" u="none" strike="noStrike" dirty="0">
                        <a:solidFill>
                          <a:schemeClr val="tx2"/>
                        </a:solidFill>
                        <a:effectLst/>
                        <a:latin typeface="Calibri" panose="020F0502020204030204" pitchFamily="34" charset="0"/>
                      </a:endParaRPr>
                    </a:p>
                  </a:txBody>
                  <a:tcPr marL="6923" marR="6923" marT="6923" marB="0"/>
                </a:tc>
                <a:tc>
                  <a:txBody>
                    <a:bodyPr/>
                    <a:lstStyle/>
                    <a:p>
                      <a:pPr algn="ctr" fontAlgn="t"/>
                      <a:r>
                        <a:rPr lang="en-GB" sz="900" b="0" i="0" u="none" strike="noStrike" dirty="0">
                          <a:solidFill>
                            <a:schemeClr val="tx2"/>
                          </a:solidFill>
                          <a:effectLst/>
                          <a:latin typeface="Calibri" panose="020F0502020204030204" pitchFamily="34" charset="0"/>
                        </a:rPr>
                        <a:t>100% bigger</a:t>
                      </a:r>
                    </a:p>
                  </a:txBody>
                  <a:tcPr marL="6923" marR="6923" marT="6923" marB="0"/>
                </a:tc>
                <a:tc>
                  <a:txBody>
                    <a:bodyPr/>
                    <a:lstStyle/>
                    <a:p>
                      <a:pPr algn="ctr" fontAlgn="t"/>
                      <a:r>
                        <a:rPr lang="en-GB" sz="900" b="0" i="0" u="none" strike="noStrike" dirty="0">
                          <a:solidFill>
                            <a:schemeClr val="tx2"/>
                          </a:solidFill>
                          <a:effectLst/>
                          <a:latin typeface="Calibri" panose="020F0502020204030204" pitchFamily="34" charset="0"/>
                        </a:rPr>
                        <a:t>Video consultations are new in COVID times</a:t>
                      </a:r>
                    </a:p>
                  </a:txBody>
                  <a:tcPr marL="6923" marR="6923" marT="6923" marB="0"/>
                </a:tc>
                <a:extLst>
                  <a:ext uri="{0D108BD9-81ED-4DB2-BD59-A6C34878D82A}">
                    <a16:rowId xmlns:a16="http://schemas.microsoft.com/office/drawing/2014/main" val="620443250"/>
                  </a:ext>
                </a:extLst>
              </a:tr>
            </a:tbl>
          </a:graphicData>
        </a:graphic>
      </p:graphicFrame>
    </p:spTree>
    <p:extLst>
      <p:ext uri="{BB962C8B-B14F-4D97-AF65-F5344CB8AC3E}">
        <p14:creationId xmlns:p14="http://schemas.microsoft.com/office/powerpoint/2010/main" val="68621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CA45-EFC4-47DD-9C2E-BB09E13D8D33}"/>
              </a:ext>
            </a:extLst>
          </p:cNvPr>
          <p:cNvSpPr>
            <a:spLocks noGrp="1"/>
          </p:cNvSpPr>
          <p:nvPr>
            <p:ph type="title"/>
          </p:nvPr>
        </p:nvSpPr>
        <p:spPr/>
        <p:txBody>
          <a:bodyPr/>
          <a:lstStyle/>
          <a:p>
            <a:r>
              <a:rPr lang="en-GB" dirty="0"/>
              <a:t>Agenda of first meeting</a:t>
            </a:r>
          </a:p>
        </p:txBody>
      </p:sp>
      <p:graphicFrame>
        <p:nvGraphicFramePr>
          <p:cNvPr id="4" name="Table 4">
            <a:extLst>
              <a:ext uri="{FF2B5EF4-FFF2-40B4-BE49-F238E27FC236}">
                <a16:creationId xmlns:a16="http://schemas.microsoft.com/office/drawing/2014/main" id="{E8A6B85E-C698-4A45-A842-A7B262F81F7C}"/>
              </a:ext>
            </a:extLst>
          </p:cNvPr>
          <p:cNvGraphicFramePr>
            <a:graphicFrameLocks noGrp="1"/>
          </p:cNvGraphicFramePr>
          <p:nvPr>
            <p:ph idx="1"/>
            <p:extLst>
              <p:ext uri="{D42A27DB-BD31-4B8C-83A1-F6EECF244321}">
                <p14:modId xmlns:p14="http://schemas.microsoft.com/office/powerpoint/2010/main" val="932473545"/>
              </p:ext>
            </p:extLst>
          </p:nvPr>
        </p:nvGraphicFramePr>
        <p:xfrm>
          <a:off x="358775" y="1349375"/>
          <a:ext cx="8107892" cy="3437300"/>
        </p:xfrm>
        <a:graphic>
          <a:graphicData uri="http://schemas.openxmlformats.org/drawingml/2006/table">
            <a:tbl>
              <a:tblPr firstRow="1" bandRow="1">
                <a:tableStyleId>{5C22544A-7EE6-4342-B048-85BDC9FD1C3A}</a:tableStyleId>
              </a:tblPr>
              <a:tblGrid>
                <a:gridCol w="1124010">
                  <a:extLst>
                    <a:ext uri="{9D8B030D-6E8A-4147-A177-3AD203B41FA5}">
                      <a16:colId xmlns:a16="http://schemas.microsoft.com/office/drawing/2014/main" val="4287647985"/>
                    </a:ext>
                  </a:extLst>
                </a:gridCol>
                <a:gridCol w="6983882">
                  <a:extLst>
                    <a:ext uri="{9D8B030D-6E8A-4147-A177-3AD203B41FA5}">
                      <a16:colId xmlns:a16="http://schemas.microsoft.com/office/drawing/2014/main" val="258668167"/>
                    </a:ext>
                  </a:extLst>
                </a:gridCol>
              </a:tblGrid>
              <a:tr h="303412">
                <a:tc>
                  <a:txBody>
                    <a:bodyPr/>
                    <a:lstStyle/>
                    <a:p>
                      <a:r>
                        <a:rPr lang="en-GB" dirty="0">
                          <a:solidFill>
                            <a:schemeClr val="accent2"/>
                          </a:solidFill>
                        </a:rPr>
                        <a:t>Time</a:t>
                      </a:r>
                    </a:p>
                  </a:txBody>
                  <a:tcPr/>
                </a:tc>
                <a:tc>
                  <a:txBody>
                    <a:bodyPr/>
                    <a:lstStyle/>
                    <a:p>
                      <a:r>
                        <a:rPr lang="en-GB" dirty="0">
                          <a:solidFill>
                            <a:schemeClr val="accent2"/>
                          </a:solidFill>
                        </a:rPr>
                        <a:t>Discussion topic</a:t>
                      </a:r>
                    </a:p>
                  </a:txBody>
                  <a:tcPr/>
                </a:tc>
                <a:extLst>
                  <a:ext uri="{0D108BD9-81ED-4DB2-BD59-A6C34878D82A}">
                    <a16:rowId xmlns:a16="http://schemas.microsoft.com/office/drawing/2014/main" val="4166914952"/>
                  </a:ext>
                </a:extLst>
              </a:tr>
              <a:tr h="303412">
                <a:tc>
                  <a:txBody>
                    <a:bodyPr/>
                    <a:lstStyle/>
                    <a:p>
                      <a:r>
                        <a:rPr lang="en-GB" dirty="0"/>
                        <a:t>11.45</a:t>
                      </a:r>
                    </a:p>
                  </a:txBody>
                  <a:tcPr/>
                </a:tc>
                <a:tc>
                  <a:txBody>
                    <a:bodyPr/>
                    <a:lstStyle/>
                    <a:p>
                      <a:r>
                        <a:rPr lang="en-GB" dirty="0"/>
                        <a:t>Welcome and aims of the meeting</a:t>
                      </a:r>
                    </a:p>
                  </a:txBody>
                  <a:tcPr/>
                </a:tc>
                <a:extLst>
                  <a:ext uri="{0D108BD9-81ED-4DB2-BD59-A6C34878D82A}">
                    <a16:rowId xmlns:a16="http://schemas.microsoft.com/office/drawing/2014/main" val="2942430285"/>
                  </a:ext>
                </a:extLst>
              </a:tr>
              <a:tr h="411477">
                <a:tc>
                  <a:txBody>
                    <a:bodyPr/>
                    <a:lstStyle/>
                    <a:p>
                      <a:r>
                        <a:rPr lang="en-GB" dirty="0"/>
                        <a:t>11.50</a:t>
                      </a:r>
                    </a:p>
                  </a:txBody>
                  <a:tcPr/>
                </a:tc>
                <a:tc>
                  <a:txBody>
                    <a:bodyPr/>
                    <a:lstStyle/>
                    <a:p>
                      <a:r>
                        <a:rPr lang="en-GB" dirty="0"/>
                        <a:t>What constitutes a ‘remote respiratory consultation’ and what does it look like now in your experience?</a:t>
                      </a:r>
                    </a:p>
                  </a:txBody>
                  <a:tcPr/>
                </a:tc>
                <a:extLst>
                  <a:ext uri="{0D108BD9-81ED-4DB2-BD59-A6C34878D82A}">
                    <a16:rowId xmlns:a16="http://schemas.microsoft.com/office/drawing/2014/main" val="1974834523"/>
                  </a:ext>
                </a:extLst>
              </a:tr>
              <a:tr h="303412">
                <a:tc>
                  <a:txBody>
                    <a:bodyPr/>
                    <a:lstStyle/>
                    <a:p>
                      <a:r>
                        <a:rPr lang="en-GB" dirty="0"/>
                        <a:t>12.10</a:t>
                      </a:r>
                    </a:p>
                  </a:txBody>
                  <a:tcPr/>
                </a:tc>
                <a:tc>
                  <a:txBody>
                    <a:bodyPr/>
                    <a:lstStyle/>
                    <a:p>
                      <a:r>
                        <a:rPr lang="en-GB" dirty="0"/>
                        <a:t>Exploring different types of patient problem</a:t>
                      </a:r>
                    </a:p>
                  </a:txBody>
                  <a:tcPr/>
                </a:tc>
                <a:extLst>
                  <a:ext uri="{0D108BD9-81ED-4DB2-BD59-A6C34878D82A}">
                    <a16:rowId xmlns:a16="http://schemas.microsoft.com/office/drawing/2014/main" val="2883081970"/>
                  </a:ext>
                </a:extLst>
              </a:tr>
              <a:tr h="748140">
                <a:tc>
                  <a:txBody>
                    <a:bodyPr/>
                    <a:lstStyle/>
                    <a:p>
                      <a:r>
                        <a:rPr lang="en-GB" dirty="0"/>
                        <a:t>12.40</a:t>
                      </a:r>
                    </a:p>
                  </a:txBody>
                  <a:tcPr/>
                </a:tc>
                <a:tc>
                  <a:txBody>
                    <a:bodyPr/>
                    <a:lstStyle/>
                    <a:p>
                      <a:r>
                        <a:rPr lang="en-GB" dirty="0"/>
                        <a:t>Breakout sessions:</a:t>
                      </a:r>
                    </a:p>
                    <a:p>
                      <a:pPr marL="285750" indent="-285750">
                        <a:buFont typeface="Arial" panose="020B0604020202020204" pitchFamily="34" charset="0"/>
                        <a:buChar char="•"/>
                      </a:pPr>
                      <a:r>
                        <a:rPr lang="en-GB" dirty="0"/>
                        <a:t>How should patients requiring a consultation be triaged?</a:t>
                      </a:r>
                    </a:p>
                    <a:p>
                      <a:pPr marL="285750" indent="-285750">
                        <a:buFont typeface="Arial" panose="020B0604020202020204" pitchFamily="34" charset="0"/>
                        <a:buChar char="•"/>
                      </a:pPr>
                      <a:r>
                        <a:rPr lang="en-GB" dirty="0"/>
                        <a:t>What are the barriers and challenges, and potential solutions, to the delivery of remote respiratory-related consultations</a:t>
                      </a:r>
                    </a:p>
                  </a:txBody>
                  <a:tcPr/>
                </a:tc>
                <a:extLst>
                  <a:ext uri="{0D108BD9-81ED-4DB2-BD59-A6C34878D82A}">
                    <a16:rowId xmlns:a16="http://schemas.microsoft.com/office/drawing/2014/main" val="553497982"/>
                  </a:ext>
                </a:extLst>
              </a:tr>
              <a:tr h="303412">
                <a:tc>
                  <a:txBody>
                    <a:bodyPr/>
                    <a:lstStyle/>
                    <a:p>
                      <a:r>
                        <a:rPr lang="en-GB" dirty="0"/>
                        <a:t>13.10</a:t>
                      </a:r>
                    </a:p>
                  </a:txBody>
                  <a:tcPr/>
                </a:tc>
                <a:tc>
                  <a:txBody>
                    <a:bodyPr/>
                    <a:lstStyle/>
                    <a:p>
                      <a:pPr marL="285750" indent="-285750">
                        <a:buFont typeface="Arial" panose="020B0604020202020204" pitchFamily="34" charset="0"/>
                        <a:buChar char="•"/>
                      </a:pPr>
                      <a:r>
                        <a:rPr lang="en-GB" dirty="0"/>
                        <a:t>Feedback on breakout discussions</a:t>
                      </a:r>
                    </a:p>
                  </a:txBody>
                  <a:tcPr/>
                </a:tc>
                <a:extLst>
                  <a:ext uri="{0D108BD9-81ED-4DB2-BD59-A6C34878D82A}">
                    <a16:rowId xmlns:a16="http://schemas.microsoft.com/office/drawing/2014/main" val="1539987352"/>
                  </a:ext>
                </a:extLst>
              </a:tr>
              <a:tr h="411477">
                <a:tc>
                  <a:txBody>
                    <a:bodyPr/>
                    <a:lstStyle/>
                    <a:p>
                      <a:r>
                        <a:rPr lang="en-GB" dirty="0"/>
                        <a:t>13.20</a:t>
                      </a:r>
                    </a:p>
                  </a:txBody>
                  <a:tcPr/>
                </a:tc>
                <a:tc>
                  <a:txBody>
                    <a:bodyPr/>
                    <a:lstStyle/>
                    <a:p>
                      <a:pPr marL="0" indent="0">
                        <a:buFont typeface="Arial" panose="020B0604020202020204" pitchFamily="34" charset="0"/>
                        <a:buNone/>
                      </a:pPr>
                      <a:r>
                        <a:rPr lang="en-GB" dirty="0"/>
                        <a:t>How can technology be used to establish peer to peer support networks and ‘GP-specialist/other HCP-patient’ networks?</a:t>
                      </a:r>
                    </a:p>
                  </a:txBody>
                  <a:tcPr/>
                </a:tc>
                <a:extLst>
                  <a:ext uri="{0D108BD9-81ED-4DB2-BD59-A6C34878D82A}">
                    <a16:rowId xmlns:a16="http://schemas.microsoft.com/office/drawing/2014/main" val="135471406"/>
                  </a:ext>
                </a:extLst>
              </a:tr>
              <a:tr h="303412">
                <a:tc>
                  <a:txBody>
                    <a:bodyPr/>
                    <a:lstStyle/>
                    <a:p>
                      <a:r>
                        <a:rPr lang="en-GB" dirty="0"/>
                        <a:t>13.40</a:t>
                      </a:r>
                    </a:p>
                  </a:txBody>
                  <a:tcPr/>
                </a:tc>
                <a:tc>
                  <a:txBody>
                    <a:bodyPr/>
                    <a:lstStyle/>
                    <a:p>
                      <a:pPr marL="0" indent="0">
                        <a:buFont typeface="Arial" panose="020B0604020202020204" pitchFamily="34" charset="0"/>
                        <a:buNone/>
                      </a:pPr>
                      <a:r>
                        <a:rPr lang="en-GB" dirty="0"/>
                        <a:t>Next steps and meeting close</a:t>
                      </a:r>
                    </a:p>
                  </a:txBody>
                  <a:tcPr/>
                </a:tc>
                <a:extLst>
                  <a:ext uri="{0D108BD9-81ED-4DB2-BD59-A6C34878D82A}">
                    <a16:rowId xmlns:a16="http://schemas.microsoft.com/office/drawing/2014/main" val="166140146"/>
                  </a:ext>
                </a:extLst>
              </a:tr>
            </a:tbl>
          </a:graphicData>
        </a:graphic>
      </p:graphicFrame>
    </p:spTree>
    <p:extLst>
      <p:ext uri="{BB962C8B-B14F-4D97-AF65-F5344CB8AC3E}">
        <p14:creationId xmlns:p14="http://schemas.microsoft.com/office/powerpoint/2010/main" val="114815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762BA-94C8-43FC-8198-A60383A9A557}"/>
              </a:ext>
            </a:extLst>
          </p:cNvPr>
          <p:cNvSpPr>
            <a:spLocks noGrp="1"/>
          </p:cNvSpPr>
          <p:nvPr>
            <p:ph type="title"/>
          </p:nvPr>
        </p:nvSpPr>
        <p:spPr/>
        <p:txBody>
          <a:bodyPr/>
          <a:lstStyle/>
          <a:p>
            <a:r>
              <a:rPr lang="en-GB" sz="2000" dirty="0"/>
              <a:t>TOPIC 1: What constitutes a ‘remote respiratory consultation’ and what does it look like now in your experience?</a:t>
            </a:r>
          </a:p>
        </p:txBody>
      </p:sp>
      <p:sp>
        <p:nvSpPr>
          <p:cNvPr id="5" name="Content Placeholder 4">
            <a:extLst>
              <a:ext uri="{FF2B5EF4-FFF2-40B4-BE49-F238E27FC236}">
                <a16:creationId xmlns:a16="http://schemas.microsoft.com/office/drawing/2014/main" id="{E42DF6C6-8DF5-4F84-8771-A7B7F26D32A9}"/>
              </a:ext>
            </a:extLst>
          </p:cNvPr>
          <p:cNvSpPr>
            <a:spLocks noGrp="1"/>
          </p:cNvSpPr>
          <p:nvPr>
            <p:ph idx="1"/>
          </p:nvPr>
        </p:nvSpPr>
        <p:spPr/>
        <p:txBody>
          <a:bodyPr/>
          <a:lstStyle/>
          <a:p>
            <a:r>
              <a:rPr lang="en-GB" dirty="0"/>
              <a:t>Main modes of communication?</a:t>
            </a:r>
          </a:p>
          <a:p>
            <a:r>
              <a:rPr lang="en-GB" dirty="0"/>
              <a:t>Advantages/disadvantages of the different modes and how this is influenced by: </a:t>
            </a:r>
          </a:p>
          <a:p>
            <a:pPr lvl="1"/>
            <a:r>
              <a:rPr lang="en-GB" dirty="0"/>
              <a:t>Purpose of the consultation and patient problem</a:t>
            </a:r>
          </a:p>
          <a:p>
            <a:pPr lvl="1"/>
            <a:r>
              <a:rPr lang="en-GB" dirty="0"/>
              <a:t>HCP involved</a:t>
            </a:r>
          </a:p>
          <a:p>
            <a:pPr lvl="1"/>
            <a:r>
              <a:rPr lang="en-GB" dirty="0"/>
              <a:t>Length of consultation</a:t>
            </a:r>
          </a:p>
          <a:p>
            <a:pPr lvl="1"/>
            <a:r>
              <a:rPr lang="en-GB" dirty="0"/>
              <a:t>Patient characteristics</a:t>
            </a:r>
          </a:p>
          <a:p>
            <a:r>
              <a:rPr lang="en-GB" dirty="0"/>
              <a:t>Good examples from other disciplines?</a:t>
            </a:r>
          </a:p>
          <a:p>
            <a:endParaRPr lang="en-GB" dirty="0"/>
          </a:p>
        </p:txBody>
      </p:sp>
      <p:pic>
        <p:nvPicPr>
          <p:cNvPr id="2" name="Picture 1">
            <a:extLst>
              <a:ext uri="{FF2B5EF4-FFF2-40B4-BE49-F238E27FC236}">
                <a16:creationId xmlns:a16="http://schemas.microsoft.com/office/drawing/2014/main" id="{AFA54787-4631-BD41-8644-6773EA35FE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5413" y="3163625"/>
            <a:ext cx="3468587" cy="1979875"/>
          </a:xfrm>
          <a:prstGeom prst="rect">
            <a:avLst/>
          </a:prstGeom>
        </p:spPr>
      </p:pic>
    </p:spTree>
    <p:extLst>
      <p:ext uri="{BB962C8B-B14F-4D97-AF65-F5344CB8AC3E}">
        <p14:creationId xmlns:p14="http://schemas.microsoft.com/office/powerpoint/2010/main" val="125744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6797-E8CA-079D-9EE3-5AB68D1CB0BD}"/>
              </a:ext>
            </a:extLst>
          </p:cNvPr>
          <p:cNvSpPr>
            <a:spLocks noGrp="1"/>
          </p:cNvSpPr>
          <p:nvPr>
            <p:ph type="title"/>
          </p:nvPr>
        </p:nvSpPr>
        <p:spPr/>
        <p:txBody>
          <a:bodyPr/>
          <a:lstStyle/>
          <a:p>
            <a:r>
              <a:rPr lang="en-US" dirty="0"/>
              <a:t>What is a remote respiratory consultation?</a:t>
            </a:r>
          </a:p>
        </p:txBody>
      </p:sp>
      <p:sp>
        <p:nvSpPr>
          <p:cNvPr id="3" name="Content Placeholder 2">
            <a:extLst>
              <a:ext uri="{FF2B5EF4-FFF2-40B4-BE49-F238E27FC236}">
                <a16:creationId xmlns:a16="http://schemas.microsoft.com/office/drawing/2014/main" id="{E955B403-E7F0-BD7A-F542-57EE69EFE3E4}"/>
              </a:ext>
            </a:extLst>
          </p:cNvPr>
          <p:cNvSpPr>
            <a:spLocks noGrp="1"/>
          </p:cNvSpPr>
          <p:nvPr>
            <p:ph idx="1"/>
          </p:nvPr>
        </p:nvSpPr>
        <p:spPr/>
        <p:txBody>
          <a:bodyPr/>
          <a:lstStyle/>
          <a:p>
            <a:r>
              <a:rPr lang="en-US" sz="2000" dirty="0"/>
              <a:t>Remote respiratory consultations are any consultation without physical contact between the HCP and the patient via:</a:t>
            </a:r>
          </a:p>
        </p:txBody>
      </p:sp>
      <p:sp>
        <p:nvSpPr>
          <p:cNvPr id="4" name="Rectangle 3">
            <a:extLst>
              <a:ext uri="{FF2B5EF4-FFF2-40B4-BE49-F238E27FC236}">
                <a16:creationId xmlns:a16="http://schemas.microsoft.com/office/drawing/2014/main" id="{1CEE7EBF-370F-BF11-AB98-A0BD32AB6767}"/>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pic>
        <p:nvPicPr>
          <p:cNvPr id="6" name="Picture 5" descr="A close-up of a telephone&#10;&#10;Description automatically generated with medium confidence">
            <a:extLst>
              <a:ext uri="{FF2B5EF4-FFF2-40B4-BE49-F238E27FC236}">
                <a16:creationId xmlns:a16="http://schemas.microsoft.com/office/drawing/2014/main" id="{A7F82C1E-046A-3AD0-D2ED-3D0F5997C3B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97815" y="3160890"/>
            <a:ext cx="1959314" cy="145796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3EE7142-E4C5-6F9B-29A1-8BE83704A5B3}"/>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832158" y="3231191"/>
            <a:ext cx="2119312" cy="1193022"/>
          </a:xfrm>
          <a:prstGeom prst="rect">
            <a:avLst/>
          </a:prstGeom>
        </p:spPr>
      </p:pic>
      <p:pic>
        <p:nvPicPr>
          <p:cNvPr id="12" name="Picture 11" descr="A picture containing text, hand&#10;&#10;Description automatically generated">
            <a:extLst>
              <a:ext uri="{FF2B5EF4-FFF2-40B4-BE49-F238E27FC236}">
                <a16:creationId xmlns:a16="http://schemas.microsoft.com/office/drawing/2014/main" id="{85A1DFD9-FCC5-4A5E-CF67-506CF042ED5F}"/>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560275" y="3172301"/>
            <a:ext cx="2427766" cy="1482744"/>
          </a:xfrm>
          <a:prstGeom prst="rect">
            <a:avLst/>
          </a:prstGeom>
        </p:spPr>
      </p:pic>
      <p:sp>
        <p:nvSpPr>
          <p:cNvPr id="14" name="TextBox 13">
            <a:extLst>
              <a:ext uri="{FF2B5EF4-FFF2-40B4-BE49-F238E27FC236}">
                <a16:creationId xmlns:a16="http://schemas.microsoft.com/office/drawing/2014/main" id="{1717691D-6727-C042-6B6C-21D7764B486C}"/>
              </a:ext>
            </a:extLst>
          </p:cNvPr>
          <p:cNvSpPr txBox="1"/>
          <p:nvPr/>
        </p:nvSpPr>
        <p:spPr>
          <a:xfrm>
            <a:off x="960515" y="2442894"/>
            <a:ext cx="1193725" cy="338554"/>
          </a:xfrm>
          <a:prstGeom prst="rect">
            <a:avLst/>
          </a:prstGeom>
          <a:noFill/>
        </p:spPr>
        <p:txBody>
          <a:bodyPr wrap="none" rtlCol="0">
            <a:spAutoFit/>
          </a:bodyPr>
          <a:lstStyle/>
          <a:p>
            <a:pPr algn="ctr"/>
            <a:r>
              <a:rPr lang="en-US" sz="1600" b="1" dirty="0"/>
              <a:t>Telephone</a:t>
            </a:r>
          </a:p>
        </p:txBody>
      </p:sp>
      <p:sp>
        <p:nvSpPr>
          <p:cNvPr id="15" name="TextBox 14">
            <a:extLst>
              <a:ext uri="{FF2B5EF4-FFF2-40B4-BE49-F238E27FC236}">
                <a16:creationId xmlns:a16="http://schemas.microsoft.com/office/drawing/2014/main" id="{31B89718-E16E-EB9B-D6BA-A0A914EFE3B8}"/>
              </a:ext>
            </a:extLst>
          </p:cNvPr>
          <p:cNvSpPr txBox="1"/>
          <p:nvPr/>
        </p:nvSpPr>
        <p:spPr>
          <a:xfrm>
            <a:off x="3509305" y="2442894"/>
            <a:ext cx="1139544" cy="338554"/>
          </a:xfrm>
          <a:prstGeom prst="rect">
            <a:avLst/>
          </a:prstGeom>
          <a:noFill/>
        </p:spPr>
        <p:txBody>
          <a:bodyPr wrap="none" rtlCol="0">
            <a:spAutoFit/>
          </a:bodyPr>
          <a:lstStyle/>
          <a:p>
            <a:pPr algn="ctr"/>
            <a:r>
              <a:rPr lang="en-US" sz="1600" b="1" dirty="0"/>
              <a:t>Video call</a:t>
            </a:r>
          </a:p>
        </p:txBody>
      </p:sp>
      <p:sp>
        <p:nvSpPr>
          <p:cNvPr id="16" name="TextBox 15">
            <a:extLst>
              <a:ext uri="{FF2B5EF4-FFF2-40B4-BE49-F238E27FC236}">
                <a16:creationId xmlns:a16="http://schemas.microsoft.com/office/drawing/2014/main" id="{DC7584B0-4F77-5D8E-761D-C886061EE564}"/>
              </a:ext>
            </a:extLst>
          </p:cNvPr>
          <p:cNvSpPr txBox="1"/>
          <p:nvPr/>
        </p:nvSpPr>
        <p:spPr>
          <a:xfrm>
            <a:off x="4876800" y="2442894"/>
            <a:ext cx="3813176" cy="584775"/>
          </a:xfrm>
          <a:prstGeom prst="rect">
            <a:avLst/>
          </a:prstGeom>
          <a:noFill/>
        </p:spPr>
        <p:txBody>
          <a:bodyPr wrap="square" rtlCol="0">
            <a:spAutoFit/>
          </a:bodyPr>
          <a:lstStyle/>
          <a:p>
            <a:pPr lvl="1" algn="ctr"/>
            <a:r>
              <a:rPr lang="en-US" sz="1600" b="1" dirty="0"/>
              <a:t>Web-based services used a smart phone, tablet or computer</a:t>
            </a:r>
          </a:p>
        </p:txBody>
      </p:sp>
    </p:spTree>
    <p:extLst>
      <p:ext uri="{BB962C8B-B14F-4D97-AF65-F5344CB8AC3E}">
        <p14:creationId xmlns:p14="http://schemas.microsoft.com/office/powerpoint/2010/main" val="1552044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762BA-94C8-43FC-8198-A60383A9A557}"/>
              </a:ext>
            </a:extLst>
          </p:cNvPr>
          <p:cNvSpPr>
            <a:spLocks noGrp="1"/>
          </p:cNvSpPr>
          <p:nvPr>
            <p:ph type="title"/>
          </p:nvPr>
        </p:nvSpPr>
        <p:spPr/>
        <p:txBody>
          <a:bodyPr/>
          <a:lstStyle/>
          <a:p>
            <a:r>
              <a:rPr lang="en-GB" sz="2000" dirty="0"/>
              <a:t>TOPIC 2: What are the elements of a good remote consultation for respiratory problems?</a:t>
            </a:r>
          </a:p>
        </p:txBody>
      </p:sp>
      <p:sp>
        <p:nvSpPr>
          <p:cNvPr id="5" name="Content Placeholder 4">
            <a:extLst>
              <a:ext uri="{FF2B5EF4-FFF2-40B4-BE49-F238E27FC236}">
                <a16:creationId xmlns:a16="http://schemas.microsoft.com/office/drawing/2014/main" id="{E42DF6C6-8DF5-4F84-8771-A7B7F26D32A9}"/>
              </a:ext>
            </a:extLst>
          </p:cNvPr>
          <p:cNvSpPr>
            <a:spLocks noGrp="1"/>
          </p:cNvSpPr>
          <p:nvPr>
            <p:ph idx="1"/>
          </p:nvPr>
        </p:nvSpPr>
        <p:spPr/>
        <p:txBody>
          <a:bodyPr/>
          <a:lstStyle/>
          <a:p>
            <a:r>
              <a:rPr lang="en-GB" dirty="0"/>
              <a:t>For diagnosis?</a:t>
            </a:r>
          </a:p>
          <a:p>
            <a:r>
              <a:rPr lang="en-GB" dirty="0"/>
              <a:t>For routine management?</a:t>
            </a:r>
          </a:p>
          <a:p>
            <a:r>
              <a:rPr lang="en-GB" dirty="0"/>
              <a:t>For acute management?</a:t>
            </a:r>
          </a:p>
          <a:p>
            <a:r>
              <a:rPr lang="en-GB" dirty="0"/>
              <a:t>For follow-up after an acute presentation?</a:t>
            </a:r>
          </a:p>
          <a:p>
            <a:r>
              <a:rPr lang="en-GB" dirty="0"/>
              <a:t>What should happen </a:t>
            </a:r>
            <a:r>
              <a:rPr lang="en-GB" i="1" dirty="0"/>
              <a:t>before</a:t>
            </a:r>
            <a:r>
              <a:rPr lang="en-GB" dirty="0"/>
              <a:t> a remote consultation to ensure it is effective?</a:t>
            </a:r>
          </a:p>
        </p:txBody>
      </p:sp>
    </p:spTree>
    <p:extLst>
      <p:ext uri="{BB962C8B-B14F-4D97-AF65-F5344CB8AC3E}">
        <p14:creationId xmlns:p14="http://schemas.microsoft.com/office/powerpoint/2010/main" val="41503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152E9-712D-4C85-85F0-6616D7F168EC}"/>
              </a:ext>
            </a:extLst>
          </p:cNvPr>
          <p:cNvSpPr>
            <a:spLocks noGrp="1"/>
          </p:cNvSpPr>
          <p:nvPr>
            <p:ph type="title"/>
          </p:nvPr>
        </p:nvSpPr>
        <p:spPr>
          <a:xfrm>
            <a:off x="1146175" y="1747310"/>
            <a:ext cx="7124699" cy="933450"/>
          </a:xfrm>
        </p:spPr>
        <p:txBody>
          <a:bodyPr/>
          <a:lstStyle/>
          <a:p>
            <a:r>
              <a:rPr lang="en-GB" dirty="0"/>
              <a:t>Breakout sessions</a:t>
            </a:r>
          </a:p>
        </p:txBody>
      </p:sp>
    </p:spTree>
    <p:extLst>
      <p:ext uri="{BB962C8B-B14F-4D97-AF65-F5344CB8AC3E}">
        <p14:creationId xmlns:p14="http://schemas.microsoft.com/office/powerpoint/2010/main" val="54046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762BA-94C8-43FC-8198-A60383A9A557}"/>
              </a:ext>
            </a:extLst>
          </p:cNvPr>
          <p:cNvSpPr>
            <a:spLocks noGrp="1"/>
          </p:cNvSpPr>
          <p:nvPr>
            <p:ph type="title"/>
          </p:nvPr>
        </p:nvSpPr>
        <p:spPr/>
        <p:txBody>
          <a:bodyPr/>
          <a:lstStyle/>
          <a:p>
            <a:r>
              <a:rPr lang="en-GB" sz="2000" dirty="0"/>
              <a:t>Group A start with Topic 3; Group B start with Topic 4</a:t>
            </a:r>
          </a:p>
        </p:txBody>
      </p:sp>
      <p:sp>
        <p:nvSpPr>
          <p:cNvPr id="5" name="Content Placeholder 4">
            <a:extLst>
              <a:ext uri="{FF2B5EF4-FFF2-40B4-BE49-F238E27FC236}">
                <a16:creationId xmlns:a16="http://schemas.microsoft.com/office/drawing/2014/main" id="{E42DF6C6-8DF5-4F84-8771-A7B7F26D32A9}"/>
              </a:ext>
            </a:extLst>
          </p:cNvPr>
          <p:cNvSpPr>
            <a:spLocks noGrp="1"/>
          </p:cNvSpPr>
          <p:nvPr>
            <p:ph idx="1"/>
          </p:nvPr>
        </p:nvSpPr>
        <p:spPr>
          <a:xfrm>
            <a:off x="358775" y="1348979"/>
            <a:ext cx="3944284" cy="2628900"/>
          </a:xfrm>
        </p:spPr>
        <p:txBody>
          <a:bodyPr/>
          <a:lstStyle/>
          <a:p>
            <a:pPr marL="0" indent="0">
              <a:buNone/>
            </a:pPr>
            <a:r>
              <a:rPr lang="en-GB" sz="2000" b="1" dirty="0">
                <a:solidFill>
                  <a:srgbClr val="CC030B"/>
                </a:solidFill>
                <a:latin typeface="+mj-lt"/>
              </a:rPr>
              <a:t>TOPIC 3: How should patients requiring a consultation be triaged?</a:t>
            </a:r>
          </a:p>
          <a:p>
            <a:r>
              <a:rPr lang="en-GB" sz="1800" dirty="0"/>
              <a:t>Deciding when a remote consultation is appropriate and when it is not</a:t>
            </a:r>
          </a:p>
          <a:p>
            <a:r>
              <a:rPr lang="en-GB" sz="1800" dirty="0"/>
              <a:t>Red flags indicating a need for a face to face consultation</a:t>
            </a:r>
          </a:p>
        </p:txBody>
      </p:sp>
      <p:sp>
        <p:nvSpPr>
          <p:cNvPr id="6" name="Content Placeholder 4">
            <a:extLst>
              <a:ext uri="{FF2B5EF4-FFF2-40B4-BE49-F238E27FC236}">
                <a16:creationId xmlns:a16="http://schemas.microsoft.com/office/drawing/2014/main" id="{45BF25EC-6299-4D80-9FDE-32A7C911B42E}"/>
              </a:ext>
            </a:extLst>
          </p:cNvPr>
          <p:cNvSpPr txBox="1">
            <a:spLocks/>
          </p:cNvSpPr>
          <p:nvPr/>
        </p:nvSpPr>
        <p:spPr bwMode="auto">
          <a:xfrm>
            <a:off x="4840941" y="1348979"/>
            <a:ext cx="394428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defTabSz="914400">
              <a:buFont typeface="Times" pitchFamily="-65" charset="0"/>
              <a:buNone/>
            </a:pPr>
            <a:r>
              <a:rPr lang="en-GB" sz="2000" b="1" dirty="0">
                <a:solidFill>
                  <a:srgbClr val="CC030B"/>
                </a:solidFill>
                <a:latin typeface="+mj-lt"/>
              </a:rPr>
              <a:t>TOPIC 4: What are the barriers, challenges and potential solutions?</a:t>
            </a:r>
          </a:p>
          <a:p>
            <a:pPr defTabSz="914400"/>
            <a:r>
              <a:rPr lang="en-GB" sz="1800" kern="0" dirty="0"/>
              <a:t>Patient safety</a:t>
            </a:r>
          </a:p>
          <a:p>
            <a:pPr defTabSz="914400"/>
            <a:r>
              <a:rPr lang="en-GB" sz="1800" kern="0" dirty="0"/>
              <a:t>Data sharing and governance</a:t>
            </a:r>
          </a:p>
          <a:p>
            <a:pPr defTabSz="914400"/>
            <a:r>
              <a:rPr lang="en-GB" sz="1800" kern="0" dirty="0"/>
              <a:t>Reimbursement issues</a:t>
            </a:r>
          </a:p>
          <a:p>
            <a:pPr defTabSz="914400"/>
            <a:r>
              <a:rPr lang="en-GB" sz="1800" kern="0" dirty="0"/>
              <a:t>Patient expectations</a:t>
            </a:r>
          </a:p>
          <a:p>
            <a:pPr defTabSz="914400"/>
            <a:r>
              <a:rPr lang="en-GB" sz="1800" kern="0" dirty="0"/>
              <a:t>Patient-level access barriers</a:t>
            </a:r>
          </a:p>
        </p:txBody>
      </p:sp>
    </p:spTree>
    <p:extLst>
      <p:ext uri="{BB962C8B-B14F-4D97-AF65-F5344CB8AC3E}">
        <p14:creationId xmlns:p14="http://schemas.microsoft.com/office/powerpoint/2010/main" val="1829885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152E9-712D-4C85-85F0-6616D7F168EC}"/>
              </a:ext>
            </a:extLst>
          </p:cNvPr>
          <p:cNvSpPr>
            <a:spLocks noGrp="1"/>
          </p:cNvSpPr>
          <p:nvPr>
            <p:ph type="title"/>
          </p:nvPr>
        </p:nvSpPr>
        <p:spPr/>
        <p:txBody>
          <a:bodyPr/>
          <a:lstStyle/>
          <a:p>
            <a:r>
              <a:rPr lang="en-GB" dirty="0"/>
              <a:t>Feedback from breakout sessions</a:t>
            </a:r>
          </a:p>
        </p:txBody>
      </p:sp>
    </p:spTree>
    <p:extLst>
      <p:ext uri="{BB962C8B-B14F-4D97-AF65-F5344CB8AC3E}">
        <p14:creationId xmlns:p14="http://schemas.microsoft.com/office/powerpoint/2010/main" val="77541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762BA-94C8-43FC-8198-A60383A9A557}"/>
              </a:ext>
            </a:extLst>
          </p:cNvPr>
          <p:cNvSpPr>
            <a:spLocks noGrp="1"/>
          </p:cNvSpPr>
          <p:nvPr>
            <p:ph type="title"/>
          </p:nvPr>
        </p:nvSpPr>
        <p:spPr/>
        <p:txBody>
          <a:bodyPr/>
          <a:lstStyle/>
          <a:p>
            <a:r>
              <a:rPr lang="en-GB" sz="2400" dirty="0"/>
              <a:t>TOPIC 5: How can technology be used to establish therapeutic networks?</a:t>
            </a:r>
          </a:p>
        </p:txBody>
      </p:sp>
      <p:sp>
        <p:nvSpPr>
          <p:cNvPr id="5" name="Content Placeholder 4">
            <a:extLst>
              <a:ext uri="{FF2B5EF4-FFF2-40B4-BE49-F238E27FC236}">
                <a16:creationId xmlns:a16="http://schemas.microsoft.com/office/drawing/2014/main" id="{E42DF6C6-8DF5-4F84-8771-A7B7F26D32A9}"/>
              </a:ext>
            </a:extLst>
          </p:cNvPr>
          <p:cNvSpPr>
            <a:spLocks noGrp="1"/>
          </p:cNvSpPr>
          <p:nvPr>
            <p:ph idx="1"/>
          </p:nvPr>
        </p:nvSpPr>
        <p:spPr/>
        <p:txBody>
          <a:bodyPr/>
          <a:lstStyle/>
          <a:p>
            <a:r>
              <a:rPr lang="en-GB" dirty="0"/>
              <a:t>Peer to peer support?</a:t>
            </a:r>
          </a:p>
          <a:p>
            <a:r>
              <a:rPr lang="en-GB" dirty="0"/>
              <a:t>HCP to patient?</a:t>
            </a:r>
          </a:p>
          <a:p>
            <a:r>
              <a:rPr lang="en-GB" dirty="0"/>
              <a:t>HCP to Specialist to Patient?</a:t>
            </a:r>
          </a:p>
        </p:txBody>
      </p:sp>
    </p:spTree>
    <p:extLst>
      <p:ext uri="{BB962C8B-B14F-4D97-AF65-F5344CB8AC3E}">
        <p14:creationId xmlns:p14="http://schemas.microsoft.com/office/powerpoint/2010/main" val="148451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0"/>
            <a:ext cx="7185025" cy="571500"/>
          </a:xfrm>
        </p:spPr>
        <p:txBody>
          <a:bodyPr/>
          <a:lstStyle/>
          <a:p>
            <a:r>
              <a:rPr lang="en-US" dirty="0"/>
              <a:t>Post COVID, where are we now: </a:t>
            </a:r>
            <a:r>
              <a:rPr lang="en-US" u="sng" dirty="0"/>
              <a:t>GP view</a:t>
            </a:r>
            <a:br>
              <a:rPr lang="en-US" dirty="0"/>
            </a:br>
            <a:r>
              <a:rPr lang="en-US" dirty="0"/>
              <a:t>Notes from meeting 2023-01-18</a:t>
            </a:r>
            <a:br>
              <a:rPr lang="en-US" dirty="0"/>
            </a:br>
            <a:endParaRPr lang="en-US" dirty="0"/>
          </a:p>
        </p:txBody>
      </p:sp>
      <p:sp>
        <p:nvSpPr>
          <p:cNvPr id="3" name="Content Placeholder 2"/>
          <p:cNvSpPr>
            <a:spLocks noGrp="1"/>
          </p:cNvSpPr>
          <p:nvPr>
            <p:ph idx="1"/>
          </p:nvPr>
        </p:nvSpPr>
        <p:spPr>
          <a:xfrm>
            <a:off x="451764" y="969270"/>
            <a:ext cx="8196290" cy="2628900"/>
          </a:xfrm>
        </p:spPr>
        <p:txBody>
          <a:bodyPr/>
          <a:lstStyle/>
          <a:p>
            <a:r>
              <a:rPr lang="en-US" sz="1200" dirty="0"/>
              <a:t>Routines disrupted, not yet back to normal</a:t>
            </a:r>
          </a:p>
          <a:p>
            <a:r>
              <a:rPr lang="en-US" sz="1200" dirty="0"/>
              <a:t>Need success stories (present at Athens 2024?):</a:t>
            </a:r>
          </a:p>
          <a:p>
            <a:pPr lvl="1"/>
            <a:r>
              <a:rPr lang="en-US" sz="1100" dirty="0"/>
              <a:t>From patients</a:t>
            </a:r>
          </a:p>
          <a:p>
            <a:pPr lvl="1"/>
            <a:r>
              <a:rPr lang="en-US" sz="1100" dirty="0"/>
              <a:t>From office staff about preparation: how to </a:t>
            </a:r>
            <a:r>
              <a:rPr lang="en-US" sz="1100" dirty="0" err="1"/>
              <a:t>organise</a:t>
            </a:r>
            <a:r>
              <a:rPr lang="en-US" sz="1100" dirty="0"/>
              <a:t> and prepare patient, family and HCP</a:t>
            </a:r>
          </a:p>
          <a:p>
            <a:r>
              <a:rPr lang="en-US" sz="1200" dirty="0"/>
              <a:t>Policy pressures to catch up and use technology but not necessarily time-saving</a:t>
            </a:r>
          </a:p>
          <a:p>
            <a:r>
              <a:rPr lang="en-US" sz="1200" dirty="0"/>
              <a:t>Targets for responding to patients and time for consultations vary</a:t>
            </a:r>
          </a:p>
          <a:p>
            <a:r>
              <a:rPr lang="en-US" sz="1200" dirty="0"/>
              <a:t>New patient “desire lines”</a:t>
            </a:r>
          </a:p>
          <a:p>
            <a:pPr lvl="1"/>
            <a:r>
              <a:rPr lang="en-US" sz="1100" dirty="0"/>
              <a:t>Happy to take calls at work, on bus, while driving, walking the dog “</a:t>
            </a:r>
            <a:r>
              <a:rPr lang="en-US" sz="1100" i="1" dirty="0"/>
              <a:t>Don’t worry I can talk</a:t>
            </a:r>
            <a:r>
              <a:rPr lang="en-US" sz="1100" dirty="0"/>
              <a:t>”</a:t>
            </a:r>
          </a:p>
          <a:p>
            <a:r>
              <a:rPr lang="en-US" sz="1200" dirty="0"/>
              <a:t>Least disruptive where remote options were offered pre-COVID</a:t>
            </a:r>
          </a:p>
          <a:p>
            <a:r>
              <a:rPr lang="en-US" sz="1200" dirty="0"/>
              <a:t>Changes dynamics of the queue </a:t>
            </a:r>
          </a:p>
          <a:p>
            <a:r>
              <a:rPr lang="en-US" sz="1200" dirty="0"/>
              <a:t>Telephone calls were used for focused single issues, increasingly straying into several issues (like in person) so hard to manage time</a:t>
            </a:r>
          </a:p>
          <a:p>
            <a:r>
              <a:rPr lang="en-US" sz="1200" dirty="0"/>
              <a:t>Do lose observational information if online </a:t>
            </a:r>
            <a:r>
              <a:rPr lang="en-US" sz="1200" dirty="0" err="1"/>
              <a:t>eg</a:t>
            </a:r>
            <a:r>
              <a:rPr lang="en-US" sz="1200" dirty="0"/>
              <a:t> seeing face</a:t>
            </a:r>
          </a:p>
        </p:txBody>
      </p:sp>
    </p:spTree>
    <p:extLst>
      <p:ext uri="{BB962C8B-B14F-4D97-AF65-F5344CB8AC3E}">
        <p14:creationId xmlns:p14="http://schemas.microsoft.com/office/powerpoint/2010/main" val="1051279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queue</a:t>
            </a:r>
          </a:p>
        </p:txBody>
      </p:sp>
      <p:sp>
        <p:nvSpPr>
          <p:cNvPr id="3" name="Content Placeholder 2"/>
          <p:cNvSpPr>
            <a:spLocks noGrp="1"/>
          </p:cNvSpPr>
          <p:nvPr>
            <p:ph idx="1"/>
          </p:nvPr>
        </p:nvSpPr>
        <p:spPr/>
        <p:txBody>
          <a:bodyPr/>
          <a:lstStyle/>
          <a:p>
            <a:r>
              <a:rPr lang="en-US" sz="1400" dirty="0"/>
              <a:t>Risk of separate queues which is operationally inefficient</a:t>
            </a:r>
          </a:p>
          <a:p>
            <a:r>
              <a:rPr lang="en-US" sz="1400" dirty="0"/>
              <a:t>Creates operational challenges about continuity of care, communication, </a:t>
            </a:r>
            <a:r>
              <a:rPr lang="en-US" sz="1400" dirty="0" err="1"/>
              <a:t>prioritisation</a:t>
            </a:r>
            <a:r>
              <a:rPr lang="en-US" sz="1400" dirty="0"/>
              <a:t>:</a:t>
            </a:r>
          </a:p>
          <a:p>
            <a:pPr lvl="1"/>
            <a:r>
              <a:rPr lang="en-US" sz="1400" dirty="0"/>
              <a:t>In person on the day queue</a:t>
            </a:r>
          </a:p>
          <a:p>
            <a:pPr lvl="1"/>
            <a:r>
              <a:rPr lang="en-US" sz="1400" dirty="0"/>
              <a:t>Online form and booking</a:t>
            </a:r>
          </a:p>
          <a:p>
            <a:pPr lvl="1"/>
            <a:r>
              <a:rPr lang="en-US" sz="1400" dirty="0"/>
              <a:t>Booked telephone</a:t>
            </a:r>
          </a:p>
          <a:p>
            <a:pPr lvl="1"/>
            <a:r>
              <a:rPr lang="en-US" sz="1400" dirty="0"/>
              <a:t>Advanced booking to see named GP (might be part-time)</a:t>
            </a:r>
          </a:p>
          <a:p>
            <a:r>
              <a:rPr lang="en-US" sz="1400" dirty="0"/>
              <a:t>In person queues tend to be self-regulating </a:t>
            </a:r>
            <a:r>
              <a:rPr lang="mr-IN" sz="1400" dirty="0"/>
              <a:t>–</a:t>
            </a:r>
            <a:r>
              <a:rPr lang="en-US" sz="1400" dirty="0"/>
              <a:t> see the length, decide if important enough to wait; staff on hand can make judgement if someone becoming unwell</a:t>
            </a:r>
          </a:p>
          <a:p>
            <a:r>
              <a:rPr lang="en-US" sz="1400" dirty="0"/>
              <a:t>Need to find better flow</a:t>
            </a:r>
          </a:p>
          <a:p>
            <a:r>
              <a:rPr lang="en-US" sz="1400" dirty="0"/>
              <a:t>Balance between accessibility and </a:t>
            </a:r>
            <a:r>
              <a:rPr lang="en-US" sz="1400" dirty="0" err="1"/>
              <a:t>personalisation</a:t>
            </a:r>
            <a:endParaRPr lang="en-US" sz="1400" dirty="0"/>
          </a:p>
          <a:p>
            <a:r>
              <a:rPr lang="en-US" sz="1400" dirty="0"/>
              <a:t>What’s right appointment length</a:t>
            </a:r>
            <a:r>
              <a:rPr lang="mr-IN" sz="1400" dirty="0"/>
              <a:t>…</a:t>
            </a:r>
            <a:r>
              <a:rPr lang="en-GB" sz="1400" dirty="0"/>
              <a:t>. More shorter (</a:t>
            </a:r>
            <a:r>
              <a:rPr lang="en-GB" sz="1400" dirty="0" err="1"/>
              <a:t>eg</a:t>
            </a:r>
            <a:r>
              <a:rPr lang="en-GB" sz="1400" dirty="0"/>
              <a:t> Spain/UK, or fewer longer appointments (</a:t>
            </a:r>
            <a:r>
              <a:rPr lang="en-GB" sz="1400" dirty="0" err="1"/>
              <a:t>eg</a:t>
            </a:r>
            <a:r>
              <a:rPr lang="en-GB" sz="1400" dirty="0"/>
              <a:t> Nordic countries); Portugal in middle</a:t>
            </a:r>
            <a:endParaRPr lang="en-US" sz="1400" dirty="0"/>
          </a:p>
        </p:txBody>
      </p:sp>
    </p:spTree>
    <p:extLst>
      <p:ext uri="{BB962C8B-B14F-4D97-AF65-F5344CB8AC3E}">
        <p14:creationId xmlns:p14="http://schemas.microsoft.com/office/powerpoint/2010/main" val="1512155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0"/>
            <a:ext cx="7185025" cy="571500"/>
          </a:xfrm>
        </p:spPr>
        <p:txBody>
          <a:bodyPr/>
          <a:lstStyle/>
          <a:p>
            <a:r>
              <a:rPr lang="en-US" sz="2000" dirty="0"/>
              <a:t>Post COVID, where are we now: </a:t>
            </a:r>
            <a:r>
              <a:rPr lang="en-US" sz="2000" u="sng" dirty="0"/>
              <a:t>Integrated care </a:t>
            </a:r>
            <a:r>
              <a:rPr lang="mr-IN" sz="2000" u="sng" dirty="0"/>
              <a:t>–</a:t>
            </a:r>
            <a:r>
              <a:rPr lang="en-US" sz="2000" u="sng" dirty="0"/>
              <a:t> respiratory view</a:t>
            </a:r>
            <a:br>
              <a:rPr lang="en-US" dirty="0"/>
            </a:br>
            <a:r>
              <a:rPr lang="en-US" sz="1800" dirty="0"/>
              <a:t>From meeting 2023-01-18 </a:t>
            </a:r>
            <a:br>
              <a:rPr lang="en-US" dirty="0"/>
            </a:br>
            <a:endParaRPr lang="en-US" dirty="0"/>
          </a:p>
        </p:txBody>
      </p:sp>
      <p:sp>
        <p:nvSpPr>
          <p:cNvPr id="3" name="Content Placeholder 2"/>
          <p:cNvSpPr>
            <a:spLocks noGrp="1"/>
          </p:cNvSpPr>
          <p:nvPr>
            <p:ph idx="1"/>
          </p:nvPr>
        </p:nvSpPr>
        <p:spPr>
          <a:xfrm>
            <a:off x="451764" y="969270"/>
            <a:ext cx="7772400" cy="2628900"/>
          </a:xfrm>
        </p:spPr>
        <p:txBody>
          <a:bodyPr/>
          <a:lstStyle/>
          <a:p>
            <a:r>
              <a:rPr lang="en-US" sz="1200" dirty="0"/>
              <a:t>Remote used routinely for respiratory outpatients</a:t>
            </a:r>
          </a:p>
          <a:p>
            <a:r>
              <a:rPr lang="en-US" sz="1200" dirty="0"/>
              <a:t>Benefits in saved travel and waiting time and risk of COVID particularly if feeling breathless</a:t>
            </a:r>
          </a:p>
          <a:p>
            <a:r>
              <a:rPr lang="en-US" sz="1200" dirty="0"/>
              <a:t>Learning how to make it work after 3 years:</a:t>
            </a:r>
          </a:p>
          <a:p>
            <a:r>
              <a:rPr lang="en-US" sz="1200" dirty="0"/>
              <a:t>One text reminder, have phone number to call patient if they don’t turn up</a:t>
            </a:r>
          </a:p>
          <a:p>
            <a:r>
              <a:rPr lang="en-US" sz="1200" dirty="0"/>
              <a:t>First appointment in person to set baselines and start a relationship</a:t>
            </a:r>
          </a:p>
          <a:p>
            <a:r>
              <a:rPr lang="en-US" sz="1200" dirty="0"/>
              <a:t>Follow up can be in person or online or phone </a:t>
            </a:r>
            <a:r>
              <a:rPr lang="mr-IN" sz="1200" dirty="0"/>
              <a:t>–</a:t>
            </a:r>
            <a:r>
              <a:rPr lang="en-US" sz="1200" dirty="0"/>
              <a:t> about 50/50 split in preference</a:t>
            </a:r>
          </a:p>
          <a:p>
            <a:r>
              <a:rPr lang="en-US" sz="1200" dirty="0"/>
              <a:t>Use texts </a:t>
            </a:r>
            <a:r>
              <a:rPr lang="en-US" sz="1200" dirty="0" err="1"/>
              <a:t>etc</a:t>
            </a:r>
            <a:r>
              <a:rPr lang="en-US" sz="1200" dirty="0"/>
              <a:t> to convey test results</a:t>
            </a:r>
          </a:p>
          <a:p>
            <a:r>
              <a:rPr lang="en-US" sz="1200" dirty="0"/>
              <a:t>In person if worried about their breathlessness, to check inhaler technique </a:t>
            </a:r>
          </a:p>
          <a:p>
            <a:r>
              <a:rPr lang="en-US" sz="1200" dirty="0"/>
              <a:t>Hand out pulse oximeters so can ask patient to use if suspect an urgent situation</a:t>
            </a:r>
          </a:p>
          <a:p>
            <a:r>
              <a:rPr lang="en-US" sz="1200" dirty="0"/>
              <a:t>Use sit to stand to test for desaturation</a:t>
            </a:r>
          </a:p>
          <a:p>
            <a:r>
              <a:rPr lang="en-US" sz="1200" dirty="0"/>
              <a:t>Have advantage of an exacerbation helpline </a:t>
            </a:r>
            <a:r>
              <a:rPr lang="mr-IN" sz="1200" dirty="0"/>
              <a:t>–</a:t>
            </a:r>
            <a:r>
              <a:rPr lang="en-US" sz="1200" dirty="0"/>
              <a:t> training patients to ring earlier to avoid need for admission; bypass GP</a:t>
            </a:r>
          </a:p>
          <a:p>
            <a:r>
              <a:rPr lang="en-US" sz="1200" dirty="0"/>
              <a:t>Can also offer home visiting by specialist nurses</a:t>
            </a:r>
          </a:p>
          <a:p>
            <a:r>
              <a:rPr lang="en-US" sz="1200" dirty="0"/>
              <a:t>Still a local service although some online </a:t>
            </a:r>
            <a:r>
              <a:rPr lang="mr-IN" sz="1200" dirty="0"/>
              <a:t>–</a:t>
            </a:r>
            <a:r>
              <a:rPr lang="en-US" sz="1200" dirty="0"/>
              <a:t> doesn’t work to see people from out of area as may need to see them in person (</a:t>
            </a:r>
            <a:r>
              <a:rPr lang="en-US" sz="1200" dirty="0" err="1"/>
              <a:t>eg</a:t>
            </a:r>
            <a:r>
              <a:rPr lang="en-US" sz="1200" dirty="0"/>
              <a:t> doesn’t work to get referrals from online GP systems from outside area)</a:t>
            </a:r>
          </a:p>
          <a:p>
            <a:r>
              <a:rPr lang="en-US" sz="1200" dirty="0"/>
              <a:t>Single issue </a:t>
            </a:r>
            <a:r>
              <a:rPr lang="mr-IN" sz="1200" dirty="0"/>
              <a:t>–</a:t>
            </a:r>
            <a:r>
              <a:rPr lang="en-US" sz="1200" dirty="0"/>
              <a:t> so don’t get problems of “doorknob moments”</a:t>
            </a:r>
          </a:p>
        </p:txBody>
      </p:sp>
    </p:spTree>
    <p:extLst>
      <p:ext uri="{BB962C8B-B14F-4D97-AF65-F5344CB8AC3E}">
        <p14:creationId xmlns:p14="http://schemas.microsoft.com/office/powerpoint/2010/main" val="1480178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0"/>
            <a:ext cx="7185025" cy="571500"/>
          </a:xfrm>
        </p:spPr>
        <p:txBody>
          <a:bodyPr/>
          <a:lstStyle/>
          <a:p>
            <a:r>
              <a:rPr lang="en-US" sz="2400" dirty="0"/>
              <a:t>Post COVID, where are we now: </a:t>
            </a:r>
            <a:r>
              <a:rPr lang="en-US" sz="2400" u="sng" dirty="0"/>
              <a:t>patient view</a:t>
            </a:r>
            <a:br>
              <a:rPr lang="en-US" dirty="0"/>
            </a:br>
            <a:r>
              <a:rPr lang="en-US" dirty="0"/>
              <a:t> From meeting 2023-01-18 </a:t>
            </a:r>
            <a:br>
              <a:rPr lang="en-US" dirty="0"/>
            </a:br>
            <a:endParaRPr lang="en-US" dirty="0"/>
          </a:p>
        </p:txBody>
      </p:sp>
      <p:sp>
        <p:nvSpPr>
          <p:cNvPr id="3" name="Content Placeholder 2"/>
          <p:cNvSpPr>
            <a:spLocks noGrp="1"/>
          </p:cNvSpPr>
          <p:nvPr>
            <p:ph idx="1"/>
          </p:nvPr>
        </p:nvSpPr>
        <p:spPr>
          <a:xfrm>
            <a:off x="451764" y="969270"/>
            <a:ext cx="7772400" cy="2628900"/>
          </a:xfrm>
        </p:spPr>
        <p:txBody>
          <a:bodyPr/>
          <a:lstStyle/>
          <a:p>
            <a:r>
              <a:rPr lang="en-US" sz="2000" dirty="0"/>
              <a:t>Routines disrupted, not yet back to normal</a:t>
            </a:r>
          </a:p>
          <a:p>
            <a:r>
              <a:rPr lang="en-US" sz="2000" dirty="0"/>
              <a:t>Instructions and reminders can be overwhelming:</a:t>
            </a:r>
          </a:p>
          <a:p>
            <a:pPr lvl="1"/>
            <a:r>
              <a:rPr lang="en-US" sz="1500" dirty="0"/>
              <a:t>Letters</a:t>
            </a:r>
          </a:p>
          <a:p>
            <a:pPr lvl="1"/>
            <a:r>
              <a:rPr lang="en-US" sz="1500" dirty="0"/>
              <a:t>Multiple texts but hard to respond to say </a:t>
            </a:r>
          </a:p>
          <a:p>
            <a:r>
              <a:rPr lang="en-US" sz="1800" dirty="0"/>
              <a:t>Preferences for in person and remote depend on:</a:t>
            </a:r>
          </a:p>
          <a:p>
            <a:pPr lvl="1"/>
            <a:r>
              <a:rPr lang="en-US" sz="1500" dirty="0"/>
              <a:t>How you’re feeling that day</a:t>
            </a:r>
          </a:p>
          <a:p>
            <a:pPr lvl="1"/>
            <a:r>
              <a:rPr lang="en-US" sz="1500" dirty="0"/>
              <a:t>Whether it’s a routine booked appointment or urgent</a:t>
            </a:r>
          </a:p>
          <a:p>
            <a:pPr lvl="1"/>
            <a:r>
              <a:rPr lang="en-US" sz="1500" dirty="0"/>
              <a:t>Ease of travel</a:t>
            </a:r>
          </a:p>
          <a:p>
            <a:pPr lvl="1"/>
            <a:r>
              <a:rPr lang="en-US" sz="1500" dirty="0"/>
              <a:t>Fear of COVID</a:t>
            </a:r>
          </a:p>
          <a:p>
            <a:pPr lvl="1"/>
            <a:r>
              <a:rPr lang="en-US" sz="1500" dirty="0"/>
              <a:t>Relationship with GP</a:t>
            </a:r>
          </a:p>
          <a:p>
            <a:pPr lvl="1"/>
            <a:r>
              <a:rPr lang="en-US" sz="1500" dirty="0"/>
              <a:t>Comfort with using technology</a:t>
            </a:r>
          </a:p>
        </p:txBody>
      </p:sp>
    </p:spTree>
    <p:extLst>
      <p:ext uri="{BB962C8B-B14F-4D97-AF65-F5344CB8AC3E}">
        <p14:creationId xmlns:p14="http://schemas.microsoft.com/office/powerpoint/2010/main" val="90171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FDE4-30FF-7DF3-5242-3A980703B6C4}"/>
              </a:ext>
            </a:extLst>
          </p:cNvPr>
          <p:cNvSpPr>
            <a:spLocks noGrp="1"/>
          </p:cNvSpPr>
          <p:nvPr>
            <p:ph type="title"/>
          </p:nvPr>
        </p:nvSpPr>
        <p:spPr/>
        <p:txBody>
          <a:bodyPr/>
          <a:lstStyle/>
          <a:p>
            <a:r>
              <a:rPr lang="en-US" sz="2630" dirty="0"/>
              <a:t>When to consider a remote consultation</a:t>
            </a:r>
          </a:p>
        </p:txBody>
      </p:sp>
      <p:sp>
        <p:nvSpPr>
          <p:cNvPr id="3" name="Content Placeholder 2">
            <a:extLst>
              <a:ext uri="{FF2B5EF4-FFF2-40B4-BE49-F238E27FC236}">
                <a16:creationId xmlns:a16="http://schemas.microsoft.com/office/drawing/2014/main" id="{07EF5E1E-4491-6804-A66A-594CF1897ADA}"/>
              </a:ext>
            </a:extLst>
          </p:cNvPr>
          <p:cNvSpPr>
            <a:spLocks noGrp="1"/>
          </p:cNvSpPr>
          <p:nvPr>
            <p:ph idx="1"/>
          </p:nvPr>
        </p:nvSpPr>
        <p:spPr/>
        <p:txBody>
          <a:bodyPr/>
          <a:lstStyle/>
          <a:p>
            <a:r>
              <a:rPr lang="en-US" sz="2000" dirty="0"/>
              <a:t>Consider a remote consultation for:</a:t>
            </a:r>
          </a:p>
          <a:p>
            <a:pPr lvl="1">
              <a:buFont typeface="Wingdings" panose="05000000000000000000" pitchFamily="2" charset="2"/>
              <a:buChar char="ü"/>
            </a:pPr>
            <a:r>
              <a:rPr lang="en-US" sz="1700" dirty="0"/>
              <a:t>Telephone triage to decide which patients need face-to-face contact</a:t>
            </a:r>
          </a:p>
          <a:p>
            <a:pPr lvl="1">
              <a:buFont typeface="Wingdings" panose="05000000000000000000" pitchFamily="2" charset="2"/>
              <a:buChar char="ü"/>
            </a:pPr>
            <a:r>
              <a:rPr lang="en-US" sz="1700" dirty="0"/>
              <a:t>Routine reviews</a:t>
            </a:r>
          </a:p>
          <a:p>
            <a:pPr lvl="1">
              <a:buFont typeface="Wingdings" panose="05000000000000000000" pitchFamily="2" charset="2"/>
              <a:buChar char="ü"/>
            </a:pPr>
            <a:r>
              <a:rPr lang="en-US" sz="1700" dirty="0"/>
              <a:t>Medication review, including polypharmacy</a:t>
            </a:r>
          </a:p>
          <a:p>
            <a:pPr lvl="1">
              <a:buFont typeface="Wingdings" panose="05000000000000000000" pitchFamily="2" charset="2"/>
              <a:buChar char="ü"/>
            </a:pPr>
            <a:r>
              <a:rPr lang="en-US" sz="1700" dirty="0"/>
              <a:t>Inhaler technique training and evaluation (video consultations)</a:t>
            </a:r>
          </a:p>
          <a:p>
            <a:pPr lvl="1">
              <a:buFont typeface="Wingdings" panose="05000000000000000000" pitchFamily="2" charset="2"/>
              <a:buChar char="ü"/>
            </a:pPr>
            <a:r>
              <a:rPr lang="en-US" sz="1700" dirty="0"/>
              <a:t>Multidisciplinary consultations</a:t>
            </a:r>
          </a:p>
          <a:p>
            <a:pPr lvl="1">
              <a:buFont typeface="Wingdings" panose="05000000000000000000" pitchFamily="2" charset="2"/>
              <a:buChar char="ü"/>
            </a:pPr>
            <a:r>
              <a:rPr lang="en-US" sz="1700" dirty="0"/>
              <a:t>Education and support (individual or group)</a:t>
            </a:r>
          </a:p>
          <a:p>
            <a:pPr lvl="1">
              <a:buFont typeface="Wingdings" panose="05000000000000000000" pitchFamily="2" charset="2"/>
              <a:buChar char="ü"/>
            </a:pPr>
            <a:r>
              <a:rPr lang="en-US" sz="1700" dirty="0"/>
              <a:t>Pulmonary rehabilitation (individual or group)</a:t>
            </a:r>
          </a:p>
        </p:txBody>
      </p:sp>
      <p:sp>
        <p:nvSpPr>
          <p:cNvPr id="4" name="Rectangle 3">
            <a:extLst>
              <a:ext uri="{FF2B5EF4-FFF2-40B4-BE49-F238E27FC236}">
                <a16:creationId xmlns:a16="http://schemas.microsoft.com/office/drawing/2014/main" id="{887E731F-785F-61B2-3353-C7F5C27A1E62}"/>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spTree>
    <p:extLst>
      <p:ext uri="{BB962C8B-B14F-4D97-AF65-F5344CB8AC3E}">
        <p14:creationId xmlns:p14="http://schemas.microsoft.com/office/powerpoint/2010/main" val="113027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844F-8413-7B7F-C563-2D2FD02457E5}"/>
              </a:ext>
            </a:extLst>
          </p:cNvPr>
          <p:cNvSpPr>
            <a:spLocks noGrp="1"/>
          </p:cNvSpPr>
          <p:nvPr>
            <p:ph type="title"/>
          </p:nvPr>
        </p:nvSpPr>
        <p:spPr/>
        <p:txBody>
          <a:bodyPr/>
          <a:lstStyle/>
          <a:p>
            <a:r>
              <a:rPr lang="en-US" dirty="0"/>
              <a:t>Deciding on remote or face-to-face?</a:t>
            </a:r>
          </a:p>
        </p:txBody>
      </p:sp>
      <p:sp>
        <p:nvSpPr>
          <p:cNvPr id="4" name="Rectangle 3">
            <a:extLst>
              <a:ext uri="{FF2B5EF4-FFF2-40B4-BE49-F238E27FC236}">
                <a16:creationId xmlns:a16="http://schemas.microsoft.com/office/drawing/2014/main" id="{515C8340-8610-CEA2-880B-796BEBA5F505}"/>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graphicFrame>
        <p:nvGraphicFramePr>
          <p:cNvPr id="8" name="Table 8">
            <a:extLst>
              <a:ext uri="{FF2B5EF4-FFF2-40B4-BE49-F238E27FC236}">
                <a16:creationId xmlns:a16="http://schemas.microsoft.com/office/drawing/2014/main" id="{F6DA0E9A-0755-2428-D504-2DAF8052A2FF}"/>
              </a:ext>
            </a:extLst>
          </p:cNvPr>
          <p:cNvGraphicFramePr>
            <a:graphicFrameLocks noGrp="1"/>
          </p:cNvGraphicFramePr>
          <p:nvPr>
            <p:ph idx="1"/>
            <p:extLst>
              <p:ext uri="{D42A27DB-BD31-4B8C-83A1-F6EECF244321}">
                <p14:modId xmlns:p14="http://schemas.microsoft.com/office/powerpoint/2010/main" val="142645336"/>
              </p:ext>
            </p:extLst>
          </p:nvPr>
        </p:nvGraphicFramePr>
        <p:xfrm>
          <a:off x="375708" y="1023010"/>
          <a:ext cx="8598958" cy="4042173"/>
        </p:xfrm>
        <a:graphic>
          <a:graphicData uri="http://schemas.openxmlformats.org/drawingml/2006/table">
            <a:tbl>
              <a:tblPr firstRow="1" bandRow="1">
                <a:tableStyleId>{5C22544A-7EE6-4342-B048-85BDC9FD1C3A}</a:tableStyleId>
              </a:tblPr>
              <a:tblGrid>
                <a:gridCol w="4299479">
                  <a:extLst>
                    <a:ext uri="{9D8B030D-6E8A-4147-A177-3AD203B41FA5}">
                      <a16:colId xmlns:a16="http://schemas.microsoft.com/office/drawing/2014/main" val="3746129016"/>
                    </a:ext>
                  </a:extLst>
                </a:gridCol>
                <a:gridCol w="4299479">
                  <a:extLst>
                    <a:ext uri="{9D8B030D-6E8A-4147-A177-3AD203B41FA5}">
                      <a16:colId xmlns:a16="http://schemas.microsoft.com/office/drawing/2014/main" val="3764755283"/>
                    </a:ext>
                  </a:extLst>
                </a:gridCol>
              </a:tblGrid>
              <a:tr h="399335">
                <a:tc>
                  <a:txBody>
                    <a:bodyPr/>
                    <a:lstStyle/>
                    <a:p>
                      <a:pPr algn="ctr"/>
                      <a:r>
                        <a:rPr lang="en-US" sz="1600" dirty="0">
                          <a:solidFill>
                            <a:schemeClr val="accent4"/>
                          </a:solidFill>
                        </a:rPr>
                        <a:t>Consider a remote consultation if:</a:t>
                      </a:r>
                    </a:p>
                  </a:txBody>
                  <a:tcPr/>
                </a:tc>
                <a:tc>
                  <a:txBody>
                    <a:bodyPr/>
                    <a:lstStyle/>
                    <a:p>
                      <a:pPr algn="ctr"/>
                      <a:r>
                        <a:rPr lang="en-US" sz="1600" dirty="0">
                          <a:solidFill>
                            <a:schemeClr val="accent4"/>
                          </a:solidFill>
                        </a:rPr>
                        <a:t>Consider a face-to-face consultation if:</a:t>
                      </a:r>
                    </a:p>
                  </a:txBody>
                  <a:tcPr/>
                </a:tc>
                <a:extLst>
                  <a:ext uri="{0D108BD9-81ED-4DB2-BD59-A6C34878D82A}">
                    <a16:rowId xmlns:a16="http://schemas.microsoft.com/office/drawing/2014/main" val="1578529508"/>
                  </a:ext>
                </a:extLst>
              </a:tr>
              <a:tr h="3642838">
                <a:tc>
                  <a:txBody>
                    <a:bodyPr/>
                    <a:lstStyle/>
                    <a:p>
                      <a:pPr marL="285750" indent="-285750">
                        <a:buFont typeface="Arial" panose="020B0604020202020204" pitchFamily="34" charset="0"/>
                        <a:buChar char="•"/>
                      </a:pPr>
                      <a:r>
                        <a:rPr lang="en-US" sz="1600" dirty="0"/>
                        <a:t>Patient agrees or expresses a preference</a:t>
                      </a:r>
                    </a:p>
                    <a:p>
                      <a:pPr marL="285750" indent="-285750">
                        <a:buFont typeface="Arial" panose="020B0604020202020204" pitchFamily="34" charset="0"/>
                        <a:buChar char="•"/>
                      </a:pPr>
                      <a:r>
                        <a:rPr lang="en-US" sz="1600" dirty="0"/>
                        <a:t>Patient is comfortable with the technology</a:t>
                      </a:r>
                    </a:p>
                    <a:p>
                      <a:pPr marL="285750" indent="-285750">
                        <a:buFont typeface="Arial" panose="020B0604020202020204" pitchFamily="34" charset="0"/>
                        <a:buChar char="•"/>
                      </a:pPr>
                      <a:r>
                        <a:rPr lang="en-US" sz="1600" dirty="0"/>
                        <a:t>Both have access to smartphone or webcam</a:t>
                      </a:r>
                    </a:p>
                    <a:p>
                      <a:pPr marL="285750" indent="-285750">
                        <a:buFont typeface="Arial" panose="020B0604020202020204" pitchFamily="34" charset="0"/>
                        <a:buChar char="•"/>
                      </a:pPr>
                      <a:r>
                        <a:rPr lang="en-US" sz="1600" dirty="0"/>
                        <a:t>Travel or parking difficulties, financial issues</a:t>
                      </a:r>
                    </a:p>
                    <a:p>
                      <a:pPr marL="285750" indent="-285750">
                        <a:buFont typeface="Arial" panose="020B0604020202020204" pitchFamily="34" charset="0"/>
                        <a:buChar char="•"/>
                      </a:pPr>
                      <a:r>
                        <a:rPr lang="en-US" sz="1600" dirty="0"/>
                        <a:t>Supports involvement of family living apart from the patient</a:t>
                      </a:r>
                    </a:p>
                    <a:p>
                      <a:pPr marL="285750" indent="-285750">
                        <a:buFont typeface="Arial" panose="020B0604020202020204" pitchFamily="34" charset="0"/>
                        <a:buChar char="•"/>
                      </a:pPr>
                      <a:r>
                        <a:rPr lang="en-US" sz="1600" dirty="0"/>
                        <a:t>Enables insight into the home situation</a:t>
                      </a:r>
                    </a:p>
                    <a:p>
                      <a:pPr marL="285750" indent="-285750">
                        <a:buFont typeface="Arial" panose="020B0604020202020204" pitchFamily="34" charset="0"/>
                        <a:buChar char="•"/>
                      </a:pPr>
                      <a:r>
                        <a:rPr lang="en-US" sz="1600" dirty="0"/>
                        <a:t>Patient has equipment for observations (e.g. oxygen saturation, temperature, blood pressure, peak flow)</a:t>
                      </a:r>
                    </a:p>
                    <a:p>
                      <a:pPr marL="285750" indent="-285750">
                        <a:buFont typeface="Arial" panose="020B0604020202020204" pitchFamily="34" charset="0"/>
                        <a:buChar char="•"/>
                      </a:pPr>
                      <a:r>
                        <a:rPr lang="en-US" sz="1600" dirty="0"/>
                        <a:t>Face-to-face consultation puts individual at risk</a:t>
                      </a:r>
                      <a:endParaRPr lang="en-US" sz="1400" dirty="0"/>
                    </a:p>
                  </a:txBody>
                  <a:tcPr/>
                </a:tc>
                <a:tc>
                  <a:txBody>
                    <a:bodyPr/>
                    <a:lstStyle/>
                    <a:p>
                      <a:pPr marL="285750" indent="-285750">
                        <a:buFont typeface="Arial" panose="020B0604020202020204" pitchFamily="34" charset="0"/>
                        <a:buChar char="•"/>
                      </a:pPr>
                      <a:r>
                        <a:rPr lang="en-US" sz="1600" dirty="0"/>
                        <a:t>Patient expresses a preference</a:t>
                      </a:r>
                    </a:p>
                    <a:p>
                      <a:pPr marL="285750" indent="-285750">
                        <a:buFont typeface="Arial" panose="020B0604020202020204" pitchFamily="34" charset="0"/>
                        <a:buChar char="•"/>
                      </a:pPr>
                      <a:r>
                        <a:rPr lang="en-US" sz="1600" dirty="0"/>
                        <a:t>Patient has</a:t>
                      </a:r>
                    </a:p>
                    <a:p>
                      <a:pPr marL="625475" indent="-285750">
                        <a:buFont typeface="Wingdings" panose="05000000000000000000" pitchFamily="2" charset="2"/>
                        <a:buChar char="Ø"/>
                      </a:pPr>
                      <a:r>
                        <a:rPr lang="en-US" sz="1600" dirty="0"/>
                        <a:t>Complex needs</a:t>
                      </a:r>
                    </a:p>
                    <a:p>
                      <a:pPr marL="625475" indent="-285750">
                        <a:buFont typeface="Wingdings" panose="05000000000000000000" pitchFamily="2" charset="2"/>
                        <a:buChar char="Ø"/>
                      </a:pPr>
                      <a:r>
                        <a:rPr lang="en-US" sz="1600" dirty="0"/>
                        <a:t>Hearing or sight problems</a:t>
                      </a:r>
                    </a:p>
                    <a:p>
                      <a:pPr marL="625475" indent="-285750">
                        <a:buFont typeface="Wingdings" panose="05000000000000000000" pitchFamily="2" charset="2"/>
                        <a:buChar char="Ø"/>
                      </a:pPr>
                      <a:r>
                        <a:rPr lang="en-US" sz="1600" dirty="0"/>
                        <a:t>Low digital literacy</a:t>
                      </a:r>
                    </a:p>
                    <a:p>
                      <a:pPr marL="625475" indent="-285750">
                        <a:buFont typeface="Wingdings" panose="05000000000000000000" pitchFamily="2" charset="2"/>
                        <a:buChar char="Ø"/>
                      </a:pPr>
                      <a:r>
                        <a:rPr lang="en-US" sz="1600" dirty="0"/>
                        <a:t>No access to internet</a:t>
                      </a:r>
                    </a:p>
                    <a:p>
                      <a:pPr marL="625475" indent="-285750">
                        <a:buFont typeface="Wingdings" panose="05000000000000000000" pitchFamily="2" charset="2"/>
                        <a:buChar char="Ø"/>
                      </a:pPr>
                      <a:r>
                        <a:rPr lang="en-US" sz="1600" dirty="0"/>
                        <a:t>Low trust for accuracy, safety or confidentiality of remote consultation</a:t>
                      </a:r>
                    </a:p>
                    <a:p>
                      <a:pPr marL="285750" indent="-285750">
                        <a:buFont typeface="Arial" panose="020B0604020202020204" pitchFamily="34" charset="0"/>
                        <a:buChar char="•"/>
                      </a:pPr>
                      <a:r>
                        <a:rPr lang="en-US" sz="1600" dirty="0"/>
                        <a:t>There is a lack of privacy at home</a:t>
                      </a:r>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3384512596"/>
                  </a:ext>
                </a:extLst>
              </a:tr>
            </a:tbl>
          </a:graphicData>
        </a:graphic>
      </p:graphicFrame>
    </p:spTree>
    <p:extLst>
      <p:ext uri="{BB962C8B-B14F-4D97-AF65-F5344CB8AC3E}">
        <p14:creationId xmlns:p14="http://schemas.microsoft.com/office/powerpoint/2010/main" val="20155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ABF3-5951-D94E-A6B6-1FFD02A2ED6E}"/>
              </a:ext>
            </a:extLst>
          </p:cNvPr>
          <p:cNvSpPr>
            <a:spLocks noGrp="1"/>
          </p:cNvSpPr>
          <p:nvPr>
            <p:ph type="title"/>
          </p:nvPr>
        </p:nvSpPr>
        <p:spPr>
          <a:xfrm>
            <a:off x="3330575" y="333375"/>
            <a:ext cx="7185025" cy="571500"/>
          </a:xfrm>
        </p:spPr>
        <p:txBody>
          <a:bodyPr/>
          <a:lstStyle/>
          <a:p>
            <a:r>
              <a:rPr lang="en-US" dirty="0"/>
              <a:t>Beware!</a:t>
            </a:r>
          </a:p>
        </p:txBody>
      </p:sp>
      <p:sp>
        <p:nvSpPr>
          <p:cNvPr id="3" name="Content Placeholder 2">
            <a:extLst>
              <a:ext uri="{FF2B5EF4-FFF2-40B4-BE49-F238E27FC236}">
                <a16:creationId xmlns:a16="http://schemas.microsoft.com/office/drawing/2014/main" id="{8FE65E5A-798E-7F49-895B-90356CA34EA8}"/>
              </a:ext>
            </a:extLst>
          </p:cNvPr>
          <p:cNvSpPr>
            <a:spLocks noGrp="1"/>
          </p:cNvSpPr>
          <p:nvPr>
            <p:ph idx="1"/>
          </p:nvPr>
        </p:nvSpPr>
        <p:spPr/>
        <p:txBody>
          <a:bodyPr/>
          <a:lstStyle/>
          <a:p>
            <a:r>
              <a:rPr lang="en-US" sz="2400" dirty="0"/>
              <a:t>Be conscious of how the community might perceive any variation in approach between patients  </a:t>
            </a:r>
            <a:br>
              <a:rPr lang="en-US" sz="2400" dirty="0"/>
            </a:br>
            <a:endParaRPr lang="en-US" sz="2400" dirty="0"/>
          </a:p>
          <a:p>
            <a:r>
              <a:rPr lang="en-US" sz="2400" dirty="0"/>
              <a:t>Avoid increasing inequity for those who cannot use or afford apps or other home-based technology</a:t>
            </a:r>
            <a:endParaRPr lang="en-US" dirty="0"/>
          </a:p>
        </p:txBody>
      </p:sp>
    </p:spTree>
    <p:extLst>
      <p:ext uri="{BB962C8B-B14F-4D97-AF65-F5344CB8AC3E}">
        <p14:creationId xmlns:p14="http://schemas.microsoft.com/office/powerpoint/2010/main" val="66149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33E0370-0E5B-6FE2-7535-DEEF939F993A}"/>
              </a:ext>
            </a:extLst>
          </p:cNvPr>
          <p:cNvSpPr/>
          <p:nvPr/>
        </p:nvSpPr>
        <p:spPr bwMode="auto">
          <a:xfrm>
            <a:off x="6193536" y="985911"/>
            <a:ext cx="2767583" cy="4041357"/>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2" name="Title 1">
            <a:extLst>
              <a:ext uri="{FF2B5EF4-FFF2-40B4-BE49-F238E27FC236}">
                <a16:creationId xmlns:a16="http://schemas.microsoft.com/office/drawing/2014/main" id="{2BE9844F-8413-7B7F-C563-2D2FD02457E5}"/>
              </a:ext>
            </a:extLst>
          </p:cNvPr>
          <p:cNvSpPr>
            <a:spLocks noGrp="1"/>
          </p:cNvSpPr>
          <p:nvPr>
            <p:ph type="title"/>
          </p:nvPr>
        </p:nvSpPr>
        <p:spPr/>
        <p:txBody>
          <a:bodyPr/>
          <a:lstStyle/>
          <a:p>
            <a:r>
              <a:rPr lang="en-US" dirty="0"/>
              <a:t>Can exacerbations be assessed remotely?</a:t>
            </a:r>
          </a:p>
        </p:txBody>
      </p:sp>
      <p:sp>
        <p:nvSpPr>
          <p:cNvPr id="3" name="Content Placeholder 2">
            <a:extLst>
              <a:ext uri="{FF2B5EF4-FFF2-40B4-BE49-F238E27FC236}">
                <a16:creationId xmlns:a16="http://schemas.microsoft.com/office/drawing/2014/main" id="{55D6DA31-0790-C28B-C939-A3C85E87B680}"/>
              </a:ext>
            </a:extLst>
          </p:cNvPr>
          <p:cNvSpPr>
            <a:spLocks noGrp="1"/>
          </p:cNvSpPr>
          <p:nvPr>
            <p:ph idx="1"/>
          </p:nvPr>
        </p:nvSpPr>
        <p:spPr>
          <a:xfrm>
            <a:off x="358775" y="1348979"/>
            <a:ext cx="5834761" cy="2628900"/>
          </a:xfrm>
        </p:spPr>
        <p:txBody>
          <a:bodyPr/>
          <a:lstStyle/>
          <a:p>
            <a:r>
              <a:rPr lang="en-US" dirty="0"/>
              <a:t>Only consider remote assessment if the patient is well known to you</a:t>
            </a:r>
          </a:p>
          <a:p>
            <a:r>
              <a:rPr lang="en-US" dirty="0"/>
              <a:t>Triage for red flag symptoms and consider an urgent face-to-face assessment or direct to emergency care</a:t>
            </a:r>
          </a:p>
          <a:p>
            <a:r>
              <a:rPr lang="en-US" dirty="0"/>
              <a:t>Provide self-management tips and check these are understood</a:t>
            </a:r>
          </a:p>
        </p:txBody>
      </p:sp>
      <p:sp>
        <p:nvSpPr>
          <p:cNvPr id="4" name="Rectangle 3">
            <a:extLst>
              <a:ext uri="{FF2B5EF4-FFF2-40B4-BE49-F238E27FC236}">
                <a16:creationId xmlns:a16="http://schemas.microsoft.com/office/drawing/2014/main" id="{515C8340-8610-CEA2-880B-796BEBA5F505}"/>
              </a:ext>
            </a:extLst>
          </p:cNvPr>
          <p:cNvSpPr/>
          <p:nvPr/>
        </p:nvSpPr>
        <p:spPr bwMode="auto">
          <a:xfrm>
            <a:off x="5167746" y="1"/>
            <a:ext cx="3976254" cy="270272"/>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DESKTOP Helper </a:t>
            </a:r>
            <a:r>
              <a:rPr lang="en-US" sz="1200" dirty="0">
                <a:solidFill>
                  <a:schemeClr val="bg1"/>
                </a:solidFill>
              </a:rPr>
              <a:t>No. 11. www.ipcrg.org/dth11</a:t>
            </a:r>
            <a:endParaRPr kumimoji="0" lang="en-US" sz="1200" b="0" i="0" u="none" strike="noStrike" cap="none" normalizeH="0" baseline="0" dirty="0">
              <a:ln>
                <a:noFill/>
              </a:ln>
              <a:solidFill>
                <a:schemeClr val="bg1"/>
              </a:solidFill>
              <a:effectLst/>
              <a:highlight>
                <a:srgbClr val="00FFFF"/>
              </a:highlight>
            </a:endParaRPr>
          </a:p>
        </p:txBody>
      </p:sp>
      <p:pic>
        <p:nvPicPr>
          <p:cNvPr id="6" name="Picture 5" descr="Icon&#10;&#10;Description automatically generated">
            <a:extLst>
              <a:ext uri="{FF2B5EF4-FFF2-40B4-BE49-F238E27FC236}">
                <a16:creationId xmlns:a16="http://schemas.microsoft.com/office/drawing/2014/main" id="{D184EE01-6627-19D8-DEAB-7E29AAF20651}"/>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228779" y="969948"/>
            <a:ext cx="709801" cy="685402"/>
          </a:xfrm>
          <a:prstGeom prst="rect">
            <a:avLst/>
          </a:prstGeom>
        </p:spPr>
      </p:pic>
      <p:sp>
        <p:nvSpPr>
          <p:cNvPr id="7" name="TextBox 6">
            <a:extLst>
              <a:ext uri="{FF2B5EF4-FFF2-40B4-BE49-F238E27FC236}">
                <a16:creationId xmlns:a16="http://schemas.microsoft.com/office/drawing/2014/main" id="{7ADEFA85-77DE-B61F-1277-A848C8068EB6}"/>
              </a:ext>
            </a:extLst>
          </p:cNvPr>
          <p:cNvSpPr txBox="1"/>
          <p:nvPr/>
        </p:nvSpPr>
        <p:spPr>
          <a:xfrm>
            <a:off x="6481402" y="1312649"/>
            <a:ext cx="2377439" cy="3970318"/>
          </a:xfrm>
          <a:prstGeom prst="rect">
            <a:avLst/>
          </a:prstGeom>
          <a:noFill/>
        </p:spPr>
        <p:txBody>
          <a:bodyPr wrap="square" rtlCol="0">
            <a:spAutoFit/>
          </a:bodyPr>
          <a:lstStyle/>
          <a:p>
            <a:r>
              <a:rPr lang="en-US" sz="1600" b="1" dirty="0">
                <a:solidFill>
                  <a:srgbClr val="C00000"/>
                </a:solidFill>
                <a:effectLst/>
                <a:ea typeface="Calibri" panose="020F0502020204030204" pitchFamily="34" charset="0"/>
              </a:rPr>
              <a:t>Red flags for urgent review:</a:t>
            </a:r>
            <a:r>
              <a:rPr lang="en-US" sz="1600" b="1" baseline="30000" dirty="0">
                <a:solidFill>
                  <a:srgbClr val="C00000"/>
                </a:solidFill>
                <a:effectLst/>
                <a:ea typeface="Calibri" panose="020F0502020204030204" pitchFamily="34" charset="0"/>
              </a:rPr>
              <a:t>1</a:t>
            </a:r>
          </a:p>
          <a:p>
            <a:pPr marL="171450" indent="-171450">
              <a:buFont typeface="Arial" panose="020B0604020202020204" pitchFamily="34" charset="0"/>
              <a:buChar char="•"/>
            </a:pPr>
            <a:r>
              <a:rPr lang="en-US" sz="1600" dirty="0">
                <a:solidFill>
                  <a:srgbClr val="C00000"/>
                </a:solidFill>
                <a:effectLst/>
                <a:ea typeface="Calibri" panose="020F0502020204030204" pitchFamily="34" charset="0"/>
              </a:rPr>
              <a:t>S</a:t>
            </a:r>
            <a:r>
              <a:rPr lang="en-GB" sz="1600" dirty="0" err="1">
                <a:solidFill>
                  <a:srgbClr val="C00000"/>
                </a:solidFill>
                <a:effectLst/>
                <a:ea typeface="Calibri" panose="020F0502020204030204" pitchFamily="34" charset="0"/>
              </a:rPr>
              <a:t>udden</a:t>
            </a:r>
            <a:r>
              <a:rPr lang="en-GB" sz="1600" dirty="0">
                <a:solidFill>
                  <a:srgbClr val="C00000"/>
                </a:solidFill>
                <a:effectLst/>
                <a:ea typeface="Calibri" panose="020F0502020204030204" pitchFamily="34" charset="0"/>
              </a:rPr>
              <a:t> onset or severe shortness of breath</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Pain or pressure in the chest</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Cold clammy or pale and mottled skin</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Unexplained weight loss</a:t>
            </a:r>
          </a:p>
          <a:p>
            <a:pPr marL="171450" indent="-171450">
              <a:buFont typeface="Arial" panose="020B0604020202020204" pitchFamily="34" charset="0"/>
              <a:buChar char="•"/>
            </a:pPr>
            <a:r>
              <a:rPr lang="en-GB" sz="1600" dirty="0">
                <a:solidFill>
                  <a:srgbClr val="C00000"/>
                </a:solidFill>
                <a:ea typeface="Calibri" panose="020F0502020204030204" pitchFamily="34" charset="0"/>
              </a:rPr>
              <a:t>C</a:t>
            </a:r>
            <a:r>
              <a:rPr lang="en-GB" sz="1600" dirty="0">
                <a:solidFill>
                  <a:srgbClr val="C00000"/>
                </a:solidFill>
                <a:effectLst/>
                <a:ea typeface="Calibri" panose="020F0502020204030204" pitchFamily="34" charset="0"/>
              </a:rPr>
              <a:t>oughing up blood</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Blue lips or face</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High temperature</a:t>
            </a:r>
          </a:p>
          <a:p>
            <a:pPr marL="171450" indent="-171450">
              <a:buFont typeface="Arial" panose="020B0604020202020204" pitchFamily="34" charset="0"/>
              <a:buChar char="•"/>
            </a:pPr>
            <a:r>
              <a:rPr lang="en-GB" sz="1600" dirty="0">
                <a:solidFill>
                  <a:srgbClr val="C00000"/>
                </a:solidFill>
                <a:effectLst/>
                <a:ea typeface="Calibri" panose="020F0502020204030204" pitchFamily="34" charset="0"/>
              </a:rPr>
              <a:t>New pain</a:t>
            </a:r>
            <a:endParaRPr lang="en-US" sz="1600" dirty="0">
              <a:solidFill>
                <a:srgbClr val="C00000"/>
              </a:solidFill>
            </a:endParaRPr>
          </a:p>
          <a:p>
            <a:pPr marL="171450" indent="-171450">
              <a:buFont typeface="Arial" panose="020B0604020202020204" pitchFamily="34" charset="0"/>
              <a:buChar char="•"/>
            </a:pPr>
            <a:endParaRPr lang="en-US" sz="1200" dirty="0">
              <a:solidFill>
                <a:srgbClr val="C00000"/>
              </a:solidFill>
            </a:endParaRPr>
          </a:p>
        </p:txBody>
      </p:sp>
      <p:sp>
        <p:nvSpPr>
          <p:cNvPr id="9" name="TextBox 8">
            <a:extLst>
              <a:ext uri="{FF2B5EF4-FFF2-40B4-BE49-F238E27FC236}">
                <a16:creationId xmlns:a16="http://schemas.microsoft.com/office/drawing/2014/main" id="{E431761E-C1C5-7EE2-DDCD-BA8999508D7C}"/>
              </a:ext>
            </a:extLst>
          </p:cNvPr>
          <p:cNvSpPr txBox="1"/>
          <p:nvPr/>
        </p:nvSpPr>
        <p:spPr>
          <a:xfrm>
            <a:off x="0" y="4911852"/>
            <a:ext cx="2767104" cy="261610"/>
          </a:xfrm>
          <a:prstGeom prst="rect">
            <a:avLst/>
          </a:prstGeom>
          <a:noFill/>
        </p:spPr>
        <p:txBody>
          <a:bodyPr wrap="none" rtlCol="0">
            <a:spAutoFit/>
          </a:bodyPr>
          <a:lstStyle/>
          <a:p>
            <a:r>
              <a:rPr lang="nl-NL" sz="1100" dirty="0">
                <a:effectLst/>
                <a:latin typeface="Calibri" panose="020F0502020204030204" pitchFamily="34" charset="0"/>
                <a:ea typeface="Calibri" panose="020F0502020204030204" pitchFamily="34" charset="0"/>
              </a:rPr>
              <a:t>1. </a:t>
            </a:r>
            <a:r>
              <a:rPr lang="nl-NL" sz="1100" dirty="0" err="1">
                <a:effectLst/>
                <a:latin typeface="Calibri" panose="020F0502020204030204" pitchFamily="34" charset="0"/>
                <a:ea typeface="Calibri" panose="020F0502020204030204" pitchFamily="34" charset="0"/>
              </a:rPr>
              <a:t>Greenhalgh</a:t>
            </a:r>
            <a:r>
              <a:rPr lang="nl-NL" sz="1100" dirty="0">
                <a:effectLst/>
                <a:latin typeface="Calibri" panose="020F0502020204030204" pitchFamily="34" charset="0"/>
                <a:ea typeface="Calibri" panose="020F0502020204030204" pitchFamily="34" charset="0"/>
              </a:rPr>
              <a:t> T, et al. BMJ 2020;368:m1182.</a:t>
            </a:r>
            <a:endParaRPr lang="en-US" sz="1100" dirty="0"/>
          </a:p>
        </p:txBody>
      </p:sp>
    </p:spTree>
    <p:extLst>
      <p:ext uri="{BB962C8B-B14F-4D97-AF65-F5344CB8AC3E}">
        <p14:creationId xmlns:p14="http://schemas.microsoft.com/office/powerpoint/2010/main" val="412993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122959"/>
            <a:ext cx="7185025" cy="571500"/>
          </a:xfrm>
        </p:spPr>
        <p:txBody>
          <a:bodyPr/>
          <a:lstStyle/>
          <a:p>
            <a:r>
              <a:rPr lang="en-US" sz="2000" dirty="0"/>
              <a:t>Best used in context of chronic disease management</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1490053" y="408709"/>
            <a:ext cx="7743825" cy="10443933"/>
          </a:xfrm>
        </p:spPr>
      </p:pic>
    </p:spTree>
    <p:extLst>
      <p:ext uri="{BB962C8B-B14F-4D97-AF65-F5344CB8AC3E}">
        <p14:creationId xmlns:p14="http://schemas.microsoft.com/office/powerpoint/2010/main" val="1258272074"/>
      </p:ext>
    </p:extLst>
  </p:cSld>
  <p:clrMapOvr>
    <a:masterClrMapping/>
  </p:clrMapOvr>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4036</Words>
  <Application>Microsoft Office PowerPoint</Application>
  <PresentationFormat>On-screen Show (16:9)</PresentationFormat>
  <Paragraphs>527</Paragraphs>
  <Slides>48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Source Sans Pro</vt:lpstr>
      <vt:lpstr>Symbol</vt:lpstr>
      <vt:lpstr>Times</vt:lpstr>
      <vt:lpstr>Wingdings</vt:lpstr>
      <vt:lpstr>1_Blank Presentation</vt:lpstr>
      <vt:lpstr>About these slides</vt:lpstr>
      <vt:lpstr>Remote Respiratory Consultations [Your name]  Other acknowledgements:  Slides prepared by Siân Williams and Tracey Lonergan Expert panel of clinicians and patients: see slide 22 Reviewers: Joseph Wherton and Sundeep Salvi</vt:lpstr>
      <vt:lpstr>Aims</vt:lpstr>
      <vt:lpstr>What is a remote respiratory consultation?</vt:lpstr>
      <vt:lpstr>When to consider a remote consultation</vt:lpstr>
      <vt:lpstr>Deciding on remote or face-to-face?</vt:lpstr>
      <vt:lpstr>Beware!</vt:lpstr>
      <vt:lpstr>Can exacerbations be assessed remotely?</vt:lpstr>
      <vt:lpstr>Best used in context of chronic disease management</vt:lpstr>
      <vt:lpstr>Can a diagnosis be reached remotely?</vt:lpstr>
      <vt:lpstr>Tests that can be done remotely</vt:lpstr>
      <vt:lpstr>Questionnaires that can be completed remotely</vt:lpstr>
      <vt:lpstr>PowerPoint Presentation</vt:lpstr>
      <vt:lpstr>Deliver effective remote consultations</vt:lpstr>
      <vt:lpstr>Preparing for a remote consultation: Checklist for HCPs</vt:lpstr>
      <vt:lpstr>Preparing patients for a remote consultation</vt:lpstr>
      <vt:lpstr>Guide to remote consultation: for HCPs</vt:lpstr>
      <vt:lpstr>Guide to remote consultation: for patients</vt:lpstr>
      <vt:lpstr>Remote respiratory consultations: Certainties</vt:lpstr>
      <vt:lpstr>Remote respiratory consultations: Uncertainties</vt:lpstr>
      <vt:lpstr>Additional remote respiratory consultations resources</vt:lpstr>
      <vt:lpstr>Other useful IPCRG resources</vt:lpstr>
      <vt:lpstr>Other useful desktop helpers</vt:lpstr>
      <vt:lpstr>With thanks to our expert panel of clinicians and patients</vt:lpstr>
      <vt:lpstr>Expert panel </vt:lpstr>
      <vt:lpstr>Questions?</vt:lpstr>
      <vt:lpstr>PowerPoint Presentation</vt:lpstr>
      <vt:lpstr>Figures and tables reproduced from the paper</vt:lpstr>
      <vt:lpstr>PowerPoint Presentation</vt:lpstr>
      <vt:lpstr>PowerPoint Presentation</vt:lpstr>
      <vt:lpstr>PowerPoint Presentation</vt:lpstr>
      <vt:lpstr>PowerPoint Presentation</vt:lpstr>
      <vt:lpstr>PowerPoint Presentation</vt:lpstr>
      <vt:lpstr>Understanding the challenge and reaching consensus  The following slides detail the process undertaken by the expert group to understand the challenges and reach consensus on key questions about remote respiratory consultations </vt:lpstr>
      <vt:lpstr>Method</vt:lpstr>
      <vt:lpstr>1st Meeting objectives</vt:lpstr>
      <vt:lpstr>Pre-work: what does our clinical practice look like now?</vt:lpstr>
      <vt:lpstr>Agenda of first meeting</vt:lpstr>
      <vt:lpstr>TOPIC 1: What constitutes a ‘remote respiratory consultation’ and what does it look like now in your experience?</vt:lpstr>
      <vt:lpstr>TOPIC 2: What are the elements of a good remote consultation for respiratory problems?</vt:lpstr>
      <vt:lpstr>Breakout sessions</vt:lpstr>
      <vt:lpstr>Group A start with Topic 3; Group B start with Topic 4</vt:lpstr>
      <vt:lpstr>Feedback from breakout sessions</vt:lpstr>
      <vt:lpstr>TOPIC 5: How can technology be used to establish therapeutic networks?</vt:lpstr>
      <vt:lpstr>Post COVID, where are we now: GP view Notes from meeting 2023-01-18 </vt:lpstr>
      <vt:lpstr>Managing the queue</vt:lpstr>
      <vt:lpstr>Post COVID, where are we now: Integrated care – respiratory view From meeting 2023-01-18  </vt:lpstr>
      <vt:lpstr>Post COVID, where are we now: patient view  From meeting 2023-01-18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Siân Williams</dc:creator>
  <cp:lastModifiedBy>Nicola Connor</cp:lastModifiedBy>
  <cp:revision>37</cp:revision>
  <dcterms:created xsi:type="dcterms:W3CDTF">2019-11-21T21:57:43Z</dcterms:created>
  <dcterms:modified xsi:type="dcterms:W3CDTF">2023-11-17T10:36:58Z</dcterms:modified>
</cp:coreProperties>
</file>