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64BCF3-1F21-47E3-BE92-6C7BD3438351}" v="15" dt="2022-08-04T08:01:10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3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4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5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4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7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5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3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4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2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3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9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B7567-7822-4E66-9D3B-E5B44310B4D0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61AED-BFB7-4C55-88C0-7547565EC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8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52A9ADF8-1215-630F-3297-E0B36EE8FF1E}"/>
              </a:ext>
            </a:extLst>
          </p:cNvPr>
          <p:cNvSpPr txBox="1"/>
          <p:nvPr/>
        </p:nvSpPr>
        <p:spPr>
          <a:xfrm>
            <a:off x="2606040" y="6232549"/>
            <a:ext cx="36728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Review of literature and experience sharing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0F42AD-7EF8-6011-6F31-AC4B324B0AB9}"/>
              </a:ext>
            </a:extLst>
          </p:cNvPr>
          <p:cNvSpPr txBox="1"/>
          <p:nvPr/>
        </p:nvSpPr>
        <p:spPr>
          <a:xfrm>
            <a:off x="2620740" y="7578022"/>
            <a:ext cx="36733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Insights generation and preliminary identification of healthcare policy implications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F79E13-9564-E3C0-C504-C598108FCCEC}"/>
              </a:ext>
            </a:extLst>
          </p:cNvPr>
          <p:cNvSpPr txBox="1"/>
          <p:nvPr/>
        </p:nvSpPr>
        <p:spPr>
          <a:xfrm>
            <a:off x="2579379" y="10082462"/>
            <a:ext cx="36690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Consensus on key healthcare policy implications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D85378-5044-9DD2-7D1B-7FCCE2EDEAF7}"/>
              </a:ext>
            </a:extLst>
          </p:cNvPr>
          <p:cNvSpPr/>
          <p:nvPr/>
        </p:nvSpPr>
        <p:spPr>
          <a:xfrm>
            <a:off x="883920" y="1539240"/>
            <a:ext cx="5440680" cy="1112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What are the challenges, barriers and policy implications of integrating remote consultations into primary health care delivery?</a:t>
            </a:r>
          </a:p>
        </p:txBody>
      </p:sp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087A73FC-F625-B25F-9103-C0B23ABFF665}"/>
              </a:ext>
            </a:extLst>
          </p:cNvPr>
          <p:cNvSpPr/>
          <p:nvPr/>
        </p:nvSpPr>
        <p:spPr>
          <a:xfrm>
            <a:off x="792480" y="5897880"/>
            <a:ext cx="1645920" cy="990600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Meeting 1</a:t>
            </a:r>
          </a:p>
        </p:txBody>
      </p:sp>
      <p:sp>
        <p:nvSpPr>
          <p:cNvPr id="13" name="Flowchart: Decision 12">
            <a:extLst>
              <a:ext uri="{FF2B5EF4-FFF2-40B4-BE49-F238E27FC236}">
                <a16:creationId xmlns:a16="http://schemas.microsoft.com/office/drawing/2014/main" id="{13CD63B5-8AD5-CB51-B3D0-7BCBF3F6BC69}"/>
              </a:ext>
            </a:extLst>
          </p:cNvPr>
          <p:cNvSpPr/>
          <p:nvPr/>
        </p:nvSpPr>
        <p:spPr>
          <a:xfrm>
            <a:off x="792480" y="7391400"/>
            <a:ext cx="1645920" cy="990600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Meeting 2</a:t>
            </a:r>
          </a:p>
        </p:txBody>
      </p:sp>
      <p:sp>
        <p:nvSpPr>
          <p:cNvPr id="14" name="Flowchart: Decision 13">
            <a:extLst>
              <a:ext uri="{FF2B5EF4-FFF2-40B4-BE49-F238E27FC236}">
                <a16:creationId xmlns:a16="http://schemas.microsoft.com/office/drawing/2014/main" id="{ACC7F55D-3C4C-85DE-1B70-AF159AE35C5A}"/>
              </a:ext>
            </a:extLst>
          </p:cNvPr>
          <p:cNvSpPr/>
          <p:nvPr/>
        </p:nvSpPr>
        <p:spPr>
          <a:xfrm>
            <a:off x="792480" y="9753600"/>
            <a:ext cx="1645920" cy="990600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Meeting 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FEA18F-77C7-1C53-7825-713B5964DD55}"/>
              </a:ext>
            </a:extLst>
          </p:cNvPr>
          <p:cNvSpPr/>
          <p:nvPr/>
        </p:nvSpPr>
        <p:spPr>
          <a:xfrm>
            <a:off x="2560320" y="2865120"/>
            <a:ext cx="37592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Preliminary literature search and topic definition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F904B2-31D0-5E58-BB26-C503860A5C04}"/>
              </a:ext>
            </a:extLst>
          </p:cNvPr>
          <p:cNvSpPr/>
          <p:nvPr/>
        </p:nvSpPr>
        <p:spPr>
          <a:xfrm>
            <a:off x="2560320" y="3794760"/>
            <a:ext cx="150876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Quantitative data 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>generation</a:t>
            </a:r>
          </a:p>
          <a:p>
            <a:pPr defTabSz="179388">
              <a:tabLst>
                <a:tab pos="1082675" algn="l"/>
              </a:tabLst>
            </a:pPr>
            <a:r>
              <a:rPr lang="en-US" sz="900" i="1" dirty="0">
                <a:solidFill>
                  <a:schemeClr val="tx1"/>
                </a:solidFill>
              </a:rPr>
              <a:t>Clinician participants </a:t>
            </a:r>
            <a:r>
              <a:rPr lang="en-US" sz="900" i="1">
                <a:solidFill>
                  <a:schemeClr val="tx1"/>
                </a:solidFill>
              </a:rPr>
              <a:t>shared their </a:t>
            </a:r>
            <a:r>
              <a:rPr lang="en-US" sz="900" i="1" dirty="0">
                <a:solidFill>
                  <a:schemeClr val="tx1"/>
                </a:solidFill>
              </a:rPr>
              <a:t>experience of remote consultation delivery before and during the COVID-19 pandemic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024B2A-7AA9-2C2E-B4D8-904B2DEF4FF6}"/>
              </a:ext>
            </a:extLst>
          </p:cNvPr>
          <p:cNvSpPr txBox="1"/>
          <p:nvPr/>
        </p:nvSpPr>
        <p:spPr>
          <a:xfrm>
            <a:off x="1424940" y="1049774"/>
            <a:ext cx="3429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PHASE 1: SITUATION ANALYSIS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05CB0D-E6C2-4FB3-FC8C-C4F644441430}"/>
              </a:ext>
            </a:extLst>
          </p:cNvPr>
          <p:cNvSpPr txBox="1"/>
          <p:nvPr/>
        </p:nvSpPr>
        <p:spPr>
          <a:xfrm>
            <a:off x="1668780" y="5347454"/>
            <a:ext cx="48691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PHASE 2: INSIGHT GENERATION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1E21793-27AC-59F5-0ACF-7F6BF6FF4BA3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1615440" y="2667000"/>
            <a:ext cx="0" cy="3230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78136F42-48E2-B794-0DB1-C4D1C403DD43}"/>
              </a:ext>
            </a:extLst>
          </p:cNvPr>
          <p:cNvCxnSpPr>
            <a:cxnSpLocks/>
            <a:stCxn id="22" idx="1"/>
            <a:endCxn id="3" idx="0"/>
          </p:cNvCxnSpPr>
          <p:nvPr/>
        </p:nvCxnSpPr>
        <p:spPr>
          <a:xfrm rot="10800000" flipV="1">
            <a:off x="1615440" y="3208020"/>
            <a:ext cx="944880" cy="26898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FCDA4FEB-FBF9-1CBD-B143-F84407E585BA}"/>
              </a:ext>
            </a:extLst>
          </p:cNvPr>
          <p:cNvCxnSpPr>
            <a:cxnSpLocks/>
            <a:stCxn id="23" idx="1"/>
            <a:endCxn id="3" idx="0"/>
          </p:cNvCxnSpPr>
          <p:nvPr/>
        </p:nvCxnSpPr>
        <p:spPr>
          <a:xfrm rot="10800000" flipV="1">
            <a:off x="1615440" y="4404360"/>
            <a:ext cx="944880" cy="149352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E75543E-9770-6943-DE43-A7206D38E7D5}"/>
              </a:ext>
            </a:extLst>
          </p:cNvPr>
          <p:cNvCxnSpPr>
            <a:stCxn id="3" idx="2"/>
            <a:endCxn id="13" idx="0"/>
          </p:cNvCxnSpPr>
          <p:nvPr/>
        </p:nvCxnSpPr>
        <p:spPr>
          <a:xfrm>
            <a:off x="1615440" y="6888480"/>
            <a:ext cx="0" cy="502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986A978-D886-938C-0B1C-E5B8EAEF6858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>
            <a:off x="1615440" y="8382000"/>
            <a:ext cx="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EB573E3-D427-D464-9251-748FBC8D8B02}"/>
              </a:ext>
            </a:extLst>
          </p:cNvPr>
          <p:cNvSpPr txBox="1"/>
          <p:nvPr/>
        </p:nvSpPr>
        <p:spPr>
          <a:xfrm>
            <a:off x="1638300" y="8974574"/>
            <a:ext cx="4762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PHASE 3: EXPERIENCE-LED CONSENSUS GENERATION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C6B3EA77-37D9-C970-87EF-F1D066A86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21781"/>
              </p:ext>
            </p:extLst>
          </p:nvPr>
        </p:nvGraphicFramePr>
        <p:xfrm>
          <a:off x="4160520" y="4053840"/>
          <a:ext cx="2164080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4080">
                  <a:extLst>
                    <a:ext uri="{9D8B030D-6E8A-4147-A177-3AD203B41FA5}">
                      <a16:colId xmlns:a16="http://schemas.microsoft.com/office/drawing/2014/main" val="1542066261"/>
                    </a:ext>
                  </a:extLst>
                </a:gridCol>
              </a:tblGrid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What proportion of your current clinical contact with patients is undertaken remotely?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6255595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What proportion of your current clinical contact with colleagues is undertaken remotely?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2310277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How does that compare with the proportion of remote working you undertook this time last year?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63875686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91442D80-6015-5C2C-8A3C-3FAD525BB8AC}"/>
              </a:ext>
            </a:extLst>
          </p:cNvPr>
          <p:cNvSpPr txBox="1"/>
          <p:nvPr/>
        </p:nvSpPr>
        <p:spPr>
          <a:xfrm>
            <a:off x="4069080" y="3810000"/>
            <a:ext cx="15552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/>
              <a:t>Clinician questionnaire: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61EA86-F652-3BB3-3EEC-01B8C9A43981}"/>
              </a:ext>
            </a:extLst>
          </p:cNvPr>
          <p:cNvSpPr txBox="1"/>
          <p:nvPr/>
        </p:nvSpPr>
        <p:spPr>
          <a:xfrm>
            <a:off x="1051560" y="11458694"/>
            <a:ext cx="5105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0" i="0" dirty="0">
                <a:solidFill>
                  <a:srgbClr val="212121"/>
                </a:solidFill>
                <a:effectLst/>
                <a:latin typeface="BlinkMacSystemFont"/>
              </a:rPr>
              <a:t>Williams S, Barnard A, Collis P, et al. Remote consultations in primary care across low-, middle- and high-income countries: Implications for policy and care delivery. </a:t>
            </a:r>
            <a:r>
              <a:rPr lang="en-GB" sz="1050" b="0" i="1" dirty="0">
                <a:solidFill>
                  <a:srgbClr val="212121"/>
                </a:solidFill>
                <a:effectLst/>
                <a:latin typeface="BlinkMacSystemFont"/>
              </a:rPr>
              <a:t>J Health </a:t>
            </a:r>
            <a:r>
              <a:rPr lang="en-GB" sz="1050" b="0" i="1" dirty="0" err="1">
                <a:solidFill>
                  <a:srgbClr val="212121"/>
                </a:solidFill>
                <a:effectLst/>
                <a:latin typeface="BlinkMacSystemFont"/>
              </a:rPr>
              <a:t>Serv</a:t>
            </a:r>
            <a:r>
              <a:rPr lang="en-GB" sz="1050" b="0" i="1" dirty="0">
                <a:solidFill>
                  <a:srgbClr val="212121"/>
                </a:solidFill>
                <a:effectLst/>
                <a:latin typeface="BlinkMacSystemFont"/>
              </a:rPr>
              <a:t> Res Policy</a:t>
            </a:r>
            <a:r>
              <a:rPr lang="en-GB" sz="1050" b="0" i="0" dirty="0">
                <a:solidFill>
                  <a:srgbClr val="212121"/>
                </a:solidFill>
                <a:effectLst/>
                <a:latin typeface="BlinkMacSystemFont"/>
              </a:rPr>
              <a:t>. 2023;28(3):181-189. doi:10.1177/13558196221140318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0347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178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BlinkMacSystemFont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</dc:creator>
  <cp:lastModifiedBy>Nicola Connor</cp:lastModifiedBy>
  <cp:revision>2</cp:revision>
  <dcterms:created xsi:type="dcterms:W3CDTF">2022-08-03T14:29:44Z</dcterms:created>
  <dcterms:modified xsi:type="dcterms:W3CDTF">2023-07-28T08:31:11Z</dcterms:modified>
</cp:coreProperties>
</file>