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3F404-975E-4A6F-A6D6-43C8116AC1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0501" y="1562100"/>
            <a:ext cx="9499599" cy="1244600"/>
          </a:xfrm>
        </p:spPr>
        <p:txBody>
          <a:bodyPr/>
          <a:lstStyle>
            <a:lvl1pPr algn="ctr">
              <a:defRPr sz="640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028AB2-2787-4BBD-B654-7C0E2FD84211}"/>
              </a:ext>
            </a:extLst>
          </p:cNvPr>
          <p:cNvSpPr txBox="1"/>
          <p:nvPr userDrawn="1"/>
        </p:nvSpPr>
        <p:spPr>
          <a:xfrm>
            <a:off x="2296583" y="6229572"/>
            <a:ext cx="7975600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189"/>
            <a:r>
              <a:rPr lang="en-US" sz="2133" i="1" dirty="0">
                <a:solidFill>
                  <a:srgbClr val="074B88"/>
                </a:solidFill>
              </a:rPr>
              <a:t>Breathing and feeling well through universal access to right care</a:t>
            </a:r>
          </a:p>
        </p:txBody>
      </p:sp>
      <p:pic>
        <p:nvPicPr>
          <p:cNvPr id="3" name="Picture 2" descr="A picture containing clipart&#10;&#10;Description automatically generated">
            <a:extLst>
              <a:ext uri="{FF2B5EF4-FFF2-40B4-BE49-F238E27FC236}">
                <a16:creationId xmlns:a16="http://schemas.microsoft.com/office/drawing/2014/main" id="{D4D13B26-4B5E-73A8-33D3-B06835B54B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07872" y="6546304"/>
            <a:ext cx="884128" cy="31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74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877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01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 strapeline logo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0" y="282389"/>
            <a:ext cx="8026048" cy="967771"/>
          </a:xfrm>
        </p:spPr>
        <p:txBody>
          <a:bodyPr anchor="ctr" anchorCtr="0"/>
          <a:lstStyle>
            <a:lvl1pPr>
              <a:defRPr sz="3600" spc="-75"/>
            </a:lvl1pPr>
          </a:lstStyle>
          <a:p>
            <a:r>
              <a:rPr lang="en-GB"/>
              <a:t>Click to edit Master title style</a:t>
            </a:r>
          </a:p>
        </p:txBody>
      </p:sp>
      <p:pic>
        <p:nvPicPr>
          <p:cNvPr id="8" name="Picture 7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B46A256E-1EBC-4F2D-BAB5-5EAE083CD2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18449" y="-55928"/>
            <a:ext cx="1473567" cy="1473567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6980435-5DB7-4EED-A356-1524619973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3392" y="6381329"/>
            <a:ext cx="10972800" cy="360363"/>
          </a:xfrm>
        </p:spPr>
        <p:txBody>
          <a:bodyPr anchor="b" anchorCtr="0">
            <a:no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References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280754-51D4-46E9-BFE5-A4975933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9373B8DF-34F5-4B17-83F7-32DED2CD3E6F}" type="datetimeFigureOut">
              <a:rPr lang="en-IN" smtClean="0"/>
              <a:t>28-07-2023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D5594-7AF5-4B86-818B-BB30DAE5D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3D4111-C8EB-4533-92B9-CC89EEB67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BE6B7017-9A49-4B77-AF8D-F957CDFE423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6578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611967" y="533400"/>
            <a:ext cx="958003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67" y="1798639"/>
            <a:ext cx="10363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93C6F891-E3A9-47F8-91AA-FEBA4EEFA0D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778" y="400115"/>
            <a:ext cx="2302933" cy="88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34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CC030B"/>
          </a:solidFill>
          <a:latin typeface="+mj-lt"/>
          <a:ea typeface="ＭＳ Ｐゴシック" pitchFamily="112" charset="-128"/>
          <a:cs typeface="ＭＳ Ｐゴシック" pitchFamily="9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CC030B"/>
          </a:solidFill>
          <a:latin typeface="Arial" charset="0"/>
          <a:ea typeface="ＭＳ Ｐゴシック" pitchFamily="112" charset="-128"/>
          <a:cs typeface="ＭＳ Ｐゴシック" pitchFamily="96" charset="-128"/>
        </a:defRPr>
      </a:lvl5pPr>
      <a:lvl6pPr marL="457189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6066" indent="-346066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30000"/>
        <a:buFont typeface="Times" pitchFamily="-65" charset="0"/>
        <a:buChar char="•"/>
        <a:tabLst>
          <a:tab pos="1427127" algn="l"/>
          <a:tab pos="1641434" algn="l"/>
        </a:tabLst>
        <a:defRPr sz="3000">
          <a:solidFill>
            <a:schemeClr val="tx1"/>
          </a:solidFill>
          <a:latin typeface="+mn-lt"/>
          <a:ea typeface="ＭＳ Ｐゴシック" pitchFamily="112" charset="-128"/>
          <a:cs typeface="ＭＳ Ｐゴシック" pitchFamily="96" charset="-128"/>
        </a:defRPr>
      </a:lvl1pPr>
      <a:lvl2pPr marL="701657" indent="-354004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SzPct val="100000"/>
        <a:buChar char="o"/>
        <a:tabLst>
          <a:tab pos="1427127" algn="l"/>
          <a:tab pos="1641434" algn="l"/>
        </a:tabLst>
        <a:defRPr sz="2600">
          <a:solidFill>
            <a:schemeClr val="tx1"/>
          </a:solidFill>
          <a:latin typeface="+mn-lt"/>
          <a:ea typeface="ＭＳ Ｐゴシック" pitchFamily="112" charset="-128"/>
        </a:defRPr>
      </a:lvl2pPr>
      <a:lvl3pPr marL="993750" indent="-268281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•"/>
        <a:tabLst>
          <a:tab pos="1427127" algn="l"/>
          <a:tab pos="1641434" algn="l"/>
        </a:tabLst>
        <a:defRPr sz="2200">
          <a:solidFill>
            <a:schemeClr val="tx1"/>
          </a:solidFill>
          <a:latin typeface="+mn-lt"/>
          <a:ea typeface="ＭＳ Ｐゴシック" pitchFamily="112" charset="-128"/>
        </a:defRPr>
      </a:lvl3pPr>
      <a:lvl4pPr marL="1325530" indent="-330192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–"/>
        <a:tabLst>
          <a:tab pos="1427127" algn="l"/>
          <a:tab pos="1641434" algn="l"/>
        </a:tabLst>
        <a:defRPr sz="1900">
          <a:solidFill>
            <a:schemeClr val="tx1"/>
          </a:solidFill>
          <a:latin typeface="+mn-lt"/>
          <a:ea typeface="ＭＳ Ｐゴシック" pitchFamily="112" charset="-128"/>
        </a:defRPr>
      </a:lvl4pPr>
      <a:lvl5pPr marL="1600160" indent="-273044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CC030B"/>
        </a:buClr>
        <a:buChar char="»"/>
        <a:tabLst>
          <a:tab pos="1427127" algn="l"/>
          <a:tab pos="1641434" algn="l"/>
        </a:tabLst>
        <a:defRPr sz="1700">
          <a:solidFill>
            <a:schemeClr val="tx1"/>
          </a:solidFill>
          <a:latin typeface="+mn-lt"/>
          <a:ea typeface="ＭＳ Ｐゴシック" pitchFamily="112" charset="-128"/>
        </a:defRPr>
      </a:lvl5pPr>
      <a:lvl6pPr marL="2057349" indent="-273044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427127" algn="l"/>
          <a:tab pos="1641434" algn="l"/>
        </a:tabLst>
        <a:defRPr sz="1700">
          <a:solidFill>
            <a:schemeClr val="tx1"/>
          </a:solidFill>
          <a:latin typeface="+mn-lt"/>
        </a:defRPr>
      </a:lvl6pPr>
      <a:lvl7pPr marL="2514537" indent="-273044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427127" algn="l"/>
          <a:tab pos="1641434" algn="l"/>
        </a:tabLst>
        <a:defRPr sz="1700">
          <a:solidFill>
            <a:schemeClr val="tx1"/>
          </a:solidFill>
          <a:latin typeface="+mn-lt"/>
        </a:defRPr>
      </a:lvl7pPr>
      <a:lvl8pPr marL="2971726" indent="-273044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427127" algn="l"/>
          <a:tab pos="1641434" algn="l"/>
        </a:tabLst>
        <a:defRPr sz="1700">
          <a:solidFill>
            <a:schemeClr val="tx1"/>
          </a:solidFill>
          <a:latin typeface="+mn-lt"/>
        </a:defRPr>
      </a:lvl8pPr>
      <a:lvl9pPr marL="3428914" indent="-273044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chemeClr val="tx2"/>
        </a:buClr>
        <a:buChar char="»"/>
        <a:tabLst>
          <a:tab pos="1427127" algn="l"/>
          <a:tab pos="1641434" algn="l"/>
        </a:tabLst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1"/>
          <a:stretch/>
        </p:blipFill>
        <p:spPr>
          <a:xfrm>
            <a:off x="1986738" y="544946"/>
            <a:ext cx="10325100" cy="1392524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3CB0E3E-2B71-BA98-0D56-1E1DC4B0A60C}"/>
              </a:ext>
            </a:extLst>
          </p:cNvPr>
          <p:cNvSpPr txBox="1"/>
          <p:nvPr/>
        </p:nvSpPr>
        <p:spPr>
          <a:xfrm>
            <a:off x="3390181" y="6508167"/>
            <a:ext cx="85679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0" i="0" dirty="0">
                <a:solidFill>
                  <a:srgbClr val="212121"/>
                </a:solidFill>
                <a:effectLst/>
                <a:latin typeface="BlinkMacSystemFont"/>
              </a:rPr>
              <a:t>Williams S, Barnard A, Collis P, et al. Remote consultations in primary care across low-, middle- and high-income countries: Implications for policy and care delivery. </a:t>
            </a:r>
            <a:r>
              <a:rPr lang="en-GB" sz="1000" b="0" i="1" dirty="0">
                <a:solidFill>
                  <a:srgbClr val="212121"/>
                </a:solidFill>
                <a:effectLst/>
                <a:latin typeface="BlinkMacSystemFont"/>
              </a:rPr>
              <a:t>J Health </a:t>
            </a:r>
            <a:r>
              <a:rPr lang="en-GB" sz="1000" b="0" i="1" dirty="0" err="1">
                <a:solidFill>
                  <a:srgbClr val="212121"/>
                </a:solidFill>
                <a:effectLst/>
                <a:latin typeface="BlinkMacSystemFont"/>
              </a:rPr>
              <a:t>Serv</a:t>
            </a:r>
            <a:r>
              <a:rPr lang="en-GB" sz="1000" b="0" i="1" dirty="0">
                <a:solidFill>
                  <a:srgbClr val="212121"/>
                </a:solidFill>
                <a:effectLst/>
                <a:latin typeface="BlinkMacSystemFont"/>
              </a:rPr>
              <a:t> Res Policy</a:t>
            </a:r>
            <a:r>
              <a:rPr lang="en-GB" sz="1000" b="0" i="0" dirty="0">
                <a:solidFill>
                  <a:srgbClr val="212121"/>
                </a:solidFill>
                <a:effectLst/>
                <a:latin typeface="BlinkMacSystemFont"/>
              </a:rPr>
              <a:t>. 2023;28(3):181-189. doi:10.1177/13558196221140318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25827207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">
      <a:dk1>
        <a:srgbClr val="074B88"/>
      </a:dk1>
      <a:lt1>
        <a:srgbClr val="FFFFFF"/>
      </a:lt1>
      <a:dk2>
        <a:srgbClr val="FC1721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53F73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BlinkMacSystemFont</vt:lpstr>
      <vt:lpstr>Times</vt:lpstr>
      <vt:lpstr>1_Blank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Connor</dc:creator>
  <cp:lastModifiedBy>Nicola Connor</cp:lastModifiedBy>
  <cp:revision>2</cp:revision>
  <dcterms:created xsi:type="dcterms:W3CDTF">2023-07-28T08:33:09Z</dcterms:created>
  <dcterms:modified xsi:type="dcterms:W3CDTF">2023-07-28T08:39:51Z</dcterms:modified>
</cp:coreProperties>
</file>