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6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7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5" r:id="rId3"/>
    <p:sldMasterId id="2147483700" r:id="rId4"/>
    <p:sldMasterId id="2147483705" r:id="rId5"/>
    <p:sldMasterId id="2147483710" r:id="rId6"/>
    <p:sldMasterId id="2147483715" r:id="rId7"/>
    <p:sldMasterId id="2147483729" r:id="rId8"/>
  </p:sldMasterIdLst>
  <p:notesMasterIdLst>
    <p:notesMasterId r:id="rId27"/>
  </p:notesMasterIdLst>
  <p:sldIdLst>
    <p:sldId id="256" r:id="rId9"/>
    <p:sldId id="332" r:id="rId10"/>
    <p:sldId id="309" r:id="rId11"/>
    <p:sldId id="347" r:id="rId12"/>
    <p:sldId id="362" r:id="rId13"/>
    <p:sldId id="352" r:id="rId14"/>
    <p:sldId id="328" r:id="rId15"/>
    <p:sldId id="308" r:id="rId16"/>
    <p:sldId id="329" r:id="rId17"/>
    <p:sldId id="344" r:id="rId18"/>
    <p:sldId id="345" r:id="rId19"/>
    <p:sldId id="339" r:id="rId20"/>
    <p:sldId id="340" r:id="rId21"/>
    <p:sldId id="346" r:id="rId22"/>
    <p:sldId id="348" r:id="rId23"/>
    <p:sldId id="402" r:id="rId24"/>
    <p:sldId id="297" r:id="rId25"/>
    <p:sldId id="516" r:id="rId26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ime" initials="JCS" lastIdx="1" clrIdx="0">
    <p:extLst>
      <p:ext uri="{19B8F6BF-5375-455C-9EA6-DF929625EA0E}">
        <p15:presenceInfo xmlns:p15="http://schemas.microsoft.com/office/powerpoint/2012/main" userId="Jaime" providerId="None"/>
      </p:ext>
    </p:extLst>
  </p:cmAuthor>
  <p:cmAuthor id="2" name="Jaime C Sousa" initials="JCS" lastIdx="2" clrIdx="1">
    <p:extLst>
      <p:ext uri="{19B8F6BF-5375-455C-9EA6-DF929625EA0E}">
        <p15:presenceInfo xmlns:p15="http://schemas.microsoft.com/office/powerpoint/2012/main" userId="c38833fd6191fa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3" autoAdjust="0"/>
    <p:restoredTop sz="95818" autoAdjust="0"/>
  </p:normalViewPr>
  <p:slideViewPr>
    <p:cSldViewPr snapToGrid="0">
      <p:cViewPr varScale="1">
        <p:scale>
          <a:sx n="106" d="100"/>
          <a:sy n="106" d="100"/>
        </p:scale>
        <p:origin x="756" y="102"/>
      </p:cViewPr>
      <p:guideLst/>
    </p:cSldViewPr>
  </p:slideViewPr>
  <p:outlineViewPr>
    <p:cViewPr>
      <p:scale>
        <a:sx n="33" d="100"/>
        <a:sy n="33" d="100"/>
      </p:scale>
      <p:origin x="0" y="-2116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80" d="100"/>
        <a:sy n="180" d="100"/>
      </p:scale>
      <p:origin x="0" y="-338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commentAuthors" Target="commentAuthor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BD4D6-7032-4E40-BCDA-28CE62B31A61}" type="datetimeFigureOut">
              <a:rPr lang="pt-PT" smtClean="0"/>
              <a:t>20/07/2023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F9710-5196-4275-97CF-ABE0BA6CCB6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43619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F9710-5196-4275-97CF-ABE0BA6CCB6D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18422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pt-PT">
                <a:latin typeface="Arial" panose="020B0604020202020204" pitchFamily="34" charset="0"/>
                <a:cs typeface="Arial" panose="020B0604020202020204" pitchFamily="34" charset="0"/>
              </a:rPr>
              <a:t>Patient-Centred Model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pt-PT"/>
              <a:t>1. Exploring both the disease and the illness experience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pt-PT"/>
              <a:t>2. Understanding the whole person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pt-PT"/>
              <a:t>3. Finding common ground regarding management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pt-PT"/>
              <a:t>4. Incorporating prevention and health promotion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pt-PT"/>
              <a:t>5. Enhancing the Doctor-Patient relationship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pt-PT"/>
              <a:t>6. Being realistic</a:t>
            </a:r>
          </a:p>
          <a:p>
            <a:endParaRPr lang="pt-PT" altLang="pt-PT"/>
          </a:p>
        </p:txBody>
      </p:sp>
      <p:sp>
        <p:nvSpPr>
          <p:cNvPr id="10342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F30DA3-4283-41A1-8D9A-3C1B91CE641B}" type="slidenum">
              <a:rPr kumimoji="0" lang="fr-FR" alt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altLang="pt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7034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0214C7-10B8-914B-8900-89682591AC5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7135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tiff"/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tiff"/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tiff"/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gif"/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Faça clique para editar o estilo</a:t>
            </a:r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6397" y="202070"/>
            <a:ext cx="1928488" cy="1392369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B3F332D-EA75-423E-AB96-D93AA54A7F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855" y="233317"/>
            <a:ext cx="4295895" cy="82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871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3CD6B-0508-4962-9457-E6109334F441}" type="datetimeFigureOut">
              <a:rPr lang="pt-PT" smtClean="0"/>
              <a:t>20/07/2023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51338-D468-44C5-BD12-9BEA933CB3C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90729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3CD6B-0508-4962-9457-E6109334F441}" type="datetimeFigureOut">
              <a:rPr lang="pt-PT" smtClean="0"/>
              <a:t>20/07/2023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51338-D468-44C5-BD12-9BEA933CB3C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10032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F09656-B515-4710-8461-2D8D260BD6BB}" type="datetimeFigureOut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20.07.2023</a:t>
            </a:fld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F311C1-5A4F-46E7-BA50-3FEE89CADADE}" type="slidenum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140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2840" y="365127"/>
            <a:ext cx="977597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711" y="239087"/>
            <a:ext cx="1156099" cy="83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335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F09656-B515-4710-8461-2D8D260BD6BB}" type="datetimeFigureOut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20.07.2023</a:t>
            </a:fld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F311C1-5A4F-46E7-BA50-3FEE89CADADE}" type="slidenum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2215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5835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6087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02840" y="365127"/>
            <a:ext cx="977597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711" y="239087"/>
            <a:ext cx="1156099" cy="83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807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F09656-B515-4710-8461-2D8D260BD6BB}" type="datetimeFigureOut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20.07.2023</a:t>
            </a:fld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F311C1-5A4F-46E7-BA50-3FEE89CADADE}" type="slidenum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1495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F09656-B515-4710-8461-2D8D260BD6BB}" type="datetimeFigureOut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20.07.2023</a:t>
            </a:fld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F311C1-5A4F-46E7-BA50-3FEE89CADADE}" type="slidenum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86243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F09656-B515-4710-8461-2D8D260BD6BB}" type="datetimeFigureOut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20.07.2023</a:t>
            </a:fld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F311C1-5A4F-46E7-BA50-3FEE89CADADE}" type="slidenum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42201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F09656-B515-4710-8461-2D8D260BD6BB}" type="datetimeFigureOut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20.07.2023</a:t>
            </a:fld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F311C1-5A4F-46E7-BA50-3FEE89CADADE}" type="slidenum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0598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704850"/>
            <a:ext cx="10053181" cy="1246188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38200" y="2032000"/>
            <a:ext cx="10515600" cy="4641850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73724" y="234487"/>
            <a:ext cx="1227966" cy="886592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427BBA38-D3F5-4C97-8B34-D9051CB90E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433" y="120637"/>
            <a:ext cx="2603634" cy="48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791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F09656-B515-4710-8461-2D8D260BD6BB}" type="datetimeFigureOut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20.07.2023</a:t>
            </a:fld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F311C1-5A4F-46E7-BA50-3FEE89CADADE}" type="slidenum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34783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F09656-B515-4710-8461-2D8D260BD6BB}" type="datetimeFigureOut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20.07.2023</a:t>
            </a:fld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F311C1-5A4F-46E7-BA50-3FEE89CADADE}" type="slidenum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7204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F09656-B515-4710-8461-2D8D260BD6BB}" type="datetimeFigureOut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20.07.2023</a:t>
            </a:fld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F311C1-5A4F-46E7-BA50-3FEE89CADADE}" type="slidenum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41117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4933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/>
            <a:fld id="{3AE951B0-490F-1640-97B4-B332EF171988}" type="slidenum">
              <a:rPr lang="en-GB" sz="2400" smtClean="0">
                <a:solidFill>
                  <a:srgbClr val="074B88"/>
                </a:solidFill>
              </a:rPr>
              <a:pPr defTabSz="609585"/>
              <a:t>‹#›</a:t>
            </a:fld>
            <a:endParaRPr lang="en-GB" sz="2400">
              <a:solidFill>
                <a:srgbClr val="074B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965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C9BB59-E1A3-FF41-908A-7C2DF0BD0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75DA6FFD-82C9-4048-AB1D-7BF3F367A319}" type="datetimeFigureOut">
              <a:rPr lang="en-BE" sz="2400" smtClean="0">
                <a:solidFill>
                  <a:srgbClr val="074B88"/>
                </a:solidFill>
              </a:rPr>
              <a:pPr defTabSz="609585"/>
              <a:t>07/20/2023</a:t>
            </a:fld>
            <a:endParaRPr lang="en-BE" sz="2400">
              <a:solidFill>
                <a:srgbClr val="074B88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890DA0-2832-384D-9602-DC3DC3551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n-BE" sz="2400">
              <a:solidFill>
                <a:srgbClr val="074B88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8AB01D-03F3-2F44-8DF3-921D0189C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592BE8D7-A6E1-EF4A-BCF8-E292B972904E}" type="slidenum">
              <a:rPr lang="en-BE" sz="2400" smtClean="0">
                <a:solidFill>
                  <a:srgbClr val="074B88"/>
                </a:solidFill>
              </a:rPr>
              <a:pPr defTabSz="609585"/>
              <a:t>‹#›</a:t>
            </a:fld>
            <a:endParaRPr lang="en-BE" sz="2400">
              <a:solidFill>
                <a:srgbClr val="074B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8853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2782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/>
            <a:fld id="{3AE951B0-490F-1640-97B4-B332EF171988}" type="slidenum">
              <a:rPr lang="en-GB" sz="2400" smtClean="0">
                <a:solidFill>
                  <a:srgbClr val="074B88"/>
                </a:solidFill>
              </a:rPr>
              <a:pPr defTabSz="609585"/>
              <a:t>‹#›</a:t>
            </a:fld>
            <a:endParaRPr lang="en-GB" sz="2400">
              <a:solidFill>
                <a:srgbClr val="074B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72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C9BB59-E1A3-FF41-908A-7C2DF0BD0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75DA6FFD-82C9-4048-AB1D-7BF3F367A319}" type="datetimeFigureOut">
              <a:rPr lang="en-BE" sz="2400" smtClean="0">
                <a:solidFill>
                  <a:srgbClr val="074B88"/>
                </a:solidFill>
              </a:rPr>
              <a:pPr defTabSz="609585"/>
              <a:t>07/20/2023</a:t>
            </a:fld>
            <a:endParaRPr lang="en-BE" sz="2400">
              <a:solidFill>
                <a:srgbClr val="074B88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890DA0-2832-384D-9602-DC3DC3551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n-BE" sz="2400">
              <a:solidFill>
                <a:srgbClr val="074B88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8AB01D-03F3-2F44-8DF3-921D0189C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592BE8D7-A6E1-EF4A-BCF8-E292B972904E}" type="slidenum">
              <a:rPr lang="en-BE" sz="2400" smtClean="0">
                <a:solidFill>
                  <a:srgbClr val="074B88"/>
                </a:solidFill>
              </a:rPr>
              <a:pPr defTabSz="609585"/>
              <a:t>‹#›</a:t>
            </a:fld>
            <a:endParaRPr lang="en-BE" sz="2400">
              <a:solidFill>
                <a:srgbClr val="074B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0703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702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3CD6B-0508-4962-9457-E6109334F441}" type="datetimeFigureOut">
              <a:rPr lang="pt-PT" smtClean="0"/>
              <a:t>20/07/2023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51338-D468-44C5-BD12-9BEA933CB3C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631165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2958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/>
            <a:fld id="{3AE951B0-490F-1640-97B4-B332EF171988}" type="slidenum">
              <a:rPr lang="en-GB" sz="2400" smtClean="0">
                <a:solidFill>
                  <a:srgbClr val="074B88"/>
                </a:solidFill>
              </a:rPr>
              <a:pPr defTabSz="609585"/>
              <a:t>‹#›</a:t>
            </a:fld>
            <a:endParaRPr lang="en-GB" sz="2400">
              <a:solidFill>
                <a:srgbClr val="074B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6535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C9BB59-E1A3-FF41-908A-7C2DF0BD0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75DA6FFD-82C9-4048-AB1D-7BF3F367A319}" type="datetimeFigureOut">
              <a:rPr lang="en-BE" sz="2400" smtClean="0">
                <a:solidFill>
                  <a:srgbClr val="074B88"/>
                </a:solidFill>
              </a:rPr>
              <a:pPr defTabSz="609585"/>
              <a:t>07/20/2023</a:t>
            </a:fld>
            <a:endParaRPr lang="en-BE" sz="2400">
              <a:solidFill>
                <a:srgbClr val="074B88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890DA0-2832-384D-9602-DC3DC3551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n-BE" sz="2400">
              <a:solidFill>
                <a:srgbClr val="074B88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8AB01D-03F3-2F44-8DF3-921D0189C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592BE8D7-A6E1-EF4A-BCF8-E292B972904E}" type="slidenum">
              <a:rPr lang="en-BE" sz="2400" smtClean="0">
                <a:solidFill>
                  <a:srgbClr val="074B88"/>
                </a:solidFill>
              </a:rPr>
              <a:pPr defTabSz="609585"/>
              <a:t>‹#›</a:t>
            </a:fld>
            <a:endParaRPr lang="en-BE" sz="2400">
              <a:solidFill>
                <a:srgbClr val="074B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186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8334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/>
            <a:fld id="{3AE951B0-490F-1640-97B4-B332EF171988}" type="slidenum">
              <a:rPr lang="en-GB" sz="2400" smtClean="0">
                <a:solidFill>
                  <a:srgbClr val="074B88"/>
                </a:solidFill>
              </a:rPr>
              <a:pPr defTabSz="609585"/>
              <a:t>‹#›</a:t>
            </a:fld>
            <a:endParaRPr lang="en-GB" sz="2400">
              <a:solidFill>
                <a:srgbClr val="074B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2656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C9BB59-E1A3-FF41-908A-7C2DF0BD0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75DA6FFD-82C9-4048-AB1D-7BF3F367A319}" type="datetimeFigureOut">
              <a:rPr lang="en-BE" sz="2400" smtClean="0">
                <a:solidFill>
                  <a:srgbClr val="074B88"/>
                </a:solidFill>
              </a:rPr>
              <a:pPr defTabSz="609585"/>
              <a:t>07/20/2023</a:t>
            </a:fld>
            <a:endParaRPr lang="en-BE" sz="2400">
              <a:solidFill>
                <a:srgbClr val="074B88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890DA0-2832-384D-9602-DC3DC3551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n-BE" sz="2400">
              <a:solidFill>
                <a:srgbClr val="074B88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8AB01D-03F3-2F44-8DF3-921D0189C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592BE8D7-A6E1-EF4A-BCF8-E292B972904E}" type="slidenum">
              <a:rPr lang="en-BE" sz="2400" smtClean="0">
                <a:solidFill>
                  <a:srgbClr val="074B88"/>
                </a:solidFill>
              </a:rPr>
              <a:pPr defTabSz="609585"/>
              <a:t>‹#›</a:t>
            </a:fld>
            <a:endParaRPr lang="en-BE" sz="2400">
              <a:solidFill>
                <a:srgbClr val="074B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8541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</a:p>
        </p:txBody>
      </p:sp>
      <p:pic>
        <p:nvPicPr>
          <p:cNvPr id="9" name="Picture 3" descr="C:\Users\Jaime Sousa\Documents\Documentos\IPCRG\IPCRG Logo.ti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8448" y="299143"/>
            <a:ext cx="1815912" cy="95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28" y="299143"/>
            <a:ext cx="2496277" cy="75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0175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47595" y="274638"/>
            <a:ext cx="7968885" cy="1143000"/>
          </a:xfrm>
        </p:spPr>
        <p:txBody>
          <a:bodyPr/>
          <a:lstStyle/>
          <a:p>
            <a:r>
              <a:rPr lang="pt-PT" dirty="0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AutoShape 2" descr="Image result for wonca 2016"/>
          <p:cNvSpPr>
            <a:spLocks noChangeAspect="1" noChangeArrowheads="1"/>
          </p:cNvSpPr>
          <p:nvPr userDrawn="1"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sz="1800"/>
          </a:p>
        </p:txBody>
      </p:sp>
      <p:pic>
        <p:nvPicPr>
          <p:cNvPr id="1027" name="Picture 3" descr="C:\Users\Jaime Sousa\Documents\Documentos\IPCRG\IPCRG Logo.ti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2913" y="299143"/>
            <a:ext cx="1331447" cy="70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28" y="299143"/>
            <a:ext cx="2496277" cy="75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1697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20/07/2023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387605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2447595" y="274638"/>
            <a:ext cx="7968885" cy="1143000"/>
          </a:xfrm>
        </p:spPr>
        <p:txBody>
          <a:bodyPr/>
          <a:lstStyle/>
          <a:p>
            <a:r>
              <a:rPr lang="pt-PT" dirty="0"/>
              <a:t>Clique para editar o estilo</a:t>
            </a:r>
          </a:p>
        </p:txBody>
      </p:sp>
      <p:pic>
        <p:nvPicPr>
          <p:cNvPr id="10" name="Picture 3" descr="C:\Users\Jaime Sousa\Documents\Documentos\IPCRG\IPCRG Logo.ti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2913" y="299143"/>
            <a:ext cx="1331447" cy="70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28" y="299143"/>
            <a:ext cx="2496277" cy="75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367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2046276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2046276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73724" y="234487"/>
            <a:ext cx="1227966" cy="88659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BE7FA8F-B3DE-43F7-9C02-CEE6687EBE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433" y="120637"/>
            <a:ext cx="2603634" cy="488975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CD46127E-9385-4650-BF0C-17B74D7CB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4850"/>
            <a:ext cx="10053181" cy="1246188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</p:spTree>
    <p:extLst>
      <p:ext uri="{BB962C8B-B14F-4D97-AF65-F5344CB8AC3E}">
        <p14:creationId xmlns:p14="http://schemas.microsoft.com/office/powerpoint/2010/main" val="11971874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20/07/2023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229007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447595" y="274638"/>
            <a:ext cx="7968885" cy="1143000"/>
          </a:xfrm>
        </p:spPr>
        <p:txBody>
          <a:bodyPr/>
          <a:lstStyle/>
          <a:p>
            <a:r>
              <a:rPr lang="pt-PT" dirty="0"/>
              <a:t>Clique para editar o estilo</a:t>
            </a:r>
          </a:p>
        </p:txBody>
      </p:sp>
      <p:pic>
        <p:nvPicPr>
          <p:cNvPr id="10" name="Picture 3" descr="C:\Users\Jaime Sousa\Documents\Documentos\IPCRG\IPCRG Logo.ti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2913" y="299143"/>
            <a:ext cx="1331447" cy="70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28" y="299143"/>
            <a:ext cx="2496277" cy="75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1847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20/07/2023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985432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20/07/2023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297718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20/07/2023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899129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20/07/2023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99406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20/07/2023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510797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735627" y="365126"/>
            <a:ext cx="7881109" cy="1004887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3" descr="logo_IPCRG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616736" y="239088"/>
            <a:ext cx="1575264" cy="708869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28" y="299143"/>
            <a:ext cx="2496277" cy="75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274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9656-B515-4710-8461-2D8D260BD6BB}" type="datetimeFigureOut">
              <a:rPr lang="fr-CH" smtClean="0"/>
              <a:t>20.07.2023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11C1-5A4F-46E7-BA50-3FEE89CADADE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169423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54660" y="2726307"/>
            <a:ext cx="6413083" cy="2298319"/>
          </a:xfrm>
        </p:spPr>
        <p:txBody>
          <a:bodyPr anchor="b"/>
          <a:lstStyle>
            <a:lvl1pPr algn="r">
              <a:lnSpc>
                <a:spcPts val="4000"/>
              </a:lnSpc>
              <a:defRPr sz="4400" b="1" i="0" spc="-100">
                <a:solidFill>
                  <a:schemeClr val="tx2"/>
                </a:solidFill>
                <a:latin typeface="+mj-lt"/>
                <a:cs typeface="Helvetica"/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54660" y="5024626"/>
            <a:ext cx="6413083" cy="1529577"/>
          </a:xfrm>
        </p:spPr>
        <p:txBody>
          <a:bodyPr anchor="t">
            <a:normAutofit/>
          </a:bodyPr>
          <a:lstStyle>
            <a:lvl1pPr marL="0" indent="0" algn="r">
              <a:lnSpc>
                <a:spcPts val="2400"/>
              </a:lnSpc>
              <a:buNone/>
              <a:defRPr sz="2400" b="0">
                <a:solidFill>
                  <a:schemeClr val="accent1"/>
                </a:solidFill>
                <a:latin typeface="+mn-lt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892E7F-0DB7-4F89-AB4E-BA53995653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798" y="2206646"/>
            <a:ext cx="4088682" cy="161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29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2046276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8200" y="2952738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0612" y="2046276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0612" y="2952738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1B4AFCE8-3561-4BDB-AB47-FD04169296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433" y="120637"/>
            <a:ext cx="2603634" cy="488975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CE4865F8-D698-483D-A4DE-86D35C185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4850"/>
            <a:ext cx="10053181" cy="1246188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</p:spTree>
    <p:extLst>
      <p:ext uri="{BB962C8B-B14F-4D97-AF65-F5344CB8AC3E}">
        <p14:creationId xmlns:p14="http://schemas.microsoft.com/office/powerpoint/2010/main" val="38376280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-1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4740F-B34B-D549-95FE-DDC2A21FAE3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20/07/2023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557BC-A18C-214F-8A67-0CF5843CA6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FC2C06-51C2-478D-9212-477DF5BDD6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83849" y="274638"/>
            <a:ext cx="998551" cy="97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4211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612775"/>
            <a:ext cx="10972800" cy="5483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4740F-B34B-D549-95FE-DDC2A21FAE3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20/07/2023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557BC-A18C-214F-8A67-0CF5843CA6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8772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F6E16-AC7A-43BE-BB1F-F0ED3B4FE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FA814-9B6A-49C3-8FED-14BAD1B92D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6EAAA0-4A7A-43D1-9789-4B5BE589FD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5696FD-E761-4128-BEDF-C59B48C44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9C75F-4568-8241-B289-7F22B010D2F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20/07/2023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393D95-F194-4B0C-BCA7-E2728B4E6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C25BE9-207F-4F5C-95F2-E9252BD0A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88C4-BD0B-4568-91F6-A70B5149FDA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422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 strapeline logo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82389"/>
            <a:ext cx="10108830" cy="967771"/>
          </a:xfrm>
        </p:spPr>
        <p:txBody>
          <a:bodyPr anchor="ctr" anchorCtr="0"/>
          <a:lstStyle>
            <a:lvl1pPr>
              <a:defRPr sz="3600" spc="-75"/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8" name="Picture 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B46A256E-1EBC-4F2D-BAB5-5EAE083CD2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8434" y="-55928"/>
            <a:ext cx="1473567" cy="1473567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6980435-5DB7-4EED-A356-1524619973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392" y="6381328"/>
            <a:ext cx="10972800" cy="360363"/>
          </a:xfrm>
        </p:spPr>
        <p:txBody>
          <a:bodyPr anchor="b" anchorCtr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References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093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73724" y="243452"/>
            <a:ext cx="1227966" cy="88659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B468D1A4-2CE1-4635-A866-DA109DA4B2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433" y="120637"/>
            <a:ext cx="2603634" cy="488975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193483BB-91F9-44A5-9926-CA32DE938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4850"/>
            <a:ext cx="10053181" cy="1246188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</p:spTree>
    <p:extLst>
      <p:ext uri="{BB962C8B-B14F-4D97-AF65-F5344CB8AC3E}">
        <p14:creationId xmlns:p14="http://schemas.microsoft.com/office/powerpoint/2010/main" val="28906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3CD6B-0508-4962-9457-E6109334F441}" type="datetimeFigureOut">
              <a:rPr lang="pt-PT" smtClean="0"/>
              <a:t>20/07/2023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51338-D468-44C5-BD12-9BEA933CB3C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30500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3CD6B-0508-4962-9457-E6109334F441}" type="datetimeFigureOut">
              <a:rPr lang="pt-PT" smtClean="0"/>
              <a:t>20/07/2023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51338-D468-44C5-BD12-9BEA933CB3C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08358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3CD6B-0508-4962-9457-E6109334F441}" type="datetimeFigureOut">
              <a:rPr lang="pt-PT" smtClean="0"/>
              <a:t>20/07/2023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51338-D468-44C5-BD12-9BEA933CB3C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08158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6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6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6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3CD6B-0508-4962-9457-E6109334F441}" type="datetimeFigureOut">
              <a:rPr lang="pt-PT" smtClean="0"/>
              <a:t>20/07/2023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51338-D468-44C5-BD12-9BEA933CB3C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61447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F09656-B515-4710-8461-2D8D260BD6BB}" type="datetimeFigureOut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20.07.2023</a:t>
            </a:fld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F311C1-5A4F-46E7-BA50-3FEE89CADADE}" type="slidenum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9296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611967" y="243131"/>
            <a:ext cx="958003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8367" y="1798639"/>
            <a:ext cx="10363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9" name="image1.png" descr="Logo&#10;&#10;Description automatically generated">
            <a:extLst>
              <a:ext uri="{FF2B5EF4-FFF2-40B4-BE49-F238E27FC236}">
                <a16:creationId xmlns:a16="http://schemas.microsoft.com/office/drawing/2014/main" id="{0845127D-56D4-DE47-A869-DC0AEF6D2CB9}"/>
              </a:ext>
            </a:extLst>
          </p:cNvPr>
          <p:cNvPicPr/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5175" y="299855"/>
            <a:ext cx="1944312" cy="7620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32865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8" r:id="rId2"/>
    <p:sldLayoutId id="2147483699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CC030B"/>
          </a:solidFill>
          <a:latin typeface="+mj-lt"/>
          <a:ea typeface="ＭＳ Ｐゴシック" pitchFamily="112" charset="-128"/>
          <a:cs typeface="ＭＳ Ｐゴシック" pitchFamily="9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CC030B"/>
          </a:solidFill>
          <a:latin typeface="Arial" charset="0"/>
          <a:ea typeface="ＭＳ Ｐゴシック" pitchFamily="112" charset="-128"/>
          <a:cs typeface="ＭＳ Ｐゴシック" pitchFamily="9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CC030B"/>
          </a:solidFill>
          <a:latin typeface="Arial" charset="0"/>
          <a:ea typeface="ＭＳ Ｐゴシック" pitchFamily="112" charset="-128"/>
          <a:cs typeface="ＭＳ Ｐゴシック" pitchFamily="9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CC030B"/>
          </a:solidFill>
          <a:latin typeface="Arial" charset="0"/>
          <a:ea typeface="ＭＳ Ｐゴシック" pitchFamily="112" charset="-128"/>
          <a:cs typeface="ＭＳ Ｐゴシック" pitchFamily="9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CC030B"/>
          </a:solidFill>
          <a:latin typeface="Arial" charset="0"/>
          <a:ea typeface="ＭＳ Ｐゴシック" pitchFamily="112" charset="-128"/>
          <a:cs typeface="ＭＳ Ｐゴシック" pitchFamily="96" charset="-128"/>
        </a:defRPr>
      </a:lvl5pPr>
      <a:lvl6pPr marL="457189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9pPr>
    </p:titleStyle>
    <p:bodyStyle>
      <a:lvl1pPr marL="346066" indent="-346066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SzPct val="130000"/>
        <a:buFont typeface="Times" pitchFamily="-65" charset="0"/>
        <a:buChar char="•"/>
        <a:tabLst>
          <a:tab pos="1427127" algn="l"/>
          <a:tab pos="1641434" algn="l"/>
        </a:tabLst>
        <a:defRPr sz="3000">
          <a:solidFill>
            <a:schemeClr val="tx1"/>
          </a:solidFill>
          <a:latin typeface="+mn-lt"/>
          <a:ea typeface="ＭＳ Ｐゴシック" pitchFamily="112" charset="-128"/>
          <a:cs typeface="ＭＳ Ｐゴシック" pitchFamily="96" charset="-128"/>
        </a:defRPr>
      </a:lvl1pPr>
      <a:lvl2pPr marL="701657" indent="-354004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SzPct val="100000"/>
        <a:buChar char="o"/>
        <a:tabLst>
          <a:tab pos="1427127" algn="l"/>
          <a:tab pos="1641434" algn="l"/>
        </a:tabLst>
        <a:defRPr sz="2600">
          <a:solidFill>
            <a:schemeClr val="tx1"/>
          </a:solidFill>
          <a:latin typeface="+mn-lt"/>
          <a:ea typeface="ＭＳ Ｐゴシック" pitchFamily="112" charset="-128"/>
        </a:defRPr>
      </a:lvl2pPr>
      <a:lvl3pPr marL="993750" indent="-268281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Char char="•"/>
        <a:tabLst>
          <a:tab pos="1427127" algn="l"/>
          <a:tab pos="1641434" algn="l"/>
        </a:tabLst>
        <a:defRPr sz="2200">
          <a:solidFill>
            <a:schemeClr val="tx1"/>
          </a:solidFill>
          <a:latin typeface="+mn-lt"/>
          <a:ea typeface="ＭＳ Ｐゴシック" pitchFamily="112" charset="-128"/>
        </a:defRPr>
      </a:lvl3pPr>
      <a:lvl4pPr marL="1325530" indent="-330192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Char char="–"/>
        <a:tabLst>
          <a:tab pos="1427127" algn="l"/>
          <a:tab pos="1641434" algn="l"/>
        </a:tabLst>
        <a:defRPr sz="1900">
          <a:solidFill>
            <a:schemeClr val="tx1"/>
          </a:solidFill>
          <a:latin typeface="+mn-lt"/>
          <a:ea typeface="ＭＳ Ｐゴシック" pitchFamily="112" charset="-128"/>
        </a:defRPr>
      </a:lvl4pPr>
      <a:lvl5pPr marL="1600160" indent="-273044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Char char="»"/>
        <a:tabLst>
          <a:tab pos="1427127" algn="l"/>
          <a:tab pos="1641434" algn="l"/>
        </a:tabLst>
        <a:defRPr sz="1700">
          <a:solidFill>
            <a:schemeClr val="tx1"/>
          </a:solidFill>
          <a:latin typeface="+mn-lt"/>
          <a:ea typeface="ＭＳ Ｐゴシック" pitchFamily="112" charset="-128"/>
        </a:defRPr>
      </a:lvl5pPr>
      <a:lvl6pPr marL="2057349" indent="-273044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427127" algn="l"/>
          <a:tab pos="1641434" algn="l"/>
        </a:tabLst>
        <a:defRPr sz="1700">
          <a:solidFill>
            <a:schemeClr val="tx1"/>
          </a:solidFill>
          <a:latin typeface="+mn-lt"/>
        </a:defRPr>
      </a:lvl6pPr>
      <a:lvl7pPr marL="2514537" indent="-273044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427127" algn="l"/>
          <a:tab pos="1641434" algn="l"/>
        </a:tabLst>
        <a:defRPr sz="1700">
          <a:solidFill>
            <a:schemeClr val="tx1"/>
          </a:solidFill>
          <a:latin typeface="+mn-lt"/>
        </a:defRPr>
      </a:lvl7pPr>
      <a:lvl8pPr marL="2971726" indent="-273044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427127" algn="l"/>
          <a:tab pos="1641434" algn="l"/>
        </a:tabLst>
        <a:defRPr sz="1700">
          <a:solidFill>
            <a:schemeClr val="tx1"/>
          </a:solidFill>
          <a:latin typeface="+mn-lt"/>
        </a:defRPr>
      </a:lvl8pPr>
      <a:lvl9pPr marL="3428914" indent="-273044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427127" algn="l"/>
          <a:tab pos="1641434" algn="l"/>
        </a:tabLst>
        <a:defRPr sz="1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611967" y="243131"/>
            <a:ext cx="958003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8367" y="1798639"/>
            <a:ext cx="10363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9" name="image1.png" descr="Logo&#10;&#10;Description automatically generated">
            <a:extLst>
              <a:ext uri="{FF2B5EF4-FFF2-40B4-BE49-F238E27FC236}">
                <a16:creationId xmlns:a16="http://schemas.microsoft.com/office/drawing/2014/main" id="{0845127D-56D4-DE47-A869-DC0AEF6D2CB9}"/>
              </a:ext>
            </a:extLst>
          </p:cNvPr>
          <p:cNvPicPr/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5175" y="299855"/>
            <a:ext cx="1944312" cy="7620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107014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CC030B"/>
          </a:solidFill>
          <a:latin typeface="+mj-lt"/>
          <a:ea typeface="ＭＳ Ｐゴシック" pitchFamily="112" charset="-128"/>
          <a:cs typeface="ＭＳ Ｐゴシック" pitchFamily="9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CC030B"/>
          </a:solidFill>
          <a:latin typeface="Arial" charset="0"/>
          <a:ea typeface="ＭＳ Ｐゴシック" pitchFamily="112" charset="-128"/>
          <a:cs typeface="ＭＳ Ｐゴシック" pitchFamily="9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CC030B"/>
          </a:solidFill>
          <a:latin typeface="Arial" charset="0"/>
          <a:ea typeface="ＭＳ Ｐゴシック" pitchFamily="112" charset="-128"/>
          <a:cs typeface="ＭＳ Ｐゴシック" pitchFamily="9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CC030B"/>
          </a:solidFill>
          <a:latin typeface="Arial" charset="0"/>
          <a:ea typeface="ＭＳ Ｐゴシック" pitchFamily="112" charset="-128"/>
          <a:cs typeface="ＭＳ Ｐゴシック" pitchFamily="9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CC030B"/>
          </a:solidFill>
          <a:latin typeface="Arial" charset="0"/>
          <a:ea typeface="ＭＳ Ｐゴシック" pitchFamily="112" charset="-128"/>
          <a:cs typeface="ＭＳ Ｐゴシック" pitchFamily="96" charset="-128"/>
        </a:defRPr>
      </a:lvl5pPr>
      <a:lvl6pPr marL="457189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9pPr>
    </p:titleStyle>
    <p:bodyStyle>
      <a:lvl1pPr marL="346066" indent="-346066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SzPct val="130000"/>
        <a:buFont typeface="Times" pitchFamily="-65" charset="0"/>
        <a:buChar char="•"/>
        <a:tabLst>
          <a:tab pos="1427127" algn="l"/>
          <a:tab pos="1641434" algn="l"/>
        </a:tabLst>
        <a:defRPr sz="3000">
          <a:solidFill>
            <a:schemeClr val="tx1"/>
          </a:solidFill>
          <a:latin typeface="+mn-lt"/>
          <a:ea typeface="ＭＳ Ｐゴシック" pitchFamily="112" charset="-128"/>
          <a:cs typeface="ＭＳ Ｐゴシック" pitchFamily="96" charset="-128"/>
        </a:defRPr>
      </a:lvl1pPr>
      <a:lvl2pPr marL="701657" indent="-354004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SzPct val="100000"/>
        <a:buChar char="o"/>
        <a:tabLst>
          <a:tab pos="1427127" algn="l"/>
          <a:tab pos="1641434" algn="l"/>
        </a:tabLst>
        <a:defRPr sz="2600">
          <a:solidFill>
            <a:schemeClr val="tx1"/>
          </a:solidFill>
          <a:latin typeface="+mn-lt"/>
          <a:ea typeface="ＭＳ Ｐゴシック" pitchFamily="112" charset="-128"/>
        </a:defRPr>
      </a:lvl2pPr>
      <a:lvl3pPr marL="993750" indent="-268281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Char char="•"/>
        <a:tabLst>
          <a:tab pos="1427127" algn="l"/>
          <a:tab pos="1641434" algn="l"/>
        </a:tabLst>
        <a:defRPr sz="2200">
          <a:solidFill>
            <a:schemeClr val="tx1"/>
          </a:solidFill>
          <a:latin typeface="+mn-lt"/>
          <a:ea typeface="ＭＳ Ｐゴシック" pitchFamily="112" charset="-128"/>
        </a:defRPr>
      </a:lvl3pPr>
      <a:lvl4pPr marL="1325530" indent="-330192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Char char="–"/>
        <a:tabLst>
          <a:tab pos="1427127" algn="l"/>
          <a:tab pos="1641434" algn="l"/>
        </a:tabLst>
        <a:defRPr sz="1900">
          <a:solidFill>
            <a:schemeClr val="tx1"/>
          </a:solidFill>
          <a:latin typeface="+mn-lt"/>
          <a:ea typeface="ＭＳ Ｐゴシック" pitchFamily="112" charset="-128"/>
        </a:defRPr>
      </a:lvl4pPr>
      <a:lvl5pPr marL="1600160" indent="-273044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Char char="»"/>
        <a:tabLst>
          <a:tab pos="1427127" algn="l"/>
          <a:tab pos="1641434" algn="l"/>
        </a:tabLst>
        <a:defRPr sz="1700">
          <a:solidFill>
            <a:schemeClr val="tx1"/>
          </a:solidFill>
          <a:latin typeface="+mn-lt"/>
          <a:ea typeface="ＭＳ Ｐゴシック" pitchFamily="112" charset="-128"/>
        </a:defRPr>
      </a:lvl5pPr>
      <a:lvl6pPr marL="2057349" indent="-273044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427127" algn="l"/>
          <a:tab pos="1641434" algn="l"/>
        </a:tabLst>
        <a:defRPr sz="1700">
          <a:solidFill>
            <a:schemeClr val="tx1"/>
          </a:solidFill>
          <a:latin typeface="+mn-lt"/>
        </a:defRPr>
      </a:lvl6pPr>
      <a:lvl7pPr marL="2514537" indent="-273044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427127" algn="l"/>
          <a:tab pos="1641434" algn="l"/>
        </a:tabLst>
        <a:defRPr sz="1700">
          <a:solidFill>
            <a:schemeClr val="tx1"/>
          </a:solidFill>
          <a:latin typeface="+mn-lt"/>
        </a:defRPr>
      </a:lvl7pPr>
      <a:lvl8pPr marL="2971726" indent="-273044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427127" algn="l"/>
          <a:tab pos="1641434" algn="l"/>
        </a:tabLst>
        <a:defRPr sz="1700">
          <a:solidFill>
            <a:schemeClr val="tx1"/>
          </a:solidFill>
          <a:latin typeface="+mn-lt"/>
        </a:defRPr>
      </a:lvl8pPr>
      <a:lvl9pPr marL="3428914" indent="-273044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427127" algn="l"/>
          <a:tab pos="1641434" algn="l"/>
        </a:tabLst>
        <a:defRPr sz="1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611967" y="243131"/>
            <a:ext cx="958003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8367" y="1798639"/>
            <a:ext cx="10363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9" name="image1.png" descr="Logo&#10;&#10;Description automatically generated">
            <a:extLst>
              <a:ext uri="{FF2B5EF4-FFF2-40B4-BE49-F238E27FC236}">
                <a16:creationId xmlns:a16="http://schemas.microsoft.com/office/drawing/2014/main" id="{0845127D-56D4-DE47-A869-DC0AEF6D2CB9}"/>
              </a:ext>
            </a:extLst>
          </p:cNvPr>
          <p:cNvPicPr/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5175" y="299855"/>
            <a:ext cx="1944312" cy="7620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690525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CC030B"/>
          </a:solidFill>
          <a:latin typeface="+mj-lt"/>
          <a:ea typeface="ＭＳ Ｐゴシック" pitchFamily="112" charset="-128"/>
          <a:cs typeface="ＭＳ Ｐゴシック" pitchFamily="9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CC030B"/>
          </a:solidFill>
          <a:latin typeface="Arial" charset="0"/>
          <a:ea typeface="ＭＳ Ｐゴシック" pitchFamily="112" charset="-128"/>
          <a:cs typeface="ＭＳ Ｐゴシック" pitchFamily="9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CC030B"/>
          </a:solidFill>
          <a:latin typeface="Arial" charset="0"/>
          <a:ea typeface="ＭＳ Ｐゴシック" pitchFamily="112" charset="-128"/>
          <a:cs typeface="ＭＳ Ｐゴシック" pitchFamily="9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CC030B"/>
          </a:solidFill>
          <a:latin typeface="Arial" charset="0"/>
          <a:ea typeface="ＭＳ Ｐゴシック" pitchFamily="112" charset="-128"/>
          <a:cs typeface="ＭＳ Ｐゴシック" pitchFamily="9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CC030B"/>
          </a:solidFill>
          <a:latin typeface="Arial" charset="0"/>
          <a:ea typeface="ＭＳ Ｐゴシック" pitchFamily="112" charset="-128"/>
          <a:cs typeface="ＭＳ Ｐゴシック" pitchFamily="96" charset="-128"/>
        </a:defRPr>
      </a:lvl5pPr>
      <a:lvl6pPr marL="457189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9pPr>
    </p:titleStyle>
    <p:bodyStyle>
      <a:lvl1pPr marL="346066" indent="-346066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SzPct val="130000"/>
        <a:buFont typeface="Times" pitchFamily="-65" charset="0"/>
        <a:buChar char="•"/>
        <a:tabLst>
          <a:tab pos="1427127" algn="l"/>
          <a:tab pos="1641434" algn="l"/>
        </a:tabLst>
        <a:defRPr sz="3000">
          <a:solidFill>
            <a:schemeClr val="tx1"/>
          </a:solidFill>
          <a:latin typeface="+mn-lt"/>
          <a:ea typeface="ＭＳ Ｐゴシック" pitchFamily="112" charset="-128"/>
          <a:cs typeface="ＭＳ Ｐゴシック" pitchFamily="96" charset="-128"/>
        </a:defRPr>
      </a:lvl1pPr>
      <a:lvl2pPr marL="701657" indent="-354004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SzPct val="100000"/>
        <a:buChar char="o"/>
        <a:tabLst>
          <a:tab pos="1427127" algn="l"/>
          <a:tab pos="1641434" algn="l"/>
        </a:tabLst>
        <a:defRPr sz="2600">
          <a:solidFill>
            <a:schemeClr val="tx1"/>
          </a:solidFill>
          <a:latin typeface="+mn-lt"/>
          <a:ea typeface="ＭＳ Ｐゴシック" pitchFamily="112" charset="-128"/>
        </a:defRPr>
      </a:lvl2pPr>
      <a:lvl3pPr marL="993750" indent="-268281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Char char="•"/>
        <a:tabLst>
          <a:tab pos="1427127" algn="l"/>
          <a:tab pos="1641434" algn="l"/>
        </a:tabLst>
        <a:defRPr sz="2200">
          <a:solidFill>
            <a:schemeClr val="tx1"/>
          </a:solidFill>
          <a:latin typeface="+mn-lt"/>
          <a:ea typeface="ＭＳ Ｐゴシック" pitchFamily="112" charset="-128"/>
        </a:defRPr>
      </a:lvl3pPr>
      <a:lvl4pPr marL="1325530" indent="-330192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Char char="–"/>
        <a:tabLst>
          <a:tab pos="1427127" algn="l"/>
          <a:tab pos="1641434" algn="l"/>
        </a:tabLst>
        <a:defRPr sz="1900">
          <a:solidFill>
            <a:schemeClr val="tx1"/>
          </a:solidFill>
          <a:latin typeface="+mn-lt"/>
          <a:ea typeface="ＭＳ Ｐゴシック" pitchFamily="112" charset="-128"/>
        </a:defRPr>
      </a:lvl4pPr>
      <a:lvl5pPr marL="1600160" indent="-273044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Char char="»"/>
        <a:tabLst>
          <a:tab pos="1427127" algn="l"/>
          <a:tab pos="1641434" algn="l"/>
        </a:tabLst>
        <a:defRPr sz="1700">
          <a:solidFill>
            <a:schemeClr val="tx1"/>
          </a:solidFill>
          <a:latin typeface="+mn-lt"/>
          <a:ea typeface="ＭＳ Ｐゴシック" pitchFamily="112" charset="-128"/>
        </a:defRPr>
      </a:lvl5pPr>
      <a:lvl6pPr marL="2057349" indent="-273044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427127" algn="l"/>
          <a:tab pos="1641434" algn="l"/>
        </a:tabLst>
        <a:defRPr sz="1700">
          <a:solidFill>
            <a:schemeClr val="tx1"/>
          </a:solidFill>
          <a:latin typeface="+mn-lt"/>
        </a:defRPr>
      </a:lvl6pPr>
      <a:lvl7pPr marL="2514537" indent="-273044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427127" algn="l"/>
          <a:tab pos="1641434" algn="l"/>
        </a:tabLst>
        <a:defRPr sz="1700">
          <a:solidFill>
            <a:schemeClr val="tx1"/>
          </a:solidFill>
          <a:latin typeface="+mn-lt"/>
        </a:defRPr>
      </a:lvl7pPr>
      <a:lvl8pPr marL="2971726" indent="-273044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427127" algn="l"/>
          <a:tab pos="1641434" algn="l"/>
        </a:tabLst>
        <a:defRPr sz="1700">
          <a:solidFill>
            <a:schemeClr val="tx1"/>
          </a:solidFill>
          <a:latin typeface="+mn-lt"/>
        </a:defRPr>
      </a:lvl8pPr>
      <a:lvl9pPr marL="3428914" indent="-273044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427127" algn="l"/>
          <a:tab pos="1641434" algn="l"/>
        </a:tabLst>
        <a:defRPr sz="1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611967" y="243131"/>
            <a:ext cx="958003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8367" y="1798639"/>
            <a:ext cx="10363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9" name="image1.png" descr="Logo&#10;&#10;Description automatically generated">
            <a:extLst>
              <a:ext uri="{FF2B5EF4-FFF2-40B4-BE49-F238E27FC236}">
                <a16:creationId xmlns:a16="http://schemas.microsoft.com/office/drawing/2014/main" id="{0845127D-56D4-DE47-A869-DC0AEF6D2CB9}"/>
              </a:ext>
            </a:extLst>
          </p:cNvPr>
          <p:cNvPicPr/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5175" y="299855"/>
            <a:ext cx="1944312" cy="7620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803455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3" r:id="rId2"/>
    <p:sldLayoutId id="2147483714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CC030B"/>
          </a:solidFill>
          <a:latin typeface="+mj-lt"/>
          <a:ea typeface="ＭＳ Ｐゴシック" pitchFamily="112" charset="-128"/>
          <a:cs typeface="ＭＳ Ｐゴシック" pitchFamily="9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CC030B"/>
          </a:solidFill>
          <a:latin typeface="Arial" charset="0"/>
          <a:ea typeface="ＭＳ Ｐゴシック" pitchFamily="112" charset="-128"/>
          <a:cs typeface="ＭＳ Ｐゴシック" pitchFamily="9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CC030B"/>
          </a:solidFill>
          <a:latin typeface="Arial" charset="0"/>
          <a:ea typeface="ＭＳ Ｐゴシック" pitchFamily="112" charset="-128"/>
          <a:cs typeface="ＭＳ Ｐゴシック" pitchFamily="9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CC030B"/>
          </a:solidFill>
          <a:latin typeface="Arial" charset="0"/>
          <a:ea typeface="ＭＳ Ｐゴシック" pitchFamily="112" charset="-128"/>
          <a:cs typeface="ＭＳ Ｐゴシック" pitchFamily="9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CC030B"/>
          </a:solidFill>
          <a:latin typeface="Arial" charset="0"/>
          <a:ea typeface="ＭＳ Ｐゴシック" pitchFamily="112" charset="-128"/>
          <a:cs typeface="ＭＳ Ｐゴシック" pitchFamily="96" charset="-128"/>
        </a:defRPr>
      </a:lvl5pPr>
      <a:lvl6pPr marL="457189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9pPr>
    </p:titleStyle>
    <p:bodyStyle>
      <a:lvl1pPr marL="346066" indent="-346066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SzPct val="130000"/>
        <a:buFont typeface="Times" pitchFamily="-65" charset="0"/>
        <a:buChar char="•"/>
        <a:tabLst>
          <a:tab pos="1427127" algn="l"/>
          <a:tab pos="1641434" algn="l"/>
        </a:tabLst>
        <a:defRPr sz="3000">
          <a:solidFill>
            <a:schemeClr val="tx1"/>
          </a:solidFill>
          <a:latin typeface="+mn-lt"/>
          <a:ea typeface="ＭＳ Ｐゴシック" pitchFamily="112" charset="-128"/>
          <a:cs typeface="ＭＳ Ｐゴシック" pitchFamily="96" charset="-128"/>
        </a:defRPr>
      </a:lvl1pPr>
      <a:lvl2pPr marL="701657" indent="-354004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SzPct val="100000"/>
        <a:buChar char="o"/>
        <a:tabLst>
          <a:tab pos="1427127" algn="l"/>
          <a:tab pos="1641434" algn="l"/>
        </a:tabLst>
        <a:defRPr sz="2600">
          <a:solidFill>
            <a:schemeClr val="tx1"/>
          </a:solidFill>
          <a:latin typeface="+mn-lt"/>
          <a:ea typeface="ＭＳ Ｐゴシック" pitchFamily="112" charset="-128"/>
        </a:defRPr>
      </a:lvl2pPr>
      <a:lvl3pPr marL="993750" indent="-268281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Char char="•"/>
        <a:tabLst>
          <a:tab pos="1427127" algn="l"/>
          <a:tab pos="1641434" algn="l"/>
        </a:tabLst>
        <a:defRPr sz="2200">
          <a:solidFill>
            <a:schemeClr val="tx1"/>
          </a:solidFill>
          <a:latin typeface="+mn-lt"/>
          <a:ea typeface="ＭＳ Ｐゴシック" pitchFamily="112" charset="-128"/>
        </a:defRPr>
      </a:lvl3pPr>
      <a:lvl4pPr marL="1325530" indent="-330192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Char char="–"/>
        <a:tabLst>
          <a:tab pos="1427127" algn="l"/>
          <a:tab pos="1641434" algn="l"/>
        </a:tabLst>
        <a:defRPr sz="1900">
          <a:solidFill>
            <a:schemeClr val="tx1"/>
          </a:solidFill>
          <a:latin typeface="+mn-lt"/>
          <a:ea typeface="ＭＳ Ｐゴシック" pitchFamily="112" charset="-128"/>
        </a:defRPr>
      </a:lvl4pPr>
      <a:lvl5pPr marL="1600160" indent="-273044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Char char="»"/>
        <a:tabLst>
          <a:tab pos="1427127" algn="l"/>
          <a:tab pos="1641434" algn="l"/>
        </a:tabLst>
        <a:defRPr sz="1700">
          <a:solidFill>
            <a:schemeClr val="tx1"/>
          </a:solidFill>
          <a:latin typeface="+mn-lt"/>
          <a:ea typeface="ＭＳ Ｐゴシック" pitchFamily="112" charset="-128"/>
        </a:defRPr>
      </a:lvl5pPr>
      <a:lvl6pPr marL="2057349" indent="-273044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427127" algn="l"/>
          <a:tab pos="1641434" algn="l"/>
        </a:tabLst>
        <a:defRPr sz="1700">
          <a:solidFill>
            <a:schemeClr val="tx1"/>
          </a:solidFill>
          <a:latin typeface="+mn-lt"/>
        </a:defRPr>
      </a:lvl6pPr>
      <a:lvl7pPr marL="2514537" indent="-273044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427127" algn="l"/>
          <a:tab pos="1641434" algn="l"/>
        </a:tabLst>
        <a:defRPr sz="1700">
          <a:solidFill>
            <a:schemeClr val="tx1"/>
          </a:solidFill>
          <a:latin typeface="+mn-lt"/>
        </a:defRPr>
      </a:lvl7pPr>
      <a:lvl8pPr marL="2971726" indent="-273044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427127" algn="l"/>
          <a:tab pos="1641434" algn="l"/>
        </a:tabLst>
        <a:defRPr sz="1700">
          <a:solidFill>
            <a:schemeClr val="tx1"/>
          </a:solidFill>
          <a:latin typeface="+mn-lt"/>
        </a:defRPr>
      </a:lvl8pPr>
      <a:lvl9pPr marL="3428914" indent="-273044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427127" algn="l"/>
          <a:tab pos="1641434" algn="l"/>
        </a:tabLst>
        <a:defRPr sz="1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70875-E729-438F-AD64-DA10B3256A5A}" type="datetimeFigureOut">
              <a:rPr lang="pt-PT" smtClean="0"/>
              <a:t>20/07/2023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C85B3-BB92-4040-8F52-E774985663B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7400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693739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4740F-B34B-D549-95FE-DDC2A21FAE3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20/07/2023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557BC-A18C-214F-8A67-0CF5843CA6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319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</p:sldLayoutIdLst>
  <p:txStyles>
    <p:titleStyle>
      <a:lvl1pPr algn="l" defTabSz="457200" rtl="0" eaLnBrk="1" latinLnBrk="0" hangingPunct="1">
        <a:lnSpc>
          <a:spcPts val="3800"/>
        </a:lnSpc>
        <a:spcBef>
          <a:spcPct val="0"/>
        </a:spcBef>
        <a:buNone/>
        <a:defRPr sz="3600" b="1" i="0" kern="1200">
          <a:solidFill>
            <a:schemeClr val="accent1"/>
          </a:solidFill>
          <a:latin typeface="+mj-lt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900" b="1" dirty="0"/>
              <a:t>WORKSHOP</a:t>
            </a:r>
            <a:br>
              <a:rPr lang="en-GB" sz="4900" dirty="0"/>
            </a:br>
            <a:r>
              <a:rPr lang="en-GB" sz="4800" dirty="0"/>
              <a:t>Patient-centred care: management of chronic respiratory diseases</a:t>
            </a:r>
            <a:endParaRPr lang="en-GB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114361"/>
            <a:ext cx="9144000" cy="1655762"/>
          </a:xfrm>
        </p:spPr>
        <p:txBody>
          <a:bodyPr>
            <a:normAutofit/>
          </a:bodyPr>
          <a:lstStyle/>
          <a:p>
            <a:r>
              <a:rPr lang="en-GB" sz="2800" dirty="0"/>
              <a:t>Catalina </a:t>
            </a:r>
            <a:r>
              <a:rPr lang="en-GB" sz="2800" dirty="0" err="1"/>
              <a:t>Panaitescu</a:t>
            </a:r>
            <a:endParaRPr lang="en-GB" sz="2800" noProof="0" dirty="0"/>
          </a:p>
          <a:p>
            <a:r>
              <a:rPr lang="en-GB" sz="2800" noProof="0" dirty="0"/>
              <a:t>Jaime Correia de Sousa</a:t>
            </a:r>
          </a:p>
          <a:p>
            <a:r>
              <a:rPr lang="en-GB" sz="2800" dirty="0"/>
              <a:t>Marina García-Pardo</a:t>
            </a:r>
            <a:endParaRPr lang="en-GB" sz="2800" noProof="0" dirty="0"/>
          </a:p>
        </p:txBody>
      </p:sp>
    </p:spTree>
    <p:extLst>
      <p:ext uri="{BB962C8B-B14F-4D97-AF65-F5344CB8AC3E}">
        <p14:creationId xmlns:p14="http://schemas.microsoft.com/office/powerpoint/2010/main" val="1265825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959236" cy="1325563"/>
          </a:xfrm>
        </p:spPr>
        <p:txBody>
          <a:bodyPr/>
          <a:lstStyle/>
          <a:p>
            <a:r>
              <a:rPr lang="en-GB" sz="3500" b="1" kern="0" dirty="0">
                <a:solidFill>
                  <a:srgbClr val="CC030B"/>
                </a:solidFill>
                <a:latin typeface="Arial"/>
                <a:ea typeface="ＭＳ Ｐゴシック" pitchFamily="112" charset="-128"/>
              </a:rPr>
              <a:t>Introduction to IPCRG</a:t>
            </a:r>
            <a:endParaRPr lang="en-GB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503314" cy="4351338"/>
          </a:xfrm>
        </p:spPr>
        <p:txBody>
          <a:bodyPr>
            <a:normAutofit fontScale="85000" lnSpcReduction="10000"/>
          </a:bodyPr>
          <a:lstStyle/>
          <a:p>
            <a:pPr marL="152370" indent="0" defTabSz="60957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3200" b="1" i="1" dirty="0">
                <a:solidFill>
                  <a:srgbClr val="074B88"/>
                </a:solidFill>
                <a:latin typeface="Arial"/>
              </a:rPr>
              <a:t>International Primary Care Respiratory Group</a:t>
            </a:r>
          </a:p>
          <a:p>
            <a:pPr marL="152370" indent="0" defTabSz="60957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3200" dirty="0">
                <a:solidFill>
                  <a:srgbClr val="074B88"/>
                </a:solidFill>
                <a:latin typeface="Arial"/>
              </a:rPr>
              <a:t>Our </a:t>
            </a:r>
            <a:r>
              <a:rPr lang="en-GB" sz="3200" b="1" dirty="0">
                <a:solidFill>
                  <a:srgbClr val="074B88"/>
                </a:solidFill>
                <a:latin typeface="Arial"/>
              </a:rPr>
              <a:t>vision</a:t>
            </a:r>
            <a:r>
              <a:rPr lang="en-GB" sz="3200" dirty="0">
                <a:solidFill>
                  <a:srgbClr val="074B88"/>
                </a:solidFill>
                <a:latin typeface="Arial"/>
              </a:rPr>
              <a:t> is of a global population breathing and feeling well through universal access to right care.</a:t>
            </a:r>
          </a:p>
          <a:p>
            <a:pPr marL="152370" indent="0" defTabSz="60957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3200" dirty="0">
                <a:solidFill>
                  <a:srgbClr val="074B88"/>
                </a:solidFill>
                <a:latin typeface="Arial"/>
              </a:rPr>
              <a:t>Our </a:t>
            </a:r>
            <a:r>
              <a:rPr lang="en-GB" sz="3200" b="1" dirty="0">
                <a:solidFill>
                  <a:srgbClr val="074B88"/>
                </a:solidFill>
                <a:latin typeface="Arial"/>
              </a:rPr>
              <a:t>mission</a:t>
            </a:r>
            <a:r>
              <a:rPr lang="en-GB" sz="3200" dirty="0">
                <a:solidFill>
                  <a:srgbClr val="074B88"/>
                </a:solidFill>
                <a:latin typeface="Arial"/>
              </a:rPr>
              <a:t> is to work locally in primary care and collaborate globally to improve respiratory health.</a:t>
            </a:r>
          </a:p>
          <a:p>
            <a:pPr marL="152370" indent="0" defTabSz="60957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3200" dirty="0">
                <a:solidFill>
                  <a:srgbClr val="074B88"/>
                </a:solidFill>
                <a:latin typeface="Arial"/>
              </a:rPr>
              <a:t>We include multidisciplinary private and public providers</a:t>
            </a:r>
            <a:endParaRPr lang="en-GB" sz="3600" dirty="0">
              <a:solidFill>
                <a:srgbClr val="074B88"/>
              </a:solidFill>
              <a:latin typeface="Arial"/>
            </a:endParaRP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99E96224-A798-034E-9D21-5658D058834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3233" y="1426049"/>
            <a:ext cx="4119237" cy="231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039E9CF1-A77C-724A-99E2-93C447049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4823" y="4001294"/>
            <a:ext cx="3941879" cy="268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55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267" b="1" kern="0" dirty="0">
                <a:solidFill>
                  <a:srgbClr val="CC030B"/>
                </a:solidFill>
                <a:latin typeface="Arial"/>
                <a:ea typeface="ＭＳ Ｐゴシック" pitchFamily="112" charset="-128"/>
              </a:rPr>
              <a:t>We are the only</a:t>
            </a:r>
            <a:endParaRPr lang="en-GB" dirty="0"/>
          </a:p>
        </p:txBody>
      </p:sp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6066" lvl="0" indent="-346066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30000"/>
              <a:buFont typeface="Times" pitchFamily="-65" charset="0"/>
              <a:buChar char="•"/>
              <a:tabLst>
                <a:tab pos="1427127" algn="l"/>
                <a:tab pos="1641434" algn="l"/>
              </a:tabLst>
            </a:pPr>
            <a:r>
              <a:rPr lang="en-GB" sz="3000" kern="0" dirty="0">
                <a:solidFill>
                  <a:srgbClr val="074B88"/>
                </a:solidFill>
                <a:latin typeface="Arial"/>
                <a:ea typeface="ＭＳ Ｐゴシック" pitchFamily="112" charset="-128"/>
              </a:rPr>
              <a:t>Global primary care respiratory group</a:t>
            </a:r>
          </a:p>
          <a:p>
            <a:pPr marL="346066" lvl="0" indent="-346066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30000"/>
              <a:buFont typeface="Times" pitchFamily="-65" charset="0"/>
              <a:buChar char="•"/>
              <a:tabLst>
                <a:tab pos="1427127" algn="l"/>
                <a:tab pos="1641434" algn="l"/>
              </a:tabLst>
            </a:pPr>
            <a:r>
              <a:rPr lang="en-GB" sz="3000" kern="0" dirty="0">
                <a:solidFill>
                  <a:srgbClr val="074B88"/>
                </a:solidFill>
                <a:latin typeface="Arial"/>
                <a:ea typeface="ＭＳ Ｐゴシック" pitchFamily="112" charset="-128"/>
              </a:rPr>
              <a:t>Representative of primary care on WHO-Global Alliance against chronic Respiratory Diseases (GARD)</a:t>
            </a:r>
          </a:p>
          <a:p>
            <a:pPr marL="346066" lvl="0" indent="-346066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30000"/>
              <a:buFont typeface="Times" pitchFamily="-65" charset="0"/>
              <a:buChar char="•"/>
              <a:tabLst>
                <a:tab pos="1427127" algn="l"/>
                <a:tab pos="1641434" algn="l"/>
              </a:tabLst>
            </a:pPr>
            <a:r>
              <a:rPr lang="en-GB" sz="3000" kern="0" dirty="0">
                <a:solidFill>
                  <a:srgbClr val="074B88"/>
                </a:solidFill>
                <a:latin typeface="Arial"/>
                <a:ea typeface="ＭＳ Ｐゴシック" pitchFamily="112" charset="-128"/>
              </a:rPr>
              <a:t>Respiratory Group in collaborative relations with WONCA World</a:t>
            </a:r>
          </a:p>
          <a:p>
            <a:pPr marL="346066" lvl="0" indent="-346066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30000"/>
              <a:buFont typeface="Times" pitchFamily="-65" charset="0"/>
              <a:buChar char="•"/>
              <a:tabLst>
                <a:tab pos="1427127" algn="l"/>
                <a:tab pos="1641434" algn="l"/>
              </a:tabLst>
            </a:pPr>
            <a:r>
              <a:rPr lang="en-GB" sz="3000" kern="0" dirty="0">
                <a:solidFill>
                  <a:srgbClr val="074B88"/>
                </a:solidFill>
                <a:latin typeface="Arial"/>
                <a:ea typeface="ＭＳ Ｐゴシック" pitchFamily="112" charset="-128"/>
              </a:rPr>
              <a:t>Respiratory Special Interest Group of WONCA Europe</a:t>
            </a:r>
          </a:p>
          <a:p>
            <a:pPr marL="346066" lvl="0" indent="-346066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30000"/>
              <a:buFont typeface="Times" pitchFamily="-65" charset="0"/>
              <a:buChar char="•"/>
              <a:tabLst>
                <a:tab pos="1427127" algn="l"/>
                <a:tab pos="1641434" algn="l"/>
              </a:tabLst>
            </a:pPr>
            <a:r>
              <a:rPr lang="en-GB" sz="3000" kern="0" dirty="0">
                <a:solidFill>
                  <a:srgbClr val="074B88"/>
                </a:solidFill>
                <a:latin typeface="Arial"/>
                <a:ea typeface="ＭＳ Ｐゴシック" pitchFamily="112" charset="-128"/>
              </a:rPr>
              <a:t>And we have top 4 primary care journal (open access), </a:t>
            </a:r>
            <a:r>
              <a:rPr lang="en-GB" sz="3000" kern="0" dirty="0" err="1">
                <a:solidFill>
                  <a:srgbClr val="074B88"/>
                </a:solidFill>
                <a:latin typeface="Arial"/>
                <a:ea typeface="ＭＳ Ｐゴシック" pitchFamily="112" charset="-128"/>
              </a:rPr>
              <a:t>npjPCRM</a:t>
            </a:r>
            <a:r>
              <a:rPr lang="en-GB" sz="3000" kern="0" dirty="0">
                <a:solidFill>
                  <a:srgbClr val="074B88"/>
                </a:solidFill>
                <a:latin typeface="Arial"/>
                <a:ea typeface="ＭＳ Ｐゴシック" pitchFamily="112" charset="-128"/>
              </a:rPr>
              <a:t>, published by Springer Nature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153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39D8D16-925C-674F-9766-19664E884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803" y="1537693"/>
            <a:ext cx="2954120" cy="762000"/>
          </a:xfrm>
        </p:spPr>
        <p:txBody>
          <a:bodyPr/>
          <a:lstStyle/>
          <a:p>
            <a:r>
              <a:rPr lang="en-GB" sz="2667" dirty="0"/>
              <a:t>We reach 155,000 primary care colleagues</a:t>
            </a:r>
            <a:br>
              <a:rPr lang="en-GB" sz="2667" dirty="0"/>
            </a:br>
            <a:r>
              <a:rPr lang="en-GB" sz="2667" dirty="0"/>
              <a:t>through our 37 country members in high, middle and low income countries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E6C22C-0BEA-FD4C-B857-797C01D418E6}"/>
              </a:ext>
            </a:extLst>
          </p:cNvPr>
          <p:cNvSpPr txBox="1"/>
          <p:nvPr/>
        </p:nvSpPr>
        <p:spPr>
          <a:xfrm>
            <a:off x="1182624" y="5608321"/>
            <a:ext cx="78028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609585"/>
            <a:endParaRPr lang="en-US" sz="2400" dirty="0">
              <a:solidFill>
                <a:srgbClr val="074B88"/>
              </a:solidFill>
              <a:latin typeface="Arial"/>
            </a:endParaRPr>
          </a:p>
        </p:txBody>
      </p:sp>
      <p:pic>
        <p:nvPicPr>
          <p:cNvPr id="5" name="Content Placeholder 4" descr="Map&#10;&#10;Description automatically generated with low confidence">
            <a:extLst>
              <a:ext uri="{FF2B5EF4-FFF2-40B4-BE49-F238E27FC236}">
                <a16:creationId xmlns:a16="http://schemas.microsoft.com/office/drawing/2014/main" id="{9F024E1E-CA38-7248-B549-8C2FCF2CE5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5752" y="192506"/>
            <a:ext cx="7973445" cy="654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844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5A79C15-ECB1-E44E-93F3-6CB52BA8D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7953" y="858032"/>
            <a:ext cx="2162755" cy="762000"/>
          </a:xfrm>
        </p:spPr>
        <p:txBody>
          <a:bodyPr/>
          <a:lstStyle/>
          <a:p>
            <a:r>
              <a:rPr lang="en-GB" dirty="0"/>
              <a:t>IPCRG’s strategy to add value</a:t>
            </a:r>
          </a:p>
        </p:txBody>
      </p:sp>
      <p:pic>
        <p:nvPicPr>
          <p:cNvPr id="5" name="Picture 4" descr="Diagram, venn diagram&#10;&#10;Description automatically generated">
            <a:extLst>
              <a:ext uri="{FF2B5EF4-FFF2-40B4-BE49-F238E27FC236}">
                <a16:creationId xmlns:a16="http://schemas.microsoft.com/office/drawing/2014/main" id="{B5BAEB49-12FF-9D46-B01B-BDD2020DA6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92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654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ção de Conteúdo 4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597" y="-284600"/>
            <a:ext cx="10813095" cy="713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797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734671"/>
            <a:ext cx="7384676" cy="466294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It is a way of thinking and doing things that </a:t>
            </a:r>
          </a:p>
          <a:p>
            <a:r>
              <a:rPr lang="en-GB" dirty="0"/>
              <a:t>sees the people using health and social services as equal partners in </a:t>
            </a:r>
          </a:p>
          <a:p>
            <a:pPr lvl="1"/>
            <a:r>
              <a:rPr lang="en-GB" dirty="0"/>
              <a:t>planning, </a:t>
            </a:r>
          </a:p>
          <a:p>
            <a:pPr lvl="1"/>
            <a:r>
              <a:rPr lang="en-GB" dirty="0"/>
              <a:t>developing and </a:t>
            </a:r>
          </a:p>
          <a:p>
            <a:pPr lvl="1"/>
            <a:r>
              <a:rPr lang="en-GB" dirty="0"/>
              <a:t>monitoring care </a:t>
            </a:r>
          </a:p>
          <a:p>
            <a:r>
              <a:rPr lang="en-GB" dirty="0"/>
              <a:t>to make sure it meets their needs. </a:t>
            </a:r>
          </a:p>
          <a:p>
            <a:r>
              <a:rPr lang="en-GB" dirty="0"/>
              <a:t>This means </a:t>
            </a:r>
          </a:p>
          <a:p>
            <a:pPr lvl="1"/>
            <a:r>
              <a:rPr lang="en-GB" dirty="0"/>
              <a:t>putting people and their families </a:t>
            </a:r>
          </a:p>
          <a:p>
            <a:pPr lvl="1"/>
            <a:r>
              <a:rPr lang="en-GB" dirty="0"/>
              <a:t>at the centre of decisions </a:t>
            </a:r>
          </a:p>
          <a:p>
            <a:pPr lvl="1"/>
            <a:r>
              <a:rPr lang="en-GB" dirty="0"/>
              <a:t>and seeing them as experts, </a:t>
            </a:r>
          </a:p>
          <a:p>
            <a:r>
              <a:rPr lang="en-GB" dirty="0"/>
              <a:t>working alongside professionals to get the best outcome.</a:t>
            </a:r>
          </a:p>
        </p:txBody>
      </p:sp>
      <p:pic>
        <p:nvPicPr>
          <p:cNvPr id="7" name="Marcador de Posição de Conteúdo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316375" y="2288335"/>
            <a:ext cx="3325229" cy="286067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Patient-centred care</a:t>
            </a:r>
          </a:p>
        </p:txBody>
      </p:sp>
    </p:spTree>
    <p:extLst>
      <p:ext uri="{BB962C8B-B14F-4D97-AF65-F5344CB8AC3E}">
        <p14:creationId xmlns:p14="http://schemas.microsoft.com/office/powerpoint/2010/main" val="370548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ítulo 1"/>
          <p:cNvSpPr>
            <a:spLocks noGrp="1"/>
          </p:cNvSpPr>
          <p:nvPr>
            <p:ph type="title" idx="4294967295"/>
          </p:nvPr>
        </p:nvSpPr>
        <p:spPr>
          <a:xfrm>
            <a:off x="3119712" y="96838"/>
            <a:ext cx="5976937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pt-PT" dirty="0"/>
              <a:t>The Patient-centred clinical model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829300" y="6491288"/>
            <a:ext cx="47625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GB" sz="1300" i="1" dirty="0">
                <a:solidFill>
                  <a:prstClr val="black"/>
                </a:solidFill>
                <a:latin typeface="Calibri"/>
              </a:rPr>
              <a:t>The patient-centred clinical method</a:t>
            </a:r>
            <a:r>
              <a:rPr lang="en-US" sz="1300" i="1" dirty="0">
                <a:solidFill>
                  <a:prstClr val="black"/>
                </a:solidFill>
                <a:latin typeface="Calibri"/>
              </a:rPr>
              <a:t> (</a:t>
            </a:r>
            <a:r>
              <a:rPr lang="en-GB" sz="1300" i="1" dirty="0" err="1">
                <a:solidFill>
                  <a:prstClr val="black"/>
                </a:solidFill>
                <a:latin typeface="Calibri"/>
              </a:rPr>
              <a:t>Levenstein</a:t>
            </a:r>
            <a:r>
              <a:rPr lang="en-GB" sz="1300" i="1" dirty="0">
                <a:solidFill>
                  <a:prstClr val="black"/>
                </a:solidFill>
                <a:latin typeface="Calibri"/>
              </a:rPr>
              <a:t> et al. 1986)</a:t>
            </a:r>
            <a:endParaRPr lang="pt-PT" sz="1300" i="1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" name="Grupo 46"/>
          <p:cNvGrpSpPr>
            <a:grpSpLocks/>
          </p:cNvGrpSpPr>
          <p:nvPr/>
        </p:nvGrpSpPr>
        <p:grpSpPr bwMode="auto">
          <a:xfrm>
            <a:off x="4419600" y="2514600"/>
            <a:ext cx="3276600" cy="2590800"/>
            <a:chOff x="2895600" y="2514600"/>
            <a:chExt cx="3276600" cy="2590800"/>
          </a:xfrm>
        </p:grpSpPr>
        <p:sp>
          <p:nvSpPr>
            <p:cNvPr id="4" name="Rectângulo 3"/>
            <p:cNvSpPr/>
            <p:nvPr/>
          </p:nvSpPr>
          <p:spPr>
            <a:xfrm>
              <a:off x="2895600" y="2514600"/>
              <a:ext cx="3276600" cy="2590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2987675" y="2743200"/>
              <a:ext cx="3108325" cy="219392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352800" y="3352800"/>
              <a:ext cx="1295400" cy="1219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4191000" y="3200400"/>
              <a:ext cx="1295400" cy="1219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3352800" y="3886200"/>
              <a:ext cx="9906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dirty="0">
                  <a:solidFill>
                    <a:prstClr val="black"/>
                  </a:solidFill>
                  <a:latin typeface="Calibri"/>
                </a:rPr>
                <a:t>Disease</a:t>
              </a: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4495800" y="3505200"/>
              <a:ext cx="9906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>
                  <a:solidFill>
                    <a:prstClr val="black"/>
                  </a:solidFill>
                  <a:latin typeface="Calibri"/>
                </a:rPr>
                <a:t>Illness</a:t>
              </a: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5029200" y="2514600"/>
              <a:ext cx="11430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dirty="0">
                  <a:solidFill>
                    <a:prstClr val="black"/>
                  </a:solidFill>
                  <a:latin typeface="Calibri"/>
                </a:rPr>
                <a:t>CONTEXT</a:t>
              </a:r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3733800" y="2895600"/>
              <a:ext cx="11430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dirty="0">
                  <a:solidFill>
                    <a:prstClr val="black"/>
                  </a:solidFill>
                  <a:latin typeface="Calibri"/>
                </a:rPr>
                <a:t>PERSON</a:t>
              </a:r>
            </a:p>
          </p:txBody>
        </p:sp>
      </p:grpSp>
      <p:grpSp>
        <p:nvGrpSpPr>
          <p:cNvPr id="16" name="Grupo 49"/>
          <p:cNvGrpSpPr>
            <a:grpSpLocks/>
          </p:cNvGrpSpPr>
          <p:nvPr/>
        </p:nvGrpSpPr>
        <p:grpSpPr bwMode="auto">
          <a:xfrm>
            <a:off x="2895600" y="2971800"/>
            <a:ext cx="1524000" cy="554038"/>
            <a:chOff x="1371600" y="2971800"/>
            <a:chExt cx="1524000" cy="553998"/>
          </a:xfrm>
        </p:grpSpPr>
        <p:sp>
          <p:nvSpPr>
            <p:cNvPr id="13" name="CaixaDeTexto 12"/>
            <p:cNvSpPr txBox="1"/>
            <p:nvPr/>
          </p:nvSpPr>
          <p:spPr>
            <a:xfrm>
              <a:off x="1371600" y="2971800"/>
              <a:ext cx="1524000" cy="55399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1200" dirty="0">
                  <a:solidFill>
                    <a:prstClr val="black"/>
                  </a:solidFill>
                  <a:latin typeface="Calibri"/>
                </a:rPr>
                <a:t>Physical, history, lab </a:t>
              </a:r>
              <a:r>
                <a:rPr lang="en-GB" dirty="0">
                  <a:solidFill>
                    <a:prstClr val="black"/>
                  </a:solidFill>
                  <a:latin typeface="Calibri"/>
                </a:rPr>
                <a:t>Disease</a:t>
              </a:r>
            </a:p>
          </p:txBody>
        </p:sp>
        <p:cxnSp>
          <p:nvCxnSpPr>
            <p:cNvPr id="15" name="Conexão recta unidireccional 14"/>
            <p:cNvCxnSpPr/>
            <p:nvPr/>
          </p:nvCxnSpPr>
          <p:spPr>
            <a:xfrm>
              <a:off x="1600200" y="3505161"/>
              <a:ext cx="1219200" cy="0"/>
            </a:xfrm>
            <a:prstGeom prst="straightConnector1">
              <a:avLst/>
            </a:prstGeom>
            <a:ln w="317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upo 51"/>
          <p:cNvGrpSpPr>
            <a:grpSpLocks/>
          </p:cNvGrpSpPr>
          <p:nvPr/>
        </p:nvGrpSpPr>
        <p:grpSpPr bwMode="auto">
          <a:xfrm>
            <a:off x="1752600" y="3352801"/>
            <a:ext cx="1371600" cy="923925"/>
            <a:chOff x="228600" y="3352800"/>
            <a:chExt cx="1371600" cy="923330"/>
          </a:xfrm>
        </p:grpSpPr>
        <p:sp>
          <p:nvSpPr>
            <p:cNvPr id="19" name="CaixaDeTexto 18"/>
            <p:cNvSpPr txBox="1"/>
            <p:nvPr/>
          </p:nvSpPr>
          <p:spPr>
            <a:xfrm>
              <a:off x="228600" y="3352800"/>
              <a:ext cx="990600" cy="9233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dirty="0">
                  <a:solidFill>
                    <a:prstClr val="black"/>
                  </a:solidFill>
                  <a:latin typeface="Calibri"/>
                </a:rPr>
                <a:t>Patient presents cues</a:t>
              </a:r>
            </a:p>
          </p:txBody>
        </p:sp>
        <p:cxnSp>
          <p:nvCxnSpPr>
            <p:cNvPr id="20" name="Conexão recta unidireccional 19"/>
            <p:cNvCxnSpPr/>
            <p:nvPr/>
          </p:nvCxnSpPr>
          <p:spPr>
            <a:xfrm>
              <a:off x="1219200" y="3733555"/>
              <a:ext cx="381000" cy="0"/>
            </a:xfrm>
            <a:prstGeom prst="straightConnector1">
              <a:avLst/>
            </a:prstGeom>
            <a:ln w="317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upo 52"/>
          <p:cNvGrpSpPr>
            <a:grpSpLocks/>
          </p:cNvGrpSpPr>
          <p:nvPr/>
        </p:nvGrpSpPr>
        <p:grpSpPr bwMode="auto">
          <a:xfrm>
            <a:off x="7772400" y="2667000"/>
            <a:ext cx="1600200" cy="2122488"/>
            <a:chOff x="6248400" y="2667000"/>
            <a:chExt cx="1600200" cy="2121932"/>
          </a:xfrm>
        </p:grpSpPr>
        <p:cxnSp>
          <p:nvCxnSpPr>
            <p:cNvPr id="22" name="Conexão recta unidireccional 21"/>
            <p:cNvCxnSpPr/>
            <p:nvPr/>
          </p:nvCxnSpPr>
          <p:spPr>
            <a:xfrm>
              <a:off x="6248400" y="2819360"/>
              <a:ext cx="381000" cy="0"/>
            </a:xfrm>
            <a:prstGeom prst="straightConnector1">
              <a:avLst/>
            </a:prstGeom>
            <a:ln w="317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xão recta unidireccional 22"/>
            <p:cNvCxnSpPr/>
            <p:nvPr/>
          </p:nvCxnSpPr>
          <p:spPr>
            <a:xfrm>
              <a:off x="6248400" y="3809701"/>
              <a:ext cx="381000" cy="0"/>
            </a:xfrm>
            <a:prstGeom prst="straightConnector1">
              <a:avLst/>
            </a:prstGeom>
            <a:ln w="317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xão recta unidireccional 23"/>
            <p:cNvCxnSpPr/>
            <p:nvPr/>
          </p:nvCxnSpPr>
          <p:spPr>
            <a:xfrm>
              <a:off x="6248400" y="4647681"/>
              <a:ext cx="381000" cy="0"/>
            </a:xfrm>
            <a:prstGeom prst="straightConnector1">
              <a:avLst/>
            </a:prstGeom>
            <a:ln w="317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CaixaDeTexto 24"/>
            <p:cNvSpPr txBox="1"/>
            <p:nvPr/>
          </p:nvSpPr>
          <p:spPr>
            <a:xfrm>
              <a:off x="6629400" y="2667000"/>
              <a:ext cx="1219200" cy="3697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dirty="0">
                  <a:solidFill>
                    <a:prstClr val="black"/>
                  </a:solidFill>
                  <a:latin typeface="Calibri"/>
                </a:rPr>
                <a:t>Problems</a:t>
              </a:r>
            </a:p>
          </p:txBody>
        </p:sp>
        <p:sp>
          <p:nvSpPr>
            <p:cNvPr id="26" name="CaixaDeTexto 25"/>
            <p:cNvSpPr txBox="1"/>
            <p:nvPr/>
          </p:nvSpPr>
          <p:spPr>
            <a:xfrm>
              <a:off x="6629400" y="3581160"/>
              <a:ext cx="1219200" cy="3697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dirty="0">
                  <a:solidFill>
                    <a:prstClr val="black"/>
                  </a:solidFill>
                  <a:latin typeface="Calibri"/>
                </a:rPr>
                <a:t>Goals</a:t>
              </a:r>
            </a:p>
          </p:txBody>
        </p:sp>
        <p:sp>
          <p:nvSpPr>
            <p:cNvPr id="27" name="CaixaDeTexto 26"/>
            <p:cNvSpPr txBox="1"/>
            <p:nvPr/>
          </p:nvSpPr>
          <p:spPr>
            <a:xfrm>
              <a:off x="6629400" y="4419141"/>
              <a:ext cx="1219200" cy="3697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dirty="0">
                  <a:solidFill>
                    <a:prstClr val="black"/>
                  </a:solidFill>
                  <a:latin typeface="Calibri"/>
                </a:rPr>
                <a:t>Roles</a:t>
              </a:r>
            </a:p>
          </p:txBody>
        </p:sp>
      </p:grpSp>
      <p:grpSp>
        <p:nvGrpSpPr>
          <p:cNvPr id="31" name="Grupo 47"/>
          <p:cNvGrpSpPr>
            <a:grpSpLocks/>
          </p:cNvGrpSpPr>
          <p:nvPr/>
        </p:nvGrpSpPr>
        <p:grpSpPr bwMode="auto">
          <a:xfrm>
            <a:off x="9220200" y="2438400"/>
            <a:ext cx="1219200" cy="2819400"/>
            <a:chOff x="7696200" y="2438400"/>
            <a:chExt cx="1219200" cy="2819400"/>
          </a:xfrm>
        </p:grpSpPr>
        <p:sp>
          <p:nvSpPr>
            <p:cNvPr id="28" name="Triângulo isósceles 27"/>
            <p:cNvSpPr/>
            <p:nvPr/>
          </p:nvSpPr>
          <p:spPr>
            <a:xfrm rot="5400000">
              <a:off x="6819900" y="3314700"/>
              <a:ext cx="2819400" cy="1066800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" name="CaixaDeTexto 28"/>
            <p:cNvSpPr txBox="1"/>
            <p:nvPr/>
          </p:nvSpPr>
          <p:spPr>
            <a:xfrm>
              <a:off x="7696200" y="3468688"/>
              <a:ext cx="1219200" cy="6461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b="1" dirty="0">
                  <a:solidFill>
                    <a:srgbClr val="B20533"/>
                  </a:solidFill>
                  <a:latin typeface="Calibri"/>
                </a:rPr>
                <a:t>Mutual Decision</a:t>
              </a:r>
            </a:p>
          </p:txBody>
        </p:sp>
      </p:grpSp>
      <p:sp>
        <p:nvSpPr>
          <p:cNvPr id="30" name="CaixaDeTexto 29"/>
          <p:cNvSpPr txBox="1"/>
          <p:nvPr/>
        </p:nvSpPr>
        <p:spPr>
          <a:xfrm>
            <a:off x="2743200" y="1447800"/>
            <a:ext cx="18288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="1" dirty="0">
                <a:solidFill>
                  <a:prstClr val="black"/>
                </a:solidFill>
                <a:latin typeface="Calibri"/>
              </a:rPr>
              <a:t>Exploring both the disease and illness experience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5181600" y="1447801"/>
            <a:ext cx="17526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="1" dirty="0">
                <a:solidFill>
                  <a:prstClr val="black"/>
                </a:solidFill>
                <a:latin typeface="Calibri"/>
              </a:rPr>
              <a:t>Understanding the whole person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7924800" y="1447801"/>
            <a:ext cx="12192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="1" dirty="0">
                <a:solidFill>
                  <a:prstClr val="black"/>
                </a:solidFill>
                <a:latin typeface="Calibri"/>
              </a:rPr>
              <a:t>Finding common ground</a:t>
            </a:r>
          </a:p>
        </p:txBody>
      </p:sp>
      <p:grpSp>
        <p:nvGrpSpPr>
          <p:cNvPr id="38" name="Grupo 48"/>
          <p:cNvGrpSpPr>
            <a:grpSpLocks/>
          </p:cNvGrpSpPr>
          <p:nvPr/>
        </p:nvGrpSpPr>
        <p:grpSpPr bwMode="auto">
          <a:xfrm>
            <a:off x="2590800" y="5181600"/>
            <a:ext cx="7391400" cy="1066800"/>
            <a:chOff x="1066800" y="5181600"/>
            <a:chExt cx="7391400" cy="1066800"/>
          </a:xfrm>
        </p:grpSpPr>
        <p:cxnSp>
          <p:nvCxnSpPr>
            <p:cNvPr id="18" name="Conexão recta unidireccional 17"/>
            <p:cNvCxnSpPr/>
            <p:nvPr/>
          </p:nvCxnSpPr>
          <p:spPr>
            <a:xfrm flipV="1">
              <a:off x="1981200" y="5181600"/>
              <a:ext cx="1905000" cy="381000"/>
            </a:xfrm>
            <a:prstGeom prst="straightConnector1">
              <a:avLst/>
            </a:prstGeom>
            <a:ln w="317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ângulo 33"/>
            <p:cNvSpPr/>
            <p:nvPr/>
          </p:nvSpPr>
          <p:spPr>
            <a:xfrm>
              <a:off x="1066800" y="5562600"/>
              <a:ext cx="7391400" cy="685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5" name="CaixaDeTexto 34"/>
            <p:cNvSpPr txBox="1"/>
            <p:nvPr/>
          </p:nvSpPr>
          <p:spPr>
            <a:xfrm>
              <a:off x="1066800" y="5602288"/>
              <a:ext cx="2514600" cy="6461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b="1" dirty="0">
                  <a:solidFill>
                    <a:prstClr val="black"/>
                  </a:solidFill>
                  <a:latin typeface="Calibri"/>
                </a:rPr>
                <a:t>Enhancing the patient-doctor relationship</a:t>
              </a:r>
            </a:p>
          </p:txBody>
        </p:sp>
        <p:sp>
          <p:nvSpPr>
            <p:cNvPr id="36" name="CaixaDeTexto 35"/>
            <p:cNvSpPr txBox="1"/>
            <p:nvPr/>
          </p:nvSpPr>
          <p:spPr>
            <a:xfrm>
              <a:off x="3505200" y="5602288"/>
              <a:ext cx="2895600" cy="6461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b="1" dirty="0">
                  <a:solidFill>
                    <a:prstClr val="black"/>
                  </a:solidFill>
                  <a:latin typeface="Calibri"/>
                </a:rPr>
                <a:t>Incorporating prevention and health promotion</a:t>
              </a:r>
            </a:p>
          </p:txBody>
        </p:sp>
        <p:sp>
          <p:nvSpPr>
            <p:cNvPr id="37" name="CaixaDeTexto 36"/>
            <p:cNvSpPr txBox="1"/>
            <p:nvPr/>
          </p:nvSpPr>
          <p:spPr>
            <a:xfrm>
              <a:off x="6629400" y="5715000"/>
              <a:ext cx="18288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b="1" dirty="0">
                  <a:solidFill>
                    <a:prstClr val="black"/>
                  </a:solidFill>
                  <a:latin typeface="Calibri"/>
                </a:rPr>
                <a:t>Being realistic</a:t>
              </a:r>
            </a:p>
          </p:txBody>
        </p:sp>
        <p:cxnSp>
          <p:nvCxnSpPr>
            <p:cNvPr id="39" name="Conexão recta unidireccional 38"/>
            <p:cNvCxnSpPr/>
            <p:nvPr/>
          </p:nvCxnSpPr>
          <p:spPr>
            <a:xfrm flipH="1" flipV="1">
              <a:off x="5181600" y="5181600"/>
              <a:ext cx="2133600" cy="381000"/>
            </a:xfrm>
            <a:prstGeom prst="straightConnector1">
              <a:avLst/>
            </a:prstGeom>
            <a:ln w="317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xão recta unidireccional 42"/>
            <p:cNvCxnSpPr/>
            <p:nvPr/>
          </p:nvCxnSpPr>
          <p:spPr>
            <a:xfrm flipV="1">
              <a:off x="4572000" y="5181600"/>
              <a:ext cx="0" cy="381000"/>
            </a:xfrm>
            <a:prstGeom prst="straightConnector1">
              <a:avLst/>
            </a:prstGeom>
            <a:ln w="317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upo 50"/>
          <p:cNvGrpSpPr>
            <a:grpSpLocks/>
          </p:cNvGrpSpPr>
          <p:nvPr/>
        </p:nvGrpSpPr>
        <p:grpSpPr bwMode="auto">
          <a:xfrm>
            <a:off x="2895600" y="4114801"/>
            <a:ext cx="1524000" cy="1000125"/>
            <a:chOff x="1371600" y="4114800"/>
            <a:chExt cx="1524000" cy="999530"/>
          </a:xfrm>
        </p:grpSpPr>
        <p:sp>
          <p:nvSpPr>
            <p:cNvPr id="14" name="CaixaDeTexto 13"/>
            <p:cNvSpPr txBox="1"/>
            <p:nvPr/>
          </p:nvSpPr>
          <p:spPr>
            <a:xfrm>
              <a:off x="1371600" y="4190955"/>
              <a:ext cx="1524000" cy="9233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dirty="0">
                  <a:solidFill>
                    <a:prstClr val="black"/>
                  </a:solidFill>
                  <a:latin typeface="Calibri"/>
                </a:rPr>
                <a:t>Illness</a:t>
              </a:r>
            </a:p>
            <a:p>
              <a:pPr algn="ctr">
                <a:defRPr/>
              </a:pPr>
              <a:r>
                <a:rPr lang="en-GB" sz="1200" dirty="0">
                  <a:solidFill>
                    <a:prstClr val="black"/>
                  </a:solidFill>
                  <a:latin typeface="Calibri"/>
                </a:rPr>
                <a:t>Ideas, expectations,</a:t>
              </a:r>
            </a:p>
            <a:p>
              <a:pPr algn="ctr">
                <a:defRPr/>
              </a:pPr>
              <a:r>
                <a:rPr lang="en-GB" sz="1200" dirty="0">
                  <a:solidFill>
                    <a:prstClr val="black"/>
                  </a:solidFill>
                  <a:latin typeface="Calibri"/>
                </a:rPr>
                <a:t>feelings, effect on function </a:t>
              </a:r>
            </a:p>
          </p:txBody>
        </p:sp>
        <p:cxnSp>
          <p:nvCxnSpPr>
            <p:cNvPr id="46" name="Conexão recta unidireccional 45"/>
            <p:cNvCxnSpPr/>
            <p:nvPr/>
          </p:nvCxnSpPr>
          <p:spPr>
            <a:xfrm>
              <a:off x="1600200" y="4114800"/>
              <a:ext cx="1219200" cy="0"/>
            </a:xfrm>
            <a:prstGeom prst="straightConnector1">
              <a:avLst/>
            </a:prstGeom>
            <a:ln w="317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19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4D48F-79CB-C84A-B4C8-70B16B139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669" y="-176651"/>
            <a:ext cx="8496821" cy="1143000"/>
          </a:xfrm>
        </p:spPr>
        <p:txBody>
          <a:bodyPr/>
          <a:lstStyle/>
          <a:p>
            <a:r>
              <a:rPr lang="en-GB" sz="2800" dirty="0"/>
              <a:t>The asthma system (adapted Chronic Care Model)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A7AF2D8-070F-5C4E-B591-BEED9A43BA9A}"/>
              </a:ext>
            </a:extLst>
          </p:cNvPr>
          <p:cNvSpPr/>
          <p:nvPr/>
        </p:nvSpPr>
        <p:spPr bwMode="auto">
          <a:xfrm>
            <a:off x="1126079" y="622763"/>
            <a:ext cx="10108571" cy="5612474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B125F7-C621-8240-BFE7-3FBCBBCC9D9D}"/>
              </a:ext>
            </a:extLst>
          </p:cNvPr>
          <p:cNvSpPr txBox="1"/>
          <p:nvPr/>
        </p:nvSpPr>
        <p:spPr>
          <a:xfrm>
            <a:off x="4859206" y="644234"/>
            <a:ext cx="2732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Supportive governance &amp; financing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F0CFFC7-F5F1-C948-86D2-C0F529A1D100}"/>
              </a:ext>
            </a:extLst>
          </p:cNvPr>
          <p:cNvSpPr/>
          <p:nvPr/>
        </p:nvSpPr>
        <p:spPr bwMode="auto">
          <a:xfrm>
            <a:off x="1823193" y="1159917"/>
            <a:ext cx="8714342" cy="4538167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3BF879-03B7-4A47-B480-EB0B64F089CB}"/>
              </a:ext>
            </a:extLst>
          </p:cNvPr>
          <p:cNvSpPr txBox="1"/>
          <p:nvPr/>
        </p:nvSpPr>
        <p:spPr>
          <a:xfrm>
            <a:off x="5540586" y="1292597"/>
            <a:ext cx="1467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Community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0F6E63-3955-0849-9443-92B81FBC8B82}"/>
              </a:ext>
            </a:extLst>
          </p:cNvPr>
          <p:cNvSpPr txBox="1"/>
          <p:nvPr/>
        </p:nvSpPr>
        <p:spPr>
          <a:xfrm>
            <a:off x="192088" y="6398424"/>
            <a:ext cx="119169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Williams S, et al Remote consultations in primary care across low-, middle- and high-income countries: Implications for policy and care delivery. J Health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Serv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Res Policy. 2022 Dec 9:13558196221140318.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83A7F1F-5C84-C94D-935F-D885E687C7F3}"/>
              </a:ext>
            </a:extLst>
          </p:cNvPr>
          <p:cNvSpPr/>
          <p:nvPr/>
        </p:nvSpPr>
        <p:spPr bwMode="auto">
          <a:xfrm>
            <a:off x="2968947" y="1986902"/>
            <a:ext cx="6422834" cy="2884197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DED82F-DF2B-1743-91C0-6544E16A7167}"/>
              </a:ext>
            </a:extLst>
          </p:cNvPr>
          <p:cNvSpPr txBox="1"/>
          <p:nvPr/>
        </p:nvSpPr>
        <p:spPr>
          <a:xfrm>
            <a:off x="5358616" y="2014416"/>
            <a:ext cx="1775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Health system</a:t>
            </a:r>
          </a:p>
        </p:txBody>
      </p:sp>
      <p:sp>
        <p:nvSpPr>
          <p:cNvPr id="25" name="Left-right Arrow 24">
            <a:extLst>
              <a:ext uri="{FF2B5EF4-FFF2-40B4-BE49-F238E27FC236}">
                <a16:creationId xmlns:a16="http://schemas.microsoft.com/office/drawing/2014/main" id="{EDA26E6C-4E8E-284D-BAD4-913FEF3336B6}"/>
              </a:ext>
            </a:extLst>
          </p:cNvPr>
          <p:cNvSpPr/>
          <p:nvPr/>
        </p:nvSpPr>
        <p:spPr bwMode="auto">
          <a:xfrm>
            <a:off x="5934945" y="3186684"/>
            <a:ext cx="976831" cy="484632"/>
          </a:xfrm>
          <a:prstGeom prst="leftRight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51E00EB-94C9-854D-B4DB-7C7F26206498}"/>
              </a:ext>
            </a:extLst>
          </p:cNvPr>
          <p:cNvSpPr txBox="1"/>
          <p:nvPr/>
        </p:nvSpPr>
        <p:spPr>
          <a:xfrm>
            <a:off x="5483722" y="2723467"/>
            <a:ext cx="1836972" cy="51077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Right healthcare delivery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E64689F-3431-1749-A972-0BDD0EB4AEE3}"/>
              </a:ext>
            </a:extLst>
          </p:cNvPr>
          <p:cNvSpPr txBox="1"/>
          <p:nvPr/>
        </p:nvSpPr>
        <p:spPr>
          <a:xfrm>
            <a:off x="5365993" y="4217380"/>
            <a:ext cx="2072431" cy="51077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Clinical information systems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FBFBD41-9715-874B-B29B-75B0E49817F7}"/>
              </a:ext>
            </a:extLst>
          </p:cNvPr>
          <p:cNvGrpSpPr/>
          <p:nvPr/>
        </p:nvGrpSpPr>
        <p:grpSpPr>
          <a:xfrm>
            <a:off x="2620723" y="2648176"/>
            <a:ext cx="3315763" cy="1561648"/>
            <a:chOff x="924714" y="2899527"/>
            <a:chExt cx="3315763" cy="156164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7378782-DBCE-344F-AEB3-A8BE1C9872A1}"/>
                </a:ext>
              </a:extLst>
            </p:cNvPr>
            <p:cNvGrpSpPr/>
            <p:nvPr/>
          </p:nvGrpSpPr>
          <p:grpSpPr>
            <a:xfrm>
              <a:off x="924714" y="2899527"/>
              <a:ext cx="3315763" cy="1561648"/>
              <a:chOff x="2486459" y="4264706"/>
              <a:chExt cx="3315763" cy="1561648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FD1502E9-E187-C54C-AD04-A9DA4147ED8A}"/>
                  </a:ext>
                </a:extLst>
              </p:cNvPr>
              <p:cNvSpPr/>
              <p:nvPr/>
            </p:nvSpPr>
            <p:spPr bwMode="auto">
              <a:xfrm>
                <a:off x="2486459" y="4264706"/>
                <a:ext cx="3315763" cy="1561648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/>
                  <a:ea typeface="+mn-ea"/>
                  <a:cs typeface="+mn-cs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30E98D5-7E99-AD4B-B658-413C92799F56}"/>
                  </a:ext>
                </a:extLst>
              </p:cNvPr>
              <p:cNvSpPr txBox="1"/>
              <p:nvPr/>
            </p:nvSpPr>
            <p:spPr>
              <a:xfrm>
                <a:off x="2706056" y="4636248"/>
                <a:ext cx="137278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Activated family and community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7B770EC-22C7-FB47-9C37-7471396BE1DE}"/>
                </a:ext>
              </a:extLst>
            </p:cNvPr>
            <p:cNvGrpSpPr/>
            <p:nvPr/>
          </p:nvGrpSpPr>
          <p:grpSpPr>
            <a:xfrm>
              <a:off x="2462222" y="3024080"/>
              <a:ext cx="1778255" cy="1312541"/>
              <a:chOff x="4047296" y="3260927"/>
              <a:chExt cx="1778255" cy="1312541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49B2329B-C4AD-9E43-8281-A7D1EAF18088}"/>
                  </a:ext>
                </a:extLst>
              </p:cNvPr>
              <p:cNvSpPr/>
              <p:nvPr/>
            </p:nvSpPr>
            <p:spPr bwMode="auto">
              <a:xfrm>
                <a:off x="4047296" y="3260927"/>
                <a:ext cx="1778255" cy="1312541"/>
              </a:xfrm>
              <a:prstGeom prst="ellipse">
                <a:avLst/>
              </a:prstGeom>
              <a:solidFill>
                <a:schemeClr val="tx1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/>
                  <a:ea typeface="+mn-ea"/>
                  <a:cs typeface="+mn-cs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5E57DC0-EFD6-2D45-A3F3-CCEE33D248A9}"/>
                  </a:ext>
                </a:extLst>
              </p:cNvPr>
              <p:cNvSpPr txBox="1"/>
              <p:nvPr/>
            </p:nvSpPr>
            <p:spPr>
              <a:xfrm>
                <a:off x="4276700" y="3429000"/>
                <a:ext cx="137278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Informed activated patient</a:t>
                </a:r>
              </a:p>
            </p:txBody>
          </p:sp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B4789808-402E-354C-AC5D-42F6AE9C1331}"/>
              </a:ext>
            </a:extLst>
          </p:cNvPr>
          <p:cNvSpPr txBox="1"/>
          <p:nvPr/>
        </p:nvSpPr>
        <p:spPr>
          <a:xfrm>
            <a:off x="5650270" y="3826279"/>
            <a:ext cx="1503877" cy="30646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Decision support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091D4BF-9C36-7448-BB4B-49FA000CD658}"/>
              </a:ext>
            </a:extLst>
          </p:cNvPr>
          <p:cNvSpPr txBox="1"/>
          <p:nvPr/>
        </p:nvSpPr>
        <p:spPr>
          <a:xfrm>
            <a:off x="5432027" y="2390612"/>
            <a:ext cx="1940362" cy="30646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Self-management skills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3F136FE-AEFA-3842-813A-1335ADC19BE1}"/>
              </a:ext>
            </a:extLst>
          </p:cNvPr>
          <p:cNvSpPr txBox="1"/>
          <p:nvPr/>
        </p:nvSpPr>
        <p:spPr>
          <a:xfrm>
            <a:off x="2765911" y="4282670"/>
            <a:ext cx="866091" cy="306467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Schools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8D17537-D8D6-6141-9F83-9E916D0744A6}"/>
              </a:ext>
            </a:extLst>
          </p:cNvPr>
          <p:cNvSpPr txBox="1"/>
          <p:nvPr/>
        </p:nvSpPr>
        <p:spPr>
          <a:xfrm>
            <a:off x="4769414" y="4980595"/>
            <a:ext cx="1229512" cy="510778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Faith organisations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3332F39-CA43-6C4A-BBC3-4C71966D1661}"/>
              </a:ext>
            </a:extLst>
          </p:cNvPr>
          <p:cNvSpPr txBox="1"/>
          <p:nvPr/>
        </p:nvSpPr>
        <p:spPr>
          <a:xfrm>
            <a:off x="6534474" y="4968454"/>
            <a:ext cx="1229512" cy="510778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Leisure/sports clubs/gyms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4150CA9-89CF-394B-988E-F8742F15BB91}"/>
              </a:ext>
            </a:extLst>
          </p:cNvPr>
          <p:cNvSpPr txBox="1"/>
          <p:nvPr/>
        </p:nvSpPr>
        <p:spPr>
          <a:xfrm>
            <a:off x="8214804" y="4551777"/>
            <a:ext cx="1229512" cy="510778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Community organisations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B675A68-2A9E-5B4D-A7B5-DC33DD7AC426}"/>
              </a:ext>
            </a:extLst>
          </p:cNvPr>
          <p:cNvSpPr txBox="1"/>
          <p:nvPr/>
        </p:nvSpPr>
        <p:spPr>
          <a:xfrm>
            <a:off x="3198956" y="4779809"/>
            <a:ext cx="1437460" cy="306467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Parliamentarians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B35B1AA-1A2A-DF41-8A17-D1EE1C23546F}"/>
              </a:ext>
            </a:extLst>
          </p:cNvPr>
          <p:cNvSpPr txBox="1"/>
          <p:nvPr/>
        </p:nvSpPr>
        <p:spPr>
          <a:xfrm>
            <a:off x="2271832" y="2487171"/>
            <a:ext cx="917393" cy="306467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Business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581342C-20E0-D949-95B5-3427DFD64DBD}"/>
              </a:ext>
            </a:extLst>
          </p:cNvPr>
          <p:cNvSpPr txBox="1"/>
          <p:nvPr/>
        </p:nvSpPr>
        <p:spPr>
          <a:xfrm>
            <a:off x="3542064" y="1784848"/>
            <a:ext cx="1051820" cy="306467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Universities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E4CE727-8B5D-8347-8FD4-E5E008F0B09E}"/>
              </a:ext>
            </a:extLst>
          </p:cNvPr>
          <p:cNvSpPr txBox="1"/>
          <p:nvPr/>
        </p:nvSpPr>
        <p:spPr>
          <a:xfrm>
            <a:off x="6966294" y="1465258"/>
            <a:ext cx="1002442" cy="306467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Journalists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B0AED22-6185-394E-B9F2-35C4EF222E3A}"/>
              </a:ext>
            </a:extLst>
          </p:cNvPr>
          <p:cNvSpPr txBox="1"/>
          <p:nvPr/>
        </p:nvSpPr>
        <p:spPr>
          <a:xfrm>
            <a:off x="8106733" y="1770147"/>
            <a:ext cx="1337583" cy="510778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Social media influencers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C5E58D9-9154-A748-92BA-45E3D4006CBC}"/>
              </a:ext>
            </a:extLst>
          </p:cNvPr>
          <p:cNvGrpSpPr/>
          <p:nvPr/>
        </p:nvGrpSpPr>
        <p:grpSpPr>
          <a:xfrm>
            <a:off x="6900806" y="2648176"/>
            <a:ext cx="3393973" cy="1561648"/>
            <a:chOff x="6900806" y="3014232"/>
            <a:chExt cx="3393973" cy="1561648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976D0D0-50C0-6F49-B1CB-990B1A9772B8}"/>
                </a:ext>
              </a:extLst>
            </p:cNvPr>
            <p:cNvGrpSpPr/>
            <p:nvPr/>
          </p:nvGrpSpPr>
          <p:grpSpPr>
            <a:xfrm>
              <a:off x="6911774" y="3014232"/>
              <a:ext cx="3383005" cy="1561648"/>
              <a:chOff x="7817436" y="3233513"/>
              <a:chExt cx="1778255" cy="1312541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BD0F5B3-D485-A441-B4E6-A398D6D38EE4}"/>
                  </a:ext>
                </a:extLst>
              </p:cNvPr>
              <p:cNvSpPr/>
              <p:nvPr/>
            </p:nvSpPr>
            <p:spPr bwMode="auto">
              <a:xfrm>
                <a:off x="7817436" y="3233513"/>
                <a:ext cx="1778255" cy="1312541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/>
                  <a:ea typeface="+mn-ea"/>
                  <a:cs typeface="+mn-cs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19C064B-20BE-7A47-AF75-B97C05C4B0A4}"/>
                  </a:ext>
                </a:extLst>
              </p:cNvPr>
              <p:cNvSpPr txBox="1"/>
              <p:nvPr/>
            </p:nvSpPr>
            <p:spPr>
              <a:xfrm>
                <a:off x="8683687" y="3457380"/>
                <a:ext cx="760448" cy="9053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Prepared proactive wider PC team</a:t>
                </a:r>
              </a:p>
            </p:txBody>
          </p:sp>
        </p:grp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C2B5A0E-550D-CE49-8D96-B264B4D62149}"/>
                </a:ext>
              </a:extLst>
            </p:cNvPr>
            <p:cNvSpPr/>
            <p:nvPr/>
          </p:nvSpPr>
          <p:spPr bwMode="auto">
            <a:xfrm>
              <a:off x="6900806" y="3135493"/>
              <a:ext cx="1778255" cy="1312541"/>
            </a:xfrm>
            <a:prstGeom prst="ellipse">
              <a:avLst/>
            </a:prstGeom>
            <a:solidFill>
              <a:schemeClr val="tx1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ea typeface="+mn-ea"/>
                <a:cs typeface="+mn-cs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17711C2-FA55-094E-8A84-E0853B824C7A}"/>
                </a:ext>
              </a:extLst>
            </p:cNvPr>
            <p:cNvSpPr txBox="1"/>
            <p:nvPr/>
          </p:nvSpPr>
          <p:spPr>
            <a:xfrm>
              <a:off x="7107644" y="3201107"/>
              <a:ext cx="137278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Prepared proactive primary care team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2B874840-2295-3C43-A937-A5AA98598DBE}"/>
              </a:ext>
            </a:extLst>
          </p:cNvPr>
          <p:cNvSpPr txBox="1"/>
          <p:nvPr/>
        </p:nvSpPr>
        <p:spPr>
          <a:xfrm>
            <a:off x="127470" y="751313"/>
            <a:ext cx="1751681" cy="2464594"/>
          </a:xfrm>
          <a:prstGeom prst="round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Who are we? 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Why are we here – what’s our purpose?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4669C4E-43C4-6144-9BC2-8D1FF98A539E}"/>
              </a:ext>
            </a:extLst>
          </p:cNvPr>
          <p:cNvSpPr txBox="1"/>
          <p:nvPr/>
        </p:nvSpPr>
        <p:spPr>
          <a:xfrm>
            <a:off x="1968470" y="1860112"/>
            <a:ext cx="1467409" cy="374571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Environment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1DDD548-F81F-964E-AF8B-81803E7BB689}"/>
              </a:ext>
            </a:extLst>
          </p:cNvPr>
          <p:cNvSpPr txBox="1"/>
          <p:nvPr/>
        </p:nvSpPr>
        <p:spPr>
          <a:xfrm>
            <a:off x="3526714" y="936621"/>
            <a:ext cx="1208461" cy="374571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Tobacco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89E99FB-192A-A24B-B148-450703649054}"/>
              </a:ext>
            </a:extLst>
          </p:cNvPr>
          <p:cNvSpPr txBox="1"/>
          <p:nvPr/>
        </p:nvSpPr>
        <p:spPr>
          <a:xfrm>
            <a:off x="9656685" y="1952968"/>
            <a:ext cx="1467409" cy="374571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NCDs v CDs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F515F5B-A08C-3B49-BEE4-4132E45CFE8D}"/>
              </a:ext>
            </a:extLst>
          </p:cNvPr>
          <p:cNvSpPr txBox="1"/>
          <p:nvPr/>
        </p:nvSpPr>
        <p:spPr>
          <a:xfrm>
            <a:off x="1228377" y="3282169"/>
            <a:ext cx="1467409" cy="1464231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Access to testing equipment, medicines &amp; devices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3E01A36-E985-2F42-BD77-A44AA022EE06}"/>
              </a:ext>
            </a:extLst>
          </p:cNvPr>
          <p:cNvSpPr txBox="1"/>
          <p:nvPr/>
        </p:nvSpPr>
        <p:spPr>
          <a:xfrm>
            <a:off x="9927566" y="3257034"/>
            <a:ext cx="1522586" cy="1464231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Recruitment, training, retention of Health workforce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E14FB70-ECC7-B94D-9963-19BF28F77823}"/>
              </a:ext>
            </a:extLst>
          </p:cNvPr>
          <p:cNvSpPr txBox="1"/>
          <p:nvPr/>
        </p:nvSpPr>
        <p:spPr>
          <a:xfrm>
            <a:off x="4859206" y="5795439"/>
            <a:ext cx="2877591" cy="374571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Research &amp; innovation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32D3574-BA30-2D4D-AA68-E3D586A48857}"/>
              </a:ext>
            </a:extLst>
          </p:cNvPr>
          <p:cNvSpPr txBox="1"/>
          <p:nvPr/>
        </p:nvSpPr>
        <p:spPr>
          <a:xfrm>
            <a:off x="9350380" y="2459479"/>
            <a:ext cx="861971" cy="306467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Retailers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4DBB75D-B219-374C-B749-28C5A8FCF609}"/>
              </a:ext>
            </a:extLst>
          </p:cNvPr>
          <p:cNvSpPr txBox="1"/>
          <p:nvPr/>
        </p:nvSpPr>
        <p:spPr>
          <a:xfrm>
            <a:off x="4593883" y="1485500"/>
            <a:ext cx="888807" cy="306467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Hospitals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F176D114-C386-44E6-8268-85C2F6391D40}"/>
              </a:ext>
            </a:extLst>
          </p:cNvPr>
          <p:cNvSpPr/>
          <p:nvPr/>
        </p:nvSpPr>
        <p:spPr>
          <a:xfrm>
            <a:off x="10294779" y="134471"/>
            <a:ext cx="1668464" cy="13510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115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9" grpId="0" animBg="1"/>
      <p:bldP spid="10" grpId="0"/>
      <p:bldP spid="25" grpId="0" animBg="1"/>
      <p:bldP spid="29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3" grpId="0" animBg="1"/>
      <p:bldP spid="24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35" grpId="0" animBg="1"/>
      <p:bldP spid="4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>
            <a:extLst>
              <a:ext uri="{FF2B5EF4-FFF2-40B4-BE49-F238E27FC236}">
                <a16:creationId xmlns:a16="http://schemas.microsoft.com/office/drawing/2014/main" id="{7338827E-1A1C-4F2C-B126-A219E07EF8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7086" y="247260"/>
            <a:ext cx="10640195" cy="590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900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Aim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38198" y="1648759"/>
            <a:ext cx="8776449" cy="46418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200" dirty="0"/>
              <a:t>To introduce </a:t>
            </a:r>
          </a:p>
          <a:p>
            <a:r>
              <a:rPr lang="en-GB" sz="3200" dirty="0"/>
              <a:t>IPCRG Asthma and COPD Right Care, </a:t>
            </a:r>
          </a:p>
          <a:p>
            <a:pPr marL="457200" lvl="1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3200" dirty="0"/>
              <a:t>To present for discussion </a:t>
            </a:r>
          </a:p>
          <a:p>
            <a:r>
              <a:rPr lang="en-GB" sz="3200" dirty="0"/>
              <a:t>primary care-derived person-centred care statements and aligned primary care competencies  </a:t>
            </a:r>
          </a:p>
          <a:p>
            <a:r>
              <a:rPr lang="en-GB" sz="3200" dirty="0"/>
              <a:t>in the format “know, know how to do, and do”</a:t>
            </a:r>
          </a:p>
          <a:p>
            <a:r>
              <a:rPr lang="en-GB" sz="3200" dirty="0"/>
              <a:t>for both asthma and COPD. </a:t>
            </a:r>
          </a:p>
        </p:txBody>
      </p:sp>
      <p:pic>
        <p:nvPicPr>
          <p:cNvPr id="7" name="Picture 6" descr="A picture containing text, font, graphics, screenshot&#10;&#10;Description automatically generated">
            <a:extLst>
              <a:ext uri="{FF2B5EF4-FFF2-40B4-BE49-F238E27FC236}">
                <a16:creationId xmlns:a16="http://schemas.microsoft.com/office/drawing/2014/main" id="{204A3072-3422-881E-C9A3-FB94EE0757F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3760" y="1877574"/>
            <a:ext cx="2770891" cy="1446405"/>
          </a:xfrm>
          <a:prstGeom prst="rect">
            <a:avLst/>
          </a:prstGeom>
        </p:spPr>
      </p:pic>
      <p:pic>
        <p:nvPicPr>
          <p:cNvPr id="9" name="Picture 8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2534E6E7-4A1C-EF38-0EA0-0521F9773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3760" y="3715529"/>
            <a:ext cx="2677933" cy="163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802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Workshop Outline 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200" dirty="0"/>
              <a:t>Introduction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/>
              <a:t>The IPCRG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/>
              <a:t>Patient-centred care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/>
              <a:t>The Asthma Right Care initiative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/>
              <a:t>The COPD Right Care initiative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/>
              <a:t>Group work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/>
              <a:t>Plenary Discussion</a:t>
            </a:r>
          </a:p>
          <a:p>
            <a:endParaRPr lang="en-GB" sz="3200" noProof="0" dirty="0">
              <a:solidFill>
                <a:srgbClr val="FF0000"/>
              </a:solidFill>
            </a:endParaRPr>
          </a:p>
        </p:txBody>
      </p:sp>
      <p:pic>
        <p:nvPicPr>
          <p:cNvPr id="8" name="Picture 2" descr="Professional Development Workshops for Educators | On Cours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8435" y="2161522"/>
            <a:ext cx="4559300" cy="298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498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Objectives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38200" y="2032000"/>
            <a:ext cx="10515600" cy="37166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At the end of the workshop, participants should be able to: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/>
              <a:t>identify what good COPD and asthma care in primary care health looks like; 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/>
              <a:t>debate possible improvement actions at the personal, professional and system level; 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/>
              <a:t>prioritise those applicable in their setting; 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/>
              <a:t>discuss the best framing to galvanise action amongst peers.</a:t>
            </a:r>
          </a:p>
        </p:txBody>
      </p:sp>
    </p:spTree>
    <p:extLst>
      <p:ext uri="{BB962C8B-B14F-4D97-AF65-F5344CB8AC3E}">
        <p14:creationId xmlns:p14="http://schemas.microsoft.com/office/powerpoint/2010/main" val="3478519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 to faculty and participants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Workshop facilitators</a:t>
            </a:r>
          </a:p>
          <a:p>
            <a:r>
              <a:rPr lang="en-GB" dirty="0"/>
              <a:t>Catalina </a:t>
            </a:r>
            <a:r>
              <a:rPr lang="en-GB" dirty="0" err="1"/>
              <a:t>Panaitescu</a:t>
            </a:r>
            <a:endParaRPr lang="en-GB" dirty="0"/>
          </a:p>
          <a:p>
            <a:r>
              <a:rPr lang="en-GB" dirty="0"/>
              <a:t>Jaime Correia de Sousa</a:t>
            </a:r>
          </a:p>
          <a:p>
            <a:r>
              <a:rPr lang="en-GB" dirty="0"/>
              <a:t>Marina García-Pardo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Participants</a:t>
            </a:r>
          </a:p>
          <a:p>
            <a:r>
              <a:rPr lang="en-GB" dirty="0"/>
              <a:t>Please state your name and country</a:t>
            </a:r>
          </a:p>
        </p:txBody>
      </p:sp>
    </p:spTree>
    <p:extLst>
      <p:ext uri="{BB962C8B-B14F-4D97-AF65-F5344CB8AC3E}">
        <p14:creationId xmlns:p14="http://schemas.microsoft.com/office/powerpoint/2010/main" val="235565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9608832"/>
              </p:ext>
            </p:extLst>
          </p:nvPr>
        </p:nvGraphicFramePr>
        <p:xfrm>
          <a:off x="587139" y="1183907"/>
          <a:ext cx="10607042" cy="54914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98293">
                  <a:extLst>
                    <a:ext uri="{9D8B030D-6E8A-4147-A177-3AD203B41FA5}">
                      <a16:colId xmlns:a16="http://schemas.microsoft.com/office/drawing/2014/main" val="1805436846"/>
                    </a:ext>
                  </a:extLst>
                </a:gridCol>
                <a:gridCol w="8508749">
                  <a:extLst>
                    <a:ext uri="{9D8B030D-6E8A-4147-A177-3AD203B41FA5}">
                      <a16:colId xmlns:a16="http://schemas.microsoft.com/office/drawing/2014/main" val="1510171020"/>
                    </a:ext>
                  </a:extLst>
                </a:gridCol>
              </a:tblGrid>
              <a:tr h="5425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noProof="0" dirty="0">
                          <a:effectLst/>
                        </a:rPr>
                        <a:t>Time</a:t>
                      </a:r>
                      <a:endParaRPr lang="en-GB" sz="2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noProof="0" dirty="0">
                          <a:effectLst/>
                        </a:rPr>
                        <a:t>Activity</a:t>
                      </a:r>
                      <a:endParaRPr lang="en-GB" sz="2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8720087"/>
                  </a:ext>
                </a:extLst>
              </a:tr>
              <a:tr h="9859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noProof="0" dirty="0">
                          <a:effectLst/>
                        </a:rPr>
                        <a:t>5 min</a:t>
                      </a:r>
                      <a:endParaRPr lang="en-GB" sz="2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noProof="0" dirty="0">
                          <a:effectLst/>
                        </a:rPr>
                        <a:t>Intro of facilitators and IPCRG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noProof="0" dirty="0">
                          <a:effectLst/>
                        </a:rPr>
                        <a:t>Brief into of participants</a:t>
                      </a:r>
                      <a:endParaRPr lang="en-GB" sz="2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7298815"/>
                  </a:ext>
                </a:extLst>
              </a:tr>
              <a:tr h="3640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noProof="0" dirty="0">
                          <a:effectLst/>
                        </a:rPr>
                        <a:t>10</a:t>
                      </a:r>
                      <a:endParaRPr lang="en-GB" sz="2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noProof="0" dirty="0">
                          <a:effectLst/>
                        </a:rPr>
                        <a:t>CRD and patient-centred care - issues in general</a:t>
                      </a:r>
                      <a:endParaRPr lang="en-GB" sz="2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8352413"/>
                  </a:ext>
                </a:extLst>
              </a:tr>
              <a:tr h="3640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noProof="0" dirty="0">
                          <a:effectLst/>
                        </a:rPr>
                        <a:t>10</a:t>
                      </a:r>
                      <a:endParaRPr lang="en-GB" sz="2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noProof="0" dirty="0">
                          <a:effectLst/>
                        </a:rPr>
                        <a:t>Asthma- Asthma Right care and tools</a:t>
                      </a:r>
                      <a:endParaRPr lang="en-GB" sz="2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1728869"/>
                  </a:ext>
                </a:extLst>
              </a:tr>
              <a:tr h="3640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noProof="0" dirty="0">
                          <a:effectLst/>
                        </a:rPr>
                        <a:t>10</a:t>
                      </a:r>
                      <a:endParaRPr lang="en-GB" sz="2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noProof="0" dirty="0">
                          <a:effectLst/>
                        </a:rPr>
                        <a:t>COPD Right Care</a:t>
                      </a:r>
                      <a:endParaRPr lang="en-GB" sz="2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73340150"/>
                  </a:ext>
                </a:extLst>
              </a:tr>
              <a:tr h="13146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noProof="0" dirty="0">
                          <a:effectLst/>
                        </a:rPr>
                        <a:t>30</a:t>
                      </a:r>
                      <a:endParaRPr lang="en-GB" sz="2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noProof="0" dirty="0">
                          <a:effectLst/>
                        </a:rPr>
                        <a:t>Small group work </a:t>
                      </a:r>
                      <a:endParaRPr lang="en-GB" sz="2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6567320"/>
                  </a:ext>
                </a:extLst>
              </a:tr>
              <a:tr h="9114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noProof="0" dirty="0">
                          <a:effectLst/>
                        </a:rPr>
                        <a:t>10</a:t>
                      </a:r>
                      <a:endParaRPr lang="en-GB" sz="2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noProof="0" dirty="0">
                          <a:effectLst/>
                        </a:rPr>
                        <a:t>Feedback/ Summary from GW rapporteur</a:t>
                      </a:r>
                      <a:endParaRPr lang="en-GB" sz="2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8483142"/>
                  </a:ext>
                </a:extLst>
              </a:tr>
              <a:tr h="4566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noProof="0" dirty="0">
                          <a:effectLst/>
                        </a:rPr>
                        <a:t>Total 75</a:t>
                      </a:r>
                      <a:endParaRPr lang="en-GB" sz="2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noProof="0" dirty="0">
                          <a:effectLst/>
                        </a:rPr>
                        <a:t> </a:t>
                      </a:r>
                      <a:endParaRPr lang="en-GB" sz="2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882970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94564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 sz="3600"/>
          </a:p>
        </p:txBody>
      </p:sp>
    </p:spTree>
    <p:extLst>
      <p:ext uri="{BB962C8B-B14F-4D97-AF65-F5344CB8AC3E}">
        <p14:creationId xmlns:p14="http://schemas.microsoft.com/office/powerpoint/2010/main" val="751096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86566"/>
          </a:xfrm>
        </p:spPr>
        <p:txBody>
          <a:bodyPr>
            <a:normAutofit/>
          </a:bodyPr>
          <a:lstStyle/>
          <a:p>
            <a:r>
              <a:rPr lang="en-GB" dirty="0"/>
              <a:t>Introduction</a:t>
            </a:r>
            <a:br>
              <a:rPr lang="en-GB" dirty="0"/>
            </a:br>
            <a:r>
              <a:rPr lang="en-GB" sz="4000" dirty="0"/>
              <a:t>Why CRD</a:t>
            </a:r>
            <a:br>
              <a:rPr lang="en-GB" sz="4000" dirty="0"/>
            </a:br>
            <a:r>
              <a:rPr lang="en-GB" sz="4000" dirty="0"/>
              <a:t>What is the IPCRG</a:t>
            </a:r>
            <a:br>
              <a:rPr lang="en-GB" dirty="0"/>
            </a:br>
            <a:r>
              <a:rPr lang="en-GB" sz="4000" dirty="0"/>
              <a:t>Patient-centred care and CRD</a:t>
            </a:r>
            <a:endParaRPr lang="en-GB" dirty="0"/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1524000" y="4724868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GB" sz="2800" dirty="0"/>
              <a:t>Jaime Correia de Sousa, MD, PhD</a:t>
            </a:r>
          </a:p>
          <a:p>
            <a:r>
              <a:rPr lang="en-GB" dirty="0"/>
              <a:t>Family Physician </a:t>
            </a:r>
          </a:p>
          <a:p>
            <a:r>
              <a:rPr lang="en-GB" dirty="0"/>
              <a:t>Honorary Associate Professor, School of Medicine, University of Minho, Portugal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835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2375884" y="32666"/>
            <a:ext cx="7456544" cy="88961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Conflict of interest disclosure</a:t>
            </a:r>
          </a:p>
        </p:txBody>
      </p:sp>
      <p:sp>
        <p:nvSpPr>
          <p:cNvPr id="5" name="Subtitle 1"/>
          <p:cNvSpPr>
            <a:spLocks noGrp="1"/>
          </p:cNvSpPr>
          <p:nvPr>
            <p:ph type="subTitle" idx="1"/>
          </p:nvPr>
        </p:nvSpPr>
        <p:spPr>
          <a:xfrm>
            <a:off x="1989357" y="1286933"/>
            <a:ext cx="8229599" cy="4751844"/>
          </a:xfrm>
          <a:ln>
            <a:noFill/>
            <a:miter lim="800000"/>
            <a:headEnd/>
            <a:tailEnd/>
          </a:ln>
        </p:spPr>
        <p:txBody>
          <a:bodyPr/>
          <a:lstStyle/>
          <a:p>
            <a:pPr marL="285750" indent="-285750" algn="l">
              <a:buFont typeface="Wingdings" panose="05000000000000000000" pitchFamily="2" charset="2"/>
              <a:buChar char=""/>
            </a:pPr>
            <a:r>
              <a:rPr lang="en-GB" altLang="fr-FR" sz="1600" dirty="0">
                <a:solidFill>
                  <a:srgbClr val="005291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</a:rPr>
              <a:t>I have the following, real or perceived direct or indirect conflicts of interest that relate to this presentation:</a:t>
            </a:r>
            <a:endParaRPr lang="en-GB" altLang="fr-FR" sz="1600" noProof="0" dirty="0">
              <a:solidFill>
                <a:srgbClr val="005291"/>
              </a:solidFill>
              <a:latin typeface="Arial" panose="020B0604020202020204" pitchFamily="34" charset="0"/>
              <a:ea typeface="Arial Bold"/>
            </a:endParaRPr>
          </a:p>
          <a:p>
            <a:pPr algn="l"/>
            <a:endParaRPr lang="en-GB" altLang="fr-FR" sz="1350" noProof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444555"/>
              </p:ext>
            </p:extLst>
          </p:nvPr>
        </p:nvGraphicFramePr>
        <p:xfrm>
          <a:off x="2228219" y="1963296"/>
          <a:ext cx="7735562" cy="3052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9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6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3883"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Affiliation / financial</a:t>
                      </a:r>
                      <a:r>
                        <a:rPr lang="en-GB" sz="1600" baseline="0" noProof="0" dirty="0"/>
                        <a:t> interest</a:t>
                      </a:r>
                      <a:endParaRPr lang="en-GB" sz="16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Nature</a:t>
                      </a:r>
                      <a:r>
                        <a:rPr lang="en-GB" sz="1600" baseline="0" noProof="0" dirty="0"/>
                        <a:t> of conflict / c</a:t>
                      </a:r>
                      <a:r>
                        <a:rPr lang="en-GB" sz="1600" noProof="0" dirty="0"/>
                        <a:t>ommercial company name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3046"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Tobacco-industry and tobacco</a:t>
                      </a:r>
                      <a:r>
                        <a:rPr lang="en-GB" sz="1600" baseline="0" noProof="0" dirty="0"/>
                        <a:t> corporate affiliate</a:t>
                      </a:r>
                      <a:r>
                        <a:rPr lang="en-GB" sz="1600" noProof="0" dirty="0"/>
                        <a:t> related conflict of interest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None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661"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Grants/research</a:t>
                      </a:r>
                      <a:r>
                        <a:rPr lang="en-GB" sz="1600" baseline="0" noProof="0" dirty="0"/>
                        <a:t> support (to myself, my institution or department):</a:t>
                      </a:r>
                      <a:endParaRPr lang="en-GB" sz="16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noProof="0" dirty="0"/>
                        <a:t>receipts of grants/research supports, honoraria or consultation fees and participation in sponsored speaker's bureau - AstraZeneca, GSK, </a:t>
                      </a:r>
                      <a:r>
                        <a:rPr lang="en-US" sz="1600" noProof="0" dirty="0" err="1"/>
                        <a:t>Bial</a:t>
                      </a:r>
                      <a:r>
                        <a:rPr lang="en-US" sz="1600" noProof="0" dirty="0"/>
                        <a:t>, Sanofi</a:t>
                      </a:r>
                      <a:endParaRPr lang="en-GB" sz="1600" noProof="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563"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Stock</a:t>
                      </a:r>
                      <a:r>
                        <a:rPr lang="en-GB" sz="1600" baseline="0" noProof="0" dirty="0"/>
                        <a:t> shareholder:</a:t>
                      </a:r>
                      <a:endParaRPr lang="en-GB" sz="16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None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3563"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Spouse/partner: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None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3563"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Other support or other</a:t>
                      </a:r>
                      <a:r>
                        <a:rPr lang="en-GB" sz="1600" baseline="0" noProof="0" dirty="0"/>
                        <a:t> potential </a:t>
                      </a:r>
                      <a:r>
                        <a:rPr lang="en-GB" sz="1600" noProof="0" dirty="0"/>
                        <a:t>conflict of interest: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None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9096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Asthma and COPD - two important CRD in the community</a:t>
            </a:r>
          </a:p>
          <a:p>
            <a:r>
              <a:rPr lang="en-GB" dirty="0"/>
              <a:t>Often underdiagnosed or misdiagnosed in PHC</a:t>
            </a:r>
          </a:p>
          <a:p>
            <a:r>
              <a:rPr lang="en-GB" dirty="0"/>
              <a:t>Effective and cost-effective pharmacological and non-pharmacological interventions </a:t>
            </a:r>
          </a:p>
          <a:p>
            <a:r>
              <a:rPr lang="en-GB" dirty="0"/>
              <a:t>The key treatment - inhaled medicines </a:t>
            </a:r>
          </a:p>
          <a:p>
            <a:r>
              <a:rPr lang="en-GB" dirty="0"/>
              <a:t>Problems with PHC prescribing, patient adherence to treatment </a:t>
            </a:r>
          </a:p>
          <a:p>
            <a:r>
              <a:rPr lang="en-GB" dirty="0"/>
              <a:t>Over-reliance on or misuse of symptom relief medicines - risks to patient safety </a:t>
            </a:r>
          </a:p>
        </p:txBody>
      </p:sp>
    </p:spTree>
    <p:extLst>
      <p:ext uri="{BB962C8B-B14F-4D97-AF65-F5344CB8AC3E}">
        <p14:creationId xmlns:p14="http://schemas.microsoft.com/office/powerpoint/2010/main" val="73119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lank Presentation">
  <a:themeElements>
    <a:clrScheme name="">
      <a:dk1>
        <a:srgbClr val="074B88"/>
      </a:dk1>
      <a:lt1>
        <a:srgbClr val="FFFFFF"/>
      </a:lt1>
      <a:dk2>
        <a:srgbClr val="FC1721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53F73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lank Presentation">
  <a:themeElements>
    <a:clrScheme name="">
      <a:dk1>
        <a:srgbClr val="074B88"/>
      </a:dk1>
      <a:lt1>
        <a:srgbClr val="FFFFFF"/>
      </a:lt1>
      <a:dk2>
        <a:srgbClr val="FC1721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53F73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Blank Presentation">
  <a:themeElements>
    <a:clrScheme name="">
      <a:dk1>
        <a:srgbClr val="074B88"/>
      </a:dk1>
      <a:lt1>
        <a:srgbClr val="FFFFFF"/>
      </a:lt1>
      <a:dk2>
        <a:srgbClr val="FC1721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53F73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Blank Presentation">
  <a:themeElements>
    <a:clrScheme name="">
      <a:dk1>
        <a:srgbClr val="074B88"/>
      </a:dk1>
      <a:lt1>
        <a:srgbClr val="FFFFFF"/>
      </a:lt1>
      <a:dk2>
        <a:srgbClr val="FC1721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53F73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Office Theme">
  <a:themeElements>
    <a:clrScheme name="Custom 14">
      <a:dk1>
        <a:sysClr val="windowText" lastClr="000000"/>
      </a:dk1>
      <a:lt1>
        <a:sysClr val="window" lastClr="FFFFFF"/>
      </a:lt1>
      <a:dk2>
        <a:srgbClr val="004F27"/>
      </a:dk2>
      <a:lt2>
        <a:srgbClr val="EEECE1"/>
      </a:lt2>
      <a:accent1>
        <a:srgbClr val="299D37"/>
      </a:accent1>
      <a:accent2>
        <a:srgbClr val="F6BB1C"/>
      </a:accent2>
      <a:accent3>
        <a:srgbClr val="9BBB59"/>
      </a:accent3>
      <a:accent4>
        <a:srgbClr val="8064A2"/>
      </a:accent4>
      <a:accent5>
        <a:srgbClr val="50B3B6"/>
      </a:accent5>
      <a:accent6>
        <a:srgbClr val="E47936"/>
      </a:accent6>
      <a:hlink>
        <a:srgbClr val="0099D4"/>
      </a:hlink>
      <a:folHlink>
        <a:srgbClr val="D0076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1951</TotalTime>
  <Words>846</Words>
  <Application>Microsoft Office PowerPoint</Application>
  <PresentationFormat>Widescreen</PresentationFormat>
  <Paragraphs>164</Paragraphs>
  <Slides>18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Arial</vt:lpstr>
      <vt:lpstr>Calibri</vt:lpstr>
      <vt:lpstr>Calibri Light</vt:lpstr>
      <vt:lpstr>Times</vt:lpstr>
      <vt:lpstr>Wingdings</vt:lpstr>
      <vt:lpstr>Tema do Office</vt:lpstr>
      <vt:lpstr>1_Office Theme</vt:lpstr>
      <vt:lpstr>Blank Presentation</vt:lpstr>
      <vt:lpstr>1_Blank Presentation</vt:lpstr>
      <vt:lpstr>2_Blank Presentation</vt:lpstr>
      <vt:lpstr>3_Blank Presentation</vt:lpstr>
      <vt:lpstr>1_Tema do Office</vt:lpstr>
      <vt:lpstr>3_Office Theme</vt:lpstr>
      <vt:lpstr>WORKSHOP Patient-centred care: management of chronic respiratory diseases</vt:lpstr>
      <vt:lpstr>Aim</vt:lpstr>
      <vt:lpstr>Workshop Outline </vt:lpstr>
      <vt:lpstr>Objectives</vt:lpstr>
      <vt:lpstr>Introduction to faculty and participants</vt:lpstr>
      <vt:lpstr>PowerPoint Presentation</vt:lpstr>
      <vt:lpstr>Introduction Why CRD What is the IPCRG Patient-centred care and CRD</vt:lpstr>
      <vt:lpstr>PowerPoint Presentation</vt:lpstr>
      <vt:lpstr>Introduction</vt:lpstr>
      <vt:lpstr>Introduction to IPCRG</vt:lpstr>
      <vt:lpstr>We are the only</vt:lpstr>
      <vt:lpstr>We reach 155,000 primary care colleagues through our 37 country members in high, middle and low income countries</vt:lpstr>
      <vt:lpstr>IPCRG’s strategy to add value</vt:lpstr>
      <vt:lpstr>PowerPoint Presentation</vt:lpstr>
      <vt:lpstr>Patient-centred care</vt:lpstr>
      <vt:lpstr>The Patient-centred clinical model</vt:lpstr>
      <vt:lpstr>The asthma system (adapted Chronic Care Model)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COVID-19 pandemic  Supporting People’s Mental Health</dc:title>
  <dc:creator>Jaime</dc:creator>
  <cp:lastModifiedBy>Nicola Connor</cp:lastModifiedBy>
  <cp:revision>308</cp:revision>
  <dcterms:created xsi:type="dcterms:W3CDTF">2020-05-17T08:13:11Z</dcterms:created>
  <dcterms:modified xsi:type="dcterms:W3CDTF">2023-07-20T07:43:24Z</dcterms:modified>
</cp:coreProperties>
</file>