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0" r:id="rId2"/>
    <p:sldMasterId id="2147483705" r:id="rId3"/>
    <p:sldMasterId id="2147483710" r:id="rId4"/>
    <p:sldMasterId id="2147483749" r:id="rId5"/>
    <p:sldMasterId id="2147483762" r:id="rId6"/>
  </p:sldMasterIdLst>
  <p:notesMasterIdLst>
    <p:notesMasterId r:id="rId19"/>
  </p:notesMasterIdLst>
  <p:sldIdLst>
    <p:sldId id="257" r:id="rId7"/>
    <p:sldId id="258" r:id="rId8"/>
    <p:sldId id="286" r:id="rId9"/>
    <p:sldId id="260" r:id="rId10"/>
    <p:sldId id="261" r:id="rId11"/>
    <p:sldId id="263" r:id="rId12"/>
    <p:sldId id="281" r:id="rId13"/>
    <p:sldId id="265" r:id="rId14"/>
    <p:sldId id="280" r:id="rId15"/>
    <p:sldId id="515" r:id="rId16"/>
    <p:sldId id="282" r:id="rId17"/>
    <p:sldId id="518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" initials="JCS" lastIdx="1" clrIdx="0">
    <p:extLst>
      <p:ext uri="{19B8F6BF-5375-455C-9EA6-DF929625EA0E}">
        <p15:presenceInfo xmlns:p15="http://schemas.microsoft.com/office/powerpoint/2012/main" userId="Jaime" providerId="None"/>
      </p:ext>
    </p:extLst>
  </p:cmAuthor>
  <p:cmAuthor id="2" name="Jaime C Sousa" initials="JCS" lastIdx="2" clrIdx="1">
    <p:extLst>
      <p:ext uri="{19B8F6BF-5375-455C-9EA6-DF929625EA0E}">
        <p15:presenceInfo xmlns:p15="http://schemas.microsoft.com/office/powerpoint/2012/main" userId="c38833fd6191fa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5818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outlineViewPr>
    <p:cViewPr>
      <p:scale>
        <a:sx n="33" d="100"/>
        <a:sy n="33" d="100"/>
      </p:scale>
      <p:origin x="0" y="-21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3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BD4D6-7032-4E40-BCDA-28CE62B31A6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F9710-5196-4275-97CF-ABE0BA6CCB6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361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F9710-5196-4275-97CF-ABE0BA6CCB6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F9710-5196-4275-97CF-ABE0BA6CCB6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F9710-5196-4275-97CF-ABE0BA6CCB6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F9710-5196-4275-97CF-ABE0BA6CCB6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3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6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07/20/2023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5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97" y="202070"/>
            <a:ext cx="1928488" cy="13923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55" y="233317"/>
            <a:ext cx="4295895" cy="8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1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053181" cy="1246188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200" y="2032000"/>
            <a:ext cx="10515600" cy="464185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724" y="234487"/>
            <a:ext cx="1227966" cy="8865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3" y="120637"/>
            <a:ext cx="2603634" cy="4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2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59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2046276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2046276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724" y="234487"/>
            <a:ext cx="1227966" cy="8865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3" y="120637"/>
            <a:ext cx="2603634" cy="48897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053181" cy="1246188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86065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8200" y="20462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8200" y="2952738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20462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0612" y="2952738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3" y="120637"/>
            <a:ext cx="2603634" cy="488975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053181" cy="1246188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408354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807" y="234487"/>
            <a:ext cx="1257801" cy="8865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3" y="120637"/>
            <a:ext cx="2603634" cy="48897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053181" cy="1246188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42533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658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22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831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0671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8059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2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887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840" y="365127"/>
            <a:ext cx="977597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312" y="239087"/>
            <a:ext cx="1854897" cy="8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1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064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8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08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02840" y="365127"/>
            <a:ext cx="977597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312" y="239087"/>
            <a:ext cx="1854897" cy="8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1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6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07/20/2023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5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7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711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64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163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7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7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07/20/2023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5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07/20/2023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‹#›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2865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070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905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034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CD6B-0508-4962-9457-E6109334F441}" type="datetimeFigureOut">
              <a:rPr lang="pt-PT" smtClean="0"/>
              <a:t>20/07/2023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1338-D468-44C5-BD12-9BEA933CB3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4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20.07.2023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0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704109" y="5302512"/>
            <a:ext cx="9144000" cy="19820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Cătălina </a:t>
            </a:r>
            <a:r>
              <a:rPr lang="en-GB" sz="2800" dirty="0" err="1"/>
              <a:t>Panaitescu</a:t>
            </a: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000" dirty="0"/>
              <a:t>Family Physician</a:t>
            </a:r>
          </a:p>
          <a:p>
            <a:pPr>
              <a:lnSpc>
                <a:spcPct val="80000"/>
              </a:lnSpc>
            </a:pPr>
            <a:r>
              <a:rPr lang="en-US" altLang="en-GB" sz="2000" dirty="0"/>
              <a:t>RespiRO - Romanian Primary Care Respiratory Group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171" y="1848627"/>
            <a:ext cx="4451181" cy="27241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770" y="639128"/>
            <a:ext cx="4718349" cy="1325563"/>
          </a:xfrm>
        </p:spPr>
        <p:txBody>
          <a:bodyPr/>
          <a:lstStyle/>
          <a:p>
            <a:pPr algn="ctr"/>
            <a:r>
              <a:rPr lang="en-GB" sz="3600" b="1" dirty="0">
                <a:latin typeface="Calibri" panose="020F0502020204030204" charset="0"/>
                <a:cs typeface="Calibri" panose="020F0502020204030204" charset="0"/>
              </a:rPr>
              <a:t>Steroid safety card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423" y="1227900"/>
            <a:ext cx="1067227" cy="653143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297872" y="1965464"/>
            <a:ext cx="10043206" cy="3792217"/>
            <a:chOff x="492442" y="1227900"/>
            <a:chExt cx="10043206" cy="3792217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442" y="1308017"/>
              <a:ext cx="5826080" cy="3646441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8049" y="1227900"/>
              <a:ext cx="4397599" cy="3792217"/>
            </a:xfrm>
            <a:prstGeom prst="rect">
              <a:avLst/>
            </a:prstGeom>
          </p:spPr>
        </p:pic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268" y="258878"/>
            <a:ext cx="4416495" cy="63402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59790" y="243205"/>
            <a:ext cx="10053181" cy="1246188"/>
          </a:xfrm>
        </p:spPr>
        <p:txBody>
          <a:bodyPr/>
          <a:lstStyle/>
          <a:p>
            <a:pPr algn="ctr"/>
            <a:r>
              <a:rPr lang="en-GB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COPD wheel</a:t>
            </a:r>
            <a:endParaRPr 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10" name="Content Placeholder 9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86435" y="1157605"/>
          <a:ext cx="5420360" cy="542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024630" imgH="4024630" progId="AcroExch.Document.DC">
                  <p:embed/>
                </p:oleObj>
              </mc:Choice>
              <mc:Fallback>
                <p:oleObj r:id="rId3" imgW="4024630" imgH="4024630" progId="AcroExch.Document.DC">
                  <p:embed/>
                  <p:pic>
                    <p:nvPicPr>
                      <p:cNvPr id="10" name="Content Placeholder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435" y="1157605"/>
                        <a:ext cx="5420360" cy="542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0011228"/>
              </p:ext>
            </p:extLst>
          </p:nvPr>
        </p:nvGraphicFramePr>
        <p:xfrm>
          <a:off x="6353175" y="1274763"/>
          <a:ext cx="5257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962323" imgH="3962194" progId="Acrobat.Document.DC">
                  <p:embed/>
                </p:oleObj>
              </mc:Choice>
              <mc:Fallback>
                <p:oleObj name="Acrobat Document" r:id="rId5" imgW="3962323" imgH="3962194" progId="Acrobat.Document.DC">
                  <p:embed/>
                  <p:pic>
                    <p:nvPicPr>
                      <p:cNvPr id="11" name="Content Placeholder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3175" y="1274763"/>
                        <a:ext cx="52578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7338827E-1A1C-4F2C-B126-A219E07E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446" y="1600200"/>
            <a:ext cx="81491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/>
          <p:nvPr/>
        </p:nvSpPr>
        <p:spPr>
          <a:xfrm>
            <a:off x="2366994" y="593371"/>
            <a:ext cx="7456544" cy="88961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Conflict of interest disclosure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981102" y="1980353"/>
            <a:ext cx="8229599" cy="4751844"/>
          </a:xfrm>
          <a:ln>
            <a:noFill/>
            <a:miter lim="800000"/>
          </a:ln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"/>
            </a:pPr>
            <a:r>
              <a:rPr lang="en-GB" altLang="fr-FR" sz="1600" noProof="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I </a:t>
            </a:r>
            <a:r>
              <a:rPr lang="en-GB" altLang="fr-FR" sz="16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have the following, real or perceived direct or indirect conflicts of interest that relate to this presentation: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28120" y="2674683"/>
          <a:ext cx="7735562" cy="336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88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Affiliation / financial</a:t>
                      </a:r>
                      <a:r>
                        <a:rPr lang="en-GB" sz="1600" baseline="0" noProof="0" dirty="0"/>
                        <a:t> interest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Nature</a:t>
                      </a:r>
                      <a:r>
                        <a:rPr lang="en-GB" sz="1600" baseline="0" noProof="0" dirty="0"/>
                        <a:t> of conflict / c</a:t>
                      </a:r>
                      <a:r>
                        <a:rPr lang="en-GB" sz="1600" noProof="0" dirty="0"/>
                        <a:t>ommercial company name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46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Tobacco-industry and tobacco</a:t>
                      </a:r>
                      <a:r>
                        <a:rPr lang="en-GB" sz="1600" baseline="0" noProof="0" dirty="0"/>
                        <a:t> corporate affiliate</a:t>
                      </a:r>
                      <a:r>
                        <a:rPr lang="en-GB" sz="1600" noProof="0" dirty="0"/>
                        <a:t> related conflict of interest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61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Grants/research</a:t>
                      </a:r>
                      <a:r>
                        <a:rPr lang="en-GB" sz="1600" baseline="0" noProof="0" dirty="0"/>
                        <a:t> support (to myself, my institution or department):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Honoraria</a:t>
                      </a:r>
                      <a:r>
                        <a:rPr lang="en-GB" sz="1600" baseline="0" noProof="0" dirty="0"/>
                        <a:t> or consultation fees: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Receipt of honoraria or consultation fees from Astra Zeneca, Boehringer Ingelheim, </a:t>
                      </a:r>
                      <a:r>
                        <a:rPr lang="en-GB" sz="1600" noProof="0" dirty="0" err="1"/>
                        <a:t>Abbvie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Stock</a:t>
                      </a:r>
                      <a:r>
                        <a:rPr lang="en-GB" sz="1600" baseline="0" noProof="0" dirty="0"/>
                        <a:t> shareholder: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Spouse/partner: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Other support or other</a:t>
                      </a:r>
                      <a:r>
                        <a:rPr lang="en-GB" sz="1600" baseline="0" noProof="0" dirty="0"/>
                        <a:t> potential </a:t>
                      </a:r>
                      <a:r>
                        <a:rPr lang="en-GB" sz="1600" noProof="0" dirty="0"/>
                        <a:t>conflict of interest: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839470" y="3229610"/>
            <a:ext cx="11150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Who?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647430" y="3300730"/>
            <a:ext cx="10934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Why?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69010" y="6259830"/>
            <a:ext cx="10966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How? </a:t>
            </a: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" y="1426845"/>
            <a:ext cx="2731770" cy="1700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Imagen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80000">
            <a:off x="3091815" y="1544955"/>
            <a:ext cx="3062605" cy="1530350"/>
          </a:xfrm>
          <a:prstGeom prst="rect">
            <a:avLst/>
          </a:prstGeom>
        </p:spPr>
      </p:pic>
      <p:pic>
        <p:nvPicPr>
          <p:cNvPr id="106" name="Picture 105"/>
          <p:cNvPicPr/>
          <p:nvPr/>
        </p:nvPicPr>
        <p:blipFill>
          <a:blip r:embed="rId8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9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890" y="1676400"/>
            <a:ext cx="995045" cy="922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 Box 32"/>
          <p:cNvSpPr txBox="1"/>
          <p:nvPr/>
        </p:nvSpPr>
        <p:spPr>
          <a:xfrm>
            <a:off x="10490200" y="24930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8087995" y="1615440"/>
            <a:ext cx="32861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COPD is the 3rd leading cause of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death globally.</a:t>
            </a: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- COPD &gt; 56%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total healthcare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    expenses of respiratory diseases.</a:t>
            </a: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1,2</a:t>
            </a: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s 35"/>
          <p:cNvSpPr/>
          <p:nvPr/>
        </p:nvSpPr>
        <p:spPr>
          <a:xfrm>
            <a:off x="6889115" y="1492250"/>
            <a:ext cx="4672965" cy="1290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45" y="3801110"/>
            <a:ext cx="2339340" cy="23876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1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Picture 110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010" y="3583940"/>
            <a:ext cx="3394710" cy="315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47"/>
          <p:cNvSpPr txBox="1"/>
          <p:nvPr/>
        </p:nvSpPr>
        <p:spPr>
          <a:xfrm>
            <a:off x="4665980" y="6259830"/>
            <a:ext cx="13208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Where? </a:t>
            </a:r>
          </a:p>
        </p:txBody>
      </p:sp>
      <p:sp>
        <p:nvSpPr>
          <p:cNvPr id="49" name="Text Box 48"/>
          <p:cNvSpPr txBox="1"/>
          <p:nvPr/>
        </p:nvSpPr>
        <p:spPr>
          <a:xfrm>
            <a:off x="7195820" y="6259830"/>
            <a:ext cx="12426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When?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0" name="Text Box 49"/>
          <p:cNvSpPr txBox="1"/>
          <p:nvPr/>
        </p:nvSpPr>
        <p:spPr>
          <a:xfrm>
            <a:off x="6909435" y="2861310"/>
            <a:ext cx="46526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1. ERS - Respiratory health and disease in Europe. Available from: https://www.erswhitebook.org/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2. Forum of International Respiratory Societies. The Global Impact of Respiratory Disease. 2nd ed. Sheffield: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European Respiratory Society, Forum of International Respiratory Societies; 2017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 Box 50"/>
          <p:cNvSpPr txBox="1"/>
          <p:nvPr/>
        </p:nvSpPr>
        <p:spPr>
          <a:xfrm>
            <a:off x="4090035" y="3229610"/>
            <a:ext cx="11893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What? </a:t>
            </a:r>
          </a:p>
        </p:txBody>
      </p:sp>
      <p:pic>
        <p:nvPicPr>
          <p:cNvPr id="54" name="Picture 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7473" y="321755"/>
            <a:ext cx="1067227" cy="653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895" y="745490"/>
            <a:ext cx="9665970" cy="5708650"/>
          </a:xfr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423" y="1227900"/>
            <a:ext cx="1067227" cy="65314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46115" y="3490866"/>
            <a:ext cx="3191317" cy="26352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One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of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the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main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objectives of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this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project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is to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understand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what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optimal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and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safe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treatment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looks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like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and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why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personalisation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through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shared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decision-making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is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something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possible to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reach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in COPD management</a:t>
            </a:r>
            <a:r>
              <a:rPr kumimoji="0" lang="en-US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.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423" y="1227900"/>
            <a:ext cx="1067227" cy="65314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262" y="99920"/>
            <a:ext cx="8375073" cy="62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605270" y="6644005"/>
            <a:ext cx="5954395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https://assets.publishing.service.gov.uk/government/uploads/system/uploads/attachment_data/file/216531/dh_134001.pdf</a:t>
            </a:r>
          </a:p>
        </p:txBody>
      </p:sp>
      <p:sp>
        <p:nvSpPr>
          <p:cNvPr id="9" name="CuadroTexto 8"/>
          <p:cNvSpPr txBox="1"/>
          <p:nvPr/>
        </p:nvSpPr>
        <p:spPr>
          <a:xfrm rot="18269245">
            <a:off x="274016" y="2331666"/>
            <a:ext cx="6094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384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COPD Value Pyramid: used in United Kingdom Outcomes Strategy for COPD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390" y="930910"/>
            <a:ext cx="10053181" cy="124618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effectLst/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Clinically effective and cost-effective COPD care </a:t>
            </a:r>
            <a:endParaRPr lang="en-GB" sz="3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4665" y="1774190"/>
            <a:ext cx="10515600" cy="464185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</a:rPr>
              <a:t>Preventive measures including helping smokers to quit and vaccinations</a:t>
            </a:r>
            <a:r>
              <a:rPr lang="en-US" altLang="en-GB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correct, well communicated diagnosis</a:t>
            </a:r>
            <a:r>
              <a:rPr lang="en-US" alt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Taking account of multimorbidity</a:t>
            </a:r>
            <a:r>
              <a:rPr lang="en-US" alt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Therapy that includes multiple interventions to address personal need</a:t>
            </a:r>
            <a:r>
              <a:rPr lang="en-US" alt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en-GB" sz="2000" dirty="0">
                <a:latin typeface="Arial" panose="020B0604020202020204" pitchFamily="34" charset="0"/>
              </a:rPr>
              <a:t>p</a:t>
            </a:r>
            <a:r>
              <a:rPr lang="en-GB" sz="2000" dirty="0">
                <a:latin typeface="Arial" panose="020B0604020202020204" pitchFamily="34" charset="0"/>
              </a:rPr>
              <a:t>ulmonary rehabilitation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en-GB" sz="2000" dirty="0">
                <a:latin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</a:rPr>
              <a:t>upported self-management helping people Breathe Well, Move More and Feel Better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en-GB" sz="2000" dirty="0">
                <a:latin typeface="Arial" panose="020B0604020202020204" pitchFamily="34" charset="0"/>
              </a:rPr>
              <a:t>p</a:t>
            </a:r>
            <a:r>
              <a:rPr lang="en-GB" sz="2000" dirty="0">
                <a:latin typeface="Arial" panose="020B0604020202020204" pitchFamily="34" charset="0"/>
              </a:rPr>
              <a:t>alliative, symptom-relieving approaches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en-GB" sz="2000" dirty="0">
                <a:latin typeface="Arial" panose="020B0604020202020204" pitchFamily="34" charset="0"/>
              </a:rPr>
              <a:t>r</a:t>
            </a:r>
            <a:r>
              <a:rPr lang="en-GB" sz="2000" dirty="0">
                <a:latin typeface="Arial" panose="020B0604020202020204" pitchFamily="34" charset="0"/>
              </a:rPr>
              <a:t>ight pharmacological treatment addressing overuse, misuse and underuse.</a:t>
            </a:r>
          </a:p>
          <a:p>
            <a:pPr>
              <a:lnSpc>
                <a:spcPct val="115000"/>
              </a:lnSpc>
            </a:pPr>
            <a:endParaRPr lang="en-GB" sz="2000" dirty="0">
              <a:latin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sz="3200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423" y="1227900"/>
            <a:ext cx="1067227" cy="653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66385" y="1951355"/>
            <a:ext cx="6713855" cy="4351655"/>
          </a:xfrm>
        </p:spPr>
        <p:txBody>
          <a:bodyPr>
            <a:normAutofit fontScale="87500" lnSpcReduction="10000"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A multidisciplinary expert panel (</a:t>
            </a:r>
            <a:r>
              <a:rPr lang="en-US" sz="2500" i="1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n</a:t>
            </a:r>
            <a:r>
              <a:rPr lang="en-US" sz="2500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 = 12) consisted of four pulmonologists, three general practitioners, one physiotherapist, one nurse and three COPD patients. </a:t>
            </a:r>
            <a:endParaRPr lang="en-US" sz="2500" b="0" i="0" dirty="0">
              <a:solidFill>
                <a:srgbClr val="222222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US" sz="2500" b="0" i="0" dirty="0">
              <a:solidFill>
                <a:srgbClr val="222222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marL="0" indent="0" algn="just">
              <a:buNone/>
            </a:pPr>
            <a:r>
              <a:rPr lang="en-US" sz="2500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RAND-modified Delphi method</a:t>
            </a:r>
            <a:endParaRPr lang="en-US" sz="2500" b="0" i="0" baseline="30000" dirty="0">
              <a:solidFill>
                <a:srgbClr val="006699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marL="457200" lvl="1" indent="0" algn="just">
              <a:buNone/>
            </a:pPr>
            <a:r>
              <a:rPr lang="en-US" sz="2500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(1) Selection of recommendations and existing QIs from evidence-based guidelines</a:t>
            </a:r>
            <a:endParaRPr lang="en-US" sz="2500" dirty="0">
              <a:solidFill>
                <a:srgbClr val="22222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lvl="1" indent="0" algn="just">
              <a:buNone/>
            </a:pPr>
            <a:r>
              <a:rPr lang="en-US" sz="2500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(2) rating procedure by an expert panel in three rounds: </a:t>
            </a:r>
            <a:endParaRPr lang="en-US" sz="2500" b="0" i="0" dirty="0">
              <a:solidFill>
                <a:srgbClr val="222222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marL="914400" lvl="2" indent="0" algn="just"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(a) individual written questionnaire</a:t>
            </a:r>
            <a:endParaRPr lang="en-US" dirty="0">
              <a:solidFill>
                <a:srgbClr val="22222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914400" lvl="2" indent="0" algn="just"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(b) online consensus meeting</a:t>
            </a:r>
            <a:endParaRPr lang="en-US" b="0" i="0" dirty="0">
              <a:solidFill>
                <a:srgbClr val="222222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marL="914400" lvl="2" indent="0" algn="just"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(c) final appraisal</a:t>
            </a:r>
            <a:endParaRPr lang="en-US" dirty="0">
              <a:solidFill>
                <a:srgbClr val="22222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lvl="1" indent="0" algn="just">
              <a:buNone/>
            </a:pPr>
            <a:r>
              <a:rPr lang="en-US" sz="2500" dirty="0">
                <a:solidFill>
                  <a:srgbClr val="222222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(3) translation of the recommendations into QIs.</a:t>
            </a:r>
            <a:endParaRPr lang="es-ES" sz="2500" dirty="0">
              <a:latin typeface="Calibri" panose="020F0502020204030204" charset="0"/>
              <a:cs typeface="Calibri" panose="020F0502020204030204" charset="0"/>
            </a:endParaRPr>
          </a:p>
          <a:p>
            <a:pPr lvl="1"/>
            <a:endParaRPr lang="en-US" sz="25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340" y="883920"/>
            <a:ext cx="10053181" cy="124618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COPD quality indicators in PC</a:t>
            </a:r>
            <a:br>
              <a:rPr lang="en-GB" sz="3600" b="1" dirty="0">
                <a:latin typeface="Calibri" panose="020F0502020204030204" charset="0"/>
                <a:cs typeface="Calibri" panose="020F0502020204030204" charset="0"/>
              </a:rPr>
            </a:br>
            <a:endParaRPr lang="en-US" sz="3600"/>
          </a:p>
        </p:txBody>
      </p:sp>
      <p:pic>
        <p:nvPicPr>
          <p:cNvPr id="8" name="Imagen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45" y="1584325"/>
            <a:ext cx="5181600" cy="34544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065240" y="6520583"/>
            <a:ext cx="1093041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Dewaele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S, Van den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Bulck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S,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Gerne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L,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Vaes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B.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Development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of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primary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care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quality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indicators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for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chronic obstructive pulmonary disease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using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a Delphi-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derived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method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NPJ Prim Care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Respir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Med. 2022;32(1):12. Published 2022 Mar 18. doi:10.1038/s41533-022-00276-w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9502"/>
            <a:ext cx="10053181" cy="1246188"/>
          </a:xfrm>
        </p:spPr>
        <p:txBody>
          <a:bodyPr/>
          <a:lstStyle/>
          <a:p>
            <a:pPr algn="ctr"/>
            <a:r>
              <a:rPr lang="en-GB" sz="3600" b="1" dirty="0">
                <a:latin typeface="Calibri" panose="020F0502020204030204" charset="0"/>
                <a:cs typeface="Calibri" panose="020F0502020204030204" charset="0"/>
              </a:rPr>
              <a:t>COPD quality indicators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554471"/>
            <a:ext cx="10515600" cy="4641850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Definition</a:t>
            </a:r>
            <a:r>
              <a:rPr lang="en-GB" sz="2000" dirty="0"/>
              <a:t>: </a:t>
            </a:r>
            <a:r>
              <a:rPr lang="en-GB" sz="1800" dirty="0"/>
              <a:t>Obstruction severity and GOLD COPD </a:t>
            </a:r>
            <a:r>
              <a:rPr lang="en-GB" sz="1800" dirty="0" err="1"/>
              <a:t>clasification</a:t>
            </a:r>
            <a:endParaRPr lang="en-GB" sz="2000" dirty="0"/>
          </a:p>
          <a:p>
            <a:r>
              <a:rPr lang="en-GB" sz="2000" dirty="0">
                <a:solidFill>
                  <a:srgbClr val="0070C0"/>
                </a:solidFill>
              </a:rPr>
              <a:t>Screening</a:t>
            </a:r>
            <a:r>
              <a:rPr lang="en-GB" sz="2000" dirty="0"/>
              <a:t>: </a:t>
            </a:r>
          </a:p>
          <a:p>
            <a:pPr lvl="1"/>
            <a:r>
              <a:rPr lang="en-GB" sz="1800" dirty="0" err="1"/>
              <a:t>Adress</a:t>
            </a:r>
            <a:r>
              <a:rPr lang="en-GB" sz="1800" dirty="0"/>
              <a:t> smoking status</a:t>
            </a:r>
          </a:p>
          <a:p>
            <a:pPr lvl="1"/>
            <a:r>
              <a:rPr lang="en-GB" sz="1800" dirty="0"/>
              <a:t>P</a:t>
            </a:r>
            <a:r>
              <a:rPr lang="en-GB" sz="1800" dirty="0">
                <a:effectLst/>
              </a:rPr>
              <a:t>atients</a:t>
            </a:r>
            <a:r>
              <a:rPr lang="en-GB" sz="1800" dirty="0"/>
              <a:t> over</a:t>
            </a:r>
            <a:r>
              <a:rPr lang="en-GB" sz="1800" dirty="0">
                <a:effectLst/>
              </a:rPr>
              <a:t> 40 presenting with symptoms or history of recurrent lower respiratory tract infections and/or a history of exposure to COPD risk factors who received spirometry. 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Diagnosis</a:t>
            </a:r>
            <a:r>
              <a:rPr lang="en-GB" sz="2000" dirty="0"/>
              <a:t>: </a:t>
            </a:r>
          </a:p>
          <a:p>
            <a:pPr lvl="1"/>
            <a:r>
              <a:rPr lang="en-GB" sz="1800" dirty="0"/>
              <a:t>COPD patients with a registered FEV1/FVC &lt;70% </a:t>
            </a:r>
          </a:p>
          <a:p>
            <a:pPr lvl="1"/>
            <a:r>
              <a:rPr lang="en-GB" sz="1800" dirty="0"/>
              <a:t>Oxygen saturation measured in COPD GOLD 4</a:t>
            </a:r>
          </a:p>
          <a:p>
            <a:r>
              <a:rPr lang="en-GB" sz="2000" dirty="0">
                <a:solidFill>
                  <a:srgbClr val="0070C0"/>
                </a:solidFill>
              </a:rPr>
              <a:t>Prevention and non-pharma treatment</a:t>
            </a:r>
            <a:r>
              <a:rPr lang="en-GB" sz="2000" dirty="0"/>
              <a:t>: </a:t>
            </a:r>
          </a:p>
          <a:p>
            <a:pPr lvl="1"/>
            <a:r>
              <a:rPr lang="en-GB" sz="1800" dirty="0"/>
              <a:t>Flu, </a:t>
            </a:r>
            <a:r>
              <a:rPr lang="en-GB" sz="1800" dirty="0" err="1"/>
              <a:t>pneumococical</a:t>
            </a:r>
            <a:r>
              <a:rPr lang="en-GB" sz="1800" dirty="0"/>
              <a:t> vaccinations and </a:t>
            </a:r>
            <a:r>
              <a:rPr lang="en-GB" sz="1800" dirty="0" err="1"/>
              <a:t>physycal</a:t>
            </a:r>
            <a:r>
              <a:rPr lang="en-GB" sz="1800" dirty="0"/>
              <a:t> activity evaluation</a:t>
            </a:r>
          </a:p>
          <a:p>
            <a:r>
              <a:rPr lang="en-GB" sz="2000" dirty="0">
                <a:solidFill>
                  <a:srgbClr val="0070C0"/>
                </a:solidFill>
              </a:rPr>
              <a:t>Pharmacological treatment</a:t>
            </a:r>
            <a:r>
              <a:rPr lang="en-GB" sz="2000" dirty="0"/>
              <a:t>: </a:t>
            </a:r>
            <a:r>
              <a:rPr lang="en-GB" sz="1800" dirty="0"/>
              <a:t>according to GOLD guidelines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Referral</a:t>
            </a:r>
            <a:r>
              <a:rPr lang="en-GB" sz="1800" dirty="0"/>
              <a:t>: patients less than 40, </a:t>
            </a:r>
            <a:r>
              <a:rPr lang="en-GB" sz="1800" dirty="0">
                <a:effectLst/>
              </a:rPr>
              <a:t>oxygen saturation &lt; 92% when stable, haemoptysis, &gt; 2 thoracic infections a year, </a:t>
            </a:r>
            <a:r>
              <a:rPr lang="en-GB" sz="1800" dirty="0" err="1">
                <a:effectLst/>
              </a:rPr>
              <a:t>mMRC</a:t>
            </a:r>
            <a:r>
              <a:rPr lang="en-GB" sz="1800" dirty="0">
                <a:effectLst/>
              </a:rPr>
              <a:t> &gt; 2</a:t>
            </a:r>
            <a:r>
              <a:rPr lang="en-GB" sz="1800" dirty="0"/>
              <a:t>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End of life</a:t>
            </a:r>
            <a:r>
              <a:rPr lang="en-GB" sz="1800" dirty="0"/>
              <a:t>: </a:t>
            </a:r>
            <a:r>
              <a:rPr lang="en-GB" sz="1800" dirty="0">
                <a:effectLst/>
              </a:rPr>
              <a:t>patients with COPD and FEV</a:t>
            </a:r>
            <a:r>
              <a:rPr lang="en-GB" sz="1800" baseline="-25000" dirty="0">
                <a:effectLst/>
              </a:rPr>
              <a:t>1</a:t>
            </a:r>
            <a:r>
              <a:rPr lang="en-GB" sz="1800" dirty="0">
                <a:effectLst/>
              </a:rPr>
              <a:t> ≤ 30% and starting with long-term oxygen therapy for whom advance care planning is determined</a:t>
            </a:r>
            <a:endParaRPr lang="en-GB" sz="1800" dirty="0"/>
          </a:p>
          <a:p>
            <a:endParaRPr lang="en-GB" sz="2000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7946" y="1227900"/>
            <a:ext cx="1316182" cy="6531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28410" y="6520583"/>
            <a:ext cx="1093041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Dewaele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S, Van den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Bulck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S,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Gerne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L,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Vaes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B.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Development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of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primary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care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quality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indicators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for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chronic obstructive pulmonary disease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using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a Delphi-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derived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method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NPJ Prim Care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Respir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Med. 2022;32(1):12. Published 2022 Mar 18. doi:10.1038/s41533-022-00276-w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" y="1483995"/>
            <a:ext cx="2784475" cy="3860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Picture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Picture 1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595" y="1514475"/>
            <a:ext cx="2845435" cy="382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Picture 115"/>
          <p:cNvPicPr/>
          <p:nvPr/>
        </p:nvPicPr>
        <p:blipFill>
          <a:blip r:embed="rId5"/>
          <a:stretch>
            <a:fillRect/>
          </a:stretch>
        </p:blipFill>
        <p:spPr>
          <a:xfrm>
            <a:off x="5455285" y="1603375"/>
            <a:ext cx="2990850" cy="382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Picture 116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Picture 11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5" y="2497455"/>
            <a:ext cx="2792730" cy="3444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Picture 118"/>
          <p:cNvPicPr/>
          <p:nvPr/>
        </p:nvPicPr>
        <p:blipFill>
          <a:blip r:embed="rId8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955" y="2497455"/>
            <a:ext cx="2683510" cy="3444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880896" y="195463"/>
            <a:ext cx="8596225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Calibri" panose="020F0502020204030204" charset="0"/>
                <a:cs typeface="Calibri" panose="020F0502020204030204" charset="0"/>
              </a:rPr>
              <a:t>IPCRG materials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135" y="1695450"/>
            <a:ext cx="1672590" cy="2329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725" y="1687195"/>
            <a:ext cx="1687830" cy="234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315" y="4355465"/>
            <a:ext cx="1653540" cy="1673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Bent-Up Arrow 20"/>
          <p:cNvSpPr/>
          <p:nvPr/>
        </p:nvSpPr>
        <p:spPr>
          <a:xfrm rot="5400000">
            <a:off x="8486140" y="4258310"/>
            <a:ext cx="970280" cy="647700"/>
          </a:xfrm>
          <a:prstGeom prst="bentUpArrow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1" name="Picture 120"/>
          <p:cNvPicPr/>
          <p:nvPr/>
        </p:nvPicPr>
        <p:blipFill>
          <a:blip r:embed="rId1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421823" y="6139815"/>
            <a:ext cx="24282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https://www.ipcrg.org/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704</Words>
  <Application>Microsoft Office PowerPoint</Application>
  <PresentationFormat>Widescreen</PresentationFormat>
  <Paragraphs>81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Source Sans Pro</vt:lpstr>
      <vt:lpstr>Times</vt:lpstr>
      <vt:lpstr>Wingdings</vt:lpstr>
      <vt:lpstr>Blank Presentation</vt:lpstr>
      <vt:lpstr>1_Blank Presentation</vt:lpstr>
      <vt:lpstr>2_Blank Presentation</vt:lpstr>
      <vt:lpstr>3_Blank Presentation</vt:lpstr>
      <vt:lpstr>2_Tema do Office</vt:lpstr>
      <vt:lpstr>2_Office Theme</vt:lpstr>
      <vt:lpstr>AcroExch.Document.DC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Clinically effective and cost-effective COPD care </vt:lpstr>
      <vt:lpstr>COPD quality indicators in PC </vt:lpstr>
      <vt:lpstr>COPD quality indicators</vt:lpstr>
      <vt:lpstr>IPCRG materials</vt:lpstr>
      <vt:lpstr>Steroid safety card</vt:lpstr>
      <vt:lpstr>COPD wheel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COVID-19 pandemic  Supporting People’s Mental Health</dc:title>
  <dc:creator>Jaime</dc:creator>
  <cp:lastModifiedBy>Nicola Connor</cp:lastModifiedBy>
  <cp:revision>308</cp:revision>
  <dcterms:created xsi:type="dcterms:W3CDTF">2020-05-17T08:13:11Z</dcterms:created>
  <dcterms:modified xsi:type="dcterms:W3CDTF">2023-07-20T07:45:04Z</dcterms:modified>
</cp:coreProperties>
</file>