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slides/slide8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&lt;header&gt;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F7687E2-842E-4332-B839-FE0F45BB26CB}" type="slidenum">
              <a:rPr b="0" lang="en-US" sz="1400" spc="-1" strike="noStrike">
                <a:solidFill>
                  <a:srgbClr val="303d2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900" spc="-1" strike="noStrike">
                <a:latin typeface="Arial"/>
              </a:rPr>
              <a:t>The GINA stepwise algorithms for the management of adolescent and adult asthma. Reproduced with permission from the Global Initiative for Asthma.</a:t>
            </a:r>
            <a:r>
              <a:rPr b="0" lang="en-US" sz="900" spc="-1" strike="noStrike" baseline="33000">
                <a:latin typeface="Arial"/>
              </a:rPr>
              <a:t>1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900" spc="-1" strike="noStrike">
                <a:latin typeface="Arial"/>
              </a:rPr>
              <a:t>Ranking plot of the efficacy of 10 therapeutic regimens in preventing the risk of severe exacerbation. Therapeutic regimens were plotted on the X-axis according to SUCRA, where 1 represents the treatment considered to be the best and 0 the treatment considered to be the worst. The treatments were plotted on the Y-axis according to the rank probability of best therapy, where a score of 1 is assigned to the best therapeutic strategy and 10 to the worst. </a:t>
            </a:r>
            <a:r>
              <a:rPr b="0" i="1" lang="en-US" sz="900" spc="-1" strike="noStrike">
                <a:latin typeface="Arial"/>
              </a:rPr>
              <a:t>HD</a:t>
            </a:r>
            <a:r>
              <a:rPr b="0" lang="en-US" sz="900" spc="-1" strike="noStrike">
                <a:latin typeface="Arial"/>
              </a:rPr>
              <a:t>, High-dose; </a:t>
            </a:r>
            <a:r>
              <a:rPr b="0" i="1" lang="en-US" sz="900" spc="-1" strike="noStrike">
                <a:latin typeface="Arial"/>
              </a:rPr>
              <a:t>LD</a:t>
            </a:r>
            <a:r>
              <a:rPr b="0" lang="en-US" sz="900" spc="-1" strike="noStrike">
                <a:latin typeface="Arial"/>
              </a:rPr>
              <a:t>, low-dose; </a:t>
            </a:r>
            <a:r>
              <a:rPr b="0" i="1" lang="en-US" sz="900" spc="-1" strike="noStrike">
                <a:latin typeface="Arial"/>
              </a:rPr>
              <a:t>MD</a:t>
            </a:r>
            <a:r>
              <a:rPr b="0" lang="en-US" sz="900" spc="-1" strike="noStrike">
                <a:latin typeface="Arial"/>
              </a:rPr>
              <a:t>, medium-dose; </a:t>
            </a:r>
            <a:r>
              <a:rPr b="0" i="1" lang="en-US" sz="900" spc="-1" strike="noStrike">
                <a:latin typeface="Arial"/>
              </a:rPr>
              <a:t>SUCRA</a:t>
            </a:r>
            <a:r>
              <a:rPr b="0" lang="en-US" sz="900" spc="-1" strike="noStrike">
                <a:latin typeface="Arial"/>
              </a:rPr>
              <a:t>, surface under the cumulative ranking curve. Reproduced with permission of the ©ERS 2022 from Rogliani et al.</a:t>
            </a:r>
            <a:r>
              <a:rPr b="0" lang="en-US" sz="900" spc="-1" strike="noStrike" baseline="33000">
                <a:latin typeface="Arial"/>
              </a:rPr>
              <a:t>16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900" spc="-1" strike="noStrike">
                <a:latin typeface="Arial"/>
              </a:rPr>
              <a:t>Beta2-agonist reliever overuse and risk of delay in seeking medical review. ICS/formoterol vs SABA reliever therapy (designated SMART and Standard, respectively) in adults taking maintenance ICS/formoterol treatment. Mean number of high-use days in participants with at least 1 high-use episode and mean number of high-use days without medical review in participants with at least 1 high-use episode. Reproduced with permission from Patel et al.</a:t>
            </a:r>
            <a:r>
              <a:rPr b="0" lang="en-US" sz="900" spc="-1" strike="noStrike" baseline="33000">
                <a:latin typeface="Arial"/>
              </a:rPr>
              <a:t>23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900" spc="-1" strike="noStrike">
                <a:latin typeface="Arial"/>
              </a:rPr>
              <a:t>Time to first severe exacerbation in adolescents and adults taking maintenance ICS/formoterol, randomized to as-needed terbutaline, formoterol, or budesonide/formoterol reliever. Reproduced with permission from Rabe et al.</a:t>
            </a:r>
            <a:r>
              <a:rPr b="0" lang="en-US" sz="900" spc="-1" strike="noStrike" baseline="33000">
                <a:latin typeface="Arial"/>
              </a:rPr>
              <a:t>39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900" spc="-1" strike="noStrike">
                <a:latin typeface="Arial"/>
              </a:rPr>
              <a:t>Probability of a severe exacerbation during the 21 days after the first day with more than (</a:t>
            </a:r>
            <a:r>
              <a:rPr b="1" lang="en-US" sz="900" spc="-1" strike="noStrike">
                <a:latin typeface="Arial"/>
              </a:rPr>
              <a:t>A</a:t>
            </a:r>
            <a:r>
              <a:rPr b="0" lang="en-US" sz="900" spc="-1" strike="noStrike">
                <a:latin typeface="Arial"/>
              </a:rPr>
              <a:t>) 2, (</a:t>
            </a:r>
            <a:r>
              <a:rPr b="1" lang="en-US" sz="900" spc="-1" strike="noStrike">
                <a:latin typeface="Arial"/>
              </a:rPr>
              <a:t>B</a:t>
            </a:r>
            <a:r>
              <a:rPr b="0" lang="en-US" sz="900" spc="-1" strike="noStrike">
                <a:latin typeface="Arial"/>
              </a:rPr>
              <a:t>) more than 4, (</a:t>
            </a:r>
            <a:r>
              <a:rPr b="1" lang="en-US" sz="900" spc="-1" strike="noStrike">
                <a:latin typeface="Arial"/>
              </a:rPr>
              <a:t>C</a:t>
            </a:r>
            <a:r>
              <a:rPr b="0" lang="en-US" sz="900" spc="-1" strike="noStrike">
                <a:latin typeface="Arial"/>
              </a:rPr>
              <a:t>) more than 6, and (</a:t>
            </a:r>
            <a:r>
              <a:rPr b="1" lang="en-US" sz="900" spc="-1" strike="noStrike">
                <a:latin typeface="Arial"/>
              </a:rPr>
              <a:t>D</a:t>
            </a:r>
            <a:r>
              <a:rPr b="0" lang="en-US" sz="900" spc="-1" strike="noStrike">
                <a:latin typeface="Arial"/>
              </a:rPr>
              <a:t>) more than 8 as-needed inhalations. The data within each figure are adjusted HR (95% CI) and </a:t>
            </a:r>
            <a:r>
              <a:rPr b="0" i="1" lang="en-US" sz="900" spc="-1" strike="noStrike">
                <a:latin typeface="Arial"/>
              </a:rPr>
              <a:t>P</a:t>
            </a:r>
            <a:r>
              <a:rPr b="0" lang="en-US" sz="900" spc="-1" strike="noStrike">
                <a:latin typeface="Arial"/>
              </a:rPr>
              <a:t> value for each comparison with as-needed terbutaline. </a:t>
            </a:r>
            <a:r>
              <a:rPr b="0" i="1" lang="en-US" sz="900" spc="-1" strike="noStrike">
                <a:latin typeface="Arial"/>
              </a:rPr>
              <a:t>HR</a:t>
            </a:r>
            <a:r>
              <a:rPr b="0" lang="en-US" sz="900" spc="-1" strike="noStrike">
                <a:latin typeface="Arial"/>
              </a:rPr>
              <a:t>, Hazard ratio. Reproduced with permission from O’Byrne et al.</a:t>
            </a:r>
            <a:r>
              <a:rPr b="0" lang="en-US" sz="900" spc="-1" strike="noStrike" baseline="33000">
                <a:latin typeface="Arial"/>
              </a:rPr>
              <a:t>42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900" spc="-1" strike="noStrike">
                <a:latin typeface="Arial"/>
              </a:rPr>
              <a:t>New Zealand adolescent and adult asthma guidelines stepwise anti-inflammatory reliever therapy-based algorithm using budesonide/formoterol 200/6 μg. Reproduced with permission from the New Zealand Medical Journal (Beasley et al</a:t>
            </a:r>
            <a:r>
              <a:rPr b="0" lang="en-US" sz="900" spc="-1" strike="noStrike" baseline="33000">
                <a:latin typeface="Arial"/>
              </a:rPr>
              <a:t>55</a:t>
            </a:r>
            <a:r>
              <a:rPr b="0" lang="en-US" sz="900" spc="-1" strike="noStrike">
                <a:latin typeface="Arial"/>
              </a:rPr>
              <a:t>).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900" spc="-1" strike="noStrike">
                <a:latin typeface="Arial"/>
              </a:rPr>
              <a:t>New Zealand adolescent and adult asthma guidelines action plan based on budesonide/formoterol 200/6 μg reliever therapy. Reproduced with permission from the New Zealand Medical Journal (Beasley et al</a:t>
            </a:r>
            <a:r>
              <a:rPr b="0" lang="en-US" sz="900" spc="-1" strike="noStrike" baseline="33000">
                <a:latin typeface="Arial"/>
              </a:rPr>
              <a:t>55</a:t>
            </a:r>
            <a:r>
              <a:rPr b="0" lang="en-US" sz="900" spc="-1" strike="noStrike">
                <a:latin typeface="Arial"/>
              </a:rPr>
              <a:t>). See this article’s Online Repository at www.jaci-inpractice.org for a customizable version of this action plan for download.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www.elsevier.com/termsandconditions" TargetMode="Externa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360000" y="1260000"/>
            <a:ext cx="8640000" cy="1788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3186"/>
              </a:spcAft>
            </a:pPr>
            <a:r>
              <a:rPr b="0" i="1" lang="en-US" sz="1700" spc="-1" strike="noStrike">
                <a:solidFill>
                  <a:srgbClr val="ffffff"/>
                </a:solidFill>
                <a:latin typeface="Arial"/>
              </a:rPr>
              <a:t>The ICS/Formoterol Reliever Therapy Regimen in Asthma: A Review</a:t>
            </a:r>
            <a:r>
              <a:rPr b="0" lang="en-US" sz="17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en-US" sz="17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Aft>
                <a:spcPts val="2750"/>
              </a:spcAft>
            </a:pPr>
            <a:r>
              <a:rPr b="0" i="1" lang="en-US" sz="1100" spc="-1" strike="noStrike">
                <a:solidFill>
                  <a:srgbClr val="ffffff"/>
                </a:solidFill>
                <a:latin typeface="Arial"/>
              </a:rPr>
              <a:t>Richard Beasley, DSc, Pepa Bruce, MBBS, Claire Houghton, MBBS, Lee Hatter, MBBS</a:t>
            </a:r>
            <a:r>
              <a:rPr b="0" lang="en-US" sz="11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i="1" lang="en-US" sz="1200" spc="-1" strike="noStrike">
                <a:solidFill>
                  <a:srgbClr val="ffffff"/>
                </a:solidFill>
                <a:latin typeface="Arial"/>
              </a:rPr>
              <a:t>The Journal of Allergy and Clinical Immunology: In Practice</a:t>
            </a: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Volume 11 Issue 3 Pages 762-772.e1 (March 2023) 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000" spc="-1" strike="noStrike">
                <a:solidFill>
                  <a:srgbClr val="ffffff"/>
                </a:solidFill>
                <a:latin typeface="Arial"/>
              </a:rPr>
              <a:t>DOI: 10.1016/j.jaip.2023.01.002</a:t>
            </a:r>
            <a:endParaRPr b="0" lang="en-US" sz="1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2023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1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" name="Logo" descr=""/>
          <p:cNvPicPr/>
          <p:nvPr/>
        </p:nvPicPr>
        <p:blipFill>
          <a:blip r:embed="rId2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1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" name="Main graphic" descr=""/>
          <p:cNvPicPr/>
          <p:nvPr/>
        </p:nvPicPr>
        <p:blipFill>
          <a:blip r:embed="rId1"/>
          <a:stretch/>
        </p:blipFill>
        <p:spPr>
          <a:xfrm>
            <a:off x="1422360" y="1494000"/>
            <a:ext cx="6350040" cy="352008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The Journal of Allergy and Clinical Immunology: In Practice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2023 11762-772.e1DOI: (10.1016/j.jaip.2023.01.002)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2023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2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" name="Main graphic" descr=""/>
          <p:cNvPicPr/>
          <p:nvPr/>
        </p:nvPicPr>
        <p:blipFill>
          <a:blip r:embed="rId1"/>
          <a:stretch/>
        </p:blipFill>
        <p:spPr>
          <a:xfrm>
            <a:off x="2113560" y="762120"/>
            <a:ext cx="4967640" cy="4984200"/>
          </a:xfrm>
          <a:prstGeom prst="rect">
            <a:avLst/>
          </a:prstGeom>
          <a:ln>
            <a:noFill/>
          </a:ln>
        </p:spPr>
      </p:pic>
      <p:sp>
        <p:nvSpPr>
          <p:cNvPr id="54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The Journal of Allergy and Clinical Immunology: In Practice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2023 11762-772.e1DOI: (10.1016/j.jaip.2023.01.002)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2023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3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8" name="Main graphic" descr=""/>
          <p:cNvPicPr/>
          <p:nvPr/>
        </p:nvPicPr>
        <p:blipFill>
          <a:blip r:embed="rId1"/>
          <a:stretch/>
        </p:blipFill>
        <p:spPr>
          <a:xfrm>
            <a:off x="2105280" y="762120"/>
            <a:ext cx="4984200" cy="4984200"/>
          </a:xfrm>
          <a:prstGeom prst="rect">
            <a:avLst/>
          </a:prstGeom>
          <a:ln>
            <a:noFill/>
          </a:ln>
        </p:spPr>
      </p:pic>
      <p:sp>
        <p:nvSpPr>
          <p:cNvPr id="59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The Journal of Allergy and Clinical Immunology: In Practice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2023 11762-772.e1DOI: (10.1016/j.jaip.2023.01.002)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2023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1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4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3" name="Main graphic" descr=""/>
          <p:cNvPicPr/>
          <p:nvPr/>
        </p:nvPicPr>
        <p:blipFill>
          <a:blip r:embed="rId1"/>
          <a:stretch/>
        </p:blipFill>
        <p:spPr>
          <a:xfrm>
            <a:off x="1422360" y="1214640"/>
            <a:ext cx="6350040" cy="4079160"/>
          </a:xfrm>
          <a:prstGeom prst="rect">
            <a:avLst/>
          </a:prstGeom>
          <a:ln>
            <a:noFill/>
          </a:ln>
        </p:spPr>
      </p:pic>
      <p:sp>
        <p:nvSpPr>
          <p:cNvPr id="64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The Journal of Allergy and Clinical Immunology: In Practice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2023 11762-772.e1DOI: (10.1016/j.jaip.2023.01.002)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2023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6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5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8" name="Main graphic" descr=""/>
          <p:cNvPicPr/>
          <p:nvPr/>
        </p:nvPicPr>
        <p:blipFill>
          <a:blip r:embed="rId1"/>
          <a:stretch/>
        </p:blipFill>
        <p:spPr>
          <a:xfrm>
            <a:off x="2312640" y="762120"/>
            <a:ext cx="4569120" cy="4984200"/>
          </a:xfrm>
          <a:prstGeom prst="rect">
            <a:avLst/>
          </a:prstGeom>
          <a:ln>
            <a:noFill/>
          </a:ln>
        </p:spPr>
      </p:pic>
      <p:sp>
        <p:nvSpPr>
          <p:cNvPr id="69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The Journal of Allergy and Clinical Immunology: In Practice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2023 11762-772.e1DOI: (10.1016/j.jaip.2023.01.002)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2023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1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6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3" name="Main graphic" descr=""/>
          <p:cNvPicPr/>
          <p:nvPr/>
        </p:nvPicPr>
        <p:blipFill>
          <a:blip r:embed="rId1"/>
          <a:stretch/>
        </p:blipFill>
        <p:spPr>
          <a:xfrm>
            <a:off x="2194200" y="762120"/>
            <a:ext cx="4806360" cy="4984200"/>
          </a:xfrm>
          <a:prstGeom prst="rect">
            <a:avLst/>
          </a:prstGeom>
          <a:ln>
            <a:noFill/>
          </a:ln>
        </p:spPr>
      </p:pic>
      <p:sp>
        <p:nvSpPr>
          <p:cNvPr id="74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The Journal of Allergy and Clinical Immunology: In Practice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2023 11762-772.e1DOI: (10.1016/j.jaip.2023.01.002)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2023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6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7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8" name="Main graphic" descr=""/>
          <p:cNvPicPr/>
          <p:nvPr/>
        </p:nvPicPr>
        <p:blipFill>
          <a:blip r:embed="rId1"/>
          <a:stretch/>
        </p:blipFill>
        <p:spPr>
          <a:xfrm>
            <a:off x="1422360" y="834480"/>
            <a:ext cx="6350040" cy="4839840"/>
          </a:xfrm>
          <a:prstGeom prst="rect">
            <a:avLst/>
          </a:prstGeom>
          <a:ln>
            <a:noFill/>
          </a:ln>
        </p:spPr>
      </p:pic>
      <p:sp>
        <p:nvSpPr>
          <p:cNvPr id="79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The Journal of Allergy and Clinical Immunology: In Practice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2023 11762-772.e1DOI: (10.1016/j.jaip.2023.01.002)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2023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1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LibreOffice/6.0.7.3$Linux_X86_64 LibreOffice_project/dc89aa7a9eabfd848af146d5086077aeed2ae4a5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