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881838243" r:id="rId2"/>
    <p:sldId id="431" r:id="rId3"/>
    <p:sldId id="432" r:id="rId4"/>
    <p:sldId id="422" r:id="rId5"/>
    <p:sldId id="421" r:id="rId6"/>
    <p:sldId id="423" r:id="rId7"/>
    <p:sldId id="427" r:id="rId8"/>
    <p:sldId id="430" r:id="rId9"/>
    <p:sldId id="428" r:id="rId10"/>
    <p:sldId id="429" r:id="rId11"/>
    <p:sldId id="426" r:id="rId12"/>
    <p:sldId id="257" r:id="rId13"/>
    <p:sldId id="418" r:id="rId14"/>
    <p:sldId id="419" r:id="rId15"/>
    <p:sldId id="312" r:id="rId16"/>
    <p:sldId id="425" r:id="rId17"/>
    <p:sldId id="311" r:id="rId18"/>
    <p:sldId id="420" r:id="rId19"/>
    <p:sldId id="4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CC892E7F-0DB7-4F89-AB4E-BA53995653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7752" y="1904720"/>
            <a:ext cx="4002508" cy="2089309"/>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8671A403-4DAA-281E-CBF7-48D27AF3AC4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893834" y="190338"/>
            <a:ext cx="3177396" cy="1220120"/>
          </a:xfrm>
          <a:prstGeom prst="rect">
            <a:avLst/>
          </a:prstGeom>
        </p:spPr>
      </p:pic>
    </p:spTree>
    <p:extLst>
      <p:ext uri="{BB962C8B-B14F-4D97-AF65-F5344CB8AC3E}">
        <p14:creationId xmlns:p14="http://schemas.microsoft.com/office/powerpoint/2010/main" val="397059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1328" y="256205"/>
            <a:ext cx="6937393" cy="1143000"/>
          </a:xfrm>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3004740F-B34B-D549-95FE-DDC2A21FAE38}" type="datetimeFigureOut">
              <a:rPr lang="en-GB" smtClean="0"/>
              <a:pPr/>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BC-A18C-214F-8A67-0CF5843CA646}" type="slidenum">
              <a:rPr lang="en-GB" smtClean="0"/>
              <a:pPr/>
              <a:t>‹#›</a:t>
            </a:fld>
            <a:endParaRPr lang="en-GB"/>
          </a:p>
        </p:txBody>
      </p:sp>
      <p:pic>
        <p:nvPicPr>
          <p:cNvPr id="9" name="Picture 8">
            <a:extLst>
              <a:ext uri="{FF2B5EF4-FFF2-40B4-BE49-F238E27FC236}">
                <a16:creationId xmlns:a16="http://schemas.microsoft.com/office/drawing/2014/main" id="{4CFC2C06-51C2-478D-9212-477DF5BDD6F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866053" y="256205"/>
            <a:ext cx="1874402" cy="978438"/>
          </a:xfrm>
          <a:prstGeom prst="rect">
            <a:avLst/>
          </a:prstGeom>
        </p:spPr>
      </p:pic>
      <p:pic>
        <p:nvPicPr>
          <p:cNvPr id="11" name="Picture 10" descr="Logo, company name&#10;&#10;Description automatically generated">
            <a:extLst>
              <a:ext uri="{FF2B5EF4-FFF2-40B4-BE49-F238E27FC236}">
                <a16:creationId xmlns:a16="http://schemas.microsoft.com/office/drawing/2014/main" id="{B1D375FF-525C-F998-4632-EA8467C243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5546" y="44094"/>
            <a:ext cx="1836454" cy="1325920"/>
          </a:xfrm>
          <a:prstGeom prst="rect">
            <a:avLst/>
          </a:prstGeom>
        </p:spPr>
      </p:pic>
    </p:spTree>
    <p:extLst>
      <p:ext uri="{BB962C8B-B14F-4D97-AF65-F5344CB8AC3E}">
        <p14:creationId xmlns:p14="http://schemas.microsoft.com/office/powerpoint/2010/main" val="398061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p:txBody>
          <a:bodyPr/>
          <a:lstStyle/>
          <a:p>
            <a:fld id="{3004740F-B34B-D549-95FE-DDC2A21FAE38}" type="datetimeFigureOut">
              <a:rPr lang="en-GB" smtClean="0"/>
              <a:pPr/>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BC-A18C-214F-8A67-0CF5843CA646}" type="slidenum">
              <a:rPr lang="en-GB" smtClean="0"/>
              <a:pPr/>
              <a:t>‹#›</a:t>
            </a:fld>
            <a:endParaRPr lang="en-GB"/>
          </a:p>
        </p:txBody>
      </p:sp>
    </p:spTree>
    <p:extLst>
      <p:ext uri="{BB962C8B-B14F-4D97-AF65-F5344CB8AC3E}">
        <p14:creationId xmlns:p14="http://schemas.microsoft.com/office/powerpoint/2010/main" val="2369584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4740F-B34B-D549-95FE-DDC2A21FAE38}" type="datetimeFigureOut">
              <a:rPr lang="en-GB" smtClean="0"/>
              <a:pPr/>
              <a:t>24/03/2023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7BC-A18C-214F-8A67-0CF5843CA646}" type="slidenum">
              <a:rPr lang="en-GB" smtClean="0"/>
              <a:pPr/>
              <a:t>‹#›</a:t>
            </a:fld>
            <a:endParaRPr lang="en-GB"/>
          </a:p>
        </p:txBody>
      </p:sp>
    </p:spTree>
    <p:extLst>
      <p:ext uri="{BB962C8B-B14F-4D97-AF65-F5344CB8AC3E}">
        <p14:creationId xmlns:p14="http://schemas.microsoft.com/office/powerpoint/2010/main" val="96738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mcpregnancychildbirth.biomedcentral.com/articles/10.1186/s12884-018-1704-6#ref-CR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GB" spc="0" dirty="0"/>
              <a:t>Design Charrette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02" y="91818"/>
            <a:ext cx="6937393" cy="1143000"/>
          </a:xfrm>
        </p:spPr>
        <p:txBody>
          <a:bodyPr/>
          <a:lstStyle/>
          <a:p>
            <a:r>
              <a:rPr lang="en-US" sz="2800" dirty="0"/>
              <a:t>Findings on educational board games</a:t>
            </a:r>
          </a:p>
        </p:txBody>
      </p:sp>
      <p:sp>
        <p:nvSpPr>
          <p:cNvPr id="3" name="Content Placeholder 2"/>
          <p:cNvSpPr>
            <a:spLocks noGrp="1"/>
          </p:cNvSpPr>
          <p:nvPr>
            <p:ph idx="1"/>
          </p:nvPr>
        </p:nvSpPr>
        <p:spPr>
          <a:xfrm>
            <a:off x="609600" y="1610476"/>
            <a:ext cx="10972800" cy="4525963"/>
          </a:xfrm>
        </p:spPr>
        <p:txBody>
          <a:bodyPr>
            <a:normAutofit fontScale="92500" lnSpcReduction="10000"/>
          </a:bodyPr>
          <a:lstStyle/>
          <a:p>
            <a:r>
              <a:rPr lang="en-US" dirty="0"/>
              <a:t>Offer a unique approach to present health information to target group</a:t>
            </a:r>
          </a:p>
          <a:p>
            <a:r>
              <a:rPr lang="en-US" dirty="0"/>
              <a:t>Learning is reinforced through group discussions supporting peer-to-peer interactions </a:t>
            </a:r>
          </a:p>
          <a:p>
            <a:r>
              <a:rPr lang="en-US" dirty="0"/>
              <a:t>Communication tool that bridges gap between awareness and </a:t>
            </a:r>
            <a:r>
              <a:rPr lang="en-US" dirty="0" err="1"/>
              <a:t>behaviour</a:t>
            </a:r>
            <a:r>
              <a:rPr lang="en-US" dirty="0"/>
              <a:t> change </a:t>
            </a:r>
          </a:p>
          <a:p>
            <a:r>
              <a:rPr lang="en-US" dirty="0"/>
              <a:t>Cost effective mechanism for improving health literacy skills amongst literate and illiterate populations </a:t>
            </a:r>
          </a:p>
          <a:p>
            <a:r>
              <a:rPr lang="en-US" dirty="0"/>
              <a:t>Visual metaphor gives players an opportunity to acquire new knowledge through the content of the game:</a:t>
            </a:r>
          </a:p>
          <a:p>
            <a:pPr lvl="1"/>
            <a:r>
              <a:rPr lang="en-US" dirty="0"/>
              <a:t>can enhance critical thinking, collective learning and inter-personal communication in a relaxed environment </a:t>
            </a:r>
          </a:p>
        </p:txBody>
      </p:sp>
    </p:spTree>
    <p:extLst>
      <p:ext uri="{BB962C8B-B14F-4D97-AF65-F5344CB8AC3E}">
        <p14:creationId xmlns:p14="http://schemas.microsoft.com/office/powerpoint/2010/main" val="14609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ge"/>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609600" y="2030147"/>
            <a:ext cx="15164913" cy="55299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18DF719-7CEA-C5C0-1FAD-E17F5836DA36}"/>
              </a:ext>
            </a:extLst>
          </p:cNvPr>
          <p:cNvSpPr>
            <a:spLocks noGrp="1"/>
          </p:cNvSpPr>
          <p:nvPr>
            <p:ph type="title"/>
          </p:nvPr>
        </p:nvSpPr>
        <p:spPr>
          <a:xfrm>
            <a:off x="2251602" y="191326"/>
            <a:ext cx="6937393" cy="1143000"/>
          </a:xfrm>
        </p:spPr>
        <p:txBody>
          <a:bodyPr/>
          <a:lstStyle/>
          <a:p>
            <a:r>
              <a:rPr lang="en-US" sz="2800" dirty="0"/>
              <a:t>Question &amp; Challenge Cards</a:t>
            </a:r>
          </a:p>
        </p:txBody>
      </p:sp>
    </p:spTree>
    <p:extLst>
      <p:ext uri="{BB962C8B-B14F-4D97-AF65-F5344CB8AC3E}">
        <p14:creationId xmlns:p14="http://schemas.microsoft.com/office/powerpoint/2010/main" val="20585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29092-E708-4F54-8383-A544061D3BED}"/>
              </a:ext>
            </a:extLst>
          </p:cNvPr>
          <p:cNvSpPr>
            <a:spLocks noGrp="1"/>
          </p:cNvSpPr>
          <p:nvPr>
            <p:ph type="title"/>
          </p:nvPr>
        </p:nvSpPr>
        <p:spPr/>
        <p:txBody>
          <a:bodyPr/>
          <a:lstStyle/>
          <a:p>
            <a:r>
              <a:rPr lang="en-GB" dirty="0"/>
              <a:t>Portuguese Logo</a:t>
            </a:r>
          </a:p>
        </p:txBody>
      </p:sp>
      <p:pic>
        <p:nvPicPr>
          <p:cNvPr id="3" name="Content Placeholder 2" descr="A picture containing text&#10;&#10;Description automatically generated">
            <a:extLst>
              <a:ext uri="{FF2B5EF4-FFF2-40B4-BE49-F238E27FC236}">
                <a16:creationId xmlns:a16="http://schemas.microsoft.com/office/drawing/2014/main" id="{3E3A3A3F-59DB-AD75-94D0-368E46A213E5}"/>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298704" y="2612493"/>
            <a:ext cx="6511858" cy="2468812"/>
          </a:xfrm>
        </p:spPr>
      </p:pic>
      <p:sp>
        <p:nvSpPr>
          <p:cNvPr id="12" name="TextBox 11">
            <a:extLst>
              <a:ext uri="{FF2B5EF4-FFF2-40B4-BE49-F238E27FC236}">
                <a16:creationId xmlns:a16="http://schemas.microsoft.com/office/drawing/2014/main" id="{FC94F365-472C-7B16-9996-2009F0EB5ADF}"/>
              </a:ext>
            </a:extLst>
          </p:cNvPr>
          <p:cNvSpPr txBox="1"/>
          <p:nvPr/>
        </p:nvSpPr>
        <p:spPr>
          <a:xfrm>
            <a:off x="7123176" y="1646297"/>
            <a:ext cx="4626864"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In Portugal the Asthma Right Care colours and icon were used but the logo uses the words “</a:t>
            </a:r>
            <a:r>
              <a:rPr kumimoji="0" lang="en-GB" sz="2800" b="1" i="0" u="none" strike="noStrike" kern="1200" cap="none" spc="0" normalizeH="0" baseline="0" noProof="0" dirty="0">
                <a:ln>
                  <a:noFill/>
                </a:ln>
                <a:solidFill>
                  <a:prstClr val="black"/>
                </a:solidFill>
                <a:effectLst/>
                <a:uLnTx/>
                <a:uFillTx/>
                <a:latin typeface="Arial"/>
                <a:ea typeface="+mn-ea"/>
                <a:cs typeface="+mn-cs"/>
              </a:rPr>
              <a:t>Proper care for the person with asthma</a:t>
            </a:r>
            <a:r>
              <a:rPr kumimoji="0" lang="en-GB" sz="2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a:ea typeface="+mn-ea"/>
                <a:cs typeface="+mn-cs"/>
              </a:rPr>
              <a:t>The initials </a:t>
            </a:r>
            <a:r>
              <a:rPr kumimoji="0" lang="en-GB" sz="2800" b="1" i="0" u="none" strike="noStrike" kern="1200" cap="none" spc="0" normalizeH="0" baseline="0" noProof="0" dirty="0">
                <a:ln>
                  <a:noFill/>
                </a:ln>
                <a:solidFill>
                  <a:prstClr val="black"/>
                </a:solidFill>
                <a:effectLst/>
                <a:uLnTx/>
                <a:uFillTx/>
                <a:latin typeface="Arial"/>
                <a:ea typeface="+mn-ea"/>
                <a:cs typeface="+mn-cs"/>
              </a:rPr>
              <a:t>CAPA</a:t>
            </a:r>
            <a:r>
              <a:rPr kumimoji="0" lang="en-GB" sz="2800" b="0" i="0" u="none" strike="noStrike" kern="1200" cap="none" spc="0" normalizeH="0" baseline="0" noProof="0" dirty="0">
                <a:ln>
                  <a:noFill/>
                </a:ln>
                <a:solidFill>
                  <a:prstClr val="black"/>
                </a:solidFill>
                <a:effectLst/>
                <a:uLnTx/>
                <a:uFillTx/>
                <a:latin typeface="Arial"/>
                <a:ea typeface="+mn-ea"/>
                <a:cs typeface="+mn-cs"/>
              </a:rPr>
              <a:t> also mean cloak or cape, a protective cover.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BC1-4059-8F58-57D3-2EB4CD0FD863}"/>
              </a:ext>
            </a:extLst>
          </p:cNvPr>
          <p:cNvSpPr>
            <a:spLocks noGrp="1"/>
          </p:cNvSpPr>
          <p:nvPr>
            <p:ph type="title"/>
          </p:nvPr>
        </p:nvSpPr>
        <p:spPr>
          <a:xfrm>
            <a:off x="3584211" y="140070"/>
            <a:ext cx="4504418" cy="1143000"/>
          </a:xfrm>
        </p:spPr>
        <p:txBody>
          <a:bodyPr/>
          <a:lstStyle/>
          <a:p>
            <a:r>
              <a:rPr lang="en-GB" dirty="0"/>
              <a:t>UK Design Charrette</a:t>
            </a:r>
          </a:p>
        </p:txBody>
      </p:sp>
      <p:pic>
        <p:nvPicPr>
          <p:cNvPr id="4" name="Picture 3" descr="A group of people sitting at a table&#10;&#10;Description generated with very high confidence">
            <a:extLst>
              <a:ext uri="{FF2B5EF4-FFF2-40B4-BE49-F238E27FC236}">
                <a16:creationId xmlns:a16="http://schemas.microsoft.com/office/drawing/2014/main" id="{EC4C1112-ABDA-2DAA-1B70-465FEFA39A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686548" y="1309047"/>
            <a:ext cx="4074182" cy="21931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A picture containing person, indoor, wall&#10;&#10;Description generated with very high confidence">
            <a:extLst>
              <a:ext uri="{FF2B5EF4-FFF2-40B4-BE49-F238E27FC236}">
                <a16:creationId xmlns:a16="http://schemas.microsoft.com/office/drawing/2014/main" id="{E9801289-0BDD-5405-9C78-0DCADCDB91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356766" y="2556960"/>
            <a:ext cx="3495869" cy="26219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A picture containing wall, indoor, person, floor&#10;&#10;Description generated with very high confidence">
            <a:extLst>
              <a:ext uri="{FF2B5EF4-FFF2-40B4-BE49-F238E27FC236}">
                <a16:creationId xmlns:a16="http://schemas.microsoft.com/office/drawing/2014/main" id="{2110CB2C-3332-477C-5729-E3F1598CC4F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7945617" y="2647513"/>
            <a:ext cx="3392381" cy="25442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A group of people sitting at a table using a computer&#10;&#10;Description generated with very high confidence">
            <a:extLst>
              <a:ext uri="{FF2B5EF4-FFF2-40B4-BE49-F238E27FC236}">
                <a16:creationId xmlns:a16="http://schemas.microsoft.com/office/drawing/2014/main" id="{9A1CE6A4-7D57-EC32-FD16-A5ECDA83BA9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024587" y="3867912"/>
            <a:ext cx="3623666" cy="27177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191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BC1-4059-8F58-57D3-2EB4CD0FD863}"/>
              </a:ext>
            </a:extLst>
          </p:cNvPr>
          <p:cNvSpPr>
            <a:spLocks noGrp="1"/>
          </p:cNvSpPr>
          <p:nvPr>
            <p:ph type="title"/>
          </p:nvPr>
        </p:nvSpPr>
        <p:spPr>
          <a:xfrm>
            <a:off x="3712704" y="256205"/>
            <a:ext cx="4022312" cy="1143000"/>
          </a:xfrm>
        </p:spPr>
        <p:txBody>
          <a:bodyPr/>
          <a:lstStyle/>
          <a:p>
            <a:r>
              <a:rPr lang="en-GB" dirty="0"/>
              <a:t>UK – 3 Billboards</a:t>
            </a:r>
          </a:p>
        </p:txBody>
      </p:sp>
      <p:pic>
        <p:nvPicPr>
          <p:cNvPr id="8" name="Picture 7" descr="A picture containing indoor, wall, shelf, person&#10;&#10;Description generated with very high confidence">
            <a:extLst>
              <a:ext uri="{FF2B5EF4-FFF2-40B4-BE49-F238E27FC236}">
                <a16:creationId xmlns:a16="http://schemas.microsoft.com/office/drawing/2014/main" id="{7C152396-2E17-60B2-C5EC-9F5ED2E620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8108864" y="2399146"/>
            <a:ext cx="3890044" cy="2917534"/>
          </a:xfrm>
          <a:prstGeom prst="rect">
            <a:avLst/>
          </a:prstGeom>
        </p:spPr>
      </p:pic>
      <p:pic>
        <p:nvPicPr>
          <p:cNvPr id="3" name="Picture 2" descr="Text&#10;&#10;Description automatically generated">
            <a:extLst>
              <a:ext uri="{FF2B5EF4-FFF2-40B4-BE49-F238E27FC236}">
                <a16:creationId xmlns:a16="http://schemas.microsoft.com/office/drawing/2014/main" id="{03E27B7E-AA50-50D7-FFDB-A7EEE7B3E6D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1411" y="1912889"/>
            <a:ext cx="2786224" cy="3941158"/>
          </a:xfrm>
          <a:prstGeom prst="rect">
            <a:avLst/>
          </a:prstGeom>
        </p:spPr>
      </p:pic>
      <p:pic>
        <p:nvPicPr>
          <p:cNvPr id="9" name="Picture 8" descr="Text&#10;&#10;Description automatically generated">
            <a:extLst>
              <a:ext uri="{FF2B5EF4-FFF2-40B4-BE49-F238E27FC236}">
                <a16:creationId xmlns:a16="http://schemas.microsoft.com/office/drawing/2014/main" id="{63012DD8-839D-0FC9-C33D-9DC702AE3F4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37635" y="1887330"/>
            <a:ext cx="2786225" cy="3941160"/>
          </a:xfrm>
          <a:prstGeom prst="rect">
            <a:avLst/>
          </a:prstGeom>
        </p:spPr>
      </p:pic>
      <p:pic>
        <p:nvPicPr>
          <p:cNvPr id="10" name="Picture 9" descr="Text&#10;&#10;Description automatically generated">
            <a:extLst>
              <a:ext uri="{FF2B5EF4-FFF2-40B4-BE49-F238E27FC236}">
                <a16:creationId xmlns:a16="http://schemas.microsoft.com/office/drawing/2014/main" id="{0EDC1181-99B1-1130-3626-DEC2A20B5F6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23859" y="1887330"/>
            <a:ext cx="2768156" cy="3915602"/>
          </a:xfrm>
          <a:prstGeom prst="rect">
            <a:avLst/>
          </a:prstGeom>
        </p:spPr>
      </p:pic>
    </p:spTree>
    <p:extLst>
      <p:ext uri="{BB962C8B-B14F-4D97-AF65-F5344CB8AC3E}">
        <p14:creationId xmlns:p14="http://schemas.microsoft.com/office/powerpoint/2010/main" val="90431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26E1-4E5E-C68C-671F-A33A3B9CAA46}"/>
              </a:ext>
            </a:extLst>
          </p:cNvPr>
          <p:cNvSpPr>
            <a:spLocks noGrp="1"/>
          </p:cNvSpPr>
          <p:nvPr>
            <p:ph type="title"/>
          </p:nvPr>
        </p:nvSpPr>
        <p:spPr>
          <a:xfrm>
            <a:off x="2724611" y="79993"/>
            <a:ext cx="6198584" cy="1143000"/>
          </a:xfrm>
        </p:spPr>
        <p:txBody>
          <a:bodyPr/>
          <a:lstStyle/>
          <a:p>
            <a:r>
              <a:rPr lang="en-GB" dirty="0"/>
              <a:t>Portuguese Design Charrette</a:t>
            </a:r>
          </a:p>
        </p:txBody>
      </p:sp>
      <p:pic>
        <p:nvPicPr>
          <p:cNvPr id="4" name="Content Placeholder 3" descr="A group of people posing for a photo&#10;&#10;Description generated with very high confidence">
            <a:extLst>
              <a:ext uri="{FF2B5EF4-FFF2-40B4-BE49-F238E27FC236}">
                <a16:creationId xmlns:a16="http://schemas.microsoft.com/office/drawing/2014/main" id="{F355A58E-C590-9ADD-E4C3-D3C82296F1AB}"/>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6065695" y="1618848"/>
            <a:ext cx="5715000" cy="381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A group of people in a room&#10;&#10;Description generated with very high confidence">
            <a:extLst>
              <a:ext uri="{FF2B5EF4-FFF2-40B4-BE49-F238E27FC236}">
                <a16:creationId xmlns:a16="http://schemas.microsoft.com/office/drawing/2014/main" id="{64EA3A99-E1F0-C6C1-7406-BB1C4CCA770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3776" y="4124772"/>
            <a:ext cx="3409819" cy="2273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A person standing in front of a mirror posing for the camera&#10;&#10;Description generated with very high confidence">
            <a:extLst>
              <a:ext uri="{FF2B5EF4-FFF2-40B4-BE49-F238E27FC236}">
                <a16:creationId xmlns:a16="http://schemas.microsoft.com/office/drawing/2014/main" id="{4DE20224-5003-AD0F-1037-2B0B18CEE0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5129" y="1478819"/>
            <a:ext cx="3667115" cy="2444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A person sitting at a table using a computer&#10;&#10;Description generated with very high confidence">
            <a:extLst>
              <a:ext uri="{FF2B5EF4-FFF2-40B4-BE49-F238E27FC236}">
                <a16:creationId xmlns:a16="http://schemas.microsoft.com/office/drawing/2014/main" id="{4FAEE3D9-3978-CDE0-95D4-1599E42B611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25620" y="2058172"/>
            <a:ext cx="3270380" cy="21802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A person standing in front of a group of people posing for the camera&#10;&#10;Description generated with very high confidence">
            <a:extLst>
              <a:ext uri="{FF2B5EF4-FFF2-40B4-BE49-F238E27FC236}">
                <a16:creationId xmlns:a16="http://schemas.microsoft.com/office/drawing/2014/main" id="{19D64067-744B-4447-03F9-09D26B43D89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795237" y="4339030"/>
            <a:ext cx="3088433" cy="20589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620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6725" y="6326581"/>
            <a:ext cx="321113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https://</a:t>
            </a:r>
            <a:r>
              <a:rPr kumimoji="0" lang="en-US" sz="1800" b="0" i="0" u="none" strike="noStrike" kern="1200" cap="none" spc="0" normalizeH="0" baseline="0" noProof="0" dirty="0" err="1">
                <a:ln>
                  <a:noFill/>
                </a:ln>
                <a:solidFill>
                  <a:prstClr val="black"/>
                </a:solidFill>
                <a:effectLst/>
                <a:uLnTx/>
                <a:uFillTx/>
                <a:latin typeface="Arial"/>
                <a:ea typeface="+mn-ea"/>
                <a:cs typeface="+mn-cs"/>
              </a:rPr>
              <a:t>vimeo.com</a:t>
            </a:r>
            <a:r>
              <a:rPr kumimoji="0" lang="en-US" sz="1800" b="0" i="0" u="none" strike="noStrike" kern="1200" cap="none" spc="0" normalizeH="0" baseline="0" noProof="0" dirty="0">
                <a:ln>
                  <a:noFill/>
                </a:ln>
                <a:solidFill>
                  <a:prstClr val="black"/>
                </a:solidFill>
                <a:effectLst/>
                <a:uLnTx/>
                <a:uFillTx/>
                <a:latin typeface="Arial"/>
                <a:ea typeface="+mn-ea"/>
                <a:cs typeface="+mn-cs"/>
              </a:rPr>
              <a:t>/637430048</a:t>
            </a:r>
          </a:p>
        </p:txBody>
      </p:sp>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r="5598"/>
          <a:stretch/>
        </p:blipFill>
        <p:spPr>
          <a:xfrm>
            <a:off x="2015840" y="1600200"/>
            <a:ext cx="7703513" cy="4525963"/>
          </a:xfrm>
        </p:spPr>
      </p:pic>
    </p:spTree>
    <p:extLst>
      <p:ext uri="{BB962C8B-B14F-4D97-AF65-F5344CB8AC3E}">
        <p14:creationId xmlns:p14="http://schemas.microsoft.com/office/powerpoint/2010/main" val="114958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BC1-4059-8F58-57D3-2EB4CD0FD863}"/>
              </a:ext>
            </a:extLst>
          </p:cNvPr>
          <p:cNvSpPr>
            <a:spLocks noGrp="1"/>
          </p:cNvSpPr>
          <p:nvPr>
            <p:ph type="title"/>
          </p:nvPr>
        </p:nvSpPr>
        <p:spPr>
          <a:xfrm>
            <a:off x="3064289" y="173909"/>
            <a:ext cx="5558504" cy="1143000"/>
          </a:xfrm>
        </p:spPr>
        <p:txBody>
          <a:bodyPr/>
          <a:lstStyle/>
          <a:p>
            <a:r>
              <a:rPr lang="en-GB" dirty="0"/>
              <a:t>Spanish Design Charrette</a:t>
            </a:r>
          </a:p>
        </p:txBody>
      </p:sp>
      <p:pic>
        <p:nvPicPr>
          <p:cNvPr id="9" name="Picture 8" descr="A group of people sitting at a table&#10;&#10;Description generated with very high confidence">
            <a:extLst>
              <a:ext uri="{FF2B5EF4-FFF2-40B4-BE49-F238E27FC236}">
                <a16:creationId xmlns:a16="http://schemas.microsoft.com/office/drawing/2014/main" id="{CB448DB9-19CC-2230-1043-5E3FBE017F0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69404" y="3097368"/>
            <a:ext cx="2187236" cy="29163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A group of people sitting at a table&#10;&#10;Description generated with very high confidence">
            <a:extLst>
              <a:ext uri="{FF2B5EF4-FFF2-40B4-BE49-F238E27FC236}">
                <a16:creationId xmlns:a16="http://schemas.microsoft.com/office/drawing/2014/main" id="{0EA6BAB2-E3B9-7E9E-801A-C4A9860E64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31748" y="2154757"/>
            <a:ext cx="2320400" cy="30938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A picture containing indoor, wall, person, table&#10;&#10;Description generated with very high confidence">
            <a:extLst>
              <a:ext uri="{FF2B5EF4-FFF2-40B4-BE49-F238E27FC236}">
                <a16:creationId xmlns:a16="http://schemas.microsoft.com/office/drawing/2014/main" id="{3F31684C-17F9-C503-FACF-782A5E0CAE7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6500" y="2067612"/>
            <a:ext cx="2237796" cy="2983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A group of people sitting at a table&#10;&#10;Description generated with very high confidence">
            <a:extLst>
              <a:ext uri="{FF2B5EF4-FFF2-40B4-BE49-F238E27FC236}">
                <a16:creationId xmlns:a16="http://schemas.microsoft.com/office/drawing/2014/main" id="{F8D74E28-78A0-341B-3F17-3C257AAB0DD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3536" y="2154757"/>
            <a:ext cx="2174706" cy="2899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A group of people sitting at a table&#10;&#10;Description generated with very high confidence">
            <a:extLst>
              <a:ext uri="{FF2B5EF4-FFF2-40B4-BE49-F238E27FC236}">
                <a16:creationId xmlns:a16="http://schemas.microsoft.com/office/drawing/2014/main" id="{D334154E-34C3-9171-F90D-E81B206D894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93753" y="3063662"/>
            <a:ext cx="2187236" cy="2983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59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D74E28-78A0-341B-3F17-3C257AAB0DDF}"/>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0367" y="1568521"/>
            <a:ext cx="3679941" cy="27599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6F98FBC1-4059-8F58-57D3-2EB4CD0FD863}"/>
              </a:ext>
            </a:extLst>
          </p:cNvPr>
          <p:cNvSpPr>
            <a:spLocks noGrp="1"/>
          </p:cNvSpPr>
          <p:nvPr>
            <p:ph type="title"/>
          </p:nvPr>
        </p:nvSpPr>
        <p:spPr>
          <a:xfrm>
            <a:off x="3202788" y="110216"/>
            <a:ext cx="5553455" cy="1143000"/>
          </a:xfrm>
        </p:spPr>
        <p:txBody>
          <a:bodyPr/>
          <a:lstStyle/>
          <a:p>
            <a:pPr algn="ctr"/>
            <a:r>
              <a:rPr lang="en-GB" dirty="0"/>
              <a:t>Spanish Workshop on Asthma Right Care</a:t>
            </a:r>
          </a:p>
        </p:txBody>
      </p:sp>
      <p:pic>
        <p:nvPicPr>
          <p:cNvPr id="11" name="Picture 10">
            <a:extLst>
              <a:ext uri="{FF2B5EF4-FFF2-40B4-BE49-F238E27FC236}">
                <a16:creationId xmlns:a16="http://schemas.microsoft.com/office/drawing/2014/main" id="{3F31684C-17F9-C503-FACF-782A5E0CAE7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609062" y="4117259"/>
            <a:ext cx="3517498" cy="26359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D334154E-34C3-9171-F90D-E81B206D894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5417019" y="4117259"/>
            <a:ext cx="3537045" cy="2651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0EA6BAB2-E3B9-7E9E-801A-C4A9860E645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4220767" y="1328657"/>
            <a:ext cx="3517498" cy="26377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CB448DB9-19CC-2230-1043-5E3FBE017F0A}"/>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6708921" y="1703184"/>
            <a:ext cx="5071203" cy="2962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27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574" y="446572"/>
            <a:ext cx="3668975" cy="6339508"/>
          </a:xfrm>
          <a:prstGeom prst="rect">
            <a:avLst/>
          </a:prstGeom>
        </p:spPr>
      </p:pic>
      <p:pic>
        <p:nvPicPr>
          <p:cNvPr id="1026" name="Picture 2" descr="https://www.ipcrg.org/sites/ipcrg/files/styles/grid-6-mobile/public/content/links_flexi/images/2021-09-03/French.png?itok=tHchoXcU&amp;timestamp=1630669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14" y="1345915"/>
            <a:ext cx="6572250" cy="4838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30225" y="6295758"/>
            <a:ext cx="321113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https://</a:t>
            </a:r>
            <a:r>
              <a:rPr kumimoji="0" lang="en-US" sz="1800" b="0" i="0" u="none" strike="noStrike" kern="1200" cap="none" spc="0" normalizeH="0" baseline="0" noProof="0" dirty="0" err="1">
                <a:ln>
                  <a:noFill/>
                </a:ln>
                <a:solidFill>
                  <a:prstClr val="black"/>
                </a:solidFill>
                <a:effectLst/>
                <a:uLnTx/>
                <a:uFillTx/>
                <a:latin typeface="Arial"/>
                <a:ea typeface="+mn-ea"/>
                <a:cs typeface="+mn-cs"/>
              </a:rPr>
              <a:t>vimeo.com</a:t>
            </a:r>
            <a:r>
              <a:rPr kumimoji="0" lang="en-US" sz="1800" b="0" i="0" u="none" strike="noStrike" kern="1200" cap="none" spc="0" normalizeH="0" baseline="0" noProof="0" dirty="0">
                <a:ln>
                  <a:noFill/>
                </a:ln>
                <a:solidFill>
                  <a:prstClr val="black"/>
                </a:solidFill>
                <a:effectLst/>
                <a:uLnTx/>
                <a:uFillTx/>
                <a:latin typeface="Arial"/>
                <a:ea typeface="+mn-ea"/>
                <a:cs typeface="+mn-cs"/>
              </a:rPr>
              <a:t>/597150943</a:t>
            </a:r>
          </a:p>
        </p:txBody>
      </p:sp>
    </p:spTree>
    <p:extLst>
      <p:ext uri="{BB962C8B-B14F-4D97-AF65-F5344CB8AC3E}">
        <p14:creationId xmlns:p14="http://schemas.microsoft.com/office/powerpoint/2010/main" val="10139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Design Charrette?</a:t>
            </a:r>
          </a:p>
        </p:txBody>
      </p:sp>
      <p:sp>
        <p:nvSpPr>
          <p:cNvPr id="3" name="Content Placeholder 2"/>
          <p:cNvSpPr>
            <a:spLocks noGrp="1"/>
          </p:cNvSpPr>
          <p:nvPr>
            <p:ph idx="1"/>
          </p:nvPr>
        </p:nvSpPr>
        <p:spPr/>
        <p:txBody>
          <a:bodyPr>
            <a:normAutofit/>
          </a:bodyPr>
          <a:lstStyle/>
          <a:p>
            <a:r>
              <a:rPr lang="en-US" dirty="0"/>
              <a:t>A Design Charrette is an intensive, hands-on workshop that brings people from different disciplines and backgrounds together with members of the community to explore design options for a particular area. It differs from a traditional community consultation process in that it is design based.</a:t>
            </a:r>
            <a:br>
              <a:rPr lang="en-US" dirty="0"/>
            </a:br>
            <a:br>
              <a:rPr lang="en-US" dirty="0"/>
            </a:br>
            <a:endParaRPr lang="en-US" dirty="0"/>
          </a:p>
        </p:txBody>
      </p:sp>
    </p:spTree>
    <p:extLst>
      <p:ext uri="{BB962C8B-B14F-4D97-AF65-F5344CB8AC3E}">
        <p14:creationId xmlns:p14="http://schemas.microsoft.com/office/powerpoint/2010/main" val="187850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items?</a:t>
            </a:r>
          </a:p>
        </p:txBody>
      </p:sp>
      <p:sp>
        <p:nvSpPr>
          <p:cNvPr id="3" name="Content Placeholder 2"/>
          <p:cNvSpPr>
            <a:spLocks noGrp="1"/>
          </p:cNvSpPr>
          <p:nvPr>
            <p:ph idx="1"/>
          </p:nvPr>
        </p:nvSpPr>
        <p:spPr/>
        <p:txBody>
          <a:bodyPr/>
          <a:lstStyle/>
          <a:p>
            <a:r>
              <a:rPr lang="en-US" dirty="0"/>
              <a:t>Slide Rule</a:t>
            </a:r>
          </a:p>
          <a:p>
            <a:r>
              <a:rPr lang="en-US" dirty="0"/>
              <a:t>Question and Challenge cards</a:t>
            </a:r>
          </a:p>
          <a:p>
            <a:r>
              <a:rPr lang="en-GB" dirty="0"/>
              <a:t>The name of the movement</a:t>
            </a:r>
          </a:p>
          <a:p>
            <a:r>
              <a:rPr lang="en-US" dirty="0"/>
              <a:t>Other ideas</a:t>
            </a:r>
          </a:p>
        </p:txBody>
      </p:sp>
    </p:spTree>
    <p:extLst>
      <p:ext uri="{BB962C8B-B14F-4D97-AF65-F5344CB8AC3E}">
        <p14:creationId xmlns:p14="http://schemas.microsoft.com/office/powerpoint/2010/main" val="164980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12DF-67D3-09BD-A992-A5599F5126C7}"/>
              </a:ext>
            </a:extLst>
          </p:cNvPr>
          <p:cNvSpPr>
            <a:spLocks noGrp="1"/>
          </p:cNvSpPr>
          <p:nvPr>
            <p:ph type="title"/>
          </p:nvPr>
        </p:nvSpPr>
        <p:spPr/>
        <p:txBody>
          <a:bodyPr/>
          <a:lstStyle/>
          <a:p>
            <a:r>
              <a:rPr lang="en-GB" dirty="0"/>
              <a:t>The Asthma Slide Rule - front</a:t>
            </a:r>
          </a:p>
        </p:txBody>
      </p:sp>
      <p:pic>
        <p:nvPicPr>
          <p:cNvPr id="4" name="Picture 3" descr="Table&#10;&#10;Description automatically generated">
            <a:extLst>
              <a:ext uri="{FF2B5EF4-FFF2-40B4-BE49-F238E27FC236}">
                <a16:creationId xmlns:a16="http://schemas.microsoft.com/office/drawing/2014/main" id="{D6407474-5BFD-354D-EAB2-D4FED0E24F0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805" t="13472" r="3272" b="13667"/>
          <a:stretch/>
        </p:blipFill>
        <p:spPr>
          <a:xfrm>
            <a:off x="296400" y="1911097"/>
            <a:ext cx="11599200" cy="3729743"/>
          </a:xfrm>
          <a:prstGeom prst="rect">
            <a:avLst/>
          </a:prstGeom>
          <a:ln w="3175">
            <a:solidFill>
              <a:schemeClr val="tx1"/>
            </a:solidFill>
          </a:ln>
        </p:spPr>
      </p:pic>
    </p:spTree>
    <p:extLst>
      <p:ext uri="{BB962C8B-B14F-4D97-AF65-F5344CB8AC3E}">
        <p14:creationId xmlns:p14="http://schemas.microsoft.com/office/powerpoint/2010/main" val="296340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12DF-67D3-09BD-A992-A5599F5126C7}"/>
              </a:ext>
            </a:extLst>
          </p:cNvPr>
          <p:cNvSpPr>
            <a:spLocks noGrp="1"/>
          </p:cNvSpPr>
          <p:nvPr>
            <p:ph type="title"/>
          </p:nvPr>
        </p:nvSpPr>
        <p:spPr/>
        <p:txBody>
          <a:bodyPr/>
          <a:lstStyle/>
          <a:p>
            <a:r>
              <a:rPr lang="en-GB" dirty="0"/>
              <a:t>The Asthma Slide Rule - back</a:t>
            </a:r>
          </a:p>
        </p:txBody>
      </p:sp>
      <p:pic>
        <p:nvPicPr>
          <p:cNvPr id="5" name="Picture 4" descr="Graphical user interface, text, application, email&#10;&#10;Description automatically generated">
            <a:extLst>
              <a:ext uri="{FF2B5EF4-FFF2-40B4-BE49-F238E27FC236}">
                <a16:creationId xmlns:a16="http://schemas.microsoft.com/office/drawing/2014/main" id="{912B43C6-AB97-7B21-474D-00BF68C82C3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247" t="13992" r="3778" b="13629"/>
          <a:stretch/>
        </p:blipFill>
        <p:spPr>
          <a:xfrm>
            <a:off x="296017" y="1901952"/>
            <a:ext cx="11599966" cy="3703320"/>
          </a:xfrm>
          <a:prstGeom prst="rect">
            <a:avLst/>
          </a:prstGeom>
          <a:ln w="6350">
            <a:solidFill>
              <a:schemeClr val="tx1"/>
            </a:solidFill>
          </a:ln>
        </p:spPr>
      </p:pic>
    </p:spTree>
    <p:extLst>
      <p:ext uri="{BB962C8B-B14F-4D97-AF65-F5344CB8AC3E}">
        <p14:creationId xmlns:p14="http://schemas.microsoft.com/office/powerpoint/2010/main" val="118239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650" y="1672431"/>
            <a:ext cx="5854700" cy="4381500"/>
          </a:xfrm>
          <a:prstGeom prst="rect">
            <a:avLst/>
          </a:prstGeom>
        </p:spPr>
      </p:pic>
    </p:spTree>
    <p:extLst>
      <p:ext uri="{BB962C8B-B14F-4D97-AF65-F5344CB8AC3E}">
        <p14:creationId xmlns:p14="http://schemas.microsoft.com/office/powerpoint/2010/main" val="72341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Inspired by Whose Shoes board game</a:t>
            </a:r>
          </a:p>
        </p:txBody>
      </p:sp>
      <p:pic>
        <p:nvPicPr>
          <p:cNvPr id="3074" name="Picture 2" descr="hose Shoes? board game. Photo credit: Gill Phillips ..."/>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l="24747" t="5393" r="3110" b="-5393"/>
          <a:stretch/>
        </p:blipFill>
        <p:spPr bwMode="auto">
          <a:xfrm>
            <a:off x="636997" y="1768537"/>
            <a:ext cx="778781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0418" y="5774076"/>
            <a:ext cx="414048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https://</a:t>
            </a:r>
            <a:r>
              <a:rPr kumimoji="0" lang="en-US" sz="1800" b="0" i="0" u="none" strike="noStrike" kern="1200" cap="none" spc="0" normalizeH="0" baseline="0" noProof="0" dirty="0" err="1">
                <a:ln>
                  <a:noFill/>
                </a:ln>
                <a:solidFill>
                  <a:prstClr val="black"/>
                </a:solidFill>
                <a:effectLst/>
                <a:uLnTx/>
                <a:uFillTx/>
                <a:latin typeface="Arial"/>
                <a:ea typeface="+mn-ea"/>
                <a:cs typeface="+mn-cs"/>
              </a:rPr>
              <a:t>bmcpregnancychildbirth.biomedcentral.com</a:t>
            </a:r>
            <a:r>
              <a:rPr kumimoji="0" lang="en-US" sz="1800" b="0" i="0" u="none" strike="noStrike" kern="1200" cap="none" spc="0" normalizeH="0" baseline="0" noProof="0" dirty="0">
                <a:ln>
                  <a:noFill/>
                </a:ln>
                <a:solidFill>
                  <a:prstClr val="black"/>
                </a:solidFill>
                <a:effectLst/>
                <a:uLnTx/>
                <a:uFillTx/>
                <a:latin typeface="Arial"/>
                <a:ea typeface="+mn-ea"/>
                <a:cs typeface="+mn-cs"/>
              </a:rPr>
              <a:t>/articles/10.1186/s12884-018-1704-6</a:t>
            </a:r>
          </a:p>
        </p:txBody>
      </p:sp>
      <p:sp>
        <p:nvSpPr>
          <p:cNvPr id="5" name="TextBox 4"/>
          <p:cNvSpPr txBox="1"/>
          <p:nvPr/>
        </p:nvSpPr>
        <p:spPr>
          <a:xfrm>
            <a:off x="7664521" y="1602769"/>
            <a:ext cx="3904180"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Hypotheses: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Husbands are vital determinants of the likelihood of facility-based delivery by women in LICs in their roles as bread winners, key decision makers in the household and control over economic resources [</a:t>
            </a: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tooltip="Shimazaki A, Honda S, Dulnuan M, Chunanon J, Matsuyama A. Factors associated with facility based delivery in Mayoyao, Ifugao Province, Phillippines. Asia Pac Fam Med. 2013;12:5."/>
              </a:rPr>
              <a:t>5</a:t>
            </a:r>
            <a:r>
              <a:rPr kumimoji="0" lang="en-US" sz="1800" b="0" i="0" u="none" strike="noStrike" kern="1200" cap="none" spc="0" normalizeH="0" baseline="0" noProof="0" dirty="0">
                <a:ln>
                  <a:noFill/>
                </a:ln>
                <a:solidFill>
                  <a:prstClr val="black"/>
                </a:solidFill>
                <a:effectLst/>
                <a:uLnTx/>
                <a:uFillTx/>
                <a:latin typeface="Arial"/>
                <a:ea typeface="+mn-ea"/>
                <a:cs typeface="+mn-cs"/>
              </a:rPr>
              <a:t>]. Involving men in maternal health encourages spousal communication, the making of birth plans and the uptake of health facility based deliveries in a timely manner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7110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Inspired by Whose Shoes board game</a:t>
            </a:r>
          </a:p>
        </p:txBody>
      </p:sp>
      <p:pic>
        <p:nvPicPr>
          <p:cNvPr id="3074" name="Picture 2" descr="hose Shoes? board game. Photo credit: Gill Phillips ..."/>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l="24747" t="5393" r="3110" b="-5393"/>
          <a:stretch/>
        </p:blipFill>
        <p:spPr bwMode="auto">
          <a:xfrm>
            <a:off x="636997" y="1768537"/>
            <a:ext cx="778781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0418" y="5774076"/>
            <a:ext cx="414048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https://</a:t>
            </a:r>
            <a:r>
              <a:rPr kumimoji="0" lang="en-US" sz="1800" b="0" i="0" u="none" strike="noStrike" kern="1200" cap="none" spc="0" normalizeH="0" baseline="0" noProof="0" dirty="0" err="1">
                <a:ln>
                  <a:noFill/>
                </a:ln>
                <a:solidFill>
                  <a:prstClr val="black"/>
                </a:solidFill>
                <a:effectLst/>
                <a:uLnTx/>
                <a:uFillTx/>
                <a:latin typeface="Arial"/>
                <a:ea typeface="+mn-ea"/>
                <a:cs typeface="+mn-cs"/>
              </a:rPr>
              <a:t>bmcpregnancychildbirth.biomedcentral.com</a:t>
            </a:r>
            <a:r>
              <a:rPr kumimoji="0" lang="en-US" sz="1800" b="0" i="0" u="none" strike="noStrike" kern="1200" cap="none" spc="0" normalizeH="0" baseline="0" noProof="0" dirty="0">
                <a:ln>
                  <a:noFill/>
                </a:ln>
                <a:solidFill>
                  <a:prstClr val="black"/>
                </a:solidFill>
                <a:effectLst/>
                <a:uLnTx/>
                <a:uFillTx/>
                <a:latin typeface="Arial"/>
                <a:ea typeface="+mn-ea"/>
                <a:cs typeface="+mn-cs"/>
              </a:rPr>
              <a:t>/articles/10.1186/s12884-018-1704-6</a:t>
            </a:r>
          </a:p>
        </p:txBody>
      </p:sp>
      <p:sp>
        <p:nvSpPr>
          <p:cNvPr id="5" name="TextBox 4"/>
          <p:cNvSpPr txBox="1"/>
          <p:nvPr/>
        </p:nvSpPr>
        <p:spPr>
          <a:xfrm>
            <a:off x="7664521" y="1602769"/>
            <a:ext cx="3904180"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Hypotheses:</a:t>
            </a:r>
            <a:br>
              <a:rPr kumimoji="0" lang="en-US" sz="1800" b="0" i="0" u="none" strike="noStrike" kern="1200" cap="none" spc="0" normalizeH="0" baseline="0" noProof="0" dirty="0">
                <a:ln>
                  <a:noFill/>
                </a:ln>
                <a:solidFill>
                  <a:prstClr val="black"/>
                </a:solidFill>
                <a:effectLst/>
                <a:uLnTx/>
                <a:uFillTx/>
                <a:latin typeface="Arial"/>
                <a:ea typeface="+mn-ea"/>
                <a:cs typeface="+mn-cs"/>
              </a:rPr>
            </a:b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Health belief model theory: what people know and think affects how they act. An individual’s readiness to act is influenced by perceptions of whether one is susceptible or not to the health problem, how serious the problem is and benefits of avoiding the problem</a:t>
            </a:r>
          </a:p>
        </p:txBody>
      </p:sp>
    </p:spTree>
    <p:extLst>
      <p:ext uri="{BB962C8B-B14F-4D97-AF65-F5344CB8AC3E}">
        <p14:creationId xmlns:p14="http://schemas.microsoft.com/office/powerpoint/2010/main" val="5005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409" y="605527"/>
            <a:ext cx="6937393" cy="1143000"/>
          </a:xfrm>
        </p:spPr>
        <p:txBody>
          <a:bodyPr/>
          <a:lstStyle/>
          <a:p>
            <a:r>
              <a:rPr lang="en-US" sz="2400" dirty="0"/>
              <a:t>Example: `Whose Shoes?` Can an educational board game engage Ugandan men in pregnancy and childbirth?</a:t>
            </a:r>
            <a:br>
              <a:rPr lang="en-US" dirty="0"/>
            </a:br>
            <a:endParaRPr lang="en-US" dirty="0"/>
          </a:p>
        </p:txBody>
      </p:sp>
      <p:graphicFrame>
        <p:nvGraphicFramePr>
          <p:cNvPr id="4" name="Table 3"/>
          <p:cNvGraphicFramePr>
            <a:graphicFrameLocks noGrp="1"/>
          </p:cNvGraphicFramePr>
          <p:nvPr/>
        </p:nvGraphicFramePr>
        <p:xfrm>
          <a:off x="390418" y="1912852"/>
          <a:ext cx="10972800" cy="2405916"/>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295896">
                <a:tc>
                  <a:txBody>
                    <a:bodyPr/>
                    <a:lstStyle/>
                    <a:p>
                      <a:pPr algn="l" fontAlgn="t"/>
                      <a:r>
                        <a:rPr lang="en-US" sz="1800" dirty="0">
                          <a:effectLst/>
                        </a:rPr>
                        <a:t>Diet</a:t>
                      </a:r>
                      <a:r>
                        <a:rPr lang="en-US" sz="1800" baseline="0" dirty="0">
                          <a:effectLst/>
                        </a:rPr>
                        <a:t> during pregnancy</a:t>
                      </a:r>
                      <a:endParaRPr lang="en-US" sz="1800" dirty="0">
                        <a:effectLst/>
                      </a:endParaRP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algn="l" fontAlgn="t"/>
                      <a:r>
                        <a:rPr lang="en-US" sz="1800" dirty="0">
                          <a:effectLst/>
                        </a:rPr>
                        <a:t>Changing the culture</a:t>
                      </a: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algn="l" fontAlgn="t"/>
                      <a:r>
                        <a:rPr lang="en-US" sz="1800" dirty="0">
                          <a:effectLst/>
                        </a:rPr>
                        <a:t>Which place?</a:t>
                      </a: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1056771">
                <a:tc>
                  <a:txBody>
                    <a:bodyPr/>
                    <a:lstStyle/>
                    <a:p>
                      <a:pPr algn="l" fontAlgn="t"/>
                      <a:r>
                        <a:rPr lang="en-US" sz="1800" dirty="0">
                          <a:effectLst/>
                        </a:rPr>
                        <a:t> • When a pregnant woman has a balanced diet, it helps the proper development of the unborn child and also keeps her from sickness.</a:t>
                      </a:r>
                      <a:br>
                        <a:rPr lang="en-US" sz="1800" dirty="0">
                          <a:effectLst/>
                        </a:rPr>
                      </a:br>
                      <a:r>
                        <a:rPr lang="en-US" sz="1800" dirty="0">
                          <a:effectLst/>
                        </a:rPr>
                        <a:t> • A balanced diet includes fruits, vegetables, meat and grain foods.</a:t>
                      </a: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fontAlgn="t"/>
                      <a:r>
                        <a:rPr lang="en-US" sz="1800" dirty="0">
                          <a:effectLst/>
                        </a:rPr>
                        <a:t> • My mother told me that she was forced to give birth at home. She lost so much blood that she almost died.</a:t>
                      </a:r>
                      <a:br>
                        <a:rPr lang="en-US" sz="1800" dirty="0">
                          <a:effectLst/>
                        </a:rPr>
                      </a:br>
                      <a:r>
                        <a:rPr lang="en-US" sz="1800" dirty="0">
                          <a:effectLst/>
                        </a:rPr>
                        <a:t> • Which cultural norms prevent pregnant women from giving birth in a health facility?</a:t>
                      </a: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l" fontAlgn="t"/>
                      <a:r>
                        <a:rPr lang="en-US" sz="1800" dirty="0">
                          <a:effectLst/>
                        </a:rPr>
                        <a:t> • Women seldom know that they have a right to choose where they wish to give birth.</a:t>
                      </a:r>
                      <a:br>
                        <a:rPr lang="en-US" sz="1800" dirty="0">
                          <a:effectLst/>
                        </a:rPr>
                      </a:br>
                      <a:r>
                        <a:rPr lang="en-US" sz="1800" dirty="0">
                          <a:effectLst/>
                        </a:rPr>
                        <a:t> • How can men be of help to their pregnant wives?</a:t>
                      </a:r>
                    </a:p>
                  </a:txBody>
                  <a:tcPr marL="52839" marR="52839" marT="52839" marB="52839">
                    <a:lnL w="12700" cap="flat" cmpd="sng" algn="ctr">
                      <a:solidFill>
                        <a:srgbClr val="A6A6A6"/>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90418" y="5774076"/>
            <a:ext cx="53014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https://</a:t>
            </a:r>
            <a:r>
              <a:rPr kumimoji="0" lang="en-US" sz="1800" b="0" i="0" u="none" strike="noStrike" kern="1200" cap="none" spc="0" normalizeH="0" baseline="0" noProof="0" dirty="0" err="1">
                <a:ln>
                  <a:noFill/>
                </a:ln>
                <a:solidFill>
                  <a:prstClr val="black"/>
                </a:solidFill>
                <a:effectLst/>
                <a:uLnTx/>
                <a:uFillTx/>
                <a:latin typeface="Arial"/>
                <a:ea typeface="+mn-ea"/>
                <a:cs typeface="+mn-cs"/>
              </a:rPr>
              <a:t>bmcpregnancychildbirth.biomedcentral.com</a:t>
            </a:r>
            <a:r>
              <a:rPr kumimoji="0" lang="en-US" sz="1800" b="0" i="0" u="none" strike="noStrike" kern="1200" cap="none" spc="0" normalizeH="0" baseline="0" noProof="0" dirty="0">
                <a:ln>
                  <a:noFill/>
                </a:ln>
                <a:solidFill>
                  <a:prstClr val="black"/>
                </a:solidFill>
                <a:effectLst/>
                <a:uLnTx/>
                <a:uFillTx/>
                <a:latin typeface="Arial"/>
                <a:ea typeface="+mn-ea"/>
                <a:cs typeface="+mn-cs"/>
              </a:rPr>
              <a:t>/articles/10.1186/s12884-018-1704-6</a:t>
            </a:r>
          </a:p>
        </p:txBody>
      </p:sp>
    </p:spTree>
    <p:extLst>
      <p:ext uri="{BB962C8B-B14F-4D97-AF65-F5344CB8AC3E}">
        <p14:creationId xmlns:p14="http://schemas.microsoft.com/office/powerpoint/2010/main" val="1576477065"/>
      </p:ext>
    </p:extLst>
  </p:cSld>
  <p:clrMapOvr>
    <a:masterClrMapping/>
  </p:clrMapOvr>
</p:sld>
</file>

<file path=ppt/theme/theme1.xml><?xml version="1.0" encoding="utf-8"?>
<a:theme xmlns:a="http://schemas.openxmlformats.org/drawingml/2006/main" name="4_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556</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4_Office Theme</vt:lpstr>
      <vt:lpstr>Design Charrette</vt:lpstr>
      <vt:lpstr>What is a Design Charrette?</vt:lpstr>
      <vt:lpstr>What are the items?</vt:lpstr>
      <vt:lpstr>The Asthma Slide Rule - front</vt:lpstr>
      <vt:lpstr>The Asthma Slide Rule - back</vt:lpstr>
      <vt:lpstr>PowerPoint Presentation</vt:lpstr>
      <vt:lpstr>Inspired by Whose Shoes board game</vt:lpstr>
      <vt:lpstr>Inspired by Whose Shoes board game</vt:lpstr>
      <vt:lpstr>Example: `Whose Shoes?` Can an educational board game engage Ugandan men in pregnancy and childbirth? </vt:lpstr>
      <vt:lpstr>Findings on educational board games</vt:lpstr>
      <vt:lpstr>Question &amp; Challenge Cards</vt:lpstr>
      <vt:lpstr>Portuguese Logo</vt:lpstr>
      <vt:lpstr>UK Design Charrette</vt:lpstr>
      <vt:lpstr>UK – 3 Billboards</vt:lpstr>
      <vt:lpstr>Portuguese Design Charrette</vt:lpstr>
      <vt:lpstr>PowerPoint Presentation</vt:lpstr>
      <vt:lpstr>Spanish Design Charrette</vt:lpstr>
      <vt:lpstr>Spanish Workshop on Asthma Right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Charrette</dc:title>
  <dc:creator>Nicola Connor</dc:creator>
  <cp:lastModifiedBy>Nicola Connor</cp:lastModifiedBy>
  <cp:revision>2</cp:revision>
  <dcterms:created xsi:type="dcterms:W3CDTF">2023-03-24T12:29:14Z</dcterms:created>
  <dcterms:modified xsi:type="dcterms:W3CDTF">2023-03-24T12:39:02Z</dcterms:modified>
</cp:coreProperties>
</file>