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6" r:id="rId2"/>
  </p:sldMasterIdLst>
  <p:notesMasterIdLst>
    <p:notesMasterId r:id="rId70"/>
  </p:notesMasterIdLst>
  <p:sldIdLst>
    <p:sldId id="347" r:id="rId3"/>
    <p:sldId id="348" r:id="rId4"/>
    <p:sldId id="349" r:id="rId5"/>
    <p:sldId id="361" r:id="rId6"/>
    <p:sldId id="350" r:id="rId7"/>
    <p:sldId id="351" r:id="rId8"/>
    <p:sldId id="369" r:id="rId9"/>
    <p:sldId id="352" r:id="rId10"/>
    <p:sldId id="353" r:id="rId11"/>
    <p:sldId id="316" r:id="rId12"/>
    <p:sldId id="268" r:id="rId13"/>
    <p:sldId id="354" r:id="rId14"/>
    <p:sldId id="355" r:id="rId15"/>
    <p:sldId id="356" r:id="rId16"/>
    <p:sldId id="357" r:id="rId17"/>
    <p:sldId id="358" r:id="rId18"/>
    <p:sldId id="276" r:id="rId19"/>
    <p:sldId id="277" r:id="rId20"/>
    <p:sldId id="278" r:id="rId21"/>
    <p:sldId id="279" r:id="rId22"/>
    <p:sldId id="280" r:id="rId23"/>
    <p:sldId id="282" r:id="rId24"/>
    <p:sldId id="283" r:id="rId25"/>
    <p:sldId id="284" r:id="rId26"/>
    <p:sldId id="285" r:id="rId27"/>
    <p:sldId id="286" r:id="rId28"/>
    <p:sldId id="287" r:id="rId29"/>
    <p:sldId id="288" r:id="rId30"/>
    <p:sldId id="289" r:id="rId31"/>
    <p:sldId id="290" r:id="rId32"/>
    <p:sldId id="362" r:id="rId33"/>
    <p:sldId id="364" r:id="rId34"/>
    <p:sldId id="365" r:id="rId35"/>
    <p:sldId id="366" r:id="rId36"/>
    <p:sldId id="367" r:id="rId37"/>
    <p:sldId id="368" r:id="rId38"/>
    <p:sldId id="363" r:id="rId39"/>
    <p:sldId id="360" r:id="rId40"/>
    <p:sldId id="308" r:id="rId41"/>
    <p:sldId id="344" r:id="rId42"/>
    <p:sldId id="345" r:id="rId43"/>
    <p:sldId id="370" r:id="rId44"/>
    <p:sldId id="300" r:id="rId45"/>
    <p:sldId id="301" r:id="rId46"/>
    <p:sldId id="257" r:id="rId47"/>
    <p:sldId id="259" r:id="rId48"/>
    <p:sldId id="346" r:id="rId49"/>
    <p:sldId id="262" r:id="rId50"/>
    <p:sldId id="328" r:id="rId51"/>
    <p:sldId id="329" r:id="rId52"/>
    <p:sldId id="330" r:id="rId53"/>
    <p:sldId id="331" r:id="rId54"/>
    <p:sldId id="332" r:id="rId55"/>
    <p:sldId id="333" r:id="rId56"/>
    <p:sldId id="334" r:id="rId57"/>
    <p:sldId id="335" r:id="rId58"/>
    <p:sldId id="336" r:id="rId59"/>
    <p:sldId id="337" r:id="rId60"/>
    <p:sldId id="338" r:id="rId61"/>
    <p:sldId id="272" r:id="rId62"/>
    <p:sldId id="371" r:id="rId63"/>
    <p:sldId id="339" r:id="rId64"/>
    <p:sldId id="270" r:id="rId65"/>
    <p:sldId id="271" r:id="rId66"/>
    <p:sldId id="340" r:id="rId67"/>
    <p:sldId id="341" r:id="rId68"/>
    <p:sldId id="342" r:id="rId69"/>
  </p:sldIdLst>
  <p:sldSz cx="12192000" cy="6858000"/>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p:restoredTop sz="94681"/>
  </p:normalViewPr>
  <p:slideViewPr>
    <p:cSldViewPr snapToGrid="0" snapToObjects="1" showGuides="1">
      <p:cViewPr varScale="1">
        <p:scale>
          <a:sx n="102" d="100"/>
          <a:sy n="102" d="100"/>
        </p:scale>
        <p:origin x="858"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9BD82-50C8-4E7B-B5D0-AADA42171672}"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304E1-11D7-401C-9C38-71395F691D2A}" type="slidenum">
              <a:rPr lang="en-GB" smtClean="0"/>
              <a:t>‹#›</a:t>
            </a:fld>
            <a:endParaRPr lang="en-GB"/>
          </a:p>
        </p:txBody>
      </p:sp>
    </p:spTree>
    <p:extLst>
      <p:ext uri="{BB962C8B-B14F-4D97-AF65-F5344CB8AC3E}">
        <p14:creationId xmlns:p14="http://schemas.microsoft.com/office/powerpoint/2010/main" val="388822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ail.google.com/mail/u/0/?tab=wm#inbo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 the commentary here: https://</a:t>
            </a:r>
            <a:r>
              <a:rPr lang="en-US" dirty="0" err="1"/>
              <a:t>www.useloom.com</a:t>
            </a:r>
            <a:r>
              <a:rPr lang="en-US" dirty="0"/>
              <a:t>/share/b58d5e14534d47e8a9d47d43199bd14e</a:t>
            </a:r>
          </a:p>
        </p:txBody>
      </p:sp>
      <p:sp>
        <p:nvSpPr>
          <p:cNvPr id="4" name="Slide Number Placeholder 3"/>
          <p:cNvSpPr>
            <a:spLocks noGrp="1"/>
          </p:cNvSpPr>
          <p:nvPr>
            <p:ph type="sldNum" sz="quarter" idx="10"/>
          </p:nvPr>
        </p:nvSpPr>
        <p:spPr/>
        <p:txBody>
          <a:bodyPr/>
          <a:lstStyle/>
          <a:p>
            <a:fld id="{844304E1-11D7-401C-9C38-71395F691D2A}" type="slidenum">
              <a:rPr lang="en-GB" smtClean="0"/>
              <a:t>1</a:t>
            </a:fld>
            <a:endParaRPr lang="en-GB"/>
          </a:p>
        </p:txBody>
      </p:sp>
    </p:spTree>
    <p:extLst>
      <p:ext uri="{BB962C8B-B14F-4D97-AF65-F5344CB8AC3E}">
        <p14:creationId xmlns:p14="http://schemas.microsoft.com/office/powerpoint/2010/main" val="761245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Nesta</a:t>
            </a:r>
            <a:r>
              <a:rPr lang="en-US" baseline="0" dirty="0"/>
              <a:t> 2017. </a:t>
            </a:r>
            <a:r>
              <a:rPr lang="en-US" sz="1200" kern="1200" dirty="0">
                <a:solidFill>
                  <a:schemeClr val="tx1"/>
                </a:solidFill>
                <a:effectLst/>
                <a:latin typeface="+mn-lt"/>
                <a:ea typeface="+mn-ea"/>
                <a:cs typeface="+mn-cs"/>
              </a:rPr>
              <a:t>We change the world: what can we learn from global social movements for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NHS England.  Sustainable Improvement</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Horizons</a:t>
            </a:r>
            <a:r>
              <a:rPr lang="en-US" sz="1200" kern="1200" baseline="0" dirty="0">
                <a:solidFill>
                  <a:schemeClr val="tx1"/>
                </a:solidFill>
                <a:effectLst/>
                <a:latin typeface="+mn-lt"/>
                <a:ea typeface="+mn-ea"/>
                <a:cs typeface="+mn-cs"/>
              </a:rPr>
              <a:t> Team 2017. Leading large scale change: a practical guide.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pPr/>
              <a:t>47</a:t>
            </a:fld>
            <a:endParaRPr lang="en-GB"/>
          </a:p>
        </p:txBody>
      </p:sp>
    </p:spTree>
    <p:extLst>
      <p:ext uri="{BB962C8B-B14F-4D97-AF65-F5344CB8AC3E}">
        <p14:creationId xmlns:p14="http://schemas.microsoft.com/office/powerpoint/2010/main" val="2265130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2E08FD-1BF1-A140-9195-B3C7CF8E1C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662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t>49</a:t>
            </a:fld>
            <a:endParaRPr lang="en-GB"/>
          </a:p>
        </p:txBody>
      </p:sp>
    </p:spTree>
    <p:extLst>
      <p:ext uri="{BB962C8B-B14F-4D97-AF65-F5344CB8AC3E}">
        <p14:creationId xmlns:p14="http://schemas.microsoft.com/office/powerpoint/2010/main" val="1667440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ea typeface="+mn-lt"/>
                <a:cs typeface="+mn-lt"/>
              </a:rPr>
              <a:t>Building followers</a:t>
            </a:r>
          </a:p>
          <a:p>
            <a:pPr marL="285750" indent="-285750">
              <a:buFont typeface="Arial" charset="0"/>
              <a:buChar char="•"/>
            </a:pPr>
            <a:r>
              <a:rPr lang="en-CA" sz="1200" dirty="0">
                <a:ea typeface="+mn-lt"/>
                <a:cs typeface="+mn-lt"/>
              </a:rPr>
              <a:t>Journalists</a:t>
            </a:r>
          </a:p>
          <a:p>
            <a:pPr marL="285750" indent="-285750">
              <a:buFont typeface="Arial" charset="0"/>
              <a:buChar char="•"/>
            </a:pPr>
            <a:r>
              <a:rPr lang="en-CA" sz="1200" dirty="0">
                <a:ea typeface="+mn-lt"/>
                <a:cs typeface="+mn-lt"/>
              </a:rPr>
              <a:t>ED clinicians</a:t>
            </a:r>
          </a:p>
          <a:p>
            <a:pPr marL="285750" indent="-285750">
              <a:buFont typeface="Arial" charset="0"/>
              <a:buChar char="•"/>
            </a:pPr>
            <a:r>
              <a:rPr lang="en-CA" sz="1200" dirty="0">
                <a:ea typeface="+mn-lt"/>
                <a:cs typeface="+mn-lt"/>
              </a:rPr>
              <a:t>Sports medicine and cyclists</a:t>
            </a:r>
          </a:p>
          <a:p>
            <a:pPr marL="285750" indent="-285750">
              <a:buFont typeface="Arial" charset="0"/>
              <a:buChar char="•"/>
            </a:pPr>
            <a:r>
              <a:rPr lang="en-CA" sz="1200" dirty="0">
                <a:ea typeface="+mn-lt"/>
                <a:cs typeface="+mn-lt"/>
              </a:rPr>
              <a:t>Pharmacists</a:t>
            </a:r>
          </a:p>
          <a:p>
            <a:pPr marL="285750" indent="-285750">
              <a:buFont typeface="Arial" charset="0"/>
              <a:buChar char="•"/>
            </a:pPr>
            <a:r>
              <a:rPr lang="en-CA" sz="1200" dirty="0">
                <a:ea typeface="+mn-lt"/>
                <a:cs typeface="+mn-lt"/>
              </a:rPr>
              <a:t>Nurses</a:t>
            </a:r>
          </a:p>
          <a:p>
            <a:pPr marL="285750" indent="-285750">
              <a:buFont typeface="Arial" charset="0"/>
              <a:buChar char="•"/>
            </a:pPr>
            <a:r>
              <a:rPr lang="en-CA" sz="1200" dirty="0">
                <a:ea typeface="+mn-lt"/>
                <a:cs typeface="+mn-lt"/>
              </a:rPr>
              <a:t>GPs</a:t>
            </a:r>
          </a:p>
          <a:p>
            <a:endParaRPr lang="en-US" dirty="0"/>
          </a:p>
        </p:txBody>
      </p:sp>
      <p:sp>
        <p:nvSpPr>
          <p:cNvPr id="4" name="Slide Number Placeholder 3"/>
          <p:cNvSpPr>
            <a:spLocks noGrp="1"/>
          </p:cNvSpPr>
          <p:nvPr>
            <p:ph type="sldNum" sz="quarter" idx="10"/>
          </p:nvPr>
        </p:nvSpPr>
        <p:spPr/>
        <p:txBody>
          <a:bodyPr/>
          <a:lstStyle/>
          <a:p>
            <a:fld id="{04B17238-C0F9-CD44-84CC-E95E1F490111}" type="slidenum">
              <a:rPr lang="en-US" smtClean="0"/>
              <a:pPr/>
              <a:t>52</a:t>
            </a:fld>
            <a:endParaRPr lang="en-US"/>
          </a:p>
        </p:txBody>
      </p:sp>
    </p:spTree>
    <p:extLst>
      <p:ext uri="{BB962C8B-B14F-4D97-AF65-F5344CB8AC3E}">
        <p14:creationId xmlns:p14="http://schemas.microsoft.com/office/powerpoint/2010/main" val="2856656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Multi-disciplinary</a:t>
            </a:r>
            <a:r>
              <a:rPr lang="en-US" baseline="0" dirty="0"/>
              <a:t> = </a:t>
            </a:r>
            <a:r>
              <a:rPr lang="en-GB" dirty="0"/>
              <a:t>(primary care doctors and nurses, pulmonologists, pharmacists and patients)</a:t>
            </a:r>
          </a:p>
          <a:p>
            <a:r>
              <a:rPr lang="en-GB" dirty="0"/>
              <a:t>More detail on the accreditation available (Appendix 1)</a:t>
            </a:r>
            <a:endParaRPr lang="en-US" dirty="0"/>
          </a:p>
        </p:txBody>
      </p:sp>
      <p:sp>
        <p:nvSpPr>
          <p:cNvPr id="4" name="Slide Number Placeholder 3"/>
          <p:cNvSpPr>
            <a:spLocks noGrp="1"/>
          </p:cNvSpPr>
          <p:nvPr>
            <p:ph type="sldNum" sz="quarter" idx="10"/>
          </p:nvPr>
        </p:nvSpPr>
        <p:spPr/>
        <p:txBody>
          <a:bodyPr/>
          <a:lstStyle/>
          <a:p>
            <a:fld id="{04B17238-C0F9-CD44-84CC-E95E1F490111}" type="slidenum">
              <a:rPr lang="en-US" smtClean="0"/>
              <a:pPr/>
              <a:t>53</a:t>
            </a:fld>
            <a:endParaRPr lang="en-US"/>
          </a:p>
        </p:txBody>
      </p:sp>
    </p:spTree>
    <p:extLst>
      <p:ext uri="{BB962C8B-B14F-4D97-AF65-F5344CB8AC3E}">
        <p14:creationId xmlns:p14="http://schemas.microsoft.com/office/powerpoint/2010/main" val="2026137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Pharmacists</a:t>
            </a:r>
            <a:r>
              <a:rPr lang="en-US" baseline="0" dirty="0"/>
              <a:t> thought of antibiotics guardians, salt for hypertension/</a:t>
            </a:r>
            <a:r>
              <a:rPr lang="en-US" baseline="0" dirty="0" err="1"/>
              <a:t>salbutamol</a:t>
            </a:r>
            <a:r>
              <a:rPr lang="en-US" baseline="0" dirty="0"/>
              <a:t> for asthma</a:t>
            </a:r>
            <a:endParaRPr lang="en-US" dirty="0"/>
          </a:p>
        </p:txBody>
      </p:sp>
      <p:sp>
        <p:nvSpPr>
          <p:cNvPr id="4" name="Slide Number Placeholder 3"/>
          <p:cNvSpPr>
            <a:spLocks noGrp="1"/>
          </p:cNvSpPr>
          <p:nvPr>
            <p:ph type="sldNum" sz="quarter" idx="10"/>
          </p:nvPr>
        </p:nvSpPr>
        <p:spPr/>
        <p:txBody>
          <a:bodyPr/>
          <a:lstStyle/>
          <a:p>
            <a:fld id="{04B17238-C0F9-CD44-84CC-E95E1F490111}" type="slidenum">
              <a:rPr lang="en-US" smtClean="0"/>
              <a:pPr/>
              <a:t>63</a:t>
            </a:fld>
            <a:endParaRPr lang="en-US"/>
          </a:p>
        </p:txBody>
      </p:sp>
    </p:spTree>
    <p:extLst>
      <p:ext uri="{BB962C8B-B14F-4D97-AF65-F5344CB8AC3E}">
        <p14:creationId xmlns:p14="http://schemas.microsoft.com/office/powerpoint/2010/main" val="2298535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Pharmacists</a:t>
            </a:r>
            <a:r>
              <a:rPr lang="en-US" baseline="0" dirty="0"/>
              <a:t> thought of antibiotics guardians, salt for hypertension/</a:t>
            </a:r>
            <a:r>
              <a:rPr lang="en-US" baseline="0" dirty="0" err="1"/>
              <a:t>salbutamol</a:t>
            </a:r>
            <a:r>
              <a:rPr lang="en-US" baseline="0" dirty="0"/>
              <a:t> for asthma</a:t>
            </a:r>
            <a:endParaRPr lang="en-US" dirty="0"/>
          </a:p>
        </p:txBody>
      </p:sp>
      <p:sp>
        <p:nvSpPr>
          <p:cNvPr id="4" name="Slide Number Placeholder 3"/>
          <p:cNvSpPr>
            <a:spLocks noGrp="1"/>
          </p:cNvSpPr>
          <p:nvPr>
            <p:ph type="sldNum" sz="quarter" idx="10"/>
          </p:nvPr>
        </p:nvSpPr>
        <p:spPr/>
        <p:txBody>
          <a:bodyPr/>
          <a:lstStyle/>
          <a:p>
            <a:fld id="{04B17238-C0F9-CD44-84CC-E95E1F490111}" type="slidenum">
              <a:rPr lang="en-US" smtClean="0"/>
              <a:pPr/>
              <a:t>64</a:t>
            </a:fld>
            <a:endParaRPr lang="en-US"/>
          </a:p>
        </p:txBody>
      </p:sp>
    </p:spTree>
    <p:extLst>
      <p:ext uri="{BB962C8B-B14F-4D97-AF65-F5344CB8AC3E}">
        <p14:creationId xmlns:p14="http://schemas.microsoft.com/office/powerpoint/2010/main" val="914369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Commentary ends here https://</a:t>
            </a:r>
            <a:r>
              <a:rPr lang="en-US" dirty="0" err="1"/>
              <a:t>www.useloom.com</a:t>
            </a:r>
            <a:r>
              <a:rPr lang="en-US" dirty="0"/>
              <a:t>/share/5889ba905e6a46b1aa4162f676262189</a:t>
            </a:r>
          </a:p>
        </p:txBody>
      </p:sp>
      <p:sp>
        <p:nvSpPr>
          <p:cNvPr id="4" name="Slide Number Placeholder 3"/>
          <p:cNvSpPr>
            <a:spLocks noGrp="1"/>
          </p:cNvSpPr>
          <p:nvPr>
            <p:ph type="sldNum" sz="quarter" idx="10"/>
          </p:nvPr>
        </p:nvSpPr>
        <p:spPr/>
        <p:txBody>
          <a:bodyPr/>
          <a:lstStyle/>
          <a:p>
            <a:fld id="{844304E1-11D7-401C-9C38-71395F691D2A}" type="slidenum">
              <a:rPr lang="en-GB" smtClean="0"/>
              <a:t>67</a:t>
            </a:fld>
            <a:endParaRPr lang="en-GB"/>
          </a:p>
        </p:txBody>
      </p:sp>
    </p:spTree>
    <p:extLst>
      <p:ext uri="{BB962C8B-B14F-4D97-AF65-F5344CB8AC3E}">
        <p14:creationId xmlns:p14="http://schemas.microsoft.com/office/powerpoint/2010/main" val="618478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Both intended and unintended consequences are designed into our systems</a:t>
            </a:r>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pPr/>
              <a:t>2</a:t>
            </a:fld>
            <a:endParaRPr lang="en-GB"/>
          </a:p>
        </p:txBody>
      </p:sp>
    </p:spTree>
    <p:extLst>
      <p:ext uri="{BB962C8B-B14F-4D97-AF65-F5344CB8AC3E}">
        <p14:creationId xmlns:p14="http://schemas.microsoft.com/office/powerpoint/2010/main" val="315994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ysClr val="windowText" lastClr="000000"/>
                </a:solidFill>
              </a:rPr>
              <a:t>Unwarranted</a:t>
            </a:r>
            <a:r>
              <a:rPr lang="en-GB" baseline="0" dirty="0">
                <a:solidFill>
                  <a:sysClr val="windowText" lastClr="000000"/>
                </a:solidFill>
              </a:rPr>
              <a:t> variation </a:t>
            </a:r>
            <a:r>
              <a:rPr lang="en-GB" dirty="0">
                <a:solidFill>
                  <a:sysClr val="windowText" lastClr="000000"/>
                </a:solidFill>
              </a:rPr>
              <a:t>as defined by </a:t>
            </a:r>
            <a:r>
              <a:rPr lang="en-GB" dirty="0" err="1">
                <a:solidFill>
                  <a:sysClr val="windowText" lastClr="000000"/>
                </a:solidFill>
              </a:rPr>
              <a:t>Wennberg</a:t>
            </a:r>
            <a:r>
              <a:rPr lang="en-GB" dirty="0">
                <a:solidFill>
                  <a:sysClr val="windowText" lastClr="000000"/>
                </a:solidFill>
              </a:rPr>
              <a:t>: Variation in utilization of health care services that cannot be explained by variation in patient illness or patient preferences</a:t>
            </a:r>
          </a:p>
          <a:p>
            <a:endParaRPr lang="en-US" dirty="0"/>
          </a:p>
          <a:p>
            <a:endParaRPr lang="en-US" dirty="0"/>
          </a:p>
          <a:p>
            <a:r>
              <a:rPr lang="en-US" dirty="0"/>
              <a:t>http://</a:t>
            </a:r>
            <a:r>
              <a:rPr lang="en-US" dirty="0" err="1"/>
              <a:t>www.nhsconfed.org</a:t>
            </a:r>
            <a:r>
              <a:rPr lang="en-US" dirty="0"/>
              <a:t>/~/media/Confederation/Files/Events/ACE15/1430%20Inaugural%20NHS%20value%20lecture.pdf</a:t>
            </a:r>
          </a:p>
        </p:txBody>
      </p:sp>
      <p:sp>
        <p:nvSpPr>
          <p:cNvPr id="4" name="Slide Number Placeholder 3"/>
          <p:cNvSpPr>
            <a:spLocks noGrp="1"/>
          </p:cNvSpPr>
          <p:nvPr>
            <p:ph type="sldNum" sz="quarter" idx="10"/>
          </p:nvPr>
        </p:nvSpPr>
        <p:spPr/>
        <p:txBody>
          <a:bodyPr/>
          <a:lstStyle/>
          <a:p>
            <a:fld id="{844304E1-11D7-401C-9C38-71395F691D2A}" type="slidenum">
              <a:rPr lang="en-GB" smtClean="0"/>
              <a:pPr/>
              <a:t>3</a:t>
            </a:fld>
            <a:endParaRPr lang="en-GB"/>
          </a:p>
        </p:txBody>
      </p:sp>
    </p:spTree>
    <p:extLst>
      <p:ext uri="{BB962C8B-B14F-4D97-AF65-F5344CB8AC3E}">
        <p14:creationId xmlns:p14="http://schemas.microsoft.com/office/powerpoint/2010/main" val="240857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ClrTx/>
              <a:buFont typeface="Wingdings" panose="05000000000000000000" pitchFamily="2" charset="2"/>
              <a:buChar char="Ø"/>
            </a:pPr>
            <a:r>
              <a:rPr lang="en-US" sz="1200" dirty="0">
                <a:solidFill>
                  <a:prstClr val="black"/>
                </a:solidFill>
                <a:cs typeface="Arial" panose="020B0604020202020204" pitchFamily="34" charset="0"/>
              </a:rPr>
              <a:t>Hunches - this is a proven improvement technique</a:t>
            </a:r>
          </a:p>
        </p:txBody>
      </p:sp>
      <p:sp>
        <p:nvSpPr>
          <p:cNvPr id="4" name="Slide Number Placeholder 3"/>
          <p:cNvSpPr>
            <a:spLocks noGrp="1"/>
          </p:cNvSpPr>
          <p:nvPr>
            <p:ph type="sldNum" sz="quarter" idx="10"/>
          </p:nvPr>
        </p:nvSpPr>
        <p:spPr/>
        <p:txBody>
          <a:bodyPr/>
          <a:lstStyle/>
          <a:p>
            <a:fld id="{04B17238-C0F9-CD44-84CC-E95E1F490111}" type="slidenum">
              <a:rPr lang="en-US" smtClean="0"/>
              <a:pPr/>
              <a:t>5</a:t>
            </a:fld>
            <a:endParaRPr lang="en-US"/>
          </a:p>
        </p:txBody>
      </p:sp>
    </p:spTree>
    <p:extLst>
      <p:ext uri="{BB962C8B-B14F-4D97-AF65-F5344CB8AC3E}">
        <p14:creationId xmlns:p14="http://schemas.microsoft.com/office/powerpoint/2010/main" val="91738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NHS cares</a:t>
            </a:r>
            <a:r>
              <a:rPr lang="en-GB" baseline="0" dirty="0"/>
              <a:t> for 65 million people.  Sees more than 1million people every 36 hours.</a:t>
            </a:r>
            <a:endParaRPr lang="en-GB" dirty="0"/>
          </a:p>
        </p:txBody>
      </p:sp>
      <p:sp>
        <p:nvSpPr>
          <p:cNvPr id="4" name="Slide Number Placeholder 3"/>
          <p:cNvSpPr>
            <a:spLocks noGrp="1"/>
          </p:cNvSpPr>
          <p:nvPr>
            <p:ph type="sldNum" sz="quarter" idx="10"/>
          </p:nvPr>
        </p:nvSpPr>
        <p:spPr/>
        <p:txBody>
          <a:bodyPr/>
          <a:lstStyle/>
          <a:p>
            <a:fld id="{844304E1-11D7-401C-9C38-71395F691D2A}" type="slidenum">
              <a:rPr lang="en-GB" smtClean="0"/>
              <a:pPr/>
              <a:t>8</a:t>
            </a:fld>
            <a:endParaRPr lang="en-GB"/>
          </a:p>
        </p:txBody>
      </p:sp>
    </p:spTree>
    <p:extLst>
      <p:ext uri="{BB962C8B-B14F-4D97-AF65-F5344CB8AC3E}">
        <p14:creationId xmlns:p14="http://schemas.microsoft.com/office/powerpoint/2010/main" val="256418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Commentary https://</a:t>
            </a:r>
            <a:r>
              <a:rPr lang="en-US" dirty="0" err="1"/>
              <a:t>www.useloom.com</a:t>
            </a:r>
            <a:r>
              <a:rPr lang="en-US" dirty="0"/>
              <a:t>/share/b58d5e14534d47e8a9d47d43199bd14e ends here</a:t>
            </a:r>
          </a:p>
          <a:p>
            <a:endParaRPr lang="en-US" dirty="0"/>
          </a:p>
          <a:p>
            <a:r>
              <a:rPr lang="en-US" sz="1200" b="0" i="0" u="none" strike="noStrike" kern="1200" dirty="0">
                <a:solidFill>
                  <a:schemeClr val="tx1"/>
                </a:solidFill>
                <a:effectLst/>
                <a:latin typeface="+mn-lt"/>
                <a:ea typeface="+mn-ea"/>
                <a:cs typeface="+mn-cs"/>
                <a:hlinkClick r:id="rId3"/>
              </a:rPr>
              <a:t>https://mail.google.com/mail/u/0/?tab=wm#inbox</a:t>
            </a:r>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t>16</a:t>
            </a:fld>
            <a:endParaRPr lang="en-GB"/>
          </a:p>
        </p:txBody>
      </p:sp>
    </p:spTree>
    <p:extLst>
      <p:ext uri="{BB962C8B-B14F-4D97-AF65-F5344CB8AC3E}">
        <p14:creationId xmlns:p14="http://schemas.microsoft.com/office/powerpoint/2010/main" val="158898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video</a:t>
            </a:r>
            <a:r>
              <a:rPr lang="en-US" baseline="0" dirty="0"/>
              <a:t> commentary starts here: https://</a:t>
            </a:r>
            <a:r>
              <a:rPr lang="en-US" baseline="0" dirty="0" err="1"/>
              <a:t>www.useloom.com</a:t>
            </a:r>
            <a:r>
              <a:rPr lang="en-US" baseline="0" dirty="0"/>
              <a:t>/share/27f6a3d7906542b4a0115696926755b2</a:t>
            </a:r>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t>17</a:t>
            </a:fld>
            <a:endParaRPr lang="en-GB"/>
          </a:p>
        </p:txBody>
      </p:sp>
    </p:spTree>
    <p:extLst>
      <p:ext uri="{BB962C8B-B14F-4D97-AF65-F5344CB8AC3E}">
        <p14:creationId xmlns:p14="http://schemas.microsoft.com/office/powerpoint/2010/main" val="43362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commentary finishes here https://</a:t>
            </a:r>
            <a:r>
              <a:rPr lang="en-US" dirty="0" err="1"/>
              <a:t>www.useloom.com</a:t>
            </a:r>
            <a:r>
              <a:rPr lang="en-US" dirty="0"/>
              <a:t>/share/27f6a3d7906542b4a0115696926755b2</a:t>
            </a:r>
          </a:p>
        </p:txBody>
      </p:sp>
      <p:sp>
        <p:nvSpPr>
          <p:cNvPr id="4" name="Slide Number Placeholder 3"/>
          <p:cNvSpPr>
            <a:spLocks noGrp="1"/>
          </p:cNvSpPr>
          <p:nvPr>
            <p:ph type="sldNum" sz="quarter" idx="10"/>
          </p:nvPr>
        </p:nvSpPr>
        <p:spPr/>
        <p:txBody>
          <a:bodyPr/>
          <a:lstStyle/>
          <a:p>
            <a:fld id="{844304E1-11D7-401C-9C38-71395F691D2A}" type="slidenum">
              <a:rPr lang="en-GB" smtClean="0"/>
              <a:t>43</a:t>
            </a:fld>
            <a:endParaRPr lang="en-GB"/>
          </a:p>
        </p:txBody>
      </p:sp>
    </p:spTree>
    <p:extLst>
      <p:ext uri="{BB962C8B-B14F-4D97-AF65-F5344CB8AC3E}">
        <p14:creationId xmlns:p14="http://schemas.microsoft.com/office/powerpoint/2010/main" val="589368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commentary</a:t>
            </a:r>
            <a:r>
              <a:rPr lang="en-US" baseline="0" dirty="0"/>
              <a:t> starts here https://</a:t>
            </a:r>
            <a:r>
              <a:rPr lang="en-US" baseline="0" dirty="0" err="1"/>
              <a:t>www.useloom.com</a:t>
            </a:r>
            <a:r>
              <a:rPr lang="en-US" baseline="0"/>
              <a:t>/share/5889ba905e6a46b1aa4162f676262189</a:t>
            </a:r>
            <a:endParaRPr lang="en-US"/>
          </a:p>
        </p:txBody>
      </p:sp>
      <p:sp>
        <p:nvSpPr>
          <p:cNvPr id="4" name="Slide Number Placeholder 3"/>
          <p:cNvSpPr>
            <a:spLocks noGrp="1"/>
          </p:cNvSpPr>
          <p:nvPr>
            <p:ph type="sldNum" sz="quarter" idx="10"/>
          </p:nvPr>
        </p:nvSpPr>
        <p:spPr/>
        <p:txBody>
          <a:bodyPr/>
          <a:lstStyle/>
          <a:p>
            <a:fld id="{844304E1-11D7-401C-9C38-71395F691D2A}" type="slidenum">
              <a:rPr lang="en-GB" smtClean="0"/>
              <a:t>44</a:t>
            </a:fld>
            <a:endParaRPr lang="en-GB"/>
          </a:p>
        </p:txBody>
      </p:sp>
    </p:spTree>
    <p:extLst>
      <p:ext uri="{BB962C8B-B14F-4D97-AF65-F5344CB8AC3E}">
        <p14:creationId xmlns:p14="http://schemas.microsoft.com/office/powerpoint/2010/main" val="9713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54660" y="2726307"/>
            <a:ext cx="6413083" cy="2298319"/>
          </a:xfrm>
        </p:spPr>
        <p:txBody>
          <a:bodyPr anchor="b"/>
          <a:lstStyle>
            <a:lvl1pPr algn="r">
              <a:lnSpc>
                <a:spcPts val="4000"/>
              </a:lnSpc>
              <a:defRPr sz="4400" b="1" i="0" spc="-100">
                <a:solidFill>
                  <a:schemeClr val="tx2"/>
                </a:solidFill>
                <a:latin typeface="+mj-lt"/>
                <a:cs typeface="Helvetica"/>
              </a:defRPr>
            </a:lvl1pPr>
          </a:lstStyle>
          <a:p>
            <a:r>
              <a:rPr lang="en-US" dirty="0"/>
              <a:t>Slide Title</a:t>
            </a:r>
            <a:endParaRPr lang="en-GB" dirty="0"/>
          </a:p>
        </p:txBody>
      </p:sp>
      <p:sp>
        <p:nvSpPr>
          <p:cNvPr id="3" name="Subtitle 2"/>
          <p:cNvSpPr>
            <a:spLocks noGrp="1"/>
          </p:cNvSpPr>
          <p:nvPr>
            <p:ph type="subTitle" idx="1"/>
          </p:nvPr>
        </p:nvSpPr>
        <p:spPr>
          <a:xfrm>
            <a:off x="5254660" y="5024626"/>
            <a:ext cx="6413083" cy="1529577"/>
          </a:xfrm>
        </p:spPr>
        <p:txBody>
          <a:bodyPr anchor="t">
            <a:normAutofit/>
          </a:bodyPr>
          <a:lstStyle>
            <a:lvl1pPr marL="0" indent="0" algn="r">
              <a:lnSpc>
                <a:spcPts val="2400"/>
              </a:lnSpc>
              <a:buNone/>
              <a:defRPr sz="2400" b="0">
                <a:solidFill>
                  <a:schemeClr val="accent1"/>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6837" y="2172787"/>
            <a:ext cx="3885587" cy="20282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2B62-C4DC-41E0-AE7D-DD4436CB95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F955BD-0DE1-40D6-AE5E-74A0766C04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9566A1-C237-483F-88CE-596C9FDF0D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F877B7-CB9D-46FC-B238-21E0C6B529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8661B6-DD77-464D-A583-46091D29C5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B6B136-EA7B-40DB-BB6C-BD91FB547E1A}"/>
              </a:ext>
            </a:extLst>
          </p:cNvPr>
          <p:cNvSpPr>
            <a:spLocks noGrp="1"/>
          </p:cNvSpPr>
          <p:nvPr>
            <p:ph type="dt" sz="half" idx="10"/>
          </p:nvPr>
        </p:nvSpPr>
        <p:spPr/>
        <p:txBody>
          <a:bodyPr/>
          <a:lstStyle/>
          <a:p>
            <a:fld id="{AD0CAD3A-7813-6649-A50A-39D6E752C9E7}" type="datetime1">
              <a:rPr lang="en-GB" smtClean="0"/>
              <a:t>28/02/2023</a:t>
            </a:fld>
            <a:endParaRPr lang="en-GB"/>
          </a:p>
        </p:txBody>
      </p:sp>
      <p:sp>
        <p:nvSpPr>
          <p:cNvPr id="8" name="Footer Placeholder 7">
            <a:extLst>
              <a:ext uri="{FF2B5EF4-FFF2-40B4-BE49-F238E27FC236}">
                <a16:creationId xmlns:a16="http://schemas.microsoft.com/office/drawing/2014/main" id="{DA175D12-14FC-4422-9FE8-44B688F0B5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676179-6342-44E7-8165-6F3046510863}"/>
              </a:ext>
            </a:extLst>
          </p:cNvPr>
          <p:cNvSpPr>
            <a:spLocks noGrp="1"/>
          </p:cNvSpPr>
          <p:nvPr>
            <p:ph type="sldNum" sz="quarter" idx="12"/>
          </p:nvPr>
        </p:nvSpPr>
        <p:spPr/>
        <p:txBody>
          <a:bodyPr/>
          <a:lstStyle/>
          <a:p>
            <a:fld id="{696E88C4-BD0B-4568-91F6-A70B5149FDA1}" type="slidenum">
              <a:rPr lang="en-GB" smtClean="0"/>
              <a:t>‹#›</a:t>
            </a:fld>
            <a:endParaRPr lang="en-GB"/>
          </a:p>
        </p:txBody>
      </p:sp>
    </p:spTree>
    <p:extLst>
      <p:ext uri="{BB962C8B-B14F-4D97-AF65-F5344CB8AC3E}">
        <p14:creationId xmlns:p14="http://schemas.microsoft.com/office/powerpoint/2010/main" val="150764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DCAF-49D0-4982-B36E-6189171365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1E1D3D-8E2C-487D-8469-3E31137EAC66}"/>
              </a:ext>
            </a:extLst>
          </p:cNvPr>
          <p:cNvSpPr>
            <a:spLocks noGrp="1"/>
          </p:cNvSpPr>
          <p:nvPr>
            <p:ph type="dt" sz="half" idx="10"/>
          </p:nvPr>
        </p:nvSpPr>
        <p:spPr/>
        <p:txBody>
          <a:bodyPr/>
          <a:lstStyle/>
          <a:p>
            <a:fld id="{38A20F6F-2D02-8640-994F-CA00759B0EAA}" type="datetime1">
              <a:rPr lang="en-GB" smtClean="0"/>
              <a:t>28/02/2023</a:t>
            </a:fld>
            <a:endParaRPr lang="en-GB"/>
          </a:p>
        </p:txBody>
      </p:sp>
      <p:sp>
        <p:nvSpPr>
          <p:cNvPr id="4" name="Footer Placeholder 3">
            <a:extLst>
              <a:ext uri="{FF2B5EF4-FFF2-40B4-BE49-F238E27FC236}">
                <a16:creationId xmlns:a16="http://schemas.microsoft.com/office/drawing/2014/main" id="{045D172E-775F-4222-A68D-9CC4268CCF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E8C971-AF21-4936-B0DF-4C21B04E6A9B}"/>
              </a:ext>
            </a:extLst>
          </p:cNvPr>
          <p:cNvSpPr>
            <a:spLocks noGrp="1"/>
          </p:cNvSpPr>
          <p:nvPr>
            <p:ph type="sldNum" sz="quarter" idx="12"/>
          </p:nvPr>
        </p:nvSpPr>
        <p:spPr/>
        <p:txBody>
          <a:bodyPr/>
          <a:lstStyle/>
          <a:p>
            <a:fld id="{696E88C4-BD0B-4568-91F6-A70B5149FDA1}" type="slidenum">
              <a:rPr lang="en-GB" smtClean="0"/>
              <a:t>‹#›</a:t>
            </a:fld>
            <a:endParaRPr lang="en-GB"/>
          </a:p>
        </p:txBody>
      </p:sp>
    </p:spTree>
    <p:extLst>
      <p:ext uri="{BB962C8B-B14F-4D97-AF65-F5344CB8AC3E}">
        <p14:creationId xmlns:p14="http://schemas.microsoft.com/office/powerpoint/2010/main" val="1662631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BCB395-A9F0-4E8C-82EF-F436EF7214E3}"/>
              </a:ext>
            </a:extLst>
          </p:cNvPr>
          <p:cNvSpPr>
            <a:spLocks noGrp="1"/>
          </p:cNvSpPr>
          <p:nvPr>
            <p:ph type="dt" sz="half" idx="10"/>
          </p:nvPr>
        </p:nvSpPr>
        <p:spPr/>
        <p:txBody>
          <a:bodyPr/>
          <a:lstStyle/>
          <a:p>
            <a:fld id="{8C508EF0-AF56-5D47-B5F4-74165C97955C}" type="datetime1">
              <a:rPr lang="en-GB" smtClean="0"/>
              <a:t>28/02/2023</a:t>
            </a:fld>
            <a:endParaRPr lang="en-GB"/>
          </a:p>
        </p:txBody>
      </p:sp>
      <p:sp>
        <p:nvSpPr>
          <p:cNvPr id="3" name="Footer Placeholder 2">
            <a:extLst>
              <a:ext uri="{FF2B5EF4-FFF2-40B4-BE49-F238E27FC236}">
                <a16:creationId xmlns:a16="http://schemas.microsoft.com/office/drawing/2014/main" id="{E04A232F-25CF-436A-89AF-21C61D2645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3C158A-03C8-4465-A8C1-19E5435DD399}"/>
              </a:ext>
            </a:extLst>
          </p:cNvPr>
          <p:cNvSpPr>
            <a:spLocks noGrp="1"/>
          </p:cNvSpPr>
          <p:nvPr>
            <p:ph type="sldNum" sz="quarter" idx="12"/>
          </p:nvPr>
        </p:nvSpPr>
        <p:spPr/>
        <p:txBody>
          <a:bodyPr/>
          <a:lstStyle/>
          <a:p>
            <a:fld id="{696E88C4-BD0B-4568-91F6-A70B5149FDA1}" type="slidenum">
              <a:rPr lang="en-GB" smtClean="0"/>
              <a:t>‹#›</a:t>
            </a:fld>
            <a:endParaRPr lang="en-GB"/>
          </a:p>
        </p:txBody>
      </p:sp>
    </p:spTree>
    <p:extLst>
      <p:ext uri="{BB962C8B-B14F-4D97-AF65-F5344CB8AC3E}">
        <p14:creationId xmlns:p14="http://schemas.microsoft.com/office/powerpoint/2010/main" val="2226515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9648-CC0C-45FE-80CB-D9D745E85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2BFC45-B929-4C09-A6D9-7751C4291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621DB5-6798-4F73-ABED-4F6A05B06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5F3B9C-71B2-4CDE-BE0A-7694900D1CEB}"/>
              </a:ext>
            </a:extLst>
          </p:cNvPr>
          <p:cNvSpPr>
            <a:spLocks noGrp="1"/>
          </p:cNvSpPr>
          <p:nvPr>
            <p:ph type="dt" sz="half" idx="10"/>
          </p:nvPr>
        </p:nvSpPr>
        <p:spPr/>
        <p:txBody>
          <a:bodyPr/>
          <a:lstStyle/>
          <a:p>
            <a:fld id="{2E15AE8E-6FE2-0944-8EC5-D5FDC63EE72F}" type="datetime1">
              <a:rPr lang="en-GB" smtClean="0"/>
              <a:t>28/02/2023</a:t>
            </a:fld>
            <a:endParaRPr lang="en-GB"/>
          </a:p>
        </p:txBody>
      </p:sp>
      <p:sp>
        <p:nvSpPr>
          <p:cNvPr id="6" name="Footer Placeholder 5">
            <a:extLst>
              <a:ext uri="{FF2B5EF4-FFF2-40B4-BE49-F238E27FC236}">
                <a16:creationId xmlns:a16="http://schemas.microsoft.com/office/drawing/2014/main" id="{F4831645-F417-4C9B-B158-0A20E21F82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1D23B8-C552-4DAA-A081-05E1154969DF}"/>
              </a:ext>
            </a:extLst>
          </p:cNvPr>
          <p:cNvSpPr>
            <a:spLocks noGrp="1"/>
          </p:cNvSpPr>
          <p:nvPr>
            <p:ph type="sldNum" sz="quarter" idx="12"/>
          </p:nvPr>
        </p:nvSpPr>
        <p:spPr/>
        <p:txBody>
          <a:bodyPr/>
          <a:lstStyle/>
          <a:p>
            <a:fld id="{696E88C4-BD0B-4568-91F6-A70B5149FDA1}" type="slidenum">
              <a:rPr lang="en-GB" smtClean="0"/>
              <a:t>‹#›</a:t>
            </a:fld>
            <a:endParaRPr lang="en-GB"/>
          </a:p>
        </p:txBody>
      </p:sp>
    </p:spTree>
    <p:extLst>
      <p:ext uri="{BB962C8B-B14F-4D97-AF65-F5344CB8AC3E}">
        <p14:creationId xmlns:p14="http://schemas.microsoft.com/office/powerpoint/2010/main" val="158701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4868-070A-499B-8B3B-7155A44B9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1F6E31-FCB0-4320-93CE-8A62E3C5CE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7FBEE2-80CB-4850-8769-73C7D9C49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77E8F5-DF94-45B3-899F-E7CFF574AAAA}"/>
              </a:ext>
            </a:extLst>
          </p:cNvPr>
          <p:cNvSpPr>
            <a:spLocks noGrp="1"/>
          </p:cNvSpPr>
          <p:nvPr>
            <p:ph type="dt" sz="half" idx="10"/>
          </p:nvPr>
        </p:nvSpPr>
        <p:spPr/>
        <p:txBody>
          <a:bodyPr/>
          <a:lstStyle/>
          <a:p>
            <a:fld id="{C8317896-DD41-CF47-AAA8-F9BCC0EDC73D}" type="datetime1">
              <a:rPr lang="en-GB" smtClean="0"/>
              <a:t>28/02/2023</a:t>
            </a:fld>
            <a:endParaRPr lang="en-GB"/>
          </a:p>
        </p:txBody>
      </p:sp>
      <p:sp>
        <p:nvSpPr>
          <p:cNvPr id="6" name="Footer Placeholder 5">
            <a:extLst>
              <a:ext uri="{FF2B5EF4-FFF2-40B4-BE49-F238E27FC236}">
                <a16:creationId xmlns:a16="http://schemas.microsoft.com/office/drawing/2014/main" id="{F08F7F28-6952-472F-9FD8-81277CF788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B2664A-C3C4-4EF9-B678-72F74FD6D1C0}"/>
              </a:ext>
            </a:extLst>
          </p:cNvPr>
          <p:cNvSpPr>
            <a:spLocks noGrp="1"/>
          </p:cNvSpPr>
          <p:nvPr>
            <p:ph type="sldNum" sz="quarter" idx="12"/>
          </p:nvPr>
        </p:nvSpPr>
        <p:spPr/>
        <p:txBody>
          <a:bodyPr/>
          <a:lstStyle/>
          <a:p>
            <a:fld id="{696E88C4-BD0B-4568-91F6-A70B5149FDA1}" type="slidenum">
              <a:rPr lang="en-GB" smtClean="0"/>
              <a:t>‹#›</a:t>
            </a:fld>
            <a:endParaRPr lang="en-GB"/>
          </a:p>
        </p:txBody>
      </p:sp>
    </p:spTree>
    <p:extLst>
      <p:ext uri="{BB962C8B-B14F-4D97-AF65-F5344CB8AC3E}">
        <p14:creationId xmlns:p14="http://schemas.microsoft.com/office/powerpoint/2010/main" val="3046829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B95C-95D0-4EE0-B30A-78F5AB383A6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03B579-DBEE-46A3-82DE-CB22005637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80A09A-E2B9-4270-828E-6DB5F5486742}"/>
              </a:ext>
            </a:extLst>
          </p:cNvPr>
          <p:cNvSpPr>
            <a:spLocks noGrp="1"/>
          </p:cNvSpPr>
          <p:nvPr>
            <p:ph type="dt" sz="half" idx="10"/>
          </p:nvPr>
        </p:nvSpPr>
        <p:spPr/>
        <p:txBody>
          <a:bodyPr/>
          <a:lstStyle/>
          <a:p>
            <a:fld id="{9A995457-478E-3144-973B-FAB210F51626}" type="datetime1">
              <a:rPr lang="en-GB" smtClean="0"/>
              <a:t>28/02/2023</a:t>
            </a:fld>
            <a:endParaRPr lang="en-GB"/>
          </a:p>
        </p:txBody>
      </p:sp>
      <p:sp>
        <p:nvSpPr>
          <p:cNvPr id="5" name="Footer Placeholder 4">
            <a:extLst>
              <a:ext uri="{FF2B5EF4-FFF2-40B4-BE49-F238E27FC236}">
                <a16:creationId xmlns:a16="http://schemas.microsoft.com/office/drawing/2014/main" id="{4732FCCE-0424-4A27-A748-CDED360CC4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7EAEA9-6D94-4F91-A063-6C7F59A25850}"/>
              </a:ext>
            </a:extLst>
          </p:cNvPr>
          <p:cNvSpPr>
            <a:spLocks noGrp="1"/>
          </p:cNvSpPr>
          <p:nvPr>
            <p:ph type="sldNum" sz="quarter" idx="12"/>
          </p:nvPr>
        </p:nvSpPr>
        <p:spPr/>
        <p:txBody>
          <a:bodyPr/>
          <a:lstStyle/>
          <a:p>
            <a:fld id="{696E88C4-BD0B-4568-91F6-A70B5149FDA1}" type="slidenum">
              <a:rPr lang="en-GB" smtClean="0"/>
              <a:t>‹#›</a:t>
            </a:fld>
            <a:endParaRPr lang="en-GB"/>
          </a:p>
        </p:txBody>
      </p:sp>
    </p:spTree>
    <p:extLst>
      <p:ext uri="{BB962C8B-B14F-4D97-AF65-F5344CB8AC3E}">
        <p14:creationId xmlns:p14="http://schemas.microsoft.com/office/powerpoint/2010/main" val="1862126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B4D168-AED9-4981-A27F-989CA488B7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4A0A65-B220-48DA-93BC-0E73F668D0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C73C17-6DFD-4E22-82BD-EC6035CC6153}"/>
              </a:ext>
            </a:extLst>
          </p:cNvPr>
          <p:cNvSpPr>
            <a:spLocks noGrp="1"/>
          </p:cNvSpPr>
          <p:nvPr>
            <p:ph type="dt" sz="half" idx="10"/>
          </p:nvPr>
        </p:nvSpPr>
        <p:spPr/>
        <p:txBody>
          <a:bodyPr/>
          <a:lstStyle/>
          <a:p>
            <a:fld id="{C9C19C69-4DE2-754D-88E1-D319BAF8F08E}" type="datetime1">
              <a:rPr lang="en-GB" smtClean="0"/>
              <a:t>28/02/2023</a:t>
            </a:fld>
            <a:endParaRPr lang="en-GB"/>
          </a:p>
        </p:txBody>
      </p:sp>
      <p:sp>
        <p:nvSpPr>
          <p:cNvPr id="5" name="Footer Placeholder 4">
            <a:extLst>
              <a:ext uri="{FF2B5EF4-FFF2-40B4-BE49-F238E27FC236}">
                <a16:creationId xmlns:a16="http://schemas.microsoft.com/office/drawing/2014/main" id="{50C4CE3F-C243-40C9-9B0F-AE633CF658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726334-1337-43E6-A795-AEBD2EEFB690}"/>
              </a:ext>
            </a:extLst>
          </p:cNvPr>
          <p:cNvSpPr>
            <a:spLocks noGrp="1"/>
          </p:cNvSpPr>
          <p:nvPr>
            <p:ph type="sldNum" sz="quarter" idx="12"/>
          </p:nvPr>
        </p:nvSpPr>
        <p:spPr/>
        <p:txBody>
          <a:bodyPr/>
          <a:lstStyle/>
          <a:p>
            <a:fld id="{696E88C4-BD0B-4568-91F6-A70B5149FDA1}" type="slidenum">
              <a:rPr lang="en-GB" smtClean="0"/>
              <a:t>‹#›</a:t>
            </a:fld>
            <a:endParaRPr lang="en-GB"/>
          </a:p>
        </p:txBody>
      </p:sp>
    </p:spTree>
    <p:extLst>
      <p:ext uri="{BB962C8B-B14F-4D97-AF65-F5344CB8AC3E}">
        <p14:creationId xmlns:p14="http://schemas.microsoft.com/office/powerpoint/2010/main" val="370128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00"/>
            </a:lvl1pPr>
          </a:lstStyle>
          <a:p>
            <a:r>
              <a:rPr lang="en-GB" dirty="0"/>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3004740F-B34B-D549-95FE-DDC2A21FAE38}" type="datetimeFigureOut">
              <a:rPr lang="en-GB" smtClean="0"/>
              <a:pPr/>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BC-A18C-214F-8A67-0CF5843CA646}" type="slidenum">
              <a:rPr lang="en-GB" smtClean="0"/>
              <a:pPr/>
              <a:t>‹#›</a:t>
            </a:fld>
            <a:endParaRPr lang="en-GB"/>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834843" y="379959"/>
            <a:ext cx="1747557" cy="9122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612775"/>
            <a:ext cx="10972800" cy="5483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p:cNvSpPr>
            <a:spLocks noGrp="1"/>
          </p:cNvSpPr>
          <p:nvPr>
            <p:ph type="dt" sz="half" idx="10"/>
          </p:nvPr>
        </p:nvSpPr>
        <p:spPr/>
        <p:txBody>
          <a:bodyPr/>
          <a:lstStyle/>
          <a:p>
            <a:fld id="{3004740F-B34B-D549-95FE-DDC2A21FAE38}" type="datetimeFigureOut">
              <a:rPr lang="en-GB" smtClean="0"/>
              <a:pPr/>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557BC-A18C-214F-8A67-0CF5843CA64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3347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F6E16-AC7A-43BE-BB1F-F0ED3B4FE5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AFA814-9B6A-49C3-8FED-14BAD1B92D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6EAAA0-4A7A-43D1-9789-4B5BE589FD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5696FD-E761-4128-BEDF-C59B48C44A4B}"/>
              </a:ext>
            </a:extLst>
          </p:cNvPr>
          <p:cNvSpPr>
            <a:spLocks noGrp="1"/>
          </p:cNvSpPr>
          <p:nvPr>
            <p:ph type="dt" sz="half" idx="10"/>
          </p:nvPr>
        </p:nvSpPr>
        <p:spPr/>
        <p:txBody>
          <a:bodyPr/>
          <a:lstStyle/>
          <a:p>
            <a:fld id="{60C9C75F-4568-8241-B289-7F22B010D2F6}" type="datetime1">
              <a:rPr lang="en-GB" smtClean="0">
                <a:solidFill>
                  <a:prstClr val="black">
                    <a:tint val="75000"/>
                  </a:prstClr>
                </a:solidFill>
              </a:rPr>
              <a:pPr/>
              <a:t>28/02/2023</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0D393D95-F194-4B0C-BCA7-E2728B4E6F3A}"/>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EFC25BE9-207F-4F5C-95F2-E9252BD0AAFC}"/>
              </a:ext>
            </a:extLst>
          </p:cNvPr>
          <p:cNvSpPr>
            <a:spLocks noGrp="1"/>
          </p:cNvSpPr>
          <p:nvPr>
            <p:ph type="sldNum" sz="quarter" idx="12"/>
          </p:nvPr>
        </p:nvSpPr>
        <p:spPr/>
        <p:txBody>
          <a:bodyPr/>
          <a:lstStyle/>
          <a:p>
            <a:fld id="{696E88C4-BD0B-4568-91F6-A70B5149FD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155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12D37-7B83-4260-89F0-0195F61C0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2807A5-C45D-41A5-9B07-C0C594F7D0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0D5A44-C6CB-4E49-AAE2-FC8C4ECF1323}"/>
              </a:ext>
            </a:extLst>
          </p:cNvPr>
          <p:cNvSpPr>
            <a:spLocks noGrp="1"/>
          </p:cNvSpPr>
          <p:nvPr>
            <p:ph type="dt" sz="half" idx="10"/>
          </p:nvPr>
        </p:nvSpPr>
        <p:spPr/>
        <p:txBody>
          <a:bodyPr/>
          <a:lstStyle/>
          <a:p>
            <a:fld id="{FE1027C7-B7D0-D54F-960F-87EAF79BC11F}" type="datetime1">
              <a:rPr lang="en-GB" smtClean="0"/>
              <a:t>28/02/2023</a:t>
            </a:fld>
            <a:endParaRPr lang="en-GB"/>
          </a:p>
        </p:txBody>
      </p:sp>
      <p:sp>
        <p:nvSpPr>
          <p:cNvPr id="5" name="Footer Placeholder 4">
            <a:extLst>
              <a:ext uri="{FF2B5EF4-FFF2-40B4-BE49-F238E27FC236}">
                <a16:creationId xmlns:a16="http://schemas.microsoft.com/office/drawing/2014/main" id="{0777615B-9F40-4D7F-AB23-0CEFBFED7E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56D9F9-5D9A-4652-9A05-E423CC06E108}"/>
              </a:ext>
            </a:extLst>
          </p:cNvPr>
          <p:cNvSpPr>
            <a:spLocks noGrp="1"/>
          </p:cNvSpPr>
          <p:nvPr>
            <p:ph type="sldNum" sz="quarter" idx="12"/>
          </p:nvPr>
        </p:nvSpPr>
        <p:spPr/>
        <p:txBody>
          <a:bodyPr/>
          <a:lstStyle/>
          <a:p>
            <a:fld id="{696E88C4-BD0B-4568-91F6-A70B5149FDA1}" type="slidenum">
              <a:rPr lang="en-GB" smtClean="0"/>
              <a:t>‹#›</a:t>
            </a:fld>
            <a:endParaRPr lang="en-GB"/>
          </a:p>
        </p:txBody>
      </p:sp>
    </p:spTree>
    <p:extLst>
      <p:ext uri="{BB962C8B-B14F-4D97-AF65-F5344CB8AC3E}">
        <p14:creationId xmlns:p14="http://schemas.microsoft.com/office/powerpoint/2010/main" val="91829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FA81-2CC9-40F9-914B-C6B701020BC4}"/>
              </a:ext>
            </a:extLst>
          </p:cNvPr>
          <p:cNvSpPr>
            <a:spLocks noGrp="1"/>
          </p:cNvSpPr>
          <p:nvPr>
            <p:ph type="title"/>
          </p:nvPr>
        </p:nvSpPr>
        <p:spPr>
          <a:xfrm>
            <a:off x="838200" y="365125"/>
            <a:ext cx="10515600" cy="682625"/>
          </a:xfrm>
        </p:spPr>
        <p:txBody>
          <a:bodyPr>
            <a:normAutofit/>
          </a:bodyPr>
          <a:lstStyle>
            <a:lvl1pPr>
              <a:defRPr sz="2800">
                <a:latin typeface="Arial" charset="0"/>
                <a:ea typeface="Arial" charset="0"/>
                <a:cs typeface="Arial"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3DB500-55ED-4379-B5DF-79C90094AD3B}"/>
              </a:ext>
            </a:extLst>
          </p:cNvPr>
          <p:cNvSpPr>
            <a:spLocks noGrp="1"/>
          </p:cNvSpPr>
          <p:nvPr>
            <p:ph idx="1"/>
          </p:nvPr>
        </p:nvSpPr>
        <p:spPr>
          <a:xfrm>
            <a:off x="838200" y="1295400"/>
            <a:ext cx="10515600" cy="4881563"/>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A58FFF8-386E-44CF-AD03-975A59EEE842}"/>
              </a:ext>
            </a:extLst>
          </p:cNvPr>
          <p:cNvSpPr>
            <a:spLocks noGrp="1"/>
          </p:cNvSpPr>
          <p:nvPr>
            <p:ph type="dt" sz="half" idx="10"/>
          </p:nvPr>
        </p:nvSpPr>
        <p:spPr/>
        <p:txBody>
          <a:bodyPr/>
          <a:lstStyle/>
          <a:p>
            <a:fld id="{E75AC93B-17A4-4C46-B223-F905D713630F}" type="datetime1">
              <a:rPr lang="en-GB" smtClean="0"/>
              <a:t>28/02/2023</a:t>
            </a:fld>
            <a:endParaRPr lang="en-GB"/>
          </a:p>
        </p:txBody>
      </p:sp>
      <p:sp>
        <p:nvSpPr>
          <p:cNvPr id="5" name="Footer Placeholder 4">
            <a:extLst>
              <a:ext uri="{FF2B5EF4-FFF2-40B4-BE49-F238E27FC236}">
                <a16:creationId xmlns:a16="http://schemas.microsoft.com/office/drawing/2014/main" id="{70173293-8078-47D1-83B6-A1B8D90792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76AC34-F62B-4BB9-B623-E0209D21A959}"/>
              </a:ext>
            </a:extLst>
          </p:cNvPr>
          <p:cNvSpPr>
            <a:spLocks noGrp="1"/>
          </p:cNvSpPr>
          <p:nvPr>
            <p:ph type="sldNum" sz="quarter" idx="12"/>
          </p:nvPr>
        </p:nvSpPr>
        <p:spPr/>
        <p:txBody>
          <a:bodyPr/>
          <a:lstStyle/>
          <a:p>
            <a:fld id="{696E88C4-BD0B-4568-91F6-A70B5149FDA1}" type="slidenum">
              <a:rPr lang="en-GB" smtClean="0"/>
              <a:t>‹#›</a:t>
            </a:fld>
            <a:endParaRPr lang="en-GB"/>
          </a:p>
        </p:txBody>
      </p:sp>
    </p:spTree>
    <p:extLst>
      <p:ext uri="{BB962C8B-B14F-4D97-AF65-F5344CB8AC3E}">
        <p14:creationId xmlns:p14="http://schemas.microsoft.com/office/powerpoint/2010/main" val="202033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15E1-F421-44E5-8A5B-596E20CE6D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BFC17E-D36F-4216-A759-98E1DC67FA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7A097E-1FA7-4908-B105-DFAE9EABEB92}"/>
              </a:ext>
            </a:extLst>
          </p:cNvPr>
          <p:cNvSpPr>
            <a:spLocks noGrp="1"/>
          </p:cNvSpPr>
          <p:nvPr>
            <p:ph type="dt" sz="half" idx="10"/>
          </p:nvPr>
        </p:nvSpPr>
        <p:spPr/>
        <p:txBody>
          <a:bodyPr/>
          <a:lstStyle/>
          <a:p>
            <a:fld id="{57A1C6E6-2E79-B241-ADFE-F05DB0AB21D2}" type="datetime1">
              <a:rPr lang="en-GB" smtClean="0"/>
              <a:t>28/02/2023</a:t>
            </a:fld>
            <a:endParaRPr lang="en-GB"/>
          </a:p>
        </p:txBody>
      </p:sp>
      <p:sp>
        <p:nvSpPr>
          <p:cNvPr id="5" name="Footer Placeholder 4">
            <a:extLst>
              <a:ext uri="{FF2B5EF4-FFF2-40B4-BE49-F238E27FC236}">
                <a16:creationId xmlns:a16="http://schemas.microsoft.com/office/drawing/2014/main" id="{9BDD1C1F-B0A1-45D0-BEFF-9A24547C90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43F826-7A89-4BC0-A12E-9E08BF12B5DD}"/>
              </a:ext>
            </a:extLst>
          </p:cNvPr>
          <p:cNvSpPr>
            <a:spLocks noGrp="1"/>
          </p:cNvSpPr>
          <p:nvPr>
            <p:ph type="sldNum" sz="quarter" idx="12"/>
          </p:nvPr>
        </p:nvSpPr>
        <p:spPr/>
        <p:txBody>
          <a:bodyPr/>
          <a:lstStyle/>
          <a:p>
            <a:fld id="{696E88C4-BD0B-4568-91F6-A70B5149FDA1}" type="slidenum">
              <a:rPr lang="en-GB" smtClean="0"/>
              <a:t>‹#›</a:t>
            </a:fld>
            <a:endParaRPr lang="en-GB"/>
          </a:p>
        </p:txBody>
      </p:sp>
    </p:spTree>
    <p:extLst>
      <p:ext uri="{BB962C8B-B14F-4D97-AF65-F5344CB8AC3E}">
        <p14:creationId xmlns:p14="http://schemas.microsoft.com/office/powerpoint/2010/main" val="2096922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F6E16-AC7A-43BE-BB1F-F0ED3B4FE5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AFA814-9B6A-49C3-8FED-14BAD1B92D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6EAAA0-4A7A-43D1-9789-4B5BE589FD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5696FD-E761-4128-BEDF-C59B48C44A4B}"/>
              </a:ext>
            </a:extLst>
          </p:cNvPr>
          <p:cNvSpPr>
            <a:spLocks noGrp="1"/>
          </p:cNvSpPr>
          <p:nvPr>
            <p:ph type="dt" sz="half" idx="10"/>
          </p:nvPr>
        </p:nvSpPr>
        <p:spPr/>
        <p:txBody>
          <a:bodyPr/>
          <a:lstStyle/>
          <a:p>
            <a:fld id="{60C9C75F-4568-8241-B289-7F22B010D2F6}" type="datetime1">
              <a:rPr lang="en-GB" smtClean="0"/>
              <a:t>28/02/2023</a:t>
            </a:fld>
            <a:endParaRPr lang="en-GB"/>
          </a:p>
        </p:txBody>
      </p:sp>
      <p:sp>
        <p:nvSpPr>
          <p:cNvPr id="6" name="Footer Placeholder 5">
            <a:extLst>
              <a:ext uri="{FF2B5EF4-FFF2-40B4-BE49-F238E27FC236}">
                <a16:creationId xmlns:a16="http://schemas.microsoft.com/office/drawing/2014/main" id="{0D393D95-F194-4B0C-BCA7-E2728B4E6F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C25BE9-207F-4F5C-95F2-E9252BD0AAFC}"/>
              </a:ext>
            </a:extLst>
          </p:cNvPr>
          <p:cNvSpPr>
            <a:spLocks noGrp="1"/>
          </p:cNvSpPr>
          <p:nvPr>
            <p:ph type="sldNum" sz="quarter" idx="12"/>
          </p:nvPr>
        </p:nvSpPr>
        <p:spPr/>
        <p:txBody>
          <a:bodyPr/>
          <a:lstStyle/>
          <a:p>
            <a:fld id="{696E88C4-BD0B-4568-91F6-A70B5149FDA1}" type="slidenum">
              <a:rPr lang="en-GB" smtClean="0"/>
              <a:t>‹#›</a:t>
            </a:fld>
            <a:endParaRPr lang="en-GB"/>
          </a:p>
        </p:txBody>
      </p:sp>
    </p:spTree>
    <p:extLst>
      <p:ext uri="{BB962C8B-B14F-4D97-AF65-F5344CB8AC3E}">
        <p14:creationId xmlns:p14="http://schemas.microsoft.com/office/powerpoint/2010/main" val="2606933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6937393"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4740F-B34B-D549-95FE-DDC2A21FAE38}" type="datetimeFigureOut">
              <a:rPr lang="en-GB" smtClean="0"/>
              <a:pPr/>
              <a:t>28/02/2023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557BC-A18C-214F-8A67-0CF5843CA64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718" r:id="rId4"/>
    <p:sldLayoutId id="2147483719" r:id="rId5"/>
  </p:sldLayoutIdLst>
  <p:txStyles>
    <p:titleStyle>
      <a:lvl1pPr algn="l" defTabSz="457200" rtl="0" eaLnBrk="1" latinLnBrk="0" hangingPunct="1">
        <a:lnSpc>
          <a:spcPts val="3800"/>
        </a:lnSpc>
        <a:spcBef>
          <a:spcPct val="0"/>
        </a:spcBef>
        <a:buNone/>
        <a:defRPr sz="3600" b="1" i="0" kern="1200">
          <a:solidFill>
            <a:schemeClr val="accent1"/>
          </a:solidFill>
          <a:latin typeface="+mj-lt"/>
          <a:ea typeface="+mj-ea"/>
          <a:cs typeface="Helvetica"/>
        </a:defRPr>
      </a:lvl1pPr>
    </p:titleStyle>
    <p:body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5C051C-5D39-400C-B81B-1E13D3F60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CCC974-6F01-4729-B78C-E377B82AF5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2D0590-9FA4-4D06-97D1-9EFEB1EE6E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D6DA8-384F-4A48-A5D6-8C2745C0D3A4}" type="datetime1">
              <a:rPr lang="en-GB" smtClean="0"/>
              <a:t>28/02/2023</a:t>
            </a:fld>
            <a:endParaRPr lang="en-GB"/>
          </a:p>
        </p:txBody>
      </p:sp>
      <p:sp>
        <p:nvSpPr>
          <p:cNvPr id="5" name="Footer Placeholder 4">
            <a:extLst>
              <a:ext uri="{FF2B5EF4-FFF2-40B4-BE49-F238E27FC236}">
                <a16:creationId xmlns:a16="http://schemas.microsoft.com/office/drawing/2014/main" id="{3B1F0470-ABF7-4008-B668-43CFD83526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DAD7182-A8A8-4116-B6AD-DE5C128BF0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E88C4-BD0B-4568-91F6-A70B5149FDA1}" type="slidenum">
              <a:rPr lang="en-GB" smtClean="0"/>
              <a:t>‹#›</a:t>
            </a:fld>
            <a:endParaRPr lang="en-GB"/>
          </a:p>
        </p:txBody>
      </p:sp>
    </p:spTree>
    <p:extLst>
      <p:ext uri="{BB962C8B-B14F-4D97-AF65-F5344CB8AC3E}">
        <p14:creationId xmlns:p14="http://schemas.microsoft.com/office/powerpoint/2010/main" val="194701222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jpeg"/><Relationship Id="rId2" Type="http://schemas.openxmlformats.org/officeDocument/2006/relationships/video" Target="file:////https/::www.youtube.com:embed:fW8amMCVAJQ" TargetMode="External"/><Relationship Id="rId1" Type="http://schemas.microsoft.com/office/2007/relationships/media" Target="file:////https/::www.youtube.com:embed:fW8amMCVAJQ" TargetMode="External"/><Relationship Id="rId6" Type="http://schemas.openxmlformats.org/officeDocument/2006/relationships/hyperlink" Target="https://www.youtube.com/watch?v=fW8amMCVAJQ"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healthcareleadernews.com/article/right-values" TargetMode="External"/><Relationship Id="rId2" Type="http://schemas.openxmlformats.org/officeDocument/2006/relationships/hyperlink" Target="http://www.nhsconfed.org/~/media/Confederation/Files/Events/ACE15/1430%20Inaugural%20NHS%20value%20lecture.pdf%20http:/www.nhsconfed.org/~/media/Confederation/Files/Events/ACE15/1430%20Inaugural%20NHS%20value%20lecture.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hyperlink" Target="http://pathways.nice.org.uk/pathways/self-limiting-respiratory-tract-infections---antibiotic-prescribi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hyperlink" Target="https://www.facebook.com/gresp.gruporespiratorias" TargetMode="External"/><Relationship Id="rId7" Type="http://schemas.openxmlformats.org/officeDocument/2006/relationships/image" Target="../media/image27.tiff"/><Relationship Id="rId2" Type="http://schemas.openxmlformats.org/officeDocument/2006/relationships/hyperlink" Target="https://pcrs-uk.org/" TargetMode="External"/><Relationship Id="rId1" Type="http://schemas.openxmlformats.org/officeDocument/2006/relationships/slideLayout" Target="../slideLayouts/slideLayout2.xml"/><Relationship Id="rId6" Type="http://schemas.openxmlformats.org/officeDocument/2006/relationships/hyperlink" Target="http://fpagc.com/newsletter.html" TargetMode="External"/><Relationship Id="rId5" Type="http://schemas.openxmlformats.org/officeDocument/2006/relationships/hyperlink" Target="http://www.theipcrg.org/display/OurNetwork/IPCRG+Country+Members" TargetMode="External"/><Relationship Id="rId10" Type="http://schemas.openxmlformats.org/officeDocument/2006/relationships/image" Target="../media/image30.tiff"/><Relationship Id="rId4" Type="http://schemas.openxmlformats.org/officeDocument/2006/relationships/hyperlink" Target="http://www.sociedadgrap.com/" TargetMode="External"/><Relationship Id="rId9" Type="http://schemas.openxmlformats.org/officeDocument/2006/relationships/image" Target="../media/image29.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howmuchistoomuch.ca/" TargetMode="Externa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png"/><Relationship Id="rId4" Type="http://schemas.openxmlformats.org/officeDocument/2006/relationships/hyperlink" Target="http://howmuchistoomuch.ca/"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46.jpeg"/></Relationships>
</file>

<file path=ppt/slides/_rels/slide5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ipcrg.org/asthmarightcar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Introducing Asthma Right Care</a:t>
            </a:r>
          </a:p>
        </p:txBody>
      </p:sp>
      <p:sp>
        <p:nvSpPr>
          <p:cNvPr id="5" name="Subtitle 4"/>
          <p:cNvSpPr>
            <a:spLocks noGrp="1"/>
          </p:cNvSpPr>
          <p:nvPr>
            <p:ph type="subTitle" idx="1"/>
          </p:nvPr>
        </p:nvSpPr>
        <p:spPr/>
        <p:txBody>
          <a:bodyPr/>
          <a:lstStyle/>
          <a:p>
            <a:r>
              <a:rPr lang="en-US" dirty="0"/>
              <a:t>Siân Williams</a:t>
            </a:r>
          </a:p>
        </p:txBody>
      </p:sp>
      <p:sp>
        <p:nvSpPr>
          <p:cNvPr id="6" name="Subtitle 2"/>
          <p:cNvSpPr txBox="1">
            <a:spLocks/>
          </p:cNvSpPr>
          <p:nvPr/>
        </p:nvSpPr>
        <p:spPr>
          <a:xfrm>
            <a:off x="-2030888" y="4387209"/>
            <a:ext cx="6413083" cy="1529577"/>
          </a:xfrm>
          <a:prstGeom prst="rect">
            <a:avLst/>
          </a:prstGeom>
        </p:spPr>
        <p:txBody>
          <a:bodyPr vert="horz" lIns="91440" tIns="45720" rIns="91440" bIns="45720" rtlCol="0" anchor="t">
            <a:normAutofit/>
          </a:bodyPr>
          <a:lstStyle>
            <a:lvl1pPr marL="0" indent="0" algn="r" defTabSz="457200" rtl="0" eaLnBrk="1" latinLnBrk="0" hangingPunct="1">
              <a:lnSpc>
                <a:spcPts val="2400"/>
              </a:lnSpc>
              <a:spcBef>
                <a:spcPct val="20000"/>
              </a:spcBef>
              <a:buClr>
                <a:schemeClr val="accent1"/>
              </a:buClr>
              <a:buFont typeface="Arial"/>
              <a:buNone/>
              <a:defRPr sz="2400" b="0" kern="1200">
                <a:solidFill>
                  <a:schemeClr val="accent1"/>
                </a:solidFill>
                <a:latin typeface="+mn-lt"/>
                <a:ea typeface="+mn-ea"/>
                <a:cs typeface="Helvetica"/>
              </a:defRPr>
            </a:lvl1pPr>
            <a:lvl2pPr marL="457200" indent="0" algn="ctr" defTabSz="457200" rtl="0" eaLnBrk="1" latinLnBrk="0" hangingPunct="1">
              <a:spcBef>
                <a:spcPct val="20000"/>
              </a:spcBef>
              <a:buClr>
                <a:schemeClr val="accent1"/>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a:solidFill>
                  <a:schemeClr val="bg1"/>
                </a:solidFill>
              </a:rPr>
              <a:t>Movement for Global Change</a:t>
            </a:r>
          </a:p>
        </p:txBody>
      </p:sp>
      <p:sp>
        <p:nvSpPr>
          <p:cNvPr id="7" name="TextBox 6"/>
          <p:cNvSpPr txBox="1"/>
          <p:nvPr/>
        </p:nvSpPr>
        <p:spPr>
          <a:xfrm>
            <a:off x="2710832" y="6334780"/>
            <a:ext cx="9669983" cy="523220"/>
          </a:xfrm>
          <a:prstGeom prst="rect">
            <a:avLst/>
          </a:prstGeom>
          <a:noFill/>
        </p:spPr>
        <p:txBody>
          <a:bodyPr wrap="square" rtlCol="0">
            <a:spAutoFit/>
          </a:bodyPr>
          <a:lstStyle/>
          <a:p>
            <a:r>
              <a:rPr lang="en-GB" sz="1400" i="1" dirty="0"/>
              <a:t>AstraZeneca have sponsored and paid for this symposium as part of the Gold Sponsor Package. IPCRG received funding from AstraZeneca to develop the Asthma Right Care Initiative</a:t>
            </a:r>
            <a:endParaRPr lang="en-US" sz="1400" dirty="0"/>
          </a:p>
        </p:txBody>
      </p:sp>
    </p:spTree>
    <p:extLst>
      <p:ext uri="{BB962C8B-B14F-4D97-AF65-F5344CB8AC3E}">
        <p14:creationId xmlns:p14="http://schemas.microsoft.com/office/powerpoint/2010/main" val="312376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01602" y="1718278"/>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val="0"/>
              </a:ext>
            </a:extLst>
          </a:blip>
          <a:srcRect r="-2"/>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6" name="Title 1">
            <a:extLst>
              <a:ext uri="{FF2B5EF4-FFF2-40B4-BE49-F238E27FC236}">
                <a16:creationId xmlns:a16="http://schemas.microsoft.com/office/drawing/2014/main" id="{BB5F6667-2F52-44FD-92BE-09C947EF11CF}"/>
              </a:ext>
            </a:extLst>
          </p:cNvPr>
          <p:cNvSpPr txBox="1">
            <a:spLocks/>
          </p:cNvSpPr>
          <p:nvPr/>
        </p:nvSpPr>
        <p:spPr>
          <a:xfrm>
            <a:off x="98184" y="5862095"/>
            <a:ext cx="5097779" cy="77306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endParaRPr lang="en-US" sz="2000" dirty="0">
              <a:solidFill>
                <a:schemeClr val="bg1"/>
              </a:solidFill>
              <a:latin typeface="+mn-lt"/>
              <a:ea typeface="+mn-ea"/>
              <a:cs typeface="+mn-cs"/>
            </a:endParaRPr>
          </a:p>
          <a:p>
            <a:pPr algn="l">
              <a:spcAft>
                <a:spcPts val="600"/>
              </a:spcAft>
            </a:pPr>
            <a:r>
              <a:rPr lang="en-US" sz="2000" dirty="0">
                <a:solidFill>
                  <a:schemeClr val="bg1"/>
                </a:solidFill>
                <a:latin typeface="+mn-lt"/>
                <a:ea typeface="+mn-ea"/>
                <a:cs typeface="+mn-cs"/>
                <a:hlinkClick r:id="rId6"/>
              </a:rPr>
              <a:t>https://www.youtube.com/watch?v=fW8amMCVAJQ</a:t>
            </a:r>
            <a:br>
              <a:rPr lang="en-US" sz="2000" dirty="0">
                <a:solidFill>
                  <a:schemeClr val="bg1"/>
                </a:solidFill>
                <a:latin typeface="+mn-lt"/>
                <a:ea typeface="+mn-ea"/>
                <a:cs typeface="+mn-cs"/>
              </a:rPr>
            </a:br>
            <a:endParaRPr lang="en-US" sz="2000" dirty="0">
              <a:solidFill>
                <a:schemeClr val="bg1"/>
              </a:solidFill>
              <a:latin typeface="+mn-lt"/>
              <a:ea typeface="+mn-ea"/>
              <a:cs typeface="+mn-cs"/>
            </a:endParaRPr>
          </a:p>
        </p:txBody>
      </p:sp>
      <p:sp>
        <p:nvSpPr>
          <p:cNvPr id="10" name="Title 1">
            <a:extLst>
              <a:ext uri="{FF2B5EF4-FFF2-40B4-BE49-F238E27FC236}">
                <a16:creationId xmlns:a16="http://schemas.microsoft.com/office/drawing/2014/main" id="{EAF8EDEC-AE24-4BBD-BBCB-51E95DCCECF0}"/>
              </a:ext>
            </a:extLst>
          </p:cNvPr>
          <p:cNvSpPr>
            <a:spLocks noGrp="1"/>
          </p:cNvSpPr>
          <p:nvPr>
            <p:ph type="title"/>
          </p:nvPr>
        </p:nvSpPr>
        <p:spPr>
          <a:xfrm>
            <a:off x="609601" y="274638"/>
            <a:ext cx="8846456" cy="1143000"/>
          </a:xfrm>
        </p:spPr>
        <p:txBody>
          <a:bodyPr/>
          <a:lstStyle/>
          <a:p>
            <a:r>
              <a:rPr lang="en-GB" sz="3200" dirty="0"/>
              <a:t>It’s all about the followers</a:t>
            </a:r>
            <a:r>
              <a:rPr lang="mr-IN" sz="3200" dirty="0"/>
              <a:t>…</a:t>
            </a:r>
            <a:r>
              <a:rPr lang="en-GB" sz="3200" dirty="0"/>
              <a:t>being inspired </a:t>
            </a:r>
            <a:br>
              <a:rPr lang="en-GB" sz="3200" dirty="0"/>
            </a:br>
            <a:r>
              <a:rPr lang="en-GB" sz="3200" dirty="0"/>
              <a:t>and confident to try something different</a:t>
            </a:r>
          </a:p>
        </p:txBody>
      </p:sp>
      <p:pic>
        <p:nvPicPr>
          <p:cNvPr id="2" name="Online Media 1">
            <a:hlinkClick r:id="" action="ppaction://media"/>
            <a:extLst>
              <a:ext uri="{FF2B5EF4-FFF2-40B4-BE49-F238E27FC236}">
                <a16:creationId xmlns:a16="http://schemas.microsoft.com/office/drawing/2014/main" id="{612CE6AC-57C2-4DDF-87E3-31B12F64ACB8}"/>
              </a:ext>
            </a:extLst>
          </p:cNvPr>
          <p:cNvPicPr/>
          <p:nvPr>
            <a:videoFile r:link="rId2"/>
            <p:extLst>
              <p:ext uri="{DAA4B4D4-6D71-4841-9C94-3DE7FCFB9230}">
                <p14:media xmlns:p14="http://schemas.microsoft.com/office/powerpoint/2010/main" r:link="rId1"/>
              </p:ext>
            </p:extLst>
          </p:nvPr>
        </p:nvPicPr>
        <p:blipFill>
          <a:blip r:embed="rId7"/>
          <a:stretch>
            <a:fillRect/>
          </a:stretch>
        </p:blipFill>
        <p:spPr>
          <a:xfrm>
            <a:off x="234816" y="1761892"/>
            <a:ext cx="5324012" cy="4100202"/>
          </a:xfrm>
          <a:prstGeom prst="rect">
            <a:avLst/>
          </a:prstGeom>
        </p:spPr>
      </p:pic>
    </p:spTree>
    <p:extLst>
      <p:ext uri="{BB962C8B-B14F-4D97-AF65-F5344CB8AC3E}">
        <p14:creationId xmlns:p14="http://schemas.microsoft.com/office/powerpoint/2010/main" val="141608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AD5B-C303-4F24-AD32-989AF49D341C}"/>
              </a:ext>
            </a:extLst>
          </p:cNvPr>
          <p:cNvSpPr>
            <a:spLocks noGrp="1"/>
          </p:cNvSpPr>
          <p:nvPr>
            <p:ph type="title"/>
          </p:nvPr>
        </p:nvSpPr>
        <p:spPr/>
        <p:txBody>
          <a:bodyPr/>
          <a:lstStyle/>
          <a:p>
            <a:r>
              <a:rPr lang="en-GB" dirty="0"/>
              <a:t>Asthma Right Care as a social movement</a:t>
            </a:r>
          </a:p>
        </p:txBody>
      </p:sp>
      <p:sp>
        <p:nvSpPr>
          <p:cNvPr id="3" name="Content Placeholder 2">
            <a:extLst>
              <a:ext uri="{FF2B5EF4-FFF2-40B4-BE49-F238E27FC236}">
                <a16:creationId xmlns:a16="http://schemas.microsoft.com/office/drawing/2014/main" id="{58AC19AE-C39C-4BE0-91DC-31A181739DF5}"/>
              </a:ext>
            </a:extLst>
          </p:cNvPr>
          <p:cNvSpPr>
            <a:spLocks noGrp="1"/>
          </p:cNvSpPr>
          <p:nvPr>
            <p:ph idx="1"/>
          </p:nvPr>
        </p:nvSpPr>
        <p:spPr>
          <a:xfrm>
            <a:off x="1981200" y="1981940"/>
            <a:ext cx="8229600" cy="4525963"/>
          </a:xfrm>
        </p:spPr>
        <p:txBody>
          <a:bodyPr>
            <a:normAutofit/>
          </a:bodyPr>
          <a:lstStyle/>
          <a:p>
            <a:pPr marL="0" indent="0">
              <a:lnSpc>
                <a:spcPct val="130000"/>
              </a:lnSpc>
              <a:spcAft>
                <a:spcPts val="100"/>
              </a:spcAft>
              <a:buNone/>
            </a:pPr>
            <a:r>
              <a:rPr lang="en-US" dirty="0">
                <a:latin typeface="Arial" panose="020B0604020202020204" pitchFamily="34" charset="0"/>
                <a:cs typeface="Arial" panose="020B0604020202020204" pitchFamily="34" charset="0"/>
              </a:rPr>
              <a:t>It’s all about the FOLLOWERS: We need to get the right people engaged, who will connect through the right channels to engage the maximum numbers of followers who are inspired to do something different: to reduce reliance on short-acting beta-agonists, and to increase faith in and use of effective medicines</a:t>
            </a:r>
          </a:p>
          <a:p>
            <a:pPr>
              <a:lnSpc>
                <a:spcPct val="130000"/>
              </a:lnSpc>
            </a:pPr>
            <a:endParaRPr lang="en-GB" dirty="0"/>
          </a:p>
        </p:txBody>
      </p:sp>
    </p:spTree>
    <p:extLst>
      <p:ext uri="{BB962C8B-B14F-4D97-AF65-F5344CB8AC3E}">
        <p14:creationId xmlns:p14="http://schemas.microsoft.com/office/powerpoint/2010/main" val="122547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36525"/>
            <a:ext cx="6937393" cy="1143000"/>
          </a:xfrm>
        </p:spPr>
        <p:txBody>
          <a:bodyPr/>
          <a:lstStyle/>
          <a:p>
            <a:r>
              <a:rPr lang="en-GB" dirty="0"/>
              <a:t>What is Right Care?</a:t>
            </a:r>
            <a:br>
              <a:rPr lang="en-GB" dirty="0"/>
            </a:br>
            <a:r>
              <a:rPr lang="en-GB" dirty="0"/>
              <a:t>Lancet Series 2017</a:t>
            </a:r>
          </a:p>
        </p:txBody>
      </p:sp>
      <p:sp>
        <p:nvSpPr>
          <p:cNvPr id="10" name="Rounded Rectangular Callout 5">
            <a:extLst>
              <a:ext uri="{FF2B5EF4-FFF2-40B4-BE49-F238E27FC236}">
                <a16:creationId xmlns:a16="http://schemas.microsoft.com/office/drawing/2014/main" id="{B2611868-5814-4694-AC6A-606D1FB96B96}"/>
              </a:ext>
            </a:extLst>
          </p:cNvPr>
          <p:cNvSpPr/>
          <p:nvPr/>
        </p:nvSpPr>
        <p:spPr>
          <a:xfrm>
            <a:off x="535260" y="1417639"/>
            <a:ext cx="10677237" cy="5303836"/>
          </a:xfrm>
          <a:prstGeom prst="wedgeRoundRectCallout">
            <a:avLst>
              <a:gd name="adj1" fmla="val -54116"/>
              <a:gd name="adj2" fmla="val 49741"/>
              <a:gd name="adj3" fmla="val 16667"/>
            </a:avLst>
          </a:prstGeom>
          <a:solidFill>
            <a:srgbClr val="006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rPr>
              <a:t>“Many countries struggle with the question about sustainability, fairness, and equity of their health systems. With the focus firmly on </a:t>
            </a:r>
            <a:r>
              <a:rPr lang="en-GB" sz="2400" dirty="0">
                <a:solidFill>
                  <a:srgbClr val="FFFF00"/>
                </a:solidFill>
              </a:rPr>
              <a:t>universal health coverage as a central part to the UN Sustainable Development Goals,</a:t>
            </a:r>
            <a:r>
              <a:rPr lang="en-GB" sz="2400" dirty="0">
                <a:solidFill>
                  <a:schemeClr val="bg1"/>
                </a:solidFill>
              </a:rPr>
              <a:t> there is an opportunity to examine how to achieve optimum access to, and delivery of, health care and services. </a:t>
            </a:r>
            <a:r>
              <a:rPr lang="en-GB" sz="2400" dirty="0">
                <a:solidFill>
                  <a:srgbClr val="FFFF00"/>
                </a:solidFill>
              </a:rPr>
              <a:t>Underuse and overuse </a:t>
            </a:r>
            <a:r>
              <a:rPr lang="en-GB" sz="2400" dirty="0">
                <a:solidFill>
                  <a:schemeClr val="bg1"/>
                </a:solidFill>
              </a:rPr>
              <a:t>of medical and health services exist side-by-side with </a:t>
            </a:r>
            <a:r>
              <a:rPr lang="en-GB" sz="2400" dirty="0">
                <a:solidFill>
                  <a:srgbClr val="FFFF00"/>
                </a:solidFill>
              </a:rPr>
              <a:t>poor outcomes </a:t>
            </a:r>
            <a:r>
              <a:rPr lang="en-GB" sz="2400" dirty="0">
                <a:solidFill>
                  <a:schemeClr val="bg1"/>
                </a:solidFill>
              </a:rPr>
              <a:t>for health and wellbeing. </a:t>
            </a:r>
            <a:br>
              <a:rPr lang="en-GB" sz="2400" dirty="0">
                <a:solidFill>
                  <a:schemeClr val="bg1"/>
                </a:solidFill>
              </a:rPr>
            </a:br>
            <a:br>
              <a:rPr lang="en-GB" sz="2400" dirty="0">
                <a:solidFill>
                  <a:schemeClr val="bg1"/>
                </a:solidFill>
              </a:rPr>
            </a:br>
            <a:r>
              <a:rPr lang="en-GB" sz="2400" dirty="0">
                <a:solidFill>
                  <a:schemeClr val="bg1"/>
                </a:solidFill>
              </a:rPr>
              <a:t>This Series </a:t>
            </a:r>
            <a:r>
              <a:rPr lang="mr-IN" sz="2400" dirty="0">
                <a:solidFill>
                  <a:schemeClr val="bg1"/>
                </a:solidFill>
              </a:rPr>
              <a:t>…</a:t>
            </a:r>
            <a:r>
              <a:rPr lang="en-GB" sz="2400" dirty="0">
                <a:solidFill>
                  <a:schemeClr val="bg1"/>
                </a:solidFill>
              </a:rPr>
              <a:t>.provides a framework to begin to address overuse and underuse together to achieve the right care for health and wellbeing. The authors argue that </a:t>
            </a:r>
            <a:r>
              <a:rPr lang="en-GB" sz="2400" dirty="0">
                <a:solidFill>
                  <a:srgbClr val="FFFF00"/>
                </a:solidFill>
              </a:rPr>
              <a:t>achieving the right care is both an urgent task and an enormous opportunity</a:t>
            </a:r>
            <a:r>
              <a:rPr lang="en-GB" sz="2400" dirty="0">
                <a:solidFill>
                  <a:schemeClr val="bg1"/>
                </a:solidFill>
              </a:rPr>
              <a:t>.”</a:t>
            </a:r>
          </a:p>
        </p:txBody>
      </p:sp>
    </p:spTree>
    <p:extLst>
      <p:ext uri="{BB962C8B-B14F-4D97-AF65-F5344CB8AC3E}">
        <p14:creationId xmlns:p14="http://schemas.microsoft.com/office/powerpoint/2010/main" val="112850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276AA-2D83-4608-8DF3-A730FA3AC865}"/>
              </a:ext>
            </a:extLst>
          </p:cNvPr>
          <p:cNvSpPr>
            <a:spLocks noGrp="1"/>
          </p:cNvSpPr>
          <p:nvPr>
            <p:ph sz="half" idx="1"/>
          </p:nvPr>
        </p:nvSpPr>
        <p:spPr>
          <a:xfrm>
            <a:off x="723900" y="1825625"/>
            <a:ext cx="5181600" cy="4351338"/>
          </a:xfrm>
          <a:solidFill>
            <a:schemeClr val="tx1"/>
          </a:solidFill>
        </p:spPr>
        <p:txBody>
          <a:bodyPr>
            <a:normAutofit lnSpcReduction="10000"/>
          </a:bodyPr>
          <a:lstStyle/>
          <a:p>
            <a:pPr marL="0" indent="0">
              <a:buNone/>
            </a:pPr>
            <a:r>
              <a:rPr lang="en-GB" dirty="0">
                <a:solidFill>
                  <a:schemeClr val="bg1"/>
                </a:solidFill>
                <a:latin typeface="Arial" panose="020B0604020202020204" pitchFamily="34" charset="0"/>
                <a:cs typeface="Arial" panose="020B0604020202020204" pitchFamily="34" charset="0"/>
              </a:rPr>
              <a:t>Doing the right things and only the right things in the right way for the right people at the right time in the right place, whatever that means in the local context </a:t>
            </a:r>
            <a:br>
              <a:rPr lang="en-GB" dirty="0">
                <a:solidFill>
                  <a:schemeClr val="bg1"/>
                </a:solidFill>
              </a:rPr>
            </a:br>
            <a:endParaRPr lang="en-GB" dirty="0">
              <a:solidFill>
                <a:schemeClr val="bg1"/>
              </a:solidFill>
            </a:endParaRPr>
          </a:p>
          <a:p>
            <a:endParaRPr lang="en-GB" dirty="0">
              <a:solidFill>
                <a:schemeClr val="bg1"/>
              </a:solidFill>
            </a:endParaRPr>
          </a:p>
        </p:txBody>
      </p:sp>
      <p:sp>
        <p:nvSpPr>
          <p:cNvPr id="4" name="Content Placeholder 3"/>
          <p:cNvSpPr>
            <a:spLocks noGrp="1"/>
          </p:cNvSpPr>
          <p:nvPr>
            <p:ph sz="half" idx="2"/>
          </p:nvPr>
        </p:nvSpPr>
        <p:spPr/>
        <p:txBody>
          <a:bodyPr>
            <a:normAutofit lnSpcReduction="10000"/>
          </a:bodyPr>
          <a:lstStyle/>
          <a:p>
            <a:pPr marL="0" indent="0">
              <a:buNone/>
            </a:pPr>
            <a:r>
              <a:rPr lang="en-GB" dirty="0">
                <a:latin typeface="Arial" panose="020B0604020202020204" pitchFamily="34" charset="0"/>
                <a:cs typeface="Arial" panose="020B0604020202020204" pitchFamily="34" charset="0"/>
              </a:rPr>
              <a:t>Improving the </a:t>
            </a:r>
            <a:r>
              <a:rPr lang="en-GB" b="1" dirty="0">
                <a:latin typeface="Arial" panose="020B0604020202020204" pitchFamily="34" charset="0"/>
                <a:cs typeface="Arial" panose="020B0604020202020204" pitchFamily="34" charset="0"/>
              </a:rPr>
              <a:t>value</a:t>
            </a:r>
            <a:r>
              <a:rPr lang="en-GB" dirty="0">
                <a:latin typeface="Arial" panose="020B0604020202020204" pitchFamily="34" charset="0"/>
                <a:cs typeface="Arial" panose="020B0604020202020204" pitchFamily="34" charset="0"/>
              </a:rPr>
              <a:t> that each </a:t>
            </a:r>
            <a:r>
              <a:rPr lang="en-GB" b="1" dirty="0">
                <a:latin typeface="Arial" panose="020B0604020202020204" pitchFamily="34" charset="0"/>
                <a:cs typeface="Arial" panose="020B0604020202020204" pitchFamily="34" charset="0"/>
              </a:rPr>
              <a:t>person</a:t>
            </a:r>
            <a:r>
              <a:rPr lang="en-GB" dirty="0">
                <a:latin typeface="Arial" panose="020B0604020202020204" pitchFamily="34" charset="0"/>
                <a:cs typeface="Arial" panose="020B0604020202020204" pitchFamily="34" charset="0"/>
              </a:rPr>
              <a:t> with asthma derives from their own care and treatment and the value the whole </a:t>
            </a:r>
            <a:r>
              <a:rPr lang="en-GB" b="1" dirty="0">
                <a:latin typeface="Arial" panose="020B0604020202020204" pitchFamily="34" charset="0"/>
                <a:cs typeface="Arial" panose="020B0604020202020204" pitchFamily="34" charset="0"/>
              </a:rPr>
              <a:t>population</a:t>
            </a:r>
            <a:r>
              <a:rPr lang="en-GB" dirty="0">
                <a:latin typeface="Arial" panose="020B0604020202020204" pitchFamily="34" charset="0"/>
                <a:cs typeface="Arial" panose="020B0604020202020204" pitchFamily="34" charset="0"/>
              </a:rPr>
              <a:t> derives from the investment in asthma care by addressing unwarranted variation; reducing waste, avoidable harm and avoidable symptoms </a:t>
            </a:r>
            <a:endParaRPr lang="en-US" dirty="0">
              <a:latin typeface="Arial" panose="020B0604020202020204" pitchFamily="34" charset="0"/>
              <a:cs typeface="Arial" panose="020B0604020202020204" pitchFamily="34" charset="0"/>
            </a:endParaRPr>
          </a:p>
          <a:p>
            <a:endParaRPr lang="en-US" dirty="0"/>
          </a:p>
        </p:txBody>
      </p:sp>
      <p:sp>
        <p:nvSpPr>
          <p:cNvPr id="7" name="Title 1">
            <a:extLst>
              <a:ext uri="{FF2B5EF4-FFF2-40B4-BE49-F238E27FC236}">
                <a16:creationId xmlns:a16="http://schemas.microsoft.com/office/drawing/2014/main" id="{EAF8EDEC-AE24-4BBD-BBCB-51E95DCCECF0}"/>
              </a:ext>
            </a:extLst>
          </p:cNvPr>
          <p:cNvSpPr txBox="1">
            <a:spLocks/>
          </p:cNvSpPr>
          <p:nvPr/>
        </p:nvSpPr>
        <p:spPr>
          <a:xfrm>
            <a:off x="609601" y="274638"/>
            <a:ext cx="8846456"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pPr marL="0" marR="0" lvl="0" indent="0" algn="l" defTabSz="457200" rtl="0" eaLnBrk="1" fontAlgn="auto" latinLnBrk="0" hangingPunct="1">
              <a:lnSpc>
                <a:spcPts val="3800"/>
              </a:lnSpc>
              <a:spcBef>
                <a:spcPct val="0"/>
              </a:spcBef>
              <a:spcAft>
                <a:spcPts val="0"/>
              </a:spcAft>
              <a:buClrTx/>
              <a:buSzTx/>
              <a:buFontTx/>
              <a:buNone/>
              <a:tabLst/>
              <a:defRPr/>
            </a:pPr>
            <a:r>
              <a:rPr kumimoji="0" lang="en-GB" sz="3200" b="1" i="0" u="none" strike="noStrike" kern="1200" cap="none" spc="-100" normalizeH="0" baseline="0" noProof="0" dirty="0">
                <a:ln>
                  <a:noFill/>
                </a:ln>
                <a:solidFill>
                  <a:srgbClr val="299D37"/>
                </a:solidFill>
                <a:effectLst/>
                <a:uLnTx/>
                <a:uFillTx/>
                <a:latin typeface="Arial"/>
                <a:ea typeface=""/>
                <a:cs typeface="Helvetica"/>
              </a:rPr>
              <a:t>What is Right </a:t>
            </a:r>
            <a:r>
              <a:rPr lang="en-GB" sz="3200" dirty="0">
                <a:solidFill>
                  <a:srgbClr val="299D37"/>
                </a:solidFill>
                <a:latin typeface="Arial"/>
                <a:ea typeface=""/>
              </a:rPr>
              <a:t>C</a:t>
            </a:r>
            <a:r>
              <a:rPr kumimoji="0" lang="en-GB" sz="3200" b="1" i="0" u="none" strike="noStrike" kern="1200" cap="none" spc="-100" normalizeH="0" baseline="0" noProof="0" dirty="0">
                <a:ln>
                  <a:noFill/>
                </a:ln>
                <a:solidFill>
                  <a:srgbClr val="299D37"/>
                </a:solidFill>
                <a:effectLst/>
                <a:uLnTx/>
                <a:uFillTx/>
                <a:latin typeface="Arial"/>
                <a:ea typeface=""/>
                <a:cs typeface="Helvetica"/>
              </a:rPr>
              <a:t>are?</a:t>
            </a:r>
            <a:r>
              <a:rPr kumimoji="0" lang="en-GB" sz="3200" b="1" i="0" u="none" strike="noStrike" kern="1200" cap="none" spc="-100" normalizeH="0" noProof="0" dirty="0">
                <a:ln>
                  <a:noFill/>
                </a:ln>
                <a:solidFill>
                  <a:srgbClr val="299D37"/>
                </a:solidFill>
                <a:effectLst/>
                <a:uLnTx/>
                <a:uFillTx/>
                <a:latin typeface="Arial"/>
                <a:ea typeface=""/>
                <a:cs typeface="Helvetica"/>
              </a:rPr>
              <a:t>  </a:t>
            </a:r>
          </a:p>
          <a:p>
            <a:pPr marL="0" marR="0" lvl="0" indent="0" algn="l" defTabSz="457200" rtl="0" eaLnBrk="1" fontAlgn="auto" latinLnBrk="0" hangingPunct="1">
              <a:lnSpc>
                <a:spcPts val="3800"/>
              </a:lnSpc>
              <a:spcBef>
                <a:spcPct val="0"/>
              </a:spcBef>
              <a:spcAft>
                <a:spcPts val="0"/>
              </a:spcAft>
              <a:buClrTx/>
              <a:buSzTx/>
              <a:buFontTx/>
              <a:buNone/>
              <a:tabLst/>
              <a:defRPr/>
            </a:pPr>
            <a:r>
              <a:rPr kumimoji="0" lang="en-GB" sz="3200" b="1" i="0" u="none" strike="noStrike" kern="1200" cap="none" spc="-100" normalizeH="0" noProof="0" dirty="0">
                <a:ln>
                  <a:noFill/>
                </a:ln>
                <a:solidFill>
                  <a:srgbClr val="299D37"/>
                </a:solidFill>
                <a:effectLst/>
                <a:uLnTx/>
                <a:uFillTx/>
                <a:latin typeface="Arial"/>
                <a:ea typeface=""/>
                <a:cs typeface="Helvetica"/>
              </a:rPr>
              <a:t>Our working definitions</a:t>
            </a:r>
            <a:endParaRPr kumimoji="0" lang="en-GB" sz="3200" b="1" i="0" u="none" strike="noStrike" kern="1200" cap="none" spc="-100" normalizeH="0" baseline="0" noProof="0" dirty="0">
              <a:ln>
                <a:noFill/>
              </a:ln>
              <a:solidFill>
                <a:srgbClr val="299D37"/>
              </a:solidFill>
              <a:effectLst/>
              <a:uLnTx/>
              <a:uFillTx/>
              <a:latin typeface="Arial"/>
              <a:ea typeface=""/>
              <a:cs typeface="Helvetica"/>
            </a:endParaRPr>
          </a:p>
        </p:txBody>
      </p:sp>
      <p:pic>
        <p:nvPicPr>
          <p:cNvPr id="8" name="Picture 7" descr="A picture containing text&#10;&#10;Description automatically generated">
            <a:extLst>
              <a:ext uri="{FF2B5EF4-FFF2-40B4-BE49-F238E27FC236}">
                <a16:creationId xmlns:a16="http://schemas.microsoft.com/office/drawing/2014/main" id="{D76EB95E-D9F0-4541-F848-A1C34299833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456057" y="274638"/>
            <a:ext cx="2206752" cy="1151925"/>
          </a:xfrm>
          <a:prstGeom prst="rect">
            <a:avLst/>
          </a:prstGeom>
        </p:spPr>
      </p:pic>
    </p:spTree>
    <p:extLst>
      <p:ext uri="{BB962C8B-B14F-4D97-AF65-F5344CB8AC3E}">
        <p14:creationId xmlns:p14="http://schemas.microsoft.com/office/powerpoint/2010/main" val="151608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CD2C-FA10-4B3C-9523-D577D39708D8}"/>
              </a:ext>
            </a:extLst>
          </p:cNvPr>
          <p:cNvSpPr>
            <a:spLocks noGrp="1"/>
          </p:cNvSpPr>
          <p:nvPr>
            <p:ph type="title"/>
          </p:nvPr>
        </p:nvSpPr>
        <p:spPr/>
        <p:txBody>
          <a:bodyPr/>
          <a:lstStyle/>
          <a:p>
            <a:r>
              <a:rPr lang="en-GB" sz="3200" dirty="0"/>
              <a:t>Our case for change</a:t>
            </a:r>
          </a:p>
        </p:txBody>
      </p:sp>
      <p:sp>
        <p:nvSpPr>
          <p:cNvPr id="3" name="Content Placeholder 2">
            <a:extLst>
              <a:ext uri="{FF2B5EF4-FFF2-40B4-BE49-F238E27FC236}">
                <a16:creationId xmlns:a16="http://schemas.microsoft.com/office/drawing/2014/main" id="{98595019-66E9-4E7B-9692-F63F6B2497BD}"/>
              </a:ext>
            </a:extLst>
          </p:cNvPr>
          <p:cNvSpPr>
            <a:spLocks noGrp="1"/>
          </p:cNvSpPr>
          <p:nvPr>
            <p:ph idx="1"/>
          </p:nvPr>
        </p:nvSpPr>
        <p:spPr>
          <a:xfrm>
            <a:off x="609600" y="1988128"/>
            <a:ext cx="10972800" cy="4525963"/>
          </a:xfrm>
          <a:ln>
            <a:noFill/>
          </a:ln>
        </p:spPr>
        <p:txBody>
          <a:bodyPr>
            <a:normAutofit fontScale="92500" lnSpcReduction="20000"/>
          </a:bodyPr>
          <a:lstStyle/>
          <a:p>
            <a:pPr marL="0" indent="0">
              <a:buClrTx/>
              <a:buNone/>
            </a:pPr>
            <a:r>
              <a:rPr lang="en-GB" dirty="0"/>
              <a:t>“It is time to refocus attention on asthma because the total burden of disease in terms of quality of life is high yet avoidable and there is significant unwarranted variation and waste.  </a:t>
            </a:r>
            <a:br>
              <a:rPr lang="en-GB" dirty="0"/>
            </a:br>
            <a:br>
              <a:rPr lang="en-GB" dirty="0"/>
            </a:br>
            <a:r>
              <a:rPr lang="en-GB" dirty="0"/>
              <a:t>Only ≅ 40% of people take their prescribed treatment</a:t>
            </a:r>
            <a:br>
              <a:rPr lang="en-GB" dirty="0"/>
            </a:br>
            <a:r>
              <a:rPr lang="en-GB" dirty="0"/>
              <a:t>Of whom only ≅ 30% then use it right </a:t>
            </a:r>
          </a:p>
          <a:p>
            <a:pPr marL="0" indent="0">
              <a:buClrTx/>
              <a:buNone/>
            </a:pPr>
            <a:r>
              <a:rPr lang="en-GB" dirty="0"/>
              <a:t>So only ≅12% are taking the right treatment right</a:t>
            </a:r>
            <a:br>
              <a:rPr lang="en-GB" dirty="0"/>
            </a:br>
            <a:endParaRPr lang="en-GB" dirty="0"/>
          </a:p>
          <a:p>
            <a:pPr marL="0" indent="0">
              <a:buClrTx/>
              <a:buNone/>
            </a:pPr>
            <a:r>
              <a:rPr lang="en-GB" dirty="0"/>
              <a:t>Therefore the value of investment is severely compromised.”</a:t>
            </a:r>
          </a:p>
          <a:p>
            <a:pPr marL="0" indent="0">
              <a:buClrTx/>
              <a:buNone/>
            </a:pPr>
            <a:endParaRPr lang="en-GB" dirty="0"/>
          </a:p>
          <a:p>
            <a:pPr marL="0" indent="0">
              <a:buClrTx/>
              <a:buNone/>
            </a:pPr>
            <a:r>
              <a:rPr lang="en-GB" sz="1800" dirty="0"/>
              <a:t>BTS/SIGN Asthma 2016</a:t>
            </a:r>
          </a:p>
          <a:p>
            <a:pPr marL="0" indent="0">
              <a:buClrTx/>
              <a:buNone/>
            </a:pPr>
            <a:r>
              <a:rPr lang="en-GB" sz="1700" dirty="0" err="1"/>
              <a:t>Chrystyn</a:t>
            </a:r>
            <a:r>
              <a:rPr lang="en-GB" sz="1700" dirty="0"/>
              <a:t>, H., et al. (2017). "Device errors in asthma and COPD: systematic literature review and meta-analysis." NPJ Prim Care </a:t>
            </a:r>
            <a:r>
              <a:rPr lang="en-GB" sz="1700" dirty="0" err="1"/>
              <a:t>Respir</a:t>
            </a:r>
            <a:r>
              <a:rPr lang="en-GB" sz="1700" dirty="0"/>
              <a:t> Med 27(1): 22</a:t>
            </a:r>
          </a:p>
          <a:p>
            <a:pPr marL="0" indent="0">
              <a:buClrTx/>
              <a:buNone/>
            </a:pPr>
            <a:endParaRPr lang="en-GB" dirty="0"/>
          </a:p>
        </p:txBody>
      </p:sp>
    </p:spTree>
    <p:extLst>
      <p:ext uri="{BB962C8B-B14F-4D97-AF65-F5344CB8AC3E}">
        <p14:creationId xmlns:p14="http://schemas.microsoft.com/office/powerpoint/2010/main" val="16880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71D8-F615-40A3-9B64-F5F644554FBB}"/>
              </a:ext>
            </a:extLst>
          </p:cNvPr>
          <p:cNvSpPr>
            <a:spLocks noGrp="1"/>
          </p:cNvSpPr>
          <p:nvPr>
            <p:ph type="title"/>
          </p:nvPr>
        </p:nvSpPr>
        <p:spPr/>
        <p:txBody>
          <a:bodyPr/>
          <a:lstStyle/>
          <a:p>
            <a:r>
              <a:rPr lang="en-GB" sz="3200" dirty="0"/>
              <a:t>Aim</a:t>
            </a:r>
          </a:p>
        </p:txBody>
      </p:sp>
      <p:sp>
        <p:nvSpPr>
          <p:cNvPr id="3" name="Content Placeholder 2">
            <a:extLst>
              <a:ext uri="{FF2B5EF4-FFF2-40B4-BE49-F238E27FC236}">
                <a16:creationId xmlns:a16="http://schemas.microsoft.com/office/drawing/2014/main" id="{9601D46B-54C2-4039-B860-E52E7A5BD04D}"/>
              </a:ext>
            </a:extLst>
          </p:cNvPr>
          <p:cNvSpPr>
            <a:spLocks noGrp="1"/>
          </p:cNvSpPr>
          <p:nvPr>
            <p:ph idx="1"/>
          </p:nvPr>
        </p:nvSpPr>
        <p:spPr>
          <a:xfrm>
            <a:off x="609601" y="1626390"/>
            <a:ext cx="5486399" cy="4525963"/>
          </a:xfrm>
          <a:solidFill>
            <a:schemeClr val="tx1"/>
          </a:solidFill>
          <a:ln>
            <a:solidFill>
              <a:schemeClr val="accent1"/>
            </a:solidFill>
          </a:ln>
        </p:spPr>
        <p:txBody>
          <a:bodyPr>
            <a:normAutofit/>
          </a:bodyPr>
          <a:lstStyle/>
          <a:p>
            <a:pPr marL="0" indent="0">
              <a:buNone/>
            </a:pPr>
            <a:r>
              <a:rPr lang="en-GB" sz="2400" dirty="0">
                <a:solidFill>
                  <a:schemeClr val="bg1"/>
                </a:solidFill>
              </a:rPr>
              <a:t>To sort asthma care once and for all for the person with asthma and for the healthcare system so that there is no unwarranted variation, and no avoidable waste or harm*.</a:t>
            </a:r>
            <a:br>
              <a:rPr lang="en-GB" sz="2400" dirty="0">
                <a:solidFill>
                  <a:schemeClr val="bg1"/>
                </a:solidFill>
              </a:rPr>
            </a:br>
            <a:br>
              <a:rPr lang="en-GB" sz="2400" dirty="0">
                <a:solidFill>
                  <a:schemeClr val="bg1"/>
                </a:solidFill>
              </a:rPr>
            </a:br>
            <a:r>
              <a:rPr lang="en-GB" sz="2400" i="1" dirty="0">
                <a:solidFill>
                  <a:schemeClr val="bg1"/>
                </a:solidFill>
              </a:rPr>
              <a:t>That is</a:t>
            </a:r>
            <a:endParaRPr lang="en-GB" sz="2400" dirty="0">
              <a:solidFill>
                <a:schemeClr val="bg1"/>
              </a:solidFill>
            </a:endParaRPr>
          </a:p>
          <a:p>
            <a:pPr marL="0" indent="0">
              <a:buNone/>
            </a:pPr>
            <a:r>
              <a:rPr lang="en-GB" sz="2400" dirty="0">
                <a:solidFill>
                  <a:schemeClr val="bg1"/>
                </a:solidFill>
              </a:rPr>
              <a:t>We can and should do better by getting it right first time!</a:t>
            </a:r>
          </a:p>
        </p:txBody>
      </p:sp>
      <p:sp>
        <p:nvSpPr>
          <p:cNvPr id="4" name="Title 1">
            <a:extLst>
              <a:ext uri="{FF2B5EF4-FFF2-40B4-BE49-F238E27FC236}">
                <a16:creationId xmlns:a16="http://schemas.microsoft.com/office/drawing/2014/main" id="{603D68C2-C34A-467E-9B11-914F4768B348}"/>
              </a:ext>
            </a:extLst>
          </p:cNvPr>
          <p:cNvSpPr txBox="1">
            <a:spLocks/>
          </p:cNvSpPr>
          <p:nvPr/>
        </p:nvSpPr>
        <p:spPr>
          <a:xfrm>
            <a:off x="6736080" y="280790"/>
            <a:ext cx="6937393"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r>
              <a:rPr lang="en-GB" sz="3200" dirty="0"/>
              <a:t>Scope</a:t>
            </a:r>
          </a:p>
        </p:txBody>
      </p:sp>
      <p:sp>
        <p:nvSpPr>
          <p:cNvPr id="5" name="Content Placeholder 2">
            <a:extLst>
              <a:ext uri="{FF2B5EF4-FFF2-40B4-BE49-F238E27FC236}">
                <a16:creationId xmlns:a16="http://schemas.microsoft.com/office/drawing/2014/main" id="{96776A4F-69F4-402D-B804-3565361C52FC}"/>
              </a:ext>
            </a:extLst>
          </p:cNvPr>
          <p:cNvSpPr txBox="1">
            <a:spLocks/>
          </p:cNvSpPr>
          <p:nvPr/>
        </p:nvSpPr>
        <p:spPr>
          <a:xfrm>
            <a:off x="6736080" y="1626389"/>
            <a:ext cx="4653970" cy="4525963"/>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The pathway from the first time someone (adult or parent) is offered a SABA, wherever that is, through to all possibilities (existing and new) for review. </a:t>
            </a:r>
            <a:br>
              <a:rPr lang="en-GB" dirty="0"/>
            </a:br>
            <a:endParaRPr lang="en-US" dirty="0"/>
          </a:p>
          <a:p>
            <a:pPr marL="0" indent="0">
              <a:buNone/>
            </a:pPr>
            <a:r>
              <a:rPr lang="en-US" b="1" dirty="0"/>
              <a:t>Phase 1: SABA use</a:t>
            </a:r>
          </a:p>
        </p:txBody>
      </p:sp>
      <p:sp>
        <p:nvSpPr>
          <p:cNvPr id="6" name="TextBox 5"/>
          <p:cNvSpPr txBox="1"/>
          <p:nvPr/>
        </p:nvSpPr>
        <p:spPr>
          <a:xfrm>
            <a:off x="609600" y="6378527"/>
            <a:ext cx="10410091" cy="646331"/>
          </a:xfrm>
          <a:prstGeom prst="rect">
            <a:avLst/>
          </a:prstGeom>
          <a:noFill/>
        </p:spPr>
        <p:txBody>
          <a:bodyPr wrap="square" rtlCol="0">
            <a:spAutoFit/>
          </a:bodyPr>
          <a:lstStyle/>
          <a:p>
            <a:r>
              <a:rPr lang="en-US" dirty="0"/>
              <a:t>*</a:t>
            </a:r>
            <a:r>
              <a:rPr lang="en-GB" dirty="0"/>
              <a:t>waste is waste of human, financial, health facility, energy and pharmacological assets.</a:t>
            </a:r>
            <a:br>
              <a:rPr lang="en-GB" dirty="0">
                <a:solidFill>
                  <a:schemeClr val="bg1"/>
                </a:solidFill>
              </a:rPr>
            </a:br>
            <a:endParaRPr lang="en-US" dirty="0"/>
          </a:p>
        </p:txBody>
      </p:sp>
    </p:spTree>
    <p:extLst>
      <p:ext uri="{BB962C8B-B14F-4D97-AF65-F5344CB8AC3E}">
        <p14:creationId xmlns:p14="http://schemas.microsoft.com/office/powerpoint/2010/main" val="3786483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BF4B-A387-4FA4-95DF-45D7926A4086}"/>
              </a:ext>
            </a:extLst>
          </p:cNvPr>
          <p:cNvSpPr>
            <a:spLocks noGrp="1"/>
          </p:cNvSpPr>
          <p:nvPr>
            <p:ph type="title"/>
          </p:nvPr>
        </p:nvSpPr>
        <p:spPr>
          <a:xfrm>
            <a:off x="609601" y="274638"/>
            <a:ext cx="7786254" cy="1143000"/>
          </a:xfrm>
        </p:spPr>
        <p:txBody>
          <a:bodyPr/>
          <a:lstStyle/>
          <a:p>
            <a:r>
              <a:rPr lang="en-GB" sz="3200" dirty="0"/>
              <a:t>What is the best single measure for our aim?</a:t>
            </a:r>
          </a:p>
        </p:txBody>
      </p:sp>
      <p:sp>
        <p:nvSpPr>
          <p:cNvPr id="3" name="Content Placeholder 2">
            <a:extLst>
              <a:ext uri="{FF2B5EF4-FFF2-40B4-BE49-F238E27FC236}">
                <a16:creationId xmlns:a16="http://schemas.microsoft.com/office/drawing/2014/main" id="{FF55D3A4-943F-43A1-9F74-16D574A6E986}"/>
              </a:ext>
            </a:extLst>
          </p:cNvPr>
          <p:cNvSpPr>
            <a:spLocks noGrp="1"/>
          </p:cNvSpPr>
          <p:nvPr>
            <p:ph idx="1"/>
          </p:nvPr>
        </p:nvSpPr>
        <p:spPr>
          <a:xfrm>
            <a:off x="609601" y="1839898"/>
            <a:ext cx="11286835" cy="4525963"/>
          </a:xfrm>
        </p:spPr>
        <p:txBody>
          <a:bodyPr/>
          <a:lstStyle/>
          <a:p>
            <a:pPr>
              <a:buClrTx/>
            </a:pPr>
            <a:r>
              <a:rPr lang="en-GB" dirty="0"/>
              <a:t>A shift in the practice average ratio of </a:t>
            </a:r>
            <a:r>
              <a:rPr lang="en-GB" dirty="0" err="1"/>
              <a:t>reliever:inhaled</a:t>
            </a:r>
            <a:r>
              <a:rPr lang="en-GB" dirty="0"/>
              <a:t> corticosteroid inhalers prescribed in a year, where the ideal ratio is 1:6  but is currently more likely to be 2:1</a:t>
            </a:r>
            <a:br>
              <a:rPr lang="en-GB" dirty="0"/>
            </a:br>
            <a:endParaRPr lang="en-GB" dirty="0"/>
          </a:p>
          <a:p>
            <a:pPr>
              <a:buClrTx/>
            </a:pPr>
            <a:r>
              <a:rPr lang="en-GB" dirty="0"/>
              <a:t>But we couldn’t do that in 8 months, so</a:t>
            </a:r>
            <a:r>
              <a:rPr lang="mr-IN" dirty="0"/>
              <a:t>…</a:t>
            </a:r>
            <a:r>
              <a:rPr lang="en-GB" dirty="0"/>
              <a:t>.</a:t>
            </a:r>
            <a:endParaRPr lang="en-US" dirty="0"/>
          </a:p>
          <a:p>
            <a:pPr>
              <a:buClrTx/>
            </a:pPr>
            <a:endParaRPr lang="en-GB" dirty="0"/>
          </a:p>
        </p:txBody>
      </p:sp>
    </p:spTree>
    <p:extLst>
      <p:ext uri="{BB962C8B-B14F-4D97-AF65-F5344CB8AC3E}">
        <p14:creationId xmlns:p14="http://schemas.microsoft.com/office/powerpoint/2010/main" val="3149143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32FB00-DD9E-4A3E-9F8F-BEDCE1C9FF3F}"/>
              </a:ext>
            </a:extLst>
          </p:cNvPr>
          <p:cNvSpPr/>
          <p:nvPr/>
        </p:nvSpPr>
        <p:spPr>
          <a:xfrm>
            <a:off x="1274619" y="2306433"/>
            <a:ext cx="10169236" cy="1754326"/>
          </a:xfrm>
          <a:prstGeom prst="rect">
            <a:avLst/>
          </a:prstGeom>
        </p:spPr>
        <p:txBody>
          <a:bodyPr wrap="square">
            <a:spAutoFit/>
          </a:bodyPr>
          <a:lstStyle/>
          <a:p>
            <a:pPr algn="ctr"/>
            <a:r>
              <a:rPr lang="en-US" sz="5400" b="1" dirty="0"/>
              <a:t>SCOPE, AIMS, OBJECTIVES, METRICS</a:t>
            </a:r>
            <a:endParaRPr lang="en-GB" sz="5400" dirty="0"/>
          </a:p>
        </p:txBody>
      </p:sp>
    </p:spTree>
    <p:extLst>
      <p:ext uri="{BB962C8B-B14F-4D97-AF65-F5344CB8AC3E}">
        <p14:creationId xmlns:p14="http://schemas.microsoft.com/office/powerpoint/2010/main" val="2919434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68C2-C34A-467E-9B11-914F4768B348}"/>
              </a:ext>
            </a:extLst>
          </p:cNvPr>
          <p:cNvSpPr>
            <a:spLocks noGrp="1"/>
          </p:cNvSpPr>
          <p:nvPr>
            <p:ph type="title"/>
          </p:nvPr>
        </p:nvSpPr>
        <p:spPr/>
        <p:txBody>
          <a:bodyPr/>
          <a:lstStyle/>
          <a:p>
            <a:r>
              <a:rPr lang="en-GB" dirty="0"/>
              <a:t>Scope</a:t>
            </a:r>
          </a:p>
        </p:txBody>
      </p:sp>
      <p:sp>
        <p:nvSpPr>
          <p:cNvPr id="3" name="Content Placeholder 2">
            <a:extLst>
              <a:ext uri="{FF2B5EF4-FFF2-40B4-BE49-F238E27FC236}">
                <a16:creationId xmlns:a16="http://schemas.microsoft.com/office/drawing/2014/main" id="{96776A4F-69F4-402D-B804-3565361C52FC}"/>
              </a:ext>
            </a:extLst>
          </p:cNvPr>
          <p:cNvSpPr>
            <a:spLocks noGrp="1"/>
          </p:cNvSpPr>
          <p:nvPr>
            <p:ph idx="1"/>
          </p:nvPr>
        </p:nvSpPr>
        <p:spPr>
          <a:xfrm>
            <a:off x="609600" y="1895765"/>
            <a:ext cx="10972800" cy="4525963"/>
          </a:xfrm>
        </p:spPr>
        <p:txBody>
          <a:bodyPr/>
          <a:lstStyle/>
          <a:p>
            <a:r>
              <a:rPr lang="en-GB" dirty="0"/>
              <a:t>The pathway from the first time someone (adult or parent?) is offered a SABA, wherever that is, through to all possibilities (existing and new) for review. </a:t>
            </a:r>
            <a:endParaRPr lang="en-US" dirty="0"/>
          </a:p>
          <a:p>
            <a:pPr marL="0" indent="0">
              <a:buNone/>
            </a:pPr>
            <a:endParaRPr lang="en-GB" dirty="0"/>
          </a:p>
        </p:txBody>
      </p:sp>
    </p:spTree>
    <p:extLst>
      <p:ext uri="{BB962C8B-B14F-4D97-AF65-F5344CB8AC3E}">
        <p14:creationId xmlns:p14="http://schemas.microsoft.com/office/powerpoint/2010/main" val="1742156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5B200-5BE7-43B2-85BC-99157C0154EC}"/>
              </a:ext>
            </a:extLst>
          </p:cNvPr>
          <p:cNvSpPr>
            <a:spLocks noGrp="1"/>
          </p:cNvSpPr>
          <p:nvPr>
            <p:ph type="title"/>
          </p:nvPr>
        </p:nvSpPr>
        <p:spPr/>
        <p:txBody>
          <a:bodyPr/>
          <a:lstStyle/>
          <a:p>
            <a:r>
              <a:rPr lang="en-GB" dirty="0"/>
              <a:t>Agreed working definitions of right care</a:t>
            </a:r>
          </a:p>
        </p:txBody>
      </p:sp>
      <p:sp>
        <p:nvSpPr>
          <p:cNvPr id="3" name="Content Placeholder 2">
            <a:extLst>
              <a:ext uri="{FF2B5EF4-FFF2-40B4-BE49-F238E27FC236}">
                <a16:creationId xmlns:a16="http://schemas.microsoft.com/office/drawing/2014/main" id="{469276AA-2D83-4608-8DF3-A730FA3AC865}"/>
              </a:ext>
            </a:extLst>
          </p:cNvPr>
          <p:cNvSpPr>
            <a:spLocks noGrp="1"/>
          </p:cNvSpPr>
          <p:nvPr>
            <p:ph idx="1"/>
          </p:nvPr>
        </p:nvSpPr>
        <p:spPr>
          <a:xfrm>
            <a:off x="609601" y="1858819"/>
            <a:ext cx="10972800" cy="4525963"/>
          </a:xfrm>
        </p:spPr>
        <p:txBody>
          <a:bodyPr>
            <a:normAutofit/>
          </a:bodyPr>
          <a:lstStyle/>
          <a:p>
            <a:r>
              <a:rPr lang="en-GB" dirty="0"/>
              <a:t>Doing the right things and only the right things in the right way for the right people at the right time in the right place, whatever that means in the local context AND </a:t>
            </a:r>
            <a:br>
              <a:rPr lang="en-GB" dirty="0"/>
            </a:br>
            <a:endParaRPr lang="en-GB" dirty="0"/>
          </a:p>
          <a:p>
            <a:r>
              <a:rPr lang="en-GB" dirty="0"/>
              <a:t>Improving the value that each person with asthma derives from their own care and treatment and the value the whole population derives from the investment in asthma care by addressing unwarranted variation; reducing waste, avoidable harm and avoidable symptoms </a:t>
            </a:r>
            <a:endParaRPr lang="en-US" dirty="0"/>
          </a:p>
          <a:p>
            <a:endParaRPr lang="en-GB" dirty="0"/>
          </a:p>
        </p:txBody>
      </p:sp>
    </p:spTree>
    <p:extLst>
      <p:ext uri="{BB962C8B-B14F-4D97-AF65-F5344CB8AC3E}">
        <p14:creationId xmlns:p14="http://schemas.microsoft.com/office/powerpoint/2010/main" val="135854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671480"/>
          </a:xfrm>
          <a:prstGeom prst="wedgeEllipseCallout">
            <a:avLst/>
          </a:prstGeom>
          <a:solidFill>
            <a:srgbClr val="006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US" sz="3600" b="1" dirty="0">
                <a:solidFill>
                  <a:schemeClr val="bg1"/>
                </a:solidFill>
              </a:rPr>
              <a:t>Every system is perfectly designed to get the results it gets </a:t>
            </a:r>
          </a:p>
          <a:p>
            <a:pPr marL="0" indent="0">
              <a:buNone/>
            </a:pPr>
            <a:r>
              <a:rPr lang="en-US" sz="3600" b="1" dirty="0">
                <a:solidFill>
                  <a:schemeClr val="bg1"/>
                </a:solidFill>
              </a:rPr>
              <a:t>(</a:t>
            </a:r>
            <a:r>
              <a:rPr lang="en-US" sz="3600" i="1" dirty="0"/>
              <a:t>Earl Conway and Paul Batalden)</a:t>
            </a:r>
            <a:endParaRPr lang="en-US" sz="3600" b="1" dirty="0">
              <a:solidFill>
                <a:schemeClr val="bg1"/>
              </a:solidFill>
            </a:endParaRPr>
          </a:p>
        </p:txBody>
      </p:sp>
    </p:spTree>
    <p:extLst>
      <p:ext uri="{BB962C8B-B14F-4D97-AF65-F5344CB8AC3E}">
        <p14:creationId xmlns:p14="http://schemas.microsoft.com/office/powerpoint/2010/main" val="2946887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25B7-6A0D-466C-8FC1-7DF89862BF39}"/>
              </a:ext>
            </a:extLst>
          </p:cNvPr>
          <p:cNvSpPr>
            <a:spLocks noGrp="1"/>
          </p:cNvSpPr>
          <p:nvPr>
            <p:ph type="title"/>
          </p:nvPr>
        </p:nvSpPr>
        <p:spPr/>
        <p:txBody>
          <a:bodyPr/>
          <a:lstStyle/>
          <a:p>
            <a:r>
              <a:rPr lang="en-GB" dirty="0"/>
              <a:t>Case for change</a:t>
            </a:r>
          </a:p>
        </p:txBody>
      </p:sp>
      <p:sp>
        <p:nvSpPr>
          <p:cNvPr id="4" name="Content Placeholder 2">
            <a:extLst>
              <a:ext uri="{FF2B5EF4-FFF2-40B4-BE49-F238E27FC236}">
                <a16:creationId xmlns:a16="http://schemas.microsoft.com/office/drawing/2014/main" id="{DE83A12B-5D77-48A7-A78E-6D168EFA4B24}"/>
              </a:ext>
            </a:extLst>
          </p:cNvPr>
          <p:cNvSpPr txBox="1">
            <a:spLocks/>
          </p:cNvSpPr>
          <p:nvPr/>
        </p:nvSpPr>
        <p:spPr>
          <a:xfrm>
            <a:off x="360218" y="1481138"/>
            <a:ext cx="11545455" cy="537686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b="1" dirty="0">
                <a:solidFill>
                  <a:sysClr val="windowText" lastClr="000000"/>
                </a:solidFill>
              </a:rPr>
              <a:t>What global challenges does right care address and which of these are most relevant in asthma care? </a:t>
            </a:r>
            <a:r>
              <a:rPr lang="en-GB" dirty="0">
                <a:solidFill>
                  <a:sysClr val="windowText" lastClr="000000"/>
                </a:solidFill>
              </a:rPr>
              <a:t> For background, see this Muir </a:t>
            </a:r>
            <a:r>
              <a:rPr lang="en-GB" dirty="0" err="1">
                <a:solidFill>
                  <a:sysClr val="windowText" lastClr="000000"/>
                </a:solidFill>
              </a:rPr>
              <a:t>Gray</a:t>
            </a:r>
            <a:r>
              <a:rPr lang="en-GB" dirty="0">
                <a:solidFill>
                  <a:sysClr val="windowText" lastClr="000000"/>
                </a:solidFill>
              </a:rPr>
              <a:t> </a:t>
            </a:r>
            <a:r>
              <a:rPr lang="en-GB" u="sng" dirty="0">
                <a:solidFill>
                  <a:sysClr val="windowText" lastClr="000000"/>
                </a:solidFill>
                <a:hlinkClick r:id="rId2" invalidUrl="http://www.nhsconfed.org/~/media/Confederation/Files/Events/ACE15/1430 Inaugural NHS value lecture.pdf http:/www.nhsconfed.org/~/media/Confederation/Files/Events/ACE15/1430 Inaugural NHS value lecture.pdf"/>
              </a:rPr>
              <a:t>presentation</a:t>
            </a:r>
            <a:r>
              <a:rPr lang="en-GB" dirty="0">
                <a:solidFill>
                  <a:sysClr val="windowText" lastClr="000000"/>
                </a:solidFill>
              </a:rPr>
              <a:t> and </a:t>
            </a:r>
            <a:r>
              <a:rPr lang="en-GB" u="sng" dirty="0">
                <a:solidFill>
                  <a:sysClr val="windowText" lastClr="000000"/>
                </a:solidFill>
                <a:hlinkClick r:id="rId3"/>
              </a:rPr>
              <a:t>this article</a:t>
            </a:r>
            <a:r>
              <a:rPr lang="en-GB" dirty="0">
                <a:solidFill>
                  <a:sysClr val="windowText" lastClr="000000"/>
                </a:solidFill>
              </a:rPr>
              <a:t>.</a:t>
            </a:r>
            <a:br>
              <a:rPr lang="en-GB" dirty="0">
                <a:solidFill>
                  <a:sysClr val="windowText" lastClr="000000"/>
                </a:solidFill>
              </a:rPr>
            </a:br>
            <a:br>
              <a:rPr lang="en-GB" dirty="0">
                <a:solidFill>
                  <a:sysClr val="windowText" lastClr="000000"/>
                </a:solidFill>
              </a:rPr>
            </a:br>
            <a:r>
              <a:rPr lang="en-GB" dirty="0">
                <a:solidFill>
                  <a:sysClr val="windowText" lastClr="000000"/>
                </a:solidFill>
              </a:rPr>
              <a:t>Of the five global healthcare problems, in asthma the biggest problems are:</a:t>
            </a:r>
            <a:br>
              <a:rPr lang="en-GB" dirty="0">
                <a:solidFill>
                  <a:sysClr val="windowText" lastClr="000000"/>
                </a:solidFill>
              </a:rPr>
            </a:br>
            <a:endParaRPr lang="en-GB" dirty="0">
              <a:solidFill>
                <a:sysClr val="windowText" lastClr="000000"/>
              </a:solidFill>
            </a:endParaRPr>
          </a:p>
          <a:p>
            <a:pPr marL="514350" indent="-514350">
              <a:lnSpc>
                <a:spcPct val="120000"/>
              </a:lnSpc>
              <a:buFont typeface="+mj-lt"/>
              <a:buAutoNum type="arabicPeriod"/>
            </a:pPr>
            <a:r>
              <a:rPr lang="en-GB" dirty="0">
                <a:solidFill>
                  <a:sysClr val="windowText" lastClr="000000"/>
                </a:solidFill>
              </a:rPr>
              <a:t>Unwarranted variation (as defined by </a:t>
            </a:r>
            <a:r>
              <a:rPr lang="en-GB" dirty="0" err="1">
                <a:solidFill>
                  <a:sysClr val="windowText" lastClr="000000"/>
                </a:solidFill>
              </a:rPr>
              <a:t>Wennberg</a:t>
            </a:r>
            <a:r>
              <a:rPr lang="en-GB" dirty="0">
                <a:solidFill>
                  <a:sysClr val="windowText" lastClr="000000"/>
                </a:solidFill>
              </a:rPr>
              <a:t>): Variation in utilization of health care services that cannot be explained by variation in patient illness or patient preferences </a:t>
            </a:r>
          </a:p>
          <a:p>
            <a:pPr marL="514350" indent="-514350">
              <a:lnSpc>
                <a:spcPct val="120000"/>
              </a:lnSpc>
              <a:buFont typeface="+mj-lt"/>
              <a:buAutoNum type="arabicPeriod"/>
            </a:pPr>
            <a:r>
              <a:rPr lang="en-GB" dirty="0">
                <a:solidFill>
                  <a:sysClr val="windowText" lastClr="000000"/>
                </a:solidFill>
              </a:rPr>
              <a:t>Failure to prevent disease and disability </a:t>
            </a:r>
          </a:p>
          <a:p>
            <a:pPr marL="514350" indent="-514350">
              <a:lnSpc>
                <a:spcPct val="120000"/>
              </a:lnSpc>
              <a:buFont typeface="+mj-lt"/>
              <a:buAutoNum type="arabicPeriod"/>
            </a:pPr>
            <a:r>
              <a:rPr lang="en-GB" dirty="0">
                <a:solidFill>
                  <a:sysClr val="windowText" lastClr="000000"/>
                </a:solidFill>
              </a:rPr>
              <a:t>Waste of human and physical resources through low value activity </a:t>
            </a:r>
          </a:p>
          <a:p>
            <a:pPr marL="514350" indent="-514350">
              <a:lnSpc>
                <a:spcPct val="120000"/>
              </a:lnSpc>
              <a:buFont typeface="+mj-lt"/>
              <a:buAutoNum type="arabicPeriod"/>
            </a:pPr>
            <a:r>
              <a:rPr lang="en-GB" dirty="0">
                <a:solidFill>
                  <a:sysClr val="windowText" lastClr="000000"/>
                </a:solidFill>
              </a:rPr>
              <a:t>Harm, from over-diagnosis &amp; over-treatment even when quality is high  </a:t>
            </a:r>
            <a:br>
              <a:rPr lang="en-GB" dirty="0">
                <a:solidFill>
                  <a:sysClr val="windowText" lastClr="000000"/>
                </a:solidFill>
              </a:rPr>
            </a:br>
            <a:br>
              <a:rPr lang="en-GB" dirty="0">
                <a:solidFill>
                  <a:sysClr val="windowText" lastClr="000000"/>
                </a:solidFill>
              </a:rPr>
            </a:br>
            <a:r>
              <a:rPr lang="en-GB" u="sng" dirty="0">
                <a:solidFill>
                  <a:sysClr val="windowText" lastClr="000000"/>
                </a:solidFill>
              </a:rPr>
              <a:t>Plus additional challenges</a:t>
            </a:r>
            <a:r>
              <a:rPr lang="en-GB" dirty="0">
                <a:solidFill>
                  <a:sysClr val="windowText" lastClr="000000"/>
                </a:solidFill>
              </a:rPr>
              <a:t>:</a:t>
            </a:r>
          </a:p>
          <a:p>
            <a:pPr marL="514350" indent="-514350">
              <a:lnSpc>
                <a:spcPct val="120000"/>
              </a:lnSpc>
              <a:buFont typeface="+mj-lt"/>
              <a:buAutoNum type="arabicPeriod"/>
            </a:pPr>
            <a:r>
              <a:rPr lang="en-GB" dirty="0">
                <a:solidFill>
                  <a:sysClr val="windowText" lastClr="000000"/>
                </a:solidFill>
              </a:rPr>
              <a:t>Financial constraints</a:t>
            </a:r>
          </a:p>
          <a:p>
            <a:pPr marL="514350" indent="-514350">
              <a:lnSpc>
                <a:spcPct val="120000"/>
              </a:lnSpc>
              <a:buFont typeface="+mj-lt"/>
              <a:buAutoNum type="arabicPeriod"/>
            </a:pPr>
            <a:r>
              <a:rPr lang="en-GB" dirty="0">
                <a:solidFill>
                  <a:sysClr val="windowText" lastClr="000000"/>
                </a:solidFill>
              </a:rPr>
              <a:t>Rising expectations of personalised care</a:t>
            </a:r>
          </a:p>
          <a:p>
            <a:pPr marL="514350" indent="-514350">
              <a:lnSpc>
                <a:spcPct val="120000"/>
              </a:lnSpc>
              <a:buFont typeface="+mj-lt"/>
              <a:buAutoNum type="arabicPeriod"/>
            </a:pPr>
            <a:r>
              <a:rPr lang="en-GB" dirty="0">
                <a:solidFill>
                  <a:sysClr val="windowText" lastClr="000000"/>
                </a:solidFill>
              </a:rPr>
              <a:t>Climate change/pollution </a:t>
            </a:r>
            <a:endParaRPr lang="en-US" dirty="0">
              <a:solidFill>
                <a:sysClr val="windowText" lastClr="000000"/>
              </a:solidFill>
            </a:endParaRPr>
          </a:p>
        </p:txBody>
      </p:sp>
    </p:spTree>
    <p:extLst>
      <p:ext uri="{BB962C8B-B14F-4D97-AF65-F5344CB8AC3E}">
        <p14:creationId xmlns:p14="http://schemas.microsoft.com/office/powerpoint/2010/main" val="3963088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CD2C-FA10-4B3C-9523-D577D39708D8}"/>
              </a:ext>
            </a:extLst>
          </p:cNvPr>
          <p:cNvSpPr>
            <a:spLocks noGrp="1"/>
          </p:cNvSpPr>
          <p:nvPr>
            <p:ph type="title"/>
          </p:nvPr>
        </p:nvSpPr>
        <p:spPr/>
        <p:txBody>
          <a:bodyPr/>
          <a:lstStyle/>
          <a:p>
            <a:r>
              <a:rPr lang="en-GB" dirty="0"/>
              <a:t>Therefore</a:t>
            </a:r>
          </a:p>
        </p:txBody>
      </p:sp>
      <p:sp>
        <p:nvSpPr>
          <p:cNvPr id="3" name="Content Placeholder 2">
            <a:extLst>
              <a:ext uri="{FF2B5EF4-FFF2-40B4-BE49-F238E27FC236}">
                <a16:creationId xmlns:a16="http://schemas.microsoft.com/office/drawing/2014/main" id="{98595019-66E9-4E7B-9692-F63F6B2497BD}"/>
              </a:ext>
            </a:extLst>
          </p:cNvPr>
          <p:cNvSpPr>
            <a:spLocks noGrp="1"/>
          </p:cNvSpPr>
          <p:nvPr>
            <p:ph idx="1"/>
          </p:nvPr>
        </p:nvSpPr>
        <p:spPr>
          <a:xfrm>
            <a:off x="609600" y="1988128"/>
            <a:ext cx="10972800" cy="4525963"/>
          </a:xfrm>
        </p:spPr>
        <p:txBody>
          <a:bodyPr/>
          <a:lstStyle/>
          <a:p>
            <a:r>
              <a:rPr lang="en-GB" dirty="0"/>
              <a:t>It is time to refocus attention on asthma because the total burden of disease in terms of quality of life is high yet avoidable and there is significant unwarranted variation and waste.  Only 40% of people take their prescribed treatment, of whom only 30% then use it right, therefore only 12% are taking the right treatment right, and therefore the value of investment is severely compromised.</a:t>
            </a:r>
          </a:p>
        </p:txBody>
      </p:sp>
    </p:spTree>
    <p:extLst>
      <p:ext uri="{BB962C8B-B14F-4D97-AF65-F5344CB8AC3E}">
        <p14:creationId xmlns:p14="http://schemas.microsoft.com/office/powerpoint/2010/main" val="306970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D365-E2D2-4B0D-8C8E-5BCBAD1A9A54}"/>
              </a:ext>
            </a:extLst>
          </p:cNvPr>
          <p:cNvSpPr>
            <a:spLocks noGrp="1"/>
          </p:cNvSpPr>
          <p:nvPr>
            <p:ph type="title"/>
          </p:nvPr>
        </p:nvSpPr>
        <p:spPr/>
        <p:txBody>
          <a:bodyPr/>
          <a:lstStyle/>
          <a:p>
            <a:r>
              <a:rPr lang="en-GB" sz="3200" dirty="0"/>
              <a:t>So, asthma right care: why start with focus on overreliance on SABA?</a:t>
            </a:r>
          </a:p>
        </p:txBody>
      </p:sp>
      <p:sp>
        <p:nvSpPr>
          <p:cNvPr id="3" name="Content Placeholder 2">
            <a:extLst>
              <a:ext uri="{FF2B5EF4-FFF2-40B4-BE49-F238E27FC236}">
                <a16:creationId xmlns:a16="http://schemas.microsoft.com/office/drawing/2014/main" id="{D374194C-0765-4E2E-B2BC-B680CE1BD6BF}"/>
              </a:ext>
            </a:extLst>
          </p:cNvPr>
          <p:cNvSpPr>
            <a:spLocks noGrp="1"/>
          </p:cNvSpPr>
          <p:nvPr>
            <p:ph idx="1"/>
          </p:nvPr>
        </p:nvSpPr>
        <p:spPr>
          <a:xfrm>
            <a:off x="609601" y="1839898"/>
            <a:ext cx="11286835" cy="4525963"/>
          </a:xfrm>
        </p:spPr>
        <p:txBody>
          <a:bodyPr>
            <a:normAutofit fontScale="92500" lnSpcReduction="20000"/>
          </a:bodyPr>
          <a:lstStyle/>
          <a:p>
            <a:r>
              <a:rPr lang="en-GB" dirty="0"/>
              <a:t>There is substantial unwarranted variation in control of asthma due to multiple factors including the prescription, inhaler technique, adherence, triggers which have roots in ineffective communication, misdiagnosis of condition and of preferences, local context and so on. Over-reliance on SABAs indicates that these issues are not being addressed well enough. The aim of this is not to limit SABAs per se, but to improve asthma control. </a:t>
            </a:r>
            <a:br>
              <a:rPr lang="en-GB" dirty="0"/>
            </a:br>
            <a:endParaRPr lang="en-GB" dirty="0"/>
          </a:p>
          <a:p>
            <a:r>
              <a:rPr lang="en-GB" dirty="0"/>
              <a:t>We cannot ultimately limit the social movement to overreliance on SABAs, as it needs to look at better treatments too, but we can start here to raise awareness, to improve readiness to change, and start to explain how to reduce that reliance and then support each patient to do the right thing to improve asthma control</a:t>
            </a:r>
            <a:endParaRPr lang="en-US" dirty="0"/>
          </a:p>
          <a:p>
            <a:endParaRPr lang="en-GB" dirty="0"/>
          </a:p>
        </p:txBody>
      </p:sp>
    </p:spTree>
    <p:extLst>
      <p:ext uri="{BB962C8B-B14F-4D97-AF65-F5344CB8AC3E}">
        <p14:creationId xmlns:p14="http://schemas.microsoft.com/office/powerpoint/2010/main" val="537659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71D8-F615-40A3-9B64-F5F644554FBB}"/>
              </a:ext>
            </a:extLst>
          </p:cNvPr>
          <p:cNvSpPr>
            <a:spLocks noGrp="1"/>
          </p:cNvSpPr>
          <p:nvPr>
            <p:ph type="title"/>
          </p:nvPr>
        </p:nvSpPr>
        <p:spPr/>
        <p:txBody>
          <a:bodyPr/>
          <a:lstStyle/>
          <a:p>
            <a:r>
              <a:rPr lang="en-GB" dirty="0"/>
              <a:t>Aim</a:t>
            </a:r>
          </a:p>
        </p:txBody>
      </p:sp>
      <p:sp>
        <p:nvSpPr>
          <p:cNvPr id="3" name="Content Placeholder 2">
            <a:extLst>
              <a:ext uri="{FF2B5EF4-FFF2-40B4-BE49-F238E27FC236}">
                <a16:creationId xmlns:a16="http://schemas.microsoft.com/office/drawing/2014/main" id="{9601D46B-54C2-4039-B860-E52E7A5BD04D}"/>
              </a:ext>
            </a:extLst>
          </p:cNvPr>
          <p:cNvSpPr>
            <a:spLocks noGrp="1"/>
          </p:cNvSpPr>
          <p:nvPr>
            <p:ph idx="1"/>
          </p:nvPr>
        </p:nvSpPr>
        <p:spPr>
          <a:xfrm>
            <a:off x="609601" y="1946430"/>
            <a:ext cx="11296072" cy="4525963"/>
          </a:xfrm>
        </p:spPr>
        <p:txBody>
          <a:bodyPr>
            <a:normAutofit/>
          </a:bodyPr>
          <a:lstStyle/>
          <a:p>
            <a:r>
              <a:rPr lang="en-GB" sz="2400" dirty="0"/>
              <a:t>To sort asthma care once and for all for the person with asthma and for the healthcare system so that there is no unwarranted variation, and no avoidable waste or harm (where waste is waste of human, financial, health facility, energy and pharmacological assets).</a:t>
            </a:r>
            <a:br>
              <a:rPr lang="en-GB" sz="2400" dirty="0"/>
            </a:br>
            <a:br>
              <a:rPr lang="en-GB" sz="2400" dirty="0"/>
            </a:br>
            <a:r>
              <a:rPr lang="en-GB" sz="2400" i="1" dirty="0"/>
              <a:t>That is</a:t>
            </a:r>
            <a:endParaRPr lang="en-GB" sz="2400" dirty="0"/>
          </a:p>
          <a:p>
            <a:r>
              <a:rPr lang="en-GB" sz="2400" dirty="0"/>
              <a:t>We can and should do better by getting it right first time!</a:t>
            </a:r>
          </a:p>
        </p:txBody>
      </p:sp>
    </p:spTree>
    <p:extLst>
      <p:ext uri="{BB962C8B-B14F-4D97-AF65-F5344CB8AC3E}">
        <p14:creationId xmlns:p14="http://schemas.microsoft.com/office/powerpoint/2010/main" val="3717081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77AAD-BF7D-4BBC-A798-7550DBC812DF}"/>
              </a:ext>
            </a:extLst>
          </p:cNvPr>
          <p:cNvSpPr>
            <a:spLocks noGrp="1"/>
          </p:cNvSpPr>
          <p:nvPr>
            <p:ph type="title"/>
          </p:nvPr>
        </p:nvSpPr>
        <p:spPr/>
        <p:txBody>
          <a:bodyPr/>
          <a:lstStyle/>
          <a:p>
            <a:r>
              <a:rPr lang="en-GB" dirty="0"/>
              <a:t>Objectives (1)</a:t>
            </a:r>
          </a:p>
        </p:txBody>
      </p:sp>
      <p:sp>
        <p:nvSpPr>
          <p:cNvPr id="4" name="Content Placeholder 2">
            <a:extLst>
              <a:ext uri="{FF2B5EF4-FFF2-40B4-BE49-F238E27FC236}">
                <a16:creationId xmlns:a16="http://schemas.microsoft.com/office/drawing/2014/main" id="{0AE9E42B-65B7-4E8C-A961-88C645B63B8B}"/>
              </a:ext>
            </a:extLst>
          </p:cNvPr>
          <p:cNvSpPr>
            <a:spLocks noGrp="1"/>
          </p:cNvSpPr>
          <p:nvPr>
            <p:ph idx="1"/>
          </p:nvPr>
        </p:nvSpPr>
        <p:spPr>
          <a:xfrm>
            <a:off x="609601" y="1600201"/>
            <a:ext cx="11305308" cy="5102441"/>
          </a:xfrm>
        </p:spPr>
        <p:txBody>
          <a:bodyPr>
            <a:normAutofit fontScale="62500" lnSpcReduction="20000"/>
          </a:bodyPr>
          <a:lstStyle/>
          <a:p>
            <a:pPr lvl="0"/>
            <a:r>
              <a:rPr lang="en-GB" dirty="0"/>
              <a:t>By November 2017 write a case for change that persuades the asthma community in four national pilot countries that action is necessary, important and possible in primary care to reduce the over-reliance on SABAs (that we are defining as finishing 6 or more reliever inhalers in a year).</a:t>
            </a:r>
            <a:br>
              <a:rPr lang="en-GB" dirty="0"/>
            </a:br>
            <a:endParaRPr lang="en-GB" dirty="0"/>
          </a:p>
          <a:p>
            <a:pPr lvl="0"/>
            <a:r>
              <a:rPr lang="en-GB" dirty="0"/>
              <a:t>Between November 2017 and May 2018 use a social movement approach that engages leaders (with followers), grassroots primary care and the people with asthma who continue to have avoidable symptoms so that they pay attention to the issue.  </a:t>
            </a:r>
            <a:br>
              <a:rPr lang="en-GB" dirty="0"/>
            </a:br>
            <a:endParaRPr lang="en-GB" dirty="0"/>
          </a:p>
          <a:p>
            <a:pPr lvl="0"/>
            <a:r>
              <a:rPr lang="en-GB" dirty="0"/>
              <a:t>By the end of February 2018, with support from a central Delivery Team and national steering committees and drawing on good examples such as Australian asthma campaign, Ireland/GSK video and other therapeutic areas eg antibiotic use,  design simple tools for all clinicians in regular contact with people with asthma that enable them to have a realistic sense of how they are performing now in start conversations about asthma and SABAs so that any change in prescribing is clinically safe, practical and takes account of patient preferences.</a:t>
            </a:r>
            <a:br>
              <a:rPr lang="en-GB" dirty="0"/>
            </a:br>
            <a:endParaRPr lang="en-GB" dirty="0"/>
          </a:p>
          <a:p>
            <a:r>
              <a:rPr lang="en-GB" dirty="0"/>
              <a:t>Between February 2018 and May 2018, starting with national “design charrettes” engage the national “asthma community” in generating and testing ideas for improvement that are nationally feasible, effective, and affordable; this might include repurposing existing educational tools as well as new ones</a:t>
            </a:r>
            <a:endParaRPr lang="en-US" dirty="0"/>
          </a:p>
        </p:txBody>
      </p:sp>
    </p:spTree>
    <p:extLst>
      <p:ext uri="{BB962C8B-B14F-4D97-AF65-F5344CB8AC3E}">
        <p14:creationId xmlns:p14="http://schemas.microsoft.com/office/powerpoint/2010/main" val="949437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52C7-192D-49EA-ACF1-5D6EC9842F51}"/>
              </a:ext>
            </a:extLst>
          </p:cNvPr>
          <p:cNvSpPr>
            <a:spLocks noGrp="1"/>
          </p:cNvSpPr>
          <p:nvPr>
            <p:ph type="title"/>
          </p:nvPr>
        </p:nvSpPr>
        <p:spPr/>
        <p:txBody>
          <a:bodyPr/>
          <a:lstStyle/>
          <a:p>
            <a:r>
              <a:rPr lang="en-GB" dirty="0"/>
              <a:t>Objectives (2)</a:t>
            </a:r>
          </a:p>
        </p:txBody>
      </p:sp>
      <p:sp>
        <p:nvSpPr>
          <p:cNvPr id="4" name="Content Placeholder 2">
            <a:extLst>
              <a:ext uri="{FF2B5EF4-FFF2-40B4-BE49-F238E27FC236}">
                <a16:creationId xmlns:a16="http://schemas.microsoft.com/office/drawing/2014/main" id="{DD48EAB2-0222-4C4A-90F0-C44DD89A6796}"/>
              </a:ext>
            </a:extLst>
          </p:cNvPr>
          <p:cNvSpPr>
            <a:spLocks noGrp="1"/>
          </p:cNvSpPr>
          <p:nvPr>
            <p:ph idx="1"/>
          </p:nvPr>
        </p:nvSpPr>
        <p:spPr>
          <a:xfrm>
            <a:off x="609600" y="1804387"/>
            <a:ext cx="11175999" cy="4525963"/>
          </a:xfrm>
        </p:spPr>
        <p:txBody>
          <a:bodyPr>
            <a:normAutofit/>
          </a:bodyPr>
          <a:lstStyle/>
          <a:p>
            <a:pPr lvl="0"/>
            <a:r>
              <a:rPr lang="en-GB" dirty="0"/>
              <a:t>Report back on the experience on 31 May 2018 at the IPCRG World Conference in Porto at a major symposium attended by delegates from the IPCRG’s member countries who wish to adapt and roll-out the programme.</a:t>
            </a:r>
            <a:br>
              <a:rPr lang="en-GB" dirty="0"/>
            </a:br>
            <a:endParaRPr lang="en-GB" dirty="0"/>
          </a:p>
          <a:p>
            <a:pPr lvl="0"/>
            <a:r>
              <a:rPr lang="en-GB" dirty="0"/>
              <a:t>Write up the discussion about the case for change, objectives and criteria as a paper for the </a:t>
            </a:r>
            <a:r>
              <a:rPr lang="en-GB" dirty="0" err="1"/>
              <a:t>npjPCRM</a:t>
            </a:r>
            <a:r>
              <a:rPr lang="en-GB" dirty="0"/>
              <a:t> to be submitted by the time of the Porto conference.</a:t>
            </a:r>
            <a:br>
              <a:rPr lang="en-GB" dirty="0"/>
            </a:br>
            <a:endParaRPr lang="en-GB" dirty="0"/>
          </a:p>
          <a:p>
            <a:endParaRPr lang="en-US" dirty="0"/>
          </a:p>
        </p:txBody>
      </p:sp>
    </p:spTree>
    <p:extLst>
      <p:ext uri="{BB962C8B-B14F-4D97-AF65-F5344CB8AC3E}">
        <p14:creationId xmlns:p14="http://schemas.microsoft.com/office/powerpoint/2010/main" val="4266334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BF4B-A387-4FA4-95DF-45D7926A4086}"/>
              </a:ext>
            </a:extLst>
          </p:cNvPr>
          <p:cNvSpPr>
            <a:spLocks noGrp="1"/>
          </p:cNvSpPr>
          <p:nvPr>
            <p:ph type="title"/>
          </p:nvPr>
        </p:nvSpPr>
        <p:spPr>
          <a:xfrm>
            <a:off x="609601" y="274638"/>
            <a:ext cx="7786254" cy="1143000"/>
          </a:xfrm>
        </p:spPr>
        <p:txBody>
          <a:bodyPr/>
          <a:lstStyle/>
          <a:p>
            <a:r>
              <a:rPr lang="en-GB" dirty="0"/>
              <a:t>What are the criteria for measuring the aim and objectives?</a:t>
            </a:r>
          </a:p>
        </p:txBody>
      </p:sp>
      <p:sp>
        <p:nvSpPr>
          <p:cNvPr id="3" name="Content Placeholder 2">
            <a:extLst>
              <a:ext uri="{FF2B5EF4-FFF2-40B4-BE49-F238E27FC236}">
                <a16:creationId xmlns:a16="http://schemas.microsoft.com/office/drawing/2014/main" id="{FF55D3A4-943F-43A1-9F74-16D574A6E986}"/>
              </a:ext>
            </a:extLst>
          </p:cNvPr>
          <p:cNvSpPr>
            <a:spLocks noGrp="1"/>
          </p:cNvSpPr>
          <p:nvPr>
            <p:ph idx="1"/>
          </p:nvPr>
        </p:nvSpPr>
        <p:spPr>
          <a:xfrm>
            <a:off x="609601" y="1839898"/>
            <a:ext cx="11286835" cy="4525963"/>
          </a:xfrm>
        </p:spPr>
        <p:txBody>
          <a:bodyPr/>
          <a:lstStyle/>
          <a:p>
            <a:r>
              <a:rPr lang="en-GB" b="1" dirty="0"/>
              <a:t>The single best measure for the overall aim</a:t>
            </a:r>
            <a:r>
              <a:rPr lang="en-GB" dirty="0"/>
              <a:t> </a:t>
            </a:r>
          </a:p>
          <a:p>
            <a:r>
              <a:rPr lang="en-GB" dirty="0"/>
              <a:t>A shift in the practice average ratio of </a:t>
            </a:r>
            <a:r>
              <a:rPr lang="en-GB" dirty="0" err="1"/>
              <a:t>reliever:inhaled</a:t>
            </a:r>
            <a:r>
              <a:rPr lang="en-GB" dirty="0"/>
              <a:t> corticosteroid inhalers prescribed in a year, where the ideal ratio is 1:6  but is currently more likely to be 2:1</a:t>
            </a:r>
            <a:br>
              <a:rPr lang="en-GB" dirty="0"/>
            </a:br>
            <a:endParaRPr lang="en-GB" dirty="0"/>
          </a:p>
          <a:p>
            <a:r>
              <a:rPr lang="en-GB" dirty="0"/>
              <a:t>But we can’t do that in the timescale, so</a:t>
            </a:r>
            <a:r>
              <a:rPr lang="mr-IN" dirty="0"/>
              <a:t>…</a:t>
            </a:r>
            <a:r>
              <a:rPr lang="en-GB" dirty="0"/>
              <a:t>.</a:t>
            </a:r>
            <a:endParaRPr lang="en-US" dirty="0"/>
          </a:p>
          <a:p>
            <a:endParaRPr lang="en-GB" dirty="0"/>
          </a:p>
        </p:txBody>
      </p:sp>
    </p:spTree>
    <p:extLst>
      <p:ext uri="{BB962C8B-B14F-4D97-AF65-F5344CB8AC3E}">
        <p14:creationId xmlns:p14="http://schemas.microsoft.com/office/powerpoint/2010/main" val="4059567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CD1D-2129-41FF-8C3E-6EAE8EC3CBAF}"/>
              </a:ext>
            </a:extLst>
          </p:cNvPr>
          <p:cNvSpPr>
            <a:spLocks noGrp="1"/>
          </p:cNvSpPr>
          <p:nvPr>
            <p:ph type="title"/>
          </p:nvPr>
        </p:nvSpPr>
        <p:spPr/>
        <p:txBody>
          <a:bodyPr/>
          <a:lstStyle/>
          <a:p>
            <a:r>
              <a:rPr lang="en-GB" dirty="0"/>
              <a:t>Objectives and measures (1)</a:t>
            </a:r>
          </a:p>
        </p:txBody>
      </p:sp>
      <p:sp>
        <p:nvSpPr>
          <p:cNvPr id="4" name="Content Placeholder 2">
            <a:extLst>
              <a:ext uri="{FF2B5EF4-FFF2-40B4-BE49-F238E27FC236}">
                <a16:creationId xmlns:a16="http://schemas.microsoft.com/office/drawing/2014/main" id="{8FB9A4DE-B16F-4B44-A4D2-BA106D497722}"/>
              </a:ext>
            </a:extLst>
          </p:cNvPr>
          <p:cNvSpPr>
            <a:spLocks noGrp="1"/>
          </p:cNvSpPr>
          <p:nvPr>
            <p:ph idx="1"/>
          </p:nvPr>
        </p:nvSpPr>
        <p:spPr>
          <a:xfrm>
            <a:off x="609601" y="1600200"/>
            <a:ext cx="11499272" cy="5120196"/>
          </a:xfrm>
        </p:spPr>
        <p:txBody>
          <a:bodyPr>
            <a:normAutofit fontScale="62500" lnSpcReduction="20000"/>
          </a:bodyPr>
          <a:lstStyle/>
          <a:p>
            <a:pPr marL="514350" indent="-514350">
              <a:lnSpc>
                <a:spcPct val="120000"/>
              </a:lnSpc>
              <a:buFont typeface="+mj-lt"/>
              <a:buAutoNum type="arabicPeriod"/>
            </a:pPr>
            <a:r>
              <a:rPr lang="en-GB" sz="3400" dirty="0"/>
              <a:t>By November 2017 write a case for change that persuades the asthma community in five national pilot countries that action is necessary, important and possible in primary care to reduce the over-reliance on SABAs (that we are defining as finishing 6 or more  reliever inhalers in a year)</a:t>
            </a:r>
            <a:br>
              <a:rPr lang="en-GB" sz="3400" dirty="0"/>
            </a:br>
            <a:r>
              <a:rPr lang="en-GB" sz="3400" b="1" dirty="0">
                <a:solidFill>
                  <a:srgbClr val="0070C0"/>
                </a:solidFill>
              </a:rPr>
              <a:t>Measure</a:t>
            </a:r>
            <a:r>
              <a:rPr lang="en-GB" sz="3400" dirty="0">
                <a:solidFill>
                  <a:srgbClr val="0070C0"/>
                </a:solidFill>
              </a:rPr>
              <a:t>: An argument that is sound and robust when open to critical appraisal and persuasive when tested with 4 national pilots and the Steering Committee of the project so that there is a desire for action and engagement</a:t>
            </a:r>
            <a:br>
              <a:rPr lang="en-GB" sz="3400" dirty="0">
                <a:solidFill>
                  <a:srgbClr val="0070C0"/>
                </a:solidFill>
              </a:rPr>
            </a:br>
            <a:endParaRPr lang="en-GB" sz="3400" dirty="0">
              <a:solidFill>
                <a:srgbClr val="0070C0"/>
              </a:solidFill>
            </a:endParaRPr>
          </a:p>
          <a:p>
            <a:pPr marL="514350" indent="-514350">
              <a:lnSpc>
                <a:spcPct val="120000"/>
              </a:lnSpc>
              <a:buFont typeface="+mj-lt"/>
              <a:buAutoNum type="arabicPeriod"/>
            </a:pPr>
            <a:r>
              <a:rPr lang="en-GB" sz="3400" dirty="0"/>
              <a:t>Between November 2017 and May 2018 use a social movement approach that engages leaders (with followers), grassroots primary care and the people with asthma who continue to have avoidable symptoms so that they pay attention to the issue  </a:t>
            </a:r>
            <a:br>
              <a:rPr lang="en-GB" sz="3400" dirty="0"/>
            </a:br>
            <a:r>
              <a:rPr lang="en-GB" sz="3400" b="1" dirty="0">
                <a:solidFill>
                  <a:srgbClr val="0070C0"/>
                </a:solidFill>
              </a:rPr>
              <a:t>Measure</a:t>
            </a:r>
            <a:r>
              <a:rPr lang="en-GB" sz="3400" dirty="0">
                <a:solidFill>
                  <a:srgbClr val="0070C0"/>
                </a:solidFill>
              </a:rPr>
              <a:t>: Numbers of followers, measured through any channel – email groups, networks, twitter followers, people using the message or slide we have produced</a:t>
            </a:r>
            <a:br>
              <a:rPr lang="en-GB" dirty="0"/>
            </a:br>
            <a:endParaRPr lang="en-GB" dirty="0"/>
          </a:p>
          <a:p>
            <a:endParaRPr lang="en-US" dirty="0"/>
          </a:p>
        </p:txBody>
      </p:sp>
    </p:spTree>
    <p:extLst>
      <p:ext uri="{BB962C8B-B14F-4D97-AF65-F5344CB8AC3E}">
        <p14:creationId xmlns:p14="http://schemas.microsoft.com/office/powerpoint/2010/main" val="984679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22EE-5950-4C6D-9B05-C737A7D9BDA3}"/>
              </a:ext>
            </a:extLst>
          </p:cNvPr>
          <p:cNvSpPr>
            <a:spLocks noGrp="1"/>
          </p:cNvSpPr>
          <p:nvPr>
            <p:ph type="title"/>
          </p:nvPr>
        </p:nvSpPr>
        <p:spPr/>
        <p:txBody>
          <a:bodyPr/>
          <a:lstStyle/>
          <a:p>
            <a:r>
              <a:rPr lang="en-GB" dirty="0"/>
              <a:t>Objectives and measures (2)</a:t>
            </a:r>
          </a:p>
        </p:txBody>
      </p:sp>
      <p:sp>
        <p:nvSpPr>
          <p:cNvPr id="4" name="Content Placeholder 2">
            <a:extLst>
              <a:ext uri="{FF2B5EF4-FFF2-40B4-BE49-F238E27FC236}">
                <a16:creationId xmlns:a16="http://schemas.microsoft.com/office/drawing/2014/main" id="{982A4F77-0288-4068-A039-2C10FC0F3E36}"/>
              </a:ext>
            </a:extLst>
          </p:cNvPr>
          <p:cNvSpPr>
            <a:spLocks noGrp="1"/>
          </p:cNvSpPr>
          <p:nvPr>
            <p:ph idx="1"/>
          </p:nvPr>
        </p:nvSpPr>
        <p:spPr>
          <a:xfrm>
            <a:off x="609601" y="1600200"/>
            <a:ext cx="11323781" cy="5111318"/>
          </a:xfrm>
        </p:spPr>
        <p:txBody>
          <a:bodyPr>
            <a:normAutofit/>
          </a:bodyPr>
          <a:lstStyle/>
          <a:p>
            <a:pPr marL="514350" indent="-514350">
              <a:lnSpc>
                <a:spcPct val="120000"/>
              </a:lnSpc>
              <a:buFont typeface="+mj-lt"/>
              <a:buAutoNum type="arabicPeriod" startAt="3"/>
            </a:pPr>
            <a:r>
              <a:rPr lang="en-GB" sz="1400" dirty="0"/>
              <a:t>By the end of February 2018, with support from a central Delivery Team and national steering committees of four national pilots and drawing on good examples such as Australian asthma campaign, Ireland/GSK video and other therapeutic areas eg antibiotic use,  design simple tools for all clinicians in regular contact with people with asthma that enable them to have a realistic sense of how they are performing now in comparison to their peers, to identify in priority order the patients registered who need review, and how to start conversations about asthma and SABAs so that any change in prescribing is clinically safe, practical and takes account of patient preferences.</a:t>
            </a:r>
            <a:br>
              <a:rPr lang="en-GB" sz="1400" dirty="0"/>
            </a:br>
            <a:r>
              <a:rPr lang="en-GB" sz="1400" b="1" dirty="0">
                <a:solidFill>
                  <a:srgbClr val="0070C0"/>
                </a:solidFill>
              </a:rPr>
              <a:t>Measure: A set of resources including, but not limited to: </a:t>
            </a:r>
            <a:br>
              <a:rPr lang="en-GB" sz="1400" b="1" dirty="0">
                <a:solidFill>
                  <a:srgbClr val="0070C0"/>
                </a:solidFill>
              </a:rPr>
            </a:br>
            <a:r>
              <a:rPr lang="en-GB" sz="1400" b="1" dirty="0">
                <a:solidFill>
                  <a:srgbClr val="0070C0"/>
                </a:solidFill>
              </a:rPr>
              <a:t>- </a:t>
            </a:r>
            <a:r>
              <a:rPr lang="en-GB" sz="1400" dirty="0">
                <a:solidFill>
                  <a:srgbClr val="0070C0"/>
                </a:solidFill>
              </a:rPr>
              <a:t>audit template; </a:t>
            </a:r>
            <a:br>
              <a:rPr lang="en-GB" sz="1400" dirty="0">
                <a:solidFill>
                  <a:srgbClr val="0070C0"/>
                </a:solidFill>
              </a:rPr>
            </a:br>
            <a:r>
              <a:rPr lang="en-GB" sz="1400" dirty="0">
                <a:solidFill>
                  <a:srgbClr val="0070C0"/>
                </a:solidFill>
              </a:rPr>
              <a:t>- query for GP electronic records per country; </a:t>
            </a:r>
            <a:br>
              <a:rPr lang="en-GB" sz="1400" dirty="0">
                <a:solidFill>
                  <a:srgbClr val="0070C0"/>
                </a:solidFill>
              </a:rPr>
            </a:br>
            <a:r>
              <a:rPr lang="en-GB" sz="1400" dirty="0">
                <a:solidFill>
                  <a:srgbClr val="0070C0"/>
                </a:solidFill>
              </a:rPr>
              <a:t>- “red flag” trigger on GP electronic records; </a:t>
            </a:r>
            <a:br>
              <a:rPr lang="en-GB" sz="1400" dirty="0">
                <a:solidFill>
                  <a:srgbClr val="0070C0"/>
                </a:solidFill>
              </a:rPr>
            </a:br>
            <a:r>
              <a:rPr lang="en-GB" sz="1400" dirty="0">
                <a:solidFill>
                  <a:srgbClr val="0070C0"/>
                </a:solidFill>
              </a:rPr>
              <a:t>- communication tools to discuss with patients; </a:t>
            </a:r>
            <a:br>
              <a:rPr lang="en-GB" sz="1400" dirty="0">
                <a:solidFill>
                  <a:srgbClr val="0070C0"/>
                </a:solidFill>
              </a:rPr>
            </a:br>
            <a:r>
              <a:rPr lang="en-GB" sz="1400" dirty="0">
                <a:solidFill>
                  <a:srgbClr val="0070C0"/>
                </a:solidFill>
              </a:rPr>
              <a:t>- aid for pharmacists who are dispensing inhalers to advise patients correctly; </a:t>
            </a:r>
            <a:br>
              <a:rPr lang="en-GB" sz="1400" dirty="0">
                <a:solidFill>
                  <a:srgbClr val="0070C0"/>
                </a:solidFill>
              </a:rPr>
            </a:br>
            <a:r>
              <a:rPr lang="en-GB" sz="1400" dirty="0">
                <a:solidFill>
                  <a:srgbClr val="0070C0"/>
                </a:solidFill>
              </a:rPr>
              <a:t>- messages and slides to use in teaching; </a:t>
            </a:r>
            <a:br>
              <a:rPr lang="en-GB" sz="1400" dirty="0">
                <a:solidFill>
                  <a:srgbClr val="0070C0"/>
                </a:solidFill>
              </a:rPr>
            </a:br>
            <a:r>
              <a:rPr lang="en-GB" sz="1400" dirty="0">
                <a:solidFill>
                  <a:srgbClr val="0070C0"/>
                </a:solidFill>
              </a:rPr>
              <a:t>- asthma review tools; </a:t>
            </a:r>
            <a:br>
              <a:rPr lang="en-GB" sz="1400" dirty="0">
                <a:solidFill>
                  <a:srgbClr val="0070C0"/>
                </a:solidFill>
              </a:rPr>
            </a:br>
            <a:r>
              <a:rPr lang="en-GB" sz="1400" dirty="0">
                <a:solidFill>
                  <a:srgbClr val="0070C0"/>
                </a:solidFill>
              </a:rPr>
              <a:t>- discussion guides to use with peers (GPs, nurses, pharmacists, ED doctors); </a:t>
            </a:r>
            <a:br>
              <a:rPr lang="en-GB" sz="1400" dirty="0">
                <a:solidFill>
                  <a:srgbClr val="0070C0"/>
                </a:solidFill>
              </a:rPr>
            </a:br>
            <a:r>
              <a:rPr lang="en-GB" sz="1400" dirty="0">
                <a:solidFill>
                  <a:srgbClr val="0070C0"/>
                </a:solidFill>
              </a:rPr>
              <a:t>- calculation about how many patients you might expect to review based on different register sizes; </a:t>
            </a:r>
            <a:br>
              <a:rPr lang="en-GB" sz="1400" dirty="0">
                <a:solidFill>
                  <a:srgbClr val="0070C0"/>
                </a:solidFill>
              </a:rPr>
            </a:br>
            <a:r>
              <a:rPr lang="en-GB" sz="1400" dirty="0">
                <a:solidFill>
                  <a:srgbClr val="0070C0"/>
                </a:solidFill>
              </a:rPr>
              <a:t>- specific information for population segments: pregnant women, teenagers, people with seasonal allergy; </a:t>
            </a:r>
            <a:br>
              <a:rPr lang="en-GB" sz="1400" dirty="0">
                <a:solidFill>
                  <a:srgbClr val="0070C0"/>
                </a:solidFill>
              </a:rPr>
            </a:br>
            <a:r>
              <a:rPr lang="en-GB" sz="1400" dirty="0">
                <a:solidFill>
                  <a:srgbClr val="0070C0"/>
                </a:solidFill>
              </a:rPr>
              <a:t>- motivating tools eg comparisons with other countries asking the question “how are we doing in comparison with….”</a:t>
            </a:r>
            <a:br>
              <a:rPr lang="en-GB" sz="1100" dirty="0"/>
            </a:br>
            <a:endParaRPr lang="en-GB" sz="1100" dirty="0"/>
          </a:p>
          <a:p>
            <a:endParaRPr lang="en-US" sz="800" dirty="0"/>
          </a:p>
        </p:txBody>
      </p:sp>
    </p:spTree>
    <p:extLst>
      <p:ext uri="{BB962C8B-B14F-4D97-AF65-F5344CB8AC3E}">
        <p14:creationId xmlns:p14="http://schemas.microsoft.com/office/powerpoint/2010/main" val="2196247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DC57-B1F1-41C1-AD03-54A508A328ED}"/>
              </a:ext>
            </a:extLst>
          </p:cNvPr>
          <p:cNvSpPr>
            <a:spLocks noGrp="1"/>
          </p:cNvSpPr>
          <p:nvPr>
            <p:ph type="title"/>
          </p:nvPr>
        </p:nvSpPr>
        <p:spPr/>
        <p:txBody>
          <a:bodyPr/>
          <a:lstStyle/>
          <a:p>
            <a:r>
              <a:rPr lang="en-GB" dirty="0"/>
              <a:t>Objectives and measures (3)</a:t>
            </a:r>
          </a:p>
        </p:txBody>
      </p:sp>
      <p:sp>
        <p:nvSpPr>
          <p:cNvPr id="3" name="Content Placeholder 2">
            <a:extLst>
              <a:ext uri="{FF2B5EF4-FFF2-40B4-BE49-F238E27FC236}">
                <a16:creationId xmlns:a16="http://schemas.microsoft.com/office/drawing/2014/main" id="{9DE4EFA9-ED3C-4619-92C2-8A1A71C57E0B}"/>
              </a:ext>
            </a:extLst>
          </p:cNvPr>
          <p:cNvSpPr>
            <a:spLocks noGrp="1"/>
          </p:cNvSpPr>
          <p:nvPr>
            <p:ph idx="1"/>
          </p:nvPr>
        </p:nvSpPr>
        <p:spPr/>
        <p:txBody>
          <a:bodyPr>
            <a:normAutofit fontScale="85000" lnSpcReduction="10000"/>
          </a:bodyPr>
          <a:lstStyle/>
          <a:p>
            <a:pPr marL="514350" indent="-514350">
              <a:buFont typeface="+mj-lt"/>
              <a:buAutoNum type="arabicPeriod" startAt="4"/>
            </a:pPr>
            <a:r>
              <a:rPr lang="en-GB" dirty="0"/>
              <a:t>Between February 2018 and May 2018, starting with national “design charrettes” engage the national “asthma community” in generating and testing ideas for improvement that are nationally feasible, effective, and affordable; this might include repurposing existing educational tools as well as new ones</a:t>
            </a:r>
            <a:br>
              <a:rPr lang="en-GB" dirty="0"/>
            </a:br>
            <a:r>
              <a:rPr lang="en-GB" b="1" dirty="0">
                <a:solidFill>
                  <a:srgbClr val="0070C0"/>
                </a:solidFill>
              </a:rPr>
              <a:t>Measure</a:t>
            </a:r>
            <a:r>
              <a:rPr lang="en-GB" dirty="0">
                <a:solidFill>
                  <a:srgbClr val="0070C0"/>
                </a:solidFill>
              </a:rPr>
              <a:t>: four meetings by the end of February, each involving a wide range of stakeholders, a positive response to the concepts and discussion</a:t>
            </a:r>
            <a:br>
              <a:rPr lang="en-GB" dirty="0">
                <a:solidFill>
                  <a:srgbClr val="0070C0"/>
                </a:solidFill>
              </a:rPr>
            </a:br>
            <a:endParaRPr lang="en-GB" dirty="0">
              <a:solidFill>
                <a:srgbClr val="0070C0"/>
              </a:solidFill>
            </a:endParaRPr>
          </a:p>
          <a:p>
            <a:pPr marL="514350" indent="-514350">
              <a:buFont typeface="+mj-lt"/>
              <a:buAutoNum type="arabicPeriod" startAt="5"/>
            </a:pPr>
            <a:r>
              <a:rPr lang="en-GB" dirty="0"/>
              <a:t>Report back on the experience on 31 May 2018 at the IPCRG World Conference in Porto at a major symposium attended by delegates from the IPCRG’s member countries who wish to adapt and roll-out the programme.</a:t>
            </a:r>
            <a:br>
              <a:rPr lang="en-GB" dirty="0">
                <a:solidFill>
                  <a:srgbClr val="0070C0"/>
                </a:solidFill>
              </a:rPr>
            </a:br>
            <a:r>
              <a:rPr lang="en-GB" b="1" dirty="0">
                <a:solidFill>
                  <a:srgbClr val="0070C0"/>
                </a:solidFill>
              </a:rPr>
              <a:t>Measure: </a:t>
            </a:r>
            <a:r>
              <a:rPr lang="en-GB" dirty="0">
                <a:solidFill>
                  <a:srgbClr val="0070C0"/>
                </a:solidFill>
              </a:rPr>
              <a:t>symposium well attended and commitments to take on the movement </a:t>
            </a:r>
            <a:endParaRPr lang="en-US" dirty="0">
              <a:solidFill>
                <a:srgbClr val="0070C0"/>
              </a:solidFill>
            </a:endParaRPr>
          </a:p>
          <a:p>
            <a:endParaRPr lang="en-GB" dirty="0"/>
          </a:p>
        </p:txBody>
      </p:sp>
    </p:spTree>
    <p:extLst>
      <p:ext uri="{BB962C8B-B14F-4D97-AF65-F5344CB8AC3E}">
        <p14:creationId xmlns:p14="http://schemas.microsoft.com/office/powerpoint/2010/main" val="246521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25B7-6A0D-466C-8FC1-7DF89862BF39}"/>
              </a:ext>
            </a:extLst>
          </p:cNvPr>
          <p:cNvSpPr>
            <a:spLocks noGrp="1"/>
          </p:cNvSpPr>
          <p:nvPr>
            <p:ph type="title"/>
          </p:nvPr>
        </p:nvSpPr>
        <p:spPr/>
        <p:txBody>
          <a:bodyPr/>
          <a:lstStyle/>
          <a:p>
            <a:r>
              <a:rPr lang="en-GB" dirty="0"/>
              <a:t>Making a case for change</a:t>
            </a:r>
          </a:p>
        </p:txBody>
      </p:sp>
      <p:sp>
        <p:nvSpPr>
          <p:cNvPr id="4" name="Content Placeholder 2">
            <a:extLst>
              <a:ext uri="{FF2B5EF4-FFF2-40B4-BE49-F238E27FC236}">
                <a16:creationId xmlns:a16="http://schemas.microsoft.com/office/drawing/2014/main" id="{DE83A12B-5D77-48A7-A78E-6D168EFA4B24}"/>
              </a:ext>
            </a:extLst>
          </p:cNvPr>
          <p:cNvSpPr txBox="1">
            <a:spLocks/>
          </p:cNvSpPr>
          <p:nvPr/>
        </p:nvSpPr>
        <p:spPr>
          <a:xfrm>
            <a:off x="609601" y="1233588"/>
            <a:ext cx="11281390" cy="5143766"/>
          </a:xfrm>
          <a:prstGeom prst="rect">
            <a:avLst/>
          </a:prstGeom>
          <a:ln>
            <a:no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b="1" dirty="0">
                <a:solidFill>
                  <a:sysClr val="windowText" lastClr="000000"/>
                </a:solidFill>
              </a:rPr>
              <a:t>Asthma </a:t>
            </a:r>
            <a:r>
              <a:rPr lang="en-GB" dirty="0">
                <a:solidFill>
                  <a:sysClr val="windowText" lastClr="000000"/>
                </a:solidFill>
              </a:rPr>
              <a:t>illustrates all 5 global healthcare problems (Muir </a:t>
            </a:r>
            <a:r>
              <a:rPr lang="en-GB" dirty="0" err="1">
                <a:solidFill>
                  <a:sysClr val="windowText" lastClr="000000"/>
                </a:solidFill>
              </a:rPr>
              <a:t>Gray</a:t>
            </a:r>
            <a:r>
              <a:rPr lang="en-GB" dirty="0">
                <a:solidFill>
                  <a:sysClr val="windowText" lastClr="000000"/>
                </a:solidFill>
              </a:rPr>
              <a:t>):</a:t>
            </a:r>
          </a:p>
          <a:p>
            <a:pPr marL="514350" indent="-514350">
              <a:lnSpc>
                <a:spcPct val="120000"/>
              </a:lnSpc>
              <a:buFont typeface="+mj-lt"/>
              <a:buAutoNum type="arabicPeriod"/>
            </a:pPr>
            <a:r>
              <a:rPr lang="en-GB" dirty="0">
                <a:solidFill>
                  <a:sysClr val="windowText" lastClr="000000"/>
                </a:solidFill>
              </a:rPr>
              <a:t>Unwarranted variation </a:t>
            </a:r>
          </a:p>
          <a:p>
            <a:pPr marL="514350" indent="-514350">
              <a:lnSpc>
                <a:spcPct val="120000"/>
              </a:lnSpc>
              <a:buFont typeface="+mj-lt"/>
              <a:buAutoNum type="arabicPeriod"/>
            </a:pPr>
            <a:r>
              <a:rPr lang="en-GB" dirty="0">
                <a:solidFill>
                  <a:sysClr val="windowText" lastClr="000000"/>
                </a:solidFill>
              </a:rPr>
              <a:t>Harm, even when quality is high  (over-diagnosis, over-treatment) </a:t>
            </a:r>
            <a:endParaRPr lang="en-GB" b="1" dirty="0">
              <a:solidFill>
                <a:sysClr val="windowText" lastClr="000000"/>
              </a:solidFill>
            </a:endParaRPr>
          </a:p>
          <a:p>
            <a:pPr marL="514350" indent="-514350">
              <a:lnSpc>
                <a:spcPct val="120000"/>
              </a:lnSpc>
              <a:buFont typeface="+mj-lt"/>
              <a:buAutoNum type="arabicPeriod"/>
            </a:pPr>
            <a:r>
              <a:rPr lang="en-GB" dirty="0">
                <a:solidFill>
                  <a:sysClr val="windowText" lastClr="000000"/>
                </a:solidFill>
              </a:rPr>
              <a:t>Failure to prevent disease and disability </a:t>
            </a:r>
          </a:p>
          <a:p>
            <a:pPr marL="514350" indent="-514350">
              <a:lnSpc>
                <a:spcPct val="120000"/>
              </a:lnSpc>
              <a:buFont typeface="+mj-lt"/>
              <a:buAutoNum type="arabicPeriod"/>
            </a:pPr>
            <a:r>
              <a:rPr lang="en-GB" dirty="0">
                <a:solidFill>
                  <a:sysClr val="windowText" lastClr="000000"/>
                </a:solidFill>
              </a:rPr>
              <a:t>Waste of human and physical resources through low value activity </a:t>
            </a:r>
          </a:p>
          <a:p>
            <a:pPr marL="514350" indent="-514350">
              <a:lnSpc>
                <a:spcPct val="120000"/>
              </a:lnSpc>
              <a:buFont typeface="+mj-lt"/>
              <a:buAutoNum type="arabicPeriod"/>
            </a:pPr>
            <a:r>
              <a:rPr lang="en-GB" dirty="0">
                <a:solidFill>
                  <a:sysClr val="windowText" lastClr="000000"/>
                </a:solidFill>
              </a:rPr>
              <a:t>Inequity</a:t>
            </a:r>
            <a:br>
              <a:rPr lang="en-GB" dirty="0">
                <a:solidFill>
                  <a:sysClr val="windowText" lastClr="000000"/>
                </a:solidFill>
              </a:rPr>
            </a:br>
            <a:br>
              <a:rPr lang="en-GB" dirty="0">
                <a:solidFill>
                  <a:sysClr val="windowText" lastClr="000000"/>
                </a:solidFill>
              </a:rPr>
            </a:br>
            <a:r>
              <a:rPr lang="en-GB" b="1" dirty="0">
                <a:solidFill>
                  <a:sysClr val="windowText" lastClr="000000"/>
                </a:solidFill>
              </a:rPr>
              <a:t>And new challenges are forming</a:t>
            </a:r>
            <a:r>
              <a:rPr lang="en-GB" dirty="0">
                <a:solidFill>
                  <a:sysClr val="windowText" lastClr="000000"/>
                </a:solidFill>
              </a:rPr>
              <a:t>:</a:t>
            </a:r>
          </a:p>
          <a:p>
            <a:pPr marL="514350" indent="-514350">
              <a:lnSpc>
                <a:spcPct val="120000"/>
              </a:lnSpc>
              <a:buFont typeface="+mj-lt"/>
              <a:buAutoNum type="arabicPeriod"/>
            </a:pPr>
            <a:r>
              <a:rPr lang="en-GB" dirty="0">
                <a:solidFill>
                  <a:sysClr val="windowText" lastClr="000000"/>
                </a:solidFill>
              </a:rPr>
              <a:t>Financial constraints</a:t>
            </a:r>
          </a:p>
          <a:p>
            <a:pPr marL="514350" indent="-514350">
              <a:lnSpc>
                <a:spcPct val="120000"/>
              </a:lnSpc>
              <a:buFont typeface="+mj-lt"/>
              <a:buAutoNum type="arabicPeriod"/>
            </a:pPr>
            <a:r>
              <a:rPr lang="en-GB" dirty="0">
                <a:solidFill>
                  <a:sysClr val="windowText" lastClr="000000"/>
                </a:solidFill>
              </a:rPr>
              <a:t>Rising expectations of personalised care</a:t>
            </a:r>
          </a:p>
          <a:p>
            <a:pPr marL="514350" indent="-514350">
              <a:lnSpc>
                <a:spcPct val="120000"/>
              </a:lnSpc>
              <a:buFont typeface="+mj-lt"/>
              <a:buAutoNum type="arabicPeriod"/>
            </a:pPr>
            <a:r>
              <a:rPr lang="en-GB" dirty="0">
                <a:solidFill>
                  <a:sysClr val="windowText" lastClr="000000"/>
                </a:solidFill>
              </a:rPr>
              <a:t>Climate change/pollution </a:t>
            </a:r>
          </a:p>
          <a:p>
            <a:pPr marL="514350" indent="-514350">
              <a:lnSpc>
                <a:spcPct val="120000"/>
              </a:lnSpc>
              <a:buFont typeface="+mj-lt"/>
              <a:buAutoNum type="arabicPeriod"/>
            </a:pPr>
            <a:r>
              <a:rPr lang="en-GB" dirty="0">
                <a:solidFill>
                  <a:sysClr val="windowText" lastClr="000000"/>
                </a:solidFill>
              </a:rPr>
              <a:t>Increasing need</a:t>
            </a:r>
            <a:endParaRPr lang="en-US" dirty="0">
              <a:solidFill>
                <a:sysClr val="windowText" lastClr="000000"/>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9695077" y="185360"/>
            <a:ext cx="2075114" cy="1083210"/>
          </a:xfrm>
          <a:prstGeom prst="rect">
            <a:avLst/>
          </a:prstGeom>
        </p:spPr>
      </p:pic>
      <p:pic>
        <p:nvPicPr>
          <p:cNvPr id="6" name="Picture 5">
            <a:extLst>
              <a:ext uri="{FF2B5EF4-FFF2-40B4-BE49-F238E27FC236}">
                <a16:creationId xmlns:a16="http://schemas.microsoft.com/office/drawing/2014/main" id="{311E6F19-83F5-4F71-B0A9-429FE90399C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417629" y="5427156"/>
            <a:ext cx="1473362" cy="950198"/>
          </a:xfrm>
          <a:prstGeom prst="rect">
            <a:avLst/>
          </a:prstGeom>
        </p:spPr>
      </p:pic>
      <p:pic>
        <p:nvPicPr>
          <p:cNvPr id="7" name="Content Placeholder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9597" y="2807808"/>
            <a:ext cx="3432403" cy="3864832"/>
          </a:xfrm>
          <a:prstGeom prst="rect">
            <a:avLst/>
          </a:prstGeom>
        </p:spPr>
      </p:pic>
      <p:sp>
        <p:nvSpPr>
          <p:cNvPr id="3" name="TextBox 2"/>
          <p:cNvSpPr txBox="1"/>
          <p:nvPr/>
        </p:nvSpPr>
        <p:spPr>
          <a:xfrm>
            <a:off x="5225420" y="6481729"/>
            <a:ext cx="7391830" cy="338554"/>
          </a:xfrm>
          <a:prstGeom prst="rect">
            <a:avLst/>
          </a:prstGeom>
          <a:noFill/>
        </p:spPr>
        <p:txBody>
          <a:bodyPr wrap="square" rtlCol="0">
            <a:spAutoFit/>
          </a:bodyPr>
          <a:lstStyle/>
          <a:p>
            <a:r>
              <a:rPr lang="en-US" sz="1600" dirty="0"/>
              <a:t>PHE Fingertips data Asthma admissions per 1000 population 2012/13 data</a:t>
            </a:r>
          </a:p>
        </p:txBody>
      </p:sp>
    </p:spTree>
    <p:extLst>
      <p:ext uri="{BB962C8B-B14F-4D97-AF65-F5344CB8AC3E}">
        <p14:creationId xmlns:p14="http://schemas.microsoft.com/office/powerpoint/2010/main" val="2267225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BD1D-B67D-4D02-AF83-82B78B21C887}"/>
              </a:ext>
            </a:extLst>
          </p:cNvPr>
          <p:cNvSpPr>
            <a:spLocks noGrp="1"/>
          </p:cNvSpPr>
          <p:nvPr>
            <p:ph type="title"/>
          </p:nvPr>
        </p:nvSpPr>
        <p:spPr/>
        <p:txBody>
          <a:bodyPr/>
          <a:lstStyle/>
          <a:p>
            <a:r>
              <a:rPr lang="en-GB" dirty="0"/>
              <a:t>Some of our first questions</a:t>
            </a:r>
          </a:p>
        </p:txBody>
      </p:sp>
      <p:sp>
        <p:nvSpPr>
          <p:cNvPr id="3" name="Content Placeholder 2">
            <a:extLst>
              <a:ext uri="{FF2B5EF4-FFF2-40B4-BE49-F238E27FC236}">
                <a16:creationId xmlns:a16="http://schemas.microsoft.com/office/drawing/2014/main" id="{EEC165E0-F5EF-43A2-9AFC-995C291698A0}"/>
              </a:ext>
            </a:extLst>
          </p:cNvPr>
          <p:cNvSpPr>
            <a:spLocks noGrp="1"/>
          </p:cNvSpPr>
          <p:nvPr>
            <p:ph idx="1"/>
          </p:nvPr>
        </p:nvSpPr>
        <p:spPr>
          <a:xfrm>
            <a:off x="609600" y="1600201"/>
            <a:ext cx="10972800" cy="4525963"/>
          </a:xfrm>
        </p:spPr>
        <p:txBody>
          <a:bodyPr>
            <a:normAutofit fontScale="92500" lnSpcReduction="20000"/>
          </a:bodyPr>
          <a:lstStyle/>
          <a:p>
            <a:r>
              <a:rPr lang="en-GB" b="1" dirty="0"/>
              <a:t>What standards should we aim</a:t>
            </a:r>
            <a:r>
              <a:rPr lang="en-GB" dirty="0"/>
              <a:t> </a:t>
            </a:r>
            <a:r>
              <a:rPr lang="en-GB" b="1" dirty="0"/>
              <a:t>for</a:t>
            </a:r>
            <a:r>
              <a:rPr lang="en-GB" dirty="0"/>
              <a:t> e.g. what does OK use of SABAs look like?  What does best use of SABAs look like?  What does just about acceptable use of SABAs look like? Therefore, what is over-reliance?  This will help us craft the messages.</a:t>
            </a:r>
            <a:br>
              <a:rPr lang="en-GB" dirty="0"/>
            </a:br>
            <a:endParaRPr lang="en-GB" dirty="0"/>
          </a:p>
          <a:p>
            <a:r>
              <a:rPr lang="en-GB" b="1" dirty="0"/>
              <a:t>Resources</a:t>
            </a:r>
            <a:br>
              <a:rPr lang="en-GB" dirty="0"/>
            </a:br>
            <a:r>
              <a:rPr lang="en-GB" dirty="0"/>
              <a:t>What resources do we need - how would we find out?   Are we first looking for the key questions that patients, GPs, nurses, pharmacists should ask? Do we also need information giving resources?</a:t>
            </a:r>
          </a:p>
          <a:p>
            <a:r>
              <a:rPr lang="en-GB" dirty="0"/>
              <a:t>What resources do we have – how would we find out?</a:t>
            </a:r>
          </a:p>
          <a:p>
            <a:r>
              <a:rPr lang="en-GB" dirty="0"/>
              <a:t>What resources could we build on e.g. </a:t>
            </a:r>
            <a:r>
              <a:rPr lang="en-GB" u="sng" dirty="0">
                <a:hlinkClick r:id="rId2"/>
              </a:rPr>
              <a:t>antibiotic prescribing </a:t>
            </a:r>
            <a:r>
              <a:rPr lang="en-GB" dirty="0"/>
              <a:t> </a:t>
            </a:r>
          </a:p>
          <a:p>
            <a:r>
              <a:rPr lang="en-GB" dirty="0"/>
              <a:t>Therefore, where are the gaps? </a:t>
            </a:r>
            <a:endParaRPr lang="en-US" b="1" dirty="0"/>
          </a:p>
          <a:p>
            <a:endParaRPr lang="en-GB" dirty="0"/>
          </a:p>
        </p:txBody>
      </p:sp>
    </p:spTree>
    <p:extLst>
      <p:ext uri="{BB962C8B-B14F-4D97-AF65-F5344CB8AC3E}">
        <p14:creationId xmlns:p14="http://schemas.microsoft.com/office/powerpoint/2010/main" val="1895011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086" y="2996067"/>
            <a:ext cx="6937393" cy="1143000"/>
          </a:xfrm>
        </p:spPr>
        <p:txBody>
          <a:bodyPr/>
          <a:lstStyle/>
          <a:p>
            <a:r>
              <a:rPr lang="en-US" dirty="0"/>
              <a:t>What have we done so far?</a:t>
            </a:r>
            <a:br>
              <a:rPr lang="en-US" dirty="0"/>
            </a:br>
            <a:br>
              <a:rPr lang="en-US" dirty="0"/>
            </a:br>
            <a:r>
              <a:rPr lang="en-US" b="0" dirty="0"/>
              <a:t>First six months Jan-June 2018</a:t>
            </a:r>
            <a:br>
              <a:rPr lang="en-US" dirty="0"/>
            </a:br>
            <a:endParaRPr lang="en-US" dirty="0"/>
          </a:p>
        </p:txBody>
      </p:sp>
    </p:spTree>
    <p:extLst>
      <p:ext uri="{BB962C8B-B14F-4D97-AF65-F5344CB8AC3E}">
        <p14:creationId xmlns:p14="http://schemas.microsoft.com/office/powerpoint/2010/main" val="358674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A98C9-2152-4583-AD32-FED9F7702833}"/>
              </a:ext>
            </a:extLst>
          </p:cNvPr>
          <p:cNvSpPr>
            <a:spLocks noGrp="1"/>
          </p:cNvSpPr>
          <p:nvPr>
            <p:ph type="title"/>
          </p:nvPr>
        </p:nvSpPr>
        <p:spPr/>
        <p:txBody>
          <a:bodyPr/>
          <a:lstStyle/>
          <a:p>
            <a:r>
              <a:rPr lang="en-GB" sz="3200" dirty="0"/>
              <a:t>Stakeholder engagement</a:t>
            </a:r>
          </a:p>
        </p:txBody>
      </p:sp>
      <p:sp>
        <p:nvSpPr>
          <p:cNvPr id="3" name="Content Placeholder 2">
            <a:extLst>
              <a:ext uri="{FF2B5EF4-FFF2-40B4-BE49-F238E27FC236}">
                <a16:creationId xmlns:a16="http://schemas.microsoft.com/office/drawing/2014/main" id="{70B1A5B0-E638-474C-BFF8-8BEF45FAEBD8}"/>
              </a:ext>
            </a:extLst>
          </p:cNvPr>
          <p:cNvSpPr>
            <a:spLocks noGrp="1"/>
          </p:cNvSpPr>
          <p:nvPr>
            <p:ph idx="1"/>
          </p:nvPr>
        </p:nvSpPr>
        <p:spPr>
          <a:xfrm>
            <a:off x="711200" y="1600201"/>
            <a:ext cx="9499600" cy="1746682"/>
          </a:xfrm>
        </p:spPr>
        <p:txBody>
          <a:bodyPr>
            <a:normAutofit fontScale="92500" lnSpcReduction="20000"/>
          </a:bodyPr>
          <a:lstStyle/>
          <a:p>
            <a:pPr marL="514350" indent="-514350">
              <a:buClrTx/>
              <a:buFont typeface="+mj-lt"/>
              <a:buAutoNum type="arabicPeriod"/>
            </a:pPr>
            <a:r>
              <a:rPr lang="en-US" dirty="0"/>
              <a:t>Stakeholder analysis and plan</a:t>
            </a:r>
          </a:p>
          <a:p>
            <a:pPr marL="514350" indent="-514350">
              <a:buClrTx/>
              <a:buFont typeface="+mj-lt"/>
              <a:buAutoNum type="arabicPeriod"/>
            </a:pPr>
            <a:r>
              <a:rPr lang="en-US" dirty="0"/>
              <a:t>Use 9 C checklist to list stakeholders</a:t>
            </a:r>
          </a:p>
          <a:p>
            <a:pPr marL="514350" indent="-514350">
              <a:buClrTx/>
              <a:buFont typeface="+mj-lt"/>
              <a:buAutoNum type="arabicPeriod"/>
            </a:pPr>
            <a:r>
              <a:rPr lang="en-US" dirty="0"/>
              <a:t>Prioritise according to power, influence, impact</a:t>
            </a:r>
          </a:p>
          <a:p>
            <a:pPr marL="514350" indent="-514350">
              <a:buClrTx/>
              <a:buFont typeface="+mj-lt"/>
              <a:buAutoNum type="arabicPeriod"/>
            </a:pPr>
            <a:r>
              <a:rPr lang="en-US" dirty="0"/>
              <a:t>Invite to national design charrette</a:t>
            </a:r>
          </a:p>
          <a:p>
            <a:pPr>
              <a:buClrTx/>
            </a:pPr>
            <a:endParaRPr lang="en-GB" dirty="0"/>
          </a:p>
        </p:txBody>
      </p:sp>
      <p:grpSp>
        <p:nvGrpSpPr>
          <p:cNvPr id="4" name="Group 3">
            <a:extLst>
              <a:ext uri="{FF2B5EF4-FFF2-40B4-BE49-F238E27FC236}">
                <a16:creationId xmlns:a16="http://schemas.microsoft.com/office/drawing/2014/main" id="{991D495A-2704-4B19-9B80-20CB83D8F974}"/>
              </a:ext>
            </a:extLst>
          </p:cNvPr>
          <p:cNvGrpSpPr/>
          <p:nvPr/>
        </p:nvGrpSpPr>
        <p:grpSpPr>
          <a:xfrm>
            <a:off x="6248401" y="3570875"/>
            <a:ext cx="5158508" cy="2552834"/>
            <a:chOff x="467906" y="3039533"/>
            <a:chExt cx="4950761" cy="2531534"/>
          </a:xfrm>
        </p:grpSpPr>
        <p:sp>
          <p:nvSpPr>
            <p:cNvPr id="5" name="Cloud Callout 9">
              <a:extLst>
                <a:ext uri="{FF2B5EF4-FFF2-40B4-BE49-F238E27FC236}">
                  <a16:creationId xmlns:a16="http://schemas.microsoft.com/office/drawing/2014/main" id="{B25CA0EB-8DE1-4594-9B90-320519DAE87A}"/>
                </a:ext>
              </a:extLst>
            </p:cNvPr>
            <p:cNvSpPr/>
            <p:nvPr/>
          </p:nvSpPr>
          <p:spPr>
            <a:xfrm>
              <a:off x="467906" y="3039533"/>
              <a:ext cx="4950761" cy="2531534"/>
            </a:xfrm>
            <a:prstGeom prst="cloudCallou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dist"/>
              <a:endParaRPr lang="en-US"/>
            </a:p>
          </p:txBody>
        </p:sp>
        <p:sp>
          <p:nvSpPr>
            <p:cNvPr id="6" name="TextBox 5">
              <a:extLst>
                <a:ext uri="{FF2B5EF4-FFF2-40B4-BE49-F238E27FC236}">
                  <a16:creationId xmlns:a16="http://schemas.microsoft.com/office/drawing/2014/main" id="{E9673DD2-C20A-4E28-B31E-1AB893EF3660}"/>
                </a:ext>
              </a:extLst>
            </p:cNvPr>
            <p:cNvSpPr txBox="1"/>
            <p:nvPr/>
          </p:nvSpPr>
          <p:spPr>
            <a:xfrm>
              <a:off x="1297540" y="3552985"/>
              <a:ext cx="3518348" cy="1373439"/>
            </a:xfrm>
            <a:prstGeom prst="rect">
              <a:avLst/>
            </a:prstGeom>
            <a:noFill/>
          </p:spPr>
          <p:txBody>
            <a:bodyPr wrap="square" rtlCol="0">
              <a:spAutoFit/>
            </a:bodyPr>
            <a:lstStyle/>
            <a:p>
              <a:r>
                <a:rPr lang="en-US" sz="2800" b="1" dirty="0">
                  <a:solidFill>
                    <a:schemeClr val="bg1"/>
                  </a:solidFill>
                </a:rPr>
                <a:t>What could they do to support or prevent movement?</a:t>
              </a:r>
            </a:p>
          </p:txBody>
        </p:sp>
      </p:grpSp>
      <p:grpSp>
        <p:nvGrpSpPr>
          <p:cNvPr id="7" name="Group 6">
            <a:extLst>
              <a:ext uri="{FF2B5EF4-FFF2-40B4-BE49-F238E27FC236}">
                <a16:creationId xmlns:a16="http://schemas.microsoft.com/office/drawing/2014/main" id="{DA0C5988-34CA-4CD2-8FBB-E1A6ADEF03A1}"/>
              </a:ext>
            </a:extLst>
          </p:cNvPr>
          <p:cNvGrpSpPr/>
          <p:nvPr/>
        </p:nvGrpSpPr>
        <p:grpSpPr>
          <a:xfrm>
            <a:off x="711200" y="3570874"/>
            <a:ext cx="4987636" cy="2765269"/>
            <a:chOff x="467906" y="3039533"/>
            <a:chExt cx="4950761" cy="2531534"/>
          </a:xfrm>
        </p:grpSpPr>
        <p:sp>
          <p:nvSpPr>
            <p:cNvPr id="8" name="Cloud Callout 9">
              <a:extLst>
                <a:ext uri="{FF2B5EF4-FFF2-40B4-BE49-F238E27FC236}">
                  <a16:creationId xmlns:a16="http://schemas.microsoft.com/office/drawing/2014/main" id="{C7765A49-CDFF-4820-8A98-0E2D40C4EFEF}"/>
                </a:ext>
              </a:extLst>
            </p:cNvPr>
            <p:cNvSpPr/>
            <p:nvPr/>
          </p:nvSpPr>
          <p:spPr>
            <a:xfrm>
              <a:off x="467906" y="3039533"/>
              <a:ext cx="4950761" cy="2531534"/>
            </a:xfrm>
            <a:prstGeom prst="cloudCallou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dist"/>
              <a:endParaRPr lang="en-US"/>
            </a:p>
          </p:txBody>
        </p:sp>
        <p:sp>
          <p:nvSpPr>
            <p:cNvPr id="9" name="TextBox 8">
              <a:extLst>
                <a:ext uri="{FF2B5EF4-FFF2-40B4-BE49-F238E27FC236}">
                  <a16:creationId xmlns:a16="http://schemas.microsoft.com/office/drawing/2014/main" id="{2C4620B8-8D4F-444C-AF11-4D4100579214}"/>
                </a:ext>
              </a:extLst>
            </p:cNvPr>
            <p:cNvSpPr txBox="1"/>
            <p:nvPr/>
          </p:nvSpPr>
          <p:spPr>
            <a:xfrm>
              <a:off x="1594125" y="3681209"/>
              <a:ext cx="3505246" cy="1267928"/>
            </a:xfrm>
            <a:prstGeom prst="rect">
              <a:avLst/>
            </a:prstGeom>
            <a:noFill/>
          </p:spPr>
          <p:txBody>
            <a:bodyPr wrap="square" rtlCol="0">
              <a:spAutoFit/>
            </a:bodyPr>
            <a:lstStyle/>
            <a:p>
              <a:r>
                <a:rPr lang="en-US" sz="2800" b="1" dirty="0">
                  <a:solidFill>
                    <a:schemeClr val="bg1"/>
                  </a:solidFill>
                </a:rPr>
                <a:t>What’s in it for them?  How could they benefit?</a:t>
              </a:r>
            </a:p>
          </p:txBody>
        </p:sp>
      </p:grpSp>
    </p:spTree>
    <p:extLst>
      <p:ext uri="{BB962C8B-B14F-4D97-AF65-F5344CB8AC3E}">
        <p14:creationId xmlns:p14="http://schemas.microsoft.com/office/powerpoint/2010/main" val="463664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Identifying stakeholders 9Cs</a:t>
            </a:r>
          </a:p>
        </p:txBody>
      </p:sp>
      <p:sp>
        <p:nvSpPr>
          <p:cNvPr id="4" name="Slide Number Placeholder 3"/>
          <p:cNvSpPr>
            <a:spLocks noGrp="1"/>
          </p:cNvSpPr>
          <p:nvPr>
            <p:ph type="sldNum" sz="quarter" idx="10"/>
          </p:nvPr>
        </p:nvSpPr>
        <p:spPr>
          <a:xfrm>
            <a:off x="10018539" y="5624513"/>
            <a:ext cx="624219" cy="273844"/>
          </a:xfrm>
        </p:spPr>
        <p:txBody>
          <a:bodyPr/>
          <a:lstStyle/>
          <a:p>
            <a:fld id="{3AE951B0-490F-1640-97B4-B332EF171988}" type="slidenum">
              <a:rPr lang="en-GB" smtClean="0"/>
              <a:pPr/>
              <a:t>33</a:t>
            </a:fld>
            <a:endParaRPr lang="en-GB" dirty="0"/>
          </a:p>
        </p:txBody>
      </p:sp>
      <p:graphicFrame>
        <p:nvGraphicFramePr>
          <p:cNvPr id="8" name="Content Placeholder 7"/>
          <p:cNvGraphicFramePr>
            <a:graphicFrameLocks noGrp="1"/>
          </p:cNvGraphicFramePr>
          <p:nvPr>
            <p:ph idx="1"/>
          </p:nvPr>
        </p:nvGraphicFramePr>
        <p:xfrm>
          <a:off x="1874839" y="1643059"/>
          <a:ext cx="8526831" cy="4739986"/>
        </p:xfrm>
        <a:graphic>
          <a:graphicData uri="http://schemas.openxmlformats.org/drawingml/2006/table">
            <a:tbl>
              <a:tblPr firstRow="1" bandRow="1">
                <a:tableStyleId>{5C22544A-7EE6-4342-B048-85BDC9FD1C3A}</a:tableStyleId>
              </a:tblPr>
              <a:tblGrid>
                <a:gridCol w="5585233">
                  <a:extLst>
                    <a:ext uri="{9D8B030D-6E8A-4147-A177-3AD203B41FA5}">
                      <a16:colId xmlns:a16="http://schemas.microsoft.com/office/drawing/2014/main" val="20000"/>
                    </a:ext>
                  </a:extLst>
                </a:gridCol>
                <a:gridCol w="1233349">
                  <a:extLst>
                    <a:ext uri="{9D8B030D-6E8A-4147-A177-3AD203B41FA5}">
                      <a16:colId xmlns:a16="http://schemas.microsoft.com/office/drawing/2014/main" val="20001"/>
                    </a:ext>
                  </a:extLst>
                </a:gridCol>
                <a:gridCol w="1708249">
                  <a:extLst>
                    <a:ext uri="{9D8B030D-6E8A-4147-A177-3AD203B41FA5}">
                      <a16:colId xmlns:a16="http://schemas.microsoft.com/office/drawing/2014/main" val="20002"/>
                    </a:ext>
                  </a:extLst>
                </a:gridCol>
              </a:tblGrid>
              <a:tr h="577235">
                <a:tc>
                  <a:txBody>
                    <a:bodyPr/>
                    <a:lstStyle/>
                    <a:p>
                      <a:r>
                        <a:rPr lang="en-US" sz="1400" dirty="0"/>
                        <a:t>Who?</a:t>
                      </a:r>
                    </a:p>
                  </a:txBody>
                  <a:tcPr marT="34290" marB="34290"/>
                </a:tc>
                <a:tc>
                  <a:txBody>
                    <a:bodyPr/>
                    <a:lstStyle/>
                    <a:p>
                      <a:r>
                        <a:rPr lang="en-US" sz="1400" dirty="0"/>
                        <a:t>Analysis</a:t>
                      </a:r>
                    </a:p>
                  </a:txBody>
                  <a:tcPr marT="34290" marB="34290"/>
                </a:tc>
                <a:tc>
                  <a:txBody>
                    <a:bodyPr/>
                    <a:lstStyle/>
                    <a:p>
                      <a:r>
                        <a:rPr lang="en-US" sz="1400" dirty="0"/>
                        <a:t>Engagement</a:t>
                      </a:r>
                      <a:r>
                        <a:rPr lang="en-US" sz="1400" baseline="0" dirty="0"/>
                        <a:t> p</a:t>
                      </a:r>
                      <a:r>
                        <a:rPr lang="en-US" sz="1400" dirty="0"/>
                        <a:t>lan</a:t>
                      </a:r>
                    </a:p>
                  </a:txBody>
                  <a:tcPr marT="34290" marB="34290"/>
                </a:tc>
                <a:extLst>
                  <a:ext uri="{0D108BD9-81ED-4DB2-BD59-A6C34878D82A}">
                    <a16:rowId xmlns:a16="http://schemas.microsoft.com/office/drawing/2014/main" val="10000"/>
                  </a:ext>
                </a:extLst>
              </a:tr>
              <a:tr h="455856">
                <a:tc>
                  <a:txBody>
                    <a:bodyPr/>
                    <a:lstStyle/>
                    <a:p>
                      <a:pPr>
                        <a:spcAft>
                          <a:spcPts val="0"/>
                        </a:spcAft>
                      </a:pPr>
                      <a:r>
                        <a:rPr lang="en-US" sz="1400" b="1" i="0" dirty="0">
                          <a:latin typeface="+mn-lt"/>
                          <a:ea typeface="ＭＳ 明朝"/>
                          <a:cs typeface="Arial"/>
                        </a:rPr>
                        <a:t>Commissioners:   </a:t>
                      </a:r>
                      <a:r>
                        <a:rPr lang="en-US" sz="1400" b="0" i="0" dirty="0" err="1">
                          <a:latin typeface="+mn-lt"/>
                          <a:ea typeface="ＭＳ 明朝"/>
                          <a:cs typeface="Arial"/>
                        </a:rPr>
                        <a:t>payors</a:t>
                      </a:r>
                      <a:r>
                        <a:rPr lang="en-US" sz="1400" b="0" i="0" dirty="0">
                          <a:latin typeface="+mn-lt"/>
                          <a:ea typeface="ＭＳ 明朝"/>
                          <a:cs typeface="Arial"/>
                        </a:rPr>
                        <a:t>  £££</a:t>
                      </a:r>
                      <a:endParaRPr lang="en-GB" sz="1400" b="0" i="0" dirty="0">
                        <a:latin typeface="+mn-lt"/>
                        <a:ea typeface="ＭＳ 明朝"/>
                        <a:cs typeface="Times New Roman"/>
                      </a:endParaRPr>
                    </a:p>
                  </a:txBody>
                  <a:tcPr marL="68580" marR="68580" marT="0" marB="0"/>
                </a:tc>
                <a:tc>
                  <a:txBody>
                    <a:bodyPr/>
                    <a:lstStyle/>
                    <a:p>
                      <a:endParaRPr lang="en-US" sz="1400"/>
                    </a:p>
                  </a:txBody>
                  <a:tcPr marT="34290" marB="34290"/>
                </a:tc>
                <a:tc>
                  <a:txBody>
                    <a:bodyPr/>
                    <a:lstStyle/>
                    <a:p>
                      <a:endParaRPr lang="en-US" sz="1400"/>
                    </a:p>
                  </a:txBody>
                  <a:tcPr marT="34290" marB="34290"/>
                </a:tc>
                <a:extLst>
                  <a:ext uri="{0D108BD9-81ED-4DB2-BD59-A6C34878D82A}">
                    <a16:rowId xmlns:a16="http://schemas.microsoft.com/office/drawing/2014/main" val="10001"/>
                  </a:ext>
                </a:extLst>
              </a:tr>
              <a:tr h="455856">
                <a:tc>
                  <a:txBody>
                    <a:bodyPr/>
                    <a:lstStyle/>
                    <a:p>
                      <a:pPr>
                        <a:spcAft>
                          <a:spcPts val="0"/>
                        </a:spcAft>
                      </a:pPr>
                      <a:r>
                        <a:rPr lang="en-US" sz="1400" b="1" i="0" dirty="0">
                          <a:latin typeface="+mn-lt"/>
                          <a:ea typeface="ＭＳ 明朝"/>
                          <a:cs typeface="Arial"/>
                        </a:rPr>
                        <a:t>Customers</a:t>
                      </a:r>
                      <a:r>
                        <a:rPr lang="en-US" sz="1400" b="1" i="0" baseline="0" dirty="0">
                          <a:latin typeface="+mn-lt"/>
                          <a:ea typeface="ＭＳ 明朝"/>
                          <a:cs typeface="Arial"/>
                        </a:rPr>
                        <a:t>: </a:t>
                      </a:r>
                      <a:r>
                        <a:rPr lang="en-US" sz="1400" b="0" i="0" baseline="0" dirty="0">
                          <a:latin typeface="+mn-lt"/>
                          <a:ea typeface="ＭＳ 明朝"/>
                          <a:cs typeface="Arial"/>
                        </a:rPr>
                        <a:t>who are we targeting?</a:t>
                      </a:r>
                      <a:endParaRPr lang="en-GB" sz="1400" b="0" i="0" dirty="0">
                        <a:latin typeface="+mn-lt"/>
                        <a:ea typeface="ＭＳ 明朝"/>
                        <a:cs typeface="Times New Roman"/>
                      </a:endParaRPr>
                    </a:p>
                  </a:txBody>
                  <a:tcPr marL="68580" marR="68580" marT="0" marB="0"/>
                </a:tc>
                <a:tc>
                  <a:txBody>
                    <a:bodyPr/>
                    <a:lstStyle/>
                    <a:p>
                      <a:endParaRPr lang="en-US" sz="1400"/>
                    </a:p>
                  </a:txBody>
                  <a:tcPr marT="34290" marB="34290"/>
                </a:tc>
                <a:tc>
                  <a:txBody>
                    <a:bodyPr/>
                    <a:lstStyle/>
                    <a:p>
                      <a:endParaRPr lang="en-US" sz="1400"/>
                    </a:p>
                  </a:txBody>
                  <a:tcPr marT="34290" marB="34290"/>
                </a:tc>
                <a:extLst>
                  <a:ext uri="{0D108BD9-81ED-4DB2-BD59-A6C34878D82A}">
                    <a16:rowId xmlns:a16="http://schemas.microsoft.com/office/drawing/2014/main" val="10002"/>
                  </a:ext>
                </a:extLst>
              </a:tr>
              <a:tr h="4769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dirty="0">
                          <a:latin typeface="+mn-lt"/>
                          <a:ea typeface="ＭＳ 明朝"/>
                          <a:cs typeface="Arial"/>
                        </a:rPr>
                        <a:t>Collaborators:  </a:t>
                      </a:r>
                      <a:r>
                        <a:rPr lang="en-US" sz="1400" b="0" i="0" dirty="0">
                          <a:latin typeface="+mn-lt"/>
                          <a:ea typeface="ＭＳ 明朝"/>
                          <a:cs typeface="Arial"/>
                        </a:rPr>
                        <a:t>eg NGOs, professional societies</a:t>
                      </a:r>
                      <a:endParaRPr lang="en-GB" sz="1400" b="0" i="0" dirty="0">
                        <a:latin typeface="+mn-lt"/>
                        <a:ea typeface="ＭＳ 明朝"/>
                        <a:cs typeface="Times New Roman"/>
                      </a:endParaRPr>
                    </a:p>
                  </a:txBody>
                  <a:tcPr marT="34290" marB="34290"/>
                </a:tc>
                <a:tc>
                  <a:txBody>
                    <a:bodyPr/>
                    <a:lstStyle/>
                    <a:p>
                      <a:endParaRPr lang="en-US" sz="1400" dirty="0"/>
                    </a:p>
                  </a:txBody>
                  <a:tcPr marT="34290" marB="34290"/>
                </a:tc>
                <a:tc>
                  <a:txBody>
                    <a:bodyPr/>
                    <a:lstStyle/>
                    <a:p>
                      <a:endParaRPr lang="en-US" sz="1400" dirty="0"/>
                    </a:p>
                  </a:txBody>
                  <a:tcPr marT="34290" marB="34290"/>
                </a:tc>
                <a:extLst>
                  <a:ext uri="{0D108BD9-81ED-4DB2-BD59-A6C34878D82A}">
                    <a16:rowId xmlns:a16="http://schemas.microsoft.com/office/drawing/2014/main" val="10003"/>
                  </a:ext>
                </a:extLst>
              </a:tr>
              <a:tr h="455856">
                <a:tc>
                  <a:txBody>
                    <a:bodyPr/>
                    <a:lstStyle/>
                    <a:p>
                      <a:pPr>
                        <a:spcAft>
                          <a:spcPts val="0"/>
                        </a:spcAft>
                      </a:pPr>
                      <a:r>
                        <a:rPr lang="en-US" sz="1400" b="1" i="0" dirty="0">
                          <a:latin typeface="+mn-lt"/>
                          <a:ea typeface="ＭＳ 明朝"/>
                          <a:cs typeface="Arial"/>
                        </a:rPr>
                        <a:t>Contributors: </a:t>
                      </a:r>
                      <a:r>
                        <a:rPr lang="en-US" sz="1400" b="0" i="0" dirty="0">
                          <a:latin typeface="+mn-lt"/>
                          <a:ea typeface="ＭＳ 明朝"/>
                          <a:cs typeface="Arial"/>
                        </a:rPr>
                        <a:t>provide content eg research</a:t>
                      </a:r>
                      <a:endParaRPr lang="en-GB" sz="1400" b="0" i="0" dirty="0">
                        <a:latin typeface="+mn-lt"/>
                        <a:ea typeface="ＭＳ 明朝"/>
                        <a:cs typeface="Times New Roman"/>
                      </a:endParaRPr>
                    </a:p>
                  </a:txBody>
                  <a:tcPr marL="68580" marR="68580" marT="0" marB="0"/>
                </a:tc>
                <a:tc>
                  <a:txBody>
                    <a:bodyPr/>
                    <a:lstStyle/>
                    <a:p>
                      <a:endParaRPr lang="en-US" sz="1400"/>
                    </a:p>
                  </a:txBody>
                  <a:tcPr marT="34290" marB="34290"/>
                </a:tc>
                <a:tc>
                  <a:txBody>
                    <a:bodyPr/>
                    <a:lstStyle/>
                    <a:p>
                      <a:endParaRPr lang="en-US" sz="1400"/>
                    </a:p>
                  </a:txBody>
                  <a:tcPr marT="34290" marB="34290"/>
                </a:tc>
                <a:extLst>
                  <a:ext uri="{0D108BD9-81ED-4DB2-BD59-A6C34878D82A}">
                    <a16:rowId xmlns:a16="http://schemas.microsoft.com/office/drawing/2014/main" val="10004"/>
                  </a:ext>
                </a:extLst>
              </a:tr>
              <a:tr h="455856">
                <a:tc>
                  <a:txBody>
                    <a:bodyPr/>
                    <a:lstStyle/>
                    <a:p>
                      <a:pPr>
                        <a:spcAft>
                          <a:spcPts val="0"/>
                        </a:spcAft>
                      </a:pPr>
                      <a:r>
                        <a:rPr lang="en-US" sz="1400" b="1" i="0" dirty="0">
                          <a:latin typeface="+mn-lt"/>
                          <a:ea typeface="ＭＳ 明朝"/>
                          <a:cs typeface="Arial"/>
                        </a:rPr>
                        <a:t>Channels: </a:t>
                      </a:r>
                      <a:r>
                        <a:rPr lang="en-US" sz="1400" b="0" i="0" dirty="0">
                          <a:latin typeface="+mn-lt"/>
                          <a:ea typeface="ＭＳ 明朝"/>
                          <a:cs typeface="Arial"/>
                        </a:rPr>
                        <a:t>to markets or customers</a:t>
                      </a:r>
                      <a:r>
                        <a:rPr lang="en-US" sz="1400" b="0" i="0" baseline="0" dirty="0">
                          <a:latin typeface="+mn-lt"/>
                          <a:ea typeface="ＭＳ 明朝"/>
                          <a:cs typeface="Arial"/>
                        </a:rPr>
                        <a:t> eg TV, radio</a:t>
                      </a:r>
                      <a:endParaRPr lang="en-GB" sz="1400" b="0" i="0" dirty="0">
                        <a:latin typeface="+mn-lt"/>
                        <a:ea typeface="ＭＳ 明朝"/>
                        <a:cs typeface="Times New Roman"/>
                      </a:endParaRPr>
                    </a:p>
                  </a:txBody>
                  <a:tcPr marL="68580" marR="68580" marT="0" marB="0"/>
                </a:tc>
                <a:tc>
                  <a:txBody>
                    <a:bodyPr/>
                    <a:lstStyle/>
                    <a:p>
                      <a:endParaRPr lang="en-US" sz="1400"/>
                    </a:p>
                  </a:txBody>
                  <a:tcPr marT="34290" marB="34290"/>
                </a:tc>
                <a:tc>
                  <a:txBody>
                    <a:bodyPr/>
                    <a:lstStyle/>
                    <a:p>
                      <a:endParaRPr lang="en-US" sz="1400"/>
                    </a:p>
                  </a:txBody>
                  <a:tcPr marT="34290" marB="34290"/>
                </a:tc>
                <a:extLst>
                  <a:ext uri="{0D108BD9-81ED-4DB2-BD59-A6C34878D82A}">
                    <a16:rowId xmlns:a16="http://schemas.microsoft.com/office/drawing/2014/main" val="10005"/>
                  </a:ext>
                </a:extLst>
              </a:tr>
              <a:tr h="494773">
                <a:tc>
                  <a:txBody>
                    <a:bodyPr/>
                    <a:lstStyle/>
                    <a:p>
                      <a:pPr>
                        <a:spcAft>
                          <a:spcPts val="0"/>
                        </a:spcAft>
                      </a:pPr>
                      <a:r>
                        <a:rPr lang="en-US" sz="1400" b="1" i="0" dirty="0">
                          <a:latin typeface="+mn-lt"/>
                          <a:ea typeface="ＭＳ 明朝"/>
                          <a:cs typeface="Arial"/>
                        </a:rPr>
                        <a:t>Commentators: </a:t>
                      </a:r>
                      <a:r>
                        <a:rPr lang="en-US" sz="1400" b="0" i="0" dirty="0">
                          <a:latin typeface="+mn-lt"/>
                          <a:ea typeface="ＭＳ 明朝"/>
                          <a:cs typeface="Arial"/>
                        </a:rPr>
                        <a:t>opinion leaders for the customers</a:t>
                      </a:r>
                      <a:r>
                        <a:rPr lang="en-US" sz="1400" b="0" i="0" baseline="0" dirty="0">
                          <a:latin typeface="+mn-lt"/>
                          <a:ea typeface="ＭＳ 明朝"/>
                          <a:cs typeface="Arial"/>
                        </a:rPr>
                        <a:t> eg community leaders</a:t>
                      </a:r>
                      <a:endParaRPr lang="en-GB" sz="1400" b="0" i="0" dirty="0">
                        <a:latin typeface="+mn-lt"/>
                        <a:ea typeface="ＭＳ 明朝"/>
                        <a:cs typeface="Times New Roman"/>
                      </a:endParaRPr>
                    </a:p>
                  </a:txBody>
                  <a:tcPr marL="68580" marR="68580" marT="0" marB="0"/>
                </a:tc>
                <a:tc>
                  <a:txBody>
                    <a:bodyPr/>
                    <a:lstStyle/>
                    <a:p>
                      <a:endParaRPr lang="en-US" sz="1400"/>
                    </a:p>
                  </a:txBody>
                  <a:tcPr marT="34290" marB="34290"/>
                </a:tc>
                <a:tc>
                  <a:txBody>
                    <a:bodyPr/>
                    <a:lstStyle/>
                    <a:p>
                      <a:endParaRPr lang="en-US" sz="1400"/>
                    </a:p>
                  </a:txBody>
                  <a:tcPr marT="34290" marB="34290"/>
                </a:tc>
                <a:extLst>
                  <a:ext uri="{0D108BD9-81ED-4DB2-BD59-A6C34878D82A}">
                    <a16:rowId xmlns:a16="http://schemas.microsoft.com/office/drawing/2014/main" val="10006"/>
                  </a:ext>
                </a:extLst>
              </a:tr>
              <a:tr h="455856">
                <a:tc>
                  <a:txBody>
                    <a:bodyPr/>
                    <a:lstStyle/>
                    <a:p>
                      <a:pPr>
                        <a:spcAft>
                          <a:spcPts val="0"/>
                        </a:spcAft>
                      </a:pPr>
                      <a:r>
                        <a:rPr lang="en-US" sz="1400" b="1" i="0" dirty="0">
                          <a:latin typeface="+mn-lt"/>
                          <a:ea typeface="ＭＳ 明朝"/>
                          <a:cs typeface="Arial"/>
                        </a:rPr>
                        <a:t>Consumers: </a:t>
                      </a:r>
                      <a:r>
                        <a:rPr lang="en-US" sz="1400" b="0" i="0" dirty="0">
                          <a:latin typeface="+mn-lt"/>
                          <a:ea typeface="ＭＳ 明朝"/>
                          <a:cs typeface="Arial"/>
                        </a:rPr>
                        <a:t>end user eg patient, family,</a:t>
                      </a:r>
                      <a:r>
                        <a:rPr lang="en-US" sz="1400" b="0" i="0" baseline="0" dirty="0">
                          <a:latin typeface="+mn-lt"/>
                          <a:ea typeface="ＭＳ 明朝"/>
                          <a:cs typeface="Arial"/>
                        </a:rPr>
                        <a:t> service user</a:t>
                      </a:r>
                      <a:endParaRPr lang="en-GB" sz="1400" b="0" i="0" dirty="0">
                        <a:latin typeface="+mn-lt"/>
                        <a:ea typeface="ＭＳ 明朝"/>
                        <a:cs typeface="Times New Roman"/>
                      </a:endParaRPr>
                    </a:p>
                  </a:txBody>
                  <a:tcPr marL="68580" marR="68580" marT="0" marB="0"/>
                </a:tc>
                <a:tc>
                  <a:txBody>
                    <a:bodyPr/>
                    <a:lstStyle/>
                    <a:p>
                      <a:endParaRPr lang="en-US" sz="1400"/>
                    </a:p>
                  </a:txBody>
                  <a:tcPr marT="34290" marB="34290"/>
                </a:tc>
                <a:tc>
                  <a:txBody>
                    <a:bodyPr/>
                    <a:lstStyle/>
                    <a:p>
                      <a:endParaRPr lang="en-US" sz="1400"/>
                    </a:p>
                  </a:txBody>
                  <a:tcPr marT="34290" marB="34290"/>
                </a:tc>
                <a:extLst>
                  <a:ext uri="{0D108BD9-81ED-4DB2-BD59-A6C34878D82A}">
                    <a16:rowId xmlns:a16="http://schemas.microsoft.com/office/drawing/2014/main" val="10007"/>
                  </a:ext>
                </a:extLst>
              </a:tr>
              <a:tr h="455856">
                <a:tc>
                  <a:txBody>
                    <a:bodyPr/>
                    <a:lstStyle/>
                    <a:p>
                      <a:pPr>
                        <a:spcAft>
                          <a:spcPts val="0"/>
                        </a:spcAft>
                      </a:pPr>
                      <a:r>
                        <a:rPr lang="en-US" sz="1400" b="1" i="0" dirty="0">
                          <a:latin typeface="+mn-lt"/>
                          <a:ea typeface="ＭＳ 明朝"/>
                          <a:cs typeface="Arial"/>
                        </a:rPr>
                        <a:t>Champions: </a:t>
                      </a:r>
                      <a:r>
                        <a:rPr lang="en-US" sz="1400" b="0" i="0" dirty="0">
                          <a:latin typeface="+mn-lt"/>
                          <a:ea typeface="ＭＳ 明朝"/>
                          <a:cs typeface="Arial"/>
                        </a:rPr>
                        <a:t>eg</a:t>
                      </a:r>
                      <a:r>
                        <a:rPr lang="en-US" sz="1400" b="0" i="0" baseline="0" dirty="0">
                          <a:latin typeface="+mn-lt"/>
                          <a:ea typeface="ＭＳ 明朝"/>
                          <a:cs typeface="Arial"/>
                        </a:rPr>
                        <a:t> policy makers</a:t>
                      </a:r>
                      <a:endParaRPr lang="en-GB" sz="1400" b="0" i="0" dirty="0">
                        <a:latin typeface="+mn-lt"/>
                        <a:ea typeface="ＭＳ 明朝"/>
                        <a:cs typeface="Times New Roman"/>
                      </a:endParaRPr>
                    </a:p>
                  </a:txBody>
                  <a:tcPr marL="68580" marR="68580" marT="0" marB="0"/>
                </a:tc>
                <a:tc>
                  <a:txBody>
                    <a:bodyPr/>
                    <a:lstStyle/>
                    <a:p>
                      <a:endParaRPr lang="en-US" sz="1400"/>
                    </a:p>
                  </a:txBody>
                  <a:tcPr marT="34290" marB="34290"/>
                </a:tc>
                <a:tc>
                  <a:txBody>
                    <a:bodyPr/>
                    <a:lstStyle/>
                    <a:p>
                      <a:endParaRPr lang="en-US" sz="1400"/>
                    </a:p>
                  </a:txBody>
                  <a:tcPr marT="34290" marB="34290"/>
                </a:tc>
                <a:extLst>
                  <a:ext uri="{0D108BD9-81ED-4DB2-BD59-A6C34878D82A}">
                    <a16:rowId xmlns:a16="http://schemas.microsoft.com/office/drawing/2014/main" val="10008"/>
                  </a:ext>
                </a:extLst>
              </a:tr>
              <a:tr h="455856">
                <a:tc>
                  <a:txBody>
                    <a:bodyPr/>
                    <a:lstStyle/>
                    <a:p>
                      <a:pPr>
                        <a:spcAft>
                          <a:spcPts val="0"/>
                        </a:spcAft>
                      </a:pPr>
                      <a:r>
                        <a:rPr lang="en-US" sz="1400" b="1" i="0" dirty="0">
                          <a:latin typeface="+mn-lt"/>
                          <a:ea typeface="ＭＳ 明朝"/>
                          <a:cs typeface="Arial"/>
                        </a:rPr>
                        <a:t>Competitors:  </a:t>
                      </a:r>
                      <a:r>
                        <a:rPr lang="en-US" sz="1400" b="0" i="0" dirty="0">
                          <a:latin typeface="+mn-lt"/>
                          <a:ea typeface="ＭＳ 明朝"/>
                          <a:cs typeface="Arial"/>
                        </a:rPr>
                        <a:t>offer similar or alternative services</a:t>
                      </a:r>
                      <a:r>
                        <a:rPr lang="en-US" sz="1400" b="1" i="0" dirty="0">
                          <a:latin typeface="+mn-lt"/>
                          <a:ea typeface="ＭＳ 明朝"/>
                          <a:cs typeface="Arial"/>
                        </a:rPr>
                        <a:t> </a:t>
                      </a:r>
                      <a:endParaRPr lang="en-GB" sz="1400" i="0" dirty="0">
                        <a:latin typeface="+mn-lt"/>
                        <a:ea typeface="ＭＳ 明朝"/>
                        <a:cs typeface="Times New Roman"/>
                      </a:endParaRPr>
                    </a:p>
                  </a:txBody>
                  <a:tcPr marL="68580" marR="68580" marT="0" marB="0"/>
                </a:tc>
                <a:tc>
                  <a:txBody>
                    <a:bodyPr/>
                    <a:lstStyle/>
                    <a:p>
                      <a:endParaRPr lang="en-US" sz="1400"/>
                    </a:p>
                  </a:txBody>
                  <a:tcPr marT="34290" marB="34290"/>
                </a:tc>
                <a:tc>
                  <a:txBody>
                    <a:bodyPr/>
                    <a:lstStyle/>
                    <a:p>
                      <a:endParaRPr lang="en-US" sz="1400" dirty="0"/>
                    </a:p>
                  </a:txBody>
                  <a:tcPr marT="34290" marB="3429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42428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F4CB9-0DA7-46A0-8CE9-43B69BE026F4}"/>
              </a:ext>
            </a:extLst>
          </p:cNvPr>
          <p:cNvSpPr>
            <a:spLocks noGrp="1"/>
          </p:cNvSpPr>
          <p:nvPr>
            <p:ph type="title"/>
          </p:nvPr>
        </p:nvSpPr>
        <p:spPr>
          <a:xfrm>
            <a:off x="609601" y="274638"/>
            <a:ext cx="7573817" cy="1143000"/>
          </a:xfrm>
        </p:spPr>
        <p:txBody>
          <a:bodyPr/>
          <a:lstStyle/>
          <a:p>
            <a:r>
              <a:rPr lang="en-GB" dirty="0"/>
              <a:t>Power, impact, influence analysis (from NHS Improvement)</a:t>
            </a:r>
          </a:p>
        </p:txBody>
      </p:sp>
      <p:graphicFrame>
        <p:nvGraphicFramePr>
          <p:cNvPr id="4" name="Content Placeholder 5">
            <a:extLst>
              <a:ext uri="{FF2B5EF4-FFF2-40B4-BE49-F238E27FC236}">
                <a16:creationId xmlns:a16="http://schemas.microsoft.com/office/drawing/2014/main" id="{03D33A4A-9ECA-4838-A9BA-BDFC86E38D69}"/>
              </a:ext>
            </a:extLst>
          </p:cNvPr>
          <p:cNvGraphicFramePr>
            <a:graphicFrameLocks noGrp="1"/>
          </p:cNvGraphicFramePr>
          <p:nvPr>
            <p:ph idx="1"/>
          </p:nvPr>
        </p:nvGraphicFramePr>
        <p:xfrm>
          <a:off x="609601" y="1819923"/>
          <a:ext cx="11092871" cy="4763440"/>
        </p:xfrm>
        <a:graphic>
          <a:graphicData uri="http://schemas.openxmlformats.org/drawingml/2006/table">
            <a:tbl>
              <a:tblPr firstRow="1" bandRow="1">
                <a:tableStyleId>{5C22544A-7EE6-4342-B048-85BDC9FD1C3A}</a:tableStyleId>
              </a:tblPr>
              <a:tblGrid>
                <a:gridCol w="2284662">
                  <a:extLst>
                    <a:ext uri="{9D8B030D-6E8A-4147-A177-3AD203B41FA5}">
                      <a16:colId xmlns:a16="http://schemas.microsoft.com/office/drawing/2014/main" val="20000"/>
                    </a:ext>
                  </a:extLst>
                </a:gridCol>
                <a:gridCol w="3887928">
                  <a:extLst>
                    <a:ext uri="{9D8B030D-6E8A-4147-A177-3AD203B41FA5}">
                      <a16:colId xmlns:a16="http://schemas.microsoft.com/office/drawing/2014/main" val="20001"/>
                    </a:ext>
                  </a:extLst>
                </a:gridCol>
                <a:gridCol w="4920281">
                  <a:extLst>
                    <a:ext uri="{9D8B030D-6E8A-4147-A177-3AD203B41FA5}">
                      <a16:colId xmlns:a16="http://schemas.microsoft.com/office/drawing/2014/main" val="20002"/>
                    </a:ext>
                  </a:extLst>
                </a:gridCol>
              </a:tblGrid>
              <a:tr h="1676584">
                <a:tc>
                  <a:txBody>
                    <a:bodyPr/>
                    <a:lstStyle/>
                    <a:p>
                      <a:r>
                        <a:rPr lang="en-US" sz="1800" b="1" i="1" kern="1200" dirty="0">
                          <a:solidFill>
                            <a:schemeClr val="lt1"/>
                          </a:solidFill>
                          <a:latin typeface="+mn-lt"/>
                          <a:ea typeface="+mn-ea"/>
                          <a:cs typeface="+mn-cs"/>
                        </a:rPr>
                        <a:t>High power</a:t>
                      </a:r>
                      <a:r>
                        <a:rPr lang="en-US" sz="1800" b="0" i="1" kern="1200" dirty="0">
                          <a:solidFill>
                            <a:schemeClr val="lt1"/>
                          </a:solidFill>
                          <a:latin typeface="+mn-lt"/>
                          <a:ea typeface="+mn-ea"/>
                          <a:cs typeface="+mn-cs"/>
                        </a:rPr>
                        <a:t> to block or create change, might be due to position or to the individual </a:t>
                      </a:r>
                      <a:endParaRPr lang="en-US" b="0" dirty="0"/>
                    </a:p>
                  </a:txBody>
                  <a:tcPr marL="121920" marR="121920">
                    <a:solidFill>
                      <a:srgbClr val="158AC1"/>
                    </a:solidFill>
                  </a:tcPr>
                </a:tc>
                <a:tc>
                  <a:txBody>
                    <a:bodyPr/>
                    <a:lstStyle/>
                    <a:p>
                      <a:endParaRPr lang="en-US" b="0" dirty="0">
                        <a:solidFill>
                          <a:schemeClr val="tx1"/>
                        </a:solidFill>
                      </a:endParaRPr>
                    </a:p>
                  </a:txBody>
                  <a:tcPr marL="121920" marR="121920">
                    <a:solidFill>
                      <a:schemeClr val="bg2"/>
                    </a:solidFill>
                  </a:tcPr>
                </a:tc>
                <a:tc>
                  <a:txBody>
                    <a:bodyPr/>
                    <a:lstStyle/>
                    <a:p>
                      <a:endParaRPr lang="en-US" b="1" dirty="0">
                        <a:solidFill>
                          <a:srgbClr val="B1C93A"/>
                        </a:solidFill>
                      </a:endParaRPr>
                    </a:p>
                  </a:txBody>
                  <a:tcPr marL="121920" marR="121920">
                    <a:solidFill>
                      <a:schemeClr val="accent1"/>
                    </a:solidFill>
                  </a:tcPr>
                </a:tc>
                <a:extLst>
                  <a:ext uri="{0D108BD9-81ED-4DB2-BD59-A6C34878D82A}">
                    <a16:rowId xmlns:a16="http://schemas.microsoft.com/office/drawing/2014/main" val="10000"/>
                  </a:ext>
                </a:extLst>
              </a:tr>
              <a:tr h="2204897">
                <a:tc>
                  <a:txBody>
                    <a:bodyPr/>
                    <a:lstStyle/>
                    <a:p>
                      <a:r>
                        <a:rPr lang="en-US" sz="1800" b="1" i="1" kern="1200" dirty="0">
                          <a:solidFill>
                            <a:schemeClr val="bg1"/>
                          </a:solidFill>
                          <a:latin typeface="+mn-lt"/>
                          <a:ea typeface="+mn-ea"/>
                          <a:cs typeface="+mn-cs"/>
                        </a:rPr>
                        <a:t>Low power</a:t>
                      </a:r>
                      <a:r>
                        <a:rPr lang="en-US" sz="1800" i="1" kern="1200" dirty="0">
                          <a:solidFill>
                            <a:schemeClr val="bg1"/>
                          </a:solidFill>
                          <a:latin typeface="+mn-lt"/>
                          <a:ea typeface="+mn-ea"/>
                          <a:cs typeface="+mn-cs"/>
                        </a:rPr>
                        <a:t> to block or create change, might be due to position or to the individual</a:t>
                      </a:r>
                      <a:r>
                        <a:rPr lang="en-GB" dirty="0">
                          <a:solidFill>
                            <a:schemeClr val="bg1"/>
                          </a:solidFill>
                        </a:rPr>
                        <a:t> </a:t>
                      </a:r>
                      <a:endParaRPr lang="en-US" dirty="0">
                        <a:solidFill>
                          <a:schemeClr val="bg1"/>
                        </a:solidFill>
                      </a:endParaRPr>
                    </a:p>
                  </a:txBody>
                  <a:tcPr marL="121920" marR="121920">
                    <a:solidFill>
                      <a:srgbClr val="158AC1"/>
                    </a:solidFill>
                  </a:tcPr>
                </a:tc>
                <a:tc>
                  <a:txBody>
                    <a:bodyPr/>
                    <a:lstStyle/>
                    <a:p>
                      <a:endParaRPr lang="en-US" dirty="0"/>
                    </a:p>
                  </a:txBody>
                  <a:tcPr marL="121920" marR="121920"/>
                </a:tc>
                <a:tc>
                  <a:txBody>
                    <a:bodyPr/>
                    <a:lstStyle/>
                    <a:p>
                      <a:endParaRPr lang="en-US" dirty="0"/>
                    </a:p>
                  </a:txBody>
                  <a:tcPr marL="121920" marR="121920">
                    <a:solidFill>
                      <a:schemeClr val="bg2"/>
                    </a:solidFill>
                  </a:tcPr>
                </a:tc>
                <a:extLst>
                  <a:ext uri="{0D108BD9-81ED-4DB2-BD59-A6C34878D82A}">
                    <a16:rowId xmlns:a16="http://schemas.microsoft.com/office/drawing/2014/main" val="10001"/>
                  </a:ext>
                </a:extLst>
              </a:tr>
              <a:tr h="881959">
                <a:tc>
                  <a:txBody>
                    <a:bodyPr/>
                    <a:lstStyle/>
                    <a:p>
                      <a:endParaRPr lang="en-US" dirty="0"/>
                    </a:p>
                  </a:txBody>
                  <a:tcPr marL="121920" marR="121920">
                    <a:solidFill>
                      <a:schemeClr val="accent1"/>
                    </a:solidFill>
                  </a:tcPr>
                </a:tc>
                <a:tc>
                  <a:txBody>
                    <a:bodyPr/>
                    <a:lstStyle/>
                    <a:p>
                      <a:r>
                        <a:rPr lang="en-US" sz="1800" i="1" kern="1200" dirty="0">
                          <a:solidFill>
                            <a:srgbClr val="FFFFFF"/>
                          </a:solidFill>
                          <a:latin typeface="+mn-lt"/>
                          <a:ea typeface="+mn-ea"/>
                          <a:cs typeface="+mn-cs"/>
                        </a:rPr>
                        <a:t>How much impact it will have on them: </a:t>
                      </a:r>
                      <a:r>
                        <a:rPr lang="en-US" sz="1800" b="1" i="1" kern="1200" dirty="0">
                          <a:solidFill>
                            <a:srgbClr val="FFFFFF"/>
                          </a:solidFill>
                          <a:latin typeface="+mn-lt"/>
                          <a:ea typeface="+mn-ea"/>
                          <a:cs typeface="+mn-cs"/>
                        </a:rPr>
                        <a:t>Low impact</a:t>
                      </a:r>
                      <a:r>
                        <a:rPr lang="en-US" sz="1800" i="1" kern="1200" dirty="0">
                          <a:solidFill>
                            <a:srgbClr val="FFFFFF"/>
                          </a:solidFill>
                          <a:latin typeface="+mn-lt"/>
                          <a:ea typeface="+mn-ea"/>
                          <a:cs typeface="+mn-cs"/>
                        </a:rPr>
                        <a:t>/</a:t>
                      </a:r>
                      <a:r>
                        <a:rPr lang="en-US" sz="1800" i="1" kern="1200" dirty="0" err="1">
                          <a:solidFill>
                            <a:srgbClr val="FFFFFF"/>
                          </a:solidFill>
                          <a:latin typeface="+mn-lt"/>
                          <a:ea typeface="+mn-ea"/>
                          <a:cs typeface="+mn-cs"/>
                        </a:rPr>
                        <a:t>stakeholding</a:t>
                      </a:r>
                      <a:r>
                        <a:rPr lang="en-GB" dirty="0">
                          <a:solidFill>
                            <a:srgbClr val="FFFFFF"/>
                          </a:solidFill>
                        </a:rPr>
                        <a:t> </a:t>
                      </a:r>
                      <a:endParaRPr lang="en-US" dirty="0">
                        <a:solidFill>
                          <a:srgbClr val="FFFFFF"/>
                        </a:solidFill>
                      </a:endParaRPr>
                    </a:p>
                  </a:txBody>
                  <a:tcPr marL="121920" marR="121920">
                    <a:solidFill>
                      <a:schemeClr val="accent1"/>
                    </a:solidFill>
                  </a:tcPr>
                </a:tc>
                <a:tc>
                  <a:txBody>
                    <a:bodyPr/>
                    <a:lstStyle/>
                    <a:p>
                      <a:r>
                        <a:rPr lang="en-US" sz="1800" i="1" kern="1200" dirty="0">
                          <a:solidFill>
                            <a:srgbClr val="FFFFFF"/>
                          </a:solidFill>
                          <a:latin typeface="+mn-lt"/>
                          <a:ea typeface="+mn-ea"/>
                          <a:cs typeface="+mn-cs"/>
                        </a:rPr>
                        <a:t>How much impact it will have on them: </a:t>
                      </a:r>
                      <a:r>
                        <a:rPr lang="en-US" sz="1800" b="1" i="1" kern="1200" dirty="0">
                          <a:solidFill>
                            <a:srgbClr val="FFFFFF"/>
                          </a:solidFill>
                          <a:latin typeface="+mn-lt"/>
                          <a:ea typeface="+mn-ea"/>
                          <a:cs typeface="+mn-cs"/>
                        </a:rPr>
                        <a:t>High impact</a:t>
                      </a:r>
                      <a:r>
                        <a:rPr lang="en-US" sz="1800" i="1" kern="1200" dirty="0">
                          <a:solidFill>
                            <a:srgbClr val="FFFFFF"/>
                          </a:solidFill>
                          <a:latin typeface="+mn-lt"/>
                          <a:ea typeface="+mn-ea"/>
                          <a:cs typeface="+mn-cs"/>
                        </a:rPr>
                        <a:t>/</a:t>
                      </a:r>
                      <a:r>
                        <a:rPr lang="en-US" sz="1800" i="1" kern="1200" dirty="0" err="1">
                          <a:solidFill>
                            <a:srgbClr val="FFFFFF"/>
                          </a:solidFill>
                          <a:latin typeface="+mn-lt"/>
                          <a:ea typeface="+mn-ea"/>
                          <a:cs typeface="+mn-cs"/>
                        </a:rPr>
                        <a:t>stakeholding</a:t>
                      </a:r>
                      <a:r>
                        <a:rPr lang="en-GB" dirty="0">
                          <a:solidFill>
                            <a:srgbClr val="FFFFFF"/>
                          </a:solidFill>
                        </a:rPr>
                        <a:t> </a:t>
                      </a:r>
                      <a:endParaRPr lang="en-US" dirty="0">
                        <a:solidFill>
                          <a:srgbClr val="FFFFFF"/>
                        </a:solidFill>
                      </a:endParaRPr>
                    </a:p>
                  </a:txBody>
                  <a:tcPr marL="121920" marR="121920">
                    <a:solidFill>
                      <a:schemeClr val="accent1"/>
                    </a:solidFill>
                  </a:tcPr>
                </a:tc>
                <a:extLst>
                  <a:ext uri="{0D108BD9-81ED-4DB2-BD59-A6C34878D82A}">
                    <a16:rowId xmlns:a16="http://schemas.microsoft.com/office/drawing/2014/main" val="10002"/>
                  </a:ext>
                </a:extLst>
              </a:tr>
            </a:tbl>
          </a:graphicData>
        </a:graphic>
      </p:graphicFrame>
      <p:sp>
        <p:nvSpPr>
          <p:cNvPr id="5" name="Explosion 2 4">
            <a:extLst>
              <a:ext uri="{FF2B5EF4-FFF2-40B4-BE49-F238E27FC236}">
                <a16:creationId xmlns:a16="http://schemas.microsoft.com/office/drawing/2014/main" id="{CDC42371-6107-4C77-BC1C-7568F85ACDFA}"/>
              </a:ext>
            </a:extLst>
          </p:cNvPr>
          <p:cNvSpPr/>
          <p:nvPr/>
        </p:nvSpPr>
        <p:spPr>
          <a:xfrm>
            <a:off x="7981756" y="1819923"/>
            <a:ext cx="2683823" cy="1694122"/>
          </a:xfrm>
          <a:prstGeom prst="irregularSeal2">
            <a:avLst/>
          </a:prstGeom>
          <a:ln/>
        </p:spPr>
        <p:style>
          <a:lnRef idx="1">
            <a:schemeClr val="accent2"/>
          </a:lnRef>
          <a:fillRef idx="3">
            <a:schemeClr val="accent2"/>
          </a:fillRef>
          <a:effectRef idx="2">
            <a:schemeClr val="accent2"/>
          </a:effectRef>
          <a:fontRef idx="minor">
            <a:schemeClr val="lt1"/>
          </a:fontRef>
        </p:style>
        <p:txBody>
          <a:bodyPr rtlCol="0" anchor="ctr"/>
          <a:lstStyle/>
          <a:p>
            <a:pPr algn="dist"/>
            <a:endParaRPr lang="en-US"/>
          </a:p>
        </p:txBody>
      </p:sp>
      <p:sp>
        <p:nvSpPr>
          <p:cNvPr id="6" name="TextBox 5">
            <a:extLst>
              <a:ext uri="{FF2B5EF4-FFF2-40B4-BE49-F238E27FC236}">
                <a16:creationId xmlns:a16="http://schemas.microsoft.com/office/drawing/2014/main" id="{4F91AD94-9BE3-490E-910E-CD02FA1C0E0D}"/>
              </a:ext>
            </a:extLst>
          </p:cNvPr>
          <p:cNvSpPr txBox="1"/>
          <p:nvPr/>
        </p:nvSpPr>
        <p:spPr>
          <a:xfrm>
            <a:off x="8771465" y="2482318"/>
            <a:ext cx="1579418" cy="369332"/>
          </a:xfrm>
          <a:prstGeom prst="rect">
            <a:avLst/>
          </a:prstGeom>
          <a:noFill/>
        </p:spPr>
        <p:txBody>
          <a:bodyPr wrap="square" rtlCol="0">
            <a:spAutoFit/>
          </a:bodyPr>
          <a:lstStyle/>
          <a:p>
            <a:r>
              <a:rPr lang="en-US" dirty="0"/>
              <a:t>Priority</a:t>
            </a:r>
          </a:p>
        </p:txBody>
      </p:sp>
    </p:spTree>
    <p:extLst>
      <p:ext uri="{BB962C8B-B14F-4D97-AF65-F5344CB8AC3E}">
        <p14:creationId xmlns:p14="http://schemas.microsoft.com/office/powerpoint/2010/main" val="191697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ED53-AB3C-4ECA-9918-2E685C8EBAD3}"/>
              </a:ext>
            </a:extLst>
          </p:cNvPr>
          <p:cNvSpPr>
            <a:spLocks noGrp="1"/>
          </p:cNvSpPr>
          <p:nvPr>
            <p:ph type="title"/>
          </p:nvPr>
        </p:nvSpPr>
        <p:spPr>
          <a:xfrm>
            <a:off x="383309" y="281421"/>
            <a:ext cx="7652327" cy="1143000"/>
          </a:xfrm>
        </p:spPr>
        <p:txBody>
          <a:bodyPr/>
          <a:lstStyle/>
          <a:p>
            <a:r>
              <a:rPr lang="en-GB" sz="2800" dirty="0"/>
              <a:t>Example: Who might PCRS-UK involve in a design charrette?</a:t>
            </a:r>
          </a:p>
        </p:txBody>
      </p:sp>
      <p:graphicFrame>
        <p:nvGraphicFramePr>
          <p:cNvPr id="4" name="Content Placeholder 7">
            <a:extLst>
              <a:ext uri="{FF2B5EF4-FFF2-40B4-BE49-F238E27FC236}">
                <a16:creationId xmlns:a16="http://schemas.microsoft.com/office/drawing/2014/main" id="{C2595301-84A0-4CF1-9B9F-331734D9F0B8}"/>
              </a:ext>
            </a:extLst>
          </p:cNvPr>
          <p:cNvGraphicFramePr>
            <a:graphicFrameLocks noGrp="1"/>
          </p:cNvGraphicFramePr>
          <p:nvPr>
            <p:ph idx="1"/>
          </p:nvPr>
        </p:nvGraphicFramePr>
        <p:xfrm>
          <a:off x="277091" y="1566250"/>
          <a:ext cx="11508509" cy="5210196"/>
        </p:xfrm>
        <a:graphic>
          <a:graphicData uri="http://schemas.openxmlformats.org/drawingml/2006/table">
            <a:tbl>
              <a:tblPr firstRow="1" bandRow="1">
                <a:tableStyleId>{5C22544A-7EE6-4342-B048-85BDC9FD1C3A}</a:tableStyleId>
              </a:tblPr>
              <a:tblGrid>
                <a:gridCol w="7538289">
                  <a:extLst>
                    <a:ext uri="{9D8B030D-6E8A-4147-A177-3AD203B41FA5}">
                      <a16:colId xmlns:a16="http://schemas.microsoft.com/office/drawing/2014/main" val="20000"/>
                    </a:ext>
                  </a:extLst>
                </a:gridCol>
                <a:gridCol w="1664627">
                  <a:extLst>
                    <a:ext uri="{9D8B030D-6E8A-4147-A177-3AD203B41FA5}">
                      <a16:colId xmlns:a16="http://schemas.microsoft.com/office/drawing/2014/main" val="20001"/>
                    </a:ext>
                  </a:extLst>
                </a:gridCol>
                <a:gridCol w="2305593">
                  <a:extLst>
                    <a:ext uri="{9D8B030D-6E8A-4147-A177-3AD203B41FA5}">
                      <a16:colId xmlns:a16="http://schemas.microsoft.com/office/drawing/2014/main" val="20002"/>
                    </a:ext>
                  </a:extLst>
                </a:gridCol>
              </a:tblGrid>
              <a:tr h="596138">
                <a:tc>
                  <a:txBody>
                    <a:bodyPr/>
                    <a:lstStyle/>
                    <a:p>
                      <a:r>
                        <a:rPr lang="en-US" dirty="0"/>
                        <a:t>Who?</a:t>
                      </a:r>
                    </a:p>
                  </a:txBody>
                  <a:tcPr marL="121920" marR="121920"/>
                </a:tc>
                <a:tc>
                  <a:txBody>
                    <a:bodyPr/>
                    <a:lstStyle/>
                    <a:p>
                      <a:r>
                        <a:rPr lang="en-US" dirty="0"/>
                        <a:t>Analysis</a:t>
                      </a:r>
                    </a:p>
                  </a:txBody>
                  <a:tcPr marL="121920" marR="121920"/>
                </a:tc>
                <a:tc>
                  <a:txBody>
                    <a:bodyPr/>
                    <a:lstStyle/>
                    <a:p>
                      <a:r>
                        <a:rPr lang="en-US" dirty="0"/>
                        <a:t>Engagement</a:t>
                      </a:r>
                      <a:r>
                        <a:rPr lang="en-US" baseline="0" dirty="0"/>
                        <a:t> p</a:t>
                      </a:r>
                      <a:r>
                        <a:rPr lang="en-US" dirty="0"/>
                        <a:t>lan</a:t>
                      </a:r>
                    </a:p>
                  </a:txBody>
                  <a:tcPr marL="121920" marR="121920"/>
                </a:tc>
                <a:extLst>
                  <a:ext uri="{0D108BD9-81ED-4DB2-BD59-A6C34878D82A}">
                    <a16:rowId xmlns:a16="http://schemas.microsoft.com/office/drawing/2014/main" val="10000"/>
                  </a:ext>
                </a:extLst>
              </a:tr>
              <a:tr h="510976">
                <a:tc>
                  <a:txBody>
                    <a:bodyPr/>
                    <a:lstStyle/>
                    <a:p>
                      <a:pPr>
                        <a:spcAft>
                          <a:spcPts val="0"/>
                        </a:spcAft>
                      </a:pPr>
                      <a:r>
                        <a:rPr lang="en-US" sz="1600" b="1" i="0" dirty="0">
                          <a:latin typeface="+mn-lt"/>
                          <a:ea typeface="ＭＳ 明朝"/>
                          <a:cs typeface="Arial"/>
                        </a:rPr>
                        <a:t>Commissioners:   </a:t>
                      </a:r>
                      <a:r>
                        <a:rPr lang="en-US" sz="1600" b="0" i="0" dirty="0">
                          <a:latin typeface="+mn-lt"/>
                          <a:ea typeface="ＭＳ 明朝"/>
                          <a:cs typeface="Arial"/>
                        </a:rPr>
                        <a:t>the</a:t>
                      </a:r>
                      <a:r>
                        <a:rPr lang="en-US" sz="1600" b="0" i="0" baseline="0" dirty="0">
                          <a:latin typeface="+mn-lt"/>
                          <a:ea typeface="ＭＳ 明朝"/>
                          <a:cs typeface="Arial"/>
                        </a:rPr>
                        <a:t> GP groups who manage the NHS budget (CCGs)</a:t>
                      </a:r>
                      <a:endParaRPr lang="en-GB" sz="1600" b="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340651">
                <a:tc>
                  <a:txBody>
                    <a:bodyPr/>
                    <a:lstStyle/>
                    <a:p>
                      <a:pPr>
                        <a:spcAft>
                          <a:spcPts val="0"/>
                        </a:spcAft>
                      </a:pPr>
                      <a:r>
                        <a:rPr lang="en-US" sz="1600" b="1" i="0" dirty="0">
                          <a:latin typeface="+mn-lt"/>
                          <a:ea typeface="ＭＳ 明朝"/>
                          <a:cs typeface="Arial"/>
                        </a:rPr>
                        <a:t>Customers</a:t>
                      </a:r>
                      <a:r>
                        <a:rPr lang="en-US" sz="1600" b="1" i="0" baseline="0" dirty="0">
                          <a:latin typeface="+mn-lt"/>
                          <a:ea typeface="ＭＳ 明朝"/>
                          <a:cs typeface="Arial"/>
                        </a:rPr>
                        <a:t>: </a:t>
                      </a:r>
                      <a:r>
                        <a:rPr lang="en-US" sz="1600" b="0" i="0" baseline="0" dirty="0">
                          <a:latin typeface="+mn-lt"/>
                          <a:ea typeface="ＭＳ 明朝"/>
                          <a:cs typeface="Arial"/>
                        </a:rPr>
                        <a:t>prescribers</a:t>
                      </a:r>
                      <a:endParaRPr lang="en-GB" sz="1600" b="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8516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a:latin typeface="+mn-lt"/>
                          <a:ea typeface="ＭＳ 明朝"/>
                          <a:cs typeface="Arial"/>
                        </a:rPr>
                        <a:t>Collaborators:  </a:t>
                      </a:r>
                      <a:r>
                        <a:rPr lang="en-US" sz="1600" b="0" i="0" dirty="0">
                          <a:latin typeface="+mn-lt"/>
                          <a:ea typeface="ＭＳ 明朝"/>
                          <a:cs typeface="Arial"/>
                        </a:rPr>
                        <a:t>eg PCRS-UK members,</a:t>
                      </a:r>
                      <a:r>
                        <a:rPr lang="en-US" sz="1600" b="0" i="0" baseline="0" dirty="0">
                          <a:latin typeface="+mn-lt"/>
                          <a:ea typeface="ＭＳ 明朝"/>
                          <a:cs typeface="Arial"/>
                        </a:rPr>
                        <a:t> British Thoracic Society, Asthma UK, British Lung Foundation, AstraZeneca</a:t>
                      </a:r>
                      <a:endParaRPr lang="en-GB" sz="1600" b="0" i="0" dirty="0">
                        <a:latin typeface="+mn-lt"/>
                        <a:ea typeface="ＭＳ 明朝"/>
                        <a:cs typeface="Times New Roman"/>
                      </a:endParaRPr>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766464">
                <a:tc>
                  <a:txBody>
                    <a:bodyPr/>
                    <a:lstStyle/>
                    <a:p>
                      <a:pPr>
                        <a:spcAft>
                          <a:spcPts val="0"/>
                        </a:spcAft>
                      </a:pPr>
                      <a:r>
                        <a:rPr lang="en-US" sz="1600" b="1" i="0" dirty="0">
                          <a:latin typeface="+mn-lt"/>
                          <a:ea typeface="ＭＳ 明朝"/>
                          <a:cs typeface="Arial"/>
                        </a:rPr>
                        <a:t>Contributors: </a:t>
                      </a:r>
                      <a:r>
                        <a:rPr lang="en-US" sz="1600" b="0" i="0" dirty="0">
                          <a:latin typeface="+mn-lt"/>
                          <a:ea typeface="ＭＳ 明朝"/>
                          <a:cs typeface="Arial"/>
                        </a:rPr>
                        <a:t>Asthma UK research collaborative (universities</a:t>
                      </a:r>
                      <a:r>
                        <a:rPr lang="en-US" sz="1600" b="0" i="0" baseline="0" dirty="0">
                          <a:latin typeface="+mn-lt"/>
                          <a:ea typeface="ＭＳ 明朝"/>
                          <a:cs typeface="Arial"/>
                        </a:rPr>
                        <a:t> of Edinburgh, London, Southampton </a:t>
                      </a:r>
                      <a:r>
                        <a:rPr lang="en-US" sz="1600" b="0" i="0" baseline="0" dirty="0" err="1">
                          <a:latin typeface="+mn-lt"/>
                          <a:ea typeface="ＭＳ 明朝"/>
                          <a:cs typeface="Arial"/>
                        </a:rPr>
                        <a:t>etc</a:t>
                      </a:r>
                      <a:r>
                        <a:rPr lang="en-US" sz="1600" b="0" i="0" baseline="0" dirty="0">
                          <a:latin typeface="+mn-lt"/>
                          <a:ea typeface="ＭＳ 明朝"/>
                          <a:cs typeface="Arial"/>
                        </a:rPr>
                        <a:t>), Academic Health Science </a:t>
                      </a:r>
                      <a:r>
                        <a:rPr lang="en-US" sz="1600" b="0" i="0" baseline="0" dirty="0" err="1">
                          <a:latin typeface="+mn-lt"/>
                          <a:ea typeface="ＭＳ 明朝"/>
                          <a:cs typeface="Arial"/>
                        </a:rPr>
                        <a:t>Centres</a:t>
                      </a:r>
                      <a:endParaRPr lang="en-GB" sz="1600" b="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510976">
                <a:tc>
                  <a:txBody>
                    <a:bodyPr/>
                    <a:lstStyle/>
                    <a:p>
                      <a:pPr>
                        <a:spcAft>
                          <a:spcPts val="0"/>
                        </a:spcAft>
                      </a:pPr>
                      <a:r>
                        <a:rPr lang="en-US" sz="1600" b="1" i="0" dirty="0">
                          <a:latin typeface="+mn-lt"/>
                          <a:ea typeface="ＭＳ 明朝"/>
                          <a:cs typeface="Arial"/>
                        </a:rPr>
                        <a:t>Channels: </a:t>
                      </a:r>
                      <a:r>
                        <a:rPr lang="en-US" sz="1600" b="0" i="0" dirty="0">
                          <a:latin typeface="+mn-lt"/>
                          <a:ea typeface="ＭＳ 明朝"/>
                          <a:cs typeface="Arial"/>
                        </a:rPr>
                        <a:t>own conference</a:t>
                      </a:r>
                      <a:r>
                        <a:rPr lang="en-US" sz="1600" b="0" i="0" baseline="0" dirty="0">
                          <a:latin typeface="+mn-lt"/>
                          <a:ea typeface="ＭＳ 明朝"/>
                          <a:cs typeface="Arial"/>
                        </a:rPr>
                        <a:t> and newsletters</a:t>
                      </a:r>
                      <a:r>
                        <a:rPr lang="en-US" sz="1600" b="1" i="0" baseline="0" dirty="0">
                          <a:latin typeface="+mn-lt"/>
                          <a:ea typeface="ＭＳ 明朝"/>
                          <a:cs typeface="Arial"/>
                        </a:rPr>
                        <a:t>, </a:t>
                      </a:r>
                      <a:r>
                        <a:rPr lang="en-US" sz="1600" b="0" i="0" dirty="0">
                          <a:latin typeface="+mn-lt"/>
                          <a:ea typeface="ＭＳ 明朝"/>
                          <a:cs typeface="Arial"/>
                        </a:rPr>
                        <a:t>NHS England, NHS </a:t>
                      </a:r>
                      <a:r>
                        <a:rPr lang="en-US" sz="1600" b="0" i="0" dirty="0" err="1">
                          <a:latin typeface="+mn-lt"/>
                          <a:ea typeface="ＭＳ 明朝"/>
                          <a:cs typeface="Arial"/>
                        </a:rPr>
                        <a:t>RightCare</a:t>
                      </a:r>
                      <a:r>
                        <a:rPr lang="en-US" sz="1600" b="0" i="0" baseline="0" dirty="0">
                          <a:latin typeface="+mn-lt"/>
                          <a:ea typeface="ＭＳ 明朝"/>
                          <a:cs typeface="Arial"/>
                        </a:rPr>
                        <a:t>, Twitter</a:t>
                      </a:r>
                      <a:endParaRPr lang="en-GB" sz="1600" b="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510976">
                <a:tc>
                  <a:txBody>
                    <a:bodyPr/>
                    <a:lstStyle/>
                    <a:p>
                      <a:pPr>
                        <a:spcAft>
                          <a:spcPts val="0"/>
                        </a:spcAft>
                      </a:pPr>
                      <a:r>
                        <a:rPr lang="en-US" sz="1600" b="1" i="0" dirty="0">
                          <a:latin typeface="+mn-lt"/>
                          <a:ea typeface="ＭＳ 明朝"/>
                          <a:cs typeface="Arial"/>
                        </a:rPr>
                        <a:t>Commentators: </a:t>
                      </a:r>
                      <a:r>
                        <a:rPr lang="en-US" sz="1600" b="0" i="0" dirty="0">
                          <a:latin typeface="+mn-lt"/>
                          <a:ea typeface="ＭＳ 明朝"/>
                          <a:cs typeface="Arial"/>
                        </a:rPr>
                        <a:t>most active</a:t>
                      </a:r>
                      <a:r>
                        <a:rPr lang="en-US" sz="1600" b="0" i="0" baseline="0" dirty="0">
                          <a:latin typeface="+mn-lt"/>
                          <a:ea typeface="ＭＳ 明朝"/>
                          <a:cs typeface="Arial"/>
                        </a:rPr>
                        <a:t> Twitter accounts, Pulse, policy organisations eg Kings Fund, Nuffield, </a:t>
                      </a:r>
                      <a:endParaRPr lang="en-GB" sz="1600" b="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6"/>
                  </a:ext>
                </a:extLst>
              </a:tr>
              <a:tr h="340651">
                <a:tc>
                  <a:txBody>
                    <a:bodyPr/>
                    <a:lstStyle/>
                    <a:p>
                      <a:pPr>
                        <a:spcAft>
                          <a:spcPts val="0"/>
                        </a:spcAft>
                      </a:pPr>
                      <a:r>
                        <a:rPr lang="en-US" sz="1600" b="1" i="0" dirty="0">
                          <a:latin typeface="+mn-lt"/>
                          <a:ea typeface="ＭＳ 明朝"/>
                          <a:cs typeface="Arial"/>
                        </a:rPr>
                        <a:t>Consumers: </a:t>
                      </a:r>
                      <a:r>
                        <a:rPr lang="en-US" sz="1600" b="0" i="0" dirty="0">
                          <a:latin typeface="+mn-lt"/>
                          <a:ea typeface="ＭＳ 明朝"/>
                          <a:cs typeface="Arial"/>
                        </a:rPr>
                        <a:t>patients, family,</a:t>
                      </a:r>
                      <a:r>
                        <a:rPr lang="en-US" sz="1600" b="0" i="0" baseline="0" dirty="0">
                          <a:latin typeface="+mn-lt"/>
                          <a:ea typeface="ＭＳ 明朝"/>
                          <a:cs typeface="Arial"/>
                        </a:rPr>
                        <a:t> service user</a:t>
                      </a:r>
                      <a:endParaRPr lang="en-GB" sz="1600" b="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7"/>
                  </a:ext>
                </a:extLst>
              </a:tr>
              <a:tr h="340651">
                <a:tc>
                  <a:txBody>
                    <a:bodyPr/>
                    <a:lstStyle/>
                    <a:p>
                      <a:pPr>
                        <a:spcAft>
                          <a:spcPts val="0"/>
                        </a:spcAft>
                      </a:pPr>
                      <a:r>
                        <a:rPr lang="en-US" sz="1600" b="1" i="0" dirty="0">
                          <a:latin typeface="+mn-lt"/>
                          <a:ea typeface="ＭＳ 明朝"/>
                          <a:cs typeface="Arial"/>
                        </a:rPr>
                        <a:t>Champions: </a:t>
                      </a:r>
                      <a:r>
                        <a:rPr lang="en-US" sz="1600" b="0" i="0" dirty="0">
                          <a:latin typeface="+mn-lt"/>
                          <a:ea typeface="ＭＳ 明朝"/>
                          <a:cs typeface="Arial"/>
                        </a:rPr>
                        <a:t>eg</a:t>
                      </a:r>
                      <a:r>
                        <a:rPr lang="en-US" sz="1600" b="0" i="0" baseline="0" dirty="0">
                          <a:latin typeface="+mn-lt"/>
                          <a:ea typeface="ＭＳ 明朝"/>
                          <a:cs typeface="Arial"/>
                        </a:rPr>
                        <a:t> NHS Clinical Director, NHS </a:t>
                      </a:r>
                      <a:r>
                        <a:rPr lang="en-US" sz="1600" b="0" i="0" baseline="0" dirty="0" err="1">
                          <a:latin typeface="+mn-lt"/>
                          <a:ea typeface="ＭＳ 明朝"/>
                          <a:cs typeface="Arial"/>
                        </a:rPr>
                        <a:t>RightCare</a:t>
                      </a:r>
                      <a:endParaRPr lang="en-GB" sz="1600" b="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8"/>
                  </a:ext>
                </a:extLst>
              </a:tr>
              <a:tr h="340651">
                <a:tc>
                  <a:txBody>
                    <a:bodyPr/>
                    <a:lstStyle/>
                    <a:p>
                      <a:pPr>
                        <a:spcAft>
                          <a:spcPts val="0"/>
                        </a:spcAft>
                      </a:pPr>
                      <a:r>
                        <a:rPr lang="en-US" sz="1600" b="1" i="0" dirty="0">
                          <a:latin typeface="+mn-lt"/>
                          <a:ea typeface="ＭＳ 明朝"/>
                          <a:cs typeface="Arial"/>
                        </a:rPr>
                        <a:t>Competitors:</a:t>
                      </a:r>
                      <a:r>
                        <a:rPr lang="en-US" sz="1600" b="1" i="0" baseline="0" dirty="0">
                          <a:latin typeface="+mn-lt"/>
                          <a:ea typeface="ＭＳ 明朝"/>
                          <a:cs typeface="Arial"/>
                        </a:rPr>
                        <a:t> </a:t>
                      </a:r>
                      <a:endParaRPr lang="en-GB" sz="160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32631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0FA3-E253-4BD0-B55B-42365BD5DBC6}"/>
              </a:ext>
            </a:extLst>
          </p:cNvPr>
          <p:cNvSpPr>
            <a:spLocks noGrp="1"/>
          </p:cNvSpPr>
          <p:nvPr>
            <p:ph type="title"/>
          </p:nvPr>
        </p:nvSpPr>
        <p:spPr/>
        <p:txBody>
          <a:bodyPr/>
          <a:lstStyle/>
          <a:p>
            <a:r>
              <a:rPr lang="en-GB" sz="2800" dirty="0"/>
              <a:t>Who might your Delivery Team involve in a design charrette?</a:t>
            </a:r>
          </a:p>
        </p:txBody>
      </p:sp>
      <p:graphicFrame>
        <p:nvGraphicFramePr>
          <p:cNvPr id="4" name="Content Placeholder 7">
            <a:extLst>
              <a:ext uri="{FF2B5EF4-FFF2-40B4-BE49-F238E27FC236}">
                <a16:creationId xmlns:a16="http://schemas.microsoft.com/office/drawing/2014/main" id="{8564F5C9-C7FB-4742-BF7B-3D6B08DA8488}"/>
              </a:ext>
            </a:extLst>
          </p:cNvPr>
          <p:cNvGraphicFramePr>
            <a:graphicFrameLocks noGrp="1"/>
          </p:cNvGraphicFramePr>
          <p:nvPr>
            <p:ph idx="1"/>
          </p:nvPr>
        </p:nvGraphicFramePr>
        <p:xfrm>
          <a:off x="350983" y="1640626"/>
          <a:ext cx="11508507" cy="4769799"/>
        </p:xfrm>
        <a:graphic>
          <a:graphicData uri="http://schemas.openxmlformats.org/drawingml/2006/table">
            <a:tbl>
              <a:tblPr firstRow="1" bandRow="1">
                <a:tableStyleId>{5C22544A-7EE6-4342-B048-85BDC9FD1C3A}</a:tableStyleId>
              </a:tblPr>
              <a:tblGrid>
                <a:gridCol w="7538286">
                  <a:extLst>
                    <a:ext uri="{9D8B030D-6E8A-4147-A177-3AD203B41FA5}">
                      <a16:colId xmlns:a16="http://schemas.microsoft.com/office/drawing/2014/main" val="20000"/>
                    </a:ext>
                  </a:extLst>
                </a:gridCol>
                <a:gridCol w="1664628">
                  <a:extLst>
                    <a:ext uri="{9D8B030D-6E8A-4147-A177-3AD203B41FA5}">
                      <a16:colId xmlns:a16="http://schemas.microsoft.com/office/drawing/2014/main" val="20001"/>
                    </a:ext>
                  </a:extLst>
                </a:gridCol>
                <a:gridCol w="2305593">
                  <a:extLst>
                    <a:ext uri="{9D8B030D-6E8A-4147-A177-3AD203B41FA5}">
                      <a16:colId xmlns:a16="http://schemas.microsoft.com/office/drawing/2014/main" val="20002"/>
                    </a:ext>
                  </a:extLst>
                </a:gridCol>
              </a:tblGrid>
              <a:tr h="522156">
                <a:tc>
                  <a:txBody>
                    <a:bodyPr/>
                    <a:lstStyle/>
                    <a:p>
                      <a:r>
                        <a:rPr lang="en-US" dirty="0"/>
                        <a:t>Who?</a:t>
                      </a:r>
                    </a:p>
                  </a:txBody>
                  <a:tcPr marL="121920" marR="121920"/>
                </a:tc>
                <a:tc>
                  <a:txBody>
                    <a:bodyPr/>
                    <a:lstStyle/>
                    <a:p>
                      <a:r>
                        <a:rPr lang="en-US" dirty="0"/>
                        <a:t>Analysis</a:t>
                      </a:r>
                    </a:p>
                  </a:txBody>
                  <a:tcPr marL="121920" marR="121920"/>
                </a:tc>
                <a:tc>
                  <a:txBody>
                    <a:bodyPr/>
                    <a:lstStyle/>
                    <a:p>
                      <a:r>
                        <a:rPr lang="en-US" dirty="0"/>
                        <a:t>Engagement</a:t>
                      </a:r>
                      <a:r>
                        <a:rPr lang="en-US" baseline="0" dirty="0"/>
                        <a:t> p</a:t>
                      </a:r>
                      <a:r>
                        <a:rPr lang="en-US" dirty="0"/>
                        <a:t>lan</a:t>
                      </a:r>
                    </a:p>
                  </a:txBody>
                  <a:tcPr marL="121920" marR="121920"/>
                </a:tc>
                <a:extLst>
                  <a:ext uri="{0D108BD9-81ED-4DB2-BD59-A6C34878D82A}">
                    <a16:rowId xmlns:a16="http://schemas.microsoft.com/office/drawing/2014/main" val="10000"/>
                  </a:ext>
                </a:extLst>
              </a:tr>
              <a:tr h="469542">
                <a:tc>
                  <a:txBody>
                    <a:bodyPr/>
                    <a:lstStyle/>
                    <a:p>
                      <a:pPr>
                        <a:spcAft>
                          <a:spcPts val="0"/>
                        </a:spcAft>
                      </a:pPr>
                      <a:r>
                        <a:rPr lang="en-US" sz="1800" b="1" i="0" dirty="0">
                          <a:latin typeface="+mn-lt"/>
                          <a:ea typeface="ＭＳ 明朝"/>
                          <a:cs typeface="Arial"/>
                        </a:rPr>
                        <a:t>Commissioners/</a:t>
                      </a:r>
                      <a:r>
                        <a:rPr lang="en-US" sz="1800" b="1" i="0" dirty="0" err="1">
                          <a:latin typeface="+mn-lt"/>
                          <a:ea typeface="ＭＳ 明朝"/>
                          <a:cs typeface="Arial"/>
                        </a:rPr>
                        <a:t>payors</a:t>
                      </a:r>
                      <a:r>
                        <a:rPr lang="en-US" sz="1800" b="1" i="0" dirty="0">
                          <a:latin typeface="+mn-lt"/>
                          <a:ea typeface="ＭＳ 明朝"/>
                          <a:cs typeface="Arial"/>
                        </a:rPr>
                        <a:t>:</a:t>
                      </a:r>
                      <a:endParaRPr lang="en-GB" sz="1800" b="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469542">
                <a:tc>
                  <a:txBody>
                    <a:bodyPr/>
                    <a:lstStyle/>
                    <a:p>
                      <a:pPr>
                        <a:spcAft>
                          <a:spcPts val="0"/>
                        </a:spcAft>
                      </a:pPr>
                      <a:r>
                        <a:rPr lang="en-US" sz="1800" b="1" i="0" dirty="0">
                          <a:latin typeface="+mn-lt"/>
                          <a:ea typeface="ＭＳ 明朝"/>
                          <a:cs typeface="Arial"/>
                        </a:rPr>
                        <a:t>Customers</a:t>
                      </a:r>
                      <a:r>
                        <a:rPr lang="en-US" sz="1800" b="1" i="0" baseline="0" dirty="0">
                          <a:latin typeface="+mn-lt"/>
                          <a:ea typeface="ＭＳ 明朝"/>
                          <a:cs typeface="Arial"/>
                        </a:rPr>
                        <a:t>: </a:t>
                      </a:r>
                      <a:r>
                        <a:rPr lang="en-US" sz="1800" b="0" i="0" baseline="0" dirty="0">
                          <a:latin typeface="+mn-lt"/>
                          <a:ea typeface="ＭＳ 明朝"/>
                          <a:cs typeface="Arial"/>
                        </a:rPr>
                        <a:t>prescribers</a:t>
                      </a:r>
                      <a:endParaRPr lang="en-GB" sz="1800" b="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4913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0" dirty="0">
                          <a:latin typeface="+mn-lt"/>
                          <a:ea typeface="ＭＳ 明朝"/>
                          <a:cs typeface="Arial"/>
                        </a:rPr>
                        <a:t>Collaborators:  </a:t>
                      </a:r>
                      <a:r>
                        <a:rPr lang="en-US" sz="1800" b="0" i="0" dirty="0">
                          <a:latin typeface="+mn-lt"/>
                          <a:ea typeface="ＭＳ 明朝"/>
                          <a:cs typeface="Arial"/>
                        </a:rPr>
                        <a:t>NGOs, AZ, professional societies</a:t>
                      </a:r>
                      <a:endParaRPr lang="en-GB" sz="1800" b="0" i="0" dirty="0">
                        <a:latin typeface="+mn-lt"/>
                        <a:ea typeface="ＭＳ 明朝"/>
                        <a:cs typeface="Times New Roman"/>
                      </a:endParaRPr>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469542">
                <a:tc>
                  <a:txBody>
                    <a:bodyPr/>
                    <a:lstStyle/>
                    <a:p>
                      <a:pPr>
                        <a:spcAft>
                          <a:spcPts val="0"/>
                        </a:spcAft>
                      </a:pPr>
                      <a:r>
                        <a:rPr lang="en-US" sz="1800" b="1" i="0" dirty="0">
                          <a:latin typeface="+mn-lt"/>
                          <a:ea typeface="ＭＳ 明朝"/>
                          <a:cs typeface="Arial"/>
                        </a:rPr>
                        <a:t>Contributors: </a:t>
                      </a:r>
                      <a:r>
                        <a:rPr lang="en-US" sz="1800" b="0" i="0" dirty="0">
                          <a:latin typeface="+mn-lt"/>
                          <a:ea typeface="ＭＳ 明朝"/>
                          <a:cs typeface="Arial"/>
                        </a:rPr>
                        <a:t>who has data?</a:t>
                      </a:r>
                      <a:endParaRPr lang="en-GB" sz="1800" b="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469542">
                <a:tc>
                  <a:txBody>
                    <a:bodyPr/>
                    <a:lstStyle/>
                    <a:p>
                      <a:pPr>
                        <a:spcAft>
                          <a:spcPts val="0"/>
                        </a:spcAft>
                      </a:pPr>
                      <a:r>
                        <a:rPr lang="en-US" sz="1800" b="1" i="0" dirty="0">
                          <a:latin typeface="+mn-lt"/>
                          <a:ea typeface="ＭＳ 明朝"/>
                          <a:cs typeface="Arial"/>
                        </a:rPr>
                        <a:t>Channels: </a:t>
                      </a:r>
                      <a:r>
                        <a:rPr lang="en-US" sz="1800" b="0" i="0" dirty="0">
                          <a:latin typeface="+mn-lt"/>
                          <a:ea typeface="ＭＳ 明朝"/>
                          <a:cs typeface="Arial"/>
                        </a:rPr>
                        <a:t>conference</a:t>
                      </a:r>
                      <a:r>
                        <a:rPr lang="en-US" sz="1800" b="0" i="0" baseline="0" dirty="0">
                          <a:latin typeface="+mn-lt"/>
                          <a:ea typeface="ＭＳ 明朝"/>
                          <a:cs typeface="Arial"/>
                        </a:rPr>
                        <a:t> and newsletters</a:t>
                      </a:r>
                      <a:r>
                        <a:rPr lang="en-US" sz="1800" b="1" i="0" baseline="0" dirty="0">
                          <a:latin typeface="+mn-lt"/>
                          <a:ea typeface="ＭＳ 明朝"/>
                          <a:cs typeface="Arial"/>
                        </a:rPr>
                        <a:t>, </a:t>
                      </a:r>
                      <a:r>
                        <a:rPr lang="en-US" sz="1800" b="0" i="0" baseline="0" dirty="0">
                          <a:latin typeface="+mn-lt"/>
                          <a:ea typeface="ＭＳ 明朝"/>
                          <a:cs typeface="Arial"/>
                        </a:rPr>
                        <a:t>website</a:t>
                      </a:r>
                      <a:r>
                        <a:rPr lang="en-US" sz="1800" b="1" i="0" baseline="0" dirty="0">
                          <a:latin typeface="+mn-lt"/>
                          <a:ea typeface="ＭＳ 明朝"/>
                          <a:cs typeface="Arial"/>
                        </a:rPr>
                        <a:t>, </a:t>
                      </a:r>
                      <a:r>
                        <a:rPr lang="en-US" sz="1800" b="0" i="0" baseline="0" dirty="0">
                          <a:latin typeface="+mn-lt"/>
                          <a:ea typeface="ＭＳ 明朝"/>
                          <a:cs typeface="Arial"/>
                        </a:rPr>
                        <a:t>Facebook</a:t>
                      </a:r>
                      <a:r>
                        <a:rPr lang="en-US" sz="1800" b="1" i="0" baseline="0" dirty="0">
                          <a:latin typeface="+mn-lt"/>
                          <a:ea typeface="ＭＳ 明朝"/>
                          <a:cs typeface="Arial"/>
                        </a:rPr>
                        <a:t>, </a:t>
                      </a:r>
                      <a:r>
                        <a:rPr lang="en-US" sz="1800" b="0" i="0" baseline="0" dirty="0">
                          <a:latin typeface="+mn-lt"/>
                          <a:ea typeface="ＭＳ 明朝"/>
                          <a:cs typeface="Arial"/>
                        </a:rPr>
                        <a:t>Twitter</a:t>
                      </a:r>
                      <a:endParaRPr lang="en-GB" sz="1800" b="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469542">
                <a:tc>
                  <a:txBody>
                    <a:bodyPr/>
                    <a:lstStyle/>
                    <a:p>
                      <a:pPr>
                        <a:spcAft>
                          <a:spcPts val="0"/>
                        </a:spcAft>
                      </a:pPr>
                      <a:r>
                        <a:rPr lang="en-US" sz="1800" b="1" i="0" dirty="0">
                          <a:latin typeface="+mn-lt"/>
                          <a:ea typeface="ＭＳ 明朝"/>
                          <a:cs typeface="Arial"/>
                        </a:rPr>
                        <a:t>Commentators:</a:t>
                      </a:r>
                      <a:endParaRPr lang="en-GB" sz="1800" b="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6"/>
                  </a:ext>
                </a:extLst>
              </a:tr>
              <a:tr h="469542">
                <a:tc>
                  <a:txBody>
                    <a:bodyPr/>
                    <a:lstStyle/>
                    <a:p>
                      <a:pPr>
                        <a:spcAft>
                          <a:spcPts val="0"/>
                        </a:spcAft>
                      </a:pPr>
                      <a:r>
                        <a:rPr lang="en-US" sz="1800" b="1" i="0" dirty="0">
                          <a:latin typeface="+mn-lt"/>
                          <a:ea typeface="ＭＳ 明朝"/>
                          <a:cs typeface="Arial"/>
                        </a:rPr>
                        <a:t>Consumers: </a:t>
                      </a:r>
                      <a:r>
                        <a:rPr lang="en-US" sz="1800" b="0" i="0" dirty="0">
                          <a:latin typeface="+mn-lt"/>
                          <a:ea typeface="ＭＳ 明朝"/>
                          <a:cs typeface="Arial"/>
                        </a:rPr>
                        <a:t>patients, family,</a:t>
                      </a:r>
                      <a:r>
                        <a:rPr lang="en-US" sz="1800" b="0" i="0" baseline="0" dirty="0">
                          <a:latin typeface="+mn-lt"/>
                          <a:ea typeface="ＭＳ 明朝"/>
                          <a:cs typeface="Arial"/>
                        </a:rPr>
                        <a:t> service user</a:t>
                      </a:r>
                      <a:endParaRPr lang="en-GB" sz="1800" b="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7"/>
                  </a:ext>
                </a:extLst>
              </a:tr>
              <a:tr h="469542">
                <a:tc>
                  <a:txBody>
                    <a:bodyPr/>
                    <a:lstStyle/>
                    <a:p>
                      <a:pPr>
                        <a:spcAft>
                          <a:spcPts val="0"/>
                        </a:spcAft>
                      </a:pPr>
                      <a:r>
                        <a:rPr lang="en-US" sz="1800" b="1" i="0" dirty="0">
                          <a:latin typeface="+mn-lt"/>
                          <a:ea typeface="ＭＳ 明朝"/>
                          <a:cs typeface="Arial"/>
                        </a:rPr>
                        <a:t>Champions: </a:t>
                      </a:r>
                      <a:r>
                        <a:rPr lang="en-US" sz="1800" b="0" i="0" dirty="0">
                          <a:latin typeface="+mn-lt"/>
                          <a:ea typeface="ＭＳ 明朝"/>
                          <a:cs typeface="Arial"/>
                        </a:rPr>
                        <a:t>eg</a:t>
                      </a:r>
                      <a:r>
                        <a:rPr lang="en-US" sz="1800" b="0" i="0" baseline="0" dirty="0">
                          <a:latin typeface="+mn-lt"/>
                          <a:ea typeface="ＭＳ 明朝"/>
                          <a:cs typeface="Arial"/>
                        </a:rPr>
                        <a:t> policy makers eg WHO</a:t>
                      </a:r>
                      <a:endParaRPr lang="en-GB" sz="1800" b="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8"/>
                  </a:ext>
                </a:extLst>
              </a:tr>
              <a:tr h="469542">
                <a:tc>
                  <a:txBody>
                    <a:bodyPr/>
                    <a:lstStyle/>
                    <a:p>
                      <a:pPr>
                        <a:spcAft>
                          <a:spcPts val="0"/>
                        </a:spcAft>
                      </a:pPr>
                      <a:r>
                        <a:rPr lang="en-US" sz="1800" b="1" i="0" dirty="0">
                          <a:latin typeface="+mn-lt"/>
                          <a:ea typeface="ＭＳ 明朝"/>
                          <a:cs typeface="Arial"/>
                        </a:rPr>
                        <a:t>Competitors:</a:t>
                      </a:r>
                      <a:r>
                        <a:rPr lang="en-US" sz="1800" b="1" i="0" baseline="0" dirty="0">
                          <a:latin typeface="+mn-lt"/>
                          <a:ea typeface="ＭＳ 明朝"/>
                          <a:cs typeface="Arial"/>
                        </a:rPr>
                        <a:t> </a:t>
                      </a:r>
                      <a:r>
                        <a:rPr lang="en-GB" sz="1800" b="0" i="0" baseline="0" dirty="0">
                          <a:latin typeface="+mn-lt"/>
                          <a:ea typeface="ＭＳ 明朝"/>
                          <a:cs typeface="Arial"/>
                        </a:rPr>
                        <a:t>other disease areas, other campaigns</a:t>
                      </a:r>
                      <a:r>
                        <a:rPr lang="mr-IN" sz="1800" b="0" i="0" baseline="0" dirty="0">
                          <a:latin typeface="+mn-lt"/>
                          <a:ea typeface="ＭＳ 明朝"/>
                          <a:cs typeface="Arial"/>
                        </a:rPr>
                        <a:t>…</a:t>
                      </a:r>
                      <a:r>
                        <a:rPr lang="en-GB" sz="1800" b="0" i="0" baseline="0" dirty="0">
                          <a:latin typeface="+mn-lt"/>
                          <a:ea typeface="ＭＳ 明朝"/>
                          <a:cs typeface="Arial"/>
                        </a:rPr>
                        <a:t>.</a:t>
                      </a:r>
                      <a:endParaRPr lang="en-GB" sz="1800" b="0" i="0" dirty="0">
                        <a:latin typeface="+mn-lt"/>
                        <a:ea typeface="ＭＳ 明朝"/>
                        <a:cs typeface="Times New Roman"/>
                      </a:endParaRPr>
                    </a:p>
                  </a:txBody>
                  <a:tcPr marT="0" marB="0"/>
                </a:tc>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6503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What will you discuss and co-create in your design charrette?</a:t>
            </a:r>
            <a:br>
              <a:rPr lang="en-US" dirty="0"/>
            </a:br>
            <a:br>
              <a:rPr lang="en-US" dirty="0"/>
            </a:br>
            <a:r>
              <a:rPr lang="en-US" b="0" dirty="0"/>
              <a:t>Our Asthma Right Care prototype conversation pieces</a:t>
            </a:r>
          </a:p>
        </p:txBody>
      </p:sp>
      <p:sp>
        <p:nvSpPr>
          <p:cNvPr id="7" name="Subtitle 6"/>
          <p:cNvSpPr>
            <a:spLocks noGrp="1"/>
          </p:cNvSpPr>
          <p:nvPr>
            <p:ph type="subTitle" idx="1"/>
          </p:nvPr>
        </p:nvSpPr>
        <p:spPr/>
        <p:txBody>
          <a:bodyPr/>
          <a:lstStyle/>
          <a:p>
            <a:r>
              <a:rPr lang="en-US" dirty="0"/>
              <a:t>January-June 2018</a:t>
            </a:r>
          </a:p>
        </p:txBody>
      </p:sp>
      <p:sp>
        <p:nvSpPr>
          <p:cNvPr id="5" name="Slide Number Placeholder 4"/>
          <p:cNvSpPr>
            <a:spLocks noGrp="1"/>
          </p:cNvSpPr>
          <p:nvPr>
            <p:ph type="sldNum" sz="quarter" idx="4294967295"/>
          </p:nvPr>
        </p:nvSpPr>
        <p:spPr>
          <a:xfrm>
            <a:off x="9448800" y="6356350"/>
            <a:ext cx="2743200" cy="365125"/>
          </a:xfrm>
        </p:spPr>
        <p:txBody>
          <a:bodyPr/>
          <a:lstStyle/>
          <a:p>
            <a:fld id="{696E88C4-BD0B-4568-91F6-A70B5149FDA1}" type="slidenum">
              <a:rPr lang="en-GB" smtClean="0"/>
              <a:t>37</a:t>
            </a:fld>
            <a:endParaRPr lang="en-GB"/>
          </a:p>
        </p:txBody>
      </p:sp>
    </p:spTree>
    <p:extLst>
      <p:ext uri="{BB962C8B-B14F-4D97-AF65-F5344CB8AC3E}">
        <p14:creationId xmlns:p14="http://schemas.microsoft.com/office/powerpoint/2010/main" val="255253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A62244-5002-4169-BAE7-794A15EE560C}"/>
              </a:ext>
            </a:extLst>
          </p:cNvPr>
          <p:cNvPicPr/>
          <p:nvPr/>
        </p:nvPicPr>
        <p:blipFill>
          <a:blip r:embed="rId2">
            <a:extLst>
              <a:ext uri="{28A0092B-C50C-407E-A947-70E740481C1C}">
                <a14:useLocalDpi xmlns:a14="http://schemas.microsoft.com/office/drawing/2010/main" val="0"/>
              </a:ext>
            </a:extLst>
          </a:blip>
          <a:stretch>
            <a:fillRect/>
          </a:stretch>
        </p:blipFill>
        <p:spPr>
          <a:xfrm rot="16200000">
            <a:off x="5894707" y="241002"/>
            <a:ext cx="4930987" cy="7019198"/>
          </a:xfrm>
          <a:prstGeom prst="rect">
            <a:avLst/>
          </a:prstGeom>
        </p:spPr>
      </p:pic>
      <p:sp>
        <p:nvSpPr>
          <p:cNvPr id="2" name="Title 1">
            <a:extLst>
              <a:ext uri="{FF2B5EF4-FFF2-40B4-BE49-F238E27FC236}">
                <a16:creationId xmlns:a16="http://schemas.microsoft.com/office/drawing/2014/main" id="{5A2E3D5B-F049-42C4-B9B1-AC19A8844532}"/>
              </a:ext>
            </a:extLst>
          </p:cNvPr>
          <p:cNvSpPr>
            <a:spLocks noGrp="1"/>
          </p:cNvSpPr>
          <p:nvPr>
            <p:ph type="title"/>
          </p:nvPr>
        </p:nvSpPr>
        <p:spPr>
          <a:xfrm>
            <a:off x="640080" y="2074363"/>
            <a:ext cx="2752354" cy="2709275"/>
          </a:xfrm>
          <a:prstGeom prst="ellipse">
            <a:avLst/>
          </a:prstGeom>
          <a:solidFill>
            <a:srgbClr val="006F44"/>
          </a:solidFill>
          <a:ln w="174625" cmpd="thinThick">
            <a:solidFill>
              <a:schemeClr val="tx1">
                <a:lumMod val="85000"/>
                <a:lumOff val="15000"/>
              </a:schemeClr>
            </a:solidFill>
          </a:ln>
        </p:spPr>
        <p:txBody>
          <a:bodyPr vert="horz" lIns="91440" tIns="45720" rIns="91440" bIns="45720" rtlCol="0" anchor="ctr">
            <a:normAutofit/>
          </a:bodyPr>
          <a:lstStyle/>
          <a:p>
            <a:pPr algn="ctr" defTabSz="914400">
              <a:lnSpc>
                <a:spcPct val="90000"/>
              </a:lnSpc>
            </a:pPr>
            <a:r>
              <a:rPr lang="en-US" sz="2200" kern="1200" dirty="0">
                <a:solidFill>
                  <a:schemeClr val="bg1"/>
                </a:solidFill>
                <a:latin typeface="+mj-lt"/>
                <a:ea typeface="+mj-ea"/>
                <a:cs typeface="+mj-cs"/>
              </a:rPr>
              <a:t>SABA Slide Rule – inspired by the Readiness </a:t>
            </a:r>
            <a:r>
              <a:rPr lang="en-US" sz="2200" dirty="0">
                <a:solidFill>
                  <a:schemeClr val="bg1"/>
                </a:solidFill>
                <a:cs typeface="+mj-cs"/>
              </a:rPr>
              <a:t>R</a:t>
            </a:r>
            <a:r>
              <a:rPr lang="en-US" sz="2200" kern="1200" dirty="0">
                <a:solidFill>
                  <a:schemeClr val="bg1"/>
                </a:solidFill>
                <a:latin typeface="+mj-lt"/>
                <a:ea typeface="+mj-ea"/>
                <a:cs typeface="+mj-cs"/>
              </a:rPr>
              <a:t>uler</a:t>
            </a:r>
          </a:p>
        </p:txBody>
      </p:sp>
      <p:sp>
        <p:nvSpPr>
          <p:cNvPr id="3" name="Rectangle 2"/>
          <p:cNvSpPr/>
          <p:nvPr/>
        </p:nvSpPr>
        <p:spPr>
          <a:xfrm>
            <a:off x="2135477" y="89204"/>
            <a:ext cx="6096000" cy="1754326"/>
          </a:xfrm>
          <a:prstGeom prst="rect">
            <a:avLst/>
          </a:prstGeom>
        </p:spPr>
        <p:txBody>
          <a:bodyPr>
            <a:spAutoFit/>
          </a:bodyPr>
          <a:lstStyle/>
          <a:p>
            <a:pPr eaLnBrk="0" fontAlgn="base" hangingPunct="0">
              <a:lnSpc>
                <a:spcPct val="100000"/>
              </a:lnSpc>
              <a:spcBef>
                <a:spcPct val="0"/>
              </a:spcBef>
              <a:spcAft>
                <a:spcPct val="0"/>
              </a:spcAft>
            </a:pPr>
            <a:r>
              <a:rPr lang="x-none" altLang="x-none" dirty="0"/>
              <a:t>General practitioners/family physicians keen to emphasise the art rather than the science of the consultation, and therefore not up-to-date with guidelines eg the guideline question “what’s the probability of them having asthma?” not a routine question yet</a:t>
            </a:r>
            <a:endParaRPr lang="en-GB" altLang="x-none" dirty="0"/>
          </a:p>
          <a:p>
            <a:pPr eaLnBrk="0" fontAlgn="base" hangingPunct="0">
              <a:lnSpc>
                <a:spcPct val="100000"/>
              </a:lnSpc>
              <a:spcBef>
                <a:spcPct val="0"/>
              </a:spcBef>
              <a:spcAft>
                <a:spcPct val="0"/>
              </a:spcAft>
            </a:pPr>
            <a:endParaRPr lang="x-none" altLang="x-none" dirty="0"/>
          </a:p>
        </p:txBody>
      </p:sp>
      <p:sp>
        <p:nvSpPr>
          <p:cNvPr id="4" name="Rectangle 3"/>
          <p:cNvSpPr/>
          <p:nvPr/>
        </p:nvSpPr>
        <p:spPr>
          <a:xfrm>
            <a:off x="6301740" y="5565338"/>
            <a:ext cx="6096000" cy="1754326"/>
          </a:xfrm>
          <a:prstGeom prst="rect">
            <a:avLst/>
          </a:prstGeom>
        </p:spPr>
        <p:txBody>
          <a:bodyPr>
            <a:spAutoFit/>
          </a:bodyPr>
          <a:lstStyle/>
          <a:p>
            <a:pPr eaLnBrk="0" fontAlgn="base" hangingPunct="0">
              <a:lnSpc>
                <a:spcPct val="100000"/>
              </a:lnSpc>
              <a:spcBef>
                <a:spcPct val="0"/>
              </a:spcBef>
              <a:spcAft>
                <a:spcPct val="0"/>
              </a:spcAft>
            </a:pPr>
            <a:endParaRPr lang="x-none" altLang="x-none" dirty="0"/>
          </a:p>
          <a:p>
            <a:pPr eaLnBrk="0" fontAlgn="base" hangingPunct="0">
              <a:lnSpc>
                <a:spcPct val="100000"/>
              </a:lnSpc>
              <a:spcBef>
                <a:spcPct val="0"/>
              </a:spcBef>
              <a:spcAft>
                <a:spcPct val="0"/>
              </a:spcAft>
            </a:pPr>
            <a:r>
              <a:rPr lang="x-none" altLang="x-none" dirty="0"/>
              <a:t>Lack of knowledge about how many puffs or doses in an inhaler and how many is too many in a year</a:t>
            </a:r>
            <a:br>
              <a:rPr lang="en-GB" altLang="x-none" dirty="0"/>
            </a:br>
            <a:endParaRPr lang="x-none" altLang="x-none" dirty="0"/>
          </a:p>
          <a:p>
            <a:pPr eaLnBrk="0" fontAlgn="base" hangingPunct="0">
              <a:lnSpc>
                <a:spcPct val="100000"/>
              </a:lnSpc>
              <a:spcBef>
                <a:spcPct val="0"/>
              </a:spcBef>
              <a:spcAft>
                <a:spcPct val="0"/>
              </a:spcAft>
            </a:pPr>
            <a:br>
              <a:rPr lang="en-GB" altLang="x-none" dirty="0"/>
            </a:br>
            <a:endParaRPr lang="x-none" altLang="x-none" dirty="0"/>
          </a:p>
        </p:txBody>
      </p:sp>
      <p:sp>
        <p:nvSpPr>
          <p:cNvPr id="6" name="Rectangle 5"/>
          <p:cNvSpPr/>
          <p:nvPr/>
        </p:nvSpPr>
        <p:spPr>
          <a:xfrm>
            <a:off x="92256" y="5242172"/>
            <a:ext cx="5051244" cy="1477328"/>
          </a:xfrm>
          <a:prstGeom prst="rect">
            <a:avLst/>
          </a:prstGeom>
        </p:spPr>
        <p:txBody>
          <a:bodyPr wrap="square">
            <a:spAutoFit/>
          </a:bodyPr>
          <a:lstStyle/>
          <a:p>
            <a:r>
              <a:rPr lang="x-none" altLang="x-none"/>
              <a:t>Pharmacists keen to do more but out of date “take your blue inhaler to open up your airways” – (it is a logical way to think about it, and did used to be taught, so reveals lack of investment in their education)</a:t>
            </a:r>
            <a:endParaRPr lang="en-US" dirty="0"/>
          </a:p>
        </p:txBody>
      </p:sp>
    </p:spTree>
    <p:extLst>
      <p:ext uri="{BB962C8B-B14F-4D97-AF65-F5344CB8AC3E}">
        <p14:creationId xmlns:p14="http://schemas.microsoft.com/office/powerpoint/2010/main" val="3327048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8975"/>
          </a:xfrm>
        </p:spPr>
        <p:txBody>
          <a:bodyPr>
            <a:normAutofit fontScale="90000"/>
          </a:bodyPr>
          <a:lstStyle/>
          <a:p>
            <a:r>
              <a:rPr lang="en-US" dirty="0">
                <a:latin typeface="Arial" charset="0"/>
                <a:ea typeface="Arial" charset="0"/>
                <a:cs typeface="Arial" charset="0"/>
              </a:rPr>
              <a:t>SABA slide rule</a:t>
            </a:r>
          </a:p>
        </p:txBody>
      </p:sp>
      <p:sp>
        <p:nvSpPr>
          <p:cNvPr id="3" name="Content Placeholder 2"/>
          <p:cNvSpPr>
            <a:spLocks noGrp="1"/>
          </p:cNvSpPr>
          <p:nvPr>
            <p:ph sz="half" idx="1"/>
          </p:nvPr>
        </p:nvSpPr>
        <p:spPr>
          <a:xfrm>
            <a:off x="838200" y="1054100"/>
            <a:ext cx="5181600" cy="5122863"/>
          </a:xfrm>
        </p:spPr>
        <p:txBody>
          <a:bodyPr>
            <a:normAutofit fontScale="40000" lnSpcReduction="20000"/>
          </a:bodyPr>
          <a:lstStyle/>
          <a:p>
            <a:pPr marL="0" indent="0">
              <a:lnSpc>
                <a:spcPct val="120000"/>
              </a:lnSpc>
              <a:buNone/>
            </a:pPr>
            <a:r>
              <a:rPr lang="en-GB" sz="3800" dirty="0">
                <a:latin typeface="Arial" charset="0"/>
                <a:ea typeface="Arial" charset="0"/>
                <a:cs typeface="Arial" charset="0"/>
              </a:rPr>
              <a:t>The Readiness Ruler is a helpful tool to support the use of Motivational Interviewing (MI), the evidence-based treatment, by service providers. MI is a conversational approach designed to help individuals you serve with the following:</a:t>
            </a:r>
          </a:p>
          <a:p>
            <a:pPr lvl="0">
              <a:lnSpc>
                <a:spcPct val="120000"/>
              </a:lnSpc>
            </a:pPr>
            <a:r>
              <a:rPr lang="en-GB" sz="3800" dirty="0">
                <a:latin typeface="Arial" charset="0"/>
                <a:ea typeface="Arial" charset="0"/>
                <a:cs typeface="Arial" charset="0"/>
              </a:rPr>
              <a:t>Discover their own interest in considering and/or making a change in their life (e.g., diet, exercise, managing symptoms of physical or mental illness, reducing and eliminating the use of alcohol, tobacco, and other drugs)</a:t>
            </a:r>
          </a:p>
          <a:p>
            <a:pPr lvl="0">
              <a:lnSpc>
                <a:spcPct val="120000"/>
              </a:lnSpc>
            </a:pPr>
            <a:r>
              <a:rPr lang="en-GB" sz="3800" dirty="0">
                <a:latin typeface="Arial" charset="0"/>
                <a:ea typeface="Arial" charset="0"/>
                <a:cs typeface="Arial" charset="0"/>
              </a:rPr>
              <a:t>Express in their own words their desire for change (i.e., "change-talk")</a:t>
            </a:r>
          </a:p>
          <a:p>
            <a:pPr lvl="0">
              <a:lnSpc>
                <a:spcPct val="120000"/>
              </a:lnSpc>
            </a:pPr>
            <a:r>
              <a:rPr lang="en-GB" sz="3800" dirty="0">
                <a:latin typeface="Arial" charset="0"/>
                <a:ea typeface="Arial" charset="0"/>
                <a:cs typeface="Arial" charset="0"/>
              </a:rPr>
              <a:t>Examine their ambivalence about the change</a:t>
            </a:r>
          </a:p>
          <a:p>
            <a:pPr lvl="0">
              <a:lnSpc>
                <a:spcPct val="120000"/>
              </a:lnSpc>
            </a:pPr>
            <a:r>
              <a:rPr lang="en-GB" sz="3800" dirty="0">
                <a:latin typeface="Arial" charset="0"/>
                <a:ea typeface="Arial" charset="0"/>
                <a:cs typeface="Arial" charset="0"/>
              </a:rPr>
              <a:t>Plan for and begin the process of change</a:t>
            </a:r>
          </a:p>
          <a:p>
            <a:pPr lvl="0">
              <a:lnSpc>
                <a:spcPct val="120000"/>
              </a:lnSpc>
            </a:pPr>
            <a:r>
              <a:rPr lang="en-GB" sz="3800" dirty="0">
                <a:latin typeface="Arial" charset="0"/>
                <a:ea typeface="Arial" charset="0"/>
                <a:cs typeface="Arial" charset="0"/>
              </a:rPr>
              <a:t>Elicit and strengthen change-talk</a:t>
            </a:r>
          </a:p>
          <a:p>
            <a:pPr lvl="0">
              <a:lnSpc>
                <a:spcPct val="120000"/>
              </a:lnSpc>
            </a:pPr>
            <a:r>
              <a:rPr lang="en-GB" sz="3800" dirty="0">
                <a:latin typeface="Arial" charset="0"/>
                <a:ea typeface="Arial" charset="0"/>
                <a:cs typeface="Arial" charset="0"/>
              </a:rPr>
              <a:t>Enhance their confidence in taking action and noticing that even small, incremental changes are important</a:t>
            </a:r>
          </a:p>
          <a:p>
            <a:pPr lvl="0">
              <a:lnSpc>
                <a:spcPct val="120000"/>
              </a:lnSpc>
            </a:pPr>
            <a:r>
              <a:rPr lang="en-GB" sz="3800" dirty="0">
                <a:latin typeface="Arial" charset="0"/>
                <a:ea typeface="Arial" charset="0"/>
                <a:cs typeface="Arial" charset="0"/>
              </a:rPr>
              <a:t>Strengthen their commitment</a:t>
            </a:r>
          </a:p>
          <a:p>
            <a:endParaRPr lang="en-US" dirty="0"/>
          </a:p>
        </p:txBody>
      </p:sp>
      <p:sp>
        <p:nvSpPr>
          <p:cNvPr id="4" name="Content Placeholder 3"/>
          <p:cNvSpPr>
            <a:spLocks noGrp="1"/>
          </p:cNvSpPr>
          <p:nvPr>
            <p:ph sz="half" idx="2"/>
          </p:nvPr>
        </p:nvSpPr>
        <p:spPr>
          <a:xfrm>
            <a:off x="6172200" y="165100"/>
            <a:ext cx="5753100" cy="6349999"/>
          </a:xfrm>
        </p:spPr>
        <p:txBody>
          <a:bodyPr>
            <a:noAutofit/>
          </a:bodyPr>
          <a:lstStyle/>
          <a:p>
            <a:r>
              <a:rPr lang="en-GB" sz="1200" dirty="0"/>
              <a:t>The Readiness Ruler has two sides, each with one initial question and a zero-to-10 scale to help people evaluate the importance of the personal changes they desire and to evaluate their confidence about making those changes.</a:t>
            </a:r>
          </a:p>
          <a:p>
            <a:pPr lvl="0"/>
            <a:r>
              <a:rPr lang="en-GB" sz="1200" dirty="0"/>
              <a:t>After a person chooses a number from the scale, ask these questions to elicit change-talk:</a:t>
            </a:r>
          </a:p>
          <a:p>
            <a:pPr lvl="0"/>
            <a:r>
              <a:rPr lang="en-GB" sz="1200" dirty="0"/>
              <a:t>Why are you a ____ [insert # reported] and not a zero?</a:t>
            </a:r>
          </a:p>
          <a:p>
            <a:pPr lvl="0"/>
            <a:r>
              <a:rPr lang="en-GB" sz="1200" dirty="0"/>
              <a:t>What would it take for you to get from ____ [insert # reported] to ____ [the next higher number]?</a:t>
            </a:r>
          </a:p>
          <a:p>
            <a:r>
              <a:rPr lang="en-GB" sz="1200" b="1" dirty="0"/>
              <a:t>Importance Ruler</a:t>
            </a:r>
            <a:br>
              <a:rPr lang="en-GB" sz="1200" dirty="0"/>
            </a:br>
            <a:r>
              <a:rPr lang="en-GB" sz="1200" dirty="0"/>
              <a:t>This side of the Readiness Ruler is designed to help people express in their own words their desire, ability, reasons, and need for change. Below are some examples of what you might hear:</a:t>
            </a:r>
          </a:p>
          <a:p>
            <a:pPr lvl="0"/>
            <a:r>
              <a:rPr lang="en-GB" sz="1200" dirty="0"/>
              <a:t>Desire ("I'd like to ...")</a:t>
            </a:r>
          </a:p>
          <a:p>
            <a:pPr lvl="0"/>
            <a:r>
              <a:rPr lang="en-GB" sz="1200" dirty="0"/>
              <a:t>Ability ("I could ...")</a:t>
            </a:r>
          </a:p>
          <a:p>
            <a:pPr lvl="0"/>
            <a:r>
              <a:rPr lang="en-GB" sz="1200" dirty="0"/>
              <a:t>Reasons ("It's important because ...")</a:t>
            </a:r>
          </a:p>
          <a:p>
            <a:pPr lvl="0"/>
            <a:r>
              <a:rPr lang="en-GB" sz="1200" dirty="0"/>
              <a:t>Need ("I have to ...")</a:t>
            </a:r>
          </a:p>
          <a:p>
            <a:r>
              <a:rPr lang="en-GB" sz="1200" b="1" dirty="0"/>
              <a:t>Confidence Ruler</a:t>
            </a:r>
            <a:br>
              <a:rPr lang="en-GB" sz="1200" dirty="0"/>
            </a:br>
            <a:r>
              <a:rPr lang="en-GB" sz="1200" dirty="0"/>
              <a:t>This side of the Readiness Ruler is designed to help people express their own intention, commitment, readiness, and willingness to change. It may also help people talk about the small steps they are already taking. Below are some examples of what you might hear:</a:t>
            </a:r>
          </a:p>
          <a:p>
            <a:pPr lvl="0"/>
            <a:r>
              <a:rPr lang="en-GB" sz="1200" dirty="0"/>
              <a:t>Commitment ("I will ...")</a:t>
            </a:r>
          </a:p>
          <a:p>
            <a:pPr lvl="0"/>
            <a:r>
              <a:rPr lang="en-GB" sz="1200" dirty="0"/>
              <a:t>Activation ("I'm ready to ...")</a:t>
            </a:r>
          </a:p>
          <a:p>
            <a:pPr lvl="0"/>
            <a:r>
              <a:rPr lang="en-GB" sz="1200" dirty="0"/>
              <a:t>Taking steps ("I've tried ...," "I am doing ...")</a:t>
            </a:r>
          </a:p>
          <a:p>
            <a:pPr lvl="0"/>
            <a:r>
              <a:rPr lang="en-GB" sz="1200" dirty="0"/>
              <a:t>Evidence Based</a:t>
            </a:r>
          </a:p>
          <a:p>
            <a:r>
              <a:rPr lang="en-GB" sz="1200" dirty="0"/>
              <a:t>Research shows that people who express change-talk are more likely to change.</a:t>
            </a:r>
          </a:p>
          <a:p>
            <a:pPr marL="0" marR="0" lvl="0" indent="0" defTabSz="914400" eaLnBrk="1" fontAlgn="auto" latinLnBrk="0" hangingPunct="1">
              <a:lnSpc>
                <a:spcPct val="70000"/>
              </a:lnSpc>
              <a:spcBef>
                <a:spcPts val="0"/>
              </a:spcBef>
              <a:spcAft>
                <a:spcPts val="0"/>
              </a:spcAft>
              <a:buClrTx/>
              <a:buSzTx/>
              <a:buFontTx/>
              <a:buNone/>
              <a:tabLst/>
              <a:defRPr/>
            </a:pPr>
            <a:endParaRPr lang="en-US" sz="1200" dirty="0"/>
          </a:p>
        </p:txBody>
      </p:sp>
      <p:sp>
        <p:nvSpPr>
          <p:cNvPr id="5" name="Footer Placeholder 4"/>
          <p:cNvSpPr>
            <a:spLocks noGrp="1"/>
          </p:cNvSpPr>
          <p:nvPr>
            <p:ph type="ftr" sz="quarter" idx="11"/>
          </p:nvPr>
        </p:nvSpPr>
        <p:spPr>
          <a:xfrm>
            <a:off x="838200" y="6356350"/>
            <a:ext cx="92075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Moyers, T. B., Martin, J. K., Houck, J. M., Christopher, P.J., &amp; </a:t>
            </a:r>
            <a:r>
              <a:rPr kumimoji="0" lang="en-GB"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Tonigan</a:t>
            </a: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J. S. (2009). From in-session </a:t>
            </a:r>
            <a:r>
              <a:rPr kumimoji="0" lang="en-GB"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behaviors</a:t>
            </a: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to drinking outcomes: A causal chain for motivational interviewing. Journal of Consulting and Clinical Psychology, 77(6), 1113-1124. </a:t>
            </a:r>
          </a:p>
        </p:txBody>
      </p:sp>
    </p:spTree>
    <p:extLst>
      <p:ext uri="{BB962C8B-B14F-4D97-AF65-F5344CB8AC3E}">
        <p14:creationId xmlns:p14="http://schemas.microsoft.com/office/powerpoint/2010/main" val="128304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0A71-FD3B-49D7-96DC-D86F93379DC2}"/>
              </a:ext>
            </a:extLst>
          </p:cNvPr>
          <p:cNvSpPr>
            <a:spLocks noGrp="1"/>
          </p:cNvSpPr>
          <p:nvPr>
            <p:ph type="title"/>
          </p:nvPr>
        </p:nvSpPr>
        <p:spPr/>
        <p:txBody>
          <a:bodyPr/>
          <a:lstStyle/>
          <a:p>
            <a:r>
              <a:rPr lang="en-GB" dirty="0"/>
              <a:t>Context</a:t>
            </a:r>
          </a:p>
        </p:txBody>
      </p:sp>
      <p:sp>
        <p:nvSpPr>
          <p:cNvPr id="4" name="Rectangle 1">
            <a:extLst>
              <a:ext uri="{FF2B5EF4-FFF2-40B4-BE49-F238E27FC236}">
                <a16:creationId xmlns:a16="http://schemas.microsoft.com/office/drawing/2014/main" id="{18C9BB4C-66C8-48E4-BE38-BE39FDA2D46C}"/>
              </a:ext>
            </a:extLst>
          </p:cNvPr>
          <p:cNvSpPr>
            <a:spLocks noGrp="1" noChangeArrowheads="1"/>
          </p:cNvSpPr>
          <p:nvPr>
            <p:ph idx="1"/>
          </p:nvPr>
        </p:nvSpPr>
        <p:spPr bwMode="auto">
          <a:xfrm>
            <a:off x="267855" y="1522191"/>
            <a:ext cx="11702471"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spAutoFit/>
          </a:bodyPr>
          <a:lstStyle/>
          <a:p>
            <a:pPr eaLnBrk="0" fontAlgn="base" hangingPunct="0">
              <a:lnSpc>
                <a:spcPct val="100000"/>
              </a:lnSpc>
              <a:spcBef>
                <a:spcPct val="0"/>
              </a:spcBef>
              <a:spcAft>
                <a:spcPct val="0"/>
              </a:spcAft>
            </a:pPr>
            <a:r>
              <a:rPr lang="x-none" altLang="x-none" sz="1400" dirty="0"/>
              <a:t>Insufficient hospital champions: routine asthma and COPD not “interesting” enough; </a:t>
            </a:r>
            <a:br>
              <a:rPr lang="en-GB" altLang="x-none" sz="1400" dirty="0"/>
            </a:br>
            <a:endParaRPr lang="en-GB" altLang="x-none" sz="1400" dirty="0"/>
          </a:p>
          <a:p>
            <a:pPr eaLnBrk="0" fontAlgn="base" hangingPunct="0">
              <a:lnSpc>
                <a:spcPct val="100000"/>
              </a:lnSpc>
              <a:spcBef>
                <a:spcPct val="0"/>
              </a:spcBef>
              <a:spcAft>
                <a:spcPct val="0"/>
              </a:spcAft>
            </a:pPr>
            <a:r>
              <a:rPr lang="x-none" altLang="x-none" sz="1400" dirty="0"/>
              <a:t>General practitioners/family physicians keen to emphasise the art rather than the science of the consultation, and therefore not up-to-date with guidelines eg the guideline question “what’s the probability of them having asthma?” not a routine question yet</a:t>
            </a:r>
            <a:endParaRPr lang="en-GB" altLang="x-none" sz="1400" dirty="0"/>
          </a:p>
          <a:p>
            <a:pPr eaLnBrk="0" fontAlgn="base" hangingPunct="0">
              <a:lnSpc>
                <a:spcPct val="100000"/>
              </a:lnSpc>
              <a:spcBef>
                <a:spcPct val="0"/>
              </a:spcBef>
              <a:spcAft>
                <a:spcPct val="0"/>
              </a:spcAft>
            </a:pPr>
            <a:endParaRPr lang="x-none" altLang="x-none" sz="1400" dirty="0"/>
          </a:p>
          <a:p>
            <a:pPr eaLnBrk="0" fontAlgn="base" hangingPunct="0">
              <a:lnSpc>
                <a:spcPct val="100000"/>
              </a:lnSpc>
              <a:spcBef>
                <a:spcPct val="0"/>
              </a:spcBef>
              <a:spcAft>
                <a:spcPct val="0"/>
              </a:spcAft>
            </a:pPr>
            <a:r>
              <a:rPr lang="x-none" altLang="x-none" sz="1400" dirty="0"/>
              <a:t>Lack of knowledge about how many puffs or doses in an inhaler and how many is too many in a year</a:t>
            </a:r>
            <a:br>
              <a:rPr lang="en-GB" altLang="x-none" sz="1400" dirty="0"/>
            </a:br>
            <a:endParaRPr lang="x-none" altLang="x-none" sz="1400" dirty="0"/>
          </a:p>
          <a:p>
            <a:pPr eaLnBrk="0" fontAlgn="base" hangingPunct="0">
              <a:lnSpc>
                <a:spcPct val="100000"/>
              </a:lnSpc>
              <a:spcBef>
                <a:spcPct val="0"/>
              </a:spcBef>
              <a:spcAft>
                <a:spcPct val="0"/>
              </a:spcAft>
            </a:pPr>
            <a:r>
              <a:rPr lang="x-none" altLang="x-none" sz="1400" dirty="0"/>
              <a:t>Pharmacists keen to do more but out of date “take your blue inhaler to open up your airways” – (it is a logical way to think about it, and did used to be taught, so reveals lack of investment in their education)</a:t>
            </a:r>
            <a:br>
              <a:rPr lang="en-GB" altLang="x-none" sz="1400" dirty="0"/>
            </a:br>
            <a:endParaRPr lang="x-none" altLang="x-none" sz="1400" dirty="0"/>
          </a:p>
          <a:p>
            <a:pPr eaLnBrk="0" fontAlgn="base" hangingPunct="0">
              <a:lnSpc>
                <a:spcPct val="100000"/>
              </a:lnSpc>
              <a:spcBef>
                <a:spcPct val="0"/>
              </a:spcBef>
              <a:spcAft>
                <a:spcPct val="0"/>
              </a:spcAft>
            </a:pPr>
            <a:r>
              <a:rPr lang="x-none" altLang="x-none" sz="1400" dirty="0"/>
              <a:t>Electronic medical records not sufficiently linked up across pathways to identify people at high risk</a:t>
            </a:r>
            <a:r>
              <a:rPr lang="en-GB" altLang="x-none" sz="1400" dirty="0"/>
              <a:t> of attack, and high risk of death</a:t>
            </a:r>
            <a:br>
              <a:rPr lang="en-GB" altLang="x-none" sz="1400" dirty="0"/>
            </a:br>
            <a:endParaRPr lang="x-none" altLang="x-none" sz="1400" dirty="0"/>
          </a:p>
          <a:p>
            <a:pPr eaLnBrk="0" fontAlgn="base" hangingPunct="0">
              <a:lnSpc>
                <a:spcPct val="100000"/>
              </a:lnSpc>
              <a:spcBef>
                <a:spcPct val="0"/>
              </a:spcBef>
              <a:spcAft>
                <a:spcPct val="0"/>
              </a:spcAft>
            </a:pPr>
            <a:r>
              <a:rPr lang="x-none" altLang="x-none" sz="1400" dirty="0"/>
              <a:t>Physician assistants/nurses/ may be under-trained to ask open questions and have the confidence and knowledge to know how to respond: eg negotiating an asthma action plan</a:t>
            </a:r>
            <a:br>
              <a:rPr lang="en-GB" altLang="x-none" sz="1400" dirty="0"/>
            </a:br>
            <a:endParaRPr lang="x-none" altLang="x-none" sz="1400" dirty="0"/>
          </a:p>
          <a:p>
            <a:pPr eaLnBrk="0" fontAlgn="base" hangingPunct="0">
              <a:lnSpc>
                <a:spcPct val="100000"/>
              </a:lnSpc>
              <a:spcBef>
                <a:spcPct val="0"/>
              </a:spcBef>
              <a:spcAft>
                <a:spcPct val="0"/>
              </a:spcAft>
            </a:pPr>
            <a:r>
              <a:rPr lang="x-none" altLang="x-none" sz="1400" dirty="0"/>
              <a:t>Doctors with asthma are often not role models!</a:t>
            </a:r>
            <a:br>
              <a:rPr lang="en-GB" altLang="x-none" sz="1400" dirty="0"/>
            </a:br>
            <a:endParaRPr lang="x-none" altLang="x-none" sz="1400" dirty="0"/>
          </a:p>
          <a:p>
            <a:pPr eaLnBrk="0" fontAlgn="base" hangingPunct="0">
              <a:lnSpc>
                <a:spcPct val="100000"/>
              </a:lnSpc>
              <a:spcBef>
                <a:spcPct val="0"/>
              </a:spcBef>
              <a:spcAft>
                <a:spcPct val="0"/>
              </a:spcAft>
            </a:pPr>
            <a:r>
              <a:rPr lang="x-none" altLang="x-none" sz="1400" dirty="0"/>
              <a:t>A review of people taking 6+ SABA cannisters would create too many to review in the first instance, </a:t>
            </a:r>
            <a:endParaRPr lang="en-GB" altLang="x-none" sz="1400" dirty="0"/>
          </a:p>
          <a:p>
            <a:pPr eaLnBrk="0" fontAlgn="base" hangingPunct="0">
              <a:lnSpc>
                <a:spcPct val="100000"/>
              </a:lnSpc>
              <a:spcBef>
                <a:spcPct val="0"/>
              </a:spcBef>
              <a:spcAft>
                <a:spcPct val="0"/>
              </a:spcAft>
            </a:pPr>
            <a:r>
              <a:rPr lang="x-none" altLang="x-none" sz="1400" dirty="0"/>
              <a:t>so start with 12+ or more   </a:t>
            </a:r>
            <a:r>
              <a:rPr lang="en-GB" altLang="x-none" sz="1400" dirty="0">
                <a:solidFill>
                  <a:srgbClr val="FF0000"/>
                </a:solidFill>
              </a:rPr>
              <a:t>(and what about those who’ve used emergency care?)</a:t>
            </a:r>
            <a:br>
              <a:rPr lang="en-GB" altLang="x-none" sz="1400" dirty="0">
                <a:solidFill>
                  <a:srgbClr val="FF0000"/>
                </a:solidFill>
              </a:rPr>
            </a:br>
            <a:endParaRPr lang="en-GB" altLang="x-none" sz="1400" dirty="0">
              <a:solidFill>
                <a:srgbClr val="FF0000"/>
              </a:solidFill>
            </a:endParaRPr>
          </a:p>
          <a:p>
            <a:pPr marL="0" indent="0" defTabSz="914400" eaLnBrk="0" fontAlgn="base" hangingPunct="0">
              <a:spcBef>
                <a:spcPct val="0"/>
              </a:spcBef>
              <a:spcAft>
                <a:spcPct val="0"/>
              </a:spcAft>
              <a:buClrTx/>
              <a:buNone/>
            </a:pPr>
            <a:r>
              <a:rPr lang="x-none" altLang="x-none" sz="1400" i="1" dirty="0"/>
              <a:t>eg 6000 GP population might generate about 15-20 patients with asthma on 6 or more inhalers  </a:t>
            </a:r>
            <a:endParaRPr lang="en-GB" altLang="x-none" sz="1400" i="1" dirty="0"/>
          </a:p>
          <a:p>
            <a:pPr marL="0" indent="0" defTabSz="914400" eaLnBrk="0" fontAlgn="base" hangingPunct="0">
              <a:spcBef>
                <a:spcPct val="0"/>
              </a:spcBef>
              <a:spcAft>
                <a:spcPct val="0"/>
              </a:spcAft>
              <a:buClrTx/>
              <a:buNone/>
            </a:pPr>
            <a:r>
              <a:rPr lang="x-none" altLang="x-none" sz="1400" i="1" dirty="0"/>
              <a:t>that’s 1.5 virtual clinics…</a:t>
            </a:r>
          </a:p>
        </p:txBody>
      </p:sp>
    </p:spTree>
    <p:extLst>
      <p:ext uri="{BB962C8B-B14F-4D97-AF65-F5344CB8AC3E}">
        <p14:creationId xmlns:p14="http://schemas.microsoft.com/office/powerpoint/2010/main" val="1629615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72B741-01A1-4E9A-BB12-381325F4AE0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54655" y="726178"/>
            <a:ext cx="12027159" cy="3816221"/>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r="-807"/>
          <a:stretch/>
        </p:blipFill>
        <p:spPr>
          <a:xfrm>
            <a:off x="406716" y="5223754"/>
            <a:ext cx="3934381" cy="1634246"/>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572000" y="5234066"/>
            <a:ext cx="3846786" cy="1613622"/>
          </a:xfrm>
          <a:prstGeom prst="rect">
            <a:avLst/>
          </a:prstGeom>
        </p:spPr>
      </p:pic>
    </p:spTree>
    <p:extLst>
      <p:ext uri="{BB962C8B-B14F-4D97-AF65-F5344CB8AC3E}">
        <p14:creationId xmlns:p14="http://schemas.microsoft.com/office/powerpoint/2010/main" val="342649055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EE74CA-BA0B-4372-A9D7-AC2C49B80112}"/>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3306" y="1455576"/>
            <a:ext cx="11989837" cy="3834881"/>
          </a:xfrm>
          <a:prstGeom prst="rect">
            <a:avLst/>
          </a:prstGeom>
        </p:spPr>
      </p:pic>
    </p:spTree>
    <p:extLst>
      <p:ext uri="{BB962C8B-B14F-4D97-AF65-F5344CB8AC3E}">
        <p14:creationId xmlns:p14="http://schemas.microsoft.com/office/powerpoint/2010/main" val="407576373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590634" y="-289717"/>
            <a:ext cx="2815470" cy="10525125"/>
          </a:xfrm>
          <a:prstGeom prst="rect">
            <a:avLst/>
          </a:prstGeom>
        </p:spPr>
      </p:pic>
      <p:sp>
        <p:nvSpPr>
          <p:cNvPr id="5" name="Title 1"/>
          <p:cNvSpPr txBox="1">
            <a:spLocks/>
          </p:cNvSpPr>
          <p:nvPr/>
        </p:nvSpPr>
        <p:spPr>
          <a:xfrm>
            <a:off x="828674" y="785757"/>
            <a:ext cx="6937393"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endParaRPr lang="en-US" sz="3200" dirty="0"/>
          </a:p>
          <a:p>
            <a:endParaRPr lang="en-US" sz="3200" dirty="0"/>
          </a:p>
          <a:p>
            <a:r>
              <a:rPr lang="en-US" sz="3200" dirty="0"/>
              <a:t>Embracing more people, more methods, bringing joy to lives: </a:t>
            </a:r>
            <a:br>
              <a:rPr lang="en-US" sz="3200" dirty="0"/>
            </a:br>
            <a:r>
              <a:rPr lang="en-US" sz="3200" dirty="0"/>
              <a:t>let’s have fun, challenging conversations using prompts like our question and challenge cards</a:t>
            </a:r>
            <a:r>
              <a:rPr lang="mr-IN" sz="3200" dirty="0"/>
              <a:t>…</a:t>
            </a:r>
            <a:r>
              <a:rPr lang="en-US" sz="3200" dirty="0"/>
              <a:t> </a:t>
            </a:r>
            <a:br>
              <a:rPr lang="en-US" sz="3200" dirty="0"/>
            </a:br>
            <a:endParaRPr lang="en-US" sz="3200" dirty="0"/>
          </a:p>
        </p:txBody>
      </p:sp>
    </p:spTree>
    <p:extLst>
      <p:ext uri="{BB962C8B-B14F-4D97-AF65-F5344CB8AC3E}">
        <p14:creationId xmlns:p14="http://schemas.microsoft.com/office/powerpoint/2010/main" val="1500166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2937-C667-476D-8AC8-0642E0C03F55}"/>
              </a:ext>
            </a:extLst>
          </p:cNvPr>
          <p:cNvSpPr>
            <a:spLocks noGrp="1"/>
          </p:cNvSpPr>
          <p:nvPr>
            <p:ph type="title"/>
          </p:nvPr>
        </p:nvSpPr>
        <p:spPr/>
        <p:txBody>
          <a:bodyPr/>
          <a:lstStyle/>
          <a:p>
            <a:r>
              <a:rPr lang="en-GB" dirty="0"/>
              <a:t>How will we know if it’s working</a:t>
            </a:r>
          </a:p>
        </p:txBody>
      </p:sp>
      <p:pic>
        <p:nvPicPr>
          <p:cNvPr id="4" name="Content Placeholder 3">
            <a:extLst>
              <a:ext uri="{FF2B5EF4-FFF2-40B4-BE49-F238E27FC236}">
                <a16:creationId xmlns:a16="http://schemas.microsoft.com/office/drawing/2014/main" id="{392AD7EB-6DE4-4812-8F80-5414E9066719}"/>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3373986" y="1590526"/>
            <a:ext cx="7016923" cy="5138119"/>
          </a:xfrm>
        </p:spPr>
      </p:pic>
      <p:sp>
        <p:nvSpPr>
          <p:cNvPr id="5" name="Title 1">
            <a:extLst>
              <a:ext uri="{FF2B5EF4-FFF2-40B4-BE49-F238E27FC236}">
                <a16:creationId xmlns:a16="http://schemas.microsoft.com/office/drawing/2014/main" id="{82A48FA7-B703-4F8F-B1F6-8226DA60ECD1}"/>
              </a:ext>
            </a:extLst>
          </p:cNvPr>
          <p:cNvSpPr txBox="1">
            <a:spLocks/>
          </p:cNvSpPr>
          <p:nvPr/>
        </p:nvSpPr>
        <p:spPr>
          <a:xfrm>
            <a:off x="609601" y="1666136"/>
            <a:ext cx="5203045"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r>
              <a:rPr lang="en-GB" sz="2800" dirty="0"/>
              <a:t>Is IPCRG’s </a:t>
            </a:r>
            <a:r>
              <a:rPr lang="en-GB" sz="2800" dirty="0" err="1"/>
              <a:t>Guskey</a:t>
            </a:r>
            <a:r>
              <a:rPr lang="en-GB" sz="2800" dirty="0"/>
              <a:t> framework for evaluation relevant?</a:t>
            </a:r>
          </a:p>
        </p:txBody>
      </p:sp>
    </p:spTree>
    <p:extLst>
      <p:ext uri="{BB962C8B-B14F-4D97-AF65-F5344CB8AC3E}">
        <p14:creationId xmlns:p14="http://schemas.microsoft.com/office/powerpoint/2010/main" val="3822460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FB6433-BE29-44A9-AA56-AC9FCEBFFB52}"/>
              </a:ext>
            </a:extLst>
          </p:cNvPr>
          <p:cNvSpPr/>
          <p:nvPr/>
        </p:nvSpPr>
        <p:spPr>
          <a:xfrm>
            <a:off x="2320706" y="2551837"/>
            <a:ext cx="7550589" cy="2585323"/>
          </a:xfrm>
          <a:prstGeom prst="rect">
            <a:avLst/>
          </a:prstGeom>
        </p:spPr>
        <p:txBody>
          <a:bodyPr wrap="square">
            <a:spAutoFit/>
          </a:bodyPr>
          <a:lstStyle/>
          <a:p>
            <a:pPr algn="ctr"/>
            <a:r>
              <a:rPr lang="en-US" sz="5400" b="1" dirty="0"/>
              <a:t>Progress of first four national pilots Jan-June 2018</a:t>
            </a:r>
            <a:endParaRPr lang="en-GB" sz="5400" dirty="0"/>
          </a:p>
        </p:txBody>
      </p:sp>
    </p:spTree>
    <p:extLst>
      <p:ext uri="{BB962C8B-B14F-4D97-AF65-F5344CB8AC3E}">
        <p14:creationId xmlns:p14="http://schemas.microsoft.com/office/powerpoint/2010/main" val="3743868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Original Pilot Countries</a:t>
            </a:r>
          </a:p>
        </p:txBody>
      </p:sp>
      <p:sp>
        <p:nvSpPr>
          <p:cNvPr id="4" name="Content Placeholder 2">
            <a:extLst>
              <a:ext uri="{FF2B5EF4-FFF2-40B4-BE49-F238E27FC236}">
                <a16:creationId xmlns:a16="http://schemas.microsoft.com/office/drawing/2014/main" id="{5B5495FC-EE2E-4EBF-AB1C-1DF7FFA05BB9}"/>
              </a:ext>
            </a:extLst>
          </p:cNvPr>
          <p:cNvSpPr>
            <a:spLocks noGrp="1"/>
          </p:cNvSpPr>
          <p:nvPr>
            <p:ph idx="1"/>
          </p:nvPr>
        </p:nvSpPr>
        <p:spPr>
          <a:xfrm>
            <a:off x="863352" y="2078182"/>
            <a:ext cx="10972800" cy="4525963"/>
          </a:xfrm>
        </p:spPr>
        <p:txBody>
          <a:bodyPr/>
          <a:lstStyle/>
          <a:p>
            <a:r>
              <a:rPr lang="en-US" dirty="0">
                <a:hlinkClick r:id="rId2"/>
              </a:rPr>
              <a:t>Primary Care Respiratory Society, UK</a:t>
            </a:r>
            <a:br>
              <a:rPr lang="en-US" dirty="0"/>
            </a:br>
            <a:endParaRPr lang="en-US" dirty="0"/>
          </a:p>
          <a:p>
            <a:r>
              <a:rPr lang="en-US" dirty="0">
                <a:hlinkClick r:id="rId3"/>
              </a:rPr>
              <a:t>GRESP, Portugal </a:t>
            </a:r>
            <a:br>
              <a:rPr lang="en-US" dirty="0"/>
            </a:br>
            <a:endParaRPr lang="en-US" dirty="0"/>
          </a:p>
          <a:p>
            <a:r>
              <a:rPr lang="en-US" dirty="0">
                <a:hlinkClick r:id="rId4"/>
              </a:rPr>
              <a:t>GRAP, Spain</a:t>
            </a:r>
            <a:br>
              <a:rPr lang="en-US" dirty="0"/>
            </a:br>
            <a:br>
              <a:rPr lang="en-US" dirty="0"/>
            </a:br>
            <a:r>
              <a:rPr lang="en-US" u="sng" dirty="0">
                <a:hlinkClick r:id="rId5"/>
              </a:rPr>
              <a:t>Fam</a:t>
            </a:r>
            <a:r>
              <a:rPr lang="en-US" u="sng" dirty="0">
                <a:hlinkClick r:id="rId6"/>
              </a:rPr>
              <a:t>ily Physician Airways Group of Canada</a:t>
            </a:r>
            <a:endParaRPr lang="en-US" dirty="0"/>
          </a:p>
        </p:txBody>
      </p:sp>
      <p:pic>
        <p:nvPicPr>
          <p:cNvPr id="5" name="Picture 4">
            <a:extLst>
              <a:ext uri="{FF2B5EF4-FFF2-40B4-BE49-F238E27FC236}">
                <a16:creationId xmlns:a16="http://schemas.microsoft.com/office/drawing/2014/main" id="{1D462F4D-9C84-4528-B4E7-E20CB864AB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921" y="1988861"/>
            <a:ext cx="609600" cy="609600"/>
          </a:xfrm>
          <a:prstGeom prst="rect">
            <a:avLst/>
          </a:prstGeom>
        </p:spPr>
      </p:pic>
      <p:pic>
        <p:nvPicPr>
          <p:cNvPr id="6" name="Picture 5">
            <a:extLst>
              <a:ext uri="{FF2B5EF4-FFF2-40B4-BE49-F238E27FC236}">
                <a16:creationId xmlns:a16="http://schemas.microsoft.com/office/drawing/2014/main" id="{A6B2EC10-D458-4B2A-B144-5BEECCF2B6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921" y="2844520"/>
            <a:ext cx="609600" cy="609600"/>
          </a:xfrm>
          <a:prstGeom prst="rect">
            <a:avLst/>
          </a:prstGeom>
        </p:spPr>
      </p:pic>
      <p:pic>
        <p:nvPicPr>
          <p:cNvPr id="7" name="Picture 6">
            <a:extLst>
              <a:ext uri="{FF2B5EF4-FFF2-40B4-BE49-F238E27FC236}">
                <a16:creationId xmlns:a16="http://schemas.microsoft.com/office/drawing/2014/main" id="{6182C746-32BB-4F56-A926-CECEBBB081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921" y="3773872"/>
            <a:ext cx="609600" cy="609600"/>
          </a:xfrm>
          <a:prstGeom prst="rect">
            <a:avLst/>
          </a:prstGeom>
        </p:spPr>
      </p:pic>
      <p:pic>
        <p:nvPicPr>
          <p:cNvPr id="8" name="Picture 7">
            <a:extLst>
              <a:ext uri="{FF2B5EF4-FFF2-40B4-BE49-F238E27FC236}">
                <a16:creationId xmlns:a16="http://schemas.microsoft.com/office/drawing/2014/main" id="{69FBA317-433B-4818-AF49-6BC128A414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921" y="4739216"/>
            <a:ext cx="609600" cy="609600"/>
          </a:xfrm>
          <a:prstGeom prst="rect">
            <a:avLst/>
          </a:prstGeom>
        </p:spPr>
      </p:pic>
    </p:spTree>
    <p:extLst>
      <p:ext uri="{BB962C8B-B14F-4D97-AF65-F5344CB8AC3E}">
        <p14:creationId xmlns:p14="http://schemas.microsoft.com/office/powerpoint/2010/main" val="2044110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A72C-E3E5-4D71-85A4-2F7DA99D3A1D}"/>
              </a:ext>
            </a:extLst>
          </p:cNvPr>
          <p:cNvSpPr>
            <a:spLocks noGrp="1"/>
          </p:cNvSpPr>
          <p:nvPr>
            <p:ph type="title"/>
          </p:nvPr>
        </p:nvSpPr>
        <p:spPr/>
        <p:txBody>
          <a:bodyPr/>
          <a:lstStyle/>
          <a:p>
            <a:r>
              <a:rPr lang="en-GB" dirty="0"/>
              <a:t>Reporting &amp; organisational structure</a:t>
            </a:r>
          </a:p>
        </p:txBody>
      </p:sp>
      <p:grpSp>
        <p:nvGrpSpPr>
          <p:cNvPr id="46" name="Group 45">
            <a:extLst>
              <a:ext uri="{FF2B5EF4-FFF2-40B4-BE49-F238E27FC236}">
                <a16:creationId xmlns:a16="http://schemas.microsoft.com/office/drawing/2014/main" id="{68377FE6-6376-4A35-9A2B-275A6020DA88}"/>
              </a:ext>
            </a:extLst>
          </p:cNvPr>
          <p:cNvGrpSpPr/>
          <p:nvPr/>
        </p:nvGrpSpPr>
        <p:grpSpPr>
          <a:xfrm>
            <a:off x="2471028" y="1518082"/>
            <a:ext cx="7682067" cy="4941616"/>
            <a:chOff x="1063152" y="103261"/>
            <a:chExt cx="7090248" cy="5515330"/>
          </a:xfrm>
        </p:grpSpPr>
        <p:sp>
          <p:nvSpPr>
            <p:cNvPr id="47" name="TextBox 46">
              <a:extLst>
                <a:ext uri="{FF2B5EF4-FFF2-40B4-BE49-F238E27FC236}">
                  <a16:creationId xmlns:a16="http://schemas.microsoft.com/office/drawing/2014/main" id="{2B554DC2-BBB9-43BD-8077-1B591C854FA0}"/>
                </a:ext>
              </a:extLst>
            </p:cNvPr>
            <p:cNvSpPr txBox="1"/>
            <p:nvPr/>
          </p:nvSpPr>
          <p:spPr>
            <a:xfrm flipH="1">
              <a:off x="2968831" y="1054220"/>
              <a:ext cx="2921329" cy="1030527"/>
            </a:xfrm>
            <a:prstGeom prst="rect">
              <a:avLst/>
            </a:prstGeom>
            <a:solidFill>
              <a:srgbClr val="FF0000"/>
            </a:solidFill>
          </p:spPr>
          <p:txBody>
            <a:bodyPr wrap="square" rtlCol="0">
              <a:spAutoFit/>
            </a:bodyPr>
            <a:lstStyle/>
            <a:p>
              <a:pPr defTabSz="914400"/>
              <a:r>
                <a:rPr lang="en-US" kern="0" dirty="0">
                  <a:solidFill>
                    <a:prstClr val="black"/>
                  </a:solidFill>
                  <a:latin typeface="Calibri"/>
                </a:rPr>
                <a:t>IPCRG </a:t>
              </a:r>
              <a:r>
                <a:rPr lang="mr-IN" kern="0" dirty="0">
                  <a:solidFill>
                    <a:prstClr val="black"/>
                  </a:solidFill>
                  <a:latin typeface="Calibri"/>
                </a:rPr>
                <a:t>–</a:t>
              </a:r>
              <a:r>
                <a:rPr lang="en-US" kern="0" dirty="0">
                  <a:solidFill>
                    <a:prstClr val="black"/>
                  </a:solidFill>
                  <a:latin typeface="Calibri"/>
                </a:rPr>
                <a:t> thought leadership, direction, global primary care network </a:t>
              </a:r>
            </a:p>
          </p:txBody>
        </p:sp>
        <p:grpSp>
          <p:nvGrpSpPr>
            <p:cNvPr id="48" name="Group 47">
              <a:extLst>
                <a:ext uri="{FF2B5EF4-FFF2-40B4-BE49-F238E27FC236}">
                  <a16:creationId xmlns:a16="http://schemas.microsoft.com/office/drawing/2014/main" id="{77EF21F9-6A59-4342-9ACC-4132E9BE19C0}"/>
                </a:ext>
              </a:extLst>
            </p:cNvPr>
            <p:cNvGrpSpPr/>
            <p:nvPr/>
          </p:nvGrpSpPr>
          <p:grpSpPr>
            <a:xfrm>
              <a:off x="6877857" y="1054220"/>
              <a:ext cx="949895" cy="908389"/>
              <a:chOff x="1339490" y="419582"/>
              <a:chExt cx="949895" cy="908389"/>
            </a:xfrm>
          </p:grpSpPr>
          <p:sp>
            <p:nvSpPr>
              <p:cNvPr id="80" name="Rectangle 79">
                <a:extLst>
                  <a:ext uri="{FF2B5EF4-FFF2-40B4-BE49-F238E27FC236}">
                    <a16:creationId xmlns:a16="http://schemas.microsoft.com/office/drawing/2014/main" id="{37295390-AB26-4149-9942-112E1B0929BE}"/>
                  </a:ext>
                </a:extLst>
              </p:cNvPr>
              <p:cNvSpPr/>
              <p:nvPr/>
            </p:nvSpPr>
            <p:spPr>
              <a:xfrm>
                <a:off x="1339490" y="419582"/>
                <a:ext cx="949895" cy="908389"/>
              </a:xfrm>
              <a:prstGeom prst="rect">
                <a:avLst/>
              </a:prstGeom>
              <a:gradFill rotWithShape="1">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p:spPr>
          </p:sp>
          <p:sp>
            <p:nvSpPr>
              <p:cNvPr id="81" name="Rectangle 80">
                <a:extLst>
                  <a:ext uri="{FF2B5EF4-FFF2-40B4-BE49-F238E27FC236}">
                    <a16:creationId xmlns:a16="http://schemas.microsoft.com/office/drawing/2014/main" id="{241676B5-60FB-4D8D-A5C9-07590CD8AE63}"/>
                  </a:ext>
                </a:extLst>
              </p:cNvPr>
              <p:cNvSpPr/>
              <p:nvPr/>
            </p:nvSpPr>
            <p:spPr>
              <a:xfrm>
                <a:off x="1339490" y="419582"/>
                <a:ext cx="949895" cy="908389"/>
              </a:xfrm>
              <a:prstGeom prst="rect">
                <a:avLst/>
              </a:prstGeom>
              <a:noFill/>
              <a:ln>
                <a:noFill/>
              </a:ln>
              <a:effectLst/>
            </p:spPr>
            <p:txBody>
              <a:bodyPr spcFirstLastPara="0" vert="horz" wrap="square" lIns="6350" tIns="6350" rIns="6350" bIns="6350" numCol="1" spcCol="1270" anchor="ctr" anchorCtr="0">
                <a:noAutofit/>
              </a:bodyPr>
              <a:lstStyle/>
              <a:p>
                <a:pPr algn="ctr" defTabSz="444500">
                  <a:lnSpc>
                    <a:spcPct val="90000"/>
                  </a:lnSpc>
                  <a:spcBef>
                    <a:spcPct val="0"/>
                  </a:spcBef>
                  <a:spcAft>
                    <a:spcPct val="35000"/>
                  </a:spcAft>
                </a:pPr>
                <a:r>
                  <a:rPr lang="en-US" sz="1000" kern="0" dirty="0">
                    <a:solidFill>
                      <a:prstClr val="white"/>
                    </a:solidFill>
                    <a:latin typeface="Calibri"/>
                  </a:rPr>
                  <a:t> Steering Group (invite external experts as needed)</a:t>
                </a:r>
              </a:p>
            </p:txBody>
          </p:sp>
        </p:grpSp>
        <p:cxnSp>
          <p:nvCxnSpPr>
            <p:cNvPr id="49" name="Straight Connector 48">
              <a:extLst>
                <a:ext uri="{FF2B5EF4-FFF2-40B4-BE49-F238E27FC236}">
                  <a16:creationId xmlns:a16="http://schemas.microsoft.com/office/drawing/2014/main" id="{2619C523-63F4-42FA-8B4F-2D03977BBB96}"/>
                </a:ext>
              </a:extLst>
            </p:cNvPr>
            <p:cNvCxnSpPr>
              <a:stCxn id="47" idx="1"/>
            </p:cNvCxnSpPr>
            <p:nvPr/>
          </p:nvCxnSpPr>
          <p:spPr>
            <a:xfrm flipV="1">
              <a:off x="5890160" y="1377386"/>
              <a:ext cx="987697" cy="192098"/>
            </a:xfrm>
            <a:prstGeom prst="line">
              <a:avLst/>
            </a:prstGeom>
            <a:noFill/>
            <a:ln w="6350" cap="flat" cmpd="sng" algn="ctr">
              <a:solidFill>
                <a:srgbClr val="4472C4"/>
              </a:solidFill>
              <a:prstDash val="dash"/>
              <a:miter lim="800000"/>
            </a:ln>
            <a:effectLst/>
          </p:spPr>
        </p:cxnSp>
        <p:grpSp>
          <p:nvGrpSpPr>
            <p:cNvPr id="50" name="Group 49">
              <a:extLst>
                <a:ext uri="{FF2B5EF4-FFF2-40B4-BE49-F238E27FC236}">
                  <a16:creationId xmlns:a16="http://schemas.microsoft.com/office/drawing/2014/main" id="{7AB48ACA-00D8-48D5-8673-AD25DB3F0CFA}"/>
                </a:ext>
              </a:extLst>
            </p:cNvPr>
            <p:cNvGrpSpPr/>
            <p:nvPr/>
          </p:nvGrpSpPr>
          <p:grpSpPr>
            <a:xfrm>
              <a:off x="3184039" y="2361066"/>
              <a:ext cx="2490912" cy="877133"/>
              <a:chOff x="2057421" y="1777857"/>
              <a:chExt cx="1518189" cy="474947"/>
            </a:xfrm>
          </p:grpSpPr>
          <p:sp>
            <p:nvSpPr>
              <p:cNvPr id="78" name="Rectangle 77">
                <a:extLst>
                  <a:ext uri="{FF2B5EF4-FFF2-40B4-BE49-F238E27FC236}">
                    <a16:creationId xmlns:a16="http://schemas.microsoft.com/office/drawing/2014/main" id="{F50715B5-1D35-4886-891E-68FDFB6CB536}"/>
                  </a:ext>
                </a:extLst>
              </p:cNvPr>
              <p:cNvSpPr/>
              <p:nvPr/>
            </p:nvSpPr>
            <p:spPr>
              <a:xfrm>
                <a:off x="2057421" y="1777857"/>
                <a:ext cx="1518189" cy="474947"/>
              </a:xfrm>
              <a:prstGeom prst="rect">
                <a:avLst/>
              </a:prstGeom>
              <a:gradFill rotWithShape="1">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p:spPr>
          </p:sp>
          <p:sp>
            <p:nvSpPr>
              <p:cNvPr id="79" name="Rectangle 78">
                <a:extLst>
                  <a:ext uri="{FF2B5EF4-FFF2-40B4-BE49-F238E27FC236}">
                    <a16:creationId xmlns:a16="http://schemas.microsoft.com/office/drawing/2014/main" id="{F6B866FB-B658-4529-B2CE-5FBA010E01A1}"/>
                  </a:ext>
                </a:extLst>
              </p:cNvPr>
              <p:cNvSpPr/>
              <p:nvPr/>
            </p:nvSpPr>
            <p:spPr>
              <a:xfrm>
                <a:off x="2057421" y="1777857"/>
                <a:ext cx="1518189" cy="474947"/>
              </a:xfrm>
              <a:prstGeom prst="rect">
                <a:avLst/>
              </a:prstGeom>
              <a:noFill/>
              <a:ln>
                <a:noFill/>
              </a:ln>
              <a:effectLst/>
            </p:spPr>
            <p:txBody>
              <a:bodyPr spcFirstLastPara="0" vert="horz" wrap="square" lIns="6350" tIns="6350" rIns="6350" bIns="6350" numCol="1" spcCol="1270" anchor="ctr" anchorCtr="0">
                <a:noAutofit/>
              </a:bodyPr>
              <a:lstStyle/>
              <a:p>
                <a:pPr algn="ctr" defTabSz="444500">
                  <a:lnSpc>
                    <a:spcPct val="90000"/>
                  </a:lnSpc>
                  <a:spcBef>
                    <a:spcPct val="0"/>
                  </a:spcBef>
                  <a:spcAft>
                    <a:spcPct val="35000"/>
                  </a:spcAft>
                </a:pPr>
                <a:r>
                  <a:rPr lang="en-US" sz="1000" kern="0" dirty="0">
                    <a:solidFill>
                      <a:prstClr val="white"/>
                    </a:solidFill>
                    <a:latin typeface="Calibri"/>
                  </a:rPr>
                  <a:t>Delivery Team including 2 per country, plus 1 pharmacy and 1 patient rep</a:t>
                </a:r>
              </a:p>
            </p:txBody>
          </p:sp>
        </p:grpSp>
        <p:grpSp>
          <p:nvGrpSpPr>
            <p:cNvPr id="51" name="Group 50">
              <a:extLst>
                <a:ext uri="{FF2B5EF4-FFF2-40B4-BE49-F238E27FC236}">
                  <a16:creationId xmlns:a16="http://schemas.microsoft.com/office/drawing/2014/main" id="{37891126-F992-4892-B0E0-45DB3AB85DBD}"/>
                </a:ext>
              </a:extLst>
            </p:cNvPr>
            <p:cNvGrpSpPr/>
            <p:nvPr/>
          </p:nvGrpSpPr>
          <p:grpSpPr>
            <a:xfrm>
              <a:off x="1747717" y="3896661"/>
              <a:ext cx="949895" cy="474947"/>
              <a:chOff x="1593939" y="3200943"/>
              <a:chExt cx="949895" cy="474947"/>
            </a:xfrm>
          </p:grpSpPr>
          <p:sp>
            <p:nvSpPr>
              <p:cNvPr id="76" name="Rectangle 75">
                <a:extLst>
                  <a:ext uri="{FF2B5EF4-FFF2-40B4-BE49-F238E27FC236}">
                    <a16:creationId xmlns:a16="http://schemas.microsoft.com/office/drawing/2014/main" id="{6CBE5E8F-B852-467A-9B74-4E7E905018FA}"/>
                  </a:ext>
                </a:extLst>
              </p:cNvPr>
              <p:cNvSpPr/>
              <p:nvPr/>
            </p:nvSpPr>
            <p:spPr>
              <a:xfrm>
                <a:off x="1593939" y="3200943"/>
                <a:ext cx="949895" cy="474947"/>
              </a:xfrm>
              <a:prstGeom prst="rect">
                <a:avLst/>
              </a:prstGeom>
              <a:gradFill rotWithShape="1">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p:spPr>
          </p:sp>
          <p:sp>
            <p:nvSpPr>
              <p:cNvPr id="77" name="Rectangle 76">
                <a:extLst>
                  <a:ext uri="{FF2B5EF4-FFF2-40B4-BE49-F238E27FC236}">
                    <a16:creationId xmlns:a16="http://schemas.microsoft.com/office/drawing/2014/main" id="{F2014CA1-14FF-44A9-A0B4-502F9D97CAA4}"/>
                  </a:ext>
                </a:extLst>
              </p:cNvPr>
              <p:cNvSpPr/>
              <p:nvPr/>
            </p:nvSpPr>
            <p:spPr>
              <a:xfrm>
                <a:off x="1593939" y="3200943"/>
                <a:ext cx="949895" cy="474947"/>
              </a:xfrm>
              <a:prstGeom prst="rect">
                <a:avLst/>
              </a:prstGeom>
              <a:noFill/>
              <a:ln>
                <a:noFill/>
              </a:ln>
              <a:effectLst/>
            </p:spPr>
            <p:txBody>
              <a:bodyPr spcFirstLastPara="0" vert="horz" wrap="square" lIns="6350" tIns="6350" rIns="6350" bIns="6350" numCol="1" spcCol="1270" anchor="ctr" anchorCtr="0">
                <a:noAutofit/>
              </a:bodyPr>
              <a:lstStyle/>
              <a:p>
                <a:pPr algn="ctr" defTabSz="444500">
                  <a:lnSpc>
                    <a:spcPct val="90000"/>
                  </a:lnSpc>
                  <a:spcBef>
                    <a:spcPct val="0"/>
                  </a:spcBef>
                  <a:spcAft>
                    <a:spcPct val="35000"/>
                  </a:spcAft>
                </a:pPr>
                <a:r>
                  <a:rPr lang="en-US" sz="1000" kern="0" dirty="0">
                    <a:solidFill>
                      <a:prstClr val="white"/>
                    </a:solidFill>
                    <a:latin typeface="Calibri"/>
                  </a:rPr>
                  <a:t>Spain collective leadership team</a:t>
                </a:r>
              </a:p>
            </p:txBody>
          </p:sp>
        </p:grpSp>
        <p:grpSp>
          <p:nvGrpSpPr>
            <p:cNvPr id="52" name="Group 51">
              <a:extLst>
                <a:ext uri="{FF2B5EF4-FFF2-40B4-BE49-F238E27FC236}">
                  <a16:creationId xmlns:a16="http://schemas.microsoft.com/office/drawing/2014/main" id="{EA39C794-A8BE-4676-BBFD-B48D7E71743D}"/>
                </a:ext>
              </a:extLst>
            </p:cNvPr>
            <p:cNvGrpSpPr/>
            <p:nvPr/>
          </p:nvGrpSpPr>
          <p:grpSpPr>
            <a:xfrm>
              <a:off x="3267758" y="3896661"/>
              <a:ext cx="949895" cy="474947"/>
              <a:chOff x="3892686" y="3200943"/>
              <a:chExt cx="949895" cy="474947"/>
            </a:xfrm>
          </p:grpSpPr>
          <p:sp>
            <p:nvSpPr>
              <p:cNvPr id="74" name="Rectangle 73">
                <a:extLst>
                  <a:ext uri="{FF2B5EF4-FFF2-40B4-BE49-F238E27FC236}">
                    <a16:creationId xmlns:a16="http://schemas.microsoft.com/office/drawing/2014/main" id="{057AFFD0-A436-4D63-A7DE-F7A3D058EF70}"/>
                  </a:ext>
                </a:extLst>
              </p:cNvPr>
              <p:cNvSpPr/>
              <p:nvPr/>
            </p:nvSpPr>
            <p:spPr>
              <a:xfrm>
                <a:off x="3892686" y="3200943"/>
                <a:ext cx="949895" cy="474947"/>
              </a:xfrm>
              <a:prstGeom prst="rect">
                <a:avLst/>
              </a:prstGeom>
              <a:gradFill rotWithShape="1">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p:spPr>
          </p:sp>
          <p:sp>
            <p:nvSpPr>
              <p:cNvPr id="75" name="Rectangle 74">
                <a:extLst>
                  <a:ext uri="{FF2B5EF4-FFF2-40B4-BE49-F238E27FC236}">
                    <a16:creationId xmlns:a16="http://schemas.microsoft.com/office/drawing/2014/main" id="{CAFDBB81-A966-4CFD-B0D4-67D84AD6F3F6}"/>
                  </a:ext>
                </a:extLst>
              </p:cNvPr>
              <p:cNvSpPr/>
              <p:nvPr/>
            </p:nvSpPr>
            <p:spPr>
              <a:xfrm>
                <a:off x="3892686" y="3200943"/>
                <a:ext cx="949895" cy="474947"/>
              </a:xfrm>
              <a:prstGeom prst="rect">
                <a:avLst/>
              </a:prstGeom>
              <a:noFill/>
              <a:ln>
                <a:noFill/>
              </a:ln>
              <a:effectLst/>
            </p:spPr>
            <p:txBody>
              <a:bodyPr spcFirstLastPara="0" vert="horz" wrap="square" lIns="6350" tIns="6350" rIns="6350" bIns="6350" numCol="1" spcCol="1270" anchor="ctr" anchorCtr="0">
                <a:noAutofit/>
              </a:bodyPr>
              <a:lstStyle/>
              <a:p>
                <a:pPr algn="ctr" defTabSz="444500">
                  <a:lnSpc>
                    <a:spcPct val="90000"/>
                  </a:lnSpc>
                  <a:spcBef>
                    <a:spcPct val="0"/>
                  </a:spcBef>
                  <a:spcAft>
                    <a:spcPct val="35000"/>
                  </a:spcAft>
                </a:pPr>
                <a:r>
                  <a:rPr lang="en-US" sz="1000" kern="0" dirty="0">
                    <a:solidFill>
                      <a:prstClr val="white"/>
                    </a:solidFill>
                    <a:latin typeface="Calibri"/>
                  </a:rPr>
                  <a:t>Portugal collective leadership team</a:t>
                </a:r>
              </a:p>
            </p:txBody>
          </p:sp>
        </p:grpSp>
        <p:grpSp>
          <p:nvGrpSpPr>
            <p:cNvPr id="53" name="Group 52">
              <a:extLst>
                <a:ext uri="{FF2B5EF4-FFF2-40B4-BE49-F238E27FC236}">
                  <a16:creationId xmlns:a16="http://schemas.microsoft.com/office/drawing/2014/main" id="{2C6ECA9A-DAF0-4C36-80C7-F97E60E01A7F}"/>
                </a:ext>
              </a:extLst>
            </p:cNvPr>
            <p:cNvGrpSpPr/>
            <p:nvPr/>
          </p:nvGrpSpPr>
          <p:grpSpPr>
            <a:xfrm>
              <a:off x="4823424" y="3884786"/>
              <a:ext cx="949895" cy="474947"/>
              <a:chOff x="5042059" y="3200943"/>
              <a:chExt cx="949895" cy="474947"/>
            </a:xfrm>
          </p:grpSpPr>
          <p:sp>
            <p:nvSpPr>
              <p:cNvPr id="72" name="Rectangle 71">
                <a:extLst>
                  <a:ext uri="{FF2B5EF4-FFF2-40B4-BE49-F238E27FC236}">
                    <a16:creationId xmlns:a16="http://schemas.microsoft.com/office/drawing/2014/main" id="{A61D003E-052E-464A-8A7A-6E8F0D540EE0}"/>
                  </a:ext>
                </a:extLst>
              </p:cNvPr>
              <p:cNvSpPr/>
              <p:nvPr/>
            </p:nvSpPr>
            <p:spPr>
              <a:xfrm>
                <a:off x="5042059" y="3200943"/>
                <a:ext cx="949895" cy="474947"/>
              </a:xfrm>
              <a:prstGeom prst="rect">
                <a:avLst/>
              </a:prstGeom>
              <a:gradFill rotWithShape="1">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p:spPr>
          </p:sp>
          <p:sp>
            <p:nvSpPr>
              <p:cNvPr id="73" name="Rectangle 72">
                <a:extLst>
                  <a:ext uri="{FF2B5EF4-FFF2-40B4-BE49-F238E27FC236}">
                    <a16:creationId xmlns:a16="http://schemas.microsoft.com/office/drawing/2014/main" id="{3BFAC61D-BAC9-4027-8A94-1528C0D7A8CB}"/>
                  </a:ext>
                </a:extLst>
              </p:cNvPr>
              <p:cNvSpPr/>
              <p:nvPr/>
            </p:nvSpPr>
            <p:spPr>
              <a:xfrm>
                <a:off x="5042059" y="3200943"/>
                <a:ext cx="949895" cy="474947"/>
              </a:xfrm>
              <a:prstGeom prst="rect">
                <a:avLst/>
              </a:prstGeom>
              <a:noFill/>
              <a:ln>
                <a:noFill/>
              </a:ln>
              <a:effectLst/>
            </p:spPr>
            <p:txBody>
              <a:bodyPr spcFirstLastPara="0" vert="horz" wrap="square" lIns="6350" tIns="6350" rIns="6350" bIns="6350" numCol="1" spcCol="1270" anchor="ctr" anchorCtr="0">
                <a:noAutofit/>
              </a:bodyPr>
              <a:lstStyle/>
              <a:p>
                <a:pPr algn="ctr" defTabSz="444500">
                  <a:lnSpc>
                    <a:spcPct val="90000"/>
                  </a:lnSpc>
                  <a:spcBef>
                    <a:spcPct val="0"/>
                  </a:spcBef>
                  <a:spcAft>
                    <a:spcPct val="35000"/>
                  </a:spcAft>
                </a:pPr>
                <a:r>
                  <a:rPr lang="en-US" sz="1000" kern="0" dirty="0">
                    <a:solidFill>
                      <a:prstClr val="white"/>
                    </a:solidFill>
                    <a:latin typeface="Calibri"/>
                  </a:rPr>
                  <a:t>Canada collective leadership team</a:t>
                </a:r>
              </a:p>
            </p:txBody>
          </p:sp>
        </p:grpSp>
        <p:grpSp>
          <p:nvGrpSpPr>
            <p:cNvPr id="54" name="Group 53">
              <a:extLst>
                <a:ext uri="{FF2B5EF4-FFF2-40B4-BE49-F238E27FC236}">
                  <a16:creationId xmlns:a16="http://schemas.microsoft.com/office/drawing/2014/main" id="{89F6AA78-C109-435A-89B6-B760EAD3DBA4}"/>
                </a:ext>
              </a:extLst>
            </p:cNvPr>
            <p:cNvGrpSpPr/>
            <p:nvPr/>
          </p:nvGrpSpPr>
          <p:grpSpPr>
            <a:xfrm>
              <a:off x="6379090" y="3874551"/>
              <a:ext cx="949895" cy="474947"/>
              <a:chOff x="5042059" y="3200943"/>
              <a:chExt cx="949895" cy="474947"/>
            </a:xfrm>
          </p:grpSpPr>
          <p:sp>
            <p:nvSpPr>
              <p:cNvPr id="70" name="Rectangle 69">
                <a:extLst>
                  <a:ext uri="{FF2B5EF4-FFF2-40B4-BE49-F238E27FC236}">
                    <a16:creationId xmlns:a16="http://schemas.microsoft.com/office/drawing/2014/main" id="{D004617C-7593-414E-A6D5-7CD7A47E6230}"/>
                  </a:ext>
                </a:extLst>
              </p:cNvPr>
              <p:cNvSpPr/>
              <p:nvPr/>
            </p:nvSpPr>
            <p:spPr>
              <a:xfrm>
                <a:off x="5042059" y="3200943"/>
                <a:ext cx="949895" cy="474947"/>
              </a:xfrm>
              <a:prstGeom prst="rect">
                <a:avLst/>
              </a:prstGeom>
              <a:gradFill rotWithShape="1">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p:spPr>
          </p:sp>
          <p:sp>
            <p:nvSpPr>
              <p:cNvPr id="71" name="Rectangle 70">
                <a:extLst>
                  <a:ext uri="{FF2B5EF4-FFF2-40B4-BE49-F238E27FC236}">
                    <a16:creationId xmlns:a16="http://schemas.microsoft.com/office/drawing/2014/main" id="{C61ADE57-4FB4-40AD-99CD-618C9C336A6C}"/>
                  </a:ext>
                </a:extLst>
              </p:cNvPr>
              <p:cNvSpPr/>
              <p:nvPr/>
            </p:nvSpPr>
            <p:spPr>
              <a:xfrm>
                <a:off x="5042059" y="3200943"/>
                <a:ext cx="949895" cy="474947"/>
              </a:xfrm>
              <a:prstGeom prst="rect">
                <a:avLst/>
              </a:prstGeom>
              <a:noFill/>
              <a:ln>
                <a:noFill/>
              </a:ln>
              <a:effectLst/>
            </p:spPr>
            <p:txBody>
              <a:bodyPr spcFirstLastPara="0" vert="horz" wrap="square" lIns="6350" tIns="6350" rIns="6350" bIns="6350" numCol="1" spcCol="1270" anchor="ctr" anchorCtr="0">
                <a:noAutofit/>
              </a:bodyPr>
              <a:lstStyle/>
              <a:p>
                <a:pPr algn="ctr" defTabSz="444500">
                  <a:lnSpc>
                    <a:spcPct val="90000"/>
                  </a:lnSpc>
                  <a:spcBef>
                    <a:spcPct val="0"/>
                  </a:spcBef>
                  <a:spcAft>
                    <a:spcPct val="35000"/>
                  </a:spcAft>
                </a:pPr>
                <a:r>
                  <a:rPr lang="en-US" sz="1000" kern="0" dirty="0">
                    <a:solidFill>
                      <a:prstClr val="white"/>
                    </a:solidFill>
                    <a:latin typeface="Calibri"/>
                  </a:rPr>
                  <a:t>UK collective leadership team</a:t>
                </a:r>
              </a:p>
            </p:txBody>
          </p:sp>
        </p:grpSp>
        <p:cxnSp>
          <p:nvCxnSpPr>
            <p:cNvPr id="55" name="Straight Connector 54">
              <a:extLst>
                <a:ext uri="{FF2B5EF4-FFF2-40B4-BE49-F238E27FC236}">
                  <a16:creationId xmlns:a16="http://schemas.microsoft.com/office/drawing/2014/main" id="{0D247D14-FEAE-4503-8A9E-622C52736AE6}"/>
                </a:ext>
              </a:extLst>
            </p:cNvPr>
            <p:cNvCxnSpPr>
              <a:stCxn id="78" idx="2"/>
            </p:cNvCxnSpPr>
            <p:nvPr/>
          </p:nvCxnSpPr>
          <p:spPr>
            <a:xfrm>
              <a:off x="4429495" y="3238199"/>
              <a:ext cx="0" cy="402120"/>
            </a:xfrm>
            <a:prstGeom prst="line">
              <a:avLst/>
            </a:prstGeom>
            <a:noFill/>
            <a:ln w="6350" cap="flat" cmpd="sng" algn="ctr">
              <a:solidFill>
                <a:srgbClr val="4472C4"/>
              </a:solidFill>
              <a:prstDash val="solid"/>
              <a:miter lim="800000"/>
            </a:ln>
            <a:effectLst/>
          </p:spPr>
        </p:cxnSp>
        <p:cxnSp>
          <p:nvCxnSpPr>
            <p:cNvPr id="56" name="Straight Connector 55">
              <a:extLst>
                <a:ext uri="{FF2B5EF4-FFF2-40B4-BE49-F238E27FC236}">
                  <a16:creationId xmlns:a16="http://schemas.microsoft.com/office/drawing/2014/main" id="{7FBA54B2-2763-4B10-AC31-B9286AC119A5}"/>
                </a:ext>
              </a:extLst>
            </p:cNvPr>
            <p:cNvCxnSpPr>
              <a:endCxn id="76" idx="0"/>
            </p:cNvCxnSpPr>
            <p:nvPr/>
          </p:nvCxnSpPr>
          <p:spPr>
            <a:xfrm>
              <a:off x="2222664" y="3640319"/>
              <a:ext cx="1" cy="256342"/>
            </a:xfrm>
            <a:prstGeom prst="line">
              <a:avLst/>
            </a:prstGeom>
            <a:noFill/>
            <a:ln w="6350" cap="flat" cmpd="sng" algn="ctr">
              <a:solidFill>
                <a:srgbClr val="4472C4"/>
              </a:solidFill>
              <a:prstDash val="solid"/>
              <a:miter lim="800000"/>
            </a:ln>
            <a:effectLst/>
          </p:spPr>
        </p:cxnSp>
        <p:cxnSp>
          <p:nvCxnSpPr>
            <p:cNvPr id="57" name="Straight Connector 56">
              <a:extLst>
                <a:ext uri="{FF2B5EF4-FFF2-40B4-BE49-F238E27FC236}">
                  <a16:creationId xmlns:a16="http://schemas.microsoft.com/office/drawing/2014/main" id="{2331C3C8-010A-4561-A30F-8CB45208E467}"/>
                </a:ext>
              </a:extLst>
            </p:cNvPr>
            <p:cNvCxnSpPr/>
            <p:nvPr/>
          </p:nvCxnSpPr>
          <p:spPr>
            <a:xfrm>
              <a:off x="3760517" y="3633849"/>
              <a:ext cx="1" cy="256342"/>
            </a:xfrm>
            <a:prstGeom prst="line">
              <a:avLst/>
            </a:prstGeom>
            <a:noFill/>
            <a:ln w="6350" cap="flat" cmpd="sng" algn="ctr">
              <a:solidFill>
                <a:srgbClr val="4472C4"/>
              </a:solidFill>
              <a:prstDash val="solid"/>
              <a:miter lim="800000"/>
            </a:ln>
            <a:effectLst/>
          </p:spPr>
        </p:cxnSp>
        <p:cxnSp>
          <p:nvCxnSpPr>
            <p:cNvPr id="58" name="Straight Connector 57">
              <a:extLst>
                <a:ext uri="{FF2B5EF4-FFF2-40B4-BE49-F238E27FC236}">
                  <a16:creationId xmlns:a16="http://schemas.microsoft.com/office/drawing/2014/main" id="{98B4349E-F339-435C-8D62-1F87AE068CC1}"/>
                </a:ext>
              </a:extLst>
            </p:cNvPr>
            <p:cNvCxnSpPr/>
            <p:nvPr/>
          </p:nvCxnSpPr>
          <p:spPr>
            <a:xfrm>
              <a:off x="6854037" y="3651496"/>
              <a:ext cx="1" cy="256342"/>
            </a:xfrm>
            <a:prstGeom prst="line">
              <a:avLst/>
            </a:prstGeom>
            <a:noFill/>
            <a:ln w="6350" cap="flat" cmpd="sng" algn="ctr">
              <a:solidFill>
                <a:srgbClr val="4472C4"/>
              </a:solidFill>
              <a:prstDash val="solid"/>
              <a:miter lim="800000"/>
            </a:ln>
            <a:effectLst/>
          </p:spPr>
        </p:cxnSp>
        <p:grpSp>
          <p:nvGrpSpPr>
            <p:cNvPr id="59" name="Group 58">
              <a:extLst>
                <a:ext uri="{FF2B5EF4-FFF2-40B4-BE49-F238E27FC236}">
                  <a16:creationId xmlns:a16="http://schemas.microsoft.com/office/drawing/2014/main" id="{C5CF0575-2577-4545-8F98-9635E67C02B3}"/>
                </a:ext>
              </a:extLst>
            </p:cNvPr>
            <p:cNvGrpSpPr/>
            <p:nvPr/>
          </p:nvGrpSpPr>
          <p:grpSpPr>
            <a:xfrm>
              <a:off x="1063152" y="5143644"/>
              <a:ext cx="7090248" cy="474947"/>
              <a:chOff x="285970" y="3743666"/>
              <a:chExt cx="7090248" cy="474947"/>
            </a:xfrm>
          </p:grpSpPr>
          <p:sp>
            <p:nvSpPr>
              <p:cNvPr id="68" name="Rectangle 67">
                <a:extLst>
                  <a:ext uri="{FF2B5EF4-FFF2-40B4-BE49-F238E27FC236}">
                    <a16:creationId xmlns:a16="http://schemas.microsoft.com/office/drawing/2014/main" id="{7F9BD682-8505-4CEE-A5DB-F34043928447}"/>
                  </a:ext>
                </a:extLst>
              </p:cNvPr>
              <p:cNvSpPr/>
              <p:nvPr/>
            </p:nvSpPr>
            <p:spPr>
              <a:xfrm>
                <a:off x="285970" y="3743666"/>
                <a:ext cx="7090248" cy="474947"/>
              </a:xfrm>
              <a:prstGeom prst="rect">
                <a:avLst/>
              </a:prstGeom>
              <a:gradFill rotWithShape="1">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p:spPr>
          </p:sp>
          <p:sp>
            <p:nvSpPr>
              <p:cNvPr id="69" name="Rectangle 68">
                <a:extLst>
                  <a:ext uri="{FF2B5EF4-FFF2-40B4-BE49-F238E27FC236}">
                    <a16:creationId xmlns:a16="http://schemas.microsoft.com/office/drawing/2014/main" id="{5AA15354-1A52-49AC-ADF3-3A56A5BA9A44}"/>
                  </a:ext>
                </a:extLst>
              </p:cNvPr>
              <p:cNvSpPr/>
              <p:nvPr/>
            </p:nvSpPr>
            <p:spPr>
              <a:xfrm>
                <a:off x="285970" y="3743666"/>
                <a:ext cx="7090248" cy="474947"/>
              </a:xfrm>
              <a:prstGeom prst="rect">
                <a:avLst/>
              </a:prstGeom>
              <a:noFill/>
              <a:ln>
                <a:noFill/>
              </a:ln>
              <a:effectLst/>
            </p:spPr>
            <p:txBody>
              <a:bodyPr spcFirstLastPara="0" vert="horz" wrap="square" lIns="6350" tIns="6350" rIns="6350" bIns="6350" numCol="1" spcCol="1270" anchor="ctr" anchorCtr="0">
                <a:noAutofit/>
              </a:bodyPr>
              <a:lstStyle/>
              <a:p>
                <a:pPr algn="ctr" defTabSz="444500">
                  <a:lnSpc>
                    <a:spcPct val="90000"/>
                  </a:lnSpc>
                  <a:spcBef>
                    <a:spcPct val="0"/>
                  </a:spcBef>
                  <a:spcAft>
                    <a:spcPct val="35000"/>
                  </a:spcAft>
                </a:pPr>
                <a:r>
                  <a:rPr lang="en-US" sz="1000" kern="0" dirty="0">
                    <a:solidFill>
                      <a:prstClr val="white"/>
                    </a:solidFill>
                    <a:latin typeface="Calibri"/>
                  </a:rPr>
                  <a:t>Asthma right carers: the national and international stakeholders</a:t>
                </a:r>
              </a:p>
            </p:txBody>
          </p:sp>
        </p:grpSp>
        <p:grpSp>
          <p:nvGrpSpPr>
            <p:cNvPr id="60" name="Group 59">
              <a:extLst>
                <a:ext uri="{FF2B5EF4-FFF2-40B4-BE49-F238E27FC236}">
                  <a16:creationId xmlns:a16="http://schemas.microsoft.com/office/drawing/2014/main" id="{9F8E6C78-2888-43E7-8B84-1349677DBD62}"/>
                </a:ext>
              </a:extLst>
            </p:cNvPr>
            <p:cNvGrpSpPr/>
            <p:nvPr/>
          </p:nvGrpSpPr>
          <p:grpSpPr>
            <a:xfrm>
              <a:off x="1396208" y="1248831"/>
              <a:ext cx="949895" cy="474947"/>
              <a:chOff x="2801987" y="2523064"/>
              <a:chExt cx="949895" cy="474947"/>
            </a:xfrm>
          </p:grpSpPr>
          <p:sp>
            <p:nvSpPr>
              <p:cNvPr id="66" name="Rectangle 65">
                <a:extLst>
                  <a:ext uri="{FF2B5EF4-FFF2-40B4-BE49-F238E27FC236}">
                    <a16:creationId xmlns:a16="http://schemas.microsoft.com/office/drawing/2014/main" id="{4D4C5787-94FF-40F2-99FE-969B8B091B5C}"/>
                  </a:ext>
                </a:extLst>
              </p:cNvPr>
              <p:cNvSpPr/>
              <p:nvPr/>
            </p:nvSpPr>
            <p:spPr>
              <a:xfrm>
                <a:off x="2801987" y="2523064"/>
                <a:ext cx="949895" cy="474947"/>
              </a:xfrm>
              <a:prstGeom prst="rect">
                <a:avLst/>
              </a:prstGeom>
              <a:gradFill rotWithShape="1">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p:spPr>
          </p:sp>
          <p:sp>
            <p:nvSpPr>
              <p:cNvPr id="67" name="Rectangle 66">
                <a:extLst>
                  <a:ext uri="{FF2B5EF4-FFF2-40B4-BE49-F238E27FC236}">
                    <a16:creationId xmlns:a16="http://schemas.microsoft.com/office/drawing/2014/main" id="{7F474BEF-A999-4A70-894F-4004A2F1D465}"/>
                  </a:ext>
                </a:extLst>
              </p:cNvPr>
              <p:cNvSpPr/>
              <p:nvPr/>
            </p:nvSpPr>
            <p:spPr>
              <a:xfrm>
                <a:off x="2801987" y="2523064"/>
                <a:ext cx="949895" cy="474947"/>
              </a:xfrm>
              <a:prstGeom prst="rect">
                <a:avLst/>
              </a:prstGeom>
              <a:noFill/>
              <a:ln>
                <a:noFill/>
              </a:ln>
              <a:effectLst/>
            </p:spPr>
            <p:txBody>
              <a:bodyPr spcFirstLastPara="0" vert="horz" wrap="square" lIns="6350" tIns="6350" rIns="6350" bIns="6350" numCol="1" spcCol="1270" anchor="ctr" anchorCtr="0">
                <a:noAutofit/>
              </a:bodyPr>
              <a:lstStyle/>
              <a:p>
                <a:pPr algn="ctr" defTabSz="444500">
                  <a:lnSpc>
                    <a:spcPct val="90000"/>
                  </a:lnSpc>
                  <a:spcBef>
                    <a:spcPct val="0"/>
                  </a:spcBef>
                  <a:spcAft>
                    <a:spcPct val="35000"/>
                  </a:spcAft>
                </a:pPr>
                <a:r>
                  <a:rPr lang="en-US" sz="1000" kern="0" dirty="0">
                    <a:solidFill>
                      <a:prstClr val="white"/>
                    </a:solidFill>
                    <a:latin typeface="Calibri"/>
                  </a:rPr>
                  <a:t>Project manager</a:t>
                </a:r>
              </a:p>
            </p:txBody>
          </p:sp>
        </p:grpSp>
        <p:cxnSp>
          <p:nvCxnSpPr>
            <p:cNvPr id="61" name="Straight Connector 60">
              <a:extLst>
                <a:ext uri="{FF2B5EF4-FFF2-40B4-BE49-F238E27FC236}">
                  <a16:creationId xmlns:a16="http://schemas.microsoft.com/office/drawing/2014/main" id="{D7D2D1F5-F3B8-4CC9-BB01-FBD47CD604E0}"/>
                </a:ext>
              </a:extLst>
            </p:cNvPr>
            <p:cNvCxnSpPr>
              <a:stCxn id="66" idx="3"/>
            </p:cNvCxnSpPr>
            <p:nvPr/>
          </p:nvCxnSpPr>
          <p:spPr>
            <a:xfrm flipV="1">
              <a:off x="2346103" y="1486304"/>
              <a:ext cx="622728" cy="1"/>
            </a:xfrm>
            <a:prstGeom prst="line">
              <a:avLst/>
            </a:prstGeom>
            <a:noFill/>
            <a:ln w="6350" cap="flat" cmpd="sng" algn="ctr">
              <a:solidFill>
                <a:srgbClr val="4472C4"/>
              </a:solidFill>
              <a:prstDash val="solid"/>
              <a:miter lim="800000"/>
            </a:ln>
            <a:effectLst/>
          </p:spPr>
        </p:cxnSp>
        <p:grpSp>
          <p:nvGrpSpPr>
            <p:cNvPr id="62" name="Group 61">
              <a:extLst>
                <a:ext uri="{FF2B5EF4-FFF2-40B4-BE49-F238E27FC236}">
                  <a16:creationId xmlns:a16="http://schemas.microsoft.com/office/drawing/2014/main" id="{F56C9F5B-05B3-4CD7-9F40-BED91B5E44AC}"/>
                </a:ext>
              </a:extLst>
            </p:cNvPr>
            <p:cNvGrpSpPr/>
            <p:nvPr/>
          </p:nvGrpSpPr>
          <p:grpSpPr>
            <a:xfrm>
              <a:off x="3996044" y="103261"/>
              <a:ext cx="949895" cy="474947"/>
              <a:chOff x="2801987" y="2523064"/>
              <a:chExt cx="949895" cy="474947"/>
            </a:xfrm>
          </p:grpSpPr>
          <p:sp>
            <p:nvSpPr>
              <p:cNvPr id="64" name="Rectangle 63">
                <a:extLst>
                  <a:ext uri="{FF2B5EF4-FFF2-40B4-BE49-F238E27FC236}">
                    <a16:creationId xmlns:a16="http://schemas.microsoft.com/office/drawing/2014/main" id="{FECA507F-7DD2-4F96-B08C-9AED07F978FB}"/>
                  </a:ext>
                </a:extLst>
              </p:cNvPr>
              <p:cNvSpPr/>
              <p:nvPr/>
            </p:nvSpPr>
            <p:spPr>
              <a:xfrm>
                <a:off x="2801987" y="2523064"/>
                <a:ext cx="949895" cy="474947"/>
              </a:xfrm>
              <a:prstGeom prst="rect">
                <a:avLst/>
              </a:prstGeom>
              <a:gradFill rotWithShape="1">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p:spPr>
          </p:sp>
          <p:sp>
            <p:nvSpPr>
              <p:cNvPr id="65" name="Rectangle 64">
                <a:extLst>
                  <a:ext uri="{FF2B5EF4-FFF2-40B4-BE49-F238E27FC236}">
                    <a16:creationId xmlns:a16="http://schemas.microsoft.com/office/drawing/2014/main" id="{4C2D3164-115B-4D98-9BAB-0C15C889A12D}"/>
                  </a:ext>
                </a:extLst>
              </p:cNvPr>
              <p:cNvSpPr/>
              <p:nvPr/>
            </p:nvSpPr>
            <p:spPr>
              <a:xfrm>
                <a:off x="2801987" y="2523064"/>
                <a:ext cx="949895" cy="474947"/>
              </a:xfrm>
              <a:prstGeom prst="rect">
                <a:avLst/>
              </a:prstGeom>
              <a:noFill/>
              <a:ln>
                <a:noFill/>
              </a:ln>
              <a:effectLst/>
            </p:spPr>
            <p:txBody>
              <a:bodyPr spcFirstLastPara="0" vert="horz" wrap="square" lIns="6350" tIns="6350" rIns="6350" bIns="6350" numCol="1" spcCol="1270" anchor="ctr" anchorCtr="0">
                <a:noAutofit/>
              </a:bodyPr>
              <a:lstStyle/>
              <a:p>
                <a:pPr algn="ctr" defTabSz="444500">
                  <a:lnSpc>
                    <a:spcPct val="90000"/>
                  </a:lnSpc>
                  <a:spcBef>
                    <a:spcPct val="0"/>
                  </a:spcBef>
                  <a:spcAft>
                    <a:spcPct val="35000"/>
                  </a:spcAft>
                </a:pPr>
                <a:r>
                  <a:rPr lang="en-US" sz="1000" kern="0" dirty="0">
                    <a:solidFill>
                      <a:prstClr val="white"/>
                    </a:solidFill>
                    <a:latin typeface="Calibri"/>
                  </a:rPr>
                  <a:t>FUNDER - AZ</a:t>
                </a:r>
              </a:p>
            </p:txBody>
          </p:sp>
        </p:grpSp>
        <p:cxnSp>
          <p:nvCxnSpPr>
            <p:cNvPr id="63" name="Straight Connector 62">
              <a:extLst>
                <a:ext uri="{FF2B5EF4-FFF2-40B4-BE49-F238E27FC236}">
                  <a16:creationId xmlns:a16="http://schemas.microsoft.com/office/drawing/2014/main" id="{50691C03-0297-4EE1-B960-2D437D0D3EFA}"/>
                </a:ext>
              </a:extLst>
            </p:cNvPr>
            <p:cNvCxnSpPr/>
            <p:nvPr/>
          </p:nvCxnSpPr>
          <p:spPr>
            <a:xfrm>
              <a:off x="4429495" y="601915"/>
              <a:ext cx="0" cy="445835"/>
            </a:xfrm>
            <a:prstGeom prst="line">
              <a:avLst/>
            </a:prstGeom>
            <a:noFill/>
            <a:ln w="6350" cap="flat" cmpd="sng" algn="ctr">
              <a:solidFill>
                <a:srgbClr val="4472C4"/>
              </a:solidFill>
              <a:prstDash val="solid"/>
              <a:miter lim="800000"/>
            </a:ln>
            <a:effectLst/>
          </p:spPr>
        </p:cxnSp>
      </p:grpSp>
    </p:spTree>
    <p:extLst>
      <p:ext uri="{BB962C8B-B14F-4D97-AF65-F5344CB8AC3E}">
        <p14:creationId xmlns:p14="http://schemas.microsoft.com/office/powerpoint/2010/main" val="2278366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DC9E-54DB-4AB8-B30C-F7F7FB22BC75}"/>
              </a:ext>
            </a:extLst>
          </p:cNvPr>
          <p:cNvSpPr>
            <a:spLocks noGrp="1"/>
          </p:cNvSpPr>
          <p:nvPr>
            <p:ph type="title"/>
          </p:nvPr>
        </p:nvSpPr>
        <p:spPr>
          <a:xfrm>
            <a:off x="690936" y="-69410"/>
            <a:ext cx="6937393" cy="1143000"/>
          </a:xfrm>
        </p:spPr>
        <p:txBody>
          <a:bodyPr/>
          <a:lstStyle/>
          <a:p>
            <a:r>
              <a:rPr lang="en-GB" sz="3200" dirty="0"/>
              <a:t>Getting our social movement going</a:t>
            </a:r>
          </a:p>
        </p:txBody>
      </p:sp>
      <p:cxnSp>
        <p:nvCxnSpPr>
          <p:cNvPr id="8" name="Straight Arrow Connector 7">
            <a:extLst>
              <a:ext uri="{FF2B5EF4-FFF2-40B4-BE49-F238E27FC236}">
                <a16:creationId xmlns:a16="http://schemas.microsoft.com/office/drawing/2014/main" id="{36D15F9D-F25A-43B7-B33A-00A3F5D0A080}"/>
              </a:ext>
            </a:extLst>
          </p:cNvPr>
          <p:cNvCxnSpPr>
            <a:cxnSpLocks/>
          </p:cNvCxnSpPr>
          <p:nvPr/>
        </p:nvCxnSpPr>
        <p:spPr>
          <a:xfrm>
            <a:off x="690936" y="1313629"/>
            <a:ext cx="11287864" cy="52083"/>
          </a:xfrm>
          <a:prstGeom prst="straightConnector1">
            <a:avLst/>
          </a:prstGeom>
          <a:noFill/>
          <a:ln w="31750" cap="flat" cmpd="sng" algn="ctr">
            <a:solidFill>
              <a:sysClr val="windowText" lastClr="000000"/>
            </a:solidFill>
            <a:prstDash val="solid"/>
            <a:miter lim="800000"/>
            <a:tailEnd type="triangle"/>
          </a:ln>
          <a:effectLst/>
        </p:spPr>
      </p:cxnSp>
      <p:sp>
        <p:nvSpPr>
          <p:cNvPr id="10" name="Rectangle: Rounded Corners 9">
            <a:extLst>
              <a:ext uri="{FF2B5EF4-FFF2-40B4-BE49-F238E27FC236}">
                <a16:creationId xmlns:a16="http://schemas.microsoft.com/office/drawing/2014/main" id="{76647C87-DE2E-459A-A482-081D0B547C27}"/>
              </a:ext>
            </a:extLst>
          </p:cNvPr>
          <p:cNvSpPr/>
          <p:nvPr/>
        </p:nvSpPr>
        <p:spPr>
          <a:xfrm>
            <a:off x="349369" y="2096006"/>
            <a:ext cx="1248611" cy="78631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Steering Group formed and meets</a:t>
            </a:r>
          </a:p>
        </p:txBody>
      </p:sp>
      <p:sp>
        <p:nvSpPr>
          <p:cNvPr id="11" name="Rectangle: Rounded Corners 10">
            <a:extLst>
              <a:ext uri="{FF2B5EF4-FFF2-40B4-BE49-F238E27FC236}">
                <a16:creationId xmlns:a16="http://schemas.microsoft.com/office/drawing/2014/main" id="{56E12E7B-A775-43BE-9464-8B6A76F481A2}"/>
              </a:ext>
            </a:extLst>
          </p:cNvPr>
          <p:cNvSpPr/>
          <p:nvPr/>
        </p:nvSpPr>
        <p:spPr>
          <a:xfrm>
            <a:off x="2265858" y="2150473"/>
            <a:ext cx="1209576" cy="627492"/>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National Champions Identified</a:t>
            </a:r>
          </a:p>
        </p:txBody>
      </p:sp>
      <p:sp>
        <p:nvSpPr>
          <p:cNvPr id="12" name="Rectangle: Rounded Corners 11">
            <a:extLst>
              <a:ext uri="{FF2B5EF4-FFF2-40B4-BE49-F238E27FC236}">
                <a16:creationId xmlns:a16="http://schemas.microsoft.com/office/drawing/2014/main" id="{0A5D5C1B-6CDF-4D86-AEA7-189DD37F30C1}"/>
              </a:ext>
            </a:extLst>
          </p:cNvPr>
          <p:cNvSpPr/>
          <p:nvPr/>
        </p:nvSpPr>
        <p:spPr>
          <a:xfrm>
            <a:off x="1677880" y="2882325"/>
            <a:ext cx="873131" cy="64210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3C79F316-8DE6-4339-BE29-404E45F2E662}"/>
              </a:ext>
            </a:extLst>
          </p:cNvPr>
          <p:cNvCxnSpPr>
            <a:cxnSpLocks/>
          </p:cNvCxnSpPr>
          <p:nvPr/>
        </p:nvCxnSpPr>
        <p:spPr>
          <a:xfrm flipV="1">
            <a:off x="2625342" y="3186878"/>
            <a:ext cx="1019409" cy="12792"/>
          </a:xfrm>
          <a:prstGeom prst="straightConnector1">
            <a:avLst/>
          </a:prstGeom>
          <a:noFill/>
          <a:ln w="31750" cap="flat" cmpd="sng" algn="ctr">
            <a:solidFill>
              <a:sysClr val="windowText" lastClr="000000"/>
            </a:solidFill>
            <a:prstDash val="solid"/>
            <a:miter lim="800000"/>
            <a:tailEnd type="triangle"/>
          </a:ln>
          <a:effectLst/>
        </p:spPr>
      </p:cxnSp>
      <p:cxnSp>
        <p:nvCxnSpPr>
          <p:cNvPr id="18" name="Straight Arrow Connector 17">
            <a:extLst>
              <a:ext uri="{FF2B5EF4-FFF2-40B4-BE49-F238E27FC236}">
                <a16:creationId xmlns:a16="http://schemas.microsoft.com/office/drawing/2014/main" id="{90223C6E-0DAA-4B38-BFB0-D8CF94260962}"/>
              </a:ext>
            </a:extLst>
          </p:cNvPr>
          <p:cNvCxnSpPr>
            <a:cxnSpLocks/>
          </p:cNvCxnSpPr>
          <p:nvPr/>
        </p:nvCxnSpPr>
        <p:spPr>
          <a:xfrm>
            <a:off x="5955849" y="3197161"/>
            <a:ext cx="411688" cy="0"/>
          </a:xfrm>
          <a:prstGeom prst="straightConnector1">
            <a:avLst/>
          </a:prstGeom>
          <a:noFill/>
          <a:ln w="31750" cap="flat" cmpd="sng" algn="ctr">
            <a:solidFill>
              <a:sysClr val="windowText" lastClr="000000"/>
            </a:solidFill>
            <a:prstDash val="solid"/>
            <a:miter lim="800000"/>
            <a:tailEnd type="triangle"/>
          </a:ln>
          <a:effectLst/>
        </p:spPr>
      </p:cxnSp>
      <p:sp>
        <p:nvSpPr>
          <p:cNvPr id="19" name="Rectangle: Rounded Corners 18">
            <a:extLst>
              <a:ext uri="{FF2B5EF4-FFF2-40B4-BE49-F238E27FC236}">
                <a16:creationId xmlns:a16="http://schemas.microsoft.com/office/drawing/2014/main" id="{C9608673-41DF-4D8D-8338-AD9E4574D1BC}"/>
              </a:ext>
            </a:extLst>
          </p:cNvPr>
          <p:cNvSpPr/>
          <p:nvPr/>
        </p:nvSpPr>
        <p:spPr>
          <a:xfrm>
            <a:off x="8163885" y="3174616"/>
            <a:ext cx="1039830" cy="421677"/>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Symposium</a:t>
            </a:r>
          </a:p>
        </p:txBody>
      </p:sp>
      <p:sp>
        <p:nvSpPr>
          <p:cNvPr id="20" name="Rectangle: Rounded Corners 19">
            <a:extLst>
              <a:ext uri="{FF2B5EF4-FFF2-40B4-BE49-F238E27FC236}">
                <a16:creationId xmlns:a16="http://schemas.microsoft.com/office/drawing/2014/main" id="{91D6E56A-A5D4-4DF5-BC25-92F0F8814A8E}"/>
              </a:ext>
            </a:extLst>
          </p:cNvPr>
          <p:cNvSpPr/>
          <p:nvPr/>
        </p:nvSpPr>
        <p:spPr>
          <a:xfrm>
            <a:off x="4304682" y="3928835"/>
            <a:ext cx="1232517"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UK</a:t>
            </a:r>
          </a:p>
        </p:txBody>
      </p:sp>
      <p:sp>
        <p:nvSpPr>
          <p:cNvPr id="21" name="Rectangle: Rounded Corners 20">
            <a:extLst>
              <a:ext uri="{FF2B5EF4-FFF2-40B4-BE49-F238E27FC236}">
                <a16:creationId xmlns:a16="http://schemas.microsoft.com/office/drawing/2014/main" id="{5B29BBCC-9D09-4AF9-ABB2-BBF64F63DA60}"/>
              </a:ext>
            </a:extLst>
          </p:cNvPr>
          <p:cNvSpPr/>
          <p:nvPr/>
        </p:nvSpPr>
        <p:spPr>
          <a:xfrm>
            <a:off x="4298917" y="5764329"/>
            <a:ext cx="1235553"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Spain </a:t>
            </a:r>
          </a:p>
        </p:txBody>
      </p:sp>
      <p:sp>
        <p:nvSpPr>
          <p:cNvPr id="22" name="Rectangle: Rounded Corners 21">
            <a:extLst>
              <a:ext uri="{FF2B5EF4-FFF2-40B4-BE49-F238E27FC236}">
                <a16:creationId xmlns:a16="http://schemas.microsoft.com/office/drawing/2014/main" id="{9EBF89CC-FAED-44AF-86D4-429C17EDDE96}"/>
              </a:ext>
            </a:extLst>
          </p:cNvPr>
          <p:cNvSpPr/>
          <p:nvPr/>
        </p:nvSpPr>
        <p:spPr>
          <a:xfrm>
            <a:off x="4317751" y="5145395"/>
            <a:ext cx="1235554"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 </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Canada </a:t>
            </a:r>
          </a:p>
        </p:txBody>
      </p:sp>
      <p:sp>
        <p:nvSpPr>
          <p:cNvPr id="23" name="Rectangle: Rounded Corners 22">
            <a:extLst>
              <a:ext uri="{FF2B5EF4-FFF2-40B4-BE49-F238E27FC236}">
                <a16:creationId xmlns:a16="http://schemas.microsoft.com/office/drawing/2014/main" id="{C73BF189-B978-4B03-A85F-7D42650ADBED}"/>
              </a:ext>
            </a:extLst>
          </p:cNvPr>
          <p:cNvSpPr/>
          <p:nvPr/>
        </p:nvSpPr>
        <p:spPr>
          <a:xfrm>
            <a:off x="4298107" y="4553668"/>
            <a:ext cx="1235554"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a:t>
            </a:r>
            <a:r>
              <a:rPr lang="en-GB" sz="1100" kern="0" dirty="0">
                <a:solidFill>
                  <a:prstClr val="white"/>
                </a:solidFill>
                <a:latin typeface="Calibri" panose="020F0502020204030204"/>
              </a:rPr>
              <a:t> </a:t>
            </a:r>
            <a:r>
              <a:rPr lang="en-GB" sz="800" kern="0" dirty="0">
                <a:solidFill>
                  <a:prstClr val="white"/>
                </a:solidFill>
                <a:latin typeface="Calibri" panose="020F0502020204030204"/>
              </a:rPr>
              <a:t>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Invitation Portugal</a:t>
            </a:r>
            <a:endParaRPr lang="en-GB" sz="900" kern="0" dirty="0">
              <a:solidFill>
                <a:prstClr val="white"/>
              </a:solidFill>
              <a:latin typeface="Calibri" panose="020F0502020204030204"/>
            </a:endParaRPr>
          </a:p>
        </p:txBody>
      </p:sp>
      <p:cxnSp>
        <p:nvCxnSpPr>
          <p:cNvPr id="24" name="Straight Arrow Connector 23">
            <a:extLst>
              <a:ext uri="{FF2B5EF4-FFF2-40B4-BE49-F238E27FC236}">
                <a16:creationId xmlns:a16="http://schemas.microsoft.com/office/drawing/2014/main" id="{0017F491-3530-48FA-B587-1883AD910845}"/>
              </a:ext>
            </a:extLst>
          </p:cNvPr>
          <p:cNvCxnSpPr>
            <a:cxnSpLocks/>
            <a:endCxn id="28" idx="1"/>
          </p:cNvCxnSpPr>
          <p:nvPr/>
        </p:nvCxnSpPr>
        <p:spPr>
          <a:xfrm>
            <a:off x="5537568" y="4177869"/>
            <a:ext cx="409308" cy="5065"/>
          </a:xfrm>
          <a:prstGeom prst="straightConnector1">
            <a:avLst/>
          </a:prstGeom>
          <a:noFill/>
          <a:ln w="31750" cap="flat" cmpd="sng" algn="ctr">
            <a:solidFill>
              <a:sysClr val="windowText" lastClr="000000"/>
            </a:solidFill>
            <a:prstDash val="solid"/>
            <a:miter lim="800000"/>
            <a:tailEnd type="triangle"/>
          </a:ln>
          <a:effectLst/>
        </p:spPr>
      </p:cxnSp>
      <p:sp>
        <p:nvSpPr>
          <p:cNvPr id="25" name="Rectangle: Rounded Corners 24">
            <a:extLst>
              <a:ext uri="{FF2B5EF4-FFF2-40B4-BE49-F238E27FC236}">
                <a16:creationId xmlns:a16="http://schemas.microsoft.com/office/drawing/2014/main" id="{7A03CB3D-DC77-4872-8510-70452A24E875}"/>
              </a:ext>
            </a:extLst>
          </p:cNvPr>
          <p:cNvSpPr/>
          <p:nvPr/>
        </p:nvSpPr>
        <p:spPr>
          <a:xfrm>
            <a:off x="5943017" y="5766076"/>
            <a:ext cx="705677" cy="50819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6" name="Rectangle: Rounded Corners 25">
            <a:extLst>
              <a:ext uri="{FF2B5EF4-FFF2-40B4-BE49-F238E27FC236}">
                <a16:creationId xmlns:a16="http://schemas.microsoft.com/office/drawing/2014/main" id="{A5F99FAF-3881-4996-8FD2-30FC3F826232}"/>
              </a:ext>
            </a:extLst>
          </p:cNvPr>
          <p:cNvSpPr/>
          <p:nvPr/>
        </p:nvSpPr>
        <p:spPr>
          <a:xfrm>
            <a:off x="5943017" y="5142887"/>
            <a:ext cx="735238" cy="508200"/>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7" name="Rectangle: Rounded Corners 26">
            <a:extLst>
              <a:ext uri="{FF2B5EF4-FFF2-40B4-BE49-F238E27FC236}">
                <a16:creationId xmlns:a16="http://schemas.microsoft.com/office/drawing/2014/main" id="{88D65529-3052-4CB6-A2F7-7482AB5EB5CD}"/>
              </a:ext>
            </a:extLst>
          </p:cNvPr>
          <p:cNvSpPr/>
          <p:nvPr/>
        </p:nvSpPr>
        <p:spPr>
          <a:xfrm>
            <a:off x="5946876" y="4553668"/>
            <a:ext cx="705677" cy="508200"/>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8" name="Rectangle: Rounded Corners 27">
            <a:extLst>
              <a:ext uri="{FF2B5EF4-FFF2-40B4-BE49-F238E27FC236}">
                <a16:creationId xmlns:a16="http://schemas.microsoft.com/office/drawing/2014/main" id="{AFC66212-6AE5-49D0-BB04-F256BC5611B2}"/>
              </a:ext>
            </a:extLst>
          </p:cNvPr>
          <p:cNvSpPr/>
          <p:nvPr/>
        </p:nvSpPr>
        <p:spPr>
          <a:xfrm>
            <a:off x="5946876" y="3927392"/>
            <a:ext cx="705677"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9" name="Rectangle: Rounded Corners 28">
            <a:extLst>
              <a:ext uri="{FF2B5EF4-FFF2-40B4-BE49-F238E27FC236}">
                <a16:creationId xmlns:a16="http://schemas.microsoft.com/office/drawing/2014/main" id="{B66935B1-8AF8-45F7-9DB5-081BB09BD0CE}"/>
              </a:ext>
            </a:extLst>
          </p:cNvPr>
          <p:cNvSpPr/>
          <p:nvPr/>
        </p:nvSpPr>
        <p:spPr>
          <a:xfrm>
            <a:off x="7648846" y="3956944"/>
            <a:ext cx="705677" cy="48153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0" name="Rectangle: Rounded Corners 29">
            <a:extLst>
              <a:ext uri="{FF2B5EF4-FFF2-40B4-BE49-F238E27FC236}">
                <a16:creationId xmlns:a16="http://schemas.microsoft.com/office/drawing/2014/main" id="{F91EE973-A25D-4BF1-BBB9-17382689C3D7}"/>
              </a:ext>
            </a:extLst>
          </p:cNvPr>
          <p:cNvSpPr/>
          <p:nvPr/>
        </p:nvSpPr>
        <p:spPr>
          <a:xfrm>
            <a:off x="7648846" y="4557046"/>
            <a:ext cx="705677" cy="504822"/>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1" name="Rectangle: Rounded Corners 30">
            <a:extLst>
              <a:ext uri="{FF2B5EF4-FFF2-40B4-BE49-F238E27FC236}">
                <a16:creationId xmlns:a16="http://schemas.microsoft.com/office/drawing/2014/main" id="{8FD9B02E-D1C2-4CC4-B629-9A210CB0C5C1}"/>
              </a:ext>
            </a:extLst>
          </p:cNvPr>
          <p:cNvSpPr/>
          <p:nvPr/>
        </p:nvSpPr>
        <p:spPr>
          <a:xfrm>
            <a:off x="7648846" y="5764329"/>
            <a:ext cx="705677" cy="498516"/>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2" name="Rectangle: Rounded Corners 31">
            <a:extLst>
              <a:ext uri="{FF2B5EF4-FFF2-40B4-BE49-F238E27FC236}">
                <a16:creationId xmlns:a16="http://schemas.microsoft.com/office/drawing/2014/main" id="{D4C27212-165F-4D26-8F4A-D004990EA292}"/>
              </a:ext>
            </a:extLst>
          </p:cNvPr>
          <p:cNvSpPr/>
          <p:nvPr/>
        </p:nvSpPr>
        <p:spPr>
          <a:xfrm>
            <a:off x="7648846" y="5141092"/>
            <a:ext cx="705677" cy="50999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3" name="Left Brace 32">
            <a:extLst>
              <a:ext uri="{FF2B5EF4-FFF2-40B4-BE49-F238E27FC236}">
                <a16:creationId xmlns:a16="http://schemas.microsoft.com/office/drawing/2014/main" id="{ADCDA5D0-276D-40FC-B81B-AE9732135A7B}"/>
              </a:ext>
            </a:extLst>
          </p:cNvPr>
          <p:cNvSpPr/>
          <p:nvPr/>
        </p:nvSpPr>
        <p:spPr>
          <a:xfrm>
            <a:off x="4111317" y="3961768"/>
            <a:ext cx="240328" cy="2301077"/>
          </a:xfrm>
          <a:prstGeom prst="leftBrace">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sp>
        <p:nvSpPr>
          <p:cNvPr id="34" name="Left Brace 33">
            <a:extLst>
              <a:ext uri="{FF2B5EF4-FFF2-40B4-BE49-F238E27FC236}">
                <a16:creationId xmlns:a16="http://schemas.microsoft.com/office/drawing/2014/main" id="{47C8FD9B-57E2-47A3-840A-B5EB1D68ADF1}"/>
              </a:ext>
            </a:extLst>
          </p:cNvPr>
          <p:cNvSpPr/>
          <p:nvPr/>
        </p:nvSpPr>
        <p:spPr>
          <a:xfrm rot="10800000">
            <a:off x="6677539" y="3954703"/>
            <a:ext cx="259205" cy="2301077"/>
          </a:xfrm>
          <a:prstGeom prst="leftBrace">
            <a:avLst>
              <a:gd name="adj1" fmla="val 8333"/>
              <a:gd name="adj2" fmla="val 50355"/>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cxnSp>
        <p:nvCxnSpPr>
          <p:cNvPr id="35" name="Straight Arrow Connector 34">
            <a:extLst>
              <a:ext uri="{FF2B5EF4-FFF2-40B4-BE49-F238E27FC236}">
                <a16:creationId xmlns:a16="http://schemas.microsoft.com/office/drawing/2014/main" id="{804764EE-7F91-41BE-9CD7-EF7946CDFD01}"/>
              </a:ext>
            </a:extLst>
          </p:cNvPr>
          <p:cNvCxnSpPr>
            <a:cxnSpLocks/>
          </p:cNvCxnSpPr>
          <p:nvPr/>
        </p:nvCxnSpPr>
        <p:spPr>
          <a:xfrm>
            <a:off x="7303908" y="4177869"/>
            <a:ext cx="366210" cy="0"/>
          </a:xfrm>
          <a:prstGeom prst="straightConnector1">
            <a:avLst/>
          </a:prstGeom>
          <a:noFill/>
          <a:ln w="31750" cap="flat" cmpd="sng" algn="ctr">
            <a:solidFill>
              <a:sysClr val="windowText" lastClr="000000"/>
            </a:solidFill>
            <a:prstDash val="solid"/>
            <a:miter lim="800000"/>
            <a:tailEnd type="triangle"/>
          </a:ln>
          <a:effectLst/>
        </p:spPr>
      </p:cxnSp>
      <p:cxnSp>
        <p:nvCxnSpPr>
          <p:cNvPr id="36" name="Straight Arrow Connector 35">
            <a:extLst>
              <a:ext uri="{FF2B5EF4-FFF2-40B4-BE49-F238E27FC236}">
                <a16:creationId xmlns:a16="http://schemas.microsoft.com/office/drawing/2014/main" id="{C2DF0BEB-2D15-4B23-8945-FDC5981E10C0}"/>
              </a:ext>
            </a:extLst>
          </p:cNvPr>
          <p:cNvCxnSpPr>
            <a:cxnSpLocks/>
          </p:cNvCxnSpPr>
          <p:nvPr/>
        </p:nvCxnSpPr>
        <p:spPr>
          <a:xfrm>
            <a:off x="7275815" y="5386568"/>
            <a:ext cx="368248" cy="0"/>
          </a:xfrm>
          <a:prstGeom prst="straightConnector1">
            <a:avLst/>
          </a:prstGeom>
          <a:noFill/>
          <a:ln w="31750" cap="flat" cmpd="sng" algn="ctr">
            <a:solidFill>
              <a:sysClr val="windowText" lastClr="000000"/>
            </a:solidFill>
            <a:prstDash val="solid"/>
            <a:miter lim="800000"/>
            <a:tailEnd type="triangle"/>
          </a:ln>
          <a:effectLst/>
        </p:spPr>
      </p:cxnSp>
      <p:cxnSp>
        <p:nvCxnSpPr>
          <p:cNvPr id="37" name="Straight Arrow Connector 36">
            <a:extLst>
              <a:ext uri="{FF2B5EF4-FFF2-40B4-BE49-F238E27FC236}">
                <a16:creationId xmlns:a16="http://schemas.microsoft.com/office/drawing/2014/main" id="{30BC74B4-797B-4E4C-B83E-7B146C69475C}"/>
              </a:ext>
            </a:extLst>
          </p:cNvPr>
          <p:cNvCxnSpPr>
            <a:cxnSpLocks/>
          </p:cNvCxnSpPr>
          <p:nvPr/>
        </p:nvCxnSpPr>
        <p:spPr>
          <a:xfrm flipV="1">
            <a:off x="7275815" y="4805509"/>
            <a:ext cx="368248" cy="4516"/>
          </a:xfrm>
          <a:prstGeom prst="straightConnector1">
            <a:avLst/>
          </a:prstGeom>
          <a:noFill/>
          <a:ln w="31750" cap="flat" cmpd="sng" algn="ctr">
            <a:solidFill>
              <a:sysClr val="windowText" lastClr="000000"/>
            </a:solidFill>
            <a:prstDash val="solid"/>
            <a:miter lim="800000"/>
            <a:tailEnd type="triangle"/>
          </a:ln>
          <a:effectLst/>
        </p:spPr>
      </p:cxnSp>
      <p:cxnSp>
        <p:nvCxnSpPr>
          <p:cNvPr id="38" name="Straight Arrow Connector 37">
            <a:extLst>
              <a:ext uri="{FF2B5EF4-FFF2-40B4-BE49-F238E27FC236}">
                <a16:creationId xmlns:a16="http://schemas.microsoft.com/office/drawing/2014/main" id="{6DEED1A9-53B2-48AB-A497-9A041D2759AB}"/>
              </a:ext>
            </a:extLst>
          </p:cNvPr>
          <p:cNvCxnSpPr>
            <a:cxnSpLocks/>
          </p:cNvCxnSpPr>
          <p:nvPr/>
        </p:nvCxnSpPr>
        <p:spPr>
          <a:xfrm>
            <a:off x="7285828" y="6013587"/>
            <a:ext cx="348218" cy="0"/>
          </a:xfrm>
          <a:prstGeom prst="straightConnector1">
            <a:avLst/>
          </a:prstGeom>
          <a:noFill/>
          <a:ln w="31750" cap="flat" cmpd="sng" algn="ctr">
            <a:solidFill>
              <a:sysClr val="windowText" lastClr="000000"/>
            </a:solidFill>
            <a:prstDash val="solid"/>
            <a:miter lim="800000"/>
            <a:tailEnd type="triangle"/>
          </a:ln>
          <a:effectLst/>
        </p:spPr>
      </p:cxnSp>
      <p:sp>
        <p:nvSpPr>
          <p:cNvPr id="39" name="Left Brace 38">
            <a:extLst>
              <a:ext uri="{FF2B5EF4-FFF2-40B4-BE49-F238E27FC236}">
                <a16:creationId xmlns:a16="http://schemas.microsoft.com/office/drawing/2014/main" id="{B161BB17-1CCD-443B-8900-2D4A490EF917}"/>
              </a:ext>
            </a:extLst>
          </p:cNvPr>
          <p:cNvSpPr/>
          <p:nvPr/>
        </p:nvSpPr>
        <p:spPr>
          <a:xfrm rot="10800000">
            <a:off x="8338712" y="3928835"/>
            <a:ext cx="345088" cy="2301077"/>
          </a:xfrm>
          <a:prstGeom prst="leftBrace">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cxnSp>
        <p:nvCxnSpPr>
          <p:cNvPr id="46" name="Straight Arrow Connector 45">
            <a:extLst>
              <a:ext uri="{FF2B5EF4-FFF2-40B4-BE49-F238E27FC236}">
                <a16:creationId xmlns:a16="http://schemas.microsoft.com/office/drawing/2014/main" id="{CF44D1BB-54B5-473D-B1D0-3A21903C58D0}"/>
              </a:ext>
            </a:extLst>
          </p:cNvPr>
          <p:cNvCxnSpPr>
            <a:cxnSpLocks/>
            <a:endCxn id="19" idx="2"/>
          </p:cNvCxnSpPr>
          <p:nvPr/>
        </p:nvCxnSpPr>
        <p:spPr>
          <a:xfrm flipH="1" flipV="1">
            <a:off x="8683800" y="3596293"/>
            <a:ext cx="2" cy="1483082"/>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0" name="Straight Arrow Connector 49">
            <a:extLst>
              <a:ext uri="{FF2B5EF4-FFF2-40B4-BE49-F238E27FC236}">
                <a16:creationId xmlns:a16="http://schemas.microsoft.com/office/drawing/2014/main" id="{A595E538-A16C-484C-A32E-54C7B0287ABD}"/>
              </a:ext>
            </a:extLst>
          </p:cNvPr>
          <p:cNvCxnSpPr>
            <a:cxnSpLocks/>
          </p:cNvCxnSpPr>
          <p:nvPr/>
        </p:nvCxnSpPr>
        <p:spPr>
          <a:xfrm flipH="1" flipV="1">
            <a:off x="6936744" y="3616418"/>
            <a:ext cx="7815" cy="1484002"/>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1" name="Straight Arrow Connector 50">
            <a:extLst>
              <a:ext uri="{FF2B5EF4-FFF2-40B4-BE49-F238E27FC236}">
                <a16:creationId xmlns:a16="http://schemas.microsoft.com/office/drawing/2014/main" id="{14EADD5D-AD2C-4212-8AD6-727A9B872408}"/>
              </a:ext>
            </a:extLst>
          </p:cNvPr>
          <p:cNvCxnSpPr>
            <a:cxnSpLocks/>
          </p:cNvCxnSpPr>
          <p:nvPr/>
        </p:nvCxnSpPr>
        <p:spPr>
          <a:xfrm flipV="1">
            <a:off x="4103137" y="3524434"/>
            <a:ext cx="28556" cy="1587873"/>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2" name="Straight Arrow Connector 51">
            <a:extLst>
              <a:ext uri="{FF2B5EF4-FFF2-40B4-BE49-F238E27FC236}">
                <a16:creationId xmlns:a16="http://schemas.microsoft.com/office/drawing/2014/main" id="{2EA74AD2-F185-4385-B1D9-23CEDB82AD23}"/>
              </a:ext>
            </a:extLst>
          </p:cNvPr>
          <p:cNvCxnSpPr>
            <a:cxnSpLocks/>
          </p:cNvCxnSpPr>
          <p:nvPr/>
        </p:nvCxnSpPr>
        <p:spPr>
          <a:xfrm flipV="1">
            <a:off x="5740269" y="3544414"/>
            <a:ext cx="0" cy="624833"/>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3" name="Straight Arrow Connector 52">
            <a:extLst>
              <a:ext uri="{FF2B5EF4-FFF2-40B4-BE49-F238E27FC236}">
                <a16:creationId xmlns:a16="http://schemas.microsoft.com/office/drawing/2014/main" id="{5ECA3A50-8A7D-4BC9-95E5-43D3A1FDB3DA}"/>
              </a:ext>
            </a:extLst>
          </p:cNvPr>
          <p:cNvCxnSpPr>
            <a:stCxn id="23" idx="3"/>
            <a:endCxn id="27" idx="1"/>
          </p:cNvCxnSpPr>
          <p:nvPr/>
        </p:nvCxnSpPr>
        <p:spPr>
          <a:xfrm flipV="1">
            <a:off x="5533661" y="4807768"/>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4" name="Straight Arrow Connector 53">
            <a:extLst>
              <a:ext uri="{FF2B5EF4-FFF2-40B4-BE49-F238E27FC236}">
                <a16:creationId xmlns:a16="http://schemas.microsoft.com/office/drawing/2014/main" id="{BFE77C36-DF1F-406A-975C-A5B25F776952}"/>
              </a:ext>
            </a:extLst>
          </p:cNvPr>
          <p:cNvCxnSpPr/>
          <p:nvPr/>
        </p:nvCxnSpPr>
        <p:spPr>
          <a:xfrm flipV="1">
            <a:off x="5535614" y="6019872"/>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5" name="Straight Arrow Connector 54">
            <a:extLst>
              <a:ext uri="{FF2B5EF4-FFF2-40B4-BE49-F238E27FC236}">
                <a16:creationId xmlns:a16="http://schemas.microsoft.com/office/drawing/2014/main" id="{1128C3D0-C2BC-4B54-B00D-CC1F3D399E51}"/>
              </a:ext>
            </a:extLst>
          </p:cNvPr>
          <p:cNvCxnSpPr/>
          <p:nvPr/>
        </p:nvCxnSpPr>
        <p:spPr>
          <a:xfrm flipV="1">
            <a:off x="5535113" y="5391372"/>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6" name="Straight Arrow Connector 55">
            <a:extLst>
              <a:ext uri="{FF2B5EF4-FFF2-40B4-BE49-F238E27FC236}">
                <a16:creationId xmlns:a16="http://schemas.microsoft.com/office/drawing/2014/main" id="{B292C73F-55CC-425B-A5BA-CEA8B97FE91C}"/>
              </a:ext>
            </a:extLst>
          </p:cNvPr>
          <p:cNvCxnSpPr/>
          <p:nvPr/>
        </p:nvCxnSpPr>
        <p:spPr>
          <a:xfrm>
            <a:off x="5191659" y="4239809"/>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7" name="Straight Arrow Connector 56">
            <a:extLst>
              <a:ext uri="{FF2B5EF4-FFF2-40B4-BE49-F238E27FC236}">
                <a16:creationId xmlns:a16="http://schemas.microsoft.com/office/drawing/2014/main" id="{A6845843-184E-4D1A-875D-56E4A6882FF3}"/>
              </a:ext>
            </a:extLst>
          </p:cNvPr>
          <p:cNvCxnSpPr/>
          <p:nvPr/>
        </p:nvCxnSpPr>
        <p:spPr>
          <a:xfrm>
            <a:off x="5175800" y="4894841"/>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8" name="Straight Arrow Connector 57">
            <a:extLst>
              <a:ext uri="{FF2B5EF4-FFF2-40B4-BE49-F238E27FC236}">
                <a16:creationId xmlns:a16="http://schemas.microsoft.com/office/drawing/2014/main" id="{822B1FC8-1A5B-45F8-B77C-5E0AB246AF9E}"/>
              </a:ext>
            </a:extLst>
          </p:cNvPr>
          <p:cNvCxnSpPr/>
          <p:nvPr/>
        </p:nvCxnSpPr>
        <p:spPr>
          <a:xfrm>
            <a:off x="5219266" y="5459757"/>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9" name="Straight Arrow Connector 58">
            <a:extLst>
              <a:ext uri="{FF2B5EF4-FFF2-40B4-BE49-F238E27FC236}">
                <a16:creationId xmlns:a16="http://schemas.microsoft.com/office/drawing/2014/main" id="{7C56A6AE-522E-48DD-ACC9-E19F46FE2825}"/>
              </a:ext>
            </a:extLst>
          </p:cNvPr>
          <p:cNvCxnSpPr>
            <a:cxnSpLocks/>
          </p:cNvCxnSpPr>
          <p:nvPr/>
        </p:nvCxnSpPr>
        <p:spPr>
          <a:xfrm>
            <a:off x="5174101" y="6081164"/>
            <a:ext cx="161229" cy="0"/>
          </a:xfrm>
          <a:prstGeom prst="straightConnector1">
            <a:avLst/>
          </a:prstGeom>
          <a:noFill/>
          <a:ln w="12700" cap="flat" cmpd="sng" algn="ctr">
            <a:solidFill>
              <a:sysClr val="window" lastClr="FFFFFF"/>
            </a:solidFill>
            <a:prstDash val="solid"/>
            <a:miter lim="800000"/>
            <a:tailEnd type="triangle"/>
          </a:ln>
          <a:effectLst/>
        </p:spPr>
      </p:cxnSp>
      <p:sp>
        <p:nvSpPr>
          <p:cNvPr id="60" name="TextBox 59"/>
          <p:cNvSpPr txBox="1"/>
          <p:nvPr/>
        </p:nvSpPr>
        <p:spPr>
          <a:xfrm>
            <a:off x="627589" y="1404243"/>
            <a:ext cx="3343682" cy="584775"/>
          </a:xfrm>
          <a:prstGeom prst="rect">
            <a:avLst/>
          </a:prstGeom>
          <a:noFill/>
        </p:spPr>
        <p:txBody>
          <a:bodyPr wrap="square" rtlCol="0">
            <a:spAutoFit/>
          </a:bodyPr>
          <a:lstStyle/>
          <a:p>
            <a:r>
              <a:rPr lang="en-US" b="1" dirty="0" err="1">
                <a:solidFill>
                  <a:schemeClr val="accent1">
                    <a:lumMod val="75000"/>
                  </a:schemeClr>
                </a:solidFill>
              </a:rPr>
              <a:t>Kickstarting</a:t>
            </a:r>
            <a:r>
              <a:rPr lang="en-US" b="1" dirty="0">
                <a:solidFill>
                  <a:schemeClr val="accent1">
                    <a:lumMod val="75000"/>
                  </a:schemeClr>
                </a:solidFill>
              </a:rPr>
              <a:t> action</a:t>
            </a:r>
            <a:br>
              <a:rPr lang="en-US" b="1" dirty="0">
                <a:solidFill>
                  <a:schemeClr val="accent1">
                    <a:lumMod val="75000"/>
                  </a:schemeClr>
                </a:solidFill>
              </a:rPr>
            </a:br>
            <a:r>
              <a:rPr lang="en-US" sz="1400" b="1" dirty="0">
                <a:solidFill>
                  <a:schemeClr val="accent1">
                    <a:lumMod val="75000"/>
                  </a:schemeClr>
                </a:solidFill>
              </a:rPr>
              <a:t>Emerging and building momentum</a:t>
            </a:r>
          </a:p>
        </p:txBody>
      </p:sp>
      <p:sp>
        <p:nvSpPr>
          <p:cNvPr id="65" name="TextBox 64"/>
          <p:cNvSpPr txBox="1"/>
          <p:nvPr/>
        </p:nvSpPr>
        <p:spPr>
          <a:xfrm>
            <a:off x="3756766" y="1484494"/>
            <a:ext cx="4435879" cy="584775"/>
          </a:xfrm>
          <a:prstGeom prst="rect">
            <a:avLst/>
          </a:prstGeom>
          <a:noFill/>
        </p:spPr>
        <p:txBody>
          <a:bodyPr wrap="square" rtlCol="0">
            <a:spAutoFit/>
          </a:bodyPr>
          <a:lstStyle/>
          <a:p>
            <a:pPr lvl="1"/>
            <a:r>
              <a:rPr lang="en-US" b="1" dirty="0">
                <a:solidFill>
                  <a:schemeClr val="accent1">
                    <a:lumMod val="75000"/>
                  </a:schemeClr>
                </a:solidFill>
              </a:rPr>
              <a:t>Nurturing voices</a:t>
            </a:r>
            <a:br>
              <a:rPr lang="en-US" b="1" dirty="0">
                <a:solidFill>
                  <a:schemeClr val="accent1">
                    <a:lumMod val="75000"/>
                  </a:schemeClr>
                </a:solidFill>
              </a:rPr>
            </a:br>
            <a:r>
              <a:rPr lang="en-US" sz="1400" b="1" dirty="0">
                <a:solidFill>
                  <a:schemeClr val="accent1">
                    <a:lumMod val="75000"/>
                  </a:schemeClr>
                </a:solidFill>
              </a:rPr>
              <a:t>Cultivating diverse interests and motivations</a:t>
            </a:r>
          </a:p>
        </p:txBody>
      </p:sp>
      <p:sp>
        <p:nvSpPr>
          <p:cNvPr id="71" name="TextBox 70"/>
          <p:cNvSpPr txBox="1"/>
          <p:nvPr/>
        </p:nvSpPr>
        <p:spPr>
          <a:xfrm>
            <a:off x="6438217" y="1988483"/>
            <a:ext cx="4081758" cy="584775"/>
          </a:xfrm>
          <a:prstGeom prst="rect">
            <a:avLst/>
          </a:prstGeom>
          <a:noFill/>
        </p:spPr>
        <p:txBody>
          <a:bodyPr wrap="square" rtlCol="0">
            <a:spAutoFit/>
          </a:bodyPr>
          <a:lstStyle/>
          <a:p>
            <a:r>
              <a:rPr lang="en-US" b="1" dirty="0">
                <a:solidFill>
                  <a:schemeClr val="accent1">
                    <a:lumMod val="75000"/>
                  </a:schemeClr>
                </a:solidFill>
              </a:rPr>
              <a:t>Influencing and interacting</a:t>
            </a:r>
            <a:br>
              <a:rPr lang="en-US" b="1" dirty="0">
                <a:solidFill>
                  <a:schemeClr val="accent1">
                    <a:lumMod val="75000"/>
                  </a:schemeClr>
                </a:solidFill>
              </a:rPr>
            </a:br>
            <a:r>
              <a:rPr lang="en-US" sz="1400" b="1" dirty="0">
                <a:solidFill>
                  <a:schemeClr val="accent1">
                    <a:lumMod val="75000"/>
                  </a:schemeClr>
                </a:solidFill>
              </a:rPr>
              <a:t>Navigating a complex array of relationships</a:t>
            </a:r>
          </a:p>
        </p:txBody>
      </p:sp>
      <p:sp>
        <p:nvSpPr>
          <p:cNvPr id="73" name="Right Arrow 72"/>
          <p:cNvSpPr/>
          <p:nvPr/>
        </p:nvSpPr>
        <p:spPr>
          <a:xfrm>
            <a:off x="10514438" y="4438477"/>
            <a:ext cx="1482570" cy="408258"/>
          </a:xfrm>
          <a:prstGeom prst="rightArrow">
            <a:avLst>
              <a:gd name="adj1" fmla="val 36953"/>
              <a:gd name="adj2" fmla="val 50000"/>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8797935" y="2452062"/>
            <a:ext cx="3199073" cy="3676716"/>
            <a:chOff x="8797935" y="2452062"/>
            <a:chExt cx="3199073" cy="3676716"/>
          </a:xfrm>
        </p:grpSpPr>
        <p:sp>
          <p:nvSpPr>
            <p:cNvPr id="40" name="TextBox 39">
              <a:extLst>
                <a:ext uri="{FF2B5EF4-FFF2-40B4-BE49-F238E27FC236}">
                  <a16:creationId xmlns:a16="http://schemas.microsoft.com/office/drawing/2014/main" id="{9E868EF6-628E-4AEE-AFF6-6C5D77E9B512}"/>
                </a:ext>
              </a:extLst>
            </p:cNvPr>
            <p:cNvSpPr txBox="1"/>
            <p:nvPr/>
          </p:nvSpPr>
          <p:spPr>
            <a:xfrm>
              <a:off x="10386550" y="2452062"/>
              <a:ext cx="1378102" cy="1148071"/>
            </a:xfrm>
            <a:prstGeom prst="rect">
              <a:avLst/>
            </a:prstGeom>
            <a:solidFill>
              <a:schemeClr val="accent1"/>
            </a:solidFill>
          </p:spPr>
          <p:txBody>
            <a:bodyPr wrap="square" rtlCol="0" anchor="ctr" anchorCtr="1">
              <a:spAutoFit/>
            </a:bodyPr>
            <a:lstStyle/>
            <a:p>
              <a:pPr algn="ctr" defTabSz="348386"/>
              <a:br>
                <a:rPr lang="en-GB" sz="1372" b="1" kern="0" dirty="0">
                  <a:solidFill>
                    <a:prstClr val="white"/>
                  </a:solidFill>
                  <a:latin typeface="Calibri" panose="020F0502020204030204"/>
                </a:rPr>
              </a:br>
              <a:br>
                <a:rPr lang="en-GB" sz="1372" b="1" kern="0" dirty="0">
                  <a:solidFill>
                    <a:prstClr val="white"/>
                  </a:solidFill>
                  <a:latin typeface="Calibri" panose="020F0502020204030204"/>
                </a:rPr>
              </a:br>
              <a:r>
                <a:rPr lang="en-GB" sz="1372" b="1" kern="0" dirty="0">
                  <a:solidFill>
                    <a:prstClr val="white"/>
                  </a:solidFill>
                  <a:latin typeface="Calibri" panose="020F0502020204030204"/>
                </a:rPr>
                <a:t>SCALING UP</a:t>
              </a:r>
              <a:br>
                <a:rPr lang="en-GB" sz="1372" b="1" kern="0" dirty="0">
                  <a:solidFill>
                    <a:prstClr val="white"/>
                  </a:solidFill>
                  <a:latin typeface="Calibri" panose="020F0502020204030204"/>
                </a:rPr>
              </a:br>
              <a:br>
                <a:rPr lang="en-GB" sz="1372" b="1" kern="0" dirty="0">
                  <a:solidFill>
                    <a:prstClr val="white"/>
                  </a:solidFill>
                  <a:latin typeface="Calibri" panose="020F0502020204030204"/>
                </a:rPr>
              </a:br>
              <a:r>
                <a:rPr lang="en-GB" sz="1372" b="1" kern="0" dirty="0">
                  <a:solidFill>
                    <a:prstClr val="white"/>
                  </a:solidFill>
                  <a:latin typeface="Calibri" panose="020F0502020204030204"/>
                </a:rPr>
                <a:t> </a:t>
              </a:r>
            </a:p>
          </p:txBody>
        </p:sp>
        <p:sp>
          <p:nvSpPr>
            <p:cNvPr id="72" name="Down Arrow 71"/>
            <p:cNvSpPr/>
            <p:nvPr/>
          </p:nvSpPr>
          <p:spPr>
            <a:xfrm>
              <a:off x="10423040" y="4553668"/>
              <a:ext cx="287265" cy="1575110"/>
            </a:xfrm>
            <a:prstGeom prst="down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Up Arrow 73"/>
            <p:cNvSpPr/>
            <p:nvPr/>
          </p:nvSpPr>
          <p:spPr>
            <a:xfrm rot="2789140">
              <a:off x="10965242" y="3500661"/>
              <a:ext cx="289128" cy="1367430"/>
            </a:xfrm>
            <a:prstGeom prst="up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9209379" y="3688499"/>
              <a:ext cx="1500925" cy="738664"/>
            </a:xfrm>
            <a:prstGeom prst="rect">
              <a:avLst/>
            </a:prstGeom>
            <a:noFill/>
            <a:ln>
              <a:solidFill>
                <a:srgbClr val="FF0000"/>
              </a:solidFill>
            </a:ln>
          </p:spPr>
          <p:txBody>
            <a:bodyPr wrap="square" rtlCol="0">
              <a:spAutoFit/>
            </a:bodyPr>
            <a:lstStyle/>
            <a:p>
              <a:r>
                <a:rPr lang="en-US" sz="1400" b="1" dirty="0">
                  <a:solidFill>
                    <a:srgbClr val="FF0000"/>
                  </a:solidFill>
                </a:rPr>
                <a:t>Pervasiveness</a:t>
              </a:r>
              <a:r>
                <a:rPr lang="en-US" sz="1400" dirty="0">
                  <a:solidFill>
                    <a:srgbClr val="FF0000"/>
                  </a:solidFill>
                </a:rPr>
                <a:t>: affect all or just part of system?</a:t>
              </a:r>
            </a:p>
          </p:txBody>
        </p:sp>
        <p:sp>
          <p:nvSpPr>
            <p:cNvPr id="76" name="TextBox 75"/>
            <p:cNvSpPr txBox="1"/>
            <p:nvPr/>
          </p:nvSpPr>
          <p:spPr>
            <a:xfrm>
              <a:off x="10710305" y="4886735"/>
              <a:ext cx="1286703" cy="738664"/>
            </a:xfrm>
            <a:prstGeom prst="rect">
              <a:avLst/>
            </a:prstGeom>
            <a:noFill/>
            <a:ln>
              <a:solidFill>
                <a:srgbClr val="FF0000"/>
              </a:solidFill>
            </a:ln>
          </p:spPr>
          <p:txBody>
            <a:bodyPr wrap="square" rtlCol="0">
              <a:spAutoFit/>
            </a:bodyPr>
            <a:lstStyle/>
            <a:p>
              <a:r>
                <a:rPr lang="en-US" sz="1400" b="1" dirty="0">
                  <a:solidFill>
                    <a:srgbClr val="FF0000"/>
                  </a:solidFill>
                </a:rPr>
                <a:t>Size</a:t>
              </a:r>
              <a:r>
                <a:rPr lang="en-US" sz="1400" dirty="0">
                  <a:solidFill>
                    <a:srgbClr val="FF0000"/>
                  </a:solidFill>
                </a:rPr>
                <a:t>: number </a:t>
              </a:r>
              <a:br>
                <a:rPr lang="en-US" sz="1400" dirty="0">
                  <a:solidFill>
                    <a:srgbClr val="FF0000"/>
                  </a:solidFill>
                </a:rPr>
              </a:br>
              <a:r>
                <a:rPr lang="en-US" sz="1400" dirty="0">
                  <a:solidFill>
                    <a:srgbClr val="FF0000"/>
                  </a:solidFill>
                </a:rPr>
                <a:t>of people, geography</a:t>
              </a:r>
            </a:p>
          </p:txBody>
        </p:sp>
        <p:sp>
          <p:nvSpPr>
            <p:cNvPr id="77" name="TextBox 76"/>
            <p:cNvSpPr txBox="1"/>
            <p:nvPr/>
          </p:nvSpPr>
          <p:spPr>
            <a:xfrm>
              <a:off x="8797935" y="4850624"/>
              <a:ext cx="1588615" cy="1169551"/>
            </a:xfrm>
            <a:prstGeom prst="rect">
              <a:avLst/>
            </a:prstGeom>
            <a:noFill/>
            <a:ln>
              <a:solidFill>
                <a:srgbClr val="FF0000"/>
              </a:solidFill>
            </a:ln>
          </p:spPr>
          <p:txBody>
            <a:bodyPr wrap="square" rtlCol="0">
              <a:spAutoFit/>
            </a:bodyPr>
            <a:lstStyle/>
            <a:p>
              <a:r>
                <a:rPr lang="en-US" sz="1400" b="1" dirty="0">
                  <a:solidFill>
                    <a:srgbClr val="FF0000"/>
                  </a:solidFill>
                </a:rPr>
                <a:t>Depth</a:t>
              </a:r>
              <a:r>
                <a:rPr lang="en-US" sz="1400" dirty="0">
                  <a:solidFill>
                    <a:srgbClr val="FF0000"/>
                  </a:solidFill>
                </a:rPr>
                <a:t>: ways of thinking and doing </a:t>
              </a:r>
              <a:r>
                <a:rPr lang="mr-IN" sz="1400" dirty="0">
                  <a:solidFill>
                    <a:srgbClr val="FF0000"/>
                  </a:solidFill>
                </a:rPr>
                <a:t>–</a:t>
              </a:r>
              <a:r>
                <a:rPr lang="en-US" sz="1400" dirty="0">
                  <a:solidFill>
                    <a:srgbClr val="FF0000"/>
                  </a:solidFill>
                </a:rPr>
                <a:t> cognitive, </a:t>
              </a:r>
              <a:r>
                <a:rPr lang="en-US" sz="1400" dirty="0" err="1">
                  <a:solidFill>
                    <a:srgbClr val="FF0000"/>
                  </a:solidFill>
                </a:rPr>
                <a:t>behavioural</a:t>
              </a:r>
              <a:r>
                <a:rPr lang="en-US" sz="1400" dirty="0">
                  <a:solidFill>
                    <a:srgbClr val="FF0000"/>
                  </a:solidFill>
                </a:rPr>
                <a:t> or paradigm shift?</a:t>
              </a:r>
            </a:p>
          </p:txBody>
        </p:sp>
      </p:grpSp>
      <p:sp>
        <p:nvSpPr>
          <p:cNvPr id="78" name="TextBox 77"/>
          <p:cNvSpPr txBox="1"/>
          <p:nvPr/>
        </p:nvSpPr>
        <p:spPr>
          <a:xfrm>
            <a:off x="708597" y="968806"/>
            <a:ext cx="1233996" cy="369332"/>
          </a:xfrm>
          <a:prstGeom prst="rect">
            <a:avLst/>
          </a:prstGeom>
          <a:noFill/>
        </p:spPr>
        <p:txBody>
          <a:bodyPr wrap="square" rtlCol="0">
            <a:spAutoFit/>
          </a:bodyPr>
          <a:lstStyle/>
          <a:p>
            <a:r>
              <a:rPr lang="en-US" dirty="0"/>
              <a:t>Sept 2017</a:t>
            </a:r>
          </a:p>
        </p:txBody>
      </p:sp>
      <p:sp>
        <p:nvSpPr>
          <p:cNvPr id="81" name="Rectangle: Rounded Corners 11">
            <a:extLst>
              <a:ext uri="{FF2B5EF4-FFF2-40B4-BE49-F238E27FC236}">
                <a16:creationId xmlns:a16="http://schemas.microsoft.com/office/drawing/2014/main" id="{0A5D5C1B-6CDF-4D86-AEA7-189DD37F30C1}"/>
              </a:ext>
            </a:extLst>
          </p:cNvPr>
          <p:cNvSpPr/>
          <p:nvPr/>
        </p:nvSpPr>
        <p:spPr>
          <a:xfrm>
            <a:off x="3719083" y="2839611"/>
            <a:ext cx="873131" cy="68482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sp>
        <p:nvSpPr>
          <p:cNvPr id="83" name="Rectangle: Rounded Corners 11">
            <a:extLst>
              <a:ext uri="{FF2B5EF4-FFF2-40B4-BE49-F238E27FC236}">
                <a16:creationId xmlns:a16="http://schemas.microsoft.com/office/drawing/2014/main" id="{0A5D5C1B-6CDF-4D86-AEA7-189DD37F30C1}"/>
              </a:ext>
            </a:extLst>
          </p:cNvPr>
          <p:cNvSpPr/>
          <p:nvPr/>
        </p:nvSpPr>
        <p:spPr>
          <a:xfrm>
            <a:off x="5052736" y="2839611"/>
            <a:ext cx="873131" cy="704804"/>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cxnSp>
        <p:nvCxnSpPr>
          <p:cNvPr id="87" name="Straight Arrow Connector 86">
            <a:extLst>
              <a:ext uri="{FF2B5EF4-FFF2-40B4-BE49-F238E27FC236}">
                <a16:creationId xmlns:a16="http://schemas.microsoft.com/office/drawing/2014/main" id="{3C79F316-8DE6-4339-BE29-404E45F2E662}"/>
              </a:ext>
            </a:extLst>
          </p:cNvPr>
          <p:cNvCxnSpPr>
            <a:cxnSpLocks/>
          </p:cNvCxnSpPr>
          <p:nvPr/>
        </p:nvCxnSpPr>
        <p:spPr>
          <a:xfrm flipV="1">
            <a:off x="4646061" y="3199670"/>
            <a:ext cx="396650" cy="7418"/>
          </a:xfrm>
          <a:prstGeom prst="straightConnector1">
            <a:avLst/>
          </a:prstGeom>
          <a:noFill/>
          <a:ln w="31750" cap="flat" cmpd="sng" algn="ctr">
            <a:solidFill>
              <a:sysClr val="windowText" lastClr="000000"/>
            </a:solidFill>
            <a:prstDash val="solid"/>
            <a:miter lim="800000"/>
            <a:tailEnd type="triangle"/>
          </a:ln>
          <a:effectLst/>
        </p:spPr>
      </p:cxnSp>
      <p:sp>
        <p:nvSpPr>
          <p:cNvPr id="91" name="Rectangle: Rounded Corners 11">
            <a:extLst>
              <a:ext uri="{FF2B5EF4-FFF2-40B4-BE49-F238E27FC236}">
                <a16:creationId xmlns:a16="http://schemas.microsoft.com/office/drawing/2014/main" id="{0A5D5C1B-6CDF-4D86-AEA7-189DD37F30C1}"/>
              </a:ext>
            </a:extLst>
          </p:cNvPr>
          <p:cNvSpPr/>
          <p:nvPr/>
        </p:nvSpPr>
        <p:spPr>
          <a:xfrm>
            <a:off x="6403438" y="2842702"/>
            <a:ext cx="865788" cy="76607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sp>
        <p:nvSpPr>
          <p:cNvPr id="93" name="TextBox 92"/>
          <p:cNvSpPr txBox="1"/>
          <p:nvPr/>
        </p:nvSpPr>
        <p:spPr>
          <a:xfrm>
            <a:off x="7384686" y="1002166"/>
            <a:ext cx="1233996" cy="369332"/>
          </a:xfrm>
          <a:prstGeom prst="rect">
            <a:avLst/>
          </a:prstGeom>
          <a:noFill/>
        </p:spPr>
        <p:txBody>
          <a:bodyPr wrap="square" rtlCol="0">
            <a:spAutoFit/>
          </a:bodyPr>
          <a:lstStyle/>
          <a:p>
            <a:r>
              <a:rPr lang="en-US" dirty="0"/>
              <a:t>May 2018</a:t>
            </a:r>
          </a:p>
        </p:txBody>
      </p:sp>
      <p:pic>
        <p:nvPicPr>
          <p:cNvPr id="96" name="Picture 95">
            <a:extLst>
              <a:ext uri="{FF2B5EF4-FFF2-40B4-BE49-F238E27FC236}">
                <a16:creationId xmlns:a16="http://schemas.microsoft.com/office/drawing/2014/main" id="{392DA8D1-2F78-441F-A707-BF2D4E2C325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36697" y="2534868"/>
            <a:ext cx="2698005" cy="653811"/>
          </a:xfrm>
          <a:prstGeom prst="rect">
            <a:avLst/>
          </a:prstGeom>
        </p:spPr>
      </p:pic>
      <p:cxnSp>
        <p:nvCxnSpPr>
          <p:cNvPr id="98" name="Straight Arrow Connector 97">
            <a:extLst>
              <a:ext uri="{FF2B5EF4-FFF2-40B4-BE49-F238E27FC236}">
                <a16:creationId xmlns:a16="http://schemas.microsoft.com/office/drawing/2014/main" id="{90223C6E-0DAA-4B38-BFB0-D8CF94260962}"/>
              </a:ext>
            </a:extLst>
          </p:cNvPr>
          <p:cNvCxnSpPr>
            <a:cxnSpLocks/>
          </p:cNvCxnSpPr>
          <p:nvPr/>
        </p:nvCxnSpPr>
        <p:spPr>
          <a:xfrm flipV="1">
            <a:off x="9256230" y="3225738"/>
            <a:ext cx="1041867" cy="430"/>
          </a:xfrm>
          <a:prstGeom prst="straightConnector1">
            <a:avLst/>
          </a:prstGeom>
          <a:noFill/>
          <a:ln w="31750" cap="flat" cmpd="sng" algn="ctr">
            <a:solidFill>
              <a:sysClr val="windowText" lastClr="000000"/>
            </a:solidFill>
            <a:prstDash val="solid"/>
            <a:miter lim="800000"/>
            <a:tailEnd type="triangle"/>
          </a:ln>
          <a:effectLst/>
        </p:spPr>
      </p:cxnSp>
      <p:cxnSp>
        <p:nvCxnSpPr>
          <p:cNvPr id="102" name="Straight Arrow Connector 101">
            <a:extLst>
              <a:ext uri="{FF2B5EF4-FFF2-40B4-BE49-F238E27FC236}">
                <a16:creationId xmlns:a16="http://schemas.microsoft.com/office/drawing/2014/main" id="{90223C6E-0DAA-4B38-BFB0-D8CF94260962}"/>
              </a:ext>
            </a:extLst>
          </p:cNvPr>
          <p:cNvCxnSpPr>
            <a:cxnSpLocks/>
          </p:cNvCxnSpPr>
          <p:nvPr/>
        </p:nvCxnSpPr>
        <p:spPr>
          <a:xfrm flipV="1">
            <a:off x="7303908" y="3207088"/>
            <a:ext cx="851054" cy="18185"/>
          </a:xfrm>
          <a:prstGeom prst="straightConnector1">
            <a:avLst/>
          </a:prstGeom>
          <a:noFill/>
          <a:ln w="31750" cap="flat" cmpd="sng" algn="ctr">
            <a:solidFill>
              <a:sysClr val="windowText" lastClr="000000"/>
            </a:solidFill>
            <a:prstDash val="solid"/>
            <a:miter lim="800000"/>
            <a:tailEnd type="triangle"/>
          </a:ln>
          <a:effectLst/>
        </p:spPr>
      </p:cxnSp>
      <p:sp>
        <p:nvSpPr>
          <p:cNvPr id="107" name="Slide Number Placeholder 4"/>
          <p:cNvSpPr>
            <a:spLocks noGrp="1"/>
          </p:cNvSpPr>
          <p:nvPr>
            <p:ph type="sldNum" sz="quarter" idx="12"/>
          </p:nvPr>
        </p:nvSpPr>
        <p:spPr>
          <a:xfrm>
            <a:off x="78949" y="1418768"/>
            <a:ext cx="548640" cy="548640"/>
          </a:xfrm>
          <a:prstGeom prst="ellipse">
            <a:avLst/>
          </a:prstGeom>
          <a:solidFill>
            <a:srgbClr val="1C913D"/>
          </a:solidFill>
        </p:spPr>
        <p:txBody>
          <a:bodyPr anchor="ctr">
            <a:normAutofit/>
          </a:bodyPr>
          <a:lstStyle/>
          <a:p>
            <a:pPr algn="ctr" defTabSz="685800">
              <a:spcAft>
                <a:spcPts val="600"/>
              </a:spcAft>
            </a:pPr>
            <a:r>
              <a:rPr lang="en-GB" sz="1500" dirty="0">
                <a:solidFill>
                  <a:srgbClr val="FFFFFF"/>
                </a:solidFill>
                <a:latin typeface="Calibri" panose="020F0502020204030204"/>
              </a:rPr>
              <a:t>1</a:t>
            </a:r>
          </a:p>
        </p:txBody>
      </p:sp>
      <p:sp>
        <p:nvSpPr>
          <p:cNvPr id="108" name="Slide Number Placeholder 4"/>
          <p:cNvSpPr txBox="1">
            <a:spLocks/>
          </p:cNvSpPr>
          <p:nvPr/>
        </p:nvSpPr>
        <p:spPr>
          <a:xfrm>
            <a:off x="3654718" y="1493872"/>
            <a:ext cx="548640" cy="548640"/>
          </a:xfrm>
          <a:prstGeom prst="ellipse">
            <a:avLst/>
          </a:prstGeom>
          <a:solidFill>
            <a:srgbClr val="1C913D"/>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spcAft>
                <a:spcPts val="600"/>
              </a:spcAft>
            </a:pPr>
            <a:r>
              <a:rPr lang="en-GB" sz="1500" dirty="0">
                <a:solidFill>
                  <a:srgbClr val="FFFFFF"/>
                </a:solidFill>
                <a:latin typeface="Calibri" panose="020F0502020204030204"/>
              </a:rPr>
              <a:t>2</a:t>
            </a:r>
          </a:p>
        </p:txBody>
      </p:sp>
      <p:sp>
        <p:nvSpPr>
          <p:cNvPr id="109" name="Slide Number Placeholder 4"/>
          <p:cNvSpPr txBox="1">
            <a:spLocks/>
          </p:cNvSpPr>
          <p:nvPr/>
        </p:nvSpPr>
        <p:spPr>
          <a:xfrm>
            <a:off x="5859009" y="2057474"/>
            <a:ext cx="548640" cy="548640"/>
          </a:xfrm>
          <a:prstGeom prst="ellipse">
            <a:avLst/>
          </a:prstGeom>
          <a:solidFill>
            <a:srgbClr val="1C913D"/>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spcAft>
                <a:spcPts val="600"/>
              </a:spcAft>
            </a:pPr>
            <a:r>
              <a:rPr lang="en-GB" sz="1500" dirty="0">
                <a:solidFill>
                  <a:srgbClr val="FFFFFF"/>
                </a:solidFill>
                <a:latin typeface="Calibri" panose="020F0502020204030204"/>
              </a:rPr>
              <a:t>3</a:t>
            </a:r>
          </a:p>
        </p:txBody>
      </p:sp>
    </p:spTree>
    <p:extLst>
      <p:ext uri="{BB962C8B-B14F-4D97-AF65-F5344CB8AC3E}">
        <p14:creationId xmlns:p14="http://schemas.microsoft.com/office/powerpoint/2010/main" val="1166536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CACFA-C1DA-4000-9942-E391B943F4AF}"/>
              </a:ext>
            </a:extLst>
          </p:cNvPr>
          <p:cNvSpPr>
            <a:spLocks noGrp="1"/>
          </p:cNvSpPr>
          <p:nvPr>
            <p:ph type="title"/>
          </p:nvPr>
        </p:nvSpPr>
        <p:spPr>
          <a:xfrm>
            <a:off x="337351" y="541933"/>
            <a:ext cx="11141475" cy="470892"/>
          </a:xfrm>
        </p:spPr>
        <p:txBody>
          <a:bodyPr>
            <a:noAutofit/>
          </a:bodyPr>
          <a:lstStyle/>
          <a:p>
            <a:r>
              <a:rPr lang="en-GB" sz="2400" b="1" dirty="0">
                <a:latin typeface="Arial" panose="020B0604020202020204" pitchFamily="34" charset="0"/>
                <a:cs typeface="Arial" panose="020B0604020202020204" pitchFamily="34" charset="0"/>
              </a:rPr>
              <a:t>Major milestones </a:t>
            </a:r>
          </a:p>
        </p:txBody>
      </p:sp>
      <p:sp>
        <p:nvSpPr>
          <p:cNvPr id="3" name="Content Placeholder 2">
            <a:extLst>
              <a:ext uri="{FF2B5EF4-FFF2-40B4-BE49-F238E27FC236}">
                <a16:creationId xmlns:a16="http://schemas.microsoft.com/office/drawing/2014/main" id="{6C7EBE0D-12F8-4EAE-918A-4CDD0CEFF6D4}"/>
              </a:ext>
            </a:extLst>
          </p:cNvPr>
          <p:cNvSpPr>
            <a:spLocks noGrp="1"/>
          </p:cNvSpPr>
          <p:nvPr>
            <p:ph idx="1"/>
          </p:nvPr>
        </p:nvSpPr>
        <p:spPr>
          <a:xfrm>
            <a:off x="1765103" y="1376959"/>
            <a:ext cx="8765381" cy="4251127"/>
          </a:xfrm>
        </p:spPr>
        <p:txBody>
          <a:bodyPr>
            <a:noAutofit/>
          </a:bodyPr>
          <a:lstStyle/>
          <a:p>
            <a:pPr marL="0" indent="0">
              <a:buNone/>
            </a:pPr>
            <a:endParaRPr lang="en-GB" sz="1350" dirty="0">
              <a:latin typeface="Arial" panose="020B0604020202020204" pitchFamily="34" charset="0"/>
              <a:cs typeface="Arial" panose="020B0604020202020204" pitchFamily="34" charset="0"/>
            </a:endParaRPr>
          </a:p>
          <a:p>
            <a:pPr marL="0" indent="0">
              <a:buNone/>
            </a:pPr>
            <a:endParaRPr lang="en-GB" sz="1350" dirty="0">
              <a:latin typeface="Arial" panose="020B0604020202020204" pitchFamily="34" charset="0"/>
              <a:cs typeface="Arial" panose="020B0604020202020204" pitchFamily="34" charset="0"/>
            </a:endParaRPr>
          </a:p>
          <a:p>
            <a:pPr marL="0" indent="0">
              <a:buNone/>
            </a:pPr>
            <a:endParaRPr lang="en-GB" sz="1350" dirty="0">
              <a:latin typeface="Arial" panose="020B0604020202020204" pitchFamily="34" charset="0"/>
              <a:cs typeface="Arial" panose="020B0604020202020204" pitchFamily="34" charset="0"/>
            </a:endParaRPr>
          </a:p>
          <a:p>
            <a:pPr marL="0" indent="0">
              <a:buNone/>
            </a:pPr>
            <a:endParaRPr lang="en-GB" sz="1350" dirty="0">
              <a:latin typeface="Arial" panose="020B0604020202020204" pitchFamily="34" charset="0"/>
              <a:cs typeface="Arial" panose="020B0604020202020204" pitchFamily="34" charset="0"/>
            </a:endParaRPr>
          </a:p>
          <a:p>
            <a:pPr marL="0" indent="0">
              <a:buNone/>
            </a:pPr>
            <a:endParaRPr lang="en-GB" sz="135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a:fld id="{696E88C4-BD0B-4568-91F6-A70B5149FDA1}" type="slidenum">
              <a:rPr lang="en-GB">
                <a:solidFill>
                  <a:prstClr val="black">
                    <a:tint val="75000"/>
                  </a:prstClr>
                </a:solidFill>
                <a:latin typeface="Calibri"/>
              </a:rPr>
              <a:pPr defTabSz="685800"/>
              <a:t>48</a:t>
            </a:fld>
            <a:endParaRPr lang="en-GB">
              <a:solidFill>
                <a:prstClr val="black">
                  <a:tint val="75000"/>
                </a:prstClr>
              </a:solidFill>
              <a:latin typeface="Calibri"/>
            </a:endParaRPr>
          </a:p>
        </p:txBody>
      </p:sp>
      <p:graphicFrame>
        <p:nvGraphicFramePr>
          <p:cNvPr id="4" name="Table 3"/>
          <p:cNvGraphicFramePr>
            <a:graphicFrameLocks noGrp="1"/>
          </p:cNvGraphicFramePr>
          <p:nvPr/>
        </p:nvGraphicFramePr>
        <p:xfrm>
          <a:off x="239697" y="1376959"/>
          <a:ext cx="11842811" cy="5344514"/>
        </p:xfrm>
        <a:graphic>
          <a:graphicData uri="http://schemas.openxmlformats.org/drawingml/2006/table">
            <a:tbl>
              <a:tblPr firstRow="1" bandRow="1">
                <a:tableStyleId>{5C22544A-7EE6-4342-B048-85BDC9FD1C3A}</a:tableStyleId>
              </a:tblPr>
              <a:tblGrid>
                <a:gridCol w="5171107">
                  <a:extLst>
                    <a:ext uri="{9D8B030D-6E8A-4147-A177-3AD203B41FA5}">
                      <a16:colId xmlns:a16="http://schemas.microsoft.com/office/drawing/2014/main" val="20000"/>
                    </a:ext>
                  </a:extLst>
                </a:gridCol>
                <a:gridCol w="1101876">
                  <a:extLst>
                    <a:ext uri="{9D8B030D-6E8A-4147-A177-3AD203B41FA5}">
                      <a16:colId xmlns:a16="http://schemas.microsoft.com/office/drawing/2014/main" val="20001"/>
                    </a:ext>
                  </a:extLst>
                </a:gridCol>
                <a:gridCol w="1377343">
                  <a:extLst>
                    <a:ext uri="{9D8B030D-6E8A-4147-A177-3AD203B41FA5}">
                      <a16:colId xmlns:a16="http://schemas.microsoft.com/office/drawing/2014/main" val="20002"/>
                    </a:ext>
                  </a:extLst>
                </a:gridCol>
                <a:gridCol w="1322056">
                  <a:extLst>
                    <a:ext uri="{9D8B030D-6E8A-4147-A177-3AD203B41FA5}">
                      <a16:colId xmlns:a16="http://schemas.microsoft.com/office/drawing/2014/main" val="20003"/>
                    </a:ext>
                  </a:extLst>
                </a:gridCol>
                <a:gridCol w="2870429">
                  <a:extLst>
                    <a:ext uri="{9D8B030D-6E8A-4147-A177-3AD203B41FA5}">
                      <a16:colId xmlns:a16="http://schemas.microsoft.com/office/drawing/2014/main" val="20004"/>
                    </a:ext>
                  </a:extLst>
                </a:gridCol>
              </a:tblGrid>
              <a:tr h="443672">
                <a:tc>
                  <a:txBody>
                    <a:bodyPr/>
                    <a:lstStyle/>
                    <a:p>
                      <a:r>
                        <a:rPr lang="en-US" sz="1200" dirty="0"/>
                        <a:t>Item/activity</a:t>
                      </a:r>
                    </a:p>
                  </a:txBody>
                  <a:tcPr marL="68580" marR="68580" marT="34290" marB="34290"/>
                </a:tc>
                <a:tc>
                  <a:txBody>
                    <a:bodyPr/>
                    <a:lstStyle/>
                    <a:p>
                      <a:r>
                        <a:rPr lang="sv-SE" sz="1100" dirty="0"/>
                        <a:t>Preparation</a:t>
                      </a:r>
                      <a:endParaRPr lang="en-US" sz="1100" dirty="0"/>
                    </a:p>
                  </a:txBody>
                  <a:tcPr marL="68580" marR="68580" marT="34290" marB="34290"/>
                </a:tc>
                <a:tc>
                  <a:txBody>
                    <a:bodyPr/>
                    <a:lstStyle/>
                    <a:p>
                      <a:r>
                        <a:rPr lang="en-US" sz="1100" dirty="0"/>
                        <a:t>Approval</a:t>
                      </a:r>
                      <a:r>
                        <a:rPr lang="en-US" sz="1100" baseline="0" dirty="0"/>
                        <a:t> </a:t>
                      </a:r>
                    </a:p>
                    <a:p>
                      <a:r>
                        <a:rPr lang="en-US" sz="1100" baseline="0" dirty="0"/>
                        <a:t>Deadline IPCRG</a:t>
                      </a:r>
                      <a:endParaRPr lang="en-US" sz="1100" dirty="0"/>
                    </a:p>
                  </a:txBody>
                  <a:tcPr marL="68580" marR="68580" marT="34290" marB="34290"/>
                </a:tc>
                <a:tc>
                  <a:txBody>
                    <a:bodyPr/>
                    <a:lstStyle/>
                    <a:p>
                      <a:r>
                        <a:rPr lang="en-US" sz="1100" dirty="0"/>
                        <a:t>Approval deadline AZ</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Delivery deadline</a:t>
                      </a:r>
                    </a:p>
                    <a:p>
                      <a:endParaRPr lang="en-US" sz="1100" dirty="0"/>
                    </a:p>
                  </a:txBody>
                  <a:tcPr marL="68580" marR="68580" marT="34290" marB="34290"/>
                </a:tc>
                <a:extLst>
                  <a:ext uri="{0D108BD9-81ED-4DB2-BD59-A6C34878D82A}">
                    <a16:rowId xmlns:a16="http://schemas.microsoft.com/office/drawing/2014/main" val="10000"/>
                  </a:ext>
                </a:extLst>
              </a:tr>
              <a:tr h="443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100" b="1" dirty="0">
                          <a:latin typeface="Arial" panose="020B0604020202020204" pitchFamily="34" charset="0"/>
                          <a:cs typeface="Arial" panose="020B0604020202020204" pitchFamily="34" charset="0"/>
                        </a:rPr>
                        <a:t>1. </a:t>
                      </a:r>
                      <a:r>
                        <a:rPr lang="sv-SE" sz="1100" b="1" dirty="0" err="1">
                          <a:latin typeface="Arial" panose="020B0604020202020204" pitchFamily="34" charset="0"/>
                          <a:cs typeface="Arial" panose="020B0604020202020204" pitchFamily="34" charset="0"/>
                        </a:rPr>
                        <a:t>Development</a:t>
                      </a:r>
                      <a:r>
                        <a:rPr lang="sv-SE" sz="1100" b="1" dirty="0">
                          <a:latin typeface="Arial" panose="020B0604020202020204" pitchFamily="34" charset="0"/>
                          <a:cs typeface="Arial" panose="020B0604020202020204" pitchFamily="34" charset="0"/>
                        </a:rPr>
                        <a:t> Plan </a:t>
                      </a:r>
                      <a:r>
                        <a:rPr lang="sv-SE" sz="1100" b="0" dirty="0" err="1">
                          <a:latin typeface="Arial" panose="020B0604020202020204" pitchFamily="34" charset="0"/>
                          <a:cs typeface="Arial" panose="020B0604020202020204" pitchFamily="34" charset="0"/>
                        </a:rPr>
                        <a:t>prepared</a:t>
                      </a:r>
                      <a:r>
                        <a:rPr lang="sv-SE" sz="1100" b="0" baseline="0" dirty="0">
                          <a:latin typeface="Arial" panose="020B0604020202020204" pitchFamily="34" charset="0"/>
                          <a:cs typeface="Arial" panose="020B0604020202020204" pitchFamily="34" charset="0"/>
                        </a:rPr>
                        <a:t> and </a:t>
                      </a:r>
                      <a:r>
                        <a:rPr lang="sv-SE" sz="1100" b="0" baseline="0" dirty="0" err="1">
                          <a:latin typeface="Arial" panose="020B0604020202020204" pitchFamily="34" charset="0"/>
                          <a:cs typeface="Arial" panose="020B0604020202020204" pitchFamily="34" charset="0"/>
                        </a:rPr>
                        <a:t>signed</a:t>
                      </a:r>
                      <a:r>
                        <a:rPr lang="sv-SE" sz="1100" b="0" baseline="0" dirty="0">
                          <a:latin typeface="Arial" panose="020B0604020202020204" pitchFamily="34" charset="0"/>
                          <a:cs typeface="Arial" panose="020B0604020202020204" pitchFamily="34" charset="0"/>
                        </a:rPr>
                        <a:t>-off by </a:t>
                      </a:r>
                      <a:r>
                        <a:rPr lang="sv-SE" sz="1100" b="0" baseline="0" dirty="0" err="1">
                          <a:latin typeface="Arial" panose="020B0604020202020204" pitchFamily="34" charset="0"/>
                          <a:cs typeface="Arial" panose="020B0604020202020204" pitchFamily="34" charset="0"/>
                        </a:rPr>
                        <a:t>Steering</a:t>
                      </a:r>
                      <a:r>
                        <a:rPr lang="sv-SE" sz="1100" b="0" baseline="0" dirty="0">
                          <a:latin typeface="Arial" panose="020B0604020202020204" pitchFamily="34" charset="0"/>
                          <a:cs typeface="Arial" panose="020B0604020202020204" pitchFamily="34" charset="0"/>
                        </a:rPr>
                        <a:t> </a:t>
                      </a:r>
                      <a:r>
                        <a:rPr lang="sv-SE" sz="1100" b="0" baseline="0" dirty="0" err="1">
                          <a:latin typeface="Arial" panose="020B0604020202020204" pitchFamily="34" charset="0"/>
                          <a:cs typeface="Arial" panose="020B0604020202020204" pitchFamily="34" charset="0"/>
                        </a:rPr>
                        <a:t>Committee</a:t>
                      </a:r>
                      <a:endParaRPr lang="en-US" sz="1100" b="1" dirty="0">
                        <a:latin typeface="Arial" panose="020B0604020202020204" pitchFamily="34" charset="0"/>
                        <a:cs typeface="Arial" panose="020B0604020202020204" pitchFamily="34" charset="0"/>
                      </a:endParaRPr>
                    </a:p>
                  </a:txBody>
                  <a:tcPr marL="68580" marR="68580" marT="34290" marB="34290"/>
                </a:tc>
                <a:tc>
                  <a:txBody>
                    <a:bodyPr/>
                    <a:lstStyle/>
                    <a:p>
                      <a:pPr marL="0" indent="0">
                        <a:buFont typeface="Arial" panose="020B0604020202020204" pitchFamily="34" charset="0"/>
                        <a:buNone/>
                      </a:pPr>
                      <a:r>
                        <a:rPr lang="sv-SE" sz="1100" baseline="0" dirty="0">
                          <a:latin typeface="Arial" panose="020B0604020202020204" pitchFamily="34" charset="0"/>
                          <a:cs typeface="Arial" panose="020B0604020202020204" pitchFamily="34" charset="0"/>
                        </a:rPr>
                        <a:t>August 2017</a:t>
                      </a:r>
                    </a:p>
                  </a:txBody>
                  <a:tcPr marL="68580" marR="68580" marT="34290" marB="34290">
                    <a:solidFill>
                      <a:schemeClr val="accent2">
                        <a:lumMod val="20000"/>
                        <a:lumOff val="80000"/>
                      </a:schemeClr>
                    </a:solidFill>
                  </a:tcPr>
                </a:tc>
                <a:tc>
                  <a:txBody>
                    <a:bodyPr/>
                    <a:lstStyle/>
                    <a:p>
                      <a:pPr marL="0" indent="0">
                        <a:buFont typeface="Arial" panose="020B0604020202020204" pitchFamily="34" charset="0"/>
                        <a:buNone/>
                      </a:pPr>
                      <a:r>
                        <a:rPr lang="sv-SE" sz="1100" baseline="0" dirty="0">
                          <a:latin typeface="Arial" panose="020B0604020202020204" pitchFamily="34" charset="0"/>
                          <a:cs typeface="Arial" panose="020B0604020202020204" pitchFamily="34" charset="0"/>
                        </a:rPr>
                        <a:t>ERS Sep 11th 2017</a:t>
                      </a:r>
                    </a:p>
                  </a:txBody>
                  <a:tcPr marL="68580" marR="68580" marT="34290" marB="34290"/>
                </a:tc>
                <a:tc>
                  <a:txBody>
                    <a:bodyPr/>
                    <a:lstStyle/>
                    <a:p>
                      <a:pPr marL="0" indent="0" algn="ctr">
                        <a:buFont typeface="Arial" panose="020B0604020202020204" pitchFamily="34" charset="0"/>
                        <a:buNone/>
                      </a:pPr>
                      <a:r>
                        <a:rPr lang="sv-SE" sz="1100" baseline="0" dirty="0">
                          <a:latin typeface="Arial" panose="020B0604020202020204" pitchFamily="34" charset="0"/>
                          <a:cs typeface="Arial" panose="020B0604020202020204" pitchFamily="34" charset="0"/>
                        </a:rPr>
                        <a:t>ERS Sep 11th 2017</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100" baseline="0" dirty="0">
                          <a:latin typeface="Arial" panose="020B0604020202020204" pitchFamily="34" charset="0"/>
                          <a:cs typeface="Arial" panose="020B0604020202020204" pitchFamily="34" charset="0"/>
                        </a:rPr>
                        <a:t>ERS Sep 11th 2017</a:t>
                      </a:r>
                    </a:p>
                  </a:txBody>
                  <a:tcPr marL="68580" marR="68580" marT="34290" marB="34290"/>
                </a:tc>
                <a:extLst>
                  <a:ext uri="{0D108BD9-81ED-4DB2-BD59-A6C34878D82A}">
                    <a16:rowId xmlns:a16="http://schemas.microsoft.com/office/drawing/2014/main" val="10001"/>
                  </a:ext>
                </a:extLst>
              </a:tr>
              <a:tr h="453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2. Pilot Countries</a:t>
                      </a:r>
                      <a:r>
                        <a:rPr lang="sv-SE" sz="1100" b="1"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identified</a:t>
                      </a:r>
                    </a:p>
                  </a:txBody>
                  <a:tcPr marL="68580" marR="68580" marT="34290" marB="34290"/>
                </a:tc>
                <a:tc>
                  <a:txBody>
                    <a:bodyPr/>
                    <a:lstStyle/>
                    <a:p>
                      <a:pPr marL="0" indent="0">
                        <a:buFont typeface="Arial" panose="020B0604020202020204" pitchFamily="34" charset="0"/>
                        <a:buNone/>
                      </a:pPr>
                      <a:r>
                        <a:rPr lang="sv-SE" sz="1100" baseline="0" dirty="0">
                          <a:latin typeface="Arial" panose="020B0604020202020204" pitchFamily="34" charset="0"/>
                          <a:cs typeface="Arial" panose="020B0604020202020204" pitchFamily="34" charset="0"/>
                        </a:rPr>
                        <a:t>September 2017</a:t>
                      </a:r>
                    </a:p>
                  </a:txBody>
                  <a:tcPr marL="68580" marR="68580" marT="34290" marB="34290">
                    <a:solidFill>
                      <a:schemeClr val="accent2">
                        <a:lumMod val="20000"/>
                        <a:lumOff val="80000"/>
                      </a:schemeClr>
                    </a:solidFill>
                  </a:tcPr>
                </a:tc>
                <a:tc>
                  <a:txBody>
                    <a:bodyPr/>
                    <a:lstStyle/>
                    <a:p>
                      <a:pPr marL="0" indent="0">
                        <a:buFont typeface="Arial" panose="020B0604020202020204" pitchFamily="34" charset="0"/>
                        <a:buNone/>
                      </a:pPr>
                      <a:r>
                        <a:rPr lang="sv-SE" sz="1100" baseline="0" dirty="0">
                          <a:latin typeface="Arial" panose="020B0604020202020204" pitchFamily="34" charset="0"/>
                          <a:cs typeface="Arial" panose="020B0604020202020204" pitchFamily="34" charset="0"/>
                        </a:rPr>
                        <a:t>ERS Sep 11th 2017</a:t>
                      </a:r>
                    </a:p>
                  </a:txBody>
                  <a:tcPr marL="68580" marR="68580" marT="34290" marB="34290"/>
                </a:tc>
                <a:tc>
                  <a:txBody>
                    <a:bodyPr/>
                    <a:lstStyle/>
                    <a:p>
                      <a:pPr marL="0" indent="0">
                        <a:buFont typeface="Arial" panose="020B0604020202020204" pitchFamily="34" charset="0"/>
                        <a:buNone/>
                      </a:pPr>
                      <a:r>
                        <a:rPr lang="sv-SE" sz="1100" baseline="0" dirty="0">
                          <a:latin typeface="Arial" panose="020B0604020202020204" pitchFamily="34" charset="0"/>
                          <a:cs typeface="Arial" panose="020B0604020202020204" pitchFamily="34" charset="0"/>
                        </a:rPr>
                        <a:t>November 2017</a:t>
                      </a:r>
                    </a:p>
                  </a:txBody>
                  <a:tcPr marL="68580" marR="68580" marT="34290" marB="34290"/>
                </a:tc>
                <a:tc>
                  <a:txBody>
                    <a:bodyPr/>
                    <a:lstStyle/>
                    <a:p>
                      <a:pPr marL="0" indent="0">
                        <a:buFont typeface="Arial" panose="020B0604020202020204" pitchFamily="34" charset="0"/>
                        <a:buNone/>
                      </a:pPr>
                      <a:r>
                        <a:rPr lang="sv-SE" sz="1100" baseline="0" dirty="0">
                          <a:latin typeface="Arial" panose="020B0604020202020204" pitchFamily="34" charset="0"/>
                          <a:cs typeface="Arial" panose="020B0604020202020204" pitchFamily="34" charset="0"/>
                        </a:rPr>
                        <a:t>November 2017</a:t>
                      </a:r>
                    </a:p>
                  </a:txBody>
                  <a:tcPr marL="68580" marR="68580" marT="34290" marB="34290"/>
                </a:tc>
                <a:extLst>
                  <a:ext uri="{0D108BD9-81ED-4DB2-BD59-A6C34878D82A}">
                    <a16:rowId xmlns:a16="http://schemas.microsoft.com/office/drawing/2014/main" val="10002"/>
                  </a:ext>
                </a:extLst>
              </a:tr>
              <a:tr h="443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3. </a:t>
                      </a:r>
                      <a:r>
                        <a:rPr lang="en-US" sz="1100" dirty="0">
                          <a:latin typeface="Arial" panose="020B0604020202020204" pitchFamily="34" charset="0"/>
                          <a:cs typeface="Arial" panose="020B0604020202020204" pitchFamily="34" charset="0"/>
                        </a:rPr>
                        <a:t>Each pilot countries</a:t>
                      </a:r>
                      <a:r>
                        <a:rPr lang="en-US" sz="1100" baseline="0" dirty="0">
                          <a:latin typeface="Arial" panose="020B0604020202020204" pitchFamily="34" charset="0"/>
                          <a:cs typeface="Arial" panose="020B0604020202020204" pitchFamily="34" charset="0"/>
                        </a:rPr>
                        <a:t> identify </a:t>
                      </a:r>
                      <a:r>
                        <a:rPr lang="en-US" sz="1100" b="1" baseline="0" dirty="0">
                          <a:latin typeface="Arial" panose="020B0604020202020204" pitchFamily="34" charset="0"/>
                          <a:cs typeface="Arial" panose="020B0604020202020204" pitchFamily="34" charset="0"/>
                        </a:rPr>
                        <a:t>two Delivery Team </a:t>
                      </a:r>
                      <a:r>
                        <a:rPr lang="en-US" sz="1100" baseline="0" dirty="0">
                          <a:latin typeface="Arial" panose="020B0604020202020204" pitchFamily="34" charset="0"/>
                          <a:cs typeface="Arial" panose="020B0604020202020204" pitchFamily="34" charset="0"/>
                        </a:rPr>
                        <a:t>members, and IPCRG identifies 1 pharmacy and 1 patient rep.</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 typeface="Arial" panose="020B0604020202020204" pitchFamily="34" charset="0"/>
                        <a:buNone/>
                      </a:pPr>
                      <a:r>
                        <a:rPr lang="sv-SE" sz="1100" baseline="0" dirty="0">
                          <a:latin typeface="Arial" panose="020B0604020202020204" pitchFamily="34" charset="0"/>
                          <a:cs typeface="Arial" panose="020B0604020202020204" pitchFamily="34" charset="0"/>
                        </a:rPr>
                        <a:t>September-November</a:t>
                      </a:r>
                    </a:p>
                  </a:txBody>
                  <a:tcPr marL="68580" marR="68580" marT="34290" marB="34290">
                    <a:solidFill>
                      <a:schemeClr val="accent2">
                        <a:lumMod val="20000"/>
                        <a:lumOff val="80000"/>
                      </a:schemeClr>
                    </a:solidFill>
                  </a:tcPr>
                </a:tc>
                <a:tc>
                  <a:txBody>
                    <a:bodyPr/>
                    <a:lstStyle/>
                    <a:p>
                      <a:pPr marL="0" indent="0">
                        <a:buFont typeface="Arial" panose="020B0604020202020204" pitchFamily="34" charset="0"/>
                        <a:buNone/>
                      </a:pPr>
                      <a:r>
                        <a:rPr lang="en-GB" sz="1100" baseline="0" dirty="0">
                          <a:latin typeface="Arial" panose="020B0604020202020204" pitchFamily="34" charset="0"/>
                          <a:cs typeface="Arial" panose="020B0604020202020204" pitchFamily="34" charset="0"/>
                        </a:rPr>
                        <a:t>End November</a:t>
                      </a:r>
                      <a:endParaRPr lang="sv-SE" sz="1100" baseline="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 typeface="Arial" panose="020B0604020202020204" pitchFamily="34" charset="0"/>
                        <a:buNone/>
                      </a:pPr>
                      <a:r>
                        <a:rPr lang="sv-SE" sz="1100" baseline="0" dirty="0">
                          <a:latin typeface="Arial" panose="020B0604020202020204" pitchFamily="34" charset="0"/>
                          <a:cs typeface="Arial" panose="020B0604020202020204" pitchFamily="34" charset="0"/>
                        </a:rPr>
                        <a:t>N/A</a:t>
                      </a:r>
                    </a:p>
                  </a:txBody>
                  <a:tcPr marL="68580" marR="68580" marT="34290" marB="34290"/>
                </a:tc>
                <a:tc>
                  <a:txBody>
                    <a:bodyPr/>
                    <a:lstStyle/>
                    <a:p>
                      <a:pPr marL="0" indent="0">
                        <a:buFont typeface="Arial" panose="020B0604020202020204" pitchFamily="34" charset="0"/>
                        <a:buNone/>
                      </a:pPr>
                      <a:r>
                        <a:rPr lang="sv-SE" sz="1100" baseline="0" dirty="0" err="1">
                          <a:latin typeface="Arial" panose="020B0604020202020204" pitchFamily="34" charset="0"/>
                          <a:cs typeface="Arial" panose="020B0604020202020204" pitchFamily="34" charset="0"/>
                        </a:rPr>
                        <a:t>Delivery</a:t>
                      </a:r>
                      <a:r>
                        <a:rPr lang="sv-SE" sz="1100" baseline="0" dirty="0">
                          <a:latin typeface="Arial" panose="020B0604020202020204" pitchFamily="34" charset="0"/>
                          <a:cs typeface="Arial" panose="020B0604020202020204" pitchFamily="34" charset="0"/>
                        </a:rPr>
                        <a:t> Team meeting  ?5 December 2017</a:t>
                      </a:r>
                    </a:p>
                  </a:txBody>
                  <a:tcPr marL="68580" marR="68580" marT="34290" marB="34290"/>
                </a:tc>
                <a:extLst>
                  <a:ext uri="{0D108BD9-81ED-4DB2-BD59-A6C34878D82A}">
                    <a16:rowId xmlns:a16="http://schemas.microsoft.com/office/drawing/2014/main" val="10003"/>
                  </a:ext>
                </a:extLst>
              </a:tr>
              <a:tr h="443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4. Stakeholder </a:t>
                      </a:r>
                      <a:r>
                        <a:rPr lang="en-US" sz="1100" b="1" baseline="0" dirty="0">
                          <a:latin typeface="Arial" panose="020B0604020202020204" pitchFamily="34" charset="0"/>
                          <a:cs typeface="Arial" panose="020B0604020202020204" pitchFamily="34" charset="0"/>
                        </a:rPr>
                        <a:t>mapping</a:t>
                      </a:r>
                      <a:r>
                        <a:rPr lang="en-US" sz="1100" baseline="0" dirty="0">
                          <a:latin typeface="Arial" panose="020B0604020202020204" pitchFamily="34" charset="0"/>
                          <a:cs typeface="Arial" panose="020B0604020202020204" pitchFamily="34" charset="0"/>
                        </a:rPr>
                        <a:t>: audiences, messages, channels</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indent="0">
                        <a:buFont typeface="Arial" panose="020B0604020202020204" pitchFamily="34" charset="0"/>
                        <a:buNone/>
                      </a:pPr>
                      <a:r>
                        <a:rPr lang="sv-SE" sz="1100" baseline="0" dirty="0">
                          <a:latin typeface="Arial" panose="020B0604020202020204" pitchFamily="34" charset="0"/>
                          <a:cs typeface="Arial" panose="020B0604020202020204" pitchFamily="34" charset="0"/>
                        </a:rPr>
                        <a:t>December 2017</a:t>
                      </a:r>
                    </a:p>
                  </a:txBody>
                  <a:tcPr marL="68580" marR="68580" marT="34290" marB="34290">
                    <a:solidFill>
                      <a:schemeClr val="accent2">
                        <a:lumMod val="20000"/>
                        <a:lumOff val="80000"/>
                      </a:schemeClr>
                    </a:solidFill>
                  </a:tcPr>
                </a:tc>
                <a:tc>
                  <a:txBody>
                    <a:bodyPr/>
                    <a:lstStyle/>
                    <a:p>
                      <a:pPr marL="0" indent="0">
                        <a:buFont typeface="Arial" panose="020B0604020202020204" pitchFamily="34" charset="0"/>
                        <a:buNone/>
                      </a:pPr>
                      <a:r>
                        <a:rPr lang="sv-SE" sz="1100" baseline="0" dirty="0">
                          <a:latin typeface="Arial" panose="020B0604020202020204" pitchFamily="34" charset="0"/>
                          <a:cs typeface="Arial" panose="020B0604020202020204" pitchFamily="34" charset="0"/>
                        </a:rPr>
                        <a:t>N/A</a:t>
                      </a:r>
                    </a:p>
                  </a:txBody>
                  <a:tcPr marL="68580" marR="68580" marT="34290" marB="34290"/>
                </a:tc>
                <a:tc>
                  <a:txBody>
                    <a:bodyPr/>
                    <a:lstStyle/>
                    <a:p>
                      <a:pPr marL="0" indent="0">
                        <a:buFont typeface="Arial" panose="020B0604020202020204" pitchFamily="34" charset="0"/>
                        <a:buNone/>
                      </a:pPr>
                      <a:r>
                        <a:rPr lang="sv-SE" sz="1100" baseline="0" dirty="0">
                          <a:latin typeface="Arial" panose="020B0604020202020204" pitchFamily="34" charset="0"/>
                          <a:cs typeface="Arial" panose="020B0604020202020204" pitchFamily="34" charset="0"/>
                        </a:rPr>
                        <a:t>N/A</a:t>
                      </a:r>
                    </a:p>
                  </a:txBody>
                  <a:tcPr marL="68580" marR="68580" marT="34290" marB="34290"/>
                </a:tc>
                <a:tc>
                  <a:txBody>
                    <a:bodyPr/>
                    <a:lstStyle/>
                    <a:p>
                      <a:pPr marL="0" indent="0">
                        <a:buFont typeface="Arial" panose="020B0604020202020204" pitchFamily="34" charset="0"/>
                        <a:buNone/>
                      </a:pPr>
                      <a:r>
                        <a:rPr lang="sv-SE" sz="1100" baseline="0" dirty="0">
                          <a:latin typeface="Arial" panose="020B0604020202020204" pitchFamily="34" charset="0"/>
                          <a:cs typeface="Arial" panose="020B0604020202020204" pitchFamily="34" charset="0"/>
                        </a:rPr>
                        <a:t>In </a:t>
                      </a:r>
                      <a:r>
                        <a:rPr lang="sv-SE" sz="1100" baseline="0" dirty="0" err="1">
                          <a:latin typeface="Arial" panose="020B0604020202020204" pitchFamily="34" charset="0"/>
                          <a:cs typeface="Arial" panose="020B0604020202020204" pitchFamily="34" charset="0"/>
                        </a:rPr>
                        <a:t>time</a:t>
                      </a:r>
                      <a:r>
                        <a:rPr lang="sv-SE" sz="1100" baseline="0" dirty="0">
                          <a:latin typeface="Arial" panose="020B0604020202020204" pitchFamily="34" charset="0"/>
                          <a:cs typeface="Arial" panose="020B0604020202020204" pitchFamily="34" charset="0"/>
                        </a:rPr>
                        <a:t> to </a:t>
                      </a:r>
                      <a:r>
                        <a:rPr lang="sv-SE" sz="1100" baseline="0" dirty="0" err="1">
                          <a:latin typeface="Arial" panose="020B0604020202020204" pitchFamily="34" charset="0"/>
                          <a:cs typeface="Arial" panose="020B0604020202020204" pitchFamily="34" charset="0"/>
                        </a:rPr>
                        <a:t>invite</a:t>
                      </a:r>
                      <a:r>
                        <a:rPr lang="sv-SE" sz="1100" baseline="0" dirty="0">
                          <a:latin typeface="Arial" panose="020B0604020202020204" pitchFamily="34" charset="0"/>
                          <a:cs typeface="Arial" panose="020B0604020202020204" pitchFamily="34" charset="0"/>
                        </a:rPr>
                        <a:t> </a:t>
                      </a:r>
                      <a:r>
                        <a:rPr lang="sv-SE" sz="1100" baseline="0" dirty="0" err="1">
                          <a:latin typeface="Arial" panose="020B0604020202020204" pitchFamily="34" charset="0"/>
                          <a:cs typeface="Arial" panose="020B0604020202020204" pitchFamily="34" charset="0"/>
                        </a:rPr>
                        <a:t>them</a:t>
                      </a:r>
                      <a:r>
                        <a:rPr lang="sv-SE" sz="1100" baseline="0" dirty="0">
                          <a:latin typeface="Arial" panose="020B0604020202020204" pitchFamily="34" charset="0"/>
                          <a:cs typeface="Arial" panose="020B0604020202020204" pitchFamily="34" charset="0"/>
                        </a:rPr>
                        <a:t> to the </a:t>
                      </a:r>
                      <a:r>
                        <a:rPr lang="sv-SE" sz="1100" baseline="0" dirty="0" err="1">
                          <a:latin typeface="Arial" panose="020B0604020202020204" pitchFamily="34" charset="0"/>
                          <a:cs typeface="Arial" panose="020B0604020202020204" pitchFamily="34" charset="0"/>
                        </a:rPr>
                        <a:t>charrette</a:t>
                      </a:r>
                      <a:r>
                        <a:rPr lang="sv-SE" sz="1100" baseline="0" dirty="0">
                          <a:latin typeface="Arial" panose="020B0604020202020204" pitchFamily="34" charset="0"/>
                          <a:cs typeface="Arial" panose="020B0604020202020204" pitchFamily="34" charset="0"/>
                        </a:rPr>
                        <a:t> in ?Feb 2018</a:t>
                      </a:r>
                    </a:p>
                  </a:txBody>
                  <a:tcPr marL="68580" marR="68580" marT="34290" marB="34290"/>
                </a:tc>
                <a:extLst>
                  <a:ext uri="{0D108BD9-81ED-4DB2-BD59-A6C34878D82A}">
                    <a16:rowId xmlns:a16="http://schemas.microsoft.com/office/drawing/2014/main" val="10004"/>
                  </a:ext>
                </a:extLst>
              </a:tr>
              <a:tr h="778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4. Draft materials </a:t>
                      </a:r>
                      <a:r>
                        <a:rPr lang="en-US" sz="1100" dirty="0">
                          <a:latin typeface="Arial" panose="020B0604020202020204" pitchFamily="34" charset="0"/>
                          <a:cs typeface="Arial" panose="020B0604020202020204" pitchFamily="34" charset="0"/>
                        </a:rPr>
                        <a:t>prepared including evaluation approach by Delivery</a:t>
                      </a:r>
                      <a:r>
                        <a:rPr lang="en-US" sz="1100" baseline="0" dirty="0">
                          <a:latin typeface="Arial" panose="020B0604020202020204" pitchFamily="34" charset="0"/>
                          <a:cs typeface="Arial" panose="020B0604020202020204" pitchFamily="34" charset="0"/>
                        </a:rPr>
                        <a:t> Team</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r>
                        <a:rPr lang="sv-SE" sz="1100" dirty="0">
                          <a:latin typeface="Arial" panose="020B0604020202020204" pitchFamily="34" charset="0"/>
                          <a:cs typeface="Arial" panose="020B0604020202020204" pitchFamily="34" charset="0"/>
                        </a:rPr>
                        <a:t>Sep 2017 – Jan 2018</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r>
                        <a:rPr lang="en-US" sz="1100" dirty="0">
                          <a:latin typeface="Arial" panose="020B0604020202020204" pitchFamily="34" charset="0"/>
                          <a:cs typeface="Arial" panose="020B0604020202020204" pitchFamily="34" charset="0"/>
                        </a:rPr>
                        <a:t>In</a:t>
                      </a:r>
                      <a:r>
                        <a:rPr lang="en-US" sz="1100" baseline="0" dirty="0">
                          <a:latin typeface="Arial" panose="020B0604020202020204" pitchFamily="34" charset="0"/>
                          <a:cs typeface="Arial" panose="020B0604020202020204" pitchFamily="34" charset="0"/>
                        </a:rPr>
                        <a:t> time for first national design charrette</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r>
                        <a:rPr lang="sv-SE" sz="1100" baseline="0" dirty="0">
                          <a:latin typeface="Arial" panose="020B0604020202020204" pitchFamily="34" charset="0"/>
                          <a:cs typeface="Arial" panose="020B0604020202020204" pitchFamily="34" charset="0"/>
                        </a:rPr>
                        <a:t>Mid Jan 2018</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602725">
                <a:tc>
                  <a:txBody>
                    <a:bodyPr/>
                    <a:lstStyle/>
                    <a:p>
                      <a:r>
                        <a:rPr lang="en-US" sz="1100" b="1" baseline="0" dirty="0">
                          <a:latin typeface="Arial" panose="020B0604020202020204" pitchFamily="34" charset="0"/>
                          <a:cs typeface="Arial" panose="020B0604020202020204" pitchFamily="34" charset="0"/>
                        </a:rPr>
                        <a:t>6. National asthma charrette demonstration </a:t>
                      </a:r>
                      <a:r>
                        <a:rPr lang="en-US" sz="1100" baseline="0" dirty="0">
                          <a:latin typeface="Arial" panose="020B0604020202020204" pitchFamily="34" charset="0"/>
                          <a:cs typeface="Arial" panose="020B0604020202020204" pitchFamily="34" charset="0"/>
                        </a:rPr>
                        <a:t>sites run charrettes and agree message, process and evaluation that can be presented by 31 May 2018</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r>
                        <a:rPr lang="en-US" sz="1100" dirty="0">
                          <a:latin typeface="Arial" panose="020B0604020202020204" pitchFamily="34" charset="0"/>
                          <a:cs typeface="Arial" panose="020B0604020202020204" pitchFamily="34" charset="0"/>
                        </a:rPr>
                        <a:t>Jan</a:t>
                      </a:r>
                      <a:r>
                        <a:rPr lang="en-US" sz="1100" baseline="0" dirty="0">
                          <a:latin typeface="Arial" panose="020B0604020202020204" pitchFamily="34" charset="0"/>
                          <a:cs typeface="Arial" panose="020B0604020202020204" pitchFamily="34" charset="0"/>
                        </a:rPr>
                        <a:t> – Mar 2018</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6"/>
                  </a:ext>
                </a:extLst>
              </a:tr>
              <a:tr h="443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7. Evaluation </a:t>
                      </a:r>
                      <a:r>
                        <a:rPr lang="en-US" sz="1100" dirty="0">
                          <a:latin typeface="Arial" panose="020B0604020202020204" pitchFamily="34" charset="0"/>
                          <a:cs typeface="Arial" panose="020B0604020202020204" pitchFamily="34" charset="0"/>
                        </a:rPr>
                        <a:t>findings collected and </a:t>
                      </a:r>
                      <a:r>
                        <a:rPr lang="en-US" sz="1100" dirty="0" err="1">
                          <a:latin typeface="Arial" panose="020B0604020202020204" pitchFamily="34" charset="0"/>
                          <a:cs typeface="Arial" panose="020B0604020202020204" pitchFamily="34" charset="0"/>
                        </a:rPr>
                        <a:t>analysed</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r>
                        <a:rPr lang="sv-SE" sz="1100" dirty="0">
                          <a:latin typeface="Arial" panose="020B0604020202020204" pitchFamily="34" charset="0"/>
                          <a:cs typeface="Arial" panose="020B0604020202020204" pitchFamily="34" charset="0"/>
                        </a:rPr>
                        <a:t>Mar 30th – Apr</a:t>
                      </a:r>
                      <a:r>
                        <a:rPr lang="sv-SE" sz="1100" baseline="0" dirty="0">
                          <a:latin typeface="Arial" panose="020B0604020202020204" pitchFamily="34" charset="0"/>
                          <a:cs typeface="Arial" panose="020B0604020202020204" pitchFamily="34" charset="0"/>
                        </a:rPr>
                        <a:t> 15th</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r>
                        <a:rPr lang="sv-SE" sz="1100" dirty="0">
                          <a:latin typeface="Arial" panose="020B0604020202020204" pitchFamily="34" charset="0"/>
                          <a:cs typeface="Arial" panose="020B0604020202020204" pitchFamily="34" charset="0"/>
                        </a:rPr>
                        <a:t>Apr 15th 2018</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r>
                        <a:rPr lang="sv-SE" sz="1100" dirty="0">
                          <a:latin typeface="Arial" panose="020B0604020202020204" pitchFamily="34" charset="0"/>
                          <a:cs typeface="Arial" panose="020B0604020202020204" pitchFamily="34" charset="0"/>
                        </a:rPr>
                        <a:t>Apr 15th 2018</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r>
                        <a:rPr lang="sv-SE" sz="1100" dirty="0">
                          <a:latin typeface="Arial" panose="020B0604020202020204" pitchFamily="34" charset="0"/>
                          <a:cs typeface="Arial" panose="020B0604020202020204" pitchFamily="34" charset="0"/>
                        </a:rPr>
                        <a:t>Apr 15th 2018</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7"/>
                  </a:ext>
                </a:extLst>
              </a:tr>
              <a:tr h="443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8. Sponsored symposium</a:t>
                      </a:r>
                      <a:r>
                        <a:rPr lang="en-US" sz="1100" b="1" baseline="0" dirty="0">
                          <a:latin typeface="Arial" panose="020B0604020202020204" pitchFamily="34" charset="0"/>
                          <a:cs typeface="Arial" panose="020B0604020202020204" pitchFamily="34" charset="0"/>
                        </a:rPr>
                        <a:t> </a:t>
                      </a:r>
                      <a:r>
                        <a:rPr lang="en-US" sz="1100" b="0" baseline="0" dirty="0">
                          <a:latin typeface="Arial" panose="020B0604020202020204" pitchFamily="34" charset="0"/>
                          <a:cs typeface="Arial" panose="020B0604020202020204" pitchFamily="34" charset="0"/>
                        </a:rPr>
                        <a:t>agenda and speakers </a:t>
                      </a:r>
                      <a:r>
                        <a:rPr lang="en-US" sz="1100" b="0" baseline="0" dirty="0" err="1">
                          <a:latin typeface="Arial" panose="020B0604020202020204" pitchFamily="34" charset="0"/>
                          <a:cs typeface="Arial" panose="020B0604020202020204" pitchFamily="34" charset="0"/>
                        </a:rPr>
                        <a:t>finalised</a:t>
                      </a:r>
                      <a:r>
                        <a:rPr lang="en-US" sz="1100" b="0" baseline="0" dirty="0">
                          <a:latin typeface="Arial" panose="020B0604020202020204" pitchFamily="34" charset="0"/>
                          <a:cs typeface="Arial" panose="020B0604020202020204" pitchFamily="34" charset="0"/>
                        </a:rPr>
                        <a:t> including messages about evaluation and roll-out</a:t>
                      </a:r>
                      <a:endParaRPr lang="en-US" sz="1100" b="0" dirty="0">
                        <a:latin typeface="Arial" panose="020B0604020202020204" pitchFamily="34" charset="0"/>
                        <a:cs typeface="Arial" panose="020B0604020202020204" pitchFamily="34" charset="0"/>
                      </a:endParaRPr>
                    </a:p>
                  </a:txBody>
                  <a:tcPr marL="68580" marR="68580" marT="34290" marB="34290"/>
                </a:tc>
                <a:tc>
                  <a:txBody>
                    <a:bodyPr/>
                    <a:lstStyle/>
                    <a:p>
                      <a:r>
                        <a:rPr lang="sv-SE" sz="1100" dirty="0">
                          <a:latin typeface="Arial" panose="020B0604020202020204" pitchFamily="34" charset="0"/>
                          <a:cs typeface="Arial" panose="020B0604020202020204" pitchFamily="34" charset="0"/>
                        </a:rPr>
                        <a:t>Sep 2107 – Apr</a:t>
                      </a:r>
                      <a:r>
                        <a:rPr lang="sv-SE" sz="1100" baseline="0" dirty="0">
                          <a:latin typeface="Arial" panose="020B0604020202020204" pitchFamily="34" charset="0"/>
                          <a:cs typeface="Arial" panose="020B0604020202020204" pitchFamily="34" charset="0"/>
                        </a:rPr>
                        <a:t> 2018</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100" dirty="0">
                          <a:latin typeface="Arial" panose="020B0604020202020204" pitchFamily="34" charset="0"/>
                          <a:cs typeface="Arial" panose="020B0604020202020204" pitchFamily="34" charset="0"/>
                        </a:rPr>
                        <a:t>Apr</a:t>
                      </a:r>
                      <a:r>
                        <a:rPr lang="sv-SE" sz="1100" baseline="0" dirty="0">
                          <a:latin typeface="Arial" panose="020B0604020202020204" pitchFamily="34" charset="0"/>
                          <a:cs typeface="Arial" panose="020B0604020202020204" pitchFamily="34" charset="0"/>
                        </a:rPr>
                        <a:t> 31st 2018</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r>
                        <a:rPr lang="sv-SE" sz="1100" dirty="0">
                          <a:latin typeface="Arial" panose="020B0604020202020204" pitchFamily="34" charset="0"/>
                          <a:cs typeface="Arial" panose="020B0604020202020204" pitchFamily="34" charset="0"/>
                        </a:rPr>
                        <a:t>Apr</a:t>
                      </a:r>
                      <a:r>
                        <a:rPr lang="sv-SE" sz="1100" baseline="0" dirty="0">
                          <a:latin typeface="Arial" panose="020B0604020202020204" pitchFamily="34" charset="0"/>
                          <a:cs typeface="Arial" panose="020B0604020202020204" pitchFamily="34" charset="0"/>
                        </a:rPr>
                        <a:t> 31st 2018</a:t>
                      </a:r>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100" dirty="0">
                          <a:latin typeface="Arial" panose="020B0604020202020204" pitchFamily="34" charset="0"/>
                          <a:cs typeface="Arial" panose="020B0604020202020204" pitchFamily="34" charset="0"/>
                        </a:rPr>
                        <a:t>Apr</a:t>
                      </a:r>
                      <a:r>
                        <a:rPr lang="sv-SE" sz="1100" baseline="0" dirty="0">
                          <a:latin typeface="Arial" panose="020B0604020202020204" pitchFamily="34" charset="0"/>
                          <a:cs typeface="Arial" panose="020B0604020202020204" pitchFamily="34" charset="0"/>
                        </a:rPr>
                        <a:t> 31st 2018</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8"/>
                  </a:ext>
                </a:extLst>
              </a:tr>
              <a:tr h="426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9. Sponsored symposium </a:t>
                      </a:r>
                      <a:r>
                        <a:rPr lang="en-US" sz="1100" b="0" dirty="0">
                          <a:latin typeface="Arial" panose="020B0604020202020204" pitchFamily="34" charset="0"/>
                          <a:cs typeface="Arial" panose="020B0604020202020204" pitchFamily="34" charset="0"/>
                        </a:rPr>
                        <a:t>presented</a:t>
                      </a:r>
                      <a:r>
                        <a:rPr lang="en-US" sz="1100" b="0" baseline="0" dirty="0">
                          <a:latin typeface="Arial" panose="020B0604020202020204" pitchFamily="34" charset="0"/>
                          <a:cs typeface="Arial" panose="020B0604020202020204" pitchFamily="34" charset="0"/>
                        </a:rPr>
                        <a:t> and webcast to wide global audience</a:t>
                      </a:r>
                      <a:endParaRPr lang="en-US" sz="1100" b="1" dirty="0">
                        <a:latin typeface="Arial" panose="020B0604020202020204" pitchFamily="34" charset="0"/>
                        <a:cs typeface="Arial" panose="020B0604020202020204" pitchFamily="34" charset="0"/>
                      </a:endParaRPr>
                    </a:p>
                  </a:txBody>
                  <a:tcPr marL="68580" marR="68580" marT="34290" marB="34290"/>
                </a:tc>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Porto 31 May 2018</a:t>
                      </a:r>
                    </a:p>
                  </a:txBody>
                  <a:tcPr marL="68580" marR="68580" marT="34290" marB="34290"/>
                </a:tc>
                <a:extLst>
                  <a:ext uri="{0D108BD9-81ED-4DB2-BD59-A6C34878D82A}">
                    <a16:rowId xmlns:a16="http://schemas.microsoft.com/office/drawing/2014/main" val="10009"/>
                  </a:ext>
                </a:extLst>
              </a:tr>
              <a:tr h="421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10. Roll-out </a:t>
                      </a:r>
                      <a:r>
                        <a:rPr lang="en-US" sz="1100" dirty="0">
                          <a:latin typeface="Arial" panose="020B0604020202020204" pitchFamily="34" charset="0"/>
                          <a:cs typeface="Arial" panose="020B0604020202020204" pitchFamily="34" charset="0"/>
                        </a:rPr>
                        <a:t>commences</a:t>
                      </a:r>
                    </a:p>
                  </a:txBody>
                  <a:tcPr marL="68580" marR="68580" marT="34290" marB="34290"/>
                </a:tc>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tc>
                  <a:txBody>
                    <a:bodyPr/>
                    <a:lstStyle/>
                    <a:p>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60494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we did, what we learnt</a:t>
            </a:r>
            <a:endParaRPr lang="en-US" dirty="0"/>
          </a:p>
        </p:txBody>
      </p:sp>
      <p:sp>
        <p:nvSpPr>
          <p:cNvPr id="3" name="Subtitle 2"/>
          <p:cNvSpPr>
            <a:spLocks noGrp="1"/>
          </p:cNvSpPr>
          <p:nvPr>
            <p:ph type="subTitle" idx="1"/>
          </p:nvPr>
        </p:nvSpPr>
        <p:spPr/>
        <p:txBody>
          <a:bodyPr/>
          <a:lstStyle/>
          <a:p>
            <a:r>
              <a:rPr lang="en-US" b="1" dirty="0"/>
              <a:t>Findings from our four pilots</a:t>
            </a:r>
          </a:p>
          <a:p>
            <a:r>
              <a:rPr lang="en-US" b="1" dirty="0"/>
              <a:t>Jaime </a:t>
            </a:r>
            <a:r>
              <a:rPr lang="en-US" b="1" dirty="0" err="1"/>
              <a:t>Correia</a:t>
            </a:r>
            <a:r>
              <a:rPr lang="en-US" b="1" dirty="0"/>
              <a:t> de Sousa</a:t>
            </a:r>
          </a:p>
        </p:txBody>
      </p:sp>
      <p:sp>
        <p:nvSpPr>
          <p:cNvPr id="4" name="TextBox 3"/>
          <p:cNvSpPr txBox="1"/>
          <p:nvPr/>
        </p:nvSpPr>
        <p:spPr>
          <a:xfrm>
            <a:off x="2710832" y="6334780"/>
            <a:ext cx="9669983" cy="523220"/>
          </a:xfrm>
          <a:prstGeom prst="rect">
            <a:avLst/>
          </a:prstGeom>
          <a:noFill/>
        </p:spPr>
        <p:txBody>
          <a:bodyPr wrap="square" rtlCol="0">
            <a:spAutoFit/>
          </a:bodyPr>
          <a:lstStyle/>
          <a:p>
            <a:r>
              <a:rPr lang="en-GB" sz="1400" i="1" dirty="0"/>
              <a:t>AstraZeneca have sponsored and paid for this symposium as part of the Gold Sponsor Package. IPCRG received funding from AstraZeneca to develop the Asthma Right Care Initiative</a:t>
            </a:r>
            <a:endParaRPr lang="en-US" sz="1400" dirty="0"/>
          </a:p>
        </p:txBody>
      </p:sp>
    </p:spTree>
    <p:extLst>
      <p:ext uri="{BB962C8B-B14F-4D97-AF65-F5344CB8AC3E}">
        <p14:creationId xmlns:p14="http://schemas.microsoft.com/office/powerpoint/2010/main" val="1760675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C4D2D390-6AA1-4F9E-881C-287265DF632D}"/>
              </a:ext>
            </a:extLst>
          </p:cNvPr>
          <p:cNvSpPr txBox="1">
            <a:spLocks/>
          </p:cNvSpPr>
          <p:nvPr/>
        </p:nvSpPr>
        <p:spPr>
          <a:xfrm>
            <a:off x="4734283" y="1503358"/>
            <a:ext cx="7046385" cy="5036182"/>
          </a:xfrm>
          <a:prstGeom prst="rect">
            <a:avLst/>
          </a:prstGeom>
        </p:spPr>
        <p:txBody>
          <a:bodyPr vert="horz" lIns="91440" tIns="45720" rIns="91440" bIns="45720" rtlCol="0" anchor="t">
            <a:noAutofit/>
          </a:bodyPr>
          <a:lstStyle>
            <a:lvl1pPr marL="0" indent="0" algn="r" defTabSz="457200" rtl="0" eaLnBrk="1" latinLnBrk="0" hangingPunct="1">
              <a:lnSpc>
                <a:spcPts val="2400"/>
              </a:lnSpc>
              <a:spcBef>
                <a:spcPct val="20000"/>
              </a:spcBef>
              <a:buClr>
                <a:schemeClr val="accent1"/>
              </a:buClr>
              <a:buFont typeface="Arial"/>
              <a:buNone/>
              <a:defRPr sz="2400" b="0" kern="1200">
                <a:solidFill>
                  <a:schemeClr val="accent1"/>
                </a:solidFill>
                <a:latin typeface="+mn-lt"/>
                <a:ea typeface="+mn-ea"/>
                <a:cs typeface="Helvetica"/>
              </a:defRPr>
            </a:lvl1pPr>
            <a:lvl2pPr marL="457200" indent="0" algn="ctr" defTabSz="457200" rtl="0" eaLnBrk="1" latinLnBrk="0" hangingPunct="1">
              <a:spcBef>
                <a:spcPct val="20000"/>
              </a:spcBef>
              <a:buClr>
                <a:schemeClr val="accent1"/>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ClrTx/>
              <a:buFont typeface="Wingdings" panose="05000000000000000000" pitchFamily="2" charset="2"/>
              <a:buChar char="Ø"/>
            </a:pPr>
            <a:endParaRPr lang="en-GB" sz="1400" dirty="0">
              <a:solidFill>
                <a:prstClr val="black"/>
              </a:solidFill>
            </a:endParaRPr>
          </a:p>
        </p:txBody>
      </p:sp>
      <p:sp>
        <p:nvSpPr>
          <p:cNvPr id="4" name="Title 3"/>
          <p:cNvSpPr>
            <a:spLocks noGrp="1"/>
          </p:cNvSpPr>
          <p:nvPr>
            <p:ph type="title"/>
          </p:nvPr>
        </p:nvSpPr>
        <p:spPr>
          <a:xfrm>
            <a:off x="383823" y="0"/>
            <a:ext cx="8252177" cy="1143000"/>
          </a:xfrm>
        </p:spPr>
        <p:txBody>
          <a:bodyPr/>
          <a:lstStyle/>
          <a:p>
            <a:pPr lvl="0">
              <a:lnSpc>
                <a:spcPct val="100000"/>
              </a:lnSpc>
              <a:spcBef>
                <a:spcPts val="0"/>
              </a:spcBef>
            </a:pPr>
            <a:br>
              <a:rPr lang="en-US" dirty="0"/>
            </a:br>
            <a:r>
              <a:rPr lang="en-US" dirty="0"/>
              <a:t>Start with “hunches” for improvement</a:t>
            </a:r>
            <a:br>
              <a:rPr lang="en-GB" sz="4000" b="0" spc="0" dirty="0">
                <a:solidFill>
                  <a:prstClr val="black"/>
                </a:solidFill>
                <a:cs typeface=""/>
              </a:rPr>
            </a:br>
            <a:endParaRPr lang="en-US" dirty="0"/>
          </a:p>
        </p:txBody>
      </p:sp>
      <p:sp>
        <p:nvSpPr>
          <p:cNvPr id="6" name="Content Placeholder 5"/>
          <p:cNvSpPr>
            <a:spLocks noGrp="1"/>
          </p:cNvSpPr>
          <p:nvPr>
            <p:ph idx="1"/>
          </p:nvPr>
        </p:nvSpPr>
        <p:spPr>
          <a:xfrm>
            <a:off x="609600" y="973667"/>
            <a:ext cx="11078308" cy="6096000"/>
          </a:xfrm>
        </p:spPr>
        <p:txBody>
          <a:bodyPr>
            <a:normAutofit fontScale="62500" lnSpcReduction="20000"/>
          </a:bodyPr>
          <a:lstStyle/>
          <a:p>
            <a:pPr defTabSz="914400">
              <a:lnSpc>
                <a:spcPct val="170000"/>
              </a:lnSpc>
              <a:spcBef>
                <a:spcPts val="0"/>
              </a:spcBef>
              <a:buFont typeface="Arial" charset="0"/>
              <a:buChar char="•"/>
            </a:pPr>
            <a:r>
              <a:rPr lang="en-US" sz="3273" dirty="0">
                <a:solidFill>
                  <a:prstClr val="black"/>
                </a:solidFill>
                <a:cs typeface="Arial" panose="020B0604020202020204" pitchFamily="34" charset="0"/>
              </a:rPr>
              <a:t>Use of SABA in asthma in need of major improvement</a:t>
            </a:r>
          </a:p>
          <a:p>
            <a:pPr lvl="1" defTabSz="914400">
              <a:lnSpc>
                <a:spcPct val="170000"/>
              </a:lnSpc>
              <a:spcBef>
                <a:spcPts val="0"/>
              </a:spcBef>
              <a:buFont typeface="Arial" charset="0"/>
              <a:buChar char="•"/>
            </a:pPr>
            <a:r>
              <a:rPr lang="en-US" sz="2600" dirty="0">
                <a:solidFill>
                  <a:prstClr val="black"/>
                </a:solidFill>
                <a:cs typeface="Arial" panose="020B0604020202020204" pitchFamily="34" charset="0"/>
              </a:rPr>
              <a:t>over-reliance, but how to define?</a:t>
            </a:r>
          </a:p>
          <a:p>
            <a:pPr lvl="1" defTabSz="914400">
              <a:lnSpc>
                <a:spcPct val="170000"/>
              </a:lnSpc>
              <a:spcBef>
                <a:spcPts val="0"/>
              </a:spcBef>
              <a:buFont typeface="Arial" charset="0"/>
              <a:buChar char="•"/>
            </a:pPr>
            <a:r>
              <a:rPr lang="en-US" sz="2600" dirty="0">
                <a:solidFill>
                  <a:prstClr val="black"/>
                </a:solidFill>
                <a:cs typeface="Arial" panose="020B0604020202020204" pitchFamily="34" charset="0"/>
              </a:rPr>
              <a:t>NOT over-use </a:t>
            </a:r>
            <a:r>
              <a:rPr lang="mr-IN" sz="2600" dirty="0">
                <a:solidFill>
                  <a:prstClr val="black"/>
                </a:solidFill>
                <a:cs typeface="Arial" panose="020B0604020202020204" pitchFamily="34" charset="0"/>
              </a:rPr>
              <a:t>–</a:t>
            </a:r>
            <a:r>
              <a:rPr lang="en-US" sz="2600" dirty="0">
                <a:solidFill>
                  <a:prstClr val="black"/>
                </a:solidFill>
                <a:cs typeface="Arial" panose="020B0604020202020204" pitchFamily="34" charset="0"/>
              </a:rPr>
              <a:t> “reliance” =  type of dependency</a:t>
            </a:r>
          </a:p>
          <a:p>
            <a:pPr defTabSz="914400">
              <a:lnSpc>
                <a:spcPct val="170000"/>
              </a:lnSpc>
              <a:spcBef>
                <a:spcPts val="0"/>
              </a:spcBef>
              <a:buFont typeface="Arial" charset="0"/>
              <a:buChar char="•"/>
            </a:pPr>
            <a:r>
              <a:rPr lang="en-US" sz="3273" dirty="0">
                <a:solidFill>
                  <a:prstClr val="black"/>
                </a:solidFill>
                <a:cs typeface="Arial" panose="020B0604020202020204" pitchFamily="34" charset="0"/>
              </a:rPr>
              <a:t>1st conversations about SABAs may effect future use </a:t>
            </a:r>
          </a:p>
          <a:p>
            <a:pPr lvl="1" defTabSz="914400">
              <a:lnSpc>
                <a:spcPct val="170000"/>
              </a:lnSpc>
              <a:spcBef>
                <a:spcPts val="0"/>
              </a:spcBef>
              <a:buFont typeface="Arial" charset="0"/>
              <a:buChar char="•"/>
            </a:pPr>
            <a:r>
              <a:rPr lang="en-US" sz="2200" dirty="0">
                <a:solidFill>
                  <a:prstClr val="black"/>
                </a:solidFill>
                <a:cs typeface="Arial" panose="020B0604020202020204" pitchFamily="34" charset="0"/>
              </a:rPr>
              <a:t>Occur in many places eg community pharmacies, EDs, GP/FP</a:t>
            </a:r>
          </a:p>
          <a:p>
            <a:pPr lvl="1" defTabSz="914400">
              <a:lnSpc>
                <a:spcPct val="170000"/>
              </a:lnSpc>
              <a:spcBef>
                <a:spcPts val="0"/>
              </a:spcBef>
              <a:buFont typeface="Arial" charset="0"/>
              <a:buChar char="•"/>
            </a:pPr>
            <a:r>
              <a:rPr lang="en-US" sz="2200" dirty="0">
                <a:solidFill>
                  <a:prstClr val="black"/>
                </a:solidFill>
                <a:cs typeface="Arial" panose="020B0604020202020204" pitchFamily="34" charset="0"/>
              </a:rPr>
              <a:t>We need to know more about these</a:t>
            </a:r>
          </a:p>
          <a:p>
            <a:pPr defTabSz="914400">
              <a:lnSpc>
                <a:spcPct val="170000"/>
              </a:lnSpc>
              <a:spcBef>
                <a:spcPts val="0"/>
              </a:spcBef>
              <a:buFont typeface="Arial" charset="0"/>
              <a:buChar char="•"/>
            </a:pPr>
            <a:r>
              <a:rPr lang="en-US" sz="3273" dirty="0">
                <a:solidFill>
                  <a:prstClr val="black"/>
                </a:solidFill>
                <a:cs typeface="Arial" panose="020B0604020202020204" pitchFamily="34" charset="0"/>
              </a:rPr>
              <a:t>Asthma is low priority for change in general HCP despite evidence of</a:t>
            </a:r>
          </a:p>
          <a:p>
            <a:pPr lvl="1" defTabSz="914400">
              <a:lnSpc>
                <a:spcPct val="170000"/>
              </a:lnSpc>
              <a:spcBef>
                <a:spcPts val="0"/>
              </a:spcBef>
              <a:buFont typeface="Arial" charset="0"/>
              <a:buChar char="•"/>
            </a:pPr>
            <a:r>
              <a:rPr lang="en-US" sz="2600" dirty="0">
                <a:solidFill>
                  <a:prstClr val="black"/>
                </a:solidFill>
                <a:cs typeface="Arial" panose="020B0604020202020204" pitchFamily="34" charset="0"/>
              </a:rPr>
              <a:t>unwarranted variation in outcomes</a:t>
            </a:r>
          </a:p>
          <a:p>
            <a:pPr lvl="1" defTabSz="914400">
              <a:lnSpc>
                <a:spcPct val="170000"/>
              </a:lnSpc>
              <a:spcBef>
                <a:spcPts val="0"/>
              </a:spcBef>
              <a:buFont typeface="Arial" charset="0"/>
              <a:buChar char="•"/>
            </a:pPr>
            <a:r>
              <a:rPr lang="en-US" sz="2600" dirty="0">
                <a:solidFill>
                  <a:prstClr val="black"/>
                </a:solidFill>
                <a:cs typeface="Arial" panose="020B0604020202020204" pitchFamily="34" charset="0"/>
              </a:rPr>
              <a:t>avoidable mortality, morbidity and healthcare </a:t>
            </a:r>
            <a:r>
              <a:rPr lang="en-US" sz="2600" dirty="0" err="1">
                <a:solidFill>
                  <a:prstClr val="black"/>
                </a:solidFill>
                <a:cs typeface="Arial" panose="020B0604020202020204" pitchFamily="34" charset="0"/>
              </a:rPr>
              <a:t>utilisation</a:t>
            </a:r>
            <a:endParaRPr lang="en-US" sz="2600" dirty="0">
              <a:solidFill>
                <a:prstClr val="black"/>
              </a:solidFill>
              <a:cs typeface="Arial" panose="020B0604020202020204" pitchFamily="34" charset="0"/>
            </a:endParaRPr>
          </a:p>
          <a:p>
            <a:pPr lvl="1" defTabSz="914400">
              <a:lnSpc>
                <a:spcPct val="170000"/>
              </a:lnSpc>
              <a:spcBef>
                <a:spcPts val="0"/>
              </a:spcBef>
              <a:buFont typeface="Arial" charset="0"/>
              <a:buChar char="•"/>
            </a:pPr>
            <a:r>
              <a:rPr lang="en-US" sz="2600" dirty="0">
                <a:solidFill>
                  <a:prstClr val="black"/>
                </a:solidFill>
                <a:cs typeface="Arial" panose="020B0604020202020204" pitchFamily="34" charset="0"/>
              </a:rPr>
              <a:t>education programmes</a:t>
            </a:r>
          </a:p>
          <a:p>
            <a:pPr defTabSz="914400">
              <a:lnSpc>
                <a:spcPct val="170000"/>
              </a:lnSpc>
              <a:spcBef>
                <a:spcPts val="0"/>
              </a:spcBef>
              <a:buFont typeface="Arial" charset="0"/>
              <a:buChar char="•"/>
            </a:pPr>
            <a:r>
              <a:rPr lang="en-US" sz="3273" dirty="0">
                <a:solidFill>
                  <a:prstClr val="black"/>
                </a:solidFill>
                <a:cs typeface="Arial" panose="020B0604020202020204" pitchFamily="34" charset="0"/>
              </a:rPr>
              <a:t>Need to want to change for messages about asthma improvement to be received &amp; adopted</a:t>
            </a:r>
          </a:p>
          <a:p>
            <a:pPr defTabSz="914400">
              <a:lnSpc>
                <a:spcPct val="170000"/>
              </a:lnSpc>
              <a:spcBef>
                <a:spcPts val="0"/>
              </a:spcBef>
              <a:buFont typeface="Arial" charset="0"/>
              <a:buChar char="•"/>
            </a:pPr>
            <a:r>
              <a:rPr lang="en-US" sz="3273" dirty="0">
                <a:solidFill>
                  <a:prstClr val="black"/>
                </a:solidFill>
                <a:cs typeface="Arial" panose="020B0604020202020204" pitchFamily="34" charset="0"/>
              </a:rPr>
              <a:t>Let’s apply the evidence about achieving change at scale </a:t>
            </a:r>
          </a:p>
          <a:p>
            <a:pPr defTabSz="914400">
              <a:lnSpc>
                <a:spcPct val="170000"/>
              </a:lnSpc>
              <a:spcBef>
                <a:spcPts val="0"/>
              </a:spcBef>
              <a:buFont typeface="Arial" charset="0"/>
              <a:buChar char="•"/>
            </a:pPr>
            <a:r>
              <a:rPr lang="en-US" sz="3273" dirty="0">
                <a:solidFill>
                  <a:prstClr val="black"/>
                </a:solidFill>
                <a:cs typeface="Arial" panose="020B0604020202020204" pitchFamily="34" charset="0"/>
              </a:rPr>
              <a:t>Start to disrupt comfort with the current state!</a:t>
            </a:r>
          </a:p>
          <a:p>
            <a:pPr defTabSz="914400">
              <a:lnSpc>
                <a:spcPct val="170000"/>
              </a:lnSpc>
              <a:spcBef>
                <a:spcPts val="0"/>
              </a:spcBef>
              <a:buFont typeface="Arial" charset="0"/>
              <a:buChar char="•"/>
            </a:pPr>
            <a:r>
              <a:rPr lang="en-US" sz="3273" dirty="0">
                <a:solidFill>
                  <a:prstClr val="black"/>
                </a:solidFill>
                <a:cs typeface="Arial" panose="020B0604020202020204" pitchFamily="34" charset="0"/>
              </a:rPr>
              <a:t>Then move on to addressing underuse of ICS</a:t>
            </a:r>
          </a:p>
          <a:p>
            <a:pPr lvl="1" defTabSz="914400">
              <a:spcBef>
                <a:spcPts val="0"/>
              </a:spcBef>
              <a:buFont typeface="Arial" charset="0"/>
              <a:buChar char="•"/>
            </a:pPr>
            <a:endParaRPr lang="en-US" dirty="0">
              <a:solidFill>
                <a:prstClr val="black"/>
              </a:solidFill>
              <a:cs typeface="Arial" panose="020B0604020202020204" pitchFamily="34" charset="0"/>
            </a:endParaRPr>
          </a:p>
          <a:p>
            <a:pPr defTabSz="914400">
              <a:spcBef>
                <a:spcPts val="0"/>
              </a:spcBef>
              <a:buFont typeface="Arial" charset="0"/>
              <a:buChar char="•"/>
            </a:pPr>
            <a:endParaRPr lang="en-US" dirty="0"/>
          </a:p>
        </p:txBody>
      </p:sp>
    </p:spTree>
    <p:extLst>
      <p:ext uri="{BB962C8B-B14F-4D97-AF65-F5344CB8AC3E}">
        <p14:creationId xmlns:p14="http://schemas.microsoft.com/office/powerpoint/2010/main" val="31482570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CANADA</a:t>
            </a:r>
          </a:p>
        </p:txBody>
      </p:sp>
      <p:pic>
        <p:nvPicPr>
          <p:cNvPr id="3" name="Picture 2">
            <a:extLst>
              <a:ext uri="{FF2B5EF4-FFF2-40B4-BE49-F238E27FC236}">
                <a16:creationId xmlns:a16="http://schemas.microsoft.com/office/drawing/2014/main" id="{953B981A-7B57-4068-A466-5EE5CBB0167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20205428">
            <a:off x="942935" y="2988162"/>
            <a:ext cx="3664027" cy="2021348"/>
          </a:xfrm>
          <a:prstGeom prst="rect">
            <a:avLst/>
          </a:prstGeom>
        </p:spPr>
      </p:pic>
      <p:sp>
        <p:nvSpPr>
          <p:cNvPr id="6" name="Content Placeholder 2">
            <a:extLst>
              <a:ext uri="{FF2B5EF4-FFF2-40B4-BE49-F238E27FC236}">
                <a16:creationId xmlns:a16="http://schemas.microsoft.com/office/drawing/2014/main" id="{C96C8506-7F70-46C2-9424-8C09D396289C}"/>
              </a:ext>
            </a:extLst>
          </p:cNvPr>
          <p:cNvSpPr>
            <a:spLocks noGrp="1"/>
          </p:cNvSpPr>
          <p:nvPr>
            <p:ph idx="1"/>
          </p:nvPr>
        </p:nvSpPr>
        <p:spPr>
          <a:xfrm>
            <a:off x="5052027" y="1050195"/>
            <a:ext cx="6978608" cy="5501994"/>
          </a:xfrm>
        </p:spPr>
        <p:txBody>
          <a:bodyPr vert="horz" lIns="91440" tIns="45720" rIns="91440" bIns="45720" rtlCol="0" anchor="t">
            <a:noAutofit/>
          </a:bodyPr>
          <a:lstStyle/>
          <a:p>
            <a:pPr marL="0" indent="0">
              <a:buNone/>
            </a:pPr>
            <a:r>
              <a:rPr lang="en-CA" sz="1400" b="1" dirty="0">
                <a:cs typeface="Arial"/>
              </a:rPr>
              <a:t>3 Design charrettes</a:t>
            </a:r>
          </a:p>
          <a:p>
            <a:r>
              <a:rPr lang="en-CA" sz="1400" dirty="0">
                <a:cs typeface="Arial"/>
              </a:rPr>
              <a:t>Primary care respiratory experts: FPAGC Exec + CFPC Respiratory Group </a:t>
            </a:r>
          </a:p>
          <a:p>
            <a:r>
              <a:rPr lang="en-CA" sz="1400" dirty="0">
                <a:cs typeface="Arial"/>
              </a:rPr>
              <a:t>Non-respiratory expert primary care physicians</a:t>
            </a:r>
          </a:p>
          <a:p>
            <a:r>
              <a:rPr lang="en-CA" sz="1400" dirty="0">
                <a:cs typeface="Arial"/>
              </a:rPr>
              <a:t>Certified Respiratory Educators due after Porto</a:t>
            </a:r>
            <a:br>
              <a:rPr lang="en-CA" sz="1400" dirty="0">
                <a:ea typeface="+mn-lt"/>
                <a:cs typeface="+mn-lt"/>
              </a:rPr>
            </a:br>
            <a:endParaRPr lang="en-CA" sz="1400" dirty="0">
              <a:cs typeface="Arial"/>
            </a:endParaRPr>
          </a:p>
          <a:p>
            <a:pPr marL="0" indent="0">
              <a:buNone/>
            </a:pPr>
            <a:r>
              <a:rPr lang="en-CA" sz="1400" b="1" dirty="0">
                <a:ea typeface="+mn-lt"/>
                <a:cs typeface="+mn-lt"/>
              </a:rPr>
              <a:t>Building followers</a:t>
            </a:r>
            <a:endParaRPr lang="en-CA" sz="1400" dirty="0">
              <a:cs typeface="Arial"/>
            </a:endParaRPr>
          </a:p>
          <a:p>
            <a:r>
              <a:rPr lang="en-CA" sz="1400" dirty="0"/>
              <a:t>Slide rule for future discussion with clinicians and patients</a:t>
            </a:r>
          </a:p>
          <a:p>
            <a:r>
              <a:rPr lang="en-CA" sz="1400" dirty="0"/>
              <a:t>Article on SABA overuse for newsletter</a:t>
            </a:r>
          </a:p>
          <a:p>
            <a:r>
              <a:rPr lang="en-CA" sz="1400" dirty="0"/>
              <a:t>Social media initiative: with  </a:t>
            </a:r>
            <a:r>
              <a:rPr lang="en-CA" sz="1400" dirty="0" err="1">
                <a:solidFill>
                  <a:srgbClr val="000000"/>
                </a:solidFill>
                <a:hlinkClick r:id="rId3"/>
              </a:rPr>
              <a:t>www.</a:t>
            </a:r>
            <a:r>
              <a:rPr lang="en-CA" sz="1400" u="sng" dirty="0" err="1">
                <a:solidFill>
                  <a:srgbClr val="0033CC"/>
                </a:solidFill>
                <a:hlinkClick r:id="rId4"/>
              </a:rPr>
              <a:t>Howmuchistoomuch.ca</a:t>
            </a:r>
            <a:r>
              <a:rPr lang="en-CA" sz="1400" u="sng" dirty="0">
                <a:solidFill>
                  <a:srgbClr val="0033CC"/>
                </a:solidFill>
                <a:cs typeface="Arial"/>
              </a:rPr>
              <a:t> </a:t>
            </a:r>
            <a:r>
              <a:rPr lang="en-CA" sz="1400" dirty="0"/>
              <a:t>in partnership with Asthma Society of Canada</a:t>
            </a:r>
            <a:endParaRPr lang="en-CA" sz="1400" dirty="0">
              <a:cs typeface="Arial"/>
              <a:hlinkClick r:id="rId4"/>
            </a:endParaRPr>
          </a:p>
          <a:p>
            <a:r>
              <a:rPr lang="en-CA" sz="1400" dirty="0"/>
              <a:t>Beginning of primary care CME program on asthma control and use of</a:t>
            </a:r>
            <a:r>
              <a:rPr lang="en-CA" sz="1400" dirty="0">
                <a:ea typeface="+mn-lt"/>
                <a:cs typeface="+mn-lt"/>
              </a:rPr>
              <a:t> better prescribing options for alternative relief/asthma strategies</a:t>
            </a:r>
            <a:endParaRPr lang="en-CA" sz="1400" dirty="0">
              <a:cs typeface="Arial"/>
            </a:endParaRPr>
          </a:p>
          <a:p>
            <a:pPr marL="0" indent="0">
              <a:buNone/>
            </a:pPr>
            <a:br>
              <a:rPr lang="en-CA" sz="1400" dirty="0">
                <a:ea typeface="+mn-lt"/>
                <a:cs typeface="+mn-lt"/>
              </a:rPr>
            </a:br>
            <a:r>
              <a:rPr lang="en-CA" sz="1400" b="1" dirty="0">
                <a:cs typeface="Arial"/>
              </a:rPr>
              <a:t>Making the case for change</a:t>
            </a:r>
          </a:p>
          <a:p>
            <a:r>
              <a:rPr lang="en-CA" sz="1400" dirty="0">
                <a:cs typeface="Arial"/>
              </a:rPr>
              <a:t>Abstract on beta agonist attitudes submitted to IPCRG, REG, + ERS conferences</a:t>
            </a:r>
            <a:endParaRPr lang="en-CA" sz="1400" dirty="0">
              <a:ea typeface="+mn-lt"/>
              <a:cs typeface="+mn-lt"/>
            </a:endParaRPr>
          </a:p>
          <a:p>
            <a:r>
              <a:rPr lang="en-CA" sz="1400" dirty="0">
                <a:ea typeface="+mn-lt"/>
                <a:cs typeface="+mn-lt"/>
              </a:rPr>
              <a:t>Dr. Fitzgerald's team to quantify problem with British Columbia data on SABA use </a:t>
            </a:r>
            <a:br>
              <a:rPr lang="en-CA" sz="1400" dirty="0">
                <a:ea typeface="+mn-lt"/>
                <a:cs typeface="+mn-lt"/>
              </a:rPr>
            </a:br>
            <a:endParaRPr lang="en-CA" sz="1400" dirty="0">
              <a:ea typeface="+mn-lt"/>
              <a:cs typeface="+mn-lt"/>
            </a:endParaRPr>
          </a:p>
          <a:p>
            <a:pPr marL="0" indent="0">
              <a:buNone/>
            </a:pPr>
            <a:r>
              <a:rPr lang="en-CA" sz="1400" b="1" dirty="0"/>
              <a:t>Other ideas to consider</a:t>
            </a:r>
            <a:endParaRPr lang="en-CA" sz="1400" b="1" dirty="0">
              <a:cs typeface="Arial"/>
            </a:endParaRPr>
          </a:p>
          <a:p>
            <a:r>
              <a:rPr lang="en-CA" sz="1400" dirty="0"/>
              <a:t>Global advisory board of primary care champions for mild asthma  </a:t>
            </a:r>
            <a:endParaRPr lang="en-CA" sz="1400" dirty="0">
              <a:cs typeface="Arial"/>
            </a:endParaRPr>
          </a:p>
          <a:p>
            <a:r>
              <a:rPr lang="en-CA" sz="1400" dirty="0"/>
              <a:t>National implementation teams with respiratory and primary care clinicians to develop implementation strategies</a:t>
            </a:r>
            <a:endParaRPr lang="en-CA" sz="1400" dirty="0">
              <a:cs typeface="Arial"/>
            </a:endParaRPr>
          </a:p>
          <a:p>
            <a:r>
              <a:rPr lang="en-CA" sz="1400" dirty="0"/>
              <a:t>White paper on mild asthma to eventually impact guidelines production</a:t>
            </a:r>
          </a:p>
        </p:txBody>
      </p:sp>
      <p:grpSp>
        <p:nvGrpSpPr>
          <p:cNvPr id="10" name="Group 9">
            <a:extLst>
              <a:ext uri="{FF2B5EF4-FFF2-40B4-BE49-F238E27FC236}">
                <a16:creationId xmlns:a16="http://schemas.microsoft.com/office/drawing/2014/main" id="{520A27C7-1CDD-46AD-8150-F4CE6566E308}"/>
              </a:ext>
            </a:extLst>
          </p:cNvPr>
          <p:cNvGrpSpPr/>
          <p:nvPr/>
        </p:nvGrpSpPr>
        <p:grpSpPr>
          <a:xfrm>
            <a:off x="491351" y="2138517"/>
            <a:ext cx="4365768" cy="2024080"/>
            <a:chOff x="265928" y="1919056"/>
            <a:chExt cx="4365768" cy="2024080"/>
          </a:xfrm>
        </p:grpSpPr>
        <p:pic>
          <p:nvPicPr>
            <p:cNvPr id="5" name="Picture 4" descr="A person standing in front of a crowd&#10;&#10;Description generated with high confidence">
              <a:extLst>
                <a:ext uri="{FF2B5EF4-FFF2-40B4-BE49-F238E27FC236}">
                  <a16:creationId xmlns:a16="http://schemas.microsoft.com/office/drawing/2014/main" id="{71E78DA6-9612-42CF-BE59-AF58C59BC88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964768">
              <a:off x="265928" y="1919056"/>
              <a:ext cx="4365768" cy="2024080"/>
            </a:xfrm>
            <a:prstGeom prst="rect">
              <a:avLst/>
            </a:prstGeom>
          </p:spPr>
        </p:pic>
        <p:sp>
          <p:nvSpPr>
            <p:cNvPr id="7" name="TextBox 6">
              <a:extLst>
                <a:ext uri="{FF2B5EF4-FFF2-40B4-BE49-F238E27FC236}">
                  <a16:creationId xmlns:a16="http://schemas.microsoft.com/office/drawing/2014/main" id="{D249F196-79CE-4F11-8D2A-5D3961F9E495}"/>
                </a:ext>
              </a:extLst>
            </p:cNvPr>
            <p:cNvSpPr txBox="1"/>
            <p:nvPr/>
          </p:nvSpPr>
          <p:spPr>
            <a:xfrm rot="1019018">
              <a:off x="1773755" y="2692386"/>
              <a:ext cx="2569934" cy="369332"/>
            </a:xfrm>
            <a:prstGeom prst="rect">
              <a:avLst/>
            </a:prstGeom>
            <a:noFill/>
          </p:spPr>
          <p:txBody>
            <a:bodyPr wrap="none" rtlCol="0">
              <a:spAutoFit/>
            </a:bodyPr>
            <a:lstStyle/>
            <a:p>
              <a:r>
                <a:rPr lang="en-CA" u="sng" dirty="0">
                  <a:solidFill>
                    <a:srgbClr val="0033CC"/>
                  </a:solidFill>
                  <a:hlinkClick r:id="rId3"/>
                </a:rPr>
                <a:t>Howmuchistoomuch.ca</a:t>
              </a:r>
              <a:endParaRPr lang="en-GB" dirty="0"/>
            </a:p>
          </p:txBody>
        </p:sp>
      </p:gr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5958" y="6031577"/>
            <a:ext cx="1861055" cy="735765"/>
          </a:xfrm>
          <a:prstGeom prst="rect">
            <a:avLst/>
          </a:prstGeom>
        </p:spPr>
      </p:pic>
    </p:spTree>
    <p:extLst>
      <p:ext uri="{BB962C8B-B14F-4D97-AF65-F5344CB8AC3E}">
        <p14:creationId xmlns:p14="http://schemas.microsoft.com/office/powerpoint/2010/main" val="226142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1" y="274638"/>
            <a:ext cx="6930246" cy="1143000"/>
          </a:xfrm>
        </p:spPr>
        <p:txBody>
          <a:bodyPr/>
          <a:lstStyle/>
          <a:p>
            <a:r>
              <a:rPr lang="en-GB" dirty="0"/>
              <a:t>UK</a:t>
            </a:r>
          </a:p>
        </p:txBody>
      </p:sp>
      <p:sp>
        <p:nvSpPr>
          <p:cNvPr id="8" name="TextBox 7">
            <a:extLst>
              <a:ext uri="{FF2B5EF4-FFF2-40B4-BE49-F238E27FC236}">
                <a16:creationId xmlns:a16="http://schemas.microsoft.com/office/drawing/2014/main" id="{47D45CAB-C76E-4AFD-9D42-4DF637237A3B}"/>
              </a:ext>
            </a:extLst>
          </p:cNvPr>
          <p:cNvSpPr txBox="1"/>
          <p:nvPr/>
        </p:nvSpPr>
        <p:spPr>
          <a:xfrm>
            <a:off x="4425033" y="769291"/>
            <a:ext cx="7766968" cy="5693866"/>
          </a:xfrm>
          <a:prstGeom prst="rect">
            <a:avLst/>
          </a:prstGeom>
          <a:noFill/>
        </p:spPr>
        <p:txBody>
          <a:bodyPr wrap="square" rtlCol="0">
            <a:spAutoFit/>
          </a:bodyPr>
          <a:lstStyle/>
          <a:p>
            <a:r>
              <a:rPr lang="en-GB" sz="1600" b="1" dirty="0"/>
              <a:t>Design Charrette</a:t>
            </a:r>
          </a:p>
          <a:p>
            <a:pPr marL="342900" indent="-342900">
              <a:spcBef>
                <a:spcPct val="20000"/>
              </a:spcBef>
              <a:buClr>
                <a:schemeClr val="accent1"/>
              </a:buClr>
              <a:buFont typeface="Arial"/>
              <a:buChar char="•"/>
            </a:pPr>
            <a:r>
              <a:rPr lang="en-GB" sz="1600" dirty="0">
                <a:cs typeface="Arial"/>
              </a:rPr>
              <a:t>Lot of interest in attending</a:t>
            </a:r>
          </a:p>
          <a:p>
            <a:pPr marL="342900" indent="-342900">
              <a:spcBef>
                <a:spcPct val="20000"/>
              </a:spcBef>
              <a:buClr>
                <a:schemeClr val="accent1"/>
              </a:buClr>
              <a:buFont typeface="Arial"/>
              <a:buChar char="•"/>
            </a:pPr>
            <a:r>
              <a:rPr lang="en-GB" sz="1600" dirty="0">
                <a:cs typeface="Arial"/>
              </a:rPr>
              <a:t>National Clinical Director Respiratory Care, patient charities, GPs, nurses, pharmacists</a:t>
            </a:r>
            <a:br>
              <a:rPr lang="en-GB" sz="1600" dirty="0">
                <a:cs typeface="Arial"/>
              </a:rPr>
            </a:br>
            <a:endParaRPr lang="en-GB" sz="1600" dirty="0">
              <a:cs typeface="Arial"/>
            </a:endParaRPr>
          </a:p>
          <a:p>
            <a:pPr>
              <a:spcBef>
                <a:spcPct val="20000"/>
              </a:spcBef>
              <a:buClr>
                <a:schemeClr val="accent1"/>
              </a:buClr>
            </a:pPr>
            <a:r>
              <a:rPr lang="en-GB" sz="1600" b="1" dirty="0">
                <a:cs typeface="Arial"/>
              </a:rPr>
              <a:t>Key messages</a:t>
            </a:r>
          </a:p>
          <a:p>
            <a:pPr marL="342900" lvl="1" indent="-342900">
              <a:spcBef>
                <a:spcPct val="20000"/>
              </a:spcBef>
              <a:buClr>
                <a:schemeClr val="accent1"/>
              </a:buClr>
              <a:buFont typeface="Arial"/>
              <a:buChar char="•"/>
            </a:pPr>
            <a:r>
              <a:rPr lang="en-GB" sz="1600" dirty="0"/>
              <a:t>Slide rule seems promising - everyone wanted one!</a:t>
            </a:r>
          </a:p>
          <a:p>
            <a:pPr marL="342900" indent="-342900">
              <a:spcBef>
                <a:spcPct val="20000"/>
              </a:spcBef>
              <a:buClr>
                <a:schemeClr val="accent1"/>
              </a:buClr>
              <a:buFont typeface="Arial"/>
              <a:buChar char="•"/>
            </a:pPr>
            <a:r>
              <a:rPr lang="en-GB" sz="1600" dirty="0">
                <a:cs typeface="Arial"/>
              </a:rPr>
              <a:t>We have confused messages about SABAs  </a:t>
            </a:r>
          </a:p>
          <a:p>
            <a:pPr marL="800100" lvl="2" indent="-342900">
              <a:spcBef>
                <a:spcPct val="20000"/>
              </a:spcBef>
              <a:buClr>
                <a:schemeClr val="accent1"/>
              </a:buClr>
              <a:buFont typeface="Arial"/>
              <a:buChar char="•"/>
            </a:pPr>
            <a:r>
              <a:rPr lang="en-GB" sz="1200" dirty="0">
                <a:cs typeface="Arial"/>
              </a:rPr>
              <a:t>‘life savers’ vs ‘dangerous – risk of death’ – but safety issues not top of minds of prescribers</a:t>
            </a:r>
          </a:p>
          <a:p>
            <a:pPr marL="342900" lvl="1" indent="-342900">
              <a:spcBef>
                <a:spcPct val="20000"/>
              </a:spcBef>
              <a:buClr>
                <a:schemeClr val="accent1"/>
              </a:buClr>
              <a:buFont typeface="Arial"/>
              <a:buChar char="•"/>
            </a:pPr>
            <a:r>
              <a:rPr lang="en-GB" sz="1600" dirty="0"/>
              <a:t>Guidelines not clear on threshold for what constitutes ‘too much SABA’</a:t>
            </a:r>
          </a:p>
          <a:p>
            <a:pPr marL="342900" lvl="1" indent="-342900">
              <a:spcBef>
                <a:spcPct val="20000"/>
              </a:spcBef>
              <a:buClr>
                <a:schemeClr val="accent1"/>
              </a:buClr>
              <a:buFont typeface="Arial"/>
              <a:buChar char="•"/>
            </a:pPr>
            <a:r>
              <a:rPr lang="en-GB" sz="1600" dirty="0"/>
              <a:t>Different policies about repeat prescriptions and quantities </a:t>
            </a:r>
          </a:p>
          <a:p>
            <a:pPr marL="342900" lvl="1" indent="-342900">
              <a:spcBef>
                <a:spcPct val="20000"/>
              </a:spcBef>
              <a:buClr>
                <a:schemeClr val="accent1"/>
              </a:buClr>
              <a:buFont typeface="Arial"/>
              <a:buChar char="•"/>
            </a:pPr>
            <a:r>
              <a:rPr lang="en-GB" sz="1600" dirty="0"/>
              <a:t>Beware unintended consequences if message is not clear:</a:t>
            </a:r>
          </a:p>
          <a:p>
            <a:pPr marL="342900" lvl="1" indent="-342900">
              <a:spcBef>
                <a:spcPct val="20000"/>
              </a:spcBef>
              <a:buClr>
                <a:schemeClr val="accent1"/>
              </a:buClr>
              <a:buFont typeface="Arial"/>
              <a:buChar char="•"/>
            </a:pPr>
            <a:r>
              <a:rPr lang="en-GB" sz="1600" dirty="0"/>
              <a:t>Want to ‘reduce unnecessary reliance on SABAs’ so messages need </a:t>
            </a:r>
          </a:p>
          <a:p>
            <a:pPr marL="800100" lvl="2" indent="-342900">
              <a:spcBef>
                <a:spcPct val="20000"/>
              </a:spcBef>
              <a:buClr>
                <a:schemeClr val="accent1"/>
              </a:buClr>
              <a:buFont typeface="Arial"/>
              <a:buChar char="•"/>
            </a:pPr>
            <a:r>
              <a:rPr lang="en-GB" sz="1600" dirty="0"/>
              <a:t>To be phrased positively</a:t>
            </a:r>
          </a:p>
          <a:p>
            <a:pPr marL="800100" lvl="2" indent="-342900">
              <a:spcBef>
                <a:spcPct val="20000"/>
              </a:spcBef>
              <a:buClr>
                <a:schemeClr val="accent1"/>
              </a:buClr>
              <a:buFont typeface="Arial"/>
              <a:buChar char="•"/>
            </a:pPr>
            <a:r>
              <a:rPr lang="en-GB" sz="1600" dirty="0"/>
              <a:t>To consider the role of SABAs in context of all medication, not in isolation</a:t>
            </a:r>
          </a:p>
          <a:p>
            <a:pPr marL="342900" lvl="1" indent="-342900">
              <a:spcBef>
                <a:spcPct val="20000"/>
              </a:spcBef>
              <a:buClr>
                <a:schemeClr val="accent1"/>
              </a:buClr>
              <a:buFont typeface="Arial"/>
              <a:buChar char="•"/>
            </a:pPr>
            <a:r>
              <a:rPr lang="en-GB" sz="1600" dirty="0"/>
              <a:t>Overwhelmed by the question &amp; challenge cards </a:t>
            </a:r>
            <a:r>
              <a:rPr lang="mr-IN" sz="1600" dirty="0"/>
              <a:t>–</a:t>
            </a:r>
            <a:r>
              <a:rPr lang="en-GB" sz="1600" dirty="0"/>
              <a:t> just pick a few! </a:t>
            </a:r>
          </a:p>
          <a:p>
            <a:pPr marL="342900" lvl="1" indent="-342900">
              <a:spcBef>
                <a:spcPct val="20000"/>
              </a:spcBef>
              <a:buClr>
                <a:schemeClr val="accent1"/>
              </a:buClr>
              <a:buFont typeface="Arial"/>
              <a:buChar char="•"/>
            </a:pPr>
            <a:r>
              <a:rPr lang="en-GB" sz="1600" dirty="0"/>
              <a:t>A patient ‘near </a:t>
            </a:r>
            <a:r>
              <a:rPr lang="en-GB" sz="1600" dirty="0" err="1"/>
              <a:t>miss’</a:t>
            </a:r>
            <a:r>
              <a:rPr lang="en-GB" sz="1600" dirty="0"/>
              <a:t> story focuses the attention </a:t>
            </a:r>
            <a:br>
              <a:rPr lang="en-GB" sz="1600" dirty="0"/>
            </a:br>
            <a:endParaRPr lang="en-GB" sz="1600" dirty="0"/>
          </a:p>
          <a:p>
            <a:pPr marL="285750" indent="-285750">
              <a:buFont typeface="Arial" panose="020B0604020202020204" pitchFamily="34" charset="0"/>
              <a:buChar char="•"/>
            </a:pPr>
            <a:endParaRPr lang="en-GB" dirty="0"/>
          </a:p>
          <a:p>
            <a:endParaRPr lang="en-GB" dirty="0"/>
          </a:p>
        </p:txBody>
      </p:sp>
      <p:sp>
        <p:nvSpPr>
          <p:cNvPr id="9" name="TextBox 8">
            <a:extLst>
              <a:ext uri="{FF2B5EF4-FFF2-40B4-BE49-F238E27FC236}">
                <a16:creationId xmlns:a16="http://schemas.microsoft.com/office/drawing/2014/main" id="{3B879C30-206E-4CD5-8CB7-1FDD6F30B727}"/>
              </a:ext>
            </a:extLst>
          </p:cNvPr>
          <p:cNvSpPr txBox="1"/>
          <p:nvPr/>
        </p:nvSpPr>
        <p:spPr>
          <a:xfrm>
            <a:off x="4475552" y="5365587"/>
            <a:ext cx="6423553" cy="1471172"/>
          </a:xfrm>
          <a:prstGeom prst="rect">
            <a:avLst/>
          </a:prstGeom>
          <a:noFill/>
        </p:spPr>
        <p:txBody>
          <a:bodyPr wrap="none" rtlCol="0">
            <a:spAutoFit/>
          </a:bodyPr>
          <a:lstStyle/>
          <a:p>
            <a:br>
              <a:rPr lang="en-GB" sz="1600" b="1" dirty="0"/>
            </a:br>
            <a:r>
              <a:rPr lang="en-GB" sz="1600" b="1" dirty="0"/>
              <a:t>Progress with initiatives &amp; resources</a:t>
            </a:r>
          </a:p>
          <a:p>
            <a:pPr marL="342900" lvl="1" indent="-342900">
              <a:spcBef>
                <a:spcPct val="20000"/>
              </a:spcBef>
              <a:buClr>
                <a:schemeClr val="accent1"/>
              </a:buClr>
              <a:buFont typeface="Arial"/>
              <a:buChar char="•"/>
            </a:pPr>
            <a:r>
              <a:rPr lang="en-GB" sz="1600" dirty="0"/>
              <a:t>Pre- and post-education in practice questionnaire using slide rule</a:t>
            </a:r>
          </a:p>
          <a:p>
            <a:pPr marL="342900" lvl="1" indent="-342900">
              <a:spcBef>
                <a:spcPct val="20000"/>
              </a:spcBef>
              <a:buClr>
                <a:schemeClr val="accent1"/>
              </a:buClr>
              <a:buFont typeface="Arial"/>
              <a:buChar char="•"/>
            </a:pPr>
            <a:r>
              <a:rPr lang="en-GB" sz="1600" dirty="0"/>
              <a:t>Lots of testing in pharmacies</a:t>
            </a:r>
          </a:p>
          <a:p>
            <a:pPr marL="342900" lvl="1" indent="-342900">
              <a:spcBef>
                <a:spcPct val="20000"/>
              </a:spcBef>
              <a:buClr>
                <a:schemeClr val="accent1"/>
              </a:buClr>
              <a:buFont typeface="Arial"/>
              <a:buChar char="•"/>
            </a:pPr>
            <a:r>
              <a:rPr lang="en-GB" sz="1600" dirty="0"/>
              <a:t>Get better at the conversation the more you use the materials</a:t>
            </a:r>
          </a:p>
        </p:txBody>
      </p:sp>
      <p:pic>
        <p:nvPicPr>
          <p:cNvPr id="4" name="Picture 3" descr="A group of people sitting at a table using a computer&#10;&#10;Description generated with very high confidence">
            <a:extLst>
              <a:ext uri="{FF2B5EF4-FFF2-40B4-BE49-F238E27FC236}">
                <a16:creationId xmlns:a16="http://schemas.microsoft.com/office/drawing/2014/main" id="{E60FD0B5-567F-4CA0-86B2-6C933694A76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19997459">
            <a:off x="633801" y="1688841"/>
            <a:ext cx="3085323" cy="23139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A picture containing wall, indoor, person, floor&#10;&#10;Description generated with very high confidence">
            <a:extLst>
              <a:ext uri="{FF2B5EF4-FFF2-40B4-BE49-F238E27FC236}">
                <a16:creationId xmlns:a16="http://schemas.microsoft.com/office/drawing/2014/main" id="{9BD518A1-AA1B-4D9E-BB81-3B47C5FE561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973354">
            <a:off x="480271" y="1665171"/>
            <a:ext cx="3392381" cy="25442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A picture containing person, indoor, wall&#10;&#10;Description generated with very high confidence">
            <a:extLst>
              <a:ext uri="{FF2B5EF4-FFF2-40B4-BE49-F238E27FC236}">
                <a16:creationId xmlns:a16="http://schemas.microsoft.com/office/drawing/2014/main" id="{F7E91B0B-6C1F-4B4D-AB08-4EF3DBBD458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4275092">
            <a:off x="333645" y="1534886"/>
            <a:ext cx="3495869" cy="26219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13" descr="A group of people sitting at a table&#10;&#10;Description generated with very high confidence">
            <a:extLst>
              <a:ext uri="{FF2B5EF4-FFF2-40B4-BE49-F238E27FC236}">
                <a16:creationId xmlns:a16="http://schemas.microsoft.com/office/drawing/2014/main" id="{E616F72C-79FB-406C-BF3E-2A5A08BF734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722728">
            <a:off x="608282" y="1956180"/>
            <a:ext cx="3305471" cy="17793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 name="Picture 19" descr="A close up of a sign&#10;&#10;Description generated with very high confidence">
            <a:extLst>
              <a:ext uri="{FF2B5EF4-FFF2-40B4-BE49-F238E27FC236}">
                <a16:creationId xmlns:a16="http://schemas.microsoft.com/office/drawing/2014/main" id="{AD6C9780-C5A7-41A4-BAEE-6A60E04F505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547811" y="5665446"/>
            <a:ext cx="1171313" cy="1171313"/>
          </a:xfrm>
          <a:prstGeom prst="rect">
            <a:avLst/>
          </a:prstGeom>
        </p:spPr>
      </p:pic>
    </p:spTree>
    <p:extLst>
      <p:ext uri="{BB962C8B-B14F-4D97-AF65-F5344CB8AC3E}">
        <p14:creationId xmlns:p14="http://schemas.microsoft.com/office/powerpoint/2010/main" val="101311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65" y="23262"/>
            <a:ext cx="1920769" cy="1143000"/>
          </a:xfrm>
        </p:spPr>
        <p:txBody>
          <a:bodyPr/>
          <a:lstStyle/>
          <a:p>
            <a:r>
              <a:rPr lang="en-GB" dirty="0"/>
              <a:t>SPAIN</a:t>
            </a:r>
          </a:p>
        </p:txBody>
      </p:sp>
      <p:pic>
        <p:nvPicPr>
          <p:cNvPr id="5" name="Picture 4" descr="A close up of a logo&#10;&#10;Description generated with very high confidence">
            <a:extLst>
              <a:ext uri="{FF2B5EF4-FFF2-40B4-BE49-F238E27FC236}">
                <a16:creationId xmlns:a16="http://schemas.microsoft.com/office/drawing/2014/main" id="{43594684-D89D-4B4B-9AC0-E42D8AB0D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853" y="5281725"/>
            <a:ext cx="1409700" cy="1409700"/>
          </a:xfrm>
          <a:prstGeom prst="rect">
            <a:avLst/>
          </a:prstGeom>
        </p:spPr>
      </p:pic>
      <p:pic>
        <p:nvPicPr>
          <p:cNvPr id="25" name="Picture 24" descr="A group of people sitting at a table&#10;&#10;Description generated with very high confidence">
            <a:extLst>
              <a:ext uri="{FF2B5EF4-FFF2-40B4-BE49-F238E27FC236}">
                <a16:creationId xmlns:a16="http://schemas.microsoft.com/office/drawing/2014/main" id="{9D68A970-3614-43A3-9DF2-4A171C97D41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20297581">
            <a:off x="1228760" y="1561153"/>
            <a:ext cx="2187236" cy="29837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3" name="Picture 32" descr="A group of people sitting at a table&#10;&#10;Description generated with very high confidence">
            <a:extLst>
              <a:ext uri="{FF2B5EF4-FFF2-40B4-BE49-F238E27FC236}">
                <a16:creationId xmlns:a16="http://schemas.microsoft.com/office/drawing/2014/main" id="{EB3B0EE2-6FFE-4A48-85F0-E22DA9F8AC0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1803264">
            <a:off x="2101713" y="1733177"/>
            <a:ext cx="2174706" cy="28996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1" name="Picture 30" descr="A picture containing indoor, wall, person, table&#10;&#10;Description generated with very high confidence">
            <a:extLst>
              <a:ext uri="{FF2B5EF4-FFF2-40B4-BE49-F238E27FC236}">
                <a16:creationId xmlns:a16="http://schemas.microsoft.com/office/drawing/2014/main" id="{D7722180-2B18-419F-921D-589C545762D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775848">
            <a:off x="1216899" y="1355926"/>
            <a:ext cx="2237796" cy="29837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9" name="Picture 28" descr="A group of people sitting at a table&#10;&#10;Description generated with very high confidence">
            <a:extLst>
              <a:ext uri="{FF2B5EF4-FFF2-40B4-BE49-F238E27FC236}">
                <a16:creationId xmlns:a16="http://schemas.microsoft.com/office/drawing/2014/main" id="{B5DD2752-0C43-437A-9033-0B3D3E44596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20070644">
            <a:off x="1471369" y="1400995"/>
            <a:ext cx="2320400" cy="30938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7" name="Picture 26" descr="A group of people sitting at a table&#10;&#10;Description generated with very high confidence">
            <a:extLst>
              <a:ext uri="{FF2B5EF4-FFF2-40B4-BE49-F238E27FC236}">
                <a16:creationId xmlns:a16="http://schemas.microsoft.com/office/drawing/2014/main" id="{FBAF2AEE-3744-4845-AE76-A64C0D961B03}"/>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rot="1615768">
            <a:off x="1711152" y="944492"/>
            <a:ext cx="2187236" cy="29163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 name="Rectangle: Rounded Corners 19">
            <a:extLst>
              <a:ext uri="{FF2B5EF4-FFF2-40B4-BE49-F238E27FC236}">
                <a16:creationId xmlns:a16="http://schemas.microsoft.com/office/drawing/2014/main" id="{5BE9D7C2-8699-493D-BA22-F47F5BA4C11F}"/>
              </a:ext>
            </a:extLst>
          </p:cNvPr>
          <p:cNvSpPr/>
          <p:nvPr/>
        </p:nvSpPr>
        <p:spPr>
          <a:xfrm>
            <a:off x="4856319" y="1567935"/>
            <a:ext cx="3462305" cy="1590685"/>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t>Design Charrette Stakeholders</a:t>
            </a:r>
          </a:p>
          <a:p>
            <a:pPr algn="ctr"/>
            <a:endParaRPr lang="en-GB" sz="1050" b="1" dirty="0"/>
          </a:p>
          <a:p>
            <a:r>
              <a:rPr lang="en-GB" sz="1050" dirty="0"/>
              <a:t>Susana </a:t>
            </a:r>
            <a:r>
              <a:rPr lang="en-GB" sz="1050" dirty="0" err="1"/>
              <a:t>Cantero</a:t>
            </a:r>
            <a:r>
              <a:rPr lang="en-GB" sz="1050" dirty="0"/>
              <a:t>		</a:t>
            </a:r>
            <a:r>
              <a:rPr lang="en-GB" sz="1050" dirty="0" err="1"/>
              <a:t>Xisco</a:t>
            </a:r>
            <a:r>
              <a:rPr lang="en-GB" sz="1050" dirty="0"/>
              <a:t> </a:t>
            </a:r>
            <a:r>
              <a:rPr lang="en-GB" sz="1050" dirty="0" err="1"/>
              <a:t>Morante</a:t>
            </a:r>
            <a:endParaRPr lang="en-GB" sz="1050" dirty="0"/>
          </a:p>
          <a:p>
            <a:r>
              <a:rPr lang="en-GB" sz="1050" dirty="0"/>
              <a:t>Eusebio </a:t>
            </a:r>
            <a:r>
              <a:rPr lang="en-GB" sz="1050" dirty="0" err="1"/>
              <a:t>Castaño</a:t>
            </a:r>
            <a:r>
              <a:rPr lang="en-GB" sz="1050" dirty="0"/>
              <a:t>		Juan José Muñoz</a:t>
            </a:r>
          </a:p>
          <a:p>
            <a:r>
              <a:rPr lang="en-GB" sz="1050" dirty="0"/>
              <a:t>Nuria </a:t>
            </a:r>
            <a:r>
              <a:rPr lang="en-GB" sz="1050" dirty="0" err="1"/>
              <a:t>Celorrio</a:t>
            </a:r>
            <a:r>
              <a:rPr lang="en-GB" sz="1050" dirty="0"/>
              <a:t>			Sara </a:t>
            </a:r>
            <a:r>
              <a:rPr lang="en-GB" sz="1050" dirty="0" err="1"/>
              <a:t>Nuñez</a:t>
            </a:r>
            <a:endParaRPr lang="en-GB" sz="1050" dirty="0"/>
          </a:p>
          <a:p>
            <a:r>
              <a:rPr lang="en-GB" sz="1050" dirty="0"/>
              <a:t>Bernardino Comas		Francisco Plaza</a:t>
            </a:r>
          </a:p>
          <a:p>
            <a:r>
              <a:rPr lang="en-GB" sz="1050" dirty="0"/>
              <a:t>Sonia Fernández		José Ignacio Prieto</a:t>
            </a:r>
          </a:p>
          <a:p>
            <a:r>
              <a:rPr lang="en-GB" sz="1050" dirty="0"/>
              <a:t>Pilar Marcos			Ana </a:t>
            </a:r>
            <a:r>
              <a:rPr lang="en-GB" sz="1050" dirty="0" err="1"/>
              <a:t>Urendez</a:t>
            </a:r>
            <a:endParaRPr lang="en-GB" sz="1050" dirty="0"/>
          </a:p>
          <a:p>
            <a:r>
              <a:rPr lang="en-GB" sz="1050" dirty="0"/>
              <a:t>Jesús Molina			Diego Vargas</a:t>
            </a:r>
          </a:p>
        </p:txBody>
      </p:sp>
      <p:sp>
        <p:nvSpPr>
          <p:cNvPr id="10" name="Rectangle: Rounded Corners 9">
            <a:extLst>
              <a:ext uri="{FF2B5EF4-FFF2-40B4-BE49-F238E27FC236}">
                <a16:creationId xmlns:a16="http://schemas.microsoft.com/office/drawing/2014/main" id="{2DE2BB1E-C8BB-4334-80E8-6CC15F91B34A}"/>
              </a:ext>
            </a:extLst>
          </p:cNvPr>
          <p:cNvSpPr/>
          <p:nvPr/>
        </p:nvSpPr>
        <p:spPr>
          <a:xfrm>
            <a:off x="4856319" y="240532"/>
            <a:ext cx="3373515" cy="114300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t>Design Charrette Delivery Team</a:t>
            </a:r>
          </a:p>
          <a:p>
            <a:pPr algn="ctr"/>
            <a:endParaRPr lang="en-GB" sz="1050" b="1" dirty="0"/>
          </a:p>
          <a:p>
            <a:r>
              <a:rPr lang="en-GB" sz="1050" dirty="0"/>
              <a:t>Cristina Alonso			Miguel Román</a:t>
            </a:r>
          </a:p>
          <a:p>
            <a:r>
              <a:rPr lang="en-GB" sz="1050" dirty="0"/>
              <a:t>Miguel </a:t>
            </a:r>
            <a:r>
              <a:rPr lang="en-GB" sz="1050" dirty="0" err="1"/>
              <a:t>Ángel</a:t>
            </a:r>
            <a:r>
              <a:rPr lang="en-GB" sz="1050" dirty="0"/>
              <a:t> </a:t>
            </a:r>
            <a:r>
              <a:rPr lang="en-GB" sz="1050" dirty="0" err="1"/>
              <a:t>Galmés</a:t>
            </a:r>
            <a:r>
              <a:rPr lang="en-GB" sz="1050" dirty="0"/>
              <a:t>		Mónica </a:t>
            </a:r>
            <a:r>
              <a:rPr lang="en-GB" sz="1050" dirty="0" err="1"/>
              <a:t>Sorribas</a:t>
            </a:r>
            <a:endParaRPr lang="en-GB" sz="1050" dirty="0"/>
          </a:p>
          <a:p>
            <a:r>
              <a:rPr lang="en-GB" sz="1050" dirty="0"/>
              <a:t>Mar Martínez			Marta Villanueva</a:t>
            </a:r>
          </a:p>
          <a:p>
            <a:r>
              <a:rPr lang="en-GB" sz="1050" dirty="0"/>
              <a:t>Enrique </a:t>
            </a:r>
            <a:r>
              <a:rPr lang="en-GB" sz="1050" dirty="0" err="1"/>
              <a:t>Mascarós</a:t>
            </a:r>
            <a:endParaRPr lang="en-GB" sz="1050" dirty="0"/>
          </a:p>
        </p:txBody>
      </p:sp>
      <p:sp>
        <p:nvSpPr>
          <p:cNvPr id="4" name="TextBox 3"/>
          <p:cNvSpPr txBox="1"/>
          <p:nvPr/>
        </p:nvSpPr>
        <p:spPr>
          <a:xfrm>
            <a:off x="4792655" y="3182981"/>
            <a:ext cx="6751529" cy="3748719"/>
          </a:xfrm>
          <a:prstGeom prst="rect">
            <a:avLst/>
          </a:prstGeom>
          <a:noFill/>
        </p:spPr>
        <p:txBody>
          <a:bodyPr wrap="square" rtlCol="0">
            <a:spAutoFit/>
          </a:bodyPr>
          <a:lstStyle/>
          <a:p>
            <a:pPr>
              <a:lnSpc>
                <a:spcPct val="120000"/>
              </a:lnSpc>
            </a:pPr>
            <a:r>
              <a:rPr lang="en-GB" b="1" dirty="0"/>
              <a:t>Key messages from Design Charrette </a:t>
            </a:r>
            <a:endParaRPr lang="en-GB" dirty="0"/>
          </a:p>
          <a:p>
            <a:pPr marL="285750" lvl="0" indent="-285750">
              <a:lnSpc>
                <a:spcPct val="120000"/>
              </a:lnSpc>
              <a:buFont typeface="Arial" panose="020B0604020202020204" pitchFamily="34" charset="0"/>
              <a:buChar char="•"/>
            </a:pPr>
            <a:r>
              <a:rPr lang="en-GB" dirty="0"/>
              <a:t>Give asthma more media visibility among general population </a:t>
            </a:r>
          </a:p>
          <a:p>
            <a:pPr marL="285750" lvl="0" indent="-285750">
              <a:lnSpc>
                <a:spcPct val="120000"/>
              </a:lnSpc>
              <a:buFont typeface="Arial" panose="020B0604020202020204" pitchFamily="34" charset="0"/>
              <a:buChar char="•"/>
            </a:pPr>
            <a:r>
              <a:rPr lang="en-GB" dirty="0"/>
              <a:t>Increase asthma patients’ awareness about poor disease control + SABA overreliance and abuse using marketing campaigns</a:t>
            </a:r>
          </a:p>
          <a:p>
            <a:pPr marL="285750" lvl="0" indent="-285750">
              <a:lnSpc>
                <a:spcPct val="120000"/>
              </a:lnSpc>
              <a:buFont typeface="Arial" panose="020B0604020202020204" pitchFamily="34" charset="0"/>
              <a:buChar char="•"/>
            </a:pPr>
            <a:r>
              <a:rPr lang="en-GB" dirty="0"/>
              <a:t>Equate asthma to other chronic conditions to promote same continuity of care from diagnosis to treatment </a:t>
            </a:r>
            <a:br>
              <a:rPr lang="en-GB" dirty="0"/>
            </a:br>
            <a:r>
              <a:rPr lang="en-GB" dirty="0"/>
              <a:t>eg diabetes or hypertension</a:t>
            </a:r>
          </a:p>
          <a:p>
            <a:pPr marL="285750" lvl="0" indent="-285750">
              <a:lnSpc>
                <a:spcPct val="120000"/>
              </a:lnSpc>
              <a:buFont typeface="Arial" panose="020B0604020202020204" pitchFamily="34" charset="0"/>
              <a:buChar char="•"/>
            </a:pPr>
            <a:r>
              <a:rPr lang="en-GB" dirty="0"/>
              <a:t>Create proper clinical pathways and follow-up recommendations</a:t>
            </a:r>
          </a:p>
          <a:p>
            <a:pPr marL="285750" lvl="0" indent="-285750">
              <a:lnSpc>
                <a:spcPct val="120000"/>
              </a:lnSpc>
              <a:buFont typeface="Arial" panose="020B0604020202020204" pitchFamily="34" charset="0"/>
              <a:buChar char="•"/>
            </a:pPr>
            <a:r>
              <a:rPr lang="en-GB" dirty="0"/>
              <a:t>Remember to manage </a:t>
            </a:r>
            <a:r>
              <a:rPr lang="en-US" dirty="0"/>
              <a:t>children-adult asthma transition</a:t>
            </a:r>
          </a:p>
        </p:txBody>
      </p:sp>
    </p:spTree>
    <p:extLst>
      <p:ext uri="{BB962C8B-B14F-4D97-AF65-F5344CB8AC3E}">
        <p14:creationId xmlns:p14="http://schemas.microsoft.com/office/powerpoint/2010/main" val="345141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GB" dirty="0"/>
            </a:br>
            <a:endParaRPr lang="en-US" dirty="0"/>
          </a:p>
        </p:txBody>
      </p:sp>
      <p:sp>
        <p:nvSpPr>
          <p:cNvPr id="6" name="Content Placeholder 5"/>
          <p:cNvSpPr>
            <a:spLocks noGrp="1"/>
          </p:cNvSpPr>
          <p:nvPr>
            <p:ph idx="4294967295"/>
          </p:nvPr>
        </p:nvSpPr>
        <p:spPr>
          <a:xfrm>
            <a:off x="212162" y="881273"/>
            <a:ext cx="6476737" cy="4525963"/>
          </a:xfrm>
        </p:spPr>
        <p:txBody>
          <a:bodyPr>
            <a:noAutofit/>
          </a:bodyPr>
          <a:lstStyle/>
          <a:p>
            <a:pPr marL="0" indent="0">
              <a:lnSpc>
                <a:spcPct val="120000"/>
              </a:lnSpc>
              <a:buNone/>
            </a:pPr>
            <a:r>
              <a:rPr lang="en-GB" sz="1600" b="1" dirty="0"/>
              <a:t>Making case for change</a:t>
            </a:r>
          </a:p>
          <a:p>
            <a:pPr marL="285750" lvl="0" indent="-285750">
              <a:lnSpc>
                <a:spcPct val="120000"/>
              </a:lnSpc>
              <a:buFont typeface="Arial" panose="020B0604020202020204" pitchFamily="34" charset="0"/>
              <a:buChar char="•"/>
            </a:pPr>
            <a:r>
              <a:rPr lang="en-US" sz="1600" dirty="0"/>
              <a:t>Promote + develop clinical research projects about prevalence, characteristics + consequences of SABA misuse/abuse and maps</a:t>
            </a:r>
            <a:endParaRPr lang="en-GB" sz="1600" dirty="0"/>
          </a:p>
          <a:p>
            <a:pPr marL="285750" lvl="0" indent="-285750">
              <a:lnSpc>
                <a:spcPct val="120000"/>
              </a:lnSpc>
              <a:buFont typeface="Arial" panose="020B0604020202020204" pitchFamily="34" charset="0"/>
              <a:buChar char="•"/>
            </a:pPr>
            <a:r>
              <a:rPr lang="en-US" sz="1600" dirty="0"/>
              <a:t>Create social media campaigns about right dispensing and medication use for community pharmacists    </a:t>
            </a:r>
            <a:endParaRPr lang="en-GB" sz="1600" dirty="0"/>
          </a:p>
          <a:p>
            <a:pPr marL="285750" lvl="0" indent="-285750">
              <a:lnSpc>
                <a:spcPct val="120000"/>
              </a:lnSpc>
              <a:buFont typeface="Arial" panose="020B0604020202020204" pitchFamily="34" charset="0"/>
              <a:buChar char="•"/>
            </a:pPr>
            <a:r>
              <a:rPr lang="en-US" sz="1600" dirty="0"/>
              <a:t>Review clinical guidelines recommendations </a:t>
            </a:r>
          </a:p>
          <a:p>
            <a:pPr marL="0" lvl="0" indent="0">
              <a:lnSpc>
                <a:spcPct val="120000"/>
              </a:lnSpc>
              <a:buNone/>
            </a:pPr>
            <a:br>
              <a:rPr lang="en-US" sz="1600" dirty="0"/>
            </a:br>
            <a:r>
              <a:rPr lang="en-US" sz="1600" b="1" dirty="0"/>
              <a:t>Ideas for after Porto</a:t>
            </a:r>
          </a:p>
          <a:p>
            <a:pPr marL="285750" indent="-285750">
              <a:lnSpc>
                <a:spcPct val="120000"/>
              </a:lnSpc>
              <a:buFont typeface="Arial" panose="020B0604020202020204" pitchFamily="34" charset="0"/>
              <a:buChar char="•"/>
            </a:pPr>
            <a:r>
              <a:rPr lang="en-GB" sz="1600" dirty="0"/>
              <a:t>Create </a:t>
            </a:r>
            <a:r>
              <a:rPr lang="en-GB" sz="1600" b="1" dirty="0"/>
              <a:t>CME programmes </a:t>
            </a:r>
            <a:r>
              <a:rPr lang="en-GB" sz="1600" dirty="0"/>
              <a:t>for health care professionals </a:t>
            </a:r>
          </a:p>
          <a:p>
            <a:pPr marL="285750" lvl="0" indent="-285750">
              <a:lnSpc>
                <a:spcPct val="120000"/>
              </a:lnSpc>
              <a:buFont typeface="Arial" panose="020B0604020202020204" pitchFamily="34" charset="0"/>
              <a:buChar char="•"/>
            </a:pPr>
            <a:r>
              <a:rPr lang="en-GB" sz="1600" dirty="0"/>
              <a:t>Promote patients’ groups educational activities</a:t>
            </a:r>
          </a:p>
          <a:p>
            <a:pPr marL="285750" lvl="0" indent="-285750">
              <a:lnSpc>
                <a:spcPct val="120000"/>
              </a:lnSpc>
              <a:buFont typeface="Arial" panose="020B0604020202020204" pitchFamily="34" charset="0"/>
              <a:buChar char="•"/>
            </a:pPr>
            <a:r>
              <a:rPr lang="en-GB" sz="1600" b="1" dirty="0"/>
              <a:t>Involve nurses </a:t>
            </a:r>
            <a:r>
              <a:rPr lang="en-GB" sz="1600" dirty="0"/>
              <a:t>in Asthma Right Care – through workshops</a:t>
            </a:r>
          </a:p>
          <a:p>
            <a:pPr marL="285750" lvl="0" indent="-285750">
              <a:lnSpc>
                <a:spcPct val="120000"/>
              </a:lnSpc>
              <a:buFont typeface="Arial" panose="020B0604020202020204" pitchFamily="34" charset="0"/>
              <a:buChar char="•"/>
            </a:pPr>
            <a:r>
              <a:rPr lang="en-GB" sz="1600" dirty="0"/>
              <a:t>Organise multidisciplinary meetings/discussion tables during regional and national respiratory conferences around SABA misuse and asthma right care</a:t>
            </a:r>
          </a:p>
          <a:p>
            <a:pPr marL="285750" lvl="0" indent="-285750">
              <a:lnSpc>
                <a:spcPct val="120000"/>
              </a:lnSpc>
              <a:buFont typeface="Arial" panose="020B0604020202020204" pitchFamily="34" charset="0"/>
              <a:buChar char="•"/>
            </a:pPr>
            <a:r>
              <a:rPr lang="en-GB" sz="1600" dirty="0"/>
              <a:t>Develop a primary care Asthma Right Care quality label/accreditation from national primary care</a:t>
            </a:r>
            <a:endParaRPr lang="en-US" sz="1600" dirty="0"/>
          </a:p>
        </p:txBody>
      </p:sp>
      <p:pic>
        <p:nvPicPr>
          <p:cNvPr id="4" name="Picture 3" descr="A close up of a logo&#10;&#10;Description generated with very high confidence">
            <a:extLst>
              <a:ext uri="{FF2B5EF4-FFF2-40B4-BE49-F238E27FC236}">
                <a16:creationId xmlns:a16="http://schemas.microsoft.com/office/drawing/2014/main" id="{43594684-D89D-4B4B-9AC0-E42D8AB0D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44" y="5511670"/>
            <a:ext cx="1409700" cy="1409700"/>
          </a:xfrm>
          <a:prstGeom prst="rect">
            <a:avLst/>
          </a:prstGeom>
        </p:spPr>
      </p:pic>
      <p:sp>
        <p:nvSpPr>
          <p:cNvPr id="7" name="Title 1"/>
          <p:cNvSpPr txBox="1">
            <a:spLocks/>
          </p:cNvSpPr>
          <p:nvPr/>
        </p:nvSpPr>
        <p:spPr>
          <a:xfrm>
            <a:off x="164265" y="23262"/>
            <a:ext cx="1920769"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r>
              <a:rPr lang="en-GB"/>
              <a:t>SPAIN</a:t>
            </a:r>
            <a:endParaRPr lang="en-GB" dirty="0"/>
          </a:p>
        </p:txBody>
      </p:sp>
      <p:pic>
        <p:nvPicPr>
          <p:cNvPr id="8" name="Picture 7">
            <a:extLst>
              <a:ext uri="{FF2B5EF4-FFF2-40B4-BE49-F238E27FC236}">
                <a16:creationId xmlns:a16="http://schemas.microsoft.com/office/drawing/2014/main" id="{3B45B018-7068-4717-9EFC-B44D5DE7ABA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74559" y="5779332"/>
            <a:ext cx="1506902" cy="971829"/>
          </a:xfrm>
          <a:prstGeom prst="rect">
            <a:avLst/>
          </a:prstGeom>
        </p:spPr>
      </p:pic>
      <p:sp>
        <p:nvSpPr>
          <p:cNvPr id="11" name="Wave 10">
            <a:extLst>
              <a:ext uri="{FF2B5EF4-FFF2-40B4-BE49-F238E27FC236}">
                <a16:creationId xmlns:a16="http://schemas.microsoft.com/office/drawing/2014/main" id="{9EC0738A-BCDF-4555-BFE2-91BB155AC231}"/>
              </a:ext>
            </a:extLst>
          </p:cNvPr>
          <p:cNvSpPr/>
          <p:nvPr/>
        </p:nvSpPr>
        <p:spPr>
          <a:xfrm>
            <a:off x="6157548" y="1568885"/>
            <a:ext cx="6034452" cy="5182276"/>
          </a:xfrm>
          <a:prstGeom prst="wave">
            <a:avLst>
              <a:gd name="adj1" fmla="val 12500"/>
              <a:gd name="adj2" fmla="val 66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chemeClr val="tx1"/>
                </a:solidFill>
              </a:rPr>
              <a:t>Progress with initiatives &amp; resources</a:t>
            </a:r>
          </a:p>
          <a:p>
            <a:pPr marL="285750" indent="-285750">
              <a:buFont typeface="Arial" panose="020B0604020202020204" pitchFamily="34" charset="0"/>
              <a:buChar char="•"/>
            </a:pPr>
            <a:r>
              <a:rPr lang="en-GB" sz="1400" b="1" dirty="0">
                <a:solidFill>
                  <a:schemeClr val="tx1"/>
                </a:solidFill>
              </a:rPr>
              <a:t>A systematic review of SABA overuse published in a Spanish education journal (not indexed).</a:t>
            </a:r>
          </a:p>
          <a:p>
            <a:pPr marL="285750" indent="-285750">
              <a:buFont typeface="Arial" panose="020B0604020202020204" pitchFamily="34" charset="0"/>
              <a:buChar char="•"/>
            </a:pPr>
            <a:r>
              <a:rPr lang="en-GB" sz="1400" dirty="0">
                <a:solidFill>
                  <a:schemeClr val="tx1"/>
                </a:solidFill>
              </a:rPr>
              <a:t>Analysis being undertaken on no of SABAs used per year vs poor outcomes using a database of 50,000 asthma patients in Majorca. Available summer 2018</a:t>
            </a:r>
          </a:p>
          <a:p>
            <a:pPr marL="285750" indent="-285750">
              <a:buFont typeface="Arial" panose="020B0604020202020204" pitchFamily="34" charset="0"/>
              <a:buChar char="•"/>
            </a:pPr>
            <a:r>
              <a:rPr lang="en-US" sz="1400" dirty="0">
                <a:solidFill>
                  <a:schemeClr val="tx1"/>
                </a:solidFill>
              </a:rPr>
              <a:t>Spreading use of the Asthma Slide Rule </a:t>
            </a:r>
            <a:r>
              <a:rPr lang="en-GB" sz="1400" dirty="0">
                <a:solidFill>
                  <a:schemeClr val="tx1"/>
                </a:solidFill>
              </a:rPr>
              <a:t>between prescribers, asthma educators, pharmacists and patients to stimulate conversations about over-reliance on SABA for </a:t>
            </a:r>
          </a:p>
          <a:p>
            <a:pPr marL="285750" indent="-285750">
              <a:buFont typeface="Arial" panose="020B0604020202020204" pitchFamily="34" charset="0"/>
              <a:buChar char="•"/>
            </a:pPr>
            <a:r>
              <a:rPr lang="en-GB" sz="1400" dirty="0">
                <a:solidFill>
                  <a:schemeClr val="tx1"/>
                </a:solidFill>
              </a:rPr>
              <a:t>Also made a </a:t>
            </a:r>
            <a:r>
              <a:rPr lang="en-GB" sz="1400" b="1" dirty="0">
                <a:solidFill>
                  <a:schemeClr val="tx1"/>
                </a:solidFill>
              </a:rPr>
              <a:t>selection of Question Cards to use in practice: colour coded for doctors, nurses, pharmacists and patients.</a:t>
            </a:r>
          </a:p>
          <a:p>
            <a:pPr marL="285750" indent="-285750">
              <a:buFont typeface="Arial" panose="020B0604020202020204" pitchFamily="34" charset="0"/>
              <a:buChar char="•"/>
            </a:pPr>
            <a:r>
              <a:rPr lang="en-US" sz="1400" dirty="0">
                <a:solidFill>
                  <a:schemeClr val="tx1"/>
                </a:solidFill>
              </a:rPr>
              <a:t>Idea is to configure these like the suits in playing cards -  so </a:t>
            </a:r>
            <a:r>
              <a:rPr lang="en-GB" sz="1400" dirty="0">
                <a:solidFill>
                  <a:schemeClr val="tx1"/>
                </a:solidFill>
              </a:rPr>
              <a:t>we have </a:t>
            </a:r>
            <a:r>
              <a:rPr lang="en-US" sz="1400" dirty="0">
                <a:solidFill>
                  <a:schemeClr val="tx1"/>
                </a:solidFill>
              </a:rPr>
              <a:t>introduced paintings and numbers simulating </a:t>
            </a:r>
            <a:r>
              <a:rPr lang="en-US" sz="1400" b="1" dirty="0">
                <a:solidFill>
                  <a:schemeClr val="tx1"/>
                </a:solidFill>
              </a:rPr>
              <a:t>a deck of cards</a:t>
            </a:r>
            <a:r>
              <a:rPr lang="en-US" sz="1400" dirty="0">
                <a:solidFill>
                  <a:schemeClr val="tx1"/>
                </a:solidFill>
              </a:rPr>
              <a:t>.   </a:t>
            </a:r>
            <a:endParaRPr lang="en-GB" sz="1400" dirty="0">
              <a:solidFill>
                <a:schemeClr val="tx1"/>
              </a:solidFill>
            </a:endParaRPr>
          </a:p>
          <a:p>
            <a:pPr algn="ctr"/>
            <a:endParaRPr lang="en-GB" sz="1000" dirty="0"/>
          </a:p>
        </p:txBody>
      </p:sp>
      <p:pic>
        <p:nvPicPr>
          <p:cNvPr id="3" name="Picture 2">
            <a:extLst>
              <a:ext uri="{FF2B5EF4-FFF2-40B4-BE49-F238E27FC236}">
                <a16:creationId xmlns:a16="http://schemas.microsoft.com/office/drawing/2014/main" id="{0760F8C0-BEC5-1F9E-0C99-CE87981442B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13264" y="193815"/>
            <a:ext cx="1802130" cy="940712"/>
          </a:xfrm>
          <a:prstGeom prst="rect">
            <a:avLst/>
          </a:prstGeom>
        </p:spPr>
      </p:pic>
    </p:spTree>
    <p:extLst>
      <p:ext uri="{BB962C8B-B14F-4D97-AF65-F5344CB8AC3E}">
        <p14:creationId xmlns:p14="http://schemas.microsoft.com/office/powerpoint/2010/main" val="3765581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967" y="164527"/>
            <a:ext cx="3206140" cy="1143000"/>
          </a:xfrm>
        </p:spPr>
        <p:txBody>
          <a:bodyPr/>
          <a:lstStyle/>
          <a:p>
            <a:r>
              <a:rPr lang="en-GB" dirty="0"/>
              <a:t>PORTUGAL</a:t>
            </a:r>
          </a:p>
        </p:txBody>
      </p:sp>
      <p:sp>
        <p:nvSpPr>
          <p:cNvPr id="20" name="Rectangle: Rounded Corners 19">
            <a:extLst>
              <a:ext uri="{FF2B5EF4-FFF2-40B4-BE49-F238E27FC236}">
                <a16:creationId xmlns:a16="http://schemas.microsoft.com/office/drawing/2014/main" id="{5BE9D7C2-8699-493D-BA22-F47F5BA4C11F}"/>
              </a:ext>
            </a:extLst>
          </p:cNvPr>
          <p:cNvSpPr/>
          <p:nvPr/>
        </p:nvSpPr>
        <p:spPr>
          <a:xfrm>
            <a:off x="7282589" y="1600953"/>
            <a:ext cx="4317228" cy="4016075"/>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Design Charrette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mn-cs"/>
              </a:rPr>
              <a:t>The Design Charrette in Coimbra, April 14th and we had 23 attendees: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mn-cs"/>
              </a:rPr>
              <a:t>-CAPA Group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mn-cs"/>
              </a:rPr>
              <a:t>-APMGF (Portuguese Association of General and Family Medicine)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mn-cs"/>
              </a:rPr>
              <a:t>-3 pharmacists groups: ANF, AFP, Holon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mn-cs"/>
              </a:rPr>
              <a:t>-2 nurses: from primary and secondary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mn-cs"/>
              </a:rPr>
              <a:t>-Cardio-</a:t>
            </a:r>
            <a:r>
              <a:rPr kumimoji="0" lang="en-GB" sz="1400" b="0" i="0" u="none" strike="noStrike" kern="1200" cap="none" spc="0" normalizeH="0" baseline="0" noProof="0" dirty="0" err="1">
                <a:ln>
                  <a:noFill/>
                </a:ln>
                <a:solidFill>
                  <a:prstClr val="white"/>
                </a:solidFill>
                <a:effectLst/>
                <a:uLnTx/>
                <a:uFillTx/>
                <a:latin typeface="Arial"/>
                <a:ea typeface="+mn-ea"/>
                <a:cs typeface="+mn-cs"/>
              </a:rPr>
              <a:t>pneumology</a:t>
            </a:r>
            <a:r>
              <a:rPr kumimoji="0" lang="en-GB" sz="1400" b="0" i="0" u="none" strike="noStrike" kern="1200" cap="none" spc="0" normalizeH="0" baseline="0" noProof="0" dirty="0">
                <a:ln>
                  <a:noFill/>
                </a:ln>
                <a:solidFill>
                  <a:prstClr val="white"/>
                </a:solidFill>
                <a:effectLst/>
                <a:uLnTx/>
                <a:uFillTx/>
                <a:latin typeface="Arial"/>
                <a:ea typeface="+mn-ea"/>
                <a:cs typeface="+mn-cs"/>
              </a:rPr>
              <a:t> technician</a:t>
            </a:r>
          </a:p>
          <a:p>
            <a:pPr lvl="0">
              <a:defRPr/>
            </a:pPr>
            <a:r>
              <a:rPr kumimoji="0" lang="en-GB" sz="1400" b="0" i="0" u="none" strike="noStrike" kern="1200" cap="none" spc="0" normalizeH="0" baseline="0" noProof="0" dirty="0">
                <a:ln>
                  <a:noFill/>
                </a:ln>
                <a:solidFill>
                  <a:prstClr val="white"/>
                </a:solidFill>
                <a:effectLst/>
                <a:uLnTx/>
                <a:uFillTx/>
                <a:latin typeface="Arial"/>
                <a:ea typeface="+mn-ea"/>
                <a:cs typeface="+mn-cs"/>
              </a:rPr>
              <a:t>-</a:t>
            </a:r>
            <a:r>
              <a:rPr lang="en-GB" sz="1400" dirty="0">
                <a:solidFill>
                  <a:prstClr val="white"/>
                </a:solidFill>
              </a:rPr>
              <a:t>Portuguese Pulmonology Society </a:t>
            </a:r>
            <a:r>
              <a:rPr kumimoji="0" lang="en-GB" sz="1400" b="0" i="0" u="none" strike="noStrike" kern="1200" cap="none" spc="0" normalizeH="0" baseline="0" noProof="0" dirty="0">
                <a:ln>
                  <a:noFill/>
                </a:ln>
                <a:solidFill>
                  <a:prstClr val="white"/>
                </a:solidFill>
                <a:effectLst/>
                <a:uLnTx/>
                <a:uFillTx/>
                <a:latin typeface="Arial"/>
                <a:ea typeface="+mn-ea"/>
                <a:cs typeface="+mn-cs"/>
              </a:rPr>
              <a:t>- SPP</a:t>
            </a:r>
          </a:p>
          <a:p>
            <a:pPr lvl="0">
              <a:defRPr/>
            </a:pPr>
            <a:r>
              <a:rPr kumimoji="0" lang="en-GB" sz="1400" b="0" i="0" u="none" strike="noStrike" kern="1200" cap="none" spc="0" normalizeH="0" baseline="0" noProof="0" dirty="0">
                <a:ln>
                  <a:noFill/>
                </a:ln>
                <a:solidFill>
                  <a:prstClr val="white"/>
                </a:solidFill>
                <a:effectLst/>
                <a:uLnTx/>
                <a:uFillTx/>
                <a:latin typeface="Arial"/>
                <a:ea typeface="+mn-ea"/>
                <a:cs typeface="+mn-cs"/>
              </a:rPr>
              <a:t>-</a:t>
            </a:r>
            <a:r>
              <a:rPr lang="en-GB" sz="1400" dirty="0"/>
              <a:t>The Portuguese Directorate-General of Health – the official body that, among other things, develops guidelines in cooperation with the Portuguese Medical Association</a:t>
            </a: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a:p>
            <a:pPr lvl="0">
              <a:defRPr/>
            </a:pPr>
            <a:r>
              <a:rPr lang="en-GB" sz="1400" dirty="0">
                <a:solidFill>
                  <a:prstClr val="white"/>
                </a:solidFill>
              </a:rPr>
              <a:t>-Portuguese Lung </a:t>
            </a:r>
            <a:r>
              <a:rPr kumimoji="0" lang="en-GB" sz="1400" b="0" i="0" u="none" strike="noStrike" kern="1200" cap="none" spc="0" normalizeH="0" baseline="0" noProof="0" dirty="0">
                <a:ln>
                  <a:noFill/>
                </a:ln>
                <a:solidFill>
                  <a:prstClr val="white"/>
                </a:solidFill>
                <a:effectLst/>
                <a:uLnTx/>
                <a:uFillTx/>
                <a:latin typeface="Arial"/>
                <a:ea typeface="+mn-ea"/>
                <a:cs typeface="+mn-cs"/>
              </a:rPr>
              <a:t>Foundation – FPP</a:t>
            </a:r>
          </a:p>
        </p:txBody>
      </p:sp>
      <p:pic>
        <p:nvPicPr>
          <p:cNvPr id="4" name="Picture 3" descr="A close up of a sign&#10;&#10;Description generated with very high confidence">
            <a:extLst>
              <a:ext uri="{FF2B5EF4-FFF2-40B4-BE49-F238E27FC236}">
                <a16:creationId xmlns:a16="http://schemas.microsoft.com/office/drawing/2014/main" id="{E9245D18-2C3D-4100-A947-C75D1B282EE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958323" y="5718555"/>
            <a:ext cx="776947" cy="992281"/>
          </a:xfrm>
          <a:prstGeom prst="rect">
            <a:avLst/>
          </a:prstGeom>
        </p:spPr>
      </p:pic>
      <p:pic>
        <p:nvPicPr>
          <p:cNvPr id="5" name="Picture 4" descr="A person standing in front of a group of people posing for the camera&#10;&#10;Description generated with very high confidence">
            <a:extLst>
              <a:ext uri="{FF2B5EF4-FFF2-40B4-BE49-F238E27FC236}">
                <a16:creationId xmlns:a16="http://schemas.microsoft.com/office/drawing/2014/main" id="{98736F6E-D48D-4662-ACFB-8F3ED1BEA13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20112767">
            <a:off x="1694283" y="2399522"/>
            <a:ext cx="3088433" cy="20589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A person sitting at a table using a computer&#10;&#10;Description generated with very high confidence">
            <a:extLst>
              <a:ext uri="{FF2B5EF4-FFF2-40B4-BE49-F238E27FC236}">
                <a16:creationId xmlns:a16="http://schemas.microsoft.com/office/drawing/2014/main" id="{BECA2345-46D7-4D33-8C22-C40581853BA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252422">
            <a:off x="1257516" y="2433722"/>
            <a:ext cx="3270380" cy="21802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descr="A person standing in front of a mirror posing for the camera&#10;&#10;Description generated with very high confidence">
            <a:extLst>
              <a:ext uri="{FF2B5EF4-FFF2-40B4-BE49-F238E27FC236}">
                <a16:creationId xmlns:a16="http://schemas.microsoft.com/office/drawing/2014/main" id="{7D7C92E4-E5C7-4982-8509-865E075EBEF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19644284">
            <a:off x="698453" y="2515007"/>
            <a:ext cx="3667115" cy="24447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A group of people in a room&#10;&#10;Description generated with very high confidence">
            <a:extLst>
              <a:ext uri="{FF2B5EF4-FFF2-40B4-BE49-F238E27FC236}">
                <a16:creationId xmlns:a16="http://schemas.microsoft.com/office/drawing/2014/main" id="{EEFA7C24-3484-4CD6-A9B1-16ACBD130A4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667251">
            <a:off x="1030156" y="2599825"/>
            <a:ext cx="3409819" cy="22732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descr="A group of people posing for a photo&#10;&#10;Description generated with very high confidence">
            <a:extLst>
              <a:ext uri="{FF2B5EF4-FFF2-40B4-BE49-F238E27FC236}">
                <a16:creationId xmlns:a16="http://schemas.microsoft.com/office/drawing/2014/main" id="{9F14AAA7-DC4A-4CB8-BDC5-53D335FD13A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93528" y="2460653"/>
            <a:ext cx="4110135" cy="27400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Imagem 2"/>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42748" y="266519"/>
            <a:ext cx="2785440" cy="1026215"/>
          </a:xfrm>
          <a:prstGeom prst="rect">
            <a:avLst/>
          </a:prstGeom>
        </p:spPr>
      </p:pic>
    </p:spTree>
    <p:extLst>
      <p:ext uri="{BB962C8B-B14F-4D97-AF65-F5344CB8AC3E}">
        <p14:creationId xmlns:p14="http://schemas.microsoft.com/office/powerpoint/2010/main" val="75092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3755" y="53005"/>
            <a:ext cx="3206140" cy="1143000"/>
          </a:xfrm>
        </p:spPr>
        <p:txBody>
          <a:bodyPr/>
          <a:lstStyle/>
          <a:p>
            <a:r>
              <a:rPr lang="en-GB" dirty="0"/>
              <a:t>PORTUGAL</a:t>
            </a:r>
          </a:p>
        </p:txBody>
      </p:sp>
      <p:sp>
        <p:nvSpPr>
          <p:cNvPr id="6" name="Rectangle: Rounded Corners 5">
            <a:extLst>
              <a:ext uri="{FF2B5EF4-FFF2-40B4-BE49-F238E27FC236}">
                <a16:creationId xmlns:a16="http://schemas.microsoft.com/office/drawing/2014/main" id="{EB54BAD1-FE82-4DEF-AAB0-A328236F833E}"/>
              </a:ext>
            </a:extLst>
          </p:cNvPr>
          <p:cNvSpPr/>
          <p:nvPr/>
        </p:nvSpPr>
        <p:spPr>
          <a:xfrm>
            <a:off x="365761" y="1196004"/>
            <a:ext cx="5396212" cy="456471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Key messages from Design Charrette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 b="1" i="0" u="none" strike="noStrike" kern="1200" cap="none" spc="0" normalizeH="0" baseline="0" noProof="0" dirty="0">
              <a:ln>
                <a:noFill/>
              </a:ln>
              <a:solidFill>
                <a:prstClr val="black"/>
              </a:solidFill>
              <a:effectLst/>
              <a:uLnTx/>
              <a:uFillTx/>
              <a:latin typeface="Arial"/>
              <a:ea typeface="+mn-ea"/>
              <a:cs typeface="+mn-cs"/>
            </a:endParaRPr>
          </a:p>
          <a:p>
            <a:pPr lvl="0"/>
            <a:r>
              <a:rPr lang="en-US" sz="1000" b="1" dirty="0">
                <a:solidFill>
                  <a:prstClr val="black"/>
                </a:solidFill>
              </a:rPr>
              <a:t>Primary care</a:t>
            </a:r>
          </a:p>
          <a:p>
            <a:pPr marL="285750" lvl="0" indent="-285750">
              <a:buFont typeface="Arial" panose="020B0604020202020204" pitchFamily="34" charset="0"/>
              <a:buChar char="•"/>
            </a:pPr>
            <a:r>
              <a:rPr lang="en-US" sz="1000" dirty="0">
                <a:solidFill>
                  <a:prstClr val="black"/>
                </a:solidFill>
              </a:rPr>
              <a:t>Asthma Slide Rules distributed with Portuguese primary care scientific journal</a:t>
            </a:r>
          </a:p>
          <a:p>
            <a:pPr marL="285750" lvl="0" indent="-285750">
              <a:buFont typeface="Arial" panose="020B0604020202020204" pitchFamily="34" charset="0"/>
              <a:buChar char="•"/>
            </a:pPr>
            <a:r>
              <a:rPr lang="en-US" sz="1000" dirty="0">
                <a:solidFill>
                  <a:prstClr val="black"/>
                </a:solidFill>
              </a:rPr>
              <a:t>Education </a:t>
            </a:r>
            <a:r>
              <a:rPr lang="en-US" sz="1000" dirty="0" err="1">
                <a:solidFill>
                  <a:prstClr val="black"/>
                </a:solidFill>
              </a:rPr>
              <a:t>programme</a:t>
            </a:r>
            <a:r>
              <a:rPr lang="en-US" sz="1000" dirty="0">
                <a:solidFill>
                  <a:prstClr val="black"/>
                </a:solidFill>
              </a:rPr>
              <a:t> for family physicians and nurses: webinar; regional health administrations (ARS/ACES) + replicate in local health units; </a:t>
            </a:r>
          </a:p>
          <a:p>
            <a:pPr marL="285750" lvl="0" indent="-285750">
              <a:buFont typeface="Arial" panose="020B0604020202020204" pitchFamily="34" charset="0"/>
              <a:buChar char="•"/>
            </a:pPr>
            <a:r>
              <a:rPr lang="en-US" sz="1000" dirty="0">
                <a:solidFill>
                  <a:prstClr val="black"/>
                </a:solidFill>
              </a:rPr>
              <a:t>Social initiative at World Family Doctor Day - create/adapt a classic board game for children</a:t>
            </a:r>
          </a:p>
          <a:p>
            <a:pPr marL="285750" lvl="0" indent="-285750">
              <a:buFont typeface="Arial" panose="020B0604020202020204" pitchFamily="34" charset="0"/>
              <a:buChar char="•"/>
            </a:pPr>
            <a:r>
              <a:rPr lang="en-US" sz="1000" dirty="0">
                <a:solidFill>
                  <a:prstClr val="black"/>
                </a:solidFill>
              </a:rPr>
              <a:t>Reviewed algorithm of action in asthma and right care at SNS24 (health helpline), criteria and when to refer to emergency department, family physician, etc.</a:t>
            </a:r>
          </a:p>
          <a:p>
            <a:pPr marL="285750" lvl="0" indent="-285750">
              <a:buFont typeface="Arial" panose="020B0604020202020204" pitchFamily="34" charset="0"/>
              <a:buChar char="•"/>
            </a:pPr>
            <a:r>
              <a:rPr lang="en-US" sz="1000" dirty="0">
                <a:solidFill>
                  <a:prstClr val="black"/>
                </a:solidFill>
              </a:rPr>
              <a:t>Electronic messages/alarms in the prescription </a:t>
            </a:r>
            <a:r>
              <a:rPr lang="en-US" sz="1000" dirty="0" err="1">
                <a:solidFill>
                  <a:prstClr val="black"/>
                </a:solidFill>
              </a:rPr>
              <a:t>programme</a:t>
            </a:r>
            <a:r>
              <a:rPr lang="en-US" sz="1000" dirty="0">
                <a:solidFill>
                  <a:prstClr val="black"/>
                </a:solidFill>
              </a:rPr>
              <a:t> when a SABA is prescribed</a:t>
            </a:r>
          </a:p>
          <a:p>
            <a:pPr marL="285750" lvl="0" indent="-285750">
              <a:buFont typeface="Arial" panose="020B0604020202020204" pitchFamily="34" charset="0"/>
              <a:buChar char="•"/>
            </a:pPr>
            <a:r>
              <a:rPr lang="en-US" sz="1000" dirty="0">
                <a:solidFill>
                  <a:prstClr val="black"/>
                </a:solidFill>
              </a:rPr>
              <a:t>Actions in schools</a:t>
            </a:r>
            <a:br>
              <a:rPr lang="en-US" sz="1000" dirty="0">
                <a:solidFill>
                  <a:prstClr val="black"/>
                </a:solidFill>
              </a:rPr>
            </a:br>
            <a:endParaRPr lang="en-US" sz="1000" b="1" dirty="0">
              <a:solidFill>
                <a:prstClr val="black"/>
              </a:solidFill>
            </a:endParaRPr>
          </a:p>
          <a:p>
            <a:pPr lvl="0"/>
            <a:r>
              <a:rPr lang="en-US" sz="1000" b="1" dirty="0">
                <a:solidFill>
                  <a:prstClr val="black"/>
                </a:solidFill>
              </a:rPr>
              <a:t>Secondary care and emergency department (ED)</a:t>
            </a:r>
          </a:p>
          <a:p>
            <a:pPr marL="285750" lvl="0" indent="-285750">
              <a:buFont typeface="Arial" panose="020B0604020202020204" pitchFamily="34" charset="0"/>
              <a:buChar char="•"/>
            </a:pPr>
            <a:r>
              <a:rPr lang="en-US" sz="1000" dirty="0">
                <a:solidFill>
                  <a:prstClr val="black"/>
                </a:solidFill>
              </a:rPr>
              <a:t>Review patient's plan on discharge and establish joint care plan for primary care</a:t>
            </a:r>
          </a:p>
          <a:p>
            <a:pPr marL="285750" lvl="0" indent="-285750">
              <a:buFont typeface="Arial" panose="020B0604020202020204" pitchFamily="34" charset="0"/>
              <a:buChar char="•"/>
            </a:pPr>
            <a:r>
              <a:rPr lang="en-US" sz="1000" dirty="0">
                <a:solidFill>
                  <a:prstClr val="black"/>
                </a:solidFill>
              </a:rPr>
              <a:t>Review nurse care at ED: raise awareness +reinforce importance of right care</a:t>
            </a:r>
          </a:p>
          <a:p>
            <a:pPr marL="285750" lvl="0" indent="-285750">
              <a:buFont typeface="Arial" panose="020B0604020202020204" pitchFamily="34" charset="0"/>
              <a:buChar char="•"/>
            </a:pPr>
            <a:r>
              <a:rPr lang="en-US" sz="1000" dirty="0">
                <a:solidFill>
                  <a:prstClr val="black"/>
                </a:solidFill>
              </a:rPr>
              <a:t>Social media intervention with bombastic messages, </a:t>
            </a:r>
            <a:r>
              <a:rPr lang="en-US" sz="1000" dirty="0" err="1">
                <a:solidFill>
                  <a:prstClr val="black"/>
                </a:solidFill>
              </a:rPr>
              <a:t>eg</a:t>
            </a:r>
            <a:r>
              <a:rPr lang="en-US" sz="1000" dirty="0">
                <a:solidFill>
                  <a:prstClr val="black"/>
                </a:solidFill>
              </a:rPr>
              <a:t>: "do you only have asthma on Mondays?"</a:t>
            </a:r>
          </a:p>
          <a:p>
            <a:pPr marL="285750" lvl="0" indent="-285750">
              <a:buFont typeface="Arial" panose="020B0604020202020204" pitchFamily="34" charset="0"/>
              <a:buChar char="•"/>
            </a:pPr>
            <a:r>
              <a:rPr lang="en-US" sz="1000" dirty="0">
                <a:solidFill>
                  <a:prstClr val="black"/>
                </a:solidFill>
              </a:rPr>
              <a:t>Electronic messages/alarms in </a:t>
            </a:r>
            <a:r>
              <a:rPr lang="en-US" sz="1050" dirty="0">
                <a:solidFill>
                  <a:prstClr val="black"/>
                </a:solidFill>
              </a:rPr>
              <a:t>prescription</a:t>
            </a:r>
            <a:r>
              <a:rPr lang="en-US" sz="1000" dirty="0">
                <a:solidFill>
                  <a:prstClr val="black"/>
                </a:solidFill>
              </a:rPr>
              <a:t> </a:t>
            </a:r>
            <a:r>
              <a:rPr lang="en-US" sz="1000" dirty="0" err="1">
                <a:solidFill>
                  <a:prstClr val="black"/>
                </a:solidFill>
              </a:rPr>
              <a:t>programme</a:t>
            </a:r>
            <a:r>
              <a:rPr lang="en-US" sz="1000" dirty="0">
                <a:solidFill>
                  <a:prstClr val="black"/>
                </a:solidFill>
              </a:rPr>
              <a:t> when SABA prescribed</a:t>
            </a:r>
          </a:p>
          <a:p>
            <a:pPr marL="285750" lvl="0" indent="-285750">
              <a:buFont typeface="Arial" panose="020B0604020202020204" pitchFamily="34" charset="0"/>
              <a:buChar char="•"/>
            </a:pPr>
            <a:r>
              <a:rPr lang="en-US" sz="1000" dirty="0">
                <a:solidFill>
                  <a:prstClr val="black"/>
                </a:solidFill>
              </a:rPr>
              <a:t>Education </a:t>
            </a:r>
            <a:r>
              <a:rPr lang="en-US" sz="1000" dirty="0" err="1">
                <a:solidFill>
                  <a:prstClr val="black"/>
                </a:solidFill>
              </a:rPr>
              <a:t>programme</a:t>
            </a:r>
            <a:r>
              <a:rPr lang="en-US" sz="1000" dirty="0">
                <a:solidFill>
                  <a:prstClr val="black"/>
                </a:solidFill>
              </a:rPr>
              <a:t>: webinar, e-learning courses</a:t>
            </a:r>
          </a:p>
          <a:p>
            <a:pPr lvl="0"/>
            <a:r>
              <a:rPr lang="en-US" sz="1000" dirty="0">
                <a:solidFill>
                  <a:prstClr val="black"/>
                </a:solidFill>
              </a:rPr>
              <a:t> </a:t>
            </a:r>
          </a:p>
          <a:p>
            <a:pPr lvl="0"/>
            <a:r>
              <a:rPr lang="en-US" sz="1000" b="1" dirty="0">
                <a:solidFill>
                  <a:prstClr val="black"/>
                </a:solidFill>
              </a:rPr>
              <a:t>Pharmacy action</a:t>
            </a:r>
          </a:p>
          <a:p>
            <a:pPr marL="285750" lvl="0" indent="-285750">
              <a:buFont typeface="Arial" panose="020B0604020202020204" pitchFamily="34" charset="0"/>
              <a:buChar char="•"/>
            </a:pPr>
            <a:r>
              <a:rPr lang="en-US" sz="1000" dirty="0">
                <a:solidFill>
                  <a:prstClr val="black"/>
                </a:solidFill>
              </a:rPr>
              <a:t>Use of consulting rooms in pharmacy for therapeutic follow-up </a:t>
            </a:r>
            <a:r>
              <a:rPr lang="en-US" sz="1000" dirty="0" err="1">
                <a:solidFill>
                  <a:prstClr val="black"/>
                </a:solidFill>
              </a:rPr>
              <a:t>eg</a:t>
            </a:r>
            <a:r>
              <a:rPr lang="en-US" sz="1000" dirty="0">
                <a:solidFill>
                  <a:prstClr val="black"/>
                </a:solidFill>
              </a:rPr>
              <a:t> review of inhaler technique, evaluation of disease control, SABA over-reliance </a:t>
            </a:r>
          </a:p>
          <a:p>
            <a:pPr marL="285750" lvl="0" indent="-285750">
              <a:buFont typeface="Arial" panose="020B0604020202020204" pitchFamily="34" charset="0"/>
              <a:buChar char="•"/>
            </a:pPr>
            <a:r>
              <a:rPr lang="en-US" sz="1000" dirty="0">
                <a:solidFill>
                  <a:prstClr val="black"/>
                </a:solidFill>
              </a:rPr>
              <a:t>Electronic messages/alarms in prescription </a:t>
            </a:r>
            <a:r>
              <a:rPr lang="en-US" sz="1000" dirty="0" err="1">
                <a:solidFill>
                  <a:prstClr val="black"/>
                </a:solidFill>
              </a:rPr>
              <a:t>programme</a:t>
            </a:r>
            <a:r>
              <a:rPr lang="en-US" sz="1000" dirty="0">
                <a:solidFill>
                  <a:prstClr val="black"/>
                </a:solidFill>
              </a:rPr>
              <a:t> when SABA prescribed</a:t>
            </a:r>
          </a:p>
          <a:p>
            <a:pPr marL="285750" lvl="0" indent="-285750">
              <a:buFont typeface="Arial" panose="020B0604020202020204" pitchFamily="34" charset="0"/>
              <a:buChar char="•"/>
            </a:pPr>
            <a:r>
              <a:rPr lang="en-US" sz="1000" dirty="0">
                <a:solidFill>
                  <a:prstClr val="black"/>
                </a:solidFill>
              </a:rPr>
              <a:t>Pharmacy algorithms to action when identifying a poorly controlled asthma patient: </a:t>
            </a:r>
            <a:r>
              <a:rPr lang="en-US" sz="1000" dirty="0" err="1">
                <a:solidFill>
                  <a:prstClr val="black"/>
                </a:solidFill>
              </a:rPr>
              <a:t>eg</a:t>
            </a:r>
            <a:r>
              <a:rPr lang="en-US" sz="1000" dirty="0">
                <a:solidFill>
                  <a:prstClr val="black"/>
                </a:solidFill>
              </a:rPr>
              <a:t> when to inform, refer</a:t>
            </a:r>
            <a:r>
              <a:rPr lang="mr-IN" sz="1000" dirty="0">
                <a:solidFill>
                  <a:prstClr val="black"/>
                </a:solidFill>
              </a:rPr>
              <a:t>…</a:t>
            </a:r>
            <a:r>
              <a:rPr lang="en-GB" sz="1000" dirty="0">
                <a:solidFill>
                  <a:prstClr val="black"/>
                </a:solidFill>
              </a:rPr>
              <a:t>.</a:t>
            </a:r>
            <a:endParaRPr lang="en-US" sz="1000" dirty="0">
              <a:solidFill>
                <a:prstClr val="black"/>
              </a:solidFill>
            </a:endParaRPr>
          </a:p>
          <a:p>
            <a:pPr marL="285750" lvl="0" indent="-285750">
              <a:buFont typeface="Arial" panose="020B0604020202020204" pitchFamily="34" charset="0"/>
              <a:buChar char="•"/>
            </a:pPr>
            <a:r>
              <a:rPr lang="en-US" sz="1000" dirty="0">
                <a:solidFill>
                  <a:prstClr val="black"/>
                </a:solidFill>
              </a:rPr>
              <a:t>Education </a:t>
            </a:r>
            <a:r>
              <a:rPr lang="en-US" sz="1000" dirty="0" err="1">
                <a:solidFill>
                  <a:prstClr val="black"/>
                </a:solidFill>
              </a:rPr>
              <a:t>programmes</a:t>
            </a:r>
            <a:endParaRPr lang="en-US" sz="1000" dirty="0">
              <a:solidFill>
                <a:prstClr val="black"/>
              </a:solidFill>
            </a:endParaRPr>
          </a:p>
          <a:p>
            <a:pPr marL="285750" lvl="0" indent="-285750">
              <a:buFont typeface="Arial" panose="020B0604020202020204" pitchFamily="34" charset="0"/>
              <a:buChar char="•"/>
            </a:pPr>
            <a:endParaRPr lang="en-US" sz="1000" dirty="0">
              <a:solidFill>
                <a:prstClr val="black"/>
              </a:solidFill>
            </a:endParaRPr>
          </a:p>
          <a:p>
            <a:pPr marL="285750" lvl="0" indent="-285750">
              <a:buFont typeface="Arial" panose="020B0604020202020204" pitchFamily="34" charset="0"/>
              <a:buChar char="•"/>
            </a:pPr>
            <a:endParaRPr lang="en-US" sz="1000" dirty="0">
              <a:solidFill>
                <a:prstClr val="black"/>
              </a:solidFill>
            </a:endParaRPr>
          </a:p>
        </p:txBody>
      </p:sp>
      <p:pic>
        <p:nvPicPr>
          <p:cNvPr id="4" name="Picture 3" descr="A close up of a sign&#10;&#10;Description generated with very high confidence">
            <a:extLst>
              <a:ext uri="{FF2B5EF4-FFF2-40B4-BE49-F238E27FC236}">
                <a16:creationId xmlns:a16="http://schemas.microsoft.com/office/drawing/2014/main" id="{E9245D18-2C3D-4100-A947-C75D1B282EE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141512" y="5602628"/>
            <a:ext cx="809605" cy="1033990"/>
          </a:xfrm>
          <a:prstGeom prst="rect">
            <a:avLst/>
          </a:prstGeom>
        </p:spPr>
      </p:pic>
      <p:sp>
        <p:nvSpPr>
          <p:cNvPr id="7" name="Wave 6">
            <a:extLst>
              <a:ext uri="{FF2B5EF4-FFF2-40B4-BE49-F238E27FC236}">
                <a16:creationId xmlns:a16="http://schemas.microsoft.com/office/drawing/2014/main" id="{9EC0738A-BCDF-4555-BFE2-91BB155AC231}"/>
              </a:ext>
            </a:extLst>
          </p:cNvPr>
          <p:cNvSpPr/>
          <p:nvPr/>
        </p:nvSpPr>
        <p:spPr>
          <a:xfrm>
            <a:off x="5849655" y="1374769"/>
            <a:ext cx="5994489" cy="5486400"/>
          </a:xfrm>
          <a:prstGeom prst="wave">
            <a:avLst>
              <a:gd name="adj1" fmla="val 12500"/>
              <a:gd name="adj2" fmla="val 106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Arial"/>
                <a:ea typeface="+mn-ea"/>
                <a:cs typeface="+mn-cs"/>
              </a:rPr>
              <a:t>Progress with initiatives &amp; resources</a:t>
            </a:r>
          </a:p>
          <a:p>
            <a:pPr marL="285750" lvl="0" indent="-285750">
              <a:buFont typeface="Arial" panose="020B0604020202020204" pitchFamily="34" charset="0"/>
              <a:buChar char="•"/>
            </a:pPr>
            <a:r>
              <a:rPr lang="en-US" sz="1400" dirty="0">
                <a:solidFill>
                  <a:prstClr val="black"/>
                </a:solidFill>
              </a:rPr>
              <a:t>“CAPA dossier”: we are writing about our CAPA key points for medical newspaper in May. </a:t>
            </a:r>
          </a:p>
          <a:p>
            <a:pPr marL="285750" lvl="0" indent="-285750">
              <a:buFont typeface="Arial" panose="020B0604020202020204" pitchFamily="34" charset="0"/>
              <a:buChar char="•"/>
            </a:pPr>
            <a:r>
              <a:rPr lang="en-US" sz="1400" dirty="0">
                <a:solidFill>
                  <a:prstClr val="black"/>
                </a:solidFill>
              </a:rPr>
              <a:t>Each partner is writing an article reflecting their point of view about asthma and Asthma Right Care</a:t>
            </a:r>
          </a:p>
          <a:p>
            <a:pPr marL="285750" lvl="0" indent="-285750">
              <a:buFont typeface="Arial" panose="020B0604020202020204" pitchFamily="34" charset="0"/>
              <a:buChar char="•"/>
            </a:pPr>
            <a:r>
              <a:rPr lang="en-US" sz="1400" dirty="0">
                <a:solidFill>
                  <a:prstClr val="black"/>
                </a:solidFill>
              </a:rPr>
              <a:t>ARC/CAPA movement presentation in a Pulmonology regional Conference</a:t>
            </a:r>
          </a:p>
          <a:p>
            <a:pPr marL="285750" lvl="0" indent="-285750">
              <a:buFont typeface="Arial" panose="020B0604020202020204" pitchFamily="34" charset="0"/>
              <a:buChar char="•"/>
            </a:pPr>
            <a:r>
              <a:rPr lang="en-US" sz="1400" dirty="0">
                <a:solidFill>
                  <a:prstClr val="black"/>
                </a:solidFill>
              </a:rPr>
              <a:t>Portuguese Family Physician Association is celebrating Family Doctors World Day in Coimbra, which will include CAPA presentations and SABA slide Rule distribution</a:t>
            </a:r>
          </a:p>
          <a:p>
            <a:pPr marL="285750" lvl="0" indent="-285750">
              <a:buFont typeface="Arial" panose="020B0604020202020204" pitchFamily="34" charset="0"/>
              <a:buChar char="•"/>
            </a:pPr>
            <a:r>
              <a:rPr lang="en-US" sz="1400" dirty="0">
                <a:solidFill>
                  <a:prstClr val="black"/>
                </a:solidFill>
              </a:rPr>
              <a:t>Presentation/ communication at EUROPREV Conference (November 2018) in Porto</a:t>
            </a:r>
          </a:p>
          <a:p>
            <a:pPr marL="285750" lvl="0" indent="-285750">
              <a:buFont typeface="Arial" panose="020B0604020202020204" pitchFamily="34" charset="0"/>
              <a:buChar char="•"/>
            </a:pPr>
            <a:r>
              <a:rPr lang="en-US" sz="1400" dirty="0">
                <a:solidFill>
                  <a:prstClr val="black"/>
                </a:solidFill>
              </a:rPr>
              <a:t>Workshop at National Family Conference (APMGF Conference)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ndParaRPr>
          </a:p>
        </p:txBody>
      </p:sp>
      <p:pic>
        <p:nvPicPr>
          <p:cNvPr id="8" name="Imagem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679895" y="288473"/>
            <a:ext cx="2464105" cy="907828"/>
          </a:xfrm>
          <a:prstGeom prst="rect">
            <a:avLst/>
          </a:prstGeom>
        </p:spPr>
      </p:pic>
    </p:spTree>
    <p:extLst>
      <p:ext uri="{BB962C8B-B14F-4D97-AF65-F5344CB8AC3E}">
        <p14:creationId xmlns:p14="http://schemas.microsoft.com/office/powerpoint/2010/main" val="3283304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C44D-D847-4435-A890-8AB1CE19A3DA}"/>
              </a:ext>
            </a:extLst>
          </p:cNvPr>
          <p:cNvSpPr>
            <a:spLocks noGrp="1"/>
          </p:cNvSpPr>
          <p:nvPr>
            <p:ph type="title"/>
          </p:nvPr>
        </p:nvSpPr>
        <p:spPr/>
        <p:txBody>
          <a:bodyPr/>
          <a:lstStyle/>
          <a:p>
            <a:r>
              <a:rPr lang="en-GB" dirty="0"/>
              <a:t>What has Asthma Right Care changed for you?</a:t>
            </a:r>
          </a:p>
        </p:txBody>
      </p:sp>
      <p:sp>
        <p:nvSpPr>
          <p:cNvPr id="4" name="Speech Bubble: Oval 3">
            <a:extLst>
              <a:ext uri="{FF2B5EF4-FFF2-40B4-BE49-F238E27FC236}">
                <a16:creationId xmlns:a16="http://schemas.microsoft.com/office/drawing/2014/main" id="{A6FB2BE1-2F26-4FCB-9C88-9171F49CAEB7}"/>
              </a:ext>
            </a:extLst>
          </p:cNvPr>
          <p:cNvSpPr/>
          <p:nvPr/>
        </p:nvSpPr>
        <p:spPr>
          <a:xfrm>
            <a:off x="805543" y="1417638"/>
            <a:ext cx="5167085" cy="4093027"/>
          </a:xfrm>
          <a:prstGeom prst="wedgeEllipseCallout">
            <a:avLst/>
          </a:prstGeom>
          <a:solidFill>
            <a:schemeClr val="accent6"/>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      It has changed my approach to leading a large scale change for asthma management. It means  to move towards a new vision that is better and fundamentally different from the Status Quo. This Project has pointed me in the right direction for creating and sustaining large scale change and </a:t>
            </a:r>
            <a:r>
              <a:rPr lang="en-US" sz="1600" dirty="0" err="1"/>
              <a:t>transformation.This</a:t>
            </a:r>
            <a:r>
              <a:rPr lang="en-US" sz="1600" dirty="0"/>
              <a:t> framework helps us to increase personal value, value for the population and rates of higher value intervention.</a:t>
            </a:r>
          </a:p>
          <a:p>
            <a:pPr algn="ctr"/>
            <a:r>
              <a:rPr lang="en-US" sz="1600" b="1" dirty="0"/>
              <a:t>Mar Martinez, GP</a:t>
            </a:r>
            <a:endParaRPr lang="en-GB" sz="1600" b="1" dirty="0"/>
          </a:p>
        </p:txBody>
      </p:sp>
      <p:sp>
        <p:nvSpPr>
          <p:cNvPr id="5" name="Speech Bubble: Oval 4">
            <a:extLst>
              <a:ext uri="{FF2B5EF4-FFF2-40B4-BE49-F238E27FC236}">
                <a16:creationId xmlns:a16="http://schemas.microsoft.com/office/drawing/2014/main" id="{98FB7E2D-436B-4B5E-AAFA-41D870548B6A}"/>
              </a:ext>
            </a:extLst>
          </p:cNvPr>
          <p:cNvSpPr/>
          <p:nvPr/>
        </p:nvSpPr>
        <p:spPr>
          <a:xfrm>
            <a:off x="6814457" y="2182268"/>
            <a:ext cx="4905123" cy="4116931"/>
          </a:xfrm>
          <a:prstGeom prst="wedgeEllipseCallout">
            <a:avLst>
              <a:gd name="adj1" fmla="val 31449"/>
              <a:gd name="adj2" fmla="val 61596"/>
            </a:avLst>
          </a:prstGeom>
          <a:solidFill>
            <a:schemeClr val="accent1"/>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ARC is changing our lives because we are reflecting about our work quality in a biopsychosocial dimension while we try to make every single step to provide all the asthma right care to patients and caregivers reconciling it with daily work. At the same time it is incredible how we can apply this knowledge to other diseases and procedures.</a:t>
            </a:r>
          </a:p>
          <a:p>
            <a:r>
              <a:rPr lang="en-US" sz="1400" dirty="0"/>
              <a:t>Teamwork is very rewarding, making us grow as a person and as a healthcare professional.</a:t>
            </a:r>
          </a:p>
          <a:p>
            <a:pPr algn="ctr"/>
            <a:r>
              <a:rPr lang="en-US" sz="1400" b="1" dirty="0" err="1"/>
              <a:t>Cláudia</a:t>
            </a:r>
            <a:r>
              <a:rPr lang="en-US" sz="1400" b="1" dirty="0"/>
              <a:t> Vicente, GP</a:t>
            </a:r>
          </a:p>
          <a:p>
            <a:pPr algn="ctr"/>
            <a:endParaRPr lang="en-US" sz="1050" dirty="0"/>
          </a:p>
        </p:txBody>
      </p:sp>
    </p:spTree>
    <p:extLst>
      <p:ext uri="{BB962C8B-B14F-4D97-AF65-F5344CB8AC3E}">
        <p14:creationId xmlns:p14="http://schemas.microsoft.com/office/powerpoint/2010/main" val="1503921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networks</a:t>
            </a:r>
          </a:p>
        </p:txBody>
      </p:sp>
      <p:pic>
        <p:nvPicPr>
          <p:cNvPr id="4" name="Content Placeholder 6" descr="Screenshot 2016-09-20 18.51.35.png"/>
          <p:cNvPicPr>
            <a:picLocks noGrp="1" noChangeAspect="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1850867" y="1255645"/>
            <a:ext cx="5463711" cy="4525963"/>
          </a:xfrm>
          <a:prstGeom prst="rect">
            <a:avLst/>
          </a:prstGeom>
        </p:spPr>
      </p:pic>
      <p:sp>
        <p:nvSpPr>
          <p:cNvPr id="5" name="TextBox 4"/>
          <p:cNvSpPr txBox="1"/>
          <p:nvPr/>
        </p:nvSpPr>
        <p:spPr>
          <a:xfrm>
            <a:off x="7734254" y="1699025"/>
            <a:ext cx="4183426" cy="3970318"/>
          </a:xfrm>
          <a:prstGeom prst="rect">
            <a:avLst/>
          </a:prstGeom>
          <a:noFill/>
        </p:spPr>
        <p:txBody>
          <a:bodyPr wrap="square" rtlCol="0">
            <a:spAutoFit/>
          </a:bodyPr>
          <a:lstStyle/>
          <a:p>
            <a:r>
              <a:rPr lang="en-US" b="1" dirty="0"/>
              <a:t>We are on the agenda at: </a:t>
            </a:r>
            <a:br>
              <a:rPr lang="en-US" b="1" dirty="0"/>
            </a:br>
            <a:endParaRPr lang="en-US" b="1" dirty="0"/>
          </a:p>
          <a:p>
            <a:r>
              <a:rPr lang="en-US" b="1" dirty="0"/>
              <a:t>WONCA Europe</a:t>
            </a:r>
          </a:p>
          <a:p>
            <a:r>
              <a:rPr lang="en-US" dirty="0"/>
              <a:t>EQUIP: patient safety</a:t>
            </a:r>
          </a:p>
          <a:p>
            <a:r>
              <a:rPr lang="en-US" dirty="0"/>
              <a:t>EUROPREV: conference Porto 9-10 November 2018</a:t>
            </a:r>
            <a:br>
              <a:rPr lang="en-US" dirty="0"/>
            </a:br>
            <a:endParaRPr lang="en-US" dirty="0"/>
          </a:p>
          <a:p>
            <a:r>
              <a:rPr lang="en-US" b="1" dirty="0"/>
              <a:t>FIP</a:t>
            </a:r>
            <a:r>
              <a:rPr lang="en-US" dirty="0"/>
              <a:t> </a:t>
            </a:r>
            <a:br>
              <a:rPr lang="en-US" dirty="0"/>
            </a:br>
            <a:r>
              <a:rPr lang="en-US" dirty="0"/>
              <a:t>International conference Glasgow September 2018</a:t>
            </a:r>
            <a:br>
              <a:rPr lang="en-US" dirty="0"/>
            </a:br>
            <a:endParaRPr lang="en-US" dirty="0"/>
          </a:p>
          <a:p>
            <a:r>
              <a:rPr lang="en-US" b="1" dirty="0"/>
              <a:t>WHO-GARD</a:t>
            </a:r>
          </a:p>
          <a:p>
            <a:r>
              <a:rPr lang="en-US" dirty="0"/>
              <a:t>Annual meeting, Helsinki August 2018</a:t>
            </a:r>
            <a:br>
              <a:rPr lang="en-US" dirty="0"/>
            </a:br>
            <a:endParaRPr lang="en-US" dirty="0"/>
          </a:p>
        </p:txBody>
      </p:sp>
    </p:spTree>
    <p:extLst>
      <p:ext uri="{BB962C8B-B14F-4D97-AF65-F5344CB8AC3E}">
        <p14:creationId xmlns:p14="http://schemas.microsoft.com/office/powerpoint/2010/main" val="54078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learning</a:t>
            </a:r>
          </a:p>
        </p:txBody>
      </p:sp>
      <p:sp>
        <p:nvSpPr>
          <p:cNvPr id="3" name="Content Placeholder 2"/>
          <p:cNvSpPr>
            <a:spLocks noGrp="1"/>
          </p:cNvSpPr>
          <p:nvPr>
            <p:ph idx="1"/>
          </p:nvPr>
        </p:nvSpPr>
        <p:spPr/>
        <p:txBody>
          <a:bodyPr/>
          <a:lstStyle/>
          <a:p>
            <a:r>
              <a:rPr lang="en-US" dirty="0"/>
              <a:t>Be brave: talk numbers!</a:t>
            </a:r>
          </a:p>
          <a:p>
            <a:r>
              <a:rPr lang="en-US" dirty="0"/>
              <a:t>Be passionate about equity and safety</a:t>
            </a:r>
          </a:p>
          <a:p>
            <a:r>
              <a:rPr lang="en-US" dirty="0"/>
              <a:t>Select your words carefully</a:t>
            </a:r>
          </a:p>
          <a:p>
            <a:r>
              <a:rPr lang="en-US" dirty="0"/>
              <a:t>Be curious about what happens outside the consulting room</a:t>
            </a:r>
          </a:p>
          <a:p>
            <a:r>
              <a:rPr lang="en-US" dirty="0"/>
              <a:t>Consider role of pharmacist</a:t>
            </a:r>
          </a:p>
        </p:txBody>
      </p:sp>
    </p:spTree>
    <p:extLst>
      <p:ext uri="{BB962C8B-B14F-4D97-AF65-F5344CB8AC3E}">
        <p14:creationId xmlns:p14="http://schemas.microsoft.com/office/powerpoint/2010/main" val="788520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brave: talk numbers</a:t>
            </a:r>
          </a:p>
        </p:txBody>
      </p:sp>
      <p:sp>
        <p:nvSpPr>
          <p:cNvPr id="3" name="Content Placeholder 2"/>
          <p:cNvSpPr>
            <a:spLocks noGrp="1"/>
          </p:cNvSpPr>
          <p:nvPr>
            <p:ph idx="1"/>
          </p:nvPr>
        </p:nvSpPr>
        <p:spPr/>
        <p:txBody>
          <a:bodyPr/>
          <a:lstStyle/>
          <a:p>
            <a:r>
              <a:rPr lang="en-US" dirty="0"/>
              <a:t>Systematic review 2018 “excessive over-use” but NO definition</a:t>
            </a:r>
          </a:p>
          <a:p>
            <a:r>
              <a:rPr lang="en-US" dirty="0"/>
              <a:t>How many people with asthma do you see </a:t>
            </a:r>
            <a:r>
              <a:rPr lang="mr-IN" dirty="0"/>
              <a:t>–</a:t>
            </a:r>
            <a:r>
              <a:rPr lang="en-US" dirty="0"/>
              <a:t> how long would it take to review all those on over 12 or 6 or 3 SABA inhalers a year?</a:t>
            </a:r>
          </a:p>
          <a:p>
            <a:r>
              <a:rPr lang="en-US" dirty="0"/>
              <a:t>What is the ratio we should be aiming for between ICS and SABA?</a:t>
            </a:r>
          </a:p>
          <a:p>
            <a:r>
              <a:rPr lang="en-US" dirty="0"/>
              <a:t>What is the current ratio in your practice and in your region?</a:t>
            </a:r>
          </a:p>
          <a:p>
            <a:r>
              <a:rPr lang="en-US" dirty="0"/>
              <a:t>Set red flags on electronic systems: what’s the number?</a:t>
            </a:r>
          </a:p>
          <a:p>
            <a:endParaRPr lang="en-US" dirty="0"/>
          </a:p>
          <a:p>
            <a:endParaRPr lang="en-US" dirty="0"/>
          </a:p>
          <a:p>
            <a:endParaRPr lang="en-US" dirty="0"/>
          </a:p>
        </p:txBody>
      </p:sp>
    </p:spTree>
    <p:extLst>
      <p:ext uri="{BB962C8B-B14F-4D97-AF65-F5344CB8AC3E}">
        <p14:creationId xmlns:p14="http://schemas.microsoft.com/office/powerpoint/2010/main" val="103404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683" y="4947569"/>
            <a:ext cx="5069114" cy="202625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638256" y="2029034"/>
            <a:ext cx="4372789" cy="2802251"/>
          </a:xfrm>
          <a:prstGeom prst="rect">
            <a:avLst/>
          </a:prstGeom>
        </p:spPr>
      </p:pic>
      <p:sp>
        <p:nvSpPr>
          <p:cNvPr id="5" name="TextBox 4"/>
          <p:cNvSpPr txBox="1"/>
          <p:nvPr/>
        </p:nvSpPr>
        <p:spPr>
          <a:xfrm>
            <a:off x="215889" y="117637"/>
            <a:ext cx="8497806" cy="2062103"/>
          </a:xfrm>
          <a:prstGeom prst="rect">
            <a:avLst/>
          </a:prstGeom>
          <a:noFill/>
        </p:spPr>
        <p:txBody>
          <a:bodyPr wrap="square" rtlCol="0">
            <a:spAutoFit/>
          </a:bodyPr>
          <a:lstStyle/>
          <a:p>
            <a:r>
              <a:rPr lang="en-US" sz="1600" b="1" dirty="0"/>
              <a:t>UK NRAD: </a:t>
            </a:r>
            <a:r>
              <a:rPr lang="en-US" sz="1600" b="1" dirty="0">
                <a:solidFill>
                  <a:schemeClr val="tx2"/>
                </a:solidFill>
              </a:rPr>
              <a:t>39% people on SABA at time of death had been prescribed more than 12 in the year before they died</a:t>
            </a:r>
          </a:p>
          <a:p>
            <a:r>
              <a:rPr lang="en-US" sz="1600" dirty="0"/>
              <a:t>4% had been prescribed more than 50 SABA inhalers</a:t>
            </a:r>
          </a:p>
          <a:p>
            <a:r>
              <a:rPr lang="en-US" sz="1600" dirty="0"/>
              <a:t>Those prescribed more than 12 were likely to have had poorly controlled asthma. </a:t>
            </a:r>
          </a:p>
          <a:p>
            <a:r>
              <a:rPr lang="en-US" sz="1600" dirty="0"/>
              <a:t>Guidelines:  expect them to have at least 12 preventer prescriptions per year, but</a:t>
            </a:r>
          </a:p>
          <a:p>
            <a:r>
              <a:rPr lang="en-US" sz="1600" dirty="0"/>
              <a:t>38% issued with fewer than 4 and 80% issued with fewer than 12 previous year.”</a:t>
            </a:r>
            <a:br>
              <a:rPr lang="en-US" sz="1600" dirty="0"/>
            </a:br>
            <a:r>
              <a:rPr lang="en-US" sz="1600" i="1" dirty="0"/>
              <a:t>NICE summary of NRAD</a:t>
            </a:r>
          </a:p>
          <a:p>
            <a:endParaRPr lang="en-US" sz="16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14016"/>
            <a:ext cx="6961632" cy="4443984"/>
          </a:xfrm>
          <a:prstGeom prst="rect">
            <a:avLst/>
          </a:prstGeom>
        </p:spPr>
      </p:pic>
    </p:spTree>
    <p:extLst>
      <p:ext uri="{BB962C8B-B14F-4D97-AF65-F5344CB8AC3E}">
        <p14:creationId xmlns:p14="http://schemas.microsoft.com/office/powerpoint/2010/main" val="282779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7848599" cy="1143000"/>
          </a:xfrm>
        </p:spPr>
        <p:txBody>
          <a:bodyPr/>
          <a:lstStyle/>
          <a:p>
            <a:r>
              <a:rPr lang="en-US" dirty="0"/>
              <a:t>Be passionate about equity &amp; safety!</a:t>
            </a:r>
            <a:br>
              <a:rPr lang="en-US" dirty="0"/>
            </a:br>
            <a:endParaRPr lang="en-US" dirty="0"/>
          </a:p>
        </p:txBody>
      </p:sp>
      <p:sp>
        <p:nvSpPr>
          <p:cNvPr id="3" name="Content Placeholder 2"/>
          <p:cNvSpPr>
            <a:spLocks noGrp="1"/>
          </p:cNvSpPr>
          <p:nvPr>
            <p:ph idx="1"/>
          </p:nvPr>
        </p:nvSpPr>
        <p:spPr>
          <a:xfrm>
            <a:off x="4794353" y="1599576"/>
            <a:ext cx="6635648" cy="4708526"/>
          </a:xfrm>
        </p:spPr>
        <p:txBody>
          <a:bodyPr>
            <a:normAutofit fontScale="70000" lnSpcReduction="20000"/>
          </a:bodyPr>
          <a:lstStyle/>
          <a:p>
            <a:r>
              <a:rPr lang="en-US" dirty="0"/>
              <a:t>Asthma patients deserve the same attention as people with hypertension, diabetes </a:t>
            </a:r>
            <a:r>
              <a:rPr lang="en-US" dirty="0" err="1"/>
              <a:t>etc</a:t>
            </a:r>
            <a:r>
              <a:rPr lang="en-US" dirty="0"/>
              <a:t>: fight their corner!</a:t>
            </a:r>
            <a:br>
              <a:rPr lang="en-US" dirty="0"/>
            </a:br>
            <a:endParaRPr lang="en-US" dirty="0"/>
          </a:p>
          <a:p>
            <a:r>
              <a:rPr lang="en-US" dirty="0"/>
              <a:t>As medicines are the mainstay of treatment they need clinicians’ right care</a:t>
            </a:r>
            <a:br>
              <a:rPr lang="en-US" dirty="0"/>
            </a:br>
            <a:endParaRPr lang="en-US" dirty="0"/>
          </a:p>
          <a:p>
            <a:r>
              <a:rPr lang="en-US" dirty="0"/>
              <a:t>Asthma is global, in all communities, in all ages</a:t>
            </a:r>
            <a:br>
              <a:rPr lang="en-US" dirty="0"/>
            </a:br>
            <a:endParaRPr lang="en-US" dirty="0"/>
          </a:p>
          <a:p>
            <a:r>
              <a:rPr lang="en-US" dirty="0"/>
              <a:t>Use atlases like NHS Atlas of Variation</a:t>
            </a:r>
            <a:br>
              <a:rPr lang="en-US" dirty="0"/>
            </a:br>
            <a:endParaRPr lang="en-US" dirty="0"/>
          </a:p>
          <a:p>
            <a:r>
              <a:rPr lang="en-US" dirty="0"/>
              <a:t>Just because SABA is cheap and brings immediate relief doesn’t mean it’s enough</a:t>
            </a:r>
            <a:br>
              <a:rPr lang="en-US" dirty="0"/>
            </a:br>
            <a:endParaRPr lang="en-US" dirty="0"/>
          </a:p>
          <a:p>
            <a:r>
              <a:rPr lang="en-US" dirty="0"/>
              <a:t>Just because people can take a lot of SABA without side-effects doesn’t mean a lot of SABA use in asthma is safe</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87637" y="955223"/>
            <a:ext cx="3874119" cy="5773712"/>
          </a:xfrm>
          <a:prstGeom prst="rect">
            <a:avLst/>
          </a:prstGeom>
        </p:spPr>
      </p:pic>
    </p:spTree>
    <p:extLst>
      <p:ext uri="{BB962C8B-B14F-4D97-AF65-F5344CB8AC3E}">
        <p14:creationId xmlns:p14="http://schemas.microsoft.com/office/powerpoint/2010/main" val="3009925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7848599" cy="1143000"/>
          </a:xfrm>
        </p:spPr>
        <p:txBody>
          <a:bodyPr/>
          <a:lstStyle/>
          <a:p>
            <a:r>
              <a:rPr lang="en-US" dirty="0"/>
              <a:t>[New slide] Proportion of patients receiving 6+ SABA inhalers</a:t>
            </a:r>
            <a:br>
              <a:rPr lang="en-US" dirty="0"/>
            </a:br>
            <a:endParaRPr lang="en-US" dirty="0"/>
          </a:p>
        </p:txBody>
      </p:sp>
      <p:pic>
        <p:nvPicPr>
          <p:cNvPr id="8" name="Content Placeholder 7" descr="A screenshot of a social media post&#10;&#10;Description generated with very high confidence">
            <a:extLst>
              <a:ext uri="{FF2B5EF4-FFF2-40B4-BE49-F238E27FC236}">
                <a16:creationId xmlns:a16="http://schemas.microsoft.com/office/drawing/2014/main" id="{5036765A-3FDC-42D6-BBE2-3E35476D6D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835" y="1600200"/>
            <a:ext cx="8876329" cy="5022333"/>
          </a:xfrm>
        </p:spPr>
      </p:pic>
    </p:spTree>
    <p:extLst>
      <p:ext uri="{BB962C8B-B14F-4D97-AF65-F5344CB8AC3E}">
        <p14:creationId xmlns:p14="http://schemas.microsoft.com/office/powerpoint/2010/main" val="446502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your words carefully</a:t>
            </a:r>
            <a:r>
              <a:rPr lang="mr-IN" dirty="0"/>
              <a:t>…</a:t>
            </a:r>
            <a:endParaRPr lang="en-US" dirty="0"/>
          </a:p>
        </p:txBody>
      </p:sp>
      <p:sp>
        <p:nvSpPr>
          <p:cNvPr id="3" name="Content Placeholder 2"/>
          <p:cNvSpPr>
            <a:spLocks noGrp="1"/>
          </p:cNvSpPr>
          <p:nvPr>
            <p:ph idx="1"/>
          </p:nvPr>
        </p:nvSpPr>
        <p:spPr>
          <a:xfrm>
            <a:off x="609601" y="1417638"/>
            <a:ext cx="10972800" cy="4525963"/>
          </a:xfrm>
        </p:spPr>
        <p:txBody>
          <a:bodyPr>
            <a:normAutofit fontScale="70000" lnSpcReduction="20000"/>
          </a:bodyPr>
          <a:lstStyle/>
          <a:p>
            <a:r>
              <a:rPr lang="en-US" dirty="0"/>
              <a:t>Pay attention to choice of words used in conversation and in writing:</a:t>
            </a:r>
          </a:p>
          <a:p>
            <a:pPr lvl="1"/>
            <a:r>
              <a:rPr lang="en-US" dirty="0"/>
              <a:t>“Over-reliance” vs over-use</a:t>
            </a:r>
          </a:p>
          <a:p>
            <a:pPr lvl="1"/>
            <a:r>
              <a:rPr lang="en-US" dirty="0"/>
              <a:t>SABA for asthma vs SABA for COPD</a:t>
            </a:r>
          </a:p>
          <a:p>
            <a:pPr lvl="1"/>
            <a:r>
              <a:rPr lang="en-US" dirty="0"/>
              <a:t>Dose or puff</a:t>
            </a:r>
          </a:p>
          <a:p>
            <a:pPr lvl="1"/>
            <a:r>
              <a:rPr lang="en-US" dirty="0"/>
              <a:t>Rescue or relieve</a:t>
            </a:r>
          </a:p>
          <a:p>
            <a:pPr lvl="1"/>
            <a:r>
              <a:rPr lang="en-US" dirty="0"/>
              <a:t>Stops asthma vs stops asthma attacks</a:t>
            </a:r>
          </a:p>
          <a:p>
            <a:pPr lvl="1"/>
            <a:r>
              <a:rPr lang="en-US" dirty="0"/>
              <a:t>As directed by </a:t>
            </a:r>
            <a:r>
              <a:rPr lang="en-GB" dirty="0"/>
              <a:t>your GP</a:t>
            </a:r>
            <a:r>
              <a:rPr lang="mr-IN" dirty="0"/>
              <a:t>…</a:t>
            </a:r>
            <a:r>
              <a:rPr lang="en-GB" dirty="0"/>
              <a:t>.</a:t>
            </a:r>
          </a:p>
          <a:p>
            <a:pPr lvl="1"/>
            <a:r>
              <a:rPr lang="en-GB" dirty="0"/>
              <a:t>As needed</a:t>
            </a:r>
            <a:r>
              <a:rPr lang="mr-IN" dirty="0"/>
              <a:t>…</a:t>
            </a:r>
            <a:r>
              <a:rPr lang="en-GB" dirty="0"/>
              <a:t>.</a:t>
            </a:r>
            <a:br>
              <a:rPr lang="en-GB" dirty="0"/>
            </a:br>
            <a:endParaRPr lang="en-GB" dirty="0"/>
          </a:p>
          <a:p>
            <a:r>
              <a:rPr lang="en-US" dirty="0"/>
              <a:t>Use the same words each time and along the pathway</a:t>
            </a:r>
            <a:br>
              <a:rPr lang="en-US" dirty="0"/>
            </a:br>
            <a:endParaRPr lang="en-US" dirty="0"/>
          </a:p>
          <a:p>
            <a:r>
              <a:rPr lang="en-US" b="1" dirty="0"/>
              <a:t>A “puff” is a breathless moment: count those moments</a:t>
            </a:r>
            <a:r>
              <a:rPr lang="mr-IN" b="1" dirty="0"/>
              <a:t>…</a:t>
            </a:r>
            <a:r>
              <a:rPr lang="en-GB" b="1" dirty="0"/>
              <a:t>. 2400 breathless moments in a year = 12 inhalers</a:t>
            </a:r>
            <a:br>
              <a:rPr lang="en-GB" dirty="0"/>
            </a:br>
            <a:endParaRPr lang="en-GB" dirty="0"/>
          </a:p>
          <a:p>
            <a:r>
              <a:rPr lang="en-GB" dirty="0"/>
              <a:t>Build on existing “make every contact count” approaches eg Ask, Advise, Act used in treating tobacco dependence</a:t>
            </a:r>
          </a:p>
        </p:txBody>
      </p:sp>
    </p:spTree>
    <p:extLst>
      <p:ext uri="{BB962C8B-B14F-4D97-AF65-F5344CB8AC3E}">
        <p14:creationId xmlns:p14="http://schemas.microsoft.com/office/powerpoint/2010/main" val="9272500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Words: Social movements thrive on narratives</a:t>
            </a:r>
          </a:p>
        </p:txBody>
      </p:sp>
      <p:sp>
        <p:nvSpPr>
          <p:cNvPr id="3" name="Content Placeholder 2"/>
          <p:cNvSpPr>
            <a:spLocks noGrp="1"/>
          </p:cNvSpPr>
          <p:nvPr>
            <p:ph idx="1"/>
          </p:nvPr>
        </p:nvSpPr>
        <p:spPr>
          <a:xfrm>
            <a:off x="7248637" y="1600201"/>
            <a:ext cx="4943363" cy="4525963"/>
          </a:xfrm>
        </p:spPr>
        <p:txBody>
          <a:bodyPr/>
          <a:lstStyle/>
          <a:p>
            <a:r>
              <a:rPr lang="en-US" dirty="0"/>
              <a:t>What stories do you tell to help explain?</a:t>
            </a:r>
          </a:p>
          <a:p>
            <a:r>
              <a:rPr lang="en-US" dirty="0"/>
              <a:t>What analogies and metaphors do you use?</a:t>
            </a:r>
          </a:p>
        </p:txBody>
      </p:sp>
      <p:sp>
        <p:nvSpPr>
          <p:cNvPr id="4" name="Rectangle: Rounded Corners 1">
            <a:extLst>
              <a:ext uri="{FF2B5EF4-FFF2-40B4-BE49-F238E27FC236}">
                <a16:creationId xmlns:a16="http://schemas.microsoft.com/office/drawing/2014/main" id="{4F400F1E-3EA7-418F-8147-2B92ED6E927C}"/>
              </a:ext>
            </a:extLst>
          </p:cNvPr>
          <p:cNvSpPr/>
          <p:nvPr/>
        </p:nvSpPr>
        <p:spPr>
          <a:xfrm>
            <a:off x="287753" y="1734118"/>
            <a:ext cx="6577616" cy="3786234"/>
          </a:xfrm>
          <a:prstGeom prst="roundRect">
            <a:avLst/>
          </a:prstGeom>
          <a:solidFill>
            <a:srgbClr val="006F44"/>
          </a:solidFill>
          <a:ln>
            <a:solidFill>
              <a:srgbClr val="00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dirty="0">
              <a:solidFill>
                <a:schemeClr val="bg1"/>
              </a:solidFill>
              <a:latin typeface="Arial Rounded MT Bold" panose="020F0704030504030204" pitchFamily="34" charset="0"/>
            </a:endParaRPr>
          </a:p>
          <a:p>
            <a:r>
              <a:rPr lang="en-US" sz="4000" dirty="0">
                <a:solidFill>
                  <a:schemeClr val="bg1"/>
                </a:solidFill>
                <a:latin typeface="Arial Rounded MT Bold" panose="020F0704030504030204" pitchFamily="34" charset="0"/>
              </a:rPr>
              <a:t>“</a:t>
            </a:r>
            <a:r>
              <a:rPr lang="en-GB" sz="3600" dirty="0">
                <a:solidFill>
                  <a:schemeClr val="bg1"/>
                </a:solidFill>
                <a:latin typeface="Arial Rounded MT Bold" panose="020F0704030504030204" pitchFamily="34" charset="0"/>
              </a:rPr>
              <a:t>Using the blue reliever is like dampening down a fire, but to put the embers out, and to stop it flaring up again, you need the ICS controller”</a:t>
            </a:r>
            <a:endParaRPr lang="en-US" sz="4000" dirty="0">
              <a:solidFill>
                <a:schemeClr val="bg1"/>
              </a:solidFill>
              <a:latin typeface="Arial Rounded MT Bold" panose="020F0704030504030204" pitchFamily="34" charset="0"/>
            </a:endParaRPr>
          </a:p>
          <a:p>
            <a:r>
              <a:rPr lang="en-US" sz="2000" dirty="0">
                <a:solidFill>
                  <a:schemeClr val="bg1"/>
                </a:solidFill>
                <a:latin typeface="Arial Rounded MT Bold" panose="020F0704030504030204" pitchFamily="34" charset="0"/>
              </a:rPr>
              <a:t>											</a:t>
            </a:r>
            <a:br>
              <a:rPr lang="en-US" sz="2000" dirty="0">
                <a:solidFill>
                  <a:schemeClr val="bg1"/>
                </a:solidFill>
                <a:latin typeface="Arial Rounded MT Bold" panose="020F0704030504030204" pitchFamily="34" charset="0"/>
              </a:rPr>
            </a:br>
            <a:endParaRPr lang="en-US" sz="4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841688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 Social movements also thrive on images: still &amp; moving</a:t>
            </a:r>
          </a:p>
        </p:txBody>
      </p:sp>
      <p:graphicFrame>
        <p:nvGraphicFramePr>
          <p:cNvPr id="5" name="Table 4"/>
          <p:cNvGraphicFramePr>
            <a:graphicFrameLocks noGrp="1"/>
          </p:cNvGraphicFramePr>
          <p:nvPr/>
        </p:nvGraphicFramePr>
        <p:xfrm>
          <a:off x="1013326" y="1417638"/>
          <a:ext cx="10619656" cy="4740408"/>
        </p:xfrm>
        <a:graphic>
          <a:graphicData uri="http://schemas.openxmlformats.org/drawingml/2006/table">
            <a:tbl>
              <a:tblPr firstRow="1" bandRow="1">
                <a:tableStyleId>{5C22544A-7EE6-4342-B048-85BDC9FD1C3A}</a:tableStyleId>
              </a:tblPr>
              <a:tblGrid>
                <a:gridCol w="1283546">
                  <a:extLst>
                    <a:ext uri="{9D8B030D-6E8A-4147-A177-3AD203B41FA5}">
                      <a16:colId xmlns:a16="http://schemas.microsoft.com/office/drawing/2014/main" val="20000"/>
                    </a:ext>
                  </a:extLst>
                </a:gridCol>
                <a:gridCol w="1918564">
                  <a:extLst>
                    <a:ext uri="{9D8B030D-6E8A-4147-A177-3AD203B41FA5}">
                      <a16:colId xmlns:a16="http://schemas.microsoft.com/office/drawing/2014/main" val="20001"/>
                    </a:ext>
                  </a:extLst>
                </a:gridCol>
                <a:gridCol w="2526559">
                  <a:extLst>
                    <a:ext uri="{9D8B030D-6E8A-4147-A177-3AD203B41FA5}">
                      <a16:colId xmlns:a16="http://schemas.microsoft.com/office/drawing/2014/main" val="20002"/>
                    </a:ext>
                  </a:extLst>
                </a:gridCol>
                <a:gridCol w="1094392">
                  <a:extLst>
                    <a:ext uri="{9D8B030D-6E8A-4147-A177-3AD203B41FA5}">
                      <a16:colId xmlns:a16="http://schemas.microsoft.com/office/drawing/2014/main" val="20003"/>
                    </a:ext>
                  </a:extLst>
                </a:gridCol>
                <a:gridCol w="3796595">
                  <a:extLst>
                    <a:ext uri="{9D8B030D-6E8A-4147-A177-3AD203B41FA5}">
                      <a16:colId xmlns:a16="http://schemas.microsoft.com/office/drawing/2014/main" val="20004"/>
                    </a:ext>
                  </a:extLst>
                </a:gridCol>
              </a:tblGrid>
              <a:tr h="481833">
                <a:tc>
                  <a:txBody>
                    <a:bodyPr/>
                    <a:lstStyle/>
                    <a:p>
                      <a:endParaRPr lang="en-US" dirty="0"/>
                    </a:p>
                  </a:txBody>
                  <a:tcPr/>
                </a:tc>
                <a:tc>
                  <a:txBody>
                    <a:bodyPr/>
                    <a:lstStyle/>
                    <a:p>
                      <a:r>
                        <a:rPr lang="en-US" dirty="0"/>
                        <a:t>What’s App</a:t>
                      </a:r>
                    </a:p>
                  </a:txBody>
                  <a:tcPr/>
                </a:tc>
                <a:tc>
                  <a:txBody>
                    <a:bodyPr/>
                    <a:lstStyle/>
                    <a:p>
                      <a:r>
                        <a:rPr lang="en-US" dirty="0"/>
                        <a:t>Telegram app</a:t>
                      </a:r>
                    </a:p>
                  </a:txBody>
                  <a:tcPr/>
                </a:tc>
                <a:tc>
                  <a:txBody>
                    <a:bodyPr/>
                    <a:lstStyle/>
                    <a:p>
                      <a:r>
                        <a:rPr lang="en-US" dirty="0"/>
                        <a:t>Twitter</a:t>
                      </a:r>
                    </a:p>
                  </a:txBody>
                  <a:tcPr/>
                </a:tc>
                <a:tc>
                  <a:txBody>
                    <a:bodyPr/>
                    <a:lstStyle/>
                    <a:p>
                      <a:r>
                        <a:rPr lang="en-US" dirty="0"/>
                        <a:t>Websites and </a:t>
                      </a:r>
                      <a:r>
                        <a:rPr lang="en-US" dirty="0" err="1"/>
                        <a:t>Facebook</a:t>
                      </a:r>
                      <a:endParaRPr lang="en-US" dirty="0"/>
                    </a:p>
                  </a:txBody>
                  <a:tcPr/>
                </a:tc>
                <a:extLst>
                  <a:ext uri="{0D108BD9-81ED-4DB2-BD59-A6C34878D82A}">
                    <a16:rowId xmlns:a16="http://schemas.microsoft.com/office/drawing/2014/main" val="10000"/>
                  </a:ext>
                </a:extLst>
              </a:tr>
              <a:tr h="673304">
                <a:tc>
                  <a:txBody>
                    <a:bodyPr/>
                    <a:lstStyle/>
                    <a:p>
                      <a:r>
                        <a:rPr lang="en-US" dirty="0"/>
                        <a:t>Internal</a:t>
                      </a:r>
                    </a:p>
                    <a:p>
                      <a:endParaRPr lang="en-US" dirty="0"/>
                    </a:p>
                  </a:txBody>
                  <a:tcPr/>
                </a:tc>
                <a:tc>
                  <a:txBody>
                    <a:bodyPr/>
                    <a:lstStyle/>
                    <a:p>
                      <a:r>
                        <a:rPr lang="en-US" dirty="0"/>
                        <a:t>Up to 250 users</a:t>
                      </a:r>
                    </a:p>
                  </a:txBody>
                  <a:tcPr/>
                </a:tc>
                <a:tc>
                  <a:txBody>
                    <a:bodyPr/>
                    <a:lstStyle/>
                    <a:p>
                      <a:r>
                        <a:rPr lang="en-US" dirty="0"/>
                        <a:t>Up to 100,000</a:t>
                      </a:r>
                    </a:p>
                  </a:txBody>
                  <a:tcPr/>
                </a:tc>
                <a:tc>
                  <a:txBody>
                    <a:bodyPr/>
                    <a:lstStyle/>
                    <a:p>
                      <a:endParaRPr lang="en-US"/>
                    </a:p>
                  </a:txBody>
                  <a:tcPr/>
                </a:tc>
                <a:tc>
                  <a:txBody>
                    <a:bodyPr/>
                    <a:lstStyle/>
                    <a:p>
                      <a:r>
                        <a:rPr lang="en-US" dirty="0">
                          <a:hlinkClick r:id="rId3"/>
                        </a:rPr>
                        <a:t>www.ipcrg.org/asthmarightcare</a:t>
                      </a:r>
                      <a:r>
                        <a:rPr lang="en-US" baseline="0" dirty="0"/>
                        <a:t> to download resources in English, Spanish &amp; Portuguese</a:t>
                      </a:r>
                      <a:endParaRPr lang="en-US" dirty="0"/>
                    </a:p>
                  </a:txBody>
                  <a:tcPr/>
                </a:tc>
                <a:extLst>
                  <a:ext uri="{0D108BD9-81ED-4DB2-BD59-A6C34878D82A}">
                    <a16:rowId xmlns:a16="http://schemas.microsoft.com/office/drawing/2014/main" val="10001"/>
                  </a:ext>
                </a:extLst>
              </a:tr>
              <a:tr h="344174">
                <a:tc>
                  <a:txBody>
                    <a:bodyPr/>
                    <a:lstStyle/>
                    <a:p>
                      <a:r>
                        <a:rPr lang="en-US" dirty="0"/>
                        <a:t>External</a:t>
                      </a:r>
                    </a:p>
                  </a:txBody>
                  <a:tcPr/>
                </a:tc>
                <a:tc>
                  <a:txBody>
                    <a:bodyPr/>
                    <a:lstStyle/>
                    <a:p>
                      <a:r>
                        <a:rPr lang="en-US" dirty="0"/>
                        <a:t>No</a:t>
                      </a:r>
                    </a:p>
                  </a:txBody>
                  <a:tcPr/>
                </a:tc>
                <a:tc>
                  <a:txBody>
                    <a:bodyPr/>
                    <a:lstStyle/>
                    <a:p>
                      <a:r>
                        <a:rPr lang="en-US" dirty="0"/>
                        <a:t>No</a:t>
                      </a:r>
                    </a:p>
                  </a:txBody>
                  <a:tcPr/>
                </a:tc>
                <a:tc>
                  <a:txBody>
                    <a:bodyPr/>
                    <a:lstStyle/>
                    <a:p>
                      <a:r>
                        <a:rPr lang="en-US" dirty="0"/>
                        <a:t>Yes</a:t>
                      </a:r>
                    </a:p>
                  </a:txBody>
                  <a:tcPr/>
                </a:tc>
                <a:tc>
                  <a:txBody>
                    <a:bodyPr/>
                    <a:lstStyle/>
                    <a:p>
                      <a:r>
                        <a:rPr lang="en-US" dirty="0"/>
                        <a:t>Possible!</a:t>
                      </a:r>
                    </a:p>
                  </a:txBody>
                  <a:tcPr/>
                </a:tc>
                <a:extLst>
                  <a:ext uri="{0D108BD9-81ED-4DB2-BD59-A6C34878D82A}">
                    <a16:rowId xmlns:a16="http://schemas.microsoft.com/office/drawing/2014/main" val="10002"/>
                  </a:ext>
                </a:extLst>
              </a:tr>
              <a:tr h="673304">
                <a:tc>
                  <a:txBody>
                    <a:bodyPr/>
                    <a:lstStyle/>
                    <a:p>
                      <a:r>
                        <a:rPr lang="en-US" dirty="0"/>
                        <a:t>Good for followers</a:t>
                      </a:r>
                    </a:p>
                  </a:txBody>
                  <a:tcPr/>
                </a:tc>
                <a:tc>
                  <a:txBody>
                    <a:bodyPr/>
                    <a:lstStyle/>
                    <a:p>
                      <a:r>
                        <a:rPr lang="en-US" dirty="0"/>
                        <a:t>Will</a:t>
                      </a:r>
                      <a:r>
                        <a:rPr lang="en-US" baseline="0" dirty="0"/>
                        <a:t> need new groups if get more than 250</a:t>
                      </a:r>
                      <a:endParaRPr lang="en-US" dirty="0"/>
                    </a:p>
                  </a:txBody>
                  <a:tcPr/>
                </a:tc>
                <a:tc>
                  <a:txBody>
                    <a:bodyPr/>
                    <a:lstStyle/>
                    <a:p>
                      <a:r>
                        <a:rPr lang="en-US" dirty="0"/>
                        <a:t>Yes</a:t>
                      </a:r>
                    </a:p>
                  </a:txBody>
                  <a:tcPr/>
                </a:tc>
                <a:tc>
                  <a:txBody>
                    <a:bodyPr/>
                    <a:lstStyle/>
                    <a:p>
                      <a:r>
                        <a:rPr lang="en-US" dirty="0"/>
                        <a:t>Yes</a:t>
                      </a:r>
                    </a:p>
                  </a:txBody>
                  <a:tcPr/>
                </a:tc>
                <a:tc>
                  <a:txBody>
                    <a:bodyPr/>
                    <a:lstStyle/>
                    <a:p>
                      <a:r>
                        <a:rPr lang="en-US" dirty="0"/>
                        <a:t>Need to advertise</a:t>
                      </a:r>
                    </a:p>
                  </a:txBody>
                  <a:tcPr/>
                </a:tc>
                <a:extLst>
                  <a:ext uri="{0D108BD9-81ED-4DB2-BD59-A6C34878D82A}">
                    <a16:rowId xmlns:a16="http://schemas.microsoft.com/office/drawing/2014/main" val="10003"/>
                  </a:ext>
                </a:extLst>
              </a:tr>
              <a:tr h="875295">
                <a:tc>
                  <a:txBody>
                    <a:bodyPr/>
                    <a:lstStyle/>
                    <a:p>
                      <a:r>
                        <a:rPr lang="en-US" dirty="0"/>
                        <a:t>Images</a:t>
                      </a:r>
                    </a:p>
                  </a:txBody>
                  <a:tcPr/>
                </a:tc>
                <a:tc>
                  <a:txBody>
                    <a:bodyPr/>
                    <a:lstStyle/>
                    <a:p>
                      <a:r>
                        <a:rPr lang="en-US" dirty="0"/>
                        <a:t>Yes</a:t>
                      </a:r>
                      <a:r>
                        <a:rPr lang="en-US" baseline="0" dirty="0"/>
                        <a:t> – uses lot of data. Encrypted</a:t>
                      </a:r>
                      <a:endParaRPr lang="en-US" dirty="0"/>
                    </a:p>
                  </a:txBody>
                  <a:tcPr/>
                </a:tc>
                <a:tc>
                  <a:txBody>
                    <a:bodyPr/>
                    <a:lstStyle/>
                    <a:p>
                      <a:r>
                        <a:rPr lang="en-US" dirty="0"/>
                        <a:t>Yes</a:t>
                      </a:r>
                      <a:r>
                        <a:rPr lang="en-US" baseline="0" dirty="0"/>
                        <a:t> – stored on Cloud. Encrypted</a:t>
                      </a:r>
                      <a:endParaRPr lang="en-US" dirty="0"/>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10004"/>
                  </a:ext>
                </a:extLst>
              </a:tr>
              <a:tr h="875295">
                <a:tc>
                  <a:txBody>
                    <a:bodyPr/>
                    <a:lstStyle/>
                    <a:p>
                      <a:r>
                        <a:rPr lang="en-US" dirty="0"/>
                        <a:t>Films</a:t>
                      </a:r>
                    </a:p>
                  </a:txBody>
                  <a:tcPr/>
                </a:tc>
                <a:tc>
                  <a:txBody>
                    <a:bodyPr/>
                    <a:lstStyle/>
                    <a:p>
                      <a:r>
                        <a:rPr lang="en-US" dirty="0"/>
                        <a:t>Yes, uses lot of data. Encrypted</a:t>
                      </a:r>
                    </a:p>
                  </a:txBody>
                  <a:tcPr/>
                </a:tc>
                <a:tc>
                  <a:txBody>
                    <a:bodyPr/>
                    <a:lstStyle/>
                    <a:p>
                      <a:r>
                        <a:rPr lang="en-US" dirty="0"/>
                        <a:t>Yes – stored</a:t>
                      </a:r>
                      <a:r>
                        <a:rPr lang="en-US" baseline="0" dirty="0"/>
                        <a:t> on Cloud. Encrypted</a:t>
                      </a:r>
                      <a:endParaRPr lang="en-US" dirty="0"/>
                    </a:p>
                  </a:txBody>
                  <a:tcPr/>
                </a:tc>
                <a:tc>
                  <a:txBody>
                    <a:bodyPr/>
                    <a:lstStyle/>
                    <a:p>
                      <a:r>
                        <a:rPr lang="en-US" dirty="0"/>
                        <a:t>Yes – if short – plans in Porto!</a:t>
                      </a:r>
                    </a:p>
                  </a:txBody>
                  <a:tcPr/>
                </a:tc>
                <a:tc>
                  <a:txBody>
                    <a:bodyPr/>
                    <a:lstStyle/>
                    <a:p>
                      <a:r>
                        <a:rPr lang="en-US" dirty="0"/>
                        <a:t>Yes</a:t>
                      </a:r>
                    </a:p>
                  </a:txBody>
                  <a:tcPr/>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104876" y="3429000"/>
            <a:ext cx="1931831" cy="3429000"/>
          </a:xfrm>
          <a:prstGeom prst="rect">
            <a:avLst/>
          </a:prstGeom>
        </p:spPr>
      </p:pic>
    </p:spTree>
    <p:extLst>
      <p:ext uri="{BB962C8B-B14F-4D97-AF65-F5344CB8AC3E}">
        <p14:creationId xmlns:p14="http://schemas.microsoft.com/office/powerpoint/2010/main" val="406699635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curious about what happens outside the consulting room</a:t>
            </a:r>
            <a:br>
              <a:rPr lang="en-US" dirty="0"/>
            </a:br>
            <a:endParaRPr lang="en-US" dirty="0"/>
          </a:p>
        </p:txBody>
      </p:sp>
      <p:sp>
        <p:nvSpPr>
          <p:cNvPr id="3" name="Content Placeholder 2"/>
          <p:cNvSpPr>
            <a:spLocks noGrp="1"/>
          </p:cNvSpPr>
          <p:nvPr>
            <p:ph idx="1"/>
          </p:nvPr>
        </p:nvSpPr>
        <p:spPr>
          <a:xfrm>
            <a:off x="1043636" y="1600201"/>
            <a:ext cx="10972800" cy="4525963"/>
          </a:xfrm>
        </p:spPr>
        <p:txBody>
          <a:bodyPr>
            <a:normAutofit/>
          </a:bodyPr>
          <a:lstStyle/>
          <a:p>
            <a:r>
              <a:rPr lang="en-US" dirty="0"/>
              <a:t>Who just goes to the pharmacist and by-passes the GP or nurse?</a:t>
            </a:r>
          </a:p>
          <a:p>
            <a:r>
              <a:rPr lang="en-US" dirty="0"/>
              <a:t>What is the scale of the problem with cyclists abusing salbutamol?</a:t>
            </a:r>
          </a:p>
          <a:p>
            <a:r>
              <a:rPr lang="en-US" dirty="0"/>
              <a:t>What do GPs with asthma do</a:t>
            </a:r>
            <a:r>
              <a:rPr lang="mr-IN" dirty="0"/>
              <a:t>…</a:t>
            </a:r>
            <a:r>
              <a:rPr lang="en-GB" dirty="0"/>
              <a:t>.</a:t>
            </a:r>
          </a:p>
          <a:p>
            <a:r>
              <a:rPr lang="en-GB" dirty="0"/>
              <a:t>What do staff in the ED do?  Who follows up patients from ED?</a:t>
            </a:r>
          </a:p>
        </p:txBody>
      </p:sp>
    </p:spTree>
    <p:extLst>
      <p:ext uri="{BB962C8B-B14F-4D97-AF65-F5344CB8AC3E}">
        <p14:creationId xmlns:p14="http://schemas.microsoft.com/office/powerpoint/2010/main" val="15305434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role of pharmacist</a:t>
            </a:r>
            <a:br>
              <a:rPr lang="en-US" dirty="0"/>
            </a:br>
            <a:endParaRPr lang="en-US" dirty="0"/>
          </a:p>
        </p:txBody>
      </p:sp>
      <p:sp>
        <p:nvSpPr>
          <p:cNvPr id="3" name="Content Placeholder 2"/>
          <p:cNvSpPr>
            <a:spLocks noGrp="1"/>
          </p:cNvSpPr>
          <p:nvPr>
            <p:ph idx="1"/>
          </p:nvPr>
        </p:nvSpPr>
        <p:spPr>
          <a:xfrm>
            <a:off x="609600" y="1417639"/>
            <a:ext cx="10972800" cy="4708526"/>
          </a:xfrm>
        </p:spPr>
        <p:txBody>
          <a:bodyPr>
            <a:normAutofit fontScale="92500" lnSpcReduction="20000"/>
          </a:bodyPr>
          <a:lstStyle/>
          <a:p>
            <a:r>
              <a:rPr lang="en-US" dirty="0"/>
              <a:t>The “rate limiting step” in most asthma pathways is the quality of the interaction with the pharmacist</a:t>
            </a:r>
          </a:p>
          <a:p>
            <a:r>
              <a:rPr lang="en-US" dirty="0"/>
              <a:t>Whether buying SABA over the counter or collecting a prescription</a:t>
            </a:r>
          </a:p>
          <a:p>
            <a:pPr lvl="2"/>
            <a:r>
              <a:rPr lang="en-US" dirty="0"/>
              <a:t>Getting advice on how and when to use</a:t>
            </a:r>
          </a:p>
          <a:p>
            <a:pPr lvl="2"/>
            <a:r>
              <a:rPr lang="en-US" dirty="0"/>
              <a:t>Inhaler check</a:t>
            </a:r>
          </a:p>
          <a:p>
            <a:pPr lvl="2"/>
            <a:r>
              <a:rPr lang="en-US" dirty="0"/>
              <a:t>What investment is made in pharmacists’ training</a:t>
            </a:r>
          </a:p>
          <a:p>
            <a:pPr lvl="2"/>
            <a:r>
              <a:rPr lang="en-US" dirty="0"/>
              <a:t>What reimbursement do they get to support doing the right thing?</a:t>
            </a:r>
          </a:p>
          <a:p>
            <a:pPr lvl="2"/>
            <a:r>
              <a:rPr lang="en-US" dirty="0"/>
              <a:t>What if the prescription needs review?</a:t>
            </a:r>
          </a:p>
          <a:p>
            <a:r>
              <a:rPr lang="en-US" dirty="0"/>
              <a:t>What training do pharmacists get: does anyone you know still say “use the blue first to open up the airways” – it was the right teaching 30 years ago….?</a:t>
            </a:r>
          </a:p>
          <a:p>
            <a:r>
              <a:rPr lang="en-US" dirty="0"/>
              <a:t>Are pharmacists afraid to challenge the prescriber for fear of losing business?</a:t>
            </a:r>
          </a:p>
          <a:p>
            <a:pPr lvl="2"/>
            <a:endParaRPr lang="en-US" dirty="0"/>
          </a:p>
        </p:txBody>
      </p:sp>
    </p:spTree>
    <p:extLst>
      <p:ext uri="{BB962C8B-B14F-4D97-AF65-F5344CB8AC3E}">
        <p14:creationId xmlns:p14="http://schemas.microsoft.com/office/powerpoint/2010/main" val="8424870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can you commit to?</a:t>
            </a:r>
            <a:br>
              <a:rPr lang="en-US" dirty="0"/>
            </a:br>
            <a:endParaRPr lang="en-US" dirty="0"/>
          </a:p>
        </p:txBody>
      </p:sp>
      <p:sp>
        <p:nvSpPr>
          <p:cNvPr id="4" name="TextBox 3"/>
          <p:cNvSpPr txBox="1"/>
          <p:nvPr/>
        </p:nvSpPr>
        <p:spPr>
          <a:xfrm>
            <a:off x="2710832" y="6334780"/>
            <a:ext cx="9669983" cy="523220"/>
          </a:xfrm>
          <a:prstGeom prst="rect">
            <a:avLst/>
          </a:prstGeom>
          <a:noFill/>
        </p:spPr>
        <p:txBody>
          <a:bodyPr wrap="square" rtlCol="0">
            <a:spAutoFit/>
          </a:bodyPr>
          <a:lstStyle/>
          <a:p>
            <a:r>
              <a:rPr lang="en-GB" sz="1400" i="1" dirty="0"/>
              <a:t>AstraZeneca have sponsored and paid for this symposium as part of the Gold Sponsor Package. IPCRG received funding from AstraZeneca to develop the Asthma Right Care Initiative</a:t>
            </a:r>
            <a:endParaRPr lang="en-US" sz="1400" dirty="0"/>
          </a:p>
        </p:txBody>
      </p:sp>
    </p:spTree>
    <p:extLst>
      <p:ext uri="{BB962C8B-B14F-4D97-AF65-F5344CB8AC3E}">
        <p14:creationId xmlns:p14="http://schemas.microsoft.com/office/powerpoint/2010/main" val="1763849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1" y="388938"/>
            <a:ext cx="6937393" cy="1143000"/>
          </a:xfrm>
        </p:spPr>
        <p:txBody>
          <a:bodyPr/>
          <a:lstStyle/>
          <a:p>
            <a:r>
              <a:rPr lang="en-US" sz="3200" dirty="0"/>
              <a:t>Understanding the world beyond the consultation</a:t>
            </a:r>
            <a:br>
              <a:rPr lang="en-US" sz="3200" dirty="0"/>
            </a:b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670" y="1882064"/>
            <a:ext cx="11310659" cy="4462709"/>
          </a:xfrm>
        </p:spPr>
      </p:pic>
    </p:spTree>
    <p:extLst>
      <p:ext uri="{BB962C8B-B14F-4D97-AF65-F5344CB8AC3E}">
        <p14:creationId xmlns:p14="http://schemas.microsoft.com/office/powerpoint/2010/main" val="430577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FCFC537-35D6-42A9-A9F7-E1FFB7E9F079}"/>
              </a:ext>
            </a:extLst>
          </p:cNvPr>
          <p:cNvSpPr/>
          <p:nvPr/>
        </p:nvSpPr>
        <p:spPr>
          <a:xfrm>
            <a:off x="5995248" y="3539694"/>
            <a:ext cx="6493085" cy="355819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02F7D01-9370-4245-BA24-27322F1D17A4}"/>
              </a:ext>
            </a:extLst>
          </p:cNvPr>
          <p:cNvSpPr/>
          <p:nvPr/>
        </p:nvSpPr>
        <p:spPr>
          <a:xfrm>
            <a:off x="5990613" y="0"/>
            <a:ext cx="2794612" cy="3429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040" y="873678"/>
            <a:ext cx="3378434" cy="24409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26" y="2055488"/>
            <a:ext cx="5789814" cy="3560733"/>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5144558" y="4620856"/>
            <a:ext cx="7281333" cy="2477033"/>
          </a:xfrm>
          <a:prstGeom prst="rect">
            <a:avLst/>
          </a:prstGeom>
        </p:spPr>
      </p:pic>
      <p:sp>
        <p:nvSpPr>
          <p:cNvPr id="2" name="Title 1"/>
          <p:cNvSpPr>
            <a:spLocks noGrp="1"/>
          </p:cNvSpPr>
          <p:nvPr>
            <p:ph type="title"/>
          </p:nvPr>
        </p:nvSpPr>
        <p:spPr>
          <a:xfrm>
            <a:off x="437750" y="215630"/>
            <a:ext cx="4595071" cy="1645501"/>
          </a:xfrm>
        </p:spPr>
        <p:txBody>
          <a:bodyPr>
            <a:normAutofit/>
          </a:bodyPr>
          <a:lstStyle/>
          <a:p>
            <a:r>
              <a:rPr lang="en-US" dirty="0"/>
              <a:t>Leading large scale change: the evidence</a:t>
            </a:r>
            <a:br>
              <a:rPr lang="en-US" dirty="0"/>
            </a:br>
            <a:endParaRPr lang="en-US" dirty="0"/>
          </a:p>
        </p:txBody>
      </p:sp>
      <p:pic>
        <p:nvPicPr>
          <p:cNvPr id="7" name="Picture 6"/>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0" y="5850021"/>
            <a:ext cx="1192516" cy="1007978"/>
          </a:xfrm>
          <a:prstGeom prst="rect">
            <a:avLst/>
          </a:prstGeom>
        </p:spPr>
      </p:pic>
      <p:sp>
        <p:nvSpPr>
          <p:cNvPr id="4" name="Content Placeholder 3">
            <a:extLst>
              <a:ext uri="{FF2B5EF4-FFF2-40B4-BE49-F238E27FC236}">
                <a16:creationId xmlns:a16="http://schemas.microsoft.com/office/drawing/2014/main" id="{B39F797F-1C92-012C-1933-F4940637240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203378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rotWithShape="1">
          <a:blip r:embed="rId2" cstate="screen">
            <a:extLst>
              <a:ext uri="{28A0092B-C50C-407E-A947-70E740481C1C}">
                <a14:useLocalDpi xmlns:a14="http://schemas.microsoft.com/office/drawing/2010/main" val="0"/>
              </a:ext>
            </a:extLst>
          </a:blip>
          <a:srcRect l="-1"/>
          <a:stretch/>
        </p:blipFill>
        <p:spPr>
          <a:xfrm>
            <a:off x="7353165" y="181837"/>
            <a:ext cx="4388754" cy="3247163"/>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885220" y="3504465"/>
            <a:ext cx="2137684" cy="3010823"/>
          </a:xfrm>
          <a:prstGeom prst="rect">
            <a:avLst/>
          </a:prstGeom>
        </p:spPr>
      </p:pic>
      <p:sp>
        <p:nvSpPr>
          <p:cNvPr id="2" name="Title 1">
            <a:extLst>
              <a:ext uri="{FF2B5EF4-FFF2-40B4-BE49-F238E27FC236}">
                <a16:creationId xmlns:a16="http://schemas.microsoft.com/office/drawing/2014/main" id="{EAF8EDEC-AE24-4BBD-BBCB-51E95DCCECF0}"/>
              </a:ext>
            </a:extLst>
          </p:cNvPr>
          <p:cNvSpPr>
            <a:spLocks noGrp="1"/>
          </p:cNvSpPr>
          <p:nvPr>
            <p:ph type="title"/>
          </p:nvPr>
        </p:nvSpPr>
        <p:spPr>
          <a:xfrm>
            <a:off x="613528" y="338247"/>
            <a:ext cx="6387102" cy="1325563"/>
          </a:xfrm>
        </p:spPr>
        <p:txBody>
          <a:bodyPr>
            <a:normAutofit/>
          </a:bodyPr>
          <a:lstStyle/>
          <a:p>
            <a:r>
              <a:rPr lang="en-US" dirty="0"/>
              <a:t>What are social movements and why are they relevant?</a:t>
            </a:r>
          </a:p>
        </p:txBody>
      </p:sp>
      <p:sp>
        <p:nvSpPr>
          <p:cNvPr id="3" name="Content Placeholder 2">
            <a:extLst>
              <a:ext uri="{FF2B5EF4-FFF2-40B4-BE49-F238E27FC236}">
                <a16:creationId xmlns:a16="http://schemas.microsoft.com/office/drawing/2014/main" id="{8B1060FE-6B2D-436A-B1BB-EED83A507CEF}"/>
              </a:ext>
            </a:extLst>
          </p:cNvPr>
          <p:cNvSpPr>
            <a:spLocks noGrp="1"/>
          </p:cNvSpPr>
          <p:nvPr>
            <p:ph idx="1"/>
          </p:nvPr>
        </p:nvSpPr>
        <p:spPr>
          <a:xfrm>
            <a:off x="617973" y="1826715"/>
            <a:ext cx="6732396" cy="4688573"/>
          </a:xfrm>
        </p:spPr>
        <p:txBody>
          <a:bodyPr anchor="t">
            <a:normAutofit/>
          </a:bodyPr>
          <a:lstStyle/>
          <a:p>
            <a:pPr lvl="0">
              <a:lnSpc>
                <a:spcPct val="90000"/>
              </a:lnSpc>
              <a:buClr>
                <a:schemeClr val="tx1"/>
              </a:buClr>
            </a:pPr>
            <a:r>
              <a:rPr lang="en-GB" sz="2000" dirty="0"/>
              <a:t>Sustained group action created from </a:t>
            </a:r>
            <a:r>
              <a:rPr lang="en-GB" sz="2000" b="1" dirty="0"/>
              <a:t>grassroots</a:t>
            </a:r>
            <a:r>
              <a:rPr lang="en-GB" sz="2000" dirty="0"/>
              <a:t> to stimulate social or political change</a:t>
            </a:r>
          </a:p>
          <a:p>
            <a:pPr>
              <a:lnSpc>
                <a:spcPct val="90000"/>
              </a:lnSpc>
              <a:buClr>
                <a:schemeClr val="tx1"/>
              </a:buClr>
            </a:pPr>
            <a:r>
              <a:rPr lang="en-GB" sz="2000" dirty="0"/>
              <a:t>Relies on </a:t>
            </a:r>
            <a:r>
              <a:rPr lang="en-GB" sz="2000" b="1" dirty="0"/>
              <a:t>networks </a:t>
            </a:r>
            <a:r>
              <a:rPr lang="en-GB" sz="2000" dirty="0"/>
              <a:t>and connections between networks</a:t>
            </a:r>
          </a:p>
          <a:p>
            <a:pPr>
              <a:lnSpc>
                <a:spcPct val="90000"/>
              </a:lnSpc>
              <a:buClr>
                <a:schemeClr val="tx1"/>
              </a:buClr>
            </a:pPr>
            <a:r>
              <a:rPr lang="en-GB" sz="2000" b="1" dirty="0"/>
              <a:t>Mobilise</a:t>
            </a:r>
            <a:r>
              <a:rPr lang="en-GB" sz="2000" dirty="0"/>
              <a:t> people globally and so often use technology – </a:t>
            </a:r>
            <a:r>
              <a:rPr lang="en-GB" sz="2000" b="1" dirty="0"/>
              <a:t>social media </a:t>
            </a:r>
            <a:r>
              <a:rPr lang="en-GB" sz="2000" dirty="0"/>
              <a:t>too, not just a communication campaign</a:t>
            </a:r>
          </a:p>
          <a:p>
            <a:pPr lvl="0">
              <a:lnSpc>
                <a:spcPct val="90000"/>
              </a:lnSpc>
              <a:buClr>
                <a:schemeClr val="tx1"/>
              </a:buClr>
            </a:pPr>
            <a:r>
              <a:rPr lang="en-GB" sz="2000" dirty="0"/>
              <a:t>Successful campaigns have </a:t>
            </a:r>
            <a:r>
              <a:rPr lang="en-GB" sz="2000" b="1" dirty="0"/>
              <a:t>an identity, clear call to action, and a message of hope </a:t>
            </a:r>
            <a:r>
              <a:rPr lang="en-GB" sz="2000" dirty="0"/>
              <a:t>(not just criticism)</a:t>
            </a:r>
          </a:p>
          <a:p>
            <a:pPr lvl="0">
              <a:lnSpc>
                <a:spcPct val="90000"/>
              </a:lnSpc>
              <a:buClr>
                <a:schemeClr val="tx1"/>
              </a:buClr>
            </a:pPr>
            <a:r>
              <a:rPr lang="en-GB" sz="2000" dirty="0"/>
              <a:t>Need a </a:t>
            </a:r>
            <a:r>
              <a:rPr lang="en-GB" sz="2000" b="1" dirty="0"/>
              <a:t>message</a:t>
            </a:r>
            <a:r>
              <a:rPr lang="en-GB" sz="2000" dirty="0"/>
              <a:t> and </a:t>
            </a:r>
            <a:r>
              <a:rPr lang="en-GB" sz="2000" b="1" dirty="0"/>
              <a:t>champions</a:t>
            </a:r>
          </a:p>
          <a:p>
            <a:pPr>
              <a:lnSpc>
                <a:spcPct val="90000"/>
              </a:lnSpc>
              <a:buClr>
                <a:schemeClr val="tx1"/>
              </a:buClr>
            </a:pPr>
            <a:r>
              <a:rPr lang="en-GB" sz="2000" dirty="0" err="1"/>
              <a:t>Eg</a:t>
            </a:r>
            <a:r>
              <a:rPr lang="en-GB" sz="2000" dirty="0"/>
              <a:t> Obama’s campaign for election “yes we can” and HIV/AIDS movement; ”Hello, my name is..”; flu fighters; antibiotic guardians</a:t>
            </a:r>
          </a:p>
          <a:p>
            <a:pPr>
              <a:lnSpc>
                <a:spcPct val="90000"/>
              </a:lnSpc>
              <a:buClr>
                <a:schemeClr val="tx1"/>
              </a:buClr>
            </a:pPr>
            <a:endParaRPr lang="en-GB" sz="2000" dirty="0"/>
          </a:p>
        </p:txBody>
      </p:sp>
    </p:spTree>
    <p:extLst>
      <p:ext uri="{BB962C8B-B14F-4D97-AF65-F5344CB8AC3E}">
        <p14:creationId xmlns:p14="http://schemas.microsoft.com/office/powerpoint/2010/main" val="3037371095"/>
      </p:ext>
    </p:extLst>
  </p:cSld>
  <p:clrMapOvr>
    <a:masterClrMapping/>
  </p:clrMapOvr>
</p:sld>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004F27"/>
      </a:dk2>
      <a:lt2>
        <a:srgbClr val="EEECE1"/>
      </a:lt2>
      <a:accent1>
        <a:srgbClr val="299D37"/>
      </a:accent1>
      <a:accent2>
        <a:srgbClr val="F6BB1C"/>
      </a:accent2>
      <a:accent3>
        <a:srgbClr val="9BBB59"/>
      </a:accent3>
      <a:accent4>
        <a:srgbClr val="8064A2"/>
      </a:accent4>
      <a:accent5>
        <a:srgbClr val="50B3B6"/>
      </a:accent5>
      <a:accent6>
        <a:srgbClr val="E47936"/>
      </a:accent6>
      <a:hlink>
        <a:srgbClr val="0099D4"/>
      </a:hlink>
      <a:folHlink>
        <a:srgbClr val="D007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6879</Words>
  <Application>Microsoft Office PowerPoint</Application>
  <PresentationFormat>Widescreen</PresentationFormat>
  <Paragraphs>605</Paragraphs>
  <Slides>67</Slides>
  <Notes>17</Notes>
  <HiddenSlides>1</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67</vt:i4>
      </vt:variant>
    </vt:vector>
  </HeadingPairs>
  <TitlesOfParts>
    <vt:vector size="74" baseType="lpstr">
      <vt:lpstr>Arial</vt:lpstr>
      <vt:lpstr>Arial Rounded MT Bold</vt:lpstr>
      <vt:lpstr>Calibri</vt:lpstr>
      <vt:lpstr>Calibri Light</vt:lpstr>
      <vt:lpstr>Wingdings</vt:lpstr>
      <vt:lpstr>Office Theme</vt:lpstr>
      <vt:lpstr>3_Office Theme</vt:lpstr>
      <vt:lpstr>Introducing Asthma Right Care</vt:lpstr>
      <vt:lpstr>PowerPoint Presentation</vt:lpstr>
      <vt:lpstr>Making a case for change</vt:lpstr>
      <vt:lpstr>Context</vt:lpstr>
      <vt:lpstr> Start with “hunches” for improvement </vt:lpstr>
      <vt:lpstr>PowerPoint Presentation</vt:lpstr>
      <vt:lpstr>Understanding the world beyond the consultation </vt:lpstr>
      <vt:lpstr>Leading large scale change: the evidence </vt:lpstr>
      <vt:lpstr>What are social movements and why are they relevant?</vt:lpstr>
      <vt:lpstr>It’s all about the followers…being inspired  and confident to try something different</vt:lpstr>
      <vt:lpstr>Asthma Right Care as a social movement</vt:lpstr>
      <vt:lpstr>What is Right Care? Lancet Series 2017</vt:lpstr>
      <vt:lpstr>PowerPoint Presentation</vt:lpstr>
      <vt:lpstr>Our case for change</vt:lpstr>
      <vt:lpstr>Aim</vt:lpstr>
      <vt:lpstr>What is the best single measure for our aim?</vt:lpstr>
      <vt:lpstr>PowerPoint Presentation</vt:lpstr>
      <vt:lpstr>Scope</vt:lpstr>
      <vt:lpstr>Agreed working definitions of right care</vt:lpstr>
      <vt:lpstr>Case for change</vt:lpstr>
      <vt:lpstr>Therefore</vt:lpstr>
      <vt:lpstr>So, asthma right care: why start with focus on overreliance on SABA?</vt:lpstr>
      <vt:lpstr>Aim</vt:lpstr>
      <vt:lpstr>Objectives (1)</vt:lpstr>
      <vt:lpstr>Objectives (2)</vt:lpstr>
      <vt:lpstr>What are the criteria for measuring the aim and objectives?</vt:lpstr>
      <vt:lpstr>Objectives and measures (1)</vt:lpstr>
      <vt:lpstr>Objectives and measures (2)</vt:lpstr>
      <vt:lpstr>Objectives and measures (3)</vt:lpstr>
      <vt:lpstr>Some of our first questions</vt:lpstr>
      <vt:lpstr>What have we done so far?  First six months Jan-June 2018 </vt:lpstr>
      <vt:lpstr>Stakeholder engagement</vt:lpstr>
      <vt:lpstr>Identifying stakeholders 9Cs</vt:lpstr>
      <vt:lpstr>Power, impact, influence analysis (from NHS Improvement)</vt:lpstr>
      <vt:lpstr>Example: Who might PCRS-UK involve in a design charrette?</vt:lpstr>
      <vt:lpstr>Who might your Delivery Team involve in a design charrette?</vt:lpstr>
      <vt:lpstr>What will you discuss and co-create in your design charrette?  Our Asthma Right Care prototype conversation pieces</vt:lpstr>
      <vt:lpstr>SABA Slide Rule – inspired by the Readiness Ruler</vt:lpstr>
      <vt:lpstr>SABA slide rule</vt:lpstr>
      <vt:lpstr>PowerPoint Presentation</vt:lpstr>
      <vt:lpstr>PowerPoint Presentation</vt:lpstr>
      <vt:lpstr>PowerPoint Presentation</vt:lpstr>
      <vt:lpstr>How will we know if it’s working</vt:lpstr>
      <vt:lpstr>PowerPoint Presentation</vt:lpstr>
      <vt:lpstr>Original Pilot Countries</vt:lpstr>
      <vt:lpstr>Reporting &amp; organisational structure</vt:lpstr>
      <vt:lpstr>Getting our social movement going</vt:lpstr>
      <vt:lpstr>Major milestones </vt:lpstr>
      <vt:lpstr>What we did, what we learnt</vt:lpstr>
      <vt:lpstr>CANADA</vt:lpstr>
      <vt:lpstr>UK</vt:lpstr>
      <vt:lpstr>SPAIN</vt:lpstr>
      <vt:lpstr> </vt:lpstr>
      <vt:lpstr>PORTUGAL</vt:lpstr>
      <vt:lpstr>PORTUGAL</vt:lpstr>
      <vt:lpstr>What has Asthma Right Care changed for you?</vt:lpstr>
      <vt:lpstr>International networks</vt:lpstr>
      <vt:lpstr>Summary of learning</vt:lpstr>
      <vt:lpstr>Be brave: talk numbers</vt:lpstr>
      <vt:lpstr>Be passionate about equity &amp; safety! </vt:lpstr>
      <vt:lpstr>[New slide] Proportion of patients receiving 6+ SABA inhalers </vt:lpstr>
      <vt:lpstr>Select your words carefully…</vt:lpstr>
      <vt:lpstr>Words: Social movements thrive on narratives</vt:lpstr>
      <vt:lpstr>Images: Social movements also thrive on images: still &amp; moving</vt:lpstr>
      <vt:lpstr>Be curious about what happens outside the consulting room </vt:lpstr>
      <vt:lpstr>Consider role of pharmacist </vt:lpstr>
      <vt:lpstr>What can you commit to? </vt:lpstr>
    </vt:vector>
  </TitlesOfParts>
  <Company>THS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Askew</dc:creator>
  <cp:lastModifiedBy>Nicola Connor</cp:lastModifiedBy>
  <cp:revision>35</cp:revision>
  <dcterms:created xsi:type="dcterms:W3CDTF">2018-01-04T14:42:27Z</dcterms:created>
  <dcterms:modified xsi:type="dcterms:W3CDTF">2023-02-28T15:10:09Z</dcterms:modified>
</cp:coreProperties>
</file>