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5" r:id="rId4"/>
    <p:sldMasterId id="2147483700" r:id="rId5"/>
    <p:sldMasterId id="2147483705" r:id="rId6"/>
    <p:sldMasterId id="2147483710" r:id="rId7"/>
  </p:sldMasterIdLst>
  <p:notesMasterIdLst>
    <p:notesMasterId r:id="rId30"/>
  </p:notesMasterIdLst>
  <p:sldIdLst>
    <p:sldId id="256" r:id="rId8"/>
    <p:sldId id="309" r:id="rId9"/>
    <p:sldId id="332" r:id="rId10"/>
    <p:sldId id="347" r:id="rId11"/>
    <p:sldId id="328" r:id="rId12"/>
    <p:sldId id="308" r:id="rId13"/>
    <p:sldId id="329" r:id="rId14"/>
    <p:sldId id="344" r:id="rId15"/>
    <p:sldId id="345" r:id="rId16"/>
    <p:sldId id="339" r:id="rId17"/>
    <p:sldId id="340" r:id="rId18"/>
    <p:sldId id="346" r:id="rId19"/>
    <p:sldId id="348" r:id="rId20"/>
    <p:sldId id="331" r:id="rId21"/>
    <p:sldId id="333" r:id="rId22"/>
    <p:sldId id="349" r:id="rId23"/>
    <p:sldId id="334" r:id="rId24"/>
    <p:sldId id="350" r:id="rId25"/>
    <p:sldId id="342" r:id="rId26"/>
    <p:sldId id="351" r:id="rId27"/>
    <p:sldId id="343" r:id="rId28"/>
    <p:sldId id="268" r:id="rId2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ime" initials="JCS" lastIdx="1" clrIdx="0">
    <p:extLst>
      <p:ext uri="{19B8F6BF-5375-455C-9EA6-DF929625EA0E}">
        <p15:presenceInfo xmlns:p15="http://schemas.microsoft.com/office/powerpoint/2012/main" userId="Jai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5907" autoAdjust="0"/>
  </p:normalViewPr>
  <p:slideViewPr>
    <p:cSldViewPr snapToGrid="0">
      <p:cViewPr varScale="1">
        <p:scale>
          <a:sx n="97" d="100"/>
          <a:sy n="97" d="100"/>
        </p:scale>
        <p:origin x="552" y="72"/>
      </p:cViewPr>
      <p:guideLst/>
    </p:cSldViewPr>
  </p:slideViewPr>
  <p:outlineViewPr>
    <p:cViewPr>
      <p:scale>
        <a:sx n="33" d="100"/>
        <a:sy n="33" d="100"/>
      </p:scale>
      <p:origin x="0" y="-10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BD4D6-7032-4E40-BCDA-28CE62B31A61}" type="datetimeFigureOut">
              <a:rPr lang="pt-PT" smtClean="0"/>
              <a:t>13/06/2022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F9710-5196-4275-97CF-ABE0BA6CCB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361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F9710-5196-4275-97CF-ABE0BA6CCB6D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842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hope you have enjoyed the lecture</a:t>
            </a:r>
            <a:endParaRPr lang="pt-P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your attention!</a:t>
            </a:r>
            <a:endParaRPr lang="pt-P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F9710-5196-4275-97CF-ABE0BA6CCB6D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122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70" y="202070"/>
            <a:ext cx="1975342" cy="139236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824" y="428471"/>
            <a:ext cx="1943055" cy="109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7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D6B-0508-4962-9457-E6109334F441}" type="datetimeFigureOut">
              <a:rPr lang="pt-PT" smtClean="0"/>
              <a:t>13/06/2022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1338-D468-44C5-BD12-9BEA933CB3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072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D6B-0508-4962-9457-E6109334F441}" type="datetimeFigureOut">
              <a:rPr lang="pt-PT" smtClean="0"/>
              <a:t>13/06/2022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1338-D468-44C5-BD12-9BEA933CB3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0032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13.06.2022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140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840" y="365127"/>
            <a:ext cx="977597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3" descr="logo_IPCR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312" y="239087"/>
            <a:ext cx="1854897" cy="83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35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13.06.2022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215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835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087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02840" y="365127"/>
            <a:ext cx="977597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3" descr="logo_IPCR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312" y="239087"/>
            <a:ext cx="1854897" cy="83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7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13.06.2022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495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13.06.2022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624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13.06.2022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220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13.06.2022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59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53181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7701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807" y="234487"/>
            <a:ext cx="1257801" cy="88659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936" y="47599"/>
            <a:ext cx="1037842" cy="58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9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13.06.2022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478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13.06.2022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20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13.06.2022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111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63217" y="1612399"/>
            <a:ext cx="6413083" cy="2298319"/>
          </a:xfrm>
        </p:spPr>
        <p:txBody>
          <a:bodyPr anchor="b"/>
          <a:lstStyle>
            <a:lvl1pPr algn="r">
              <a:lnSpc>
                <a:spcPts val="4000"/>
              </a:lnSpc>
              <a:defRPr sz="4400" b="1" i="0" spc="-100">
                <a:solidFill>
                  <a:schemeClr val="tx2"/>
                </a:solidFill>
                <a:latin typeface="+mj-lt"/>
                <a:cs typeface="Helvetica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3217" y="3910718"/>
            <a:ext cx="6413083" cy="1529577"/>
          </a:xfrm>
        </p:spPr>
        <p:txBody>
          <a:bodyPr anchor="t">
            <a:normAutofit/>
          </a:bodyPr>
          <a:lstStyle>
            <a:lvl1pPr marL="0" indent="0" algn="r">
              <a:lnSpc>
                <a:spcPts val="2400"/>
              </a:lnSpc>
              <a:buNone/>
              <a:defRPr sz="2400" b="0">
                <a:solidFill>
                  <a:schemeClr val="accent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892E7F-0DB7-4F89-AB4E-BA53995653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98" y="2206646"/>
            <a:ext cx="4088682" cy="1616182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D5F1D2FA-B439-4AE3-8F85-526AB1042475}"/>
              </a:ext>
            </a:extLst>
          </p:cNvPr>
          <p:cNvSpPr txBox="1"/>
          <p:nvPr/>
        </p:nvSpPr>
        <p:spPr>
          <a:xfrm>
            <a:off x="5107709" y="6031588"/>
            <a:ext cx="6533429" cy="71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1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The information displayed during the meeting is exclusively for Healthcare Professionals</a:t>
            </a:r>
            <a:br>
              <a:rPr kumimoji="0" lang="en-GB" sz="101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</a:br>
            <a:r>
              <a:rPr kumimoji="0" lang="en-GB" sz="101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empowered to prescribe or dispense medicinal products.</a:t>
            </a:r>
            <a:br>
              <a:rPr kumimoji="0" lang="en-GB" sz="101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</a:br>
            <a:r>
              <a:rPr kumimoji="0" lang="en-GB" sz="101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Please do not distribute in media, supporting materials or communication channels aimed at the general public </a:t>
            </a:r>
            <a:br>
              <a:rPr kumimoji="0" lang="en-GB" sz="101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</a:br>
            <a:r>
              <a:rPr kumimoji="0" lang="en-GB" sz="101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This AstraZeneca-sponsored symposium is organised in collaboration between AstraZeneca and IPCRG</a:t>
            </a:r>
            <a:endParaRPr kumimoji="0" lang="en-GB" sz="101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827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FC2C06-51C2-478D-9212-477DF5BDD6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721" y="242617"/>
            <a:ext cx="2403678" cy="978438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021E0E3-195F-43A5-AFA8-91CFE60C013B}"/>
              </a:ext>
            </a:extLst>
          </p:cNvPr>
          <p:cNvSpPr txBox="1">
            <a:spLocks/>
          </p:cNvSpPr>
          <p:nvPr/>
        </p:nvSpPr>
        <p:spPr>
          <a:xfrm>
            <a:off x="490017" y="6467946"/>
            <a:ext cx="11404026" cy="230832"/>
          </a:xfrm>
          <a:prstGeom prst="rect">
            <a:avLst/>
          </a:prstGeom>
        </p:spPr>
        <p:txBody>
          <a:bodyPr/>
          <a:lstStyle>
            <a:lvl1pPr marL="324000" indent="-324000" algn="l" defTabSz="12191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324000" algn="l" defTabSz="12191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2000" indent="-324000" algn="l" defTabSz="12191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170" indent="-304792" algn="l" defTabSz="121917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62" indent="-304792" algn="l" defTabSz="121917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99D37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ooter Placeholder 14">
            <a:extLst>
              <a:ext uri="{FF2B5EF4-FFF2-40B4-BE49-F238E27FC236}">
                <a16:creationId xmlns:a16="http://schemas.microsoft.com/office/drawing/2014/main" id="{7C53F59D-64DD-40E9-9110-39889074B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763" y="6356350"/>
            <a:ext cx="10954350" cy="365125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546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">
    <p:bg>
      <p:bgPr>
        <a:gradFill flip="none" rotWithShape="1">
          <a:gsLst>
            <a:gs pos="50000">
              <a:schemeClr val="tx1"/>
            </a:gs>
            <a:gs pos="50000">
              <a:schemeClr val="tx1"/>
            </a:gs>
            <a:gs pos="50000">
              <a:srgbClr val="31B44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C841D-1BA1-4AC9-9A22-15EA4D1DD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7927" y="2286000"/>
            <a:ext cx="6336146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add session title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59B57-B6D7-4233-B000-FFB3AB50FF37}"/>
              </a:ext>
            </a:extLst>
          </p:cNvPr>
          <p:cNvSpPr txBox="1"/>
          <p:nvPr userDrawn="1"/>
        </p:nvSpPr>
        <p:spPr>
          <a:xfrm>
            <a:off x="5107709" y="6513726"/>
            <a:ext cx="6533429" cy="24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1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This AstraZeneca-sponsored symposium is organised in collaboration between AstraZeneca and IPCRG</a:t>
            </a:r>
            <a:endParaRPr kumimoji="0" lang="en-GB" sz="101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02107E-1719-4A7B-BC49-CB0A0DA5E3AA}"/>
              </a:ext>
            </a:extLst>
          </p:cNvPr>
          <p:cNvSpPr/>
          <p:nvPr userDrawn="1"/>
        </p:nvSpPr>
        <p:spPr>
          <a:xfrm>
            <a:off x="0" y="3429001"/>
            <a:ext cx="12192000" cy="7158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03237E9-1AAC-4819-AE2B-741B19F5CC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7927" y="3516631"/>
            <a:ext cx="6336146" cy="1346200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/>
            </a:lvl1pPr>
            <a:lvl2pPr marL="0" algn="ctr">
              <a:defRPr i="1"/>
            </a:lvl2pPr>
          </a:lstStyle>
          <a:p>
            <a:pPr lvl="0"/>
            <a:r>
              <a:rPr lang="en-US"/>
              <a:t>Click to add speaker name</a:t>
            </a:r>
            <a:br>
              <a:rPr lang="en-US"/>
            </a:br>
            <a:r>
              <a:rPr lang="en-US"/>
              <a:t>and affiliation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9C297D-A8A9-46CC-9560-DFB2122C91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721" y="242617"/>
            <a:ext cx="2403678" cy="97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10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3ABBB-3769-46DB-BE9B-41FFE2EB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6D1ED1-1D0C-484F-8508-E861FFFD5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1FDE3-3098-4A0A-819B-66103300508C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13/06/2022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FCA500-8CD0-4F65-ADB4-BACCA267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Spoonful of Sugar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E448C-0FEB-4BA8-A58D-74403AFD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002275-227A-4430-80C8-FA48B0F544D6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DD19C12-9369-4C42-A047-76E7A725F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6068609"/>
            <a:ext cx="11233150" cy="153888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references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1523774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93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3AE951B0-490F-1640-97B4-B332EF171988}" type="slidenum">
              <a:rPr lang="en-GB" sz="2400" smtClean="0">
                <a:solidFill>
                  <a:srgbClr val="074B88"/>
                </a:solidFill>
              </a:rPr>
              <a:pPr defTabSz="609585"/>
              <a:t>‹nº›</a:t>
            </a:fld>
            <a:endParaRPr lang="en-GB" sz="2400">
              <a:solidFill>
                <a:srgbClr val="074B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65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C9BB59-E1A3-FF41-908A-7C2DF0BD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75DA6FFD-82C9-4048-AB1D-7BF3F367A319}" type="datetimeFigureOut">
              <a:rPr lang="en-BE" sz="2400" smtClean="0">
                <a:solidFill>
                  <a:srgbClr val="074B88"/>
                </a:solidFill>
              </a:rPr>
              <a:pPr defTabSz="609585"/>
              <a:t>06/13/2022</a:t>
            </a:fld>
            <a:endParaRPr lang="en-BE" sz="2400">
              <a:solidFill>
                <a:srgbClr val="074B88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90DA0-2832-384D-9602-DC3DC355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BE" sz="2400">
              <a:solidFill>
                <a:srgbClr val="074B8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AB01D-03F3-2F44-8DF3-921D0189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592BE8D7-A6E1-EF4A-BCF8-E292B972904E}" type="slidenum">
              <a:rPr lang="en-BE" sz="2400" smtClean="0">
                <a:solidFill>
                  <a:srgbClr val="074B88"/>
                </a:solidFill>
              </a:rPr>
              <a:pPr defTabSz="609585"/>
              <a:t>‹nº›</a:t>
            </a:fld>
            <a:endParaRPr lang="en-BE" sz="2400">
              <a:solidFill>
                <a:srgbClr val="074B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8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D6B-0508-4962-9457-E6109334F441}" type="datetimeFigureOut">
              <a:rPr lang="pt-PT" smtClean="0"/>
              <a:t>13/06/2022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1338-D468-44C5-BD12-9BEA933CB3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3116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278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3AE951B0-490F-1640-97B4-B332EF171988}" type="slidenum">
              <a:rPr lang="en-GB" sz="2400" smtClean="0">
                <a:solidFill>
                  <a:srgbClr val="074B88"/>
                </a:solidFill>
              </a:rPr>
              <a:pPr defTabSz="609585"/>
              <a:t>‹nº›</a:t>
            </a:fld>
            <a:endParaRPr lang="en-GB" sz="2400">
              <a:solidFill>
                <a:srgbClr val="074B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C9BB59-E1A3-FF41-908A-7C2DF0BD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75DA6FFD-82C9-4048-AB1D-7BF3F367A319}" type="datetimeFigureOut">
              <a:rPr lang="en-BE" sz="2400" smtClean="0">
                <a:solidFill>
                  <a:srgbClr val="074B88"/>
                </a:solidFill>
              </a:rPr>
              <a:pPr defTabSz="609585"/>
              <a:t>06/13/2022</a:t>
            </a:fld>
            <a:endParaRPr lang="en-BE" sz="2400">
              <a:solidFill>
                <a:srgbClr val="074B88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90DA0-2832-384D-9602-DC3DC355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BE" sz="2400">
              <a:solidFill>
                <a:srgbClr val="074B8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AB01D-03F3-2F44-8DF3-921D0189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592BE8D7-A6E1-EF4A-BCF8-E292B972904E}" type="slidenum">
              <a:rPr lang="en-BE" sz="2400" smtClean="0">
                <a:solidFill>
                  <a:srgbClr val="074B88"/>
                </a:solidFill>
              </a:rPr>
              <a:pPr defTabSz="609585"/>
              <a:t>‹nº›</a:t>
            </a:fld>
            <a:endParaRPr lang="en-BE" sz="2400">
              <a:solidFill>
                <a:srgbClr val="074B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70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702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295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3AE951B0-490F-1640-97B4-B332EF171988}" type="slidenum">
              <a:rPr lang="en-GB" sz="2400" smtClean="0">
                <a:solidFill>
                  <a:srgbClr val="074B88"/>
                </a:solidFill>
              </a:rPr>
              <a:pPr defTabSz="609585"/>
              <a:t>‹nº›</a:t>
            </a:fld>
            <a:endParaRPr lang="en-GB" sz="2400">
              <a:solidFill>
                <a:srgbClr val="074B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53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C9BB59-E1A3-FF41-908A-7C2DF0BD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75DA6FFD-82C9-4048-AB1D-7BF3F367A319}" type="datetimeFigureOut">
              <a:rPr lang="en-BE" sz="2400" smtClean="0">
                <a:solidFill>
                  <a:srgbClr val="074B88"/>
                </a:solidFill>
              </a:rPr>
              <a:pPr defTabSz="609585"/>
              <a:t>06/13/2022</a:t>
            </a:fld>
            <a:endParaRPr lang="en-BE" sz="2400">
              <a:solidFill>
                <a:srgbClr val="074B88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90DA0-2832-384D-9602-DC3DC355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BE" sz="2400">
              <a:solidFill>
                <a:srgbClr val="074B8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AB01D-03F3-2F44-8DF3-921D0189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592BE8D7-A6E1-EF4A-BCF8-E292B972904E}" type="slidenum">
              <a:rPr lang="en-BE" sz="2400" smtClean="0">
                <a:solidFill>
                  <a:srgbClr val="074B88"/>
                </a:solidFill>
              </a:rPr>
              <a:pPr defTabSz="609585"/>
              <a:t>‹nº›</a:t>
            </a:fld>
            <a:endParaRPr lang="en-BE" sz="2400">
              <a:solidFill>
                <a:srgbClr val="074B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86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833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3AE951B0-490F-1640-97B4-B332EF171988}" type="slidenum">
              <a:rPr lang="en-GB" sz="2400" smtClean="0">
                <a:solidFill>
                  <a:srgbClr val="074B88"/>
                </a:solidFill>
              </a:rPr>
              <a:pPr defTabSz="609585"/>
              <a:t>‹nº›</a:t>
            </a:fld>
            <a:endParaRPr lang="en-GB" sz="2400">
              <a:solidFill>
                <a:srgbClr val="074B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656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C9BB59-E1A3-FF41-908A-7C2DF0BD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75DA6FFD-82C9-4048-AB1D-7BF3F367A319}" type="datetimeFigureOut">
              <a:rPr lang="en-BE" sz="2400" smtClean="0">
                <a:solidFill>
                  <a:srgbClr val="074B88"/>
                </a:solidFill>
              </a:rPr>
              <a:pPr defTabSz="609585"/>
              <a:t>06/13/2022</a:t>
            </a:fld>
            <a:endParaRPr lang="en-BE" sz="2400">
              <a:solidFill>
                <a:srgbClr val="074B88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90DA0-2832-384D-9602-DC3DC355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n-BE" sz="2400">
              <a:solidFill>
                <a:srgbClr val="074B8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AB01D-03F3-2F44-8DF3-921D0189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592BE8D7-A6E1-EF4A-BCF8-E292B972904E}" type="slidenum">
              <a:rPr lang="en-BE" sz="2400" smtClean="0">
                <a:solidFill>
                  <a:srgbClr val="074B88"/>
                </a:solidFill>
              </a:rPr>
              <a:pPr defTabSz="609585"/>
              <a:t>‹nº›</a:t>
            </a:fld>
            <a:endParaRPr lang="en-BE" sz="2400">
              <a:solidFill>
                <a:srgbClr val="074B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5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59236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807" y="234487"/>
            <a:ext cx="1257801" cy="88659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936" y="47599"/>
            <a:ext cx="1037842" cy="58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8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D6B-0508-4962-9457-E6109334F441}" type="datetimeFigureOut">
              <a:rPr lang="pt-PT" smtClean="0"/>
              <a:t>13/06/2022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1338-D468-44C5-BD12-9BEA933CB3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762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D6B-0508-4962-9457-E6109334F441}" type="datetimeFigureOut">
              <a:rPr lang="pt-PT" smtClean="0"/>
              <a:t>13/06/2022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1338-D468-44C5-BD12-9BEA933CB3CF}" type="slidenum">
              <a:rPr lang="pt-PT" smtClean="0"/>
              <a:t>‹nº›</a:t>
            </a:fld>
            <a:endParaRPr lang="pt-PT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36" y="47599"/>
            <a:ext cx="1037842" cy="58496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807" y="234487"/>
            <a:ext cx="1257801" cy="88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D6B-0508-4962-9457-E6109334F441}" type="datetimeFigureOut">
              <a:rPr lang="pt-PT" smtClean="0"/>
              <a:t>13/06/2022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1338-D468-44C5-BD12-9BEA933CB3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050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D6B-0508-4962-9457-E6109334F441}" type="datetimeFigureOut">
              <a:rPr lang="pt-PT" smtClean="0"/>
              <a:t>13/06/2022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1338-D468-44C5-BD12-9BEA933CB3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835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CD6B-0508-4962-9457-E6109334F441}" type="datetimeFigureOut">
              <a:rPr lang="pt-PT" smtClean="0"/>
              <a:t>13/06/2022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1338-D468-44C5-BD12-9BEA933CB3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815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0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0.pn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3CD6B-0508-4962-9457-E6109334F441}" type="datetimeFigureOut">
              <a:rPr lang="pt-PT" smtClean="0"/>
              <a:t>13/06/2022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51338-D468-44C5-BD12-9BEA933CB3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144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09656-B515-4710-8461-2D8D260BD6BB}" type="datetimeFigureOut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13.06.2022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311C1-5A4F-46E7-BA50-3FEE89CADADE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29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D853C77-0E4C-44BF-9502-2B74BD65A7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452"/>
            <a:ext cx="633243" cy="4572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69373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FCBA14B-B21F-40D8-BB1B-DA3145FD3494}"/>
              </a:ext>
            </a:extLst>
          </p:cNvPr>
          <p:cNvSpPr txBox="1"/>
          <p:nvPr/>
        </p:nvSpPr>
        <p:spPr>
          <a:xfrm>
            <a:off x="5107709" y="6513726"/>
            <a:ext cx="65334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1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1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Veeva ID: ESS-1717; Date of preparation: April 2022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4C16934-E9D9-466D-88ED-5236D9E34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763" y="6356350"/>
            <a:ext cx="10954350" cy="365125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34999A01-3088-4C85-96A1-BD9EE136CED7}"/>
              </a:ext>
            </a:extLst>
          </p:cNvPr>
          <p:cNvSpPr txBox="1">
            <a:spLocks/>
          </p:cNvSpPr>
          <p:nvPr/>
        </p:nvSpPr>
        <p:spPr>
          <a:xfrm>
            <a:off x="11765031" y="6438940"/>
            <a:ext cx="294812" cy="355099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4F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286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xStyles>
    <p:titleStyle>
      <a:lvl1pPr algn="l" defTabSz="457200" rtl="0" eaLnBrk="1" latinLnBrk="0" hangingPunct="1">
        <a:lnSpc>
          <a:spcPts val="38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>
          <p15:clr>
            <a:srgbClr val="F26B43"/>
          </p15:clr>
        </p15:guide>
        <p15:guide id="2" pos="7287">
          <p15:clr>
            <a:srgbClr val="F26B43"/>
          </p15:clr>
        </p15:guide>
        <p15:guide id="3" orient="horz" pos="100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11967" y="243131"/>
            <a:ext cx="958003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8367" y="1798639"/>
            <a:ext cx="1036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image1.png" descr="Logo&#10;&#10;Description automatically generated">
            <a:extLst>
              <a:ext uri="{FF2B5EF4-FFF2-40B4-BE49-F238E27FC236}">
                <a16:creationId xmlns:a16="http://schemas.microsoft.com/office/drawing/2014/main" id="{0845127D-56D4-DE47-A869-DC0AEF6D2CB9}"/>
              </a:ext>
            </a:extLst>
          </p:cNvPr>
          <p:cNvPicPr/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295175" y="299855"/>
            <a:ext cx="1944312" cy="762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2865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457189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6066" indent="-34606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427127" algn="l"/>
          <a:tab pos="1641434" algn="l"/>
        </a:tabLst>
        <a:defRPr sz="300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701657" indent="-35400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427127" algn="l"/>
          <a:tab pos="1641434" algn="l"/>
        </a:tabLst>
        <a:defRPr sz="2600">
          <a:solidFill>
            <a:schemeClr val="tx1"/>
          </a:solidFill>
          <a:latin typeface="+mn-lt"/>
          <a:ea typeface="ＭＳ Ｐゴシック" pitchFamily="112" charset="-128"/>
        </a:defRPr>
      </a:lvl2pPr>
      <a:lvl3pPr marL="993750" indent="-268281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427127" algn="l"/>
          <a:tab pos="1641434" algn="l"/>
        </a:tabLst>
        <a:defRPr sz="2200">
          <a:solidFill>
            <a:schemeClr val="tx1"/>
          </a:solidFill>
          <a:latin typeface="+mn-lt"/>
          <a:ea typeface="ＭＳ Ｐゴシック" pitchFamily="112" charset="-128"/>
        </a:defRPr>
      </a:lvl3pPr>
      <a:lvl4pPr marL="1325530" indent="-330192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427127" algn="l"/>
          <a:tab pos="1641434" algn="l"/>
        </a:tabLst>
        <a:defRPr sz="1900">
          <a:solidFill>
            <a:schemeClr val="tx1"/>
          </a:solidFill>
          <a:latin typeface="+mn-lt"/>
          <a:ea typeface="ＭＳ Ｐゴシック" pitchFamily="112" charset="-128"/>
        </a:defRPr>
      </a:lvl4pPr>
      <a:lvl5pPr marL="1600160" indent="-27304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  <a:ea typeface="ＭＳ Ｐゴシック" pitchFamily="112" charset="-128"/>
        </a:defRPr>
      </a:lvl5pPr>
      <a:lvl6pPr marL="2057349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6pPr>
      <a:lvl7pPr marL="2514537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7pPr>
      <a:lvl8pPr marL="2971726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8pPr>
      <a:lvl9pPr marL="3428914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11967" y="243131"/>
            <a:ext cx="958003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8367" y="1798639"/>
            <a:ext cx="1036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image1.png" descr="Logo&#10;&#10;Description automatically generated">
            <a:extLst>
              <a:ext uri="{FF2B5EF4-FFF2-40B4-BE49-F238E27FC236}">
                <a16:creationId xmlns:a16="http://schemas.microsoft.com/office/drawing/2014/main" id="{0845127D-56D4-DE47-A869-DC0AEF6D2CB9}"/>
              </a:ext>
            </a:extLst>
          </p:cNvPr>
          <p:cNvPicPr/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295175" y="299855"/>
            <a:ext cx="1944312" cy="762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0701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457189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6066" indent="-34606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427127" algn="l"/>
          <a:tab pos="1641434" algn="l"/>
        </a:tabLst>
        <a:defRPr sz="300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701657" indent="-35400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427127" algn="l"/>
          <a:tab pos="1641434" algn="l"/>
        </a:tabLst>
        <a:defRPr sz="2600">
          <a:solidFill>
            <a:schemeClr val="tx1"/>
          </a:solidFill>
          <a:latin typeface="+mn-lt"/>
          <a:ea typeface="ＭＳ Ｐゴシック" pitchFamily="112" charset="-128"/>
        </a:defRPr>
      </a:lvl2pPr>
      <a:lvl3pPr marL="993750" indent="-268281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427127" algn="l"/>
          <a:tab pos="1641434" algn="l"/>
        </a:tabLst>
        <a:defRPr sz="2200">
          <a:solidFill>
            <a:schemeClr val="tx1"/>
          </a:solidFill>
          <a:latin typeface="+mn-lt"/>
          <a:ea typeface="ＭＳ Ｐゴシック" pitchFamily="112" charset="-128"/>
        </a:defRPr>
      </a:lvl3pPr>
      <a:lvl4pPr marL="1325530" indent="-330192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427127" algn="l"/>
          <a:tab pos="1641434" algn="l"/>
        </a:tabLst>
        <a:defRPr sz="1900">
          <a:solidFill>
            <a:schemeClr val="tx1"/>
          </a:solidFill>
          <a:latin typeface="+mn-lt"/>
          <a:ea typeface="ＭＳ Ｐゴシック" pitchFamily="112" charset="-128"/>
        </a:defRPr>
      </a:lvl4pPr>
      <a:lvl5pPr marL="1600160" indent="-27304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  <a:ea typeface="ＭＳ Ｐゴシック" pitchFamily="112" charset="-128"/>
        </a:defRPr>
      </a:lvl5pPr>
      <a:lvl6pPr marL="2057349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6pPr>
      <a:lvl7pPr marL="2514537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7pPr>
      <a:lvl8pPr marL="2971726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8pPr>
      <a:lvl9pPr marL="3428914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11967" y="243131"/>
            <a:ext cx="958003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8367" y="1798639"/>
            <a:ext cx="1036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image1.png" descr="Logo&#10;&#10;Description automatically generated">
            <a:extLst>
              <a:ext uri="{FF2B5EF4-FFF2-40B4-BE49-F238E27FC236}">
                <a16:creationId xmlns:a16="http://schemas.microsoft.com/office/drawing/2014/main" id="{0845127D-56D4-DE47-A869-DC0AEF6D2CB9}"/>
              </a:ext>
            </a:extLst>
          </p:cNvPr>
          <p:cNvPicPr/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295175" y="299855"/>
            <a:ext cx="1944312" cy="762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9052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457189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6066" indent="-34606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427127" algn="l"/>
          <a:tab pos="1641434" algn="l"/>
        </a:tabLst>
        <a:defRPr sz="300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701657" indent="-35400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427127" algn="l"/>
          <a:tab pos="1641434" algn="l"/>
        </a:tabLst>
        <a:defRPr sz="2600">
          <a:solidFill>
            <a:schemeClr val="tx1"/>
          </a:solidFill>
          <a:latin typeface="+mn-lt"/>
          <a:ea typeface="ＭＳ Ｐゴシック" pitchFamily="112" charset="-128"/>
        </a:defRPr>
      </a:lvl2pPr>
      <a:lvl3pPr marL="993750" indent="-268281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427127" algn="l"/>
          <a:tab pos="1641434" algn="l"/>
        </a:tabLst>
        <a:defRPr sz="2200">
          <a:solidFill>
            <a:schemeClr val="tx1"/>
          </a:solidFill>
          <a:latin typeface="+mn-lt"/>
          <a:ea typeface="ＭＳ Ｐゴシック" pitchFamily="112" charset="-128"/>
        </a:defRPr>
      </a:lvl3pPr>
      <a:lvl4pPr marL="1325530" indent="-330192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427127" algn="l"/>
          <a:tab pos="1641434" algn="l"/>
        </a:tabLst>
        <a:defRPr sz="1900">
          <a:solidFill>
            <a:schemeClr val="tx1"/>
          </a:solidFill>
          <a:latin typeface="+mn-lt"/>
          <a:ea typeface="ＭＳ Ｐゴシック" pitchFamily="112" charset="-128"/>
        </a:defRPr>
      </a:lvl4pPr>
      <a:lvl5pPr marL="1600160" indent="-27304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  <a:ea typeface="ＭＳ Ｐゴシック" pitchFamily="112" charset="-128"/>
        </a:defRPr>
      </a:lvl5pPr>
      <a:lvl6pPr marL="2057349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6pPr>
      <a:lvl7pPr marL="2514537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7pPr>
      <a:lvl8pPr marL="2971726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8pPr>
      <a:lvl9pPr marL="3428914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11967" y="243131"/>
            <a:ext cx="958003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8367" y="1798639"/>
            <a:ext cx="1036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image1.png" descr="Logo&#10;&#10;Description automatically generated">
            <a:extLst>
              <a:ext uri="{FF2B5EF4-FFF2-40B4-BE49-F238E27FC236}">
                <a16:creationId xmlns:a16="http://schemas.microsoft.com/office/drawing/2014/main" id="{0845127D-56D4-DE47-A869-DC0AEF6D2CB9}"/>
              </a:ext>
            </a:extLst>
          </p:cNvPr>
          <p:cNvPicPr/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295175" y="299855"/>
            <a:ext cx="1944312" cy="762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0345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14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457189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6066" indent="-34606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427127" algn="l"/>
          <a:tab pos="1641434" algn="l"/>
        </a:tabLst>
        <a:defRPr sz="300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701657" indent="-35400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427127" algn="l"/>
          <a:tab pos="1641434" algn="l"/>
        </a:tabLst>
        <a:defRPr sz="2600">
          <a:solidFill>
            <a:schemeClr val="tx1"/>
          </a:solidFill>
          <a:latin typeface="+mn-lt"/>
          <a:ea typeface="ＭＳ Ｐゴシック" pitchFamily="112" charset="-128"/>
        </a:defRPr>
      </a:lvl2pPr>
      <a:lvl3pPr marL="993750" indent="-268281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427127" algn="l"/>
          <a:tab pos="1641434" algn="l"/>
        </a:tabLst>
        <a:defRPr sz="2200">
          <a:solidFill>
            <a:schemeClr val="tx1"/>
          </a:solidFill>
          <a:latin typeface="+mn-lt"/>
          <a:ea typeface="ＭＳ Ｐゴシック" pitchFamily="112" charset="-128"/>
        </a:defRPr>
      </a:lvl3pPr>
      <a:lvl4pPr marL="1325530" indent="-330192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427127" algn="l"/>
          <a:tab pos="1641434" algn="l"/>
        </a:tabLst>
        <a:defRPr sz="1900">
          <a:solidFill>
            <a:schemeClr val="tx1"/>
          </a:solidFill>
          <a:latin typeface="+mn-lt"/>
          <a:ea typeface="ＭＳ Ｐゴシック" pitchFamily="112" charset="-128"/>
        </a:defRPr>
      </a:lvl4pPr>
      <a:lvl5pPr marL="1600160" indent="-27304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  <a:ea typeface="ＭＳ Ｐゴシック" pitchFamily="112" charset="-128"/>
        </a:defRPr>
      </a:lvl5pPr>
      <a:lvl6pPr marL="2057349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6pPr>
      <a:lvl7pPr marL="2514537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7pPr>
      <a:lvl8pPr marL="2971726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8pPr>
      <a:lvl9pPr marL="3428914" indent="-273044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27" algn="l"/>
          <a:tab pos="1641434" algn="l"/>
        </a:tabLst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p.woncaeurope.org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SmTj-sZ9-_4" TargetMode="Externa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42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900" b="1" dirty="0" smtClean="0"/>
              <a:t>WORKSHOP</a:t>
            </a:r>
            <a:r>
              <a:rPr lang="en-GB" sz="4900" dirty="0" smtClean="0"/>
              <a:t/>
            </a:r>
            <a:br>
              <a:rPr lang="en-GB" sz="4900" dirty="0" smtClean="0"/>
            </a:br>
            <a:r>
              <a:rPr lang="en-GB" sz="4800" dirty="0" smtClean="0"/>
              <a:t>Patient safety in the management of CRD</a:t>
            </a:r>
            <a:endParaRPr lang="en-GB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11436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noProof="0" dirty="0" smtClean="0"/>
              <a:t>Amanda Barnard</a:t>
            </a:r>
          </a:p>
          <a:p>
            <a:r>
              <a:rPr lang="en-GB" sz="2800" noProof="0" dirty="0" smtClean="0"/>
              <a:t>Jaime </a:t>
            </a:r>
            <a:r>
              <a:rPr lang="en-GB" sz="2800" noProof="0" dirty="0" smtClean="0"/>
              <a:t>Correia de </a:t>
            </a:r>
            <a:r>
              <a:rPr lang="en-GB" sz="2800" noProof="0" dirty="0" smtClean="0"/>
              <a:t>Sousa</a:t>
            </a:r>
          </a:p>
          <a:p>
            <a:r>
              <a:rPr lang="en-GB" sz="2800" dirty="0" smtClean="0"/>
              <a:t>Miguel </a:t>
            </a:r>
            <a:r>
              <a:rPr lang="en-GB" sz="2800" dirty="0" err="1" smtClean="0"/>
              <a:t>Román</a:t>
            </a:r>
            <a:r>
              <a:rPr lang="en-GB" sz="2800" dirty="0" smtClean="0"/>
              <a:t> Rodriguez</a:t>
            </a:r>
            <a:endParaRPr lang="en-GB" sz="28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65825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9D8D16-925C-674F-9766-19664E884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1537693"/>
            <a:ext cx="2954120" cy="762000"/>
          </a:xfrm>
        </p:spPr>
        <p:txBody>
          <a:bodyPr/>
          <a:lstStyle/>
          <a:p>
            <a:r>
              <a:rPr lang="en-US" sz="2667" dirty="0"/>
              <a:t>We reach 155,000 primary care colleagues</a:t>
            </a:r>
            <a:br>
              <a:rPr lang="en-US" sz="2667" dirty="0"/>
            </a:br>
            <a:r>
              <a:rPr lang="en-US" sz="2667" dirty="0"/>
              <a:t>through our 37 country members in high, middle and low income countries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E6C22C-0BEA-FD4C-B857-797C01D418E6}"/>
              </a:ext>
            </a:extLst>
          </p:cNvPr>
          <p:cNvSpPr txBox="1"/>
          <p:nvPr/>
        </p:nvSpPr>
        <p:spPr>
          <a:xfrm>
            <a:off x="1182624" y="5608321"/>
            <a:ext cx="7802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09585"/>
            <a:endParaRPr lang="en-US" sz="2400" dirty="0">
              <a:solidFill>
                <a:srgbClr val="074B88"/>
              </a:solidFill>
              <a:latin typeface="Arial"/>
            </a:endParaRPr>
          </a:p>
        </p:txBody>
      </p:sp>
      <p:pic>
        <p:nvPicPr>
          <p:cNvPr id="5" name="Content Placeholder 4" descr="Map&#10;&#10;Description automatically generated with low confidence">
            <a:extLst>
              <a:ext uri="{FF2B5EF4-FFF2-40B4-BE49-F238E27FC236}">
                <a16:creationId xmlns:a16="http://schemas.microsoft.com/office/drawing/2014/main" id="{9F024E1E-CA38-7248-B549-8C2FCF2CE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81" r="30708"/>
          <a:stretch/>
        </p:blipFill>
        <p:spPr>
          <a:xfrm>
            <a:off x="3925752" y="192506"/>
            <a:ext cx="7973445" cy="654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4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5A79C15-ECB1-E44E-93F3-6CB52BA8D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7953" y="858032"/>
            <a:ext cx="2162755" cy="762000"/>
          </a:xfrm>
        </p:spPr>
        <p:txBody>
          <a:bodyPr/>
          <a:lstStyle/>
          <a:p>
            <a:r>
              <a:rPr lang="en-US" dirty="0"/>
              <a:t>IPCRG’s strategy to add value</a:t>
            </a:r>
          </a:p>
        </p:txBody>
      </p:sp>
      <p:pic>
        <p:nvPicPr>
          <p:cNvPr id="5" name="Picture 4" descr="Diagram, venn diagram&#10;&#10;Description automatically generated">
            <a:extLst>
              <a:ext uri="{FF2B5EF4-FFF2-40B4-BE49-F238E27FC236}">
                <a16:creationId xmlns:a16="http://schemas.microsoft.com/office/drawing/2014/main" id="{B5BAEB49-12FF-9D46-B01B-BDD2020DA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5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l="721" b="1233"/>
          <a:stretch/>
        </p:blipFill>
        <p:spPr>
          <a:xfrm>
            <a:off x="427597" y="-284600"/>
            <a:ext cx="10813095" cy="71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safety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755105" cy="4351338"/>
          </a:xfrm>
        </p:spPr>
        <p:txBody>
          <a:bodyPr/>
          <a:lstStyle/>
          <a:p>
            <a:r>
              <a:rPr lang="en-US" dirty="0" smtClean="0"/>
              <a:t>It is </a:t>
            </a:r>
            <a:r>
              <a:rPr lang="en-US" dirty="0"/>
              <a:t>a critical policy issue and remains an important challenge to all </a:t>
            </a:r>
            <a:r>
              <a:rPr lang="en-US" dirty="0" smtClean="0"/>
              <a:t>health </a:t>
            </a:r>
            <a:r>
              <a:rPr lang="en-US" dirty="0"/>
              <a:t>systems. </a:t>
            </a:r>
            <a:endParaRPr lang="en-US" dirty="0" smtClean="0"/>
          </a:p>
          <a:p>
            <a:r>
              <a:rPr lang="en-US" dirty="0"/>
              <a:t>Many adverse events leading to harm could </a:t>
            </a:r>
            <a:r>
              <a:rPr lang="en-US" dirty="0" smtClean="0"/>
              <a:t>be </a:t>
            </a:r>
            <a:r>
              <a:rPr lang="en-US" dirty="0"/>
              <a:t>prevented if appropriate safety protocols and clinical guidelines were followed.</a:t>
            </a:r>
            <a:endParaRPr lang="en-US" dirty="0" smtClean="0"/>
          </a:p>
          <a:p>
            <a:r>
              <a:rPr lang="en-US" dirty="0" smtClean="0"/>
              <a:t>Different definitions</a:t>
            </a:r>
          </a:p>
          <a:p>
            <a:pPr lvl="1"/>
            <a:r>
              <a:rPr lang="en-US" dirty="0" smtClean="0"/>
              <a:t>WHO, OECD, NHS England, etc.</a:t>
            </a:r>
            <a:endParaRPr lang="pt-PT" dirty="0"/>
          </a:p>
        </p:txBody>
      </p:sp>
      <p:pic>
        <p:nvPicPr>
          <p:cNvPr id="7" name="Marcador de Posição de Conteúdo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815" t="1813"/>
          <a:stretch/>
        </p:blipFill>
        <p:spPr>
          <a:xfrm>
            <a:off x="7315201" y="1896177"/>
            <a:ext cx="4486921" cy="382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8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safety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884863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NHS England definition: </a:t>
            </a:r>
          </a:p>
          <a:p>
            <a:pPr marL="457200" lvl="1" indent="0">
              <a:buNone/>
            </a:pPr>
            <a:r>
              <a:rPr lang="en-US" sz="2800" dirty="0" smtClean="0"/>
              <a:t>Patient </a:t>
            </a:r>
            <a:r>
              <a:rPr lang="en-US" sz="2800" dirty="0"/>
              <a:t>safety is the avoidance of unintended or unexpected harm to people during the provision of health care. </a:t>
            </a:r>
            <a:endParaRPr lang="en-US" sz="2800" dirty="0" smtClean="0"/>
          </a:p>
          <a:p>
            <a:r>
              <a:rPr lang="en-US" dirty="0" smtClean="0"/>
              <a:t>Safety management </a:t>
            </a:r>
            <a:r>
              <a:rPr lang="en-US" dirty="0"/>
              <a:t>should </a:t>
            </a:r>
            <a:r>
              <a:rPr lang="en-US" dirty="0" smtClean="0"/>
              <a:t>move </a:t>
            </a:r>
            <a:r>
              <a:rPr lang="en-US" dirty="0"/>
              <a:t>from </a:t>
            </a:r>
            <a:r>
              <a:rPr lang="en-US" dirty="0" smtClean="0"/>
              <a:t>ensuring </a:t>
            </a:r>
            <a:r>
              <a:rPr lang="en-US" dirty="0"/>
              <a:t>that </a:t>
            </a:r>
            <a:endParaRPr lang="en-US" dirty="0" smtClean="0"/>
          </a:p>
          <a:p>
            <a:pPr marL="457200" lvl="1" indent="0">
              <a:buNone/>
            </a:pPr>
            <a:r>
              <a:rPr lang="en-US" sz="2800" b="1" i="1" dirty="0" smtClean="0"/>
              <a:t>‘</a:t>
            </a:r>
            <a:r>
              <a:rPr lang="en-US" sz="2800" b="1" i="1" dirty="0"/>
              <a:t>as few things </a:t>
            </a:r>
            <a:r>
              <a:rPr lang="en-US" sz="2800" b="1" i="1" dirty="0" smtClean="0"/>
              <a:t>as possible </a:t>
            </a:r>
            <a:r>
              <a:rPr lang="en-US" sz="2800" b="1" i="1" dirty="0"/>
              <a:t>go wrong’ </a:t>
            </a:r>
            <a:endParaRPr lang="en-US" sz="2800" b="1" i="1" dirty="0" smtClean="0"/>
          </a:p>
          <a:p>
            <a:r>
              <a:rPr lang="en-US" dirty="0" smtClean="0"/>
              <a:t>to </a:t>
            </a:r>
            <a:r>
              <a:rPr lang="en-US" dirty="0"/>
              <a:t>ensuring that </a:t>
            </a:r>
            <a:endParaRPr lang="en-US" dirty="0" smtClean="0"/>
          </a:p>
          <a:p>
            <a:pPr marL="457200" lvl="1" indent="0">
              <a:buNone/>
            </a:pPr>
            <a:r>
              <a:rPr lang="en-US" sz="2800" b="1" i="1" dirty="0" smtClean="0"/>
              <a:t>‘</a:t>
            </a:r>
            <a:r>
              <a:rPr lang="en-US" sz="2800" b="1" i="1" dirty="0"/>
              <a:t>as many things as possible go right’. </a:t>
            </a:r>
            <a:r>
              <a:rPr lang="en-US" sz="2800" i="1" dirty="0" smtClean="0"/>
              <a:t>*</a:t>
            </a:r>
            <a:endParaRPr lang="pt-PT" sz="2800" i="1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97" y="2596529"/>
            <a:ext cx="3120422" cy="2374234"/>
          </a:xfrm>
        </p:spPr>
      </p:pic>
      <p:sp>
        <p:nvSpPr>
          <p:cNvPr id="6" name="CaixaDeTexto 5"/>
          <p:cNvSpPr txBox="1"/>
          <p:nvPr/>
        </p:nvSpPr>
        <p:spPr>
          <a:xfrm>
            <a:off x="6160169" y="6127234"/>
            <a:ext cx="56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* </a:t>
            </a:r>
            <a:r>
              <a:rPr lang="en-US" dirty="0" err="1" smtClean="0"/>
              <a:t>Hollnagel</a:t>
            </a:r>
            <a:r>
              <a:rPr lang="en-US" dirty="0" smtClean="0"/>
              <a:t> et al. From </a:t>
            </a:r>
            <a:r>
              <a:rPr lang="en-US" dirty="0"/>
              <a:t>Safety-I to Safety-II: A White Paper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090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Quaternary prevention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New definition </a:t>
            </a:r>
            <a:r>
              <a:rPr lang="en-US" i="1" dirty="0" smtClean="0"/>
              <a:t>(by </a:t>
            </a:r>
            <a:r>
              <a:rPr lang="en-US" i="1" dirty="0" err="1"/>
              <a:t>Brodersen</a:t>
            </a:r>
            <a:r>
              <a:rPr lang="en-US" i="1" dirty="0"/>
              <a:t> et </a:t>
            </a:r>
            <a:r>
              <a:rPr lang="en-US" i="1" dirty="0" smtClean="0"/>
              <a:t>al.)</a:t>
            </a:r>
            <a:endParaRPr lang="en-US" i="1" dirty="0"/>
          </a:p>
          <a:p>
            <a:r>
              <a:rPr lang="en-US" dirty="0" smtClean="0"/>
              <a:t>Action </a:t>
            </a:r>
            <a:r>
              <a:rPr lang="en-US" dirty="0"/>
              <a:t>taken to protect individuals (persons/patients) from medical interventions that are likely to cause more harm than good</a:t>
            </a:r>
            <a:endParaRPr lang="pt-PT" dirty="0"/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4487" y="1120384"/>
            <a:ext cx="4946969" cy="53627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398745" y="6530974"/>
            <a:ext cx="7690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dirty="0" smtClean="0"/>
              <a:t>Martins, </a:t>
            </a:r>
            <a:r>
              <a:rPr lang="en-CA" sz="1400" dirty="0" err="1" smtClean="0"/>
              <a:t>Brodersen</a:t>
            </a:r>
            <a:r>
              <a:rPr lang="en-CA" sz="1400" dirty="0" smtClean="0"/>
              <a:t> et al. </a:t>
            </a:r>
            <a:r>
              <a:rPr lang="en-US" sz="1400" dirty="0"/>
              <a:t>Quaternary prevention: reviewing the concept. </a:t>
            </a:r>
            <a:r>
              <a:rPr lang="en-US" sz="1400" dirty="0" err="1"/>
              <a:t>Eur</a:t>
            </a:r>
            <a:r>
              <a:rPr lang="en-US" sz="1400" dirty="0"/>
              <a:t> J Gen </a:t>
            </a:r>
            <a:r>
              <a:rPr lang="en-US" sz="1400" dirty="0" err="1"/>
              <a:t>Pract</a:t>
            </a:r>
            <a:r>
              <a:rPr lang="en-US" sz="1400" dirty="0"/>
              <a:t>. 2018</a:t>
            </a:r>
            <a:r>
              <a:rPr lang="en-CA" sz="1400" dirty="0" smtClean="0"/>
              <a:t> 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6062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The </a:t>
            </a:r>
            <a:r>
              <a:rPr lang="en-US" dirty="0" err="1"/>
              <a:t>EQuiP</a:t>
            </a:r>
            <a:r>
              <a:rPr lang="en-US" dirty="0"/>
              <a:t> </a:t>
            </a:r>
            <a:r>
              <a:rPr lang="en-US" dirty="0" smtClean="0"/>
              <a:t>Quality Agenda on </a:t>
            </a:r>
            <a:r>
              <a:rPr lang="en-US" dirty="0"/>
              <a:t>Patient Safety</a:t>
            </a:r>
            <a:endParaRPr lang="pt-PT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97050" cy="435133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EQuiP</a:t>
            </a:r>
            <a:r>
              <a:rPr lang="en-US" dirty="0"/>
              <a:t> </a:t>
            </a:r>
            <a:r>
              <a:rPr lang="en-US" dirty="0" smtClean="0"/>
              <a:t> - European Society for Quality and Patient Safety in General Practice/Family Medicine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aim of </a:t>
            </a:r>
            <a:r>
              <a:rPr lang="en-US" dirty="0" err="1"/>
              <a:t>EQuiP</a:t>
            </a:r>
            <a:r>
              <a:rPr lang="en-US" dirty="0"/>
              <a:t> is to contribute to the achievement of high levels of quality and safety of care for patients in general practice in all European countries.</a:t>
            </a:r>
          </a:p>
          <a:p>
            <a:r>
              <a:rPr lang="en-US" dirty="0" err="1" smtClean="0"/>
              <a:t>EQuiP</a:t>
            </a:r>
            <a:r>
              <a:rPr lang="en-US" dirty="0" smtClean="0"/>
              <a:t> </a:t>
            </a:r>
            <a:r>
              <a:rPr lang="en-US" dirty="0"/>
              <a:t>Working Group on Patient </a:t>
            </a:r>
            <a:r>
              <a:rPr lang="en-US" dirty="0" smtClean="0"/>
              <a:t>Safety</a:t>
            </a:r>
          </a:p>
          <a:p>
            <a:pPr marL="457200" lvl="1" indent="0">
              <a:buNone/>
            </a:pPr>
            <a:r>
              <a:rPr lang="en-US" dirty="0"/>
              <a:t>Chair: Isabelle </a:t>
            </a:r>
            <a:r>
              <a:rPr lang="en-US" dirty="0" err="1"/>
              <a:t>Dupie</a:t>
            </a:r>
            <a:endParaRPr lang="en-US" dirty="0" smtClean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4100" name="Picture 4" descr="News: Featured Network: EQuiP | WONCA Europ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750" y="1605004"/>
            <a:ext cx="1591303" cy="89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315199" y="2500112"/>
            <a:ext cx="379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hlinkClick r:id="rId3"/>
              </a:rPr>
              <a:t>https://equip.woncaeurope.org</a:t>
            </a:r>
            <a:r>
              <a:rPr lang="pt-PT" dirty="0" smtClean="0">
                <a:hlinkClick r:id="rId3"/>
              </a:rPr>
              <a:t>/</a:t>
            </a:r>
            <a:r>
              <a:rPr lang="pt-PT" dirty="0" smtClean="0"/>
              <a:t> </a:t>
            </a:r>
            <a:endParaRPr lang="pt-PT" dirty="0"/>
          </a:p>
        </p:txBody>
      </p:sp>
      <p:pic>
        <p:nvPicPr>
          <p:cNvPr id="8" name="Marcador de Posição de Conteúdo 4"/>
          <p:cNvPicPr>
            <a:picLocks noChangeAspect="1"/>
          </p:cNvPicPr>
          <p:nvPr/>
        </p:nvPicPr>
        <p:blipFill rotWithShape="1">
          <a:blip r:embed="rId4"/>
          <a:srcRect t="3738"/>
          <a:stretch/>
        </p:blipFill>
        <p:spPr>
          <a:xfrm>
            <a:off x="6505074" y="3374811"/>
            <a:ext cx="5181600" cy="267462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208295" y="6283480"/>
            <a:ext cx="577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hlinkClick r:id="rId5"/>
              </a:rPr>
              <a:t>https://www.youtube.com/watch?v=SmTj-sZ9-_</a:t>
            </a:r>
            <a:r>
              <a:rPr lang="pt-PT" dirty="0" smtClean="0">
                <a:hlinkClick r:id="rId5"/>
              </a:rPr>
              <a:t>4</a:t>
            </a:r>
            <a:r>
              <a:rPr lang="pt-PT" dirty="0" smtClean="0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4948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E5630A5B-EBBF-4F62-9897-65D52F7CB41F}"/>
              </a:ext>
            </a:extLst>
          </p:cNvPr>
          <p:cNvGrpSpPr/>
          <p:nvPr/>
        </p:nvGrpSpPr>
        <p:grpSpPr>
          <a:xfrm>
            <a:off x="734318" y="2768438"/>
            <a:ext cx="10713240" cy="2842404"/>
            <a:chOff x="734318" y="2768438"/>
            <a:chExt cx="10713240" cy="284240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B1681-6EB3-48BF-8ADE-B67A171958C2}"/>
                </a:ext>
              </a:extLst>
            </p:cNvPr>
            <p:cNvSpPr/>
            <p:nvPr/>
          </p:nvSpPr>
          <p:spPr>
            <a:xfrm rot="5400000">
              <a:off x="4940582" y="-1437826"/>
              <a:ext cx="2300712" cy="10713240"/>
            </a:xfrm>
            <a:custGeom>
              <a:avLst/>
              <a:gdLst>
                <a:gd name="connsiteX0" fmla="*/ 0 w 2013010"/>
                <a:gd name="connsiteY0" fmla="*/ 10364477 h 10713240"/>
                <a:gd name="connsiteX1" fmla="*/ 0 w 2013010"/>
                <a:gd name="connsiteY1" fmla="*/ 348763 h 10713240"/>
                <a:gd name="connsiteX2" fmla="*/ 323279 w 2013010"/>
                <a:gd name="connsiteY2" fmla="*/ 348763 h 10713240"/>
                <a:gd name="connsiteX3" fmla="*/ 323279 w 2013010"/>
                <a:gd name="connsiteY3" fmla="*/ 0 h 10713240"/>
                <a:gd name="connsiteX4" fmla="*/ 1006505 w 2013010"/>
                <a:gd name="connsiteY4" fmla="*/ 0 h 10713240"/>
                <a:gd name="connsiteX5" fmla="*/ 2013010 w 2013010"/>
                <a:gd name="connsiteY5" fmla="*/ 5356620 h 10713240"/>
                <a:gd name="connsiteX6" fmla="*/ 1006505 w 2013010"/>
                <a:gd name="connsiteY6" fmla="*/ 10713240 h 10713240"/>
                <a:gd name="connsiteX7" fmla="*/ 323279 w 2013010"/>
                <a:gd name="connsiteY7" fmla="*/ 10713240 h 10713240"/>
                <a:gd name="connsiteX8" fmla="*/ 323279 w 2013010"/>
                <a:gd name="connsiteY8" fmla="*/ 10364477 h 1071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3010" h="10713240">
                  <a:moveTo>
                    <a:pt x="0" y="10364477"/>
                  </a:moveTo>
                  <a:lnTo>
                    <a:pt x="0" y="348763"/>
                  </a:lnTo>
                  <a:lnTo>
                    <a:pt x="323279" y="348763"/>
                  </a:lnTo>
                  <a:lnTo>
                    <a:pt x="323279" y="0"/>
                  </a:lnTo>
                  <a:lnTo>
                    <a:pt x="1006505" y="0"/>
                  </a:lnTo>
                  <a:lnTo>
                    <a:pt x="2013010" y="5356620"/>
                  </a:lnTo>
                  <a:lnTo>
                    <a:pt x="1006505" y="10713240"/>
                  </a:lnTo>
                  <a:lnTo>
                    <a:pt x="323279" y="10713240"/>
                  </a:lnTo>
                  <a:lnTo>
                    <a:pt x="323279" y="1036447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28B4A50-0070-4592-A614-221D7D5FA051}"/>
                </a:ext>
              </a:extLst>
            </p:cNvPr>
            <p:cNvSpPr/>
            <p:nvPr/>
          </p:nvSpPr>
          <p:spPr>
            <a:xfrm>
              <a:off x="3898777" y="4589752"/>
              <a:ext cx="4394446" cy="10210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99D3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Unconscious competence</a:t>
              </a: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99D3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/>
              </a:r>
              <a:b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99D3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99D3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It’s easy to do the right thing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E70C26-B384-4A7A-86C4-9A52D6BB6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‘right care’?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3F80A-E635-4960-AA4C-78D248631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763" y="6480699"/>
            <a:ext cx="10954350" cy="24077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International Primary Care Respiratory Group. Asthma Right Care Implementation Pack Introduction. 2018. Available from: https://www.ipcrg.org/asthmarightcare/asthma-right-care-implementation-pack-introduction (Accessed 16 March 2022)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9FBE87-511D-485A-BF5B-91AAD77CD37E}"/>
              </a:ext>
            </a:extLst>
          </p:cNvPr>
          <p:cNvGrpSpPr/>
          <p:nvPr/>
        </p:nvGrpSpPr>
        <p:grpSpPr>
          <a:xfrm>
            <a:off x="739380" y="1582973"/>
            <a:ext cx="2041864" cy="1950340"/>
            <a:chOff x="739380" y="1582973"/>
            <a:chExt cx="2041864" cy="195034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BBF898C-15E8-43C0-B457-4A925C34407A}"/>
                </a:ext>
              </a:extLst>
            </p:cNvPr>
            <p:cNvSpPr/>
            <p:nvPr/>
          </p:nvSpPr>
          <p:spPr>
            <a:xfrm>
              <a:off x="739380" y="2769833"/>
              <a:ext cx="2041864" cy="7634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99D3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Right things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8C0EE76-3774-4310-AFE3-ABE895EF982C}"/>
                </a:ext>
              </a:extLst>
            </p:cNvPr>
            <p:cNvSpPr/>
            <p:nvPr/>
          </p:nvSpPr>
          <p:spPr>
            <a:xfrm>
              <a:off x="1123112" y="1582973"/>
              <a:ext cx="1274400" cy="1274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" name="Graphic 5" descr="Clipboard Checked with solid fill">
              <a:extLst>
                <a:ext uri="{FF2B5EF4-FFF2-40B4-BE49-F238E27FC236}">
                  <a16:creationId xmlns:a16="http://schemas.microsoft.com/office/drawing/2014/main" id="{5E9C50E9-80F6-4355-A570-21AD59D1D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303112" y="1762973"/>
              <a:ext cx="914400" cy="9144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9CC4D5-AB4F-4CC2-AFC8-2394107B9119}"/>
              </a:ext>
            </a:extLst>
          </p:cNvPr>
          <p:cNvGrpSpPr/>
          <p:nvPr/>
        </p:nvGrpSpPr>
        <p:grpSpPr>
          <a:xfrm>
            <a:off x="5075068" y="1582973"/>
            <a:ext cx="2041864" cy="1948945"/>
            <a:chOff x="5075068" y="1582973"/>
            <a:chExt cx="2041864" cy="194894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B933133-2AB7-459A-B6DA-5A2365AAD8DB}"/>
                </a:ext>
              </a:extLst>
            </p:cNvPr>
            <p:cNvSpPr/>
            <p:nvPr/>
          </p:nvSpPr>
          <p:spPr>
            <a:xfrm>
              <a:off x="5075068" y="2768438"/>
              <a:ext cx="2041864" cy="7634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99D3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Right people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BCE2A-10BF-4DBC-A3D6-9162C32BC37F}"/>
                </a:ext>
              </a:extLst>
            </p:cNvPr>
            <p:cNvSpPr/>
            <p:nvPr/>
          </p:nvSpPr>
          <p:spPr>
            <a:xfrm>
              <a:off x="5458800" y="1582973"/>
              <a:ext cx="1274400" cy="1274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" name="Graphic 6" descr="Group of men with solid fill">
              <a:extLst>
                <a:ext uri="{FF2B5EF4-FFF2-40B4-BE49-F238E27FC236}">
                  <a16:creationId xmlns:a16="http://schemas.microsoft.com/office/drawing/2014/main" id="{64D94166-28B0-4EA2-A167-BFD057334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5638800" y="1762973"/>
              <a:ext cx="914400" cy="9144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D95A69-6337-4819-A5F1-4058EB58F5EB}"/>
              </a:ext>
            </a:extLst>
          </p:cNvPr>
          <p:cNvGrpSpPr/>
          <p:nvPr/>
        </p:nvGrpSpPr>
        <p:grpSpPr>
          <a:xfrm>
            <a:off x="2907224" y="1582973"/>
            <a:ext cx="2041864" cy="1950340"/>
            <a:chOff x="2907224" y="1582973"/>
            <a:chExt cx="2041864" cy="195034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59D9698-EDA4-4D2F-8F87-ABC3836F2386}"/>
                </a:ext>
              </a:extLst>
            </p:cNvPr>
            <p:cNvSpPr/>
            <p:nvPr/>
          </p:nvSpPr>
          <p:spPr>
            <a:xfrm>
              <a:off x="2907224" y="2769833"/>
              <a:ext cx="2041864" cy="7634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99D3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Right way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BE7A913-52C9-4E7F-8CB6-F4147A3F1B1C}"/>
                </a:ext>
              </a:extLst>
            </p:cNvPr>
            <p:cNvSpPr/>
            <p:nvPr/>
          </p:nvSpPr>
          <p:spPr>
            <a:xfrm>
              <a:off x="3290956" y="1582973"/>
              <a:ext cx="1274400" cy="1274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" name="Graphic 7" descr="Badge Tick1 with solid fill">
              <a:extLst>
                <a:ext uri="{FF2B5EF4-FFF2-40B4-BE49-F238E27FC236}">
                  <a16:creationId xmlns:a16="http://schemas.microsoft.com/office/drawing/2014/main" id="{CFA98ECA-5F4B-4C11-BFE0-C3493B9F3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/>
          </p:blipFill>
          <p:spPr>
            <a:xfrm>
              <a:off x="3470956" y="1762973"/>
              <a:ext cx="914400" cy="9144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2496BE5-BA61-48CB-A3B7-BB666A80BBDB}"/>
              </a:ext>
            </a:extLst>
          </p:cNvPr>
          <p:cNvGrpSpPr/>
          <p:nvPr/>
        </p:nvGrpSpPr>
        <p:grpSpPr>
          <a:xfrm>
            <a:off x="9410756" y="1582973"/>
            <a:ext cx="2041864" cy="1948945"/>
            <a:chOff x="9410756" y="1582973"/>
            <a:chExt cx="2041864" cy="194894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5473BBD-B58F-44C7-ADF1-C9CE2787255E}"/>
                </a:ext>
              </a:extLst>
            </p:cNvPr>
            <p:cNvSpPr/>
            <p:nvPr/>
          </p:nvSpPr>
          <p:spPr>
            <a:xfrm>
              <a:off x="9410756" y="2768438"/>
              <a:ext cx="2041864" cy="7634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99D3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Right place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1D4B14E-305E-4893-88A2-3707C02D0B53}"/>
                </a:ext>
              </a:extLst>
            </p:cNvPr>
            <p:cNvSpPr/>
            <p:nvPr/>
          </p:nvSpPr>
          <p:spPr>
            <a:xfrm>
              <a:off x="9794488" y="1582973"/>
              <a:ext cx="1274400" cy="1274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9" name="Graphic 8" descr="Map with pin with solid fill">
              <a:extLst>
                <a:ext uri="{FF2B5EF4-FFF2-40B4-BE49-F238E27FC236}">
                  <a16:creationId xmlns:a16="http://schemas.microsoft.com/office/drawing/2014/main" id="{4BD55717-B031-49AA-BFDB-E1E6B4CD9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/>
          </p:blipFill>
          <p:spPr>
            <a:xfrm>
              <a:off x="9974488" y="1762973"/>
              <a:ext cx="914400" cy="9144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F9D9E76-CB86-4F76-8397-A7C8DCD051FA}"/>
              </a:ext>
            </a:extLst>
          </p:cNvPr>
          <p:cNvGrpSpPr/>
          <p:nvPr/>
        </p:nvGrpSpPr>
        <p:grpSpPr>
          <a:xfrm>
            <a:off x="7242912" y="1582973"/>
            <a:ext cx="2041864" cy="1948945"/>
            <a:chOff x="7242912" y="1582973"/>
            <a:chExt cx="2041864" cy="194894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DB69DC9-BF99-4B0B-B407-35351FFDADBD}"/>
                </a:ext>
              </a:extLst>
            </p:cNvPr>
            <p:cNvSpPr/>
            <p:nvPr/>
          </p:nvSpPr>
          <p:spPr>
            <a:xfrm>
              <a:off x="7242912" y="2768438"/>
              <a:ext cx="2041864" cy="7634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99D3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Right time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079FA5-0A29-4301-80C5-2349BD1DACAA}"/>
                </a:ext>
              </a:extLst>
            </p:cNvPr>
            <p:cNvSpPr/>
            <p:nvPr/>
          </p:nvSpPr>
          <p:spPr>
            <a:xfrm>
              <a:off x="7626644" y="1582973"/>
              <a:ext cx="1274400" cy="1274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" name="Graphic 9" descr="Clock with solid fill">
              <a:extLst>
                <a:ext uri="{FF2B5EF4-FFF2-40B4-BE49-F238E27FC236}">
                  <a16:creationId xmlns:a16="http://schemas.microsoft.com/office/drawing/2014/main" id="{3F6175FF-9B41-4E4C-87DE-881EA934B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/>
          </p:blipFill>
          <p:spPr>
            <a:xfrm>
              <a:off x="7806644" y="176297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769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Asthma</a:t>
            </a:r>
            <a:r>
              <a:rPr lang="pt-PT" dirty="0" smtClean="0"/>
              <a:t> </a:t>
            </a:r>
            <a:r>
              <a:rPr lang="pt-PT" dirty="0" err="1" smtClean="0"/>
              <a:t>Right</a:t>
            </a:r>
            <a:r>
              <a:rPr lang="pt-PT" dirty="0" smtClean="0"/>
              <a:t> </a:t>
            </a:r>
            <a:r>
              <a:rPr lang="pt-PT" dirty="0" err="1" smtClean="0"/>
              <a:t>Care</a:t>
            </a:r>
            <a:endParaRPr lang="en-GB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/>
              <a:t>Amanda Barnard</a:t>
            </a:r>
          </a:p>
          <a:p>
            <a:r>
              <a:rPr lang="en-GB" dirty="0" smtClean="0"/>
              <a:t>Family Physician </a:t>
            </a:r>
          </a:p>
          <a:p>
            <a:r>
              <a:rPr lang="en-GB" dirty="0" smtClean="0"/>
              <a:t>……………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47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39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24374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Introduction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IPCRG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Quaternary prevention and patient </a:t>
            </a:r>
            <a:r>
              <a:rPr lang="en-US" sz="3200" dirty="0"/>
              <a:t>safety 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The </a:t>
            </a:r>
            <a:r>
              <a:rPr lang="en-US" sz="3200" dirty="0"/>
              <a:t>Asthma Right Care initiative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COPD Right Care </a:t>
            </a:r>
            <a:r>
              <a:rPr lang="en-US" sz="3200" dirty="0" smtClean="0"/>
              <a:t>initiative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Group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Plenary Discussion</a:t>
            </a:r>
            <a:endParaRPr lang="en-US" sz="3200" dirty="0"/>
          </a:p>
          <a:p>
            <a:endParaRPr lang="en-GB" sz="3200" noProof="0" dirty="0">
              <a:solidFill>
                <a:srgbClr val="FF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Workshop </a:t>
            </a:r>
            <a:r>
              <a:rPr lang="en-GB" noProof="0" dirty="0"/>
              <a:t>Outline </a:t>
            </a:r>
          </a:p>
        </p:txBody>
      </p:sp>
      <p:pic>
        <p:nvPicPr>
          <p:cNvPr id="8" name="Picture 2" descr="Professional Development Workshops for Educators | On Cour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557" y="2431132"/>
            <a:ext cx="4558948" cy="298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49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COPD </a:t>
            </a:r>
            <a:r>
              <a:rPr lang="pt-PT" dirty="0" err="1" smtClean="0"/>
              <a:t>Right</a:t>
            </a:r>
            <a:r>
              <a:rPr lang="pt-PT" dirty="0" smtClean="0"/>
              <a:t> </a:t>
            </a:r>
            <a:r>
              <a:rPr lang="pt-PT" dirty="0" err="1" smtClean="0"/>
              <a:t>Care</a:t>
            </a:r>
            <a:endParaRPr lang="en-GB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/>
              <a:t>Miguel </a:t>
            </a:r>
            <a:r>
              <a:rPr lang="en-GB" sz="2800" dirty="0" err="1" smtClean="0"/>
              <a:t>Román</a:t>
            </a:r>
            <a:r>
              <a:rPr lang="en-GB" sz="2800" dirty="0" smtClean="0"/>
              <a:t> Rodriguez</a:t>
            </a:r>
          </a:p>
          <a:p>
            <a:r>
              <a:rPr lang="en-GB" dirty="0" smtClean="0"/>
              <a:t>Family Physician </a:t>
            </a:r>
          </a:p>
          <a:p>
            <a:r>
              <a:rPr lang="en-GB" dirty="0" smtClean="0"/>
              <a:t>……………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95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2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noProof="0" dirty="0" smtClean="0"/>
              <a:t>Thank you for your attention!</a:t>
            </a:r>
            <a:endParaRPr lang="en-GB" noProof="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62" y="1366228"/>
            <a:ext cx="2510912" cy="176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84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The aim of this workshop is to introduce </a:t>
            </a:r>
          </a:p>
          <a:p>
            <a:r>
              <a:rPr lang="en-GB" sz="3200" dirty="0" smtClean="0"/>
              <a:t>IPCRG Asthma Right Care and </a:t>
            </a:r>
          </a:p>
          <a:p>
            <a:r>
              <a:rPr lang="en-GB" sz="3200" dirty="0" smtClean="0"/>
              <a:t>COPD Right Care, </a:t>
            </a:r>
          </a:p>
          <a:p>
            <a:r>
              <a:rPr lang="en-GB" sz="3200" dirty="0" smtClean="0"/>
              <a:t>that offer an approach to quaternary prevention that improves patient safety.</a:t>
            </a:r>
            <a:endParaRPr lang="en-GB" sz="3200" dirty="0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D59C297D-A8A9-46CC-9560-DFB2122C91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311" y="1999845"/>
            <a:ext cx="4048125" cy="1647825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4CFC2C06-51C2-478D-9212-477DF5BDD6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92631" y="4419912"/>
            <a:ext cx="3690637" cy="183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0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At the end of the workshop, participants should be able to: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recognise the need for change in PHC approach and management to CRD; 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debate possible courses of action aimed at altering the status quo; 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elaborate a list of actions that can have a higher and sustainable impact on the care of respiratory patients in primary care 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prioritise those applicable in their specific country or regional context allowing for the implementation of quaternary prevention routines with a focus on patient safety.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5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</a:t>
            </a:r>
            <a:br>
              <a:rPr lang="en-GB" dirty="0" smtClean="0"/>
            </a:br>
            <a:r>
              <a:rPr lang="en-GB" sz="4000" dirty="0" smtClean="0"/>
              <a:t>Patient safety and </a:t>
            </a:r>
            <a:r>
              <a:rPr lang="en-US" sz="4000" dirty="0" smtClean="0"/>
              <a:t>opportunities </a:t>
            </a:r>
            <a:r>
              <a:rPr lang="en-US" sz="4000" dirty="0"/>
              <a:t>for quality </a:t>
            </a:r>
            <a:r>
              <a:rPr lang="en-US" sz="4000" dirty="0" smtClean="0"/>
              <a:t>improvement</a:t>
            </a:r>
            <a:endParaRPr lang="en-GB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/>
              <a:t>Jaime Correia de Sousa, MD, PhD</a:t>
            </a:r>
          </a:p>
          <a:p>
            <a:r>
              <a:rPr lang="en-GB" dirty="0" smtClean="0"/>
              <a:t>Family Physician </a:t>
            </a:r>
          </a:p>
          <a:p>
            <a:r>
              <a:rPr lang="en-GB" dirty="0" smtClean="0"/>
              <a:t>Affiliate Professor, School of Medicine, University of Minho, Portugal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3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375884" y="32666"/>
            <a:ext cx="7456544" cy="88961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Conflict of interest disclosure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1989357" y="1286933"/>
            <a:ext cx="8229599" cy="4751844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"/>
            </a:pPr>
            <a:r>
              <a:rPr lang="en-GB" altLang="fr-FR" sz="1600" noProof="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</a:rPr>
              <a:t>I have </a:t>
            </a:r>
            <a:r>
              <a:rPr lang="en-GB" altLang="fr-FR" sz="1600" b="1" noProof="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</a:rPr>
              <a:t>no</a:t>
            </a:r>
            <a:r>
              <a:rPr lang="en-GB" altLang="fr-FR" sz="1600" noProof="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</a:rPr>
              <a:t>, real or perceived, direct or indirect conflicts of interest that relate to this presentation.</a:t>
            </a:r>
          </a:p>
          <a:p>
            <a:pPr marL="214313" indent="-214313" algn="l">
              <a:buFont typeface="Wingdings" panose="05000000000000000000" pitchFamily="2" charset="2"/>
              <a:buChar char="q"/>
            </a:pPr>
            <a:r>
              <a:rPr lang="en-GB" altLang="fr-FR" sz="1600" noProof="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I have the following, real or perceived direct or indirect conflicts of interest that relate to this presentation: </a:t>
            </a:r>
          </a:p>
          <a:p>
            <a:pPr marL="214313" indent="-214313" algn="l">
              <a:buFont typeface="Wingdings" panose="05000000000000000000" pitchFamily="2" charset="2"/>
              <a:buChar char="q"/>
            </a:pPr>
            <a:endParaRPr lang="en-GB" altLang="fr-FR" sz="1350" noProof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36375" y="2628926"/>
          <a:ext cx="7735562" cy="3778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9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883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Affiliation / financial</a:t>
                      </a:r>
                      <a:r>
                        <a:rPr lang="en-GB" sz="1600" baseline="0" noProof="0" dirty="0" smtClean="0"/>
                        <a:t> interest</a:t>
                      </a:r>
                      <a:endParaRPr lang="en-GB" sz="16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Nature</a:t>
                      </a:r>
                      <a:r>
                        <a:rPr lang="en-GB" sz="1600" baseline="0" noProof="0" dirty="0" smtClean="0"/>
                        <a:t> of conflict / c</a:t>
                      </a:r>
                      <a:r>
                        <a:rPr lang="en-GB" sz="1600" noProof="0" dirty="0" smtClean="0"/>
                        <a:t>ommercial company name</a:t>
                      </a:r>
                      <a:endParaRPr lang="en-GB" sz="16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046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Tobacco-industry and tobacco</a:t>
                      </a:r>
                      <a:r>
                        <a:rPr lang="en-GB" sz="1600" baseline="0" noProof="0" dirty="0" smtClean="0"/>
                        <a:t> corporate affiliate</a:t>
                      </a:r>
                      <a:r>
                        <a:rPr lang="en-GB" sz="1600" noProof="0" dirty="0" smtClean="0"/>
                        <a:t> related conflict of interest</a:t>
                      </a:r>
                      <a:endParaRPr lang="en-GB" sz="16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None</a:t>
                      </a:r>
                      <a:endParaRPr lang="en-GB" sz="16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661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Grants/research</a:t>
                      </a:r>
                      <a:r>
                        <a:rPr lang="en-GB" sz="1600" baseline="0" noProof="0" dirty="0" smtClean="0"/>
                        <a:t> support (to myself, my institution or department):</a:t>
                      </a:r>
                      <a:endParaRPr lang="en-GB" sz="16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None</a:t>
                      </a:r>
                      <a:endParaRPr lang="en-GB" sz="16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563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Honoraria</a:t>
                      </a:r>
                      <a:r>
                        <a:rPr lang="en-GB" sz="1600" baseline="0" noProof="0" dirty="0" smtClean="0"/>
                        <a:t> or consultation fees:</a:t>
                      </a:r>
                      <a:endParaRPr lang="en-GB" sz="16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None</a:t>
                      </a:r>
                      <a:endParaRPr lang="en-GB" sz="16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21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Participation</a:t>
                      </a:r>
                      <a:r>
                        <a:rPr lang="en-GB" sz="1600" baseline="0" noProof="0" dirty="0" smtClean="0"/>
                        <a:t> in a company sponsored bureau:</a:t>
                      </a:r>
                      <a:endParaRPr lang="en-GB" sz="16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None</a:t>
                      </a:r>
                      <a:endParaRPr lang="en-GB" sz="16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563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Stock</a:t>
                      </a:r>
                      <a:r>
                        <a:rPr lang="en-GB" sz="1600" baseline="0" noProof="0" dirty="0" smtClean="0"/>
                        <a:t> shareholder:</a:t>
                      </a:r>
                      <a:endParaRPr lang="en-GB" sz="16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None</a:t>
                      </a:r>
                      <a:endParaRPr lang="en-GB" sz="16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563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Spouse/partner:</a:t>
                      </a:r>
                      <a:endParaRPr lang="en-GB" sz="16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None</a:t>
                      </a:r>
                      <a:endParaRPr lang="en-GB" sz="16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563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Other support or other</a:t>
                      </a:r>
                      <a:r>
                        <a:rPr lang="en-GB" sz="1600" baseline="0" noProof="0" dirty="0" smtClean="0"/>
                        <a:t> potential </a:t>
                      </a:r>
                      <a:r>
                        <a:rPr lang="en-GB" sz="1600" noProof="0" dirty="0" smtClean="0"/>
                        <a:t>conflict of interest:</a:t>
                      </a:r>
                      <a:endParaRPr lang="en-GB" sz="16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None</a:t>
                      </a:r>
                      <a:endParaRPr lang="en-GB" sz="16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09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Asthma and COPD - two important CRD in the community</a:t>
            </a:r>
          </a:p>
          <a:p>
            <a:r>
              <a:rPr lang="en-GB" dirty="0" smtClean="0"/>
              <a:t>Often underdiagnosed or misdiagnosed in PHC</a:t>
            </a:r>
          </a:p>
          <a:p>
            <a:r>
              <a:rPr lang="en-GB" dirty="0" smtClean="0"/>
              <a:t>Effective and cost-effective pharmacological and non-pharmacological interventions </a:t>
            </a:r>
          </a:p>
          <a:p>
            <a:r>
              <a:rPr lang="en-GB" dirty="0" smtClean="0"/>
              <a:t>The key treatment - inhaled medicines </a:t>
            </a:r>
          </a:p>
          <a:p>
            <a:r>
              <a:rPr lang="en-GB" dirty="0" smtClean="0"/>
              <a:t>Problems with PHC prescribing, patient adherence to treatment </a:t>
            </a:r>
          </a:p>
          <a:p>
            <a:r>
              <a:rPr lang="en-GB" dirty="0" smtClean="0"/>
              <a:t>Over-reliance on or misuse of symptom relief medicines - risks to patient safety </a:t>
            </a:r>
          </a:p>
          <a:p>
            <a:r>
              <a:rPr lang="en-GB" dirty="0" smtClean="0"/>
              <a:t>Opportunities for QI in clinical practice.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19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kern="0" dirty="0">
                <a:solidFill>
                  <a:srgbClr val="CC030B"/>
                </a:solidFill>
                <a:latin typeface="Arial"/>
                <a:ea typeface="ＭＳ Ｐゴシック" pitchFamily="112" charset="-128"/>
              </a:rPr>
              <a:t>Introduction to IPCRG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03314" cy="4351338"/>
          </a:xfrm>
        </p:spPr>
        <p:txBody>
          <a:bodyPr>
            <a:normAutofit fontScale="85000" lnSpcReduction="10000"/>
          </a:bodyPr>
          <a:lstStyle/>
          <a:p>
            <a:pPr marL="152370" indent="0" defTabSz="60957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200" dirty="0">
                <a:solidFill>
                  <a:srgbClr val="074B88"/>
                </a:solidFill>
                <a:latin typeface="Arial"/>
              </a:rPr>
              <a:t>Our </a:t>
            </a:r>
            <a:r>
              <a:rPr lang="en-GB" sz="3200" b="1" dirty="0">
                <a:solidFill>
                  <a:srgbClr val="074B88"/>
                </a:solidFill>
                <a:latin typeface="Arial"/>
              </a:rPr>
              <a:t>vision</a:t>
            </a:r>
            <a:r>
              <a:rPr lang="en-GB" sz="3200" dirty="0">
                <a:solidFill>
                  <a:srgbClr val="074B88"/>
                </a:solidFill>
                <a:latin typeface="Arial"/>
              </a:rPr>
              <a:t> is of a global population breathing and feeling well through universal access to right care.</a:t>
            </a:r>
          </a:p>
          <a:p>
            <a:pPr marL="152370" indent="0" defTabSz="60957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200" dirty="0">
                <a:solidFill>
                  <a:srgbClr val="074B88"/>
                </a:solidFill>
                <a:latin typeface="Arial"/>
              </a:rPr>
              <a:t/>
            </a:r>
            <a:br>
              <a:rPr lang="en-GB" sz="3200" dirty="0">
                <a:solidFill>
                  <a:srgbClr val="074B88"/>
                </a:solidFill>
                <a:latin typeface="Arial"/>
              </a:rPr>
            </a:br>
            <a:r>
              <a:rPr lang="en-GB" sz="3200" dirty="0">
                <a:solidFill>
                  <a:srgbClr val="074B88"/>
                </a:solidFill>
                <a:latin typeface="Arial"/>
              </a:rPr>
              <a:t>Our </a:t>
            </a:r>
            <a:r>
              <a:rPr lang="en-GB" sz="3200" b="1" dirty="0">
                <a:solidFill>
                  <a:srgbClr val="074B88"/>
                </a:solidFill>
                <a:latin typeface="Arial"/>
              </a:rPr>
              <a:t>mission</a:t>
            </a:r>
            <a:r>
              <a:rPr lang="en-GB" sz="3200" dirty="0">
                <a:solidFill>
                  <a:srgbClr val="074B88"/>
                </a:solidFill>
                <a:latin typeface="Arial"/>
              </a:rPr>
              <a:t> is to work locally in primary care and collaborate globally to improve respiratory health</a:t>
            </a:r>
            <a:r>
              <a:rPr lang="en-GB" sz="3200" dirty="0" smtClean="0">
                <a:solidFill>
                  <a:srgbClr val="074B88"/>
                </a:solidFill>
                <a:latin typeface="Arial"/>
              </a:rPr>
              <a:t>.</a:t>
            </a:r>
          </a:p>
          <a:p>
            <a:pPr marL="152370" indent="0" defTabSz="609570">
              <a:lnSpc>
                <a:spcPct val="100000"/>
              </a:lnSpc>
              <a:spcBef>
                <a:spcPts val="0"/>
              </a:spcBef>
              <a:buNone/>
            </a:pPr>
            <a:endParaRPr lang="en-GB" sz="3200" dirty="0">
              <a:solidFill>
                <a:srgbClr val="074B88"/>
              </a:solidFill>
              <a:latin typeface="Arial"/>
            </a:endParaRPr>
          </a:p>
          <a:p>
            <a:pPr marL="152370" indent="0" defTabSz="60957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200" dirty="0" smtClean="0">
                <a:solidFill>
                  <a:srgbClr val="074B88"/>
                </a:solidFill>
                <a:latin typeface="Arial"/>
              </a:rPr>
              <a:t>We </a:t>
            </a:r>
            <a:r>
              <a:rPr lang="en-GB" sz="3200" dirty="0">
                <a:solidFill>
                  <a:srgbClr val="074B88"/>
                </a:solidFill>
                <a:latin typeface="Arial"/>
              </a:rPr>
              <a:t>include multidisciplinary private and public providers</a:t>
            </a:r>
            <a:r>
              <a:rPr lang="en-GB" sz="3600" dirty="0">
                <a:solidFill>
                  <a:srgbClr val="074B88"/>
                </a:solidFill>
                <a:latin typeface="Arial"/>
              </a:rPr>
              <a:t/>
            </a:r>
            <a:br>
              <a:rPr lang="en-GB" sz="3600" dirty="0">
                <a:solidFill>
                  <a:srgbClr val="074B88"/>
                </a:solidFill>
                <a:latin typeface="Arial"/>
              </a:rPr>
            </a:br>
            <a:endParaRPr lang="en-GB" sz="3600" dirty="0">
              <a:solidFill>
                <a:srgbClr val="074B88"/>
              </a:solidFill>
              <a:latin typeface="Arial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99E96224-A798-034E-9D21-5658D058834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233" y="1426049"/>
            <a:ext cx="4119237" cy="231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39E9CF1-A77C-724A-99E2-93C447049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823" y="4001294"/>
            <a:ext cx="3941879" cy="268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5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67" b="1" kern="0" dirty="0">
                <a:solidFill>
                  <a:srgbClr val="CC030B"/>
                </a:solidFill>
                <a:latin typeface="Arial"/>
                <a:ea typeface="ＭＳ Ｐゴシック" pitchFamily="112" charset="-128"/>
              </a:rPr>
              <a:t>We are the only</a:t>
            </a:r>
            <a:endParaRPr lang="pt-PT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6066" lvl="0" indent="-346066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427127" algn="l"/>
                <a:tab pos="1641434" algn="l"/>
              </a:tabLst>
            </a:pPr>
            <a:r>
              <a:rPr lang="en-US" sz="3000" kern="0" dirty="0">
                <a:solidFill>
                  <a:srgbClr val="074B88"/>
                </a:solidFill>
                <a:latin typeface="Arial"/>
                <a:ea typeface="ＭＳ Ｐゴシック" pitchFamily="112" charset="-128"/>
              </a:rPr>
              <a:t>Global primary care respiratory group</a:t>
            </a:r>
          </a:p>
          <a:p>
            <a:pPr marL="346066" lvl="0" indent="-346066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427127" algn="l"/>
                <a:tab pos="1641434" algn="l"/>
              </a:tabLst>
            </a:pPr>
            <a:r>
              <a:rPr lang="en-US" sz="3000" kern="0" dirty="0">
                <a:solidFill>
                  <a:srgbClr val="074B88"/>
                </a:solidFill>
                <a:latin typeface="Arial"/>
                <a:ea typeface="ＭＳ Ｐゴシック" pitchFamily="112" charset="-128"/>
              </a:rPr>
              <a:t>Representative of primary care on WHO-Global Alliance against chronic Respiratory Diseases (GARD)</a:t>
            </a:r>
          </a:p>
          <a:p>
            <a:pPr marL="346066" lvl="0" indent="-346066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427127" algn="l"/>
                <a:tab pos="1641434" algn="l"/>
              </a:tabLst>
            </a:pPr>
            <a:r>
              <a:rPr lang="en-US" sz="3000" kern="0" dirty="0">
                <a:solidFill>
                  <a:srgbClr val="074B88"/>
                </a:solidFill>
                <a:latin typeface="Arial"/>
                <a:ea typeface="ＭＳ Ｐゴシック" pitchFamily="112" charset="-128"/>
              </a:rPr>
              <a:t>Respiratory Group in collaborative relations with WONCA World</a:t>
            </a:r>
          </a:p>
          <a:p>
            <a:pPr marL="346066" lvl="0" indent="-346066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427127" algn="l"/>
                <a:tab pos="1641434" algn="l"/>
              </a:tabLst>
            </a:pPr>
            <a:r>
              <a:rPr lang="en-US" sz="3000" kern="0" dirty="0">
                <a:solidFill>
                  <a:srgbClr val="074B88"/>
                </a:solidFill>
                <a:latin typeface="Arial"/>
                <a:ea typeface="ＭＳ Ｐゴシック" pitchFamily="112" charset="-128"/>
              </a:rPr>
              <a:t>Respiratory Special Interest Group of WONCA Europe</a:t>
            </a:r>
          </a:p>
          <a:p>
            <a:pPr marL="346066" lvl="0" indent="-346066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427127" algn="l"/>
                <a:tab pos="1641434" algn="l"/>
              </a:tabLst>
            </a:pPr>
            <a:r>
              <a:rPr lang="en-US" sz="3000" kern="0" dirty="0">
                <a:solidFill>
                  <a:srgbClr val="074B88"/>
                </a:solidFill>
                <a:latin typeface="Arial"/>
                <a:ea typeface="ＭＳ Ｐゴシック" pitchFamily="112" charset="-128"/>
              </a:rPr>
              <a:t>And we have top 4 primary care journal (open access), </a:t>
            </a:r>
            <a:r>
              <a:rPr lang="en-US" sz="3000" kern="0" dirty="0" err="1">
                <a:solidFill>
                  <a:srgbClr val="074B88"/>
                </a:solidFill>
                <a:latin typeface="Arial"/>
                <a:ea typeface="ＭＳ Ｐゴシック" pitchFamily="112" charset="-128"/>
              </a:rPr>
              <a:t>npjPCRM</a:t>
            </a:r>
            <a:r>
              <a:rPr lang="en-US" sz="3000" kern="0" dirty="0">
                <a:solidFill>
                  <a:srgbClr val="074B88"/>
                </a:solidFill>
                <a:latin typeface="Arial"/>
                <a:ea typeface="ＭＳ Ｐゴシック" pitchFamily="112" charset="-128"/>
              </a:rPr>
              <a:t>, published by Springer Nature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315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PRG_Asthma Right">
  <a:themeElements>
    <a:clrScheme name="Custom 14">
      <a:dk1>
        <a:sysClr val="windowText" lastClr="000000"/>
      </a:dk1>
      <a:lt1>
        <a:sysClr val="window" lastClr="FFFFFF"/>
      </a:lt1>
      <a:dk2>
        <a:srgbClr val="004F27"/>
      </a:dk2>
      <a:lt2>
        <a:srgbClr val="EEECE1"/>
      </a:lt2>
      <a:accent1>
        <a:srgbClr val="299D37"/>
      </a:accent1>
      <a:accent2>
        <a:srgbClr val="F6BB1C"/>
      </a:accent2>
      <a:accent3>
        <a:srgbClr val="9BBB59"/>
      </a:accent3>
      <a:accent4>
        <a:srgbClr val="8064A2"/>
      </a:accent4>
      <a:accent5>
        <a:srgbClr val="50B3B6"/>
      </a:accent5>
      <a:accent6>
        <a:srgbClr val="E47936"/>
      </a:accent6>
      <a:hlink>
        <a:srgbClr val="0099D4"/>
      </a:hlink>
      <a:folHlink>
        <a:srgbClr val="D0076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PRG_Asthma Right" id="{E590DACD-F985-4799-9E55-C984BE0FCABE}" vid="{AD7A2792-F281-41CD-AABA-72C27BA02297}"/>
    </a:ext>
  </a:extLst>
</a:theme>
</file>

<file path=ppt/theme/theme4.xml><?xml version="1.0" encoding="utf-8"?>
<a:theme xmlns:a="http://schemas.openxmlformats.org/drawingml/2006/main" name="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726</Words>
  <Application>Microsoft Office PowerPoint</Application>
  <PresentationFormat>Ecrã Panorâmico</PresentationFormat>
  <Paragraphs>112</Paragraphs>
  <Slides>22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7</vt:i4>
      </vt:variant>
      <vt:variant>
        <vt:lpstr>Títulos dos diapositivos</vt:lpstr>
      </vt:variant>
      <vt:variant>
        <vt:i4>22</vt:i4>
      </vt:variant>
    </vt:vector>
  </HeadingPairs>
  <TitlesOfParts>
    <vt:vector size="38" baseType="lpstr">
      <vt:lpstr>ＭＳ Ｐゴシック</vt:lpstr>
      <vt:lpstr>Arial</vt:lpstr>
      <vt:lpstr>Arial Bold</vt:lpstr>
      <vt:lpstr>Calibri</vt:lpstr>
      <vt:lpstr>Calibri Light</vt:lpstr>
      <vt:lpstr>Helvetica</vt:lpstr>
      <vt:lpstr>Times</vt:lpstr>
      <vt:lpstr>Times New Roman</vt:lpstr>
      <vt:lpstr>Wingdings</vt:lpstr>
      <vt:lpstr>Tema do Office</vt:lpstr>
      <vt:lpstr>1_Office Theme</vt:lpstr>
      <vt:lpstr>IPRG_Asthma Right</vt:lpstr>
      <vt:lpstr>Blank Presentation</vt:lpstr>
      <vt:lpstr>1_Blank Presentation</vt:lpstr>
      <vt:lpstr>2_Blank Presentation</vt:lpstr>
      <vt:lpstr>3_Blank Presentation</vt:lpstr>
      <vt:lpstr>WORKSHOP Patient safety in the management of CRD</vt:lpstr>
      <vt:lpstr>Workshop Outline </vt:lpstr>
      <vt:lpstr>Aim</vt:lpstr>
      <vt:lpstr>Objectives</vt:lpstr>
      <vt:lpstr>Introduction Patient safety and opportunities for quality improvement</vt:lpstr>
      <vt:lpstr>Apresentação do PowerPoint</vt:lpstr>
      <vt:lpstr>Introduction</vt:lpstr>
      <vt:lpstr>Introduction to IPCRG</vt:lpstr>
      <vt:lpstr>We are the only</vt:lpstr>
      <vt:lpstr>We reach 155,000 primary care colleagues through our 37 country members in high, middle and low income countries</vt:lpstr>
      <vt:lpstr>IPCRG’s strategy to add value</vt:lpstr>
      <vt:lpstr>Apresentação do PowerPoint</vt:lpstr>
      <vt:lpstr>Patient safety</vt:lpstr>
      <vt:lpstr>Patient safety</vt:lpstr>
      <vt:lpstr>Quaternary prevention</vt:lpstr>
      <vt:lpstr>The EQuiP Quality Agenda on Patient Safety</vt:lpstr>
      <vt:lpstr>What is ‘right care’?</vt:lpstr>
      <vt:lpstr>Asthma Right Care</vt:lpstr>
      <vt:lpstr>Apresentação do PowerPoint</vt:lpstr>
      <vt:lpstr>COPD Right Care</vt:lpstr>
      <vt:lpstr>Apresentação do PowerPoint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COVID-19 pandemic  Supporting People’s Mental Health</dc:title>
  <dc:creator>Jaime</dc:creator>
  <cp:lastModifiedBy>Jaime C Sousa</cp:lastModifiedBy>
  <cp:revision>262</cp:revision>
  <dcterms:created xsi:type="dcterms:W3CDTF">2020-05-17T08:13:11Z</dcterms:created>
  <dcterms:modified xsi:type="dcterms:W3CDTF">2022-06-13T16:47:45Z</dcterms:modified>
</cp:coreProperties>
</file>