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92" r:id="rId2"/>
    <p:sldId id="265" r:id="rId3"/>
    <p:sldId id="293" r:id="rId4"/>
    <p:sldId id="294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96" r:id="rId19"/>
    <p:sldId id="281" r:id="rId20"/>
    <p:sldId id="297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an Williams" initials="S" lastIdx="4" clrIdx="0"/>
  <p:cmAuthor id="2" name="Ioanna Tsiligianni" initials="IT" lastIdx="5" clrIdx="1"/>
  <p:cmAuthor id="3" name="drpan" initials="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49" autoAdjust="0"/>
    <p:restoredTop sz="93922" autoAdjust="0"/>
  </p:normalViewPr>
  <p:slideViewPr>
    <p:cSldViewPr snapToGrid="0" snapToObjects="1">
      <p:cViewPr varScale="1">
        <p:scale>
          <a:sx n="146" d="100"/>
          <a:sy n="146" d="100"/>
        </p:scale>
        <p:origin x="36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67F46-0AAF-DD4A-93FC-C683461C5B8C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827AF-AD0A-0A4A-B7CA-45E7D9D14E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5827AF-AD0A-0A4A-B7CA-45E7D9D14EF2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5375" y="1171575"/>
            <a:ext cx="7124699" cy="9334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622120" y="4613812"/>
            <a:ext cx="6597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600" i="1" dirty="0" err="1">
                <a:solidFill>
                  <a:srgbClr val="074B88"/>
                </a:solidFill>
              </a:rPr>
              <a:t>Respira</a:t>
            </a:r>
            <a:r>
              <a:rPr lang="en-US" sz="1600" i="1" dirty="0">
                <a:solidFill>
                  <a:srgbClr val="074B88"/>
                </a:solidFill>
              </a:rPr>
              <a:t> </a:t>
            </a:r>
            <a:r>
              <a:rPr lang="en-US" sz="1600" i="1" dirty="0" err="1">
                <a:solidFill>
                  <a:srgbClr val="074B88"/>
                </a:solidFill>
              </a:rPr>
              <a:t>si</a:t>
            </a:r>
            <a:r>
              <a:rPr lang="en-US" sz="1600" i="1" dirty="0">
                <a:solidFill>
                  <a:srgbClr val="074B88"/>
                </a:solidFill>
              </a:rPr>
              <a:t> </a:t>
            </a:r>
            <a:r>
              <a:rPr lang="en-US" sz="1600" i="1" dirty="0" err="1">
                <a:solidFill>
                  <a:srgbClr val="074B88"/>
                </a:solidFill>
              </a:rPr>
              <a:t>simte-te</a:t>
            </a:r>
            <a:r>
              <a:rPr lang="en-US" sz="1600" i="1" dirty="0">
                <a:solidFill>
                  <a:srgbClr val="074B88"/>
                </a:solidFill>
              </a:rPr>
              <a:t> bine </a:t>
            </a:r>
            <a:r>
              <a:rPr lang="en-US" sz="1600" i="1" dirty="0" err="1">
                <a:solidFill>
                  <a:srgbClr val="074B88"/>
                </a:solidFill>
              </a:rPr>
              <a:t>prin</a:t>
            </a:r>
            <a:r>
              <a:rPr lang="en-US" sz="1600" i="1" dirty="0">
                <a:solidFill>
                  <a:srgbClr val="074B88"/>
                </a:solidFill>
              </a:rPr>
              <a:t> </a:t>
            </a:r>
            <a:r>
              <a:rPr lang="en-US" sz="1600" i="1" dirty="0" err="1">
                <a:solidFill>
                  <a:srgbClr val="074B88"/>
                </a:solidFill>
              </a:rPr>
              <a:t>accesul</a:t>
            </a:r>
            <a:r>
              <a:rPr lang="en-US" sz="1600" i="1" dirty="0">
                <a:solidFill>
                  <a:srgbClr val="074B88"/>
                </a:solidFill>
              </a:rPr>
              <a:t> universal la o </a:t>
            </a:r>
            <a:r>
              <a:rPr lang="en-US" sz="1600" i="1" dirty="0" err="1">
                <a:solidFill>
                  <a:srgbClr val="074B88"/>
                </a:solidFill>
              </a:rPr>
              <a:t>îngrijire</a:t>
            </a:r>
            <a:r>
              <a:rPr lang="en-US" sz="1600" i="1" dirty="0">
                <a:solidFill>
                  <a:srgbClr val="074B88"/>
                </a:solidFill>
              </a:rPr>
              <a:t> </a:t>
            </a:r>
            <a:r>
              <a:rPr lang="en-US" sz="1600" i="1" dirty="0" err="1">
                <a:solidFill>
                  <a:srgbClr val="074B88"/>
                </a:solidFill>
              </a:rPr>
              <a:t>corectă</a:t>
            </a:r>
            <a:endParaRPr lang="en-US" sz="1600" i="1" dirty="0">
              <a:solidFill>
                <a:srgbClr val="074B8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object 5"/>
          <p:cNvSpPr txBox="1"/>
          <p:nvPr userDrawn="1"/>
        </p:nvSpPr>
        <p:spPr>
          <a:xfrm>
            <a:off x="1016000" y="4942228"/>
            <a:ext cx="7462837" cy="131762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Ingelheim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provided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unrestricted</a:t>
            </a:r>
            <a:r>
              <a:rPr sz="700" spc="6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educational</a:t>
            </a:r>
            <a:r>
              <a:rPr sz="700" spc="3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grant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support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development,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typesetting,</a:t>
            </a:r>
            <a:r>
              <a:rPr sz="700" spc="6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printing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and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associated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costs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but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did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not</a:t>
            </a:r>
            <a:r>
              <a:rPr sz="700" spc="3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contribute</a:t>
            </a:r>
            <a:r>
              <a:rPr sz="700" spc="5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to</a:t>
            </a:r>
            <a:r>
              <a:rPr sz="700" spc="1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content</a:t>
            </a:r>
            <a:r>
              <a:rPr sz="700" spc="4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</a:t>
            </a:r>
            <a:r>
              <a:rPr sz="700" spc="2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this</a:t>
            </a:r>
            <a:r>
              <a:rPr sz="700" spc="20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document.</a:t>
            </a:r>
            <a:endParaRPr sz="7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bject 5"/>
          <p:cNvSpPr txBox="1"/>
          <p:nvPr userDrawn="1"/>
        </p:nvSpPr>
        <p:spPr>
          <a:xfrm>
            <a:off x="1016000" y="4942228"/>
            <a:ext cx="7462837" cy="119905"/>
          </a:xfrm>
          <a:prstGeom prst="rect">
            <a:avLst/>
          </a:prstGeom>
        </p:spPr>
        <p:txBody>
          <a:bodyPr lIns="0" tIns="12065" rIns="0" bIns="0">
            <a:spAutoFit/>
          </a:bodyPr>
          <a:lstStyle/>
          <a:p>
            <a:pPr marL="12700" fontAlgn="auto">
              <a:spcBef>
                <a:spcPts val="95"/>
              </a:spcBef>
              <a:spcAft>
                <a:spcPts val="0"/>
              </a:spcAft>
              <a:defRPr/>
            </a:pP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Boehringer Ingelheim a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oferit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un grant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educațional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nerestricționat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pentru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a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sprijini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dezvoltarea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tipărirea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tipărirea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și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costurile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asociate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dar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nu a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contribuit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la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conținutul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GB" sz="700" spc="-5" dirty="0" err="1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acestui</a:t>
            </a:r>
            <a:r>
              <a:rPr lang="en-GB" sz="700" spc="-5" dirty="0">
                <a:solidFill>
                  <a:srgbClr val="00050A"/>
                </a:solidFill>
                <a:latin typeface="Arial" panose="020B0604020202020204"/>
                <a:cs typeface="Arial" panose="020B0604020202020204"/>
              </a:rPr>
              <a:t> document.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 strapeline logo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11792"/>
            <a:ext cx="6019536" cy="725828"/>
          </a:xfrm>
        </p:spPr>
        <p:txBody>
          <a:bodyPr anchor="ctr" anchorCtr="0"/>
          <a:lstStyle>
            <a:lvl1pPr>
              <a:defRPr sz="2700" spc="-56"/>
            </a:lvl1pPr>
          </a:lstStyle>
          <a:p>
            <a:r>
              <a:rPr lang="en-GB"/>
              <a:t>Click to edit Master title style</a:t>
            </a:r>
          </a:p>
        </p:txBody>
      </p:sp>
      <p:pic>
        <p:nvPicPr>
          <p:cNvPr id="8" name="Picture 7" descr="A picture containing vector graphics&#10;&#10;Description automatically generated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8038836" y="-41946"/>
            <a:ext cx="1105175" cy="110517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785997"/>
            <a:ext cx="8229600" cy="270272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/>
            </a:lvl1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58975" y="400050"/>
            <a:ext cx="7185025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348979"/>
            <a:ext cx="7772400" cy="262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4" name="Picture 3" descr="Text&#10;&#10;Description automatically generated with low confidence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9333" y="300086"/>
            <a:ext cx="1727200" cy="6632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+mj-lt"/>
          <a:ea typeface="MS PGothic" panose="020B0600070205080204" pitchFamily="112" charset="-128"/>
          <a:cs typeface="MS PGothic" panose="020B0600070205080204" pitchFamily="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25" b="1">
          <a:solidFill>
            <a:srgbClr val="CC030B"/>
          </a:solidFill>
          <a:latin typeface="Arial" panose="020B0604020202020204" pitchFamily="34" charset="0"/>
          <a:ea typeface="MS PGothic" panose="020B0600070205080204" pitchFamily="112" charset="-128"/>
          <a:cs typeface="MS PGothic" panose="020B0600070205080204" pitchFamily="112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625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9715" indent="-25971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30000"/>
        <a:buFont typeface="Times" pitchFamily="-65" charset="0"/>
        <a:buChar char="•"/>
        <a:tabLst>
          <a:tab pos="1069975" algn="l"/>
          <a:tab pos="1230630" algn="l"/>
        </a:tabLst>
        <a:defRPr sz="2250">
          <a:solidFill>
            <a:schemeClr val="tx1"/>
          </a:solidFill>
          <a:latin typeface="+mn-lt"/>
          <a:ea typeface="MS PGothic" panose="020B0600070205080204" pitchFamily="112" charset="-128"/>
          <a:cs typeface="MS PGothic" panose="020B0600070205080204" pitchFamily="112" charset="-128"/>
        </a:defRPr>
      </a:lvl1pPr>
      <a:lvl2pPr marL="526415" indent="-26543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SzPct val="100000"/>
        <a:buChar char="o"/>
        <a:tabLst>
          <a:tab pos="1069975" algn="l"/>
          <a:tab pos="1230630" algn="l"/>
        </a:tabLst>
        <a:defRPr sz="1950">
          <a:solidFill>
            <a:schemeClr val="tx1"/>
          </a:solidFill>
          <a:latin typeface="+mn-lt"/>
          <a:ea typeface="MS PGothic" panose="020B0600070205080204" pitchFamily="112" charset="-128"/>
        </a:defRPr>
      </a:lvl2pPr>
      <a:lvl3pPr marL="745490" indent="-20129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•"/>
        <a:tabLst>
          <a:tab pos="1069975" algn="l"/>
          <a:tab pos="1230630" algn="l"/>
        </a:tabLst>
        <a:defRPr sz="1650">
          <a:solidFill>
            <a:schemeClr val="tx1"/>
          </a:solidFill>
          <a:latin typeface="+mn-lt"/>
          <a:ea typeface="MS PGothic" panose="020B0600070205080204" pitchFamily="112" charset="-128"/>
        </a:defRPr>
      </a:lvl3pPr>
      <a:lvl4pPr marL="994410" indent="-2476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–"/>
        <a:tabLst>
          <a:tab pos="1069975" algn="l"/>
          <a:tab pos="1230630" algn="l"/>
        </a:tabLst>
        <a:defRPr sz="1425">
          <a:solidFill>
            <a:schemeClr val="tx1"/>
          </a:solidFill>
          <a:latin typeface="+mn-lt"/>
          <a:ea typeface="MS PGothic" panose="020B0600070205080204" pitchFamily="112" charset="-128"/>
        </a:defRPr>
      </a:lvl4pPr>
      <a:lvl5pPr marL="1200150" indent="-205105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CC030B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  <a:ea typeface="MS PGothic" panose="020B0600070205080204" pitchFamily="112" charset="-128"/>
        </a:defRPr>
      </a:lvl5pPr>
      <a:lvl6pPr marL="15430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6pPr>
      <a:lvl7pPr marL="18859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7pPr>
      <a:lvl8pPr marL="22288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8pPr>
      <a:lvl9pPr marL="2571750" indent="-205105" algn="l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069975" algn="l"/>
          <a:tab pos="1230630" algn="l"/>
        </a:tabLst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crg.org/dth12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681B1-4C9A-4F0F-A3E9-9FDD862F5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90" y="1171575"/>
            <a:ext cx="8213047" cy="933450"/>
          </a:xfrm>
        </p:spPr>
        <p:txBody>
          <a:bodyPr/>
          <a:lstStyle/>
          <a:p>
            <a:r>
              <a:rPr lang="en-GB" dirty="0"/>
              <a:t>BPOC </a:t>
            </a:r>
            <a:r>
              <a:rPr lang="en-GB" dirty="0" err="1"/>
              <a:t>și</a:t>
            </a:r>
            <a:r>
              <a:rPr lang="en-GB" dirty="0"/>
              <a:t> </a:t>
            </a:r>
            <a:r>
              <a:rPr lang="en-GB" dirty="0" err="1"/>
              <a:t>sănătatea</a:t>
            </a:r>
            <a:r>
              <a:rPr lang="en-GB" dirty="0"/>
              <a:t> </a:t>
            </a:r>
            <a:r>
              <a:rPr lang="en-GB" dirty="0" err="1"/>
              <a:t>mintală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3F82A1-87DA-A6C9-B14F-3336335E18D5}"/>
              </a:ext>
            </a:extLst>
          </p:cNvPr>
          <p:cNvSpPr txBox="1"/>
          <p:nvPr/>
        </p:nvSpPr>
        <p:spPr>
          <a:xfrm>
            <a:off x="1650337" y="2248584"/>
            <a:ext cx="6468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 </a:t>
            </a:r>
            <a:r>
              <a:rPr lang="en-US" b="1" dirty="0" err="1"/>
              <a:t>inițiativă</a:t>
            </a:r>
            <a:r>
              <a:rPr lang="en-US" b="1" dirty="0"/>
              <a:t> a IPCRG</a:t>
            </a:r>
          </a:p>
          <a:p>
            <a:pPr algn="ctr"/>
            <a:r>
              <a:rPr lang="en-US" b="1" dirty="0" err="1"/>
              <a:t>Ghid</a:t>
            </a:r>
            <a:r>
              <a:rPr lang="en-US" b="1" dirty="0"/>
              <a:t> holistic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practic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asistența</a:t>
            </a:r>
            <a:r>
              <a:rPr lang="en-US" b="1" dirty="0"/>
              <a:t> </a:t>
            </a:r>
            <a:r>
              <a:rPr lang="en-US" b="1" dirty="0" err="1"/>
              <a:t>medicală</a:t>
            </a:r>
            <a:r>
              <a:rPr lang="en-US" b="1" dirty="0"/>
              <a:t> </a:t>
            </a:r>
            <a:r>
              <a:rPr lang="en-US" b="1" dirty="0" err="1"/>
              <a:t>primară</a:t>
            </a:r>
            <a:endParaRPr lang="en-US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574373-B8DA-C008-EFF9-922B4524541E}"/>
              </a:ext>
            </a:extLst>
          </p:cNvPr>
          <p:cNvSpPr txBox="1"/>
          <p:nvPr/>
        </p:nvSpPr>
        <p:spPr>
          <a:xfrm>
            <a:off x="344774" y="4071559"/>
            <a:ext cx="8454452" cy="428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Boehringer Ingelheim 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oferit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un grant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educațional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nerestricționat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pentru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sprijini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dezvoltarea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tipărirea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tipărirea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și</a:t>
            </a:r>
            <a:endParaRPr lang="en-US" sz="1050" spc="-5" dirty="0">
              <a:solidFill>
                <a:srgbClr val="000000"/>
              </a:solidFill>
              <a:latin typeface="Arial" panose="020B0604020202020204"/>
              <a:cs typeface="Arial" panose="020B0604020202020204"/>
            </a:endParaRPr>
          </a:p>
          <a:p>
            <a:pPr algn="ctr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costurile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asociate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,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dar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nu 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contribuit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la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conținutul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050" spc="-5" dirty="0" err="1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acestui</a:t>
            </a:r>
            <a:r>
              <a:rPr lang="en-US" sz="1050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document</a:t>
            </a:r>
          </a:p>
        </p:txBody>
      </p:sp>
    </p:spTree>
    <p:extLst>
      <p:ext uri="{BB962C8B-B14F-4D97-AF65-F5344CB8AC3E}">
        <p14:creationId xmlns:p14="http://schemas.microsoft.com/office/powerpoint/2010/main" val="157548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Studiu</a:t>
            </a:r>
            <a:r>
              <a:rPr lang="en-US" dirty="0"/>
              <a:t> de </a:t>
            </a:r>
            <a:r>
              <a:rPr lang="en-US" dirty="0" err="1"/>
              <a:t>caz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(Fond)</a:t>
            </a:r>
            <a:r>
              <a:rPr lang="en-US" dirty="0">
                <a:solidFill>
                  <a:srgbClr val="92D050"/>
                </a:solidFill>
              </a:rPr>
              <a:t>Context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8775" y="1326358"/>
            <a:ext cx="5381625" cy="2628900"/>
          </a:xfrm>
        </p:spPr>
        <p:txBody>
          <a:bodyPr/>
          <a:lstStyle/>
          <a:p>
            <a:r>
              <a:rPr lang="en-US" sz="1500" dirty="0" err="1"/>
              <a:t>Domnul</a:t>
            </a:r>
            <a:r>
              <a:rPr lang="en-US" sz="1500" dirty="0"/>
              <a:t> JD are 67 de ani </a:t>
            </a:r>
            <a:r>
              <a:rPr lang="en-US" sz="1500" dirty="0" err="1"/>
              <a:t>și</a:t>
            </a:r>
            <a:r>
              <a:rPr lang="en-US" sz="1500" dirty="0"/>
              <a:t> a </a:t>
            </a:r>
            <a:r>
              <a:rPr lang="en-US" sz="1500" dirty="0" err="1"/>
              <a:t>lucrat</a:t>
            </a:r>
            <a:r>
              <a:rPr lang="en-US" sz="1500" dirty="0"/>
              <a:t> ca </a:t>
            </a:r>
            <a:r>
              <a:rPr lang="en-US" sz="1500" dirty="0" err="1"/>
              <a:t>șofer</a:t>
            </a:r>
            <a:r>
              <a:rPr lang="en-US" sz="1500" dirty="0"/>
              <a:t> de taxi.</a:t>
            </a:r>
          </a:p>
          <a:p>
            <a:r>
              <a:rPr lang="en-US" sz="1500" dirty="0"/>
              <a:t>S-a </a:t>
            </a:r>
            <a:r>
              <a:rPr lang="en-US" sz="1500" dirty="0" err="1"/>
              <a:t>pensionat</a:t>
            </a:r>
            <a:r>
              <a:rPr lang="en-US" sz="1500" dirty="0"/>
              <a:t> recent </a:t>
            </a:r>
            <a:r>
              <a:rPr lang="en-US" sz="1500" dirty="0" err="1"/>
              <a:t>și</a:t>
            </a:r>
            <a:r>
              <a:rPr lang="en-US" sz="1500" dirty="0"/>
              <a:t> </a:t>
            </a:r>
            <a:r>
              <a:rPr lang="en-US" sz="1500" dirty="0" err="1"/>
              <a:t>își</a:t>
            </a:r>
            <a:r>
              <a:rPr lang="en-US" sz="1500" dirty="0"/>
              <a:t> </a:t>
            </a:r>
            <a:r>
              <a:rPr lang="en-US" sz="1500" dirty="0" err="1"/>
              <a:t>petrece</a:t>
            </a:r>
            <a:r>
              <a:rPr lang="en-US" sz="1500" dirty="0"/>
              <a:t> </a:t>
            </a:r>
            <a:r>
              <a:rPr lang="en-US" sz="1500" dirty="0" err="1"/>
              <a:t>majoritatea</a:t>
            </a:r>
            <a:r>
              <a:rPr lang="en-US" sz="1500" dirty="0"/>
              <a:t> </a:t>
            </a:r>
            <a:r>
              <a:rPr lang="en-US" sz="1500" dirty="0" err="1"/>
              <a:t>timpului</a:t>
            </a:r>
            <a:r>
              <a:rPr lang="en-US" sz="1500" dirty="0"/>
              <a:t> </a:t>
            </a:r>
            <a:r>
              <a:rPr lang="en-US" sz="1500" dirty="0" err="1"/>
              <a:t>acasă</a:t>
            </a:r>
            <a:r>
              <a:rPr lang="en-US" sz="1500" dirty="0"/>
              <a:t>, </a:t>
            </a:r>
            <a:r>
              <a:rPr lang="en-US" sz="1500" dirty="0" err="1"/>
              <a:t>citind</a:t>
            </a:r>
            <a:r>
              <a:rPr lang="en-US" sz="1500" dirty="0"/>
              <a:t> </a:t>
            </a:r>
            <a:r>
              <a:rPr lang="en-US" sz="1500" dirty="0" err="1"/>
              <a:t>ziarul</a:t>
            </a:r>
            <a:r>
              <a:rPr lang="en-US" sz="1500" dirty="0"/>
              <a:t> </a:t>
            </a:r>
            <a:r>
              <a:rPr lang="en-US" sz="1500" dirty="0" err="1"/>
              <a:t>și</a:t>
            </a:r>
            <a:r>
              <a:rPr lang="en-US" sz="1500" dirty="0"/>
              <a:t> </a:t>
            </a:r>
            <a:r>
              <a:rPr lang="en-US" sz="1500" dirty="0" err="1"/>
              <a:t>uitându</a:t>
            </a:r>
            <a:r>
              <a:rPr lang="en-US" sz="1500" dirty="0"/>
              <a:t>-se la </a:t>
            </a:r>
            <a:r>
              <a:rPr lang="en-US" sz="1500" dirty="0" err="1"/>
              <a:t>televizor</a:t>
            </a:r>
            <a:r>
              <a:rPr lang="en-US" sz="1500" dirty="0"/>
              <a:t>.</a:t>
            </a:r>
          </a:p>
          <a:p>
            <a:r>
              <a:rPr lang="en-US" sz="1500" dirty="0"/>
              <a:t>(</a:t>
            </a:r>
            <a:r>
              <a:rPr lang="en-US" sz="1500" dirty="0" err="1"/>
              <a:t>Își</a:t>
            </a:r>
            <a:r>
              <a:rPr lang="en-US" sz="1500" dirty="0"/>
              <a:t> conduce)</a:t>
            </a:r>
            <a:r>
              <a:rPr lang="en-US" sz="1500" dirty="0">
                <a:solidFill>
                  <a:srgbClr val="92D050"/>
                </a:solidFill>
              </a:rPr>
              <a:t>Merge cu</a:t>
            </a:r>
            <a:r>
              <a:rPr lang="en-US" sz="1500" dirty="0"/>
              <a:t> </a:t>
            </a:r>
            <a:r>
              <a:rPr lang="en-US" sz="1500" dirty="0" err="1"/>
              <a:t>soția</a:t>
            </a:r>
            <a:r>
              <a:rPr lang="en-US" sz="1500" dirty="0"/>
              <a:t> la </a:t>
            </a:r>
            <a:r>
              <a:rPr lang="en-US" sz="1500" dirty="0" err="1"/>
              <a:t>cumpărăturile</a:t>
            </a:r>
            <a:r>
              <a:rPr lang="en-US" sz="1500" dirty="0"/>
              <a:t> </a:t>
            </a:r>
            <a:r>
              <a:rPr lang="en-US" sz="1500" dirty="0" err="1"/>
              <a:t>săptămânale</a:t>
            </a:r>
            <a:r>
              <a:rPr lang="en-US" sz="1500" dirty="0"/>
              <a:t> </a:t>
            </a:r>
            <a:r>
              <a:rPr lang="en-US" sz="1500" dirty="0" err="1"/>
              <a:t>și</a:t>
            </a:r>
            <a:r>
              <a:rPr lang="en-US" sz="1500" dirty="0"/>
              <a:t> </a:t>
            </a:r>
            <a:r>
              <a:rPr lang="en-US" sz="1500" dirty="0" err="1"/>
              <a:t>participă</a:t>
            </a:r>
            <a:r>
              <a:rPr lang="en-US" sz="1500" dirty="0"/>
              <a:t> </a:t>
            </a:r>
            <a:r>
              <a:rPr lang="en-US" sz="1500" dirty="0" err="1"/>
              <a:t>ocazional</a:t>
            </a:r>
            <a:r>
              <a:rPr lang="en-US" sz="1500" dirty="0"/>
              <a:t> la </a:t>
            </a:r>
            <a:r>
              <a:rPr lang="en-US" sz="1500" dirty="0" err="1"/>
              <a:t>mici</a:t>
            </a:r>
            <a:r>
              <a:rPr lang="en-US" sz="1500" dirty="0"/>
              <a:t> </a:t>
            </a:r>
            <a:r>
              <a:rPr lang="en-US" sz="1500" dirty="0" err="1"/>
              <a:t>treburi</a:t>
            </a:r>
            <a:r>
              <a:rPr lang="en-US" sz="1500" dirty="0"/>
              <a:t> </a:t>
            </a:r>
            <a:r>
              <a:rPr lang="en-US" sz="1500" dirty="0" err="1"/>
              <a:t>casnice</a:t>
            </a:r>
            <a:r>
              <a:rPr lang="en-US" sz="1500" dirty="0"/>
              <a:t>. Dar </a:t>
            </a:r>
            <a:r>
              <a:rPr lang="en-US" sz="1500" dirty="0" err="1"/>
              <a:t>ea</a:t>
            </a:r>
            <a:r>
              <a:rPr lang="en-US" sz="1500" dirty="0"/>
              <a:t> </a:t>
            </a:r>
            <a:r>
              <a:rPr lang="en-US" sz="1500" dirty="0" err="1"/>
              <a:t>este</a:t>
            </a:r>
            <a:r>
              <a:rPr lang="en-US" sz="1500" dirty="0"/>
              <a:t> cu </a:t>
            </a:r>
            <a:r>
              <a:rPr lang="en-US" sz="1500" dirty="0" err="1"/>
              <a:t>cinci</a:t>
            </a:r>
            <a:r>
              <a:rPr lang="en-US" sz="1500" dirty="0"/>
              <a:t> ani </a:t>
            </a:r>
            <a:r>
              <a:rPr lang="en-US" sz="1500" dirty="0" err="1"/>
              <a:t>mai</a:t>
            </a:r>
            <a:r>
              <a:rPr lang="en-US" sz="1500" dirty="0"/>
              <a:t> </a:t>
            </a:r>
            <a:r>
              <a:rPr lang="en-US" sz="1500" dirty="0" err="1"/>
              <a:t>tânără</a:t>
            </a:r>
            <a:r>
              <a:rPr lang="en-US" sz="1500" dirty="0"/>
              <a:t>, </a:t>
            </a:r>
            <a:r>
              <a:rPr lang="en-US" sz="1500" dirty="0" err="1"/>
              <a:t>îi</a:t>
            </a:r>
            <a:r>
              <a:rPr lang="en-US" sz="1500" dirty="0"/>
              <a:t> place </a:t>
            </a:r>
            <a:r>
              <a:rPr lang="en-US" sz="1500" dirty="0" err="1"/>
              <a:t>să</a:t>
            </a:r>
            <a:r>
              <a:rPr lang="en-US" sz="1500" dirty="0"/>
              <a:t> </a:t>
            </a:r>
            <a:r>
              <a:rPr lang="en-US" sz="1500" dirty="0">
                <a:solidFill>
                  <a:srgbClr val="92D050"/>
                </a:solidFill>
              </a:rPr>
              <a:t>se </a:t>
            </a:r>
            <a:r>
              <a:rPr lang="en-US" sz="1500" dirty="0" err="1">
                <a:solidFill>
                  <a:srgbClr val="92D050"/>
                </a:solidFill>
              </a:rPr>
              <a:t>ocupe</a:t>
            </a:r>
            <a:r>
              <a:rPr lang="en-US" sz="1500" dirty="0">
                <a:solidFill>
                  <a:srgbClr val="92D050"/>
                </a:solidFill>
              </a:rPr>
              <a:t> de </a:t>
            </a:r>
            <a:r>
              <a:rPr lang="en-US" sz="1500" dirty="0" err="1">
                <a:solidFill>
                  <a:srgbClr val="92D050"/>
                </a:solidFill>
              </a:rPr>
              <a:t>treburile</a:t>
            </a:r>
            <a:r>
              <a:rPr lang="en-US" sz="1500" dirty="0"/>
              <a:t>(</a:t>
            </a:r>
            <a:r>
              <a:rPr lang="en-US" sz="1500" dirty="0" err="1"/>
              <a:t>conducă</a:t>
            </a:r>
            <a:r>
              <a:rPr lang="en-US" sz="1500" dirty="0"/>
              <a:t>) </a:t>
            </a:r>
            <a:r>
              <a:rPr lang="en-US" sz="1500" dirty="0" err="1"/>
              <a:t>cas</a:t>
            </a:r>
            <a:r>
              <a:rPr lang="en-US" sz="1500" dirty="0" err="1">
                <a:solidFill>
                  <a:srgbClr val="92D050"/>
                </a:solidFill>
              </a:rPr>
              <a:t>ei</a:t>
            </a:r>
            <a:r>
              <a:rPr lang="en-US" sz="1500" dirty="0">
                <a:solidFill>
                  <a:srgbClr val="92D050"/>
                </a:solidFill>
              </a:rPr>
              <a:t>(</a:t>
            </a:r>
            <a:r>
              <a:rPr lang="en-US" sz="1500" dirty="0"/>
              <a:t>a) </a:t>
            </a:r>
            <a:r>
              <a:rPr lang="en-US" sz="1500" dirty="0" err="1"/>
              <a:t>și</a:t>
            </a:r>
            <a:r>
              <a:rPr lang="en-US" sz="1500" dirty="0"/>
              <a:t> </a:t>
            </a:r>
            <a:r>
              <a:rPr lang="en-US" sz="1500" dirty="0" err="1"/>
              <a:t>să</a:t>
            </a:r>
            <a:r>
              <a:rPr lang="en-US" sz="1500" dirty="0"/>
              <a:t>-l "</a:t>
            </a:r>
            <a:r>
              <a:rPr lang="en-US" sz="1500" dirty="0" err="1"/>
              <a:t>răsfețe</a:t>
            </a:r>
            <a:r>
              <a:rPr lang="en-US" sz="1500" dirty="0">
                <a:solidFill>
                  <a:srgbClr val="92D050"/>
                </a:solidFill>
              </a:rPr>
              <a:t>”</a:t>
            </a:r>
          </a:p>
          <a:p>
            <a:r>
              <a:rPr lang="en-US" sz="1500" dirty="0" err="1"/>
              <a:t>Plănuise</a:t>
            </a:r>
            <a:r>
              <a:rPr lang="en-US" sz="1500" dirty="0"/>
              <a:t> </a:t>
            </a:r>
            <a:r>
              <a:rPr lang="en-US" sz="1500" dirty="0" err="1"/>
              <a:t>să</a:t>
            </a:r>
            <a:r>
              <a:rPr lang="en-US" sz="1500" dirty="0"/>
              <a:t> </a:t>
            </a:r>
            <a:r>
              <a:rPr lang="en-US" sz="1500" dirty="0" err="1"/>
              <a:t>își</a:t>
            </a:r>
            <a:r>
              <a:rPr lang="en-US" sz="1500" dirty="0"/>
              <a:t> </a:t>
            </a:r>
            <a:r>
              <a:rPr lang="en-US" sz="1500" dirty="0" err="1"/>
              <a:t>umple</a:t>
            </a:r>
            <a:r>
              <a:rPr lang="en-US" sz="1500" dirty="0"/>
              <a:t> </a:t>
            </a:r>
            <a:r>
              <a:rPr lang="en-US" sz="1500" dirty="0" err="1"/>
              <a:t>diminețile</a:t>
            </a:r>
            <a:r>
              <a:rPr lang="en-US" sz="1500" dirty="0"/>
              <a:t> </a:t>
            </a:r>
            <a:r>
              <a:rPr lang="en-US" sz="1500" dirty="0" err="1"/>
              <a:t>ducându-și</a:t>
            </a:r>
            <a:r>
              <a:rPr lang="en-US" sz="1500" dirty="0"/>
              <a:t> </a:t>
            </a:r>
            <a:r>
              <a:rPr lang="en-US" sz="1500" dirty="0" err="1"/>
              <a:t>nepoata</a:t>
            </a:r>
            <a:r>
              <a:rPr lang="en-US" sz="1500" dirty="0"/>
              <a:t> de 3 ani </a:t>
            </a:r>
            <a:r>
              <a:rPr lang="en-US" sz="1500" dirty="0" err="1"/>
              <a:t>în</a:t>
            </a:r>
            <a:r>
              <a:rPr lang="en-US" sz="1500" dirty="0"/>
              <a:t> parc, </a:t>
            </a:r>
            <a:r>
              <a:rPr lang="en-US" sz="1500" dirty="0" err="1"/>
              <a:t>dar</a:t>
            </a:r>
            <a:r>
              <a:rPr lang="en-US" sz="1500" dirty="0"/>
              <a:t> nu a </a:t>
            </a:r>
            <a:r>
              <a:rPr lang="en-US" sz="1500" dirty="0" err="1"/>
              <a:t>reușit</a:t>
            </a:r>
            <a:r>
              <a:rPr lang="en-US" sz="1500" dirty="0"/>
              <a:t>, </a:t>
            </a:r>
            <a:r>
              <a:rPr lang="en-US" sz="1500" dirty="0" err="1"/>
              <a:t>deoarece</a:t>
            </a:r>
            <a:r>
              <a:rPr lang="en-US" sz="1500" dirty="0"/>
              <a:t> </a:t>
            </a:r>
            <a:r>
              <a:rPr lang="en-US" sz="1500" dirty="0" err="1"/>
              <a:t>obosea</a:t>
            </a:r>
            <a:r>
              <a:rPr lang="en-US" sz="1500" dirty="0"/>
              <a:t> </a:t>
            </a:r>
            <a:r>
              <a:rPr lang="en-US" sz="1500" dirty="0" err="1"/>
              <a:t>foarte</a:t>
            </a:r>
            <a:r>
              <a:rPr lang="en-US" sz="1500" dirty="0"/>
              <a:t> </a:t>
            </a:r>
            <a:r>
              <a:rPr lang="en-US" sz="1500" dirty="0" err="1"/>
              <a:t>repede</a:t>
            </a:r>
            <a:r>
              <a:rPr lang="en-US" sz="1500" dirty="0"/>
              <a:t> </a:t>
            </a:r>
            <a:r>
              <a:rPr lang="en-US" sz="1500" dirty="0" err="1"/>
              <a:t>și</a:t>
            </a:r>
            <a:r>
              <a:rPr lang="en-US" sz="1500" dirty="0"/>
              <a:t> nu </a:t>
            </a:r>
            <a:r>
              <a:rPr lang="en-US" sz="1500" dirty="0" err="1"/>
              <a:t>reușea</a:t>
            </a:r>
            <a:r>
              <a:rPr lang="en-US" sz="1500" dirty="0"/>
              <a:t> </a:t>
            </a:r>
            <a:r>
              <a:rPr lang="en-US" sz="1500" dirty="0" err="1"/>
              <a:t>să</a:t>
            </a:r>
            <a:r>
              <a:rPr lang="en-US" sz="1500" dirty="0"/>
              <a:t> </a:t>
            </a:r>
            <a:r>
              <a:rPr lang="en-US" sz="1500" dirty="0" err="1"/>
              <a:t>țină</a:t>
            </a:r>
            <a:r>
              <a:rPr lang="en-US" sz="1500" dirty="0"/>
              <a:t> pasul cu ea.</a:t>
            </a: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3450" y="2411413"/>
            <a:ext cx="2757488" cy="1838325"/>
          </a:xfrm>
          <a:prstGeom prst="rect">
            <a:avLst/>
          </a:prstGeom>
        </p:spPr>
      </p:pic>
      <p:sp>
        <p:nvSpPr>
          <p:cNvPr id="6" name="6 - Επεξήγηση με στρογγυλεμένο παραλληλόγραμμο"/>
          <p:cNvSpPr/>
          <p:nvPr/>
        </p:nvSpPr>
        <p:spPr>
          <a:xfrm>
            <a:off x="6013451" y="1042625"/>
            <a:ext cx="2757488" cy="135382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i="1" dirty="0">
                <a:solidFill>
                  <a:schemeClr val="tx1"/>
                </a:solidFill>
              </a:rPr>
              <a:t>"</a:t>
            </a:r>
            <a:r>
              <a:rPr lang="en-US" sz="1400" i="1" dirty="0" err="1">
                <a:solidFill>
                  <a:schemeClr val="tx1"/>
                </a:solidFill>
              </a:rPr>
              <a:t>Întotdeauna</a:t>
            </a:r>
            <a:r>
              <a:rPr lang="en-US" sz="1400" i="1" dirty="0">
                <a:solidFill>
                  <a:schemeClr val="tx1"/>
                </a:solidFill>
              </a:rPr>
              <a:t> sunt </a:t>
            </a:r>
            <a:r>
              <a:rPr lang="en-US" sz="1400" i="1" dirty="0" err="1">
                <a:solidFill>
                  <a:schemeClr val="tx1"/>
                </a:solidFill>
              </a:rPr>
              <a:t>puțin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obo</a:t>
            </a:r>
            <a:r>
              <a:rPr lang="en-US" sz="1400" i="1" dirty="0" err="1">
                <a:solidFill>
                  <a:srgbClr val="92D050"/>
                </a:solidFill>
              </a:rPr>
              <a:t>s</a:t>
            </a:r>
            <a:r>
              <a:rPr lang="en-US" sz="1400" i="1" dirty="0" err="1">
                <a:solidFill>
                  <a:schemeClr val="tx1"/>
                </a:solidFill>
              </a:rPr>
              <a:t>i</a:t>
            </a:r>
            <a:r>
              <a:rPr lang="en-US" sz="1400" i="1" dirty="0">
                <a:solidFill>
                  <a:schemeClr val="tx1"/>
                </a:solidFill>
              </a:rPr>
              <a:t>(s)t(ă) </a:t>
            </a:r>
            <a:r>
              <a:rPr lang="en-US" sz="1400" i="1" dirty="0" err="1">
                <a:solidFill>
                  <a:schemeClr val="tx1"/>
                </a:solidFill>
              </a:rPr>
              <a:t>și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rgbClr val="92D050"/>
                </a:solidFill>
              </a:rPr>
              <a:t>atunci</a:t>
            </a:r>
            <a:r>
              <a:rPr lang="en-US" sz="1400" i="1" dirty="0">
                <a:solidFill>
                  <a:srgbClr val="92D050"/>
                </a:solidFill>
              </a:rPr>
              <a:t> </a:t>
            </a:r>
            <a:r>
              <a:rPr lang="en-US" sz="1400" i="1" dirty="0" err="1">
                <a:solidFill>
                  <a:srgbClr val="92D050"/>
                </a:solidFill>
              </a:rPr>
              <a:t>cand</a:t>
            </a:r>
            <a:r>
              <a:rPr lang="en-US" sz="1400" i="1" dirty="0">
                <a:solidFill>
                  <a:srgbClr val="92D050"/>
                </a:solidFill>
              </a:rPr>
              <a:t> </a:t>
            </a:r>
            <a:r>
              <a:rPr lang="en-US" sz="1400" i="1" dirty="0" err="1">
                <a:solidFill>
                  <a:srgbClr val="92D050"/>
                </a:solidFill>
              </a:rPr>
              <a:t>merg</a:t>
            </a:r>
            <a:r>
              <a:rPr lang="en-US" sz="1400" i="1" dirty="0">
                <a:solidFill>
                  <a:srgbClr val="92D050"/>
                </a:solidFill>
              </a:rPr>
              <a:t>,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simt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că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îmi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consum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cea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mai</a:t>
            </a:r>
            <a:r>
              <a:rPr lang="en-US" sz="1400" i="1" dirty="0">
                <a:solidFill>
                  <a:schemeClr val="tx1"/>
                </a:solidFill>
              </a:rPr>
              <a:t> mare parte a </a:t>
            </a:r>
            <a:r>
              <a:rPr lang="en-US" sz="1400" i="1" dirty="0" err="1">
                <a:solidFill>
                  <a:schemeClr val="tx1"/>
                </a:solidFill>
              </a:rPr>
              <a:t>energiei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doar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încercând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să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respir</a:t>
            </a:r>
            <a:r>
              <a:rPr lang="en-US" sz="1400" i="1" dirty="0">
                <a:solidFill>
                  <a:schemeClr val="tx1"/>
                </a:solidFill>
              </a:rPr>
              <a:t> (</a:t>
            </a:r>
            <a:r>
              <a:rPr lang="en-US" sz="1400" i="1" dirty="0" err="1">
                <a:solidFill>
                  <a:schemeClr val="tx1"/>
                </a:solidFill>
              </a:rPr>
              <a:t>atunci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când</a:t>
            </a:r>
            <a:r>
              <a:rPr lang="en-US" sz="1400" i="1" dirty="0">
                <a:solidFill>
                  <a:schemeClr val="tx1"/>
                </a:solidFill>
              </a:rPr>
              <a:t> </a:t>
            </a:r>
            <a:r>
              <a:rPr lang="en-US" sz="1400" i="1" dirty="0" err="1">
                <a:solidFill>
                  <a:schemeClr val="tx1"/>
                </a:solidFill>
              </a:rPr>
              <a:t>merg</a:t>
            </a:r>
            <a:r>
              <a:rPr lang="en-US" sz="1400" i="1" dirty="0">
                <a:solidFill>
                  <a:schemeClr val="tx1"/>
                </a:solidFill>
              </a:rPr>
              <a:t>)."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Istoric medi</a:t>
            </a:r>
            <a:r>
              <a:rPr lang="pt-BR" dirty="0">
                <a:solidFill>
                  <a:srgbClr val="92D050"/>
                </a:solidFill>
              </a:rPr>
              <a:t>c</a:t>
            </a:r>
            <a:r>
              <a:rPr lang="pt-BR" dirty="0"/>
              <a:t>al și factori de risc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3318946"/>
            <a:ext cx="8427402" cy="942579"/>
          </a:xfrm>
        </p:spPr>
        <p:txBody>
          <a:bodyPr/>
          <a:lstStyle/>
          <a:p>
            <a:r>
              <a:rPr lang="en-US" sz="1200" dirty="0" err="1"/>
              <a:t>Domnul</a:t>
            </a:r>
            <a:r>
              <a:rPr lang="en-US" sz="1200" dirty="0"/>
              <a:t> JD (a </a:t>
            </a:r>
            <a:r>
              <a:rPr lang="en-US" sz="1200" dirty="0" err="1"/>
              <a:t>demonstrat</a:t>
            </a:r>
            <a:r>
              <a:rPr lang="en-US" sz="1200" dirty="0"/>
              <a:t> o </a:t>
            </a:r>
            <a:r>
              <a:rPr lang="en-US" sz="1200" dirty="0" err="1"/>
              <a:t>bună</a:t>
            </a:r>
            <a:r>
              <a:rPr lang="en-US" sz="1200" dirty="0"/>
              <a:t>)</a:t>
            </a:r>
            <a:r>
              <a:rPr lang="en-US" sz="1200" dirty="0" err="1">
                <a:solidFill>
                  <a:srgbClr val="92D050"/>
                </a:solidFill>
              </a:rPr>
              <a:t>este</a:t>
            </a:r>
            <a:r>
              <a:rPr lang="en-US" sz="1200" dirty="0"/>
              <a:t> </a:t>
            </a:r>
            <a:r>
              <a:rPr lang="en-US" sz="1200" dirty="0" err="1"/>
              <a:t>aderenț</a:t>
            </a:r>
            <a:r>
              <a:rPr lang="en-US" sz="1200" dirty="0"/>
              <a:t>(ă) la </a:t>
            </a:r>
            <a:r>
              <a:rPr lang="en-US" sz="1200" dirty="0" err="1"/>
              <a:t>tratamentul</a:t>
            </a:r>
            <a:r>
              <a:rPr lang="en-US" sz="1200" dirty="0"/>
              <a:t> </a:t>
            </a:r>
            <a:r>
              <a:rPr lang="en-US" sz="1200" dirty="0" err="1"/>
              <a:t>recomandat</a:t>
            </a:r>
            <a:r>
              <a:rPr lang="en-US" sz="1200" dirty="0"/>
              <a:t> </a:t>
            </a:r>
            <a:r>
              <a:rPr lang="en-US" sz="1200" dirty="0" err="1"/>
              <a:t>pentru</a:t>
            </a:r>
            <a:r>
              <a:rPr lang="en-US" sz="1200" dirty="0"/>
              <a:t> </a:t>
            </a:r>
            <a:r>
              <a:rPr lang="en-US" sz="1200" dirty="0" err="1"/>
              <a:t>patologiile</a:t>
            </a:r>
            <a:r>
              <a:rPr lang="en-US" sz="1200" dirty="0"/>
              <a:t> sale </a:t>
            </a:r>
            <a:r>
              <a:rPr lang="en-US" sz="1200" dirty="0" err="1"/>
              <a:t>cardiovasculare</a:t>
            </a:r>
            <a:r>
              <a:rPr lang="en-US" sz="1200" dirty="0"/>
              <a:t> </a:t>
            </a:r>
            <a:r>
              <a:rPr lang="en-US" sz="1200" dirty="0" err="1"/>
              <a:t>și</a:t>
            </a:r>
            <a:r>
              <a:rPr lang="en-US" sz="1200" dirty="0"/>
              <a:t> </a:t>
            </a:r>
            <a:r>
              <a:rPr lang="en-US" sz="1200" dirty="0" err="1"/>
              <a:t>cerebrovasculare</a:t>
            </a:r>
            <a:r>
              <a:rPr lang="en-US" sz="1200" dirty="0"/>
              <a:t>, </a:t>
            </a:r>
            <a:r>
              <a:rPr lang="en-US" sz="1200" dirty="0" err="1"/>
              <a:t>în</a:t>
            </a:r>
            <a:r>
              <a:rPr lang="en-US" sz="1200" dirty="0"/>
              <a:t> special </a:t>
            </a:r>
            <a:r>
              <a:rPr lang="en-US" sz="1200" dirty="0" err="1"/>
              <a:t>după</a:t>
            </a:r>
            <a:r>
              <a:rPr lang="en-US" sz="1200" dirty="0"/>
              <a:t> AIT(.) </a:t>
            </a:r>
            <a:r>
              <a:rPr lang="en-US" sz="1200" dirty="0" err="1">
                <a:solidFill>
                  <a:srgbClr val="92D050"/>
                </a:solidFill>
              </a:rPr>
              <a:t>dar</a:t>
            </a:r>
            <a:r>
              <a:rPr lang="en-US" sz="1200" dirty="0">
                <a:solidFill>
                  <a:srgbClr val="92D050"/>
                </a:solidFill>
              </a:rPr>
              <a:t> nu </a:t>
            </a:r>
            <a:r>
              <a:rPr lang="en-US" sz="1200" dirty="0" err="1">
                <a:solidFill>
                  <a:srgbClr val="92D050"/>
                </a:solidFill>
              </a:rPr>
              <a:t>si</a:t>
            </a:r>
            <a:r>
              <a:rPr lang="en-US" sz="1200" dirty="0">
                <a:solidFill>
                  <a:srgbClr val="92D050"/>
                </a:solidFill>
              </a:rPr>
              <a:t> in </a:t>
            </a:r>
            <a:r>
              <a:rPr lang="en-US" sz="1200" dirty="0" err="1">
                <a:solidFill>
                  <a:srgbClr val="92D050"/>
                </a:solidFill>
              </a:rPr>
              <a:t>privinta</a:t>
            </a:r>
            <a:r>
              <a:rPr lang="en-US" sz="1200" dirty="0">
                <a:solidFill>
                  <a:srgbClr val="92D050"/>
                </a:solidFill>
              </a:rPr>
              <a:t> BPOC</a:t>
            </a:r>
          </a:p>
          <a:p>
            <a:r>
              <a:rPr lang="en-US" sz="1200" dirty="0" err="1"/>
              <a:t>Deși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s-a </a:t>
            </a:r>
            <a:r>
              <a:rPr lang="en-US" sz="1200" dirty="0" err="1"/>
              <a:t>prescris</a:t>
            </a:r>
            <a:r>
              <a:rPr lang="en-US" sz="1200" dirty="0"/>
              <a:t> un </a:t>
            </a:r>
            <a:r>
              <a:rPr lang="en-US" sz="1200" dirty="0" err="1"/>
              <a:t>tratament</a:t>
            </a:r>
            <a:r>
              <a:rPr lang="en-US" sz="1200" dirty="0"/>
              <a:t> pe termen lung </a:t>
            </a:r>
            <a:r>
              <a:rPr lang="en-US" sz="1200" dirty="0" err="1"/>
              <a:t>pentru</a:t>
            </a:r>
            <a:r>
              <a:rPr lang="en-US" sz="1200" dirty="0"/>
              <a:t> BPOC, </a:t>
            </a:r>
            <a:r>
              <a:rPr lang="en-US" sz="1200" dirty="0" err="1"/>
              <a:t>îl</a:t>
            </a:r>
            <a:r>
              <a:rPr lang="en-US" sz="1200" dirty="0"/>
              <a:t> </a:t>
            </a:r>
            <a:r>
              <a:rPr lang="en-US" sz="1200" dirty="0" err="1"/>
              <a:t>ia</a:t>
            </a:r>
            <a:r>
              <a:rPr lang="en-US" sz="1200" dirty="0"/>
              <a:t> </a:t>
            </a:r>
            <a:r>
              <a:rPr lang="en-US" sz="1200" dirty="0" err="1"/>
              <a:t>foarte</a:t>
            </a:r>
            <a:r>
              <a:rPr lang="en-US" sz="1200" dirty="0"/>
              <a:t> </a:t>
            </a:r>
            <a:r>
              <a:rPr lang="en-US" sz="1200" dirty="0" err="1"/>
              <a:t>rar</a:t>
            </a:r>
            <a:r>
              <a:rPr lang="en-US" sz="1200" dirty="0"/>
              <a:t>, </a:t>
            </a:r>
            <a:r>
              <a:rPr lang="en-US" sz="1200" dirty="0" err="1"/>
              <a:t>deoarece</a:t>
            </a:r>
            <a:r>
              <a:rPr lang="en-US" sz="1200" dirty="0"/>
              <a:t> </a:t>
            </a:r>
            <a:r>
              <a:rPr lang="en-US" sz="1200" dirty="0" err="1"/>
              <a:t>consideră</a:t>
            </a:r>
            <a:r>
              <a:rPr lang="en-US" sz="1200" dirty="0"/>
              <a:t> </a:t>
            </a:r>
            <a:r>
              <a:rPr lang="en-US" sz="1200" dirty="0" err="1"/>
              <a:t>că</a:t>
            </a:r>
            <a:r>
              <a:rPr lang="en-US" sz="1200" dirty="0"/>
              <a:t> are </a:t>
            </a:r>
            <a:r>
              <a:rPr lang="en-US" sz="1200" dirty="0" err="1"/>
              <a:t>prea</a:t>
            </a:r>
            <a:r>
              <a:rPr lang="en-US" sz="1200" dirty="0"/>
              <a:t> </a:t>
            </a:r>
            <a:r>
              <a:rPr lang="en-US" sz="1200" dirty="0" err="1"/>
              <a:t>multe</a:t>
            </a:r>
            <a:r>
              <a:rPr lang="en-US" sz="1200" dirty="0"/>
              <a:t> </a:t>
            </a:r>
            <a:r>
              <a:rPr lang="en-US" sz="1200" dirty="0" err="1"/>
              <a:t>medicamente</a:t>
            </a:r>
            <a:r>
              <a:rPr lang="en-US" sz="1200" dirty="0"/>
              <a:t> (de </a:t>
            </a:r>
            <a:r>
              <a:rPr lang="en-US" sz="1200" dirty="0" err="1"/>
              <a:t>luat</a:t>
            </a:r>
            <a:r>
              <a:rPr lang="en-US" sz="1200" dirty="0"/>
              <a:t>) </a:t>
            </a:r>
            <a:r>
              <a:rPr lang="en-US" sz="1200" dirty="0" err="1"/>
              <a:t>și</a:t>
            </a:r>
            <a:r>
              <a:rPr lang="en-US" sz="1200" dirty="0"/>
              <a:t> </a:t>
            </a:r>
            <a:r>
              <a:rPr lang="en-US" sz="1200" dirty="0" err="1"/>
              <a:t>că</a:t>
            </a:r>
            <a:r>
              <a:rPr lang="en-US" sz="1200" dirty="0"/>
              <a:t> "</a:t>
            </a:r>
            <a:r>
              <a:rPr lang="en-US" sz="1200" dirty="0" err="1"/>
              <a:t>bronșita</a:t>
            </a:r>
            <a:r>
              <a:rPr lang="en-US" sz="1200" dirty="0"/>
              <a:t>" </a:t>
            </a:r>
            <a:r>
              <a:rPr lang="en-US" sz="1200" dirty="0" err="1"/>
              <a:t>îl</a:t>
            </a:r>
            <a:r>
              <a:rPr lang="en-US" sz="1200" dirty="0"/>
              <a:t> </a:t>
            </a:r>
            <a:r>
              <a:rPr lang="en-US" sz="1200" dirty="0" err="1"/>
              <a:t>deranjează</a:t>
            </a:r>
            <a:r>
              <a:rPr lang="en-US" sz="1200" dirty="0"/>
              <a:t> </a:t>
            </a:r>
            <a:r>
              <a:rPr lang="en-US" sz="1200" dirty="0" err="1"/>
              <a:t>doar</a:t>
            </a:r>
            <a:r>
              <a:rPr lang="en-US" sz="1200" dirty="0"/>
              <a:t> </a:t>
            </a:r>
            <a:r>
              <a:rPr lang="en-US" sz="1200" dirty="0" err="1"/>
              <a:t>atunci</a:t>
            </a:r>
            <a:r>
              <a:rPr lang="en-US" sz="1200" dirty="0"/>
              <a:t> </a:t>
            </a:r>
            <a:r>
              <a:rPr lang="en-US" sz="1200" dirty="0" err="1"/>
              <a:t>când</a:t>
            </a:r>
            <a:r>
              <a:rPr lang="en-US" sz="1200" dirty="0"/>
              <a:t> </a:t>
            </a:r>
            <a:r>
              <a:rPr lang="en-US" sz="1200" dirty="0" err="1"/>
              <a:t>răcește</a:t>
            </a:r>
            <a:r>
              <a:rPr lang="en-US" sz="1200" dirty="0"/>
              <a:t>.</a:t>
            </a:r>
          </a:p>
          <a:p>
            <a:r>
              <a:rPr lang="en-US" sz="1200" dirty="0" err="1"/>
              <a:t>Ultimul</a:t>
            </a:r>
            <a:r>
              <a:rPr lang="en-US" sz="1200" dirty="0"/>
              <a:t> </a:t>
            </a:r>
            <a:r>
              <a:rPr lang="en-US" sz="1200" dirty="0" err="1"/>
              <a:t>său</a:t>
            </a:r>
            <a:r>
              <a:rPr lang="en-US" sz="1200" dirty="0"/>
              <a:t> </a:t>
            </a:r>
            <a:r>
              <a:rPr lang="en-US" sz="1200" dirty="0" err="1"/>
              <a:t>episod</a:t>
            </a:r>
            <a:r>
              <a:rPr lang="en-US" sz="1200" dirty="0"/>
              <a:t> de "</a:t>
            </a:r>
            <a:r>
              <a:rPr lang="en-US" sz="1200" dirty="0" err="1"/>
              <a:t>bronșită</a:t>
            </a:r>
            <a:r>
              <a:rPr lang="en-US" sz="1200" dirty="0"/>
              <a:t>" a </a:t>
            </a:r>
            <a:r>
              <a:rPr lang="en-US" sz="1200" dirty="0" err="1"/>
              <a:t>fost</a:t>
            </a:r>
            <a:r>
              <a:rPr lang="en-US" sz="1200" dirty="0"/>
              <a:t> </a:t>
            </a:r>
            <a:r>
              <a:rPr lang="en-US" sz="1200" dirty="0" err="1"/>
              <a:t>acum</a:t>
            </a:r>
            <a:r>
              <a:rPr lang="en-US" sz="1200" dirty="0"/>
              <a:t> un an; </a:t>
            </a:r>
            <a:r>
              <a:rPr lang="en-US" sz="1200" dirty="0" err="1">
                <a:solidFill>
                  <a:srgbClr val="92D050"/>
                </a:solidFill>
              </a:rPr>
              <a:t>cand</a:t>
            </a:r>
            <a:r>
              <a:rPr lang="en-US" sz="1200" dirty="0">
                <a:solidFill>
                  <a:srgbClr val="92D050"/>
                </a:solidFill>
              </a:rPr>
              <a:t> </a:t>
            </a:r>
            <a:r>
              <a:rPr lang="en-US" sz="1200" dirty="0" err="1"/>
              <a:t>i</a:t>
            </a:r>
            <a:r>
              <a:rPr lang="en-US" sz="1200" dirty="0"/>
              <a:t> s-a </a:t>
            </a:r>
            <a:r>
              <a:rPr lang="en-US" sz="1200" dirty="0" err="1"/>
              <a:t>prescris</a:t>
            </a:r>
            <a:r>
              <a:rPr lang="en-US" sz="1200" dirty="0"/>
              <a:t> un </a:t>
            </a:r>
            <a:r>
              <a:rPr lang="en-US" sz="1200" dirty="0" err="1"/>
              <a:t>nou</a:t>
            </a:r>
            <a:r>
              <a:rPr lang="en-US" sz="1200" dirty="0"/>
              <a:t> </a:t>
            </a:r>
            <a:r>
              <a:rPr lang="en-US" sz="1200" dirty="0" err="1"/>
              <a:t>tratament</a:t>
            </a:r>
            <a:r>
              <a:rPr lang="en-US" sz="1200" dirty="0"/>
              <a:t>, (</a:t>
            </a:r>
            <a:r>
              <a:rPr lang="en-US" sz="1200" dirty="0" err="1"/>
              <a:t>dar</a:t>
            </a:r>
            <a:r>
              <a:rPr lang="en-US" sz="1200" dirty="0"/>
              <a:t>) </a:t>
            </a:r>
            <a:r>
              <a:rPr lang="en-US" sz="1200" dirty="0" err="1">
                <a:solidFill>
                  <a:srgbClr val="92D050"/>
                </a:solidFill>
              </a:rPr>
              <a:t>si</a:t>
            </a:r>
            <a:r>
              <a:rPr lang="en-US" sz="1200" dirty="0"/>
              <a:t> nu a </a:t>
            </a:r>
            <a:r>
              <a:rPr lang="en-US" sz="1200" dirty="0" err="1"/>
              <a:t>fost</a:t>
            </a:r>
            <a:r>
              <a:rPr lang="en-US" sz="1200" dirty="0"/>
              <a:t> </a:t>
            </a:r>
            <a:r>
              <a:rPr lang="en-US" sz="1200" dirty="0" err="1"/>
              <a:t>nevoie</a:t>
            </a:r>
            <a:r>
              <a:rPr lang="en-US" sz="1200" dirty="0"/>
              <a:t> </a:t>
            </a:r>
            <a:r>
              <a:rPr lang="en-US" sz="1200" dirty="0" err="1"/>
              <a:t>să</a:t>
            </a:r>
            <a:r>
              <a:rPr lang="en-US" sz="1200" dirty="0"/>
              <a:t> </a:t>
            </a:r>
            <a:r>
              <a:rPr lang="en-US" sz="1200" dirty="0" err="1"/>
              <a:t>meargă</a:t>
            </a:r>
            <a:r>
              <a:rPr lang="en-US" sz="1200" dirty="0"/>
              <a:t> la spital.</a:t>
            </a:r>
          </a:p>
        </p:txBody>
      </p:sp>
      <p:graphicFrame>
        <p:nvGraphicFramePr>
          <p:cNvPr id="4" name="5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702866"/>
              </p:ext>
            </p:extLst>
          </p:nvPr>
        </p:nvGraphicFramePr>
        <p:xfrm>
          <a:off x="78658" y="1124386"/>
          <a:ext cx="8917859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0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7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7033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(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Condiții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)</a:t>
                      </a:r>
                      <a:r>
                        <a:rPr lang="en-US" sz="1200" b="1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Afectiuni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medicale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: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Hipertensiune arterială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Hipercolesterolemie 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AIT</a:t>
                      </a:r>
                    </a:p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sym typeface="+mn-ea"/>
                        </a:rPr>
                        <a:t> BPOC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el-GR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Medicație</a:t>
                      </a:r>
                      <a:r>
                        <a:rPr lang="en-US" altLang="el-G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l-GR" sz="12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recomandată</a:t>
                      </a:r>
                      <a:r>
                        <a:rPr lang="en-US" altLang="el-G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Inhibitor EC</a:t>
                      </a:r>
                      <a:r>
                        <a:rPr lang="en-US" altLang="el-G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ACE)+diuretic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(Medicament) </a:t>
                      </a:r>
                      <a:r>
                        <a:rPr lang="en-US" altLang="el-GR" sz="1200" b="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Antiagregant</a:t>
                      </a: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(anti)</a:t>
                      </a: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plachetar</a:t>
                      </a:r>
                      <a:endParaRPr lang="en-US" altLang="el-GR" sz="1200" b="0" dirty="0">
                        <a:solidFill>
                          <a:srgbClr val="92D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Statină</a:t>
                      </a: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el-GR" sz="1200" b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β2 agonist DL </a:t>
                      </a: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(LABA) </a:t>
                      </a: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l-GR" sz="1200" b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β2 agonist DS </a:t>
                      </a: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(SABA), </a:t>
                      </a: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după</a:t>
                      </a:r>
                      <a:r>
                        <a:rPr lang="en-US" altLang="el-G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l-GR" sz="12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caz</a:t>
                      </a: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en-US" altLang="el-GR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21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Evaluarea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riscurilor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Consumul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alcool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ocazional</a:t>
                      </a:r>
                      <a:endParaRPr lang="en-US" sz="12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Statu</a:t>
                      </a:r>
                      <a:r>
                        <a:rPr lang="en-US" sz="1200" i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(t)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fumător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fumător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actual (37,5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pachete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 an)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IMC = 29,7 kg / m</a:t>
                      </a:r>
                      <a:r>
                        <a:rPr lang="en-US" sz="1200" i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Exerciții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fizice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limitate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se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simte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constant </a:t>
                      </a:r>
                      <a:r>
                        <a:rPr lang="en-US" sz="12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obosit</a:t>
                      </a:r>
                      <a:r>
                        <a:rPr lang="en-US" sz="12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8288" indent="-268288"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Alergii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niciun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ul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  <a:p>
                      <a:pPr algn="just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8288" marR="0" indent="-268288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Vaccinări</a:t>
                      </a: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zi cu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vaccinările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antigripale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pneumococice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</a:t>
                      </a: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COVID-19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err="1"/>
              <a:t>Motivul</a:t>
            </a:r>
            <a:r>
              <a:rPr lang="en-US" sz="2200" dirty="0"/>
              <a:t> </a:t>
            </a:r>
            <a:r>
              <a:rPr lang="en-US" sz="2200" dirty="0" err="1">
                <a:solidFill>
                  <a:srgbClr val="92D050"/>
                </a:solidFill>
              </a:rPr>
              <a:t>consultatiei</a:t>
            </a:r>
            <a:r>
              <a:rPr lang="en-US" sz="2200" dirty="0"/>
              <a:t>(</a:t>
            </a:r>
            <a:r>
              <a:rPr lang="en-US" sz="2200" dirty="0" err="1"/>
              <a:t>vizitei</a:t>
            </a:r>
            <a:r>
              <a:rPr lang="en-US" sz="2200" dirty="0"/>
              <a:t>) la </a:t>
            </a:r>
            <a:r>
              <a:rPr lang="en-US" sz="2200" dirty="0" err="1"/>
              <a:t>medicul</a:t>
            </a:r>
            <a:r>
              <a:rPr lang="en-US" sz="2200" dirty="0"/>
              <a:t> (</a:t>
            </a:r>
            <a:r>
              <a:rPr lang="en-US" sz="2200" dirty="0" err="1"/>
              <a:t>său</a:t>
            </a:r>
            <a:r>
              <a:rPr lang="en-US" sz="2200" dirty="0"/>
              <a:t>) de </a:t>
            </a:r>
            <a:r>
              <a:rPr lang="en-US" sz="2200" dirty="0" err="1"/>
              <a:t>familie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4" y="1348979"/>
            <a:ext cx="8254283" cy="2628900"/>
          </a:xfrm>
        </p:spPr>
        <p:txBody>
          <a:bodyPr/>
          <a:lstStyle/>
          <a:p>
            <a:r>
              <a:rPr lang="en-US" dirty="0" err="1"/>
              <a:t>Domnul</a:t>
            </a:r>
            <a:r>
              <a:rPr lang="en-US" dirty="0"/>
              <a:t> JD a </a:t>
            </a:r>
            <a:r>
              <a:rPr lang="en-US" dirty="0" err="1"/>
              <a:t>venit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o </a:t>
            </a:r>
            <a:r>
              <a:rPr lang="en-US" dirty="0" err="1"/>
              <a:t>noua</a:t>
            </a:r>
            <a:r>
              <a:rPr lang="en-US" dirty="0"/>
              <a:t>(</a:t>
            </a:r>
            <a:r>
              <a:rPr lang="en-US" dirty="0" err="1"/>
              <a:t>reînnoirea</a:t>
            </a:r>
            <a:r>
              <a:rPr lang="en-US" dirty="0"/>
              <a:t> </a:t>
            </a:r>
            <a:r>
              <a:rPr lang="en-US" dirty="0" err="1"/>
              <a:t>unei</a:t>
            </a:r>
            <a:r>
              <a:rPr lang="en-US" dirty="0"/>
              <a:t>) </a:t>
            </a:r>
            <a:r>
              <a:rPr lang="en-US" dirty="0" err="1"/>
              <a:t>rețet</a:t>
            </a:r>
            <a:r>
              <a:rPr lang="en-US" dirty="0" err="1">
                <a:solidFill>
                  <a:srgbClr val="92D050"/>
                </a:solidFill>
              </a:rPr>
              <a:t>a</a:t>
            </a:r>
            <a:r>
              <a:rPr lang="en-US" dirty="0"/>
              <a:t>(e)</a:t>
            </a:r>
          </a:p>
        </p:txBody>
      </p:sp>
      <p:pic>
        <p:nvPicPr>
          <p:cNvPr id="4" name="Content Placeholder 2" descr="tablets-g42b1b0bfa_6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95488"/>
            <a:ext cx="2997200" cy="2446337"/>
          </a:xfrm>
          <a:prstGeom prst="rect">
            <a:avLst/>
          </a:prstGeom>
        </p:spPr>
      </p:pic>
      <p:pic>
        <p:nvPicPr>
          <p:cNvPr id="5" name="Content Placeholder 5" descr="prescription-g85ea7da41_6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4575" y="2066925"/>
            <a:ext cx="3503613" cy="22558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Ce ar trebui să faceți?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8979"/>
            <a:ext cx="3870325" cy="26289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tx2"/>
                </a:solidFill>
              </a:rPr>
              <a:t>Scenariul</a:t>
            </a:r>
            <a:r>
              <a:rPr lang="en-US" b="1" dirty="0">
                <a:solidFill>
                  <a:schemeClr val="tx2"/>
                </a:solidFill>
              </a:rPr>
              <a:t> 1?</a:t>
            </a:r>
          </a:p>
          <a:p>
            <a:r>
              <a:rPr lang="en-US" sz="1800" dirty="0"/>
              <a:t>"Cum </a:t>
            </a:r>
            <a:r>
              <a:rPr lang="en-US" sz="1800" dirty="0" err="1">
                <a:solidFill>
                  <a:srgbClr val="92D050"/>
                </a:solidFill>
              </a:rPr>
              <a:t>va</a:t>
            </a:r>
            <a:r>
              <a:rPr lang="en-US" sz="1800" dirty="0"/>
              <a:t>(</a:t>
            </a:r>
            <a:r>
              <a:rPr lang="en-US" sz="1800" dirty="0" err="1"/>
              <a:t>te</a:t>
            </a:r>
            <a:r>
              <a:rPr lang="en-US" sz="1800" dirty="0"/>
              <a:t>) </a:t>
            </a:r>
            <a:r>
              <a:rPr lang="en-US" sz="1800" dirty="0" err="1"/>
              <a:t>simți</a:t>
            </a:r>
            <a:r>
              <a:rPr lang="en-US" sz="1800" dirty="0" err="1">
                <a:solidFill>
                  <a:srgbClr val="92D050"/>
                </a:solidFill>
              </a:rPr>
              <a:t>ti</a:t>
            </a:r>
            <a:r>
              <a:rPr lang="en-US" sz="1800" dirty="0"/>
              <a:t>?"</a:t>
            </a:r>
          </a:p>
          <a:p>
            <a:r>
              <a:rPr lang="en-US" sz="1800" dirty="0"/>
              <a:t>Examen clinic </a:t>
            </a:r>
            <a:r>
              <a:rPr lang="en-US" sz="1800" dirty="0" err="1"/>
              <a:t>și</a:t>
            </a:r>
            <a:r>
              <a:rPr lang="en-US" sz="1800" dirty="0"/>
              <a:t> </a:t>
            </a:r>
            <a:r>
              <a:rPr lang="en-US" sz="1800" dirty="0" err="1"/>
              <a:t>recomandări</a:t>
            </a:r>
            <a:r>
              <a:rPr lang="en-US" sz="1800" dirty="0"/>
              <a:t> </a:t>
            </a:r>
            <a:r>
              <a:rPr lang="en-US" sz="1800" dirty="0" err="1"/>
              <a:t>generale</a:t>
            </a:r>
            <a:endParaRPr lang="en-US" sz="1800" dirty="0"/>
          </a:p>
          <a:p>
            <a:r>
              <a:rPr lang="en-US" sz="1800" dirty="0"/>
              <a:t>"</a:t>
            </a:r>
            <a:r>
              <a:rPr lang="en-US" sz="1800" dirty="0" err="1"/>
              <a:t>Știți</a:t>
            </a:r>
            <a:r>
              <a:rPr lang="en-US" sz="1800" dirty="0"/>
              <a:t> </a:t>
            </a:r>
            <a:r>
              <a:rPr lang="en-US" sz="1800" dirty="0" err="1"/>
              <a:t>că</a:t>
            </a:r>
            <a:r>
              <a:rPr lang="en-US" sz="1800" dirty="0"/>
              <a:t> </a:t>
            </a:r>
            <a:r>
              <a:rPr lang="en-US" sz="1800" dirty="0" err="1"/>
              <a:t>fumatul</a:t>
            </a:r>
            <a:r>
              <a:rPr lang="en-US" sz="1800" dirty="0"/>
              <a:t> </a:t>
            </a:r>
            <a:r>
              <a:rPr lang="en-US" sz="1800" dirty="0" err="1"/>
              <a:t>este</a:t>
            </a:r>
            <a:r>
              <a:rPr lang="en-US" sz="1800" dirty="0"/>
              <a:t> </a:t>
            </a:r>
            <a:r>
              <a:rPr lang="en-US" sz="1800" dirty="0" err="1"/>
              <a:t>rău</a:t>
            </a:r>
            <a:r>
              <a:rPr lang="en-US" sz="1800" dirty="0"/>
              <a:t> </a:t>
            </a:r>
            <a:r>
              <a:rPr lang="en-US" sz="1800" dirty="0" err="1"/>
              <a:t>pentru</a:t>
            </a:r>
            <a:r>
              <a:rPr lang="en-US" sz="1800" dirty="0"/>
              <a:t> </a:t>
            </a:r>
            <a:r>
              <a:rPr lang="en-US" sz="1800" dirty="0" err="1"/>
              <a:t>dumneavoastră</a:t>
            </a:r>
            <a:r>
              <a:rPr lang="en-US" sz="1800" dirty="0"/>
              <a:t>, nu-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așa</a:t>
            </a:r>
            <a:r>
              <a:rPr lang="en-US" sz="1800" dirty="0"/>
              <a:t>?"</a:t>
            </a:r>
          </a:p>
          <a:p>
            <a:r>
              <a:rPr lang="en-US" sz="1800" dirty="0"/>
              <a:t>(</a:t>
            </a:r>
            <a:r>
              <a:rPr lang="en-US" sz="1800" dirty="0" err="1"/>
              <a:t>Reînnoirea</a:t>
            </a:r>
            <a:r>
              <a:rPr lang="en-US" sz="1800" dirty="0"/>
              <a:t>)</a:t>
            </a:r>
            <a:r>
              <a:rPr lang="en-US" sz="1800" dirty="0" err="1">
                <a:solidFill>
                  <a:srgbClr val="92D050"/>
                </a:solidFill>
              </a:rPr>
              <a:t>Eliberarea</a:t>
            </a:r>
            <a:r>
              <a:rPr lang="en-US" sz="1800" dirty="0"/>
              <a:t> </a:t>
            </a:r>
            <a:r>
              <a:rPr lang="en-US" sz="1800" dirty="0" err="1"/>
              <a:t>rețetei</a:t>
            </a:r>
            <a:endParaRPr lang="en-US" sz="1800" dirty="0"/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3870326" y="1257300"/>
            <a:ext cx="5165520" cy="2628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defTabSz="914400">
              <a:buFont typeface="Times" pitchFamily="-65" charset="0"/>
              <a:buNone/>
            </a:pPr>
            <a:r>
              <a:rPr lang="en-US" b="1" kern="0" dirty="0" err="1">
                <a:solidFill>
                  <a:schemeClr val="tx2"/>
                </a:solidFill>
              </a:rPr>
              <a:t>Scenariul</a:t>
            </a:r>
            <a:r>
              <a:rPr lang="en-US" b="1" kern="0" dirty="0">
                <a:solidFill>
                  <a:schemeClr val="tx2"/>
                </a:solidFill>
              </a:rPr>
              <a:t> 2?</a:t>
            </a:r>
          </a:p>
          <a:p>
            <a:pPr defTabSz="914400"/>
            <a:r>
              <a:rPr lang="en-US" sz="1800" kern="0" dirty="0" err="1"/>
              <a:t>Evaluarea</a:t>
            </a:r>
            <a:r>
              <a:rPr lang="en-US" sz="1800" kern="0" dirty="0"/>
              <a:t>:</a:t>
            </a:r>
          </a:p>
          <a:p>
            <a:pPr lvl="1" defTabSz="914400"/>
            <a:r>
              <a:rPr lang="en-US" sz="1500" kern="0" dirty="0" err="1"/>
              <a:t>Simptomel</a:t>
            </a:r>
            <a:r>
              <a:rPr lang="en-US" sz="1500" kern="0" dirty="0" err="1">
                <a:solidFill>
                  <a:srgbClr val="92D050"/>
                </a:solidFill>
              </a:rPr>
              <a:t>or</a:t>
            </a:r>
            <a:r>
              <a:rPr lang="en-US" sz="1500" kern="0" dirty="0"/>
              <a:t>(e)</a:t>
            </a:r>
          </a:p>
          <a:p>
            <a:pPr lvl="1" defTabSz="914400"/>
            <a:r>
              <a:rPr lang="en-US" sz="1500" kern="0" dirty="0" err="1"/>
              <a:t>Risc</a:t>
            </a:r>
            <a:r>
              <a:rPr lang="en-US" sz="1500" kern="0" dirty="0" err="1">
                <a:solidFill>
                  <a:srgbClr val="92D050"/>
                </a:solidFill>
              </a:rPr>
              <a:t>ului</a:t>
            </a:r>
            <a:r>
              <a:rPr lang="en-US" sz="1500" kern="0" dirty="0"/>
              <a:t> de </a:t>
            </a:r>
            <a:r>
              <a:rPr lang="en-US" sz="1500" kern="0" dirty="0" err="1">
                <a:solidFill>
                  <a:srgbClr val="92D050"/>
                </a:solidFill>
              </a:rPr>
              <a:t>exacerbare</a:t>
            </a:r>
            <a:r>
              <a:rPr lang="en-US" sz="1500" kern="0" dirty="0"/>
              <a:t> (</a:t>
            </a:r>
            <a:r>
              <a:rPr lang="en-US" sz="1500" kern="0" dirty="0" err="1"/>
              <a:t>evenimente</a:t>
            </a:r>
            <a:r>
              <a:rPr lang="en-US" sz="1500" kern="0" dirty="0"/>
              <a:t> </a:t>
            </a:r>
            <a:r>
              <a:rPr lang="en-US" sz="1500" kern="0" dirty="0" err="1"/>
              <a:t>viitoare</a:t>
            </a:r>
            <a:r>
              <a:rPr lang="en-US" sz="1500" kern="0" dirty="0"/>
              <a:t>)</a:t>
            </a:r>
          </a:p>
          <a:p>
            <a:pPr lvl="1" defTabSz="914400"/>
            <a:r>
              <a:rPr lang="en-US" sz="1500" kern="0" dirty="0" err="1"/>
              <a:t>Comorbidități</a:t>
            </a:r>
            <a:r>
              <a:rPr lang="en-US" sz="1500" kern="0" dirty="0" err="1">
                <a:solidFill>
                  <a:srgbClr val="92D050"/>
                </a:solidFill>
              </a:rPr>
              <a:t>lor</a:t>
            </a:r>
            <a:endParaRPr lang="en-US" sz="1500" kern="0" dirty="0">
              <a:solidFill>
                <a:srgbClr val="92D050"/>
              </a:solidFill>
            </a:endParaRPr>
          </a:p>
          <a:p>
            <a:pPr defTabSz="914400"/>
            <a:r>
              <a:rPr lang="en-US" sz="1800" kern="0" dirty="0" err="1"/>
              <a:t>Examinarea</a:t>
            </a:r>
            <a:r>
              <a:rPr lang="en-US" sz="1800" kern="0" dirty="0"/>
              <a:t> </a:t>
            </a:r>
            <a:r>
              <a:rPr lang="en-US" sz="1800" kern="0" dirty="0" err="1"/>
              <a:t>clinică</a:t>
            </a:r>
            <a:endParaRPr lang="en-US" sz="1800" kern="0" dirty="0"/>
          </a:p>
          <a:p>
            <a:pPr defTabSz="914400"/>
            <a:r>
              <a:rPr lang="en-US" sz="1800" kern="0" dirty="0" err="1">
                <a:solidFill>
                  <a:srgbClr val="92D050"/>
                </a:solidFill>
              </a:rPr>
              <a:t>Sfatul</a:t>
            </a:r>
            <a:r>
              <a:rPr lang="en-US" sz="1800" kern="0" dirty="0">
                <a:solidFill>
                  <a:srgbClr val="92D050"/>
                </a:solidFill>
              </a:rPr>
              <a:t> minimal</a:t>
            </a:r>
            <a:r>
              <a:rPr lang="en-US" sz="1800" kern="0" dirty="0"/>
              <a:t>(VBA) </a:t>
            </a:r>
            <a:r>
              <a:rPr lang="en-US" sz="1800" kern="0" dirty="0" err="1"/>
              <a:t>pentru</a:t>
            </a:r>
            <a:r>
              <a:rPr lang="en-US" sz="1800" kern="0" dirty="0"/>
              <a:t> </a:t>
            </a:r>
            <a:r>
              <a:rPr lang="en-US" sz="1800" kern="0" dirty="0" err="1"/>
              <a:t>renunțarea</a:t>
            </a:r>
            <a:r>
              <a:rPr lang="en-US" sz="1800" kern="0" dirty="0"/>
              <a:t> la </a:t>
            </a:r>
            <a:r>
              <a:rPr lang="en-US" sz="1800" kern="0" dirty="0" err="1"/>
              <a:t>fumat</a:t>
            </a:r>
            <a:endParaRPr lang="en-US" sz="1800" kern="0" dirty="0"/>
          </a:p>
          <a:p>
            <a:pPr defTabSz="914400"/>
            <a:r>
              <a:rPr lang="en-US" sz="1800" kern="0" dirty="0" err="1">
                <a:solidFill>
                  <a:srgbClr val="92D050"/>
                </a:solidFill>
              </a:rPr>
              <a:t>Eliberarea</a:t>
            </a:r>
            <a:r>
              <a:rPr lang="en-US" sz="1800" kern="0" dirty="0"/>
              <a:t> (</a:t>
            </a:r>
            <a:r>
              <a:rPr lang="en-US" sz="1800" kern="0" dirty="0" err="1"/>
              <a:t>Reînnoirea</a:t>
            </a:r>
            <a:r>
              <a:rPr lang="en-US" sz="1800" kern="0" dirty="0"/>
              <a:t>) </a:t>
            </a:r>
            <a:r>
              <a:rPr lang="en-US" sz="1800" kern="0" dirty="0" err="1"/>
              <a:t>prescripțiilor</a:t>
            </a:r>
            <a:r>
              <a:rPr lang="en-US" sz="1800" kern="0" dirty="0"/>
              <a:t> </a:t>
            </a:r>
            <a:r>
              <a:rPr lang="en-US" sz="1800" kern="0" dirty="0" err="1"/>
              <a:t>medicale</a:t>
            </a:r>
            <a:endParaRPr lang="en-US" sz="1800" kern="0" dirty="0"/>
          </a:p>
        </p:txBody>
      </p:sp>
      <p:pic>
        <p:nvPicPr>
          <p:cNvPr id="5" name="Content Placeholder 10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0363" y="1052910"/>
            <a:ext cx="647700" cy="5921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en-US" dirty="0" err="1">
                <a:solidFill>
                  <a:srgbClr val="92D050"/>
                </a:solidFill>
              </a:rPr>
              <a:t>dipsneei</a:t>
            </a:r>
            <a:r>
              <a:rPr lang="en-US" dirty="0"/>
              <a:t> (</a:t>
            </a:r>
            <a:r>
              <a:rPr lang="en-US" dirty="0" err="1"/>
              <a:t>simptomelor</a:t>
            </a:r>
            <a:r>
              <a:rPr lang="en-US" dirty="0"/>
              <a:t>)</a:t>
            </a:r>
          </a:p>
        </p:txBody>
      </p:sp>
      <p:graphicFrame>
        <p:nvGraphicFramePr>
          <p:cNvPr id="5" name="Content Placeholder 5"/>
          <p:cNvGraphicFramePr/>
          <p:nvPr>
            <p:extLst>
              <p:ext uri="{D42A27DB-BD31-4B8C-83A1-F6EECF244321}">
                <p14:modId xmlns:p14="http://schemas.microsoft.com/office/powerpoint/2010/main" val="2438612087"/>
              </p:ext>
            </p:extLst>
          </p:nvPr>
        </p:nvGraphicFramePr>
        <p:xfrm>
          <a:off x="835410" y="1320256"/>
          <a:ext cx="8085137" cy="3753919"/>
        </p:xfrm>
        <a:graphic>
          <a:graphicData uri="http://schemas.openxmlformats.org/drawingml/2006/table">
            <a:tbl>
              <a:tblPr firstRow="1" bandRow="1"/>
              <a:tblGrid>
                <a:gridCol w="928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538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Clasa</a:t>
                      </a:r>
                      <a:endParaRPr lang="en-GB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US" altLang="en-GB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Descrierea</a:t>
                      </a:r>
                      <a:r>
                        <a:rPr lang="en-US" alt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GB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dispariției</a:t>
                      </a:r>
                      <a:r>
                        <a:rPr lang="en-US" alt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GB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respirației</a:t>
                      </a:r>
                      <a:endParaRPr lang="en-US" alt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75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"Nu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dificultate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respiratie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/am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senzatia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lipsa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 se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taie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respirația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decât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efort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sustinut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(cu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exerciții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fizice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intense)"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02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buNone/>
                      </a:pP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“(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Îmi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lipsește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respirația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dificultate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respiratie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senzatia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lipsa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mers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alert (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atunci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când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mă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grăbesc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teren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plat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când</a:t>
                      </a:r>
                      <a:r>
                        <a:rPr lang="en-GB" altLang="en-US" sz="1600" b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urc</a:t>
                      </a:r>
                      <a:r>
                        <a:rPr lang="en-GB" altLang="en-US" sz="1600" b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GB" altLang="en-US" sz="1600" b="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panta</a:t>
                      </a:r>
                      <a:r>
                        <a:rPr lang="en-GB" altLang="en-US" sz="1600" b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usoara</a:t>
                      </a:r>
                      <a:r>
                        <a:rPr lang="en-GB" altLang="en-US" sz="1600" b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(un deal </a:t>
                      </a:r>
                      <a:r>
                        <a:rPr lang="en-GB" altLang="en-US" sz="16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ușor</a:t>
                      </a:r>
                      <a:r>
                        <a:rPr lang="en-GB" altLang="en-US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91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 b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buNone/>
                      </a:pP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“Pe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teren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plat,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merg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încet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decât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persoanele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aceeași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vârstă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din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cauza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lipsei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trebuie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mă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opresc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en-GB" altLang="en-US" sz="1600" b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trag</a:t>
                      </a:r>
                      <a:r>
                        <a:rPr lang="en-GB" altLang="en-US" sz="1600" b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</a:t>
                      </a:r>
                      <a:r>
                        <a:rPr lang="en-GB" altLang="en-US" sz="1600" b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n-GB" altLang="en-US" sz="1600" b="1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piept</a:t>
                      </a:r>
                      <a:r>
                        <a:rPr lang="en-GB" altLang="en-US" sz="1600" b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(respire)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atunci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când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merg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b="1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ritmul</a:t>
                      </a:r>
                      <a:r>
                        <a:rPr lang="en-GB" altLang="en-US" sz="16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meu.”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42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buNone/>
                      </a:pP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Mă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opresc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-mi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recapat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suflul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răsufla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după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mers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aproximativ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100 de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după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câteva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minute 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mers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teren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plat.”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buNone/>
                      </a:pPr>
                      <a:r>
                        <a:rPr lang="en-GB" altLang="en-US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buNone/>
                      </a:pP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Lipsa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aer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impiedica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Sunt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prea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neînsuflețit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a)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din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casă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sunt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neînsuflețit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când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mă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alt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îmbrac</a:t>
                      </a:r>
                      <a:r>
                        <a:rPr lang="en-GB" altLang="en-US" sz="16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GB" altLang="en-US" sz="16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dezbrac</a:t>
                      </a:r>
                      <a:r>
                        <a:rPr lang="en-GB" alt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marL="91436" marR="91436" marT="45713" marB="4571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 bwMode="auto">
          <a:xfrm>
            <a:off x="770708" y="2584704"/>
            <a:ext cx="8214542" cy="865632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58" y="2774985"/>
            <a:ext cx="760191" cy="50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52723" y="971550"/>
            <a:ext cx="77508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zh-CN" sz="1600" b="1" dirty="0"/>
              <a:t>Scala modificată a Consiliului de Cercetare Medicală (mMRC) pentru dispnee: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094" y="289916"/>
            <a:ext cx="7185025" cy="571500"/>
          </a:xfrm>
        </p:spPr>
        <p:txBody>
          <a:bodyPr/>
          <a:lstStyle/>
          <a:p>
            <a:r>
              <a:rPr lang="en-US" dirty="0" err="1"/>
              <a:t>Impactul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calității</a:t>
            </a:r>
            <a:r>
              <a:rPr lang="en-US" dirty="0"/>
              <a:t> </a:t>
            </a:r>
            <a:r>
              <a:rPr lang="en-US" dirty="0" err="1"/>
              <a:t>vieții</a:t>
            </a:r>
            <a:r>
              <a:rPr lang="en-US" dirty="0"/>
              <a:t> – </a:t>
            </a:r>
            <a:r>
              <a:rPr lang="en-US" dirty="0" err="1">
                <a:solidFill>
                  <a:srgbClr val="92D050"/>
                </a:solidFill>
              </a:rPr>
              <a:t>evaluarea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 err="1">
                <a:solidFill>
                  <a:srgbClr val="92D050"/>
                </a:solidFill>
              </a:rPr>
              <a:t>simptomelor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5" name="Content Placeholder 4" descr="0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4"/>
          <a:stretch>
            <a:fillRect/>
          </a:stretch>
        </p:blipFill>
        <p:spPr>
          <a:xfrm>
            <a:off x="2094272" y="1140541"/>
            <a:ext cx="4984954" cy="3800094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305761" y="2519021"/>
            <a:ext cx="247412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X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080981" y="2965092"/>
            <a:ext cx="248649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X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080980" y="2723438"/>
            <a:ext cx="248649" cy="26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578944" y="3168237"/>
            <a:ext cx="247412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X</a:t>
            </a: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4091603" y="3624934"/>
            <a:ext cx="248650" cy="266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4099299" y="3837761"/>
            <a:ext cx="247412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582445" y="4015075"/>
            <a:ext cx="247412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X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850650" y="3383994"/>
            <a:ext cx="248649" cy="26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dirty="0"/>
              <a:t>X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883596" y="4252977"/>
            <a:ext cx="317925" cy="26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C00000"/>
                </a:solidFill>
              </a:rPr>
              <a:t>20</a:t>
            </a:r>
          </a:p>
        </p:txBody>
      </p:sp>
      <p:sp>
        <p:nvSpPr>
          <p:cNvPr id="15" name="Oval 14"/>
          <p:cNvSpPr/>
          <p:nvPr/>
        </p:nvSpPr>
        <p:spPr>
          <a:xfrm>
            <a:off x="4916997" y="4255922"/>
            <a:ext cx="324110" cy="3292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ounded Rectangle 13"/>
          <p:cNvSpPr/>
          <p:nvPr/>
        </p:nvSpPr>
        <p:spPr>
          <a:xfrm>
            <a:off x="3030414" y="3434282"/>
            <a:ext cx="2978845" cy="85120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9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998" y="3761678"/>
            <a:ext cx="760191" cy="50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en-US" dirty="0" err="1"/>
              <a:t>combinată</a:t>
            </a:r>
            <a:r>
              <a:rPr lang="en-US" dirty="0"/>
              <a:t> a BPOC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3911600" y="4551990"/>
            <a:ext cx="5232400" cy="25853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900" kern="0" dirty="0"/>
              <a:t>1. </a:t>
            </a:r>
            <a:r>
              <a:rPr lang="en-US" sz="900" kern="0" dirty="0">
                <a:solidFill>
                  <a:srgbClr val="92D050"/>
                </a:solidFill>
              </a:rPr>
              <a:t>GOLD</a:t>
            </a:r>
            <a:r>
              <a:rPr lang="en-US" sz="900" kern="0" dirty="0"/>
              <a:t> (AUR) 2022. </a:t>
            </a:r>
            <a:r>
              <a:rPr lang="en-US" sz="900" kern="0" dirty="0" err="1"/>
              <a:t>Disponibil</a:t>
            </a:r>
            <a:r>
              <a:rPr lang="en-US" sz="900" kern="0" dirty="0"/>
              <a:t> la: https://goldcopd.org/2022-gold-reports-2 /.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697227" y="1134488"/>
            <a:ext cx="6434049" cy="3432826"/>
            <a:chOff x="2051050" y="842963"/>
            <a:chExt cx="5168900" cy="4003675"/>
          </a:xfrm>
        </p:grpSpPr>
        <p:pic>
          <p:nvPicPr>
            <p:cNvPr id="5" name="Picture 5" descr="A screenshot of a computer&#10;&#10;Description automatically generated"/>
            <p:cNvPicPr>
              <a:picLocks noChangeAspect="1"/>
            </p:cNvPicPr>
            <p:nvPr/>
          </p:nvPicPr>
          <p:blipFill rotWithShape="1">
            <a:blip r:embed="rId2"/>
            <a:srcRect b="7575"/>
            <a:stretch>
              <a:fillRect/>
            </a:stretch>
          </p:blipFill>
          <p:spPr>
            <a:xfrm>
              <a:off x="2051050" y="842963"/>
              <a:ext cx="5168900" cy="4003675"/>
            </a:xfrm>
            <a:prstGeom prst="rect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6" name="4 - Έλλειψη"/>
            <p:cNvSpPr/>
            <p:nvPr/>
          </p:nvSpPr>
          <p:spPr>
            <a:xfrm>
              <a:off x="3563938" y="3435350"/>
              <a:ext cx="1155700" cy="357188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7" name="5 - Έλλειψη"/>
            <p:cNvSpPr/>
            <p:nvPr/>
          </p:nvSpPr>
          <p:spPr>
            <a:xfrm>
              <a:off x="6573838" y="3435350"/>
              <a:ext cx="554037" cy="57150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8" name="5 - Έλλειψη"/>
            <p:cNvSpPr/>
            <p:nvPr/>
          </p:nvSpPr>
          <p:spPr>
            <a:xfrm>
              <a:off x="4932363" y="3724275"/>
              <a:ext cx="738187" cy="64770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sp>
          <p:nvSpPr>
            <p:cNvPr id="9" name="5 - Έλλειψη"/>
            <p:cNvSpPr/>
            <p:nvPr/>
          </p:nvSpPr>
          <p:spPr>
            <a:xfrm>
              <a:off x="6516688" y="4156075"/>
              <a:ext cx="668337" cy="450850"/>
            </a:xfrm>
            <a:prstGeom prst="ellipse">
              <a:avLst/>
            </a:prstGeom>
            <a:noFill/>
            <a:ln w="95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</p:grp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48" y="3324425"/>
            <a:ext cx="760191" cy="50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87" y="1050142"/>
            <a:ext cx="8176060" cy="3676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8296" y="314633"/>
            <a:ext cx="64204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92D050"/>
                </a:solidFill>
                <a:latin typeface="+mj-lt"/>
              </a:rPr>
              <a:t>Instrumentul</a:t>
            </a:r>
            <a:r>
              <a:rPr lang="en-US" sz="2600" b="1" dirty="0">
                <a:solidFill>
                  <a:srgbClr val="92D050"/>
                </a:solidFill>
                <a:latin typeface="+mj-lt"/>
              </a:rPr>
              <a:t> de </a:t>
            </a:r>
            <a:r>
              <a:rPr lang="en-US" sz="2600" b="1" dirty="0" err="1">
                <a:solidFill>
                  <a:srgbClr val="92D050"/>
                </a:solidFill>
                <a:latin typeface="+mj-lt"/>
              </a:rPr>
              <a:t>evaluare</a:t>
            </a:r>
            <a:r>
              <a:rPr lang="en-US" sz="2600" b="1" dirty="0">
                <a:solidFill>
                  <a:srgbClr val="92D050"/>
                </a:solidFill>
                <a:latin typeface="+mj-lt"/>
              </a:rPr>
              <a:t> ABCD </a:t>
            </a:r>
            <a:r>
              <a:rPr lang="en-US" sz="2600" b="1" dirty="0" err="1">
                <a:solidFill>
                  <a:srgbClr val="92D050"/>
                </a:solidFill>
                <a:latin typeface="+mj-lt"/>
              </a:rPr>
              <a:t>revizuit</a:t>
            </a:r>
            <a:endParaRPr lang="en-US" sz="2600" b="1" dirty="0">
              <a:solidFill>
                <a:srgbClr val="92D050"/>
              </a:solidFill>
              <a:latin typeface="+mj-lt"/>
            </a:endParaRPr>
          </a:p>
        </p:txBody>
      </p:sp>
      <p:sp>
        <p:nvSpPr>
          <p:cNvPr id="6" name="4 - Έλλειψη"/>
          <p:cNvSpPr/>
          <p:nvPr/>
        </p:nvSpPr>
        <p:spPr>
          <a:xfrm>
            <a:off x="3580412" y="3008671"/>
            <a:ext cx="1438571" cy="222016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7" name="5 - Έλλειψη"/>
          <p:cNvSpPr/>
          <p:nvPr/>
        </p:nvSpPr>
        <p:spPr>
          <a:xfrm>
            <a:off x="5283775" y="3398501"/>
            <a:ext cx="918867" cy="750711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8" name="5 - Έλλειψη"/>
          <p:cNvSpPr/>
          <p:nvPr/>
        </p:nvSpPr>
        <p:spPr>
          <a:xfrm>
            <a:off x="7327020" y="3357249"/>
            <a:ext cx="689644" cy="49001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sp>
        <p:nvSpPr>
          <p:cNvPr id="9" name="5 - Έλλειψη"/>
          <p:cNvSpPr/>
          <p:nvPr/>
        </p:nvSpPr>
        <p:spPr>
          <a:xfrm>
            <a:off x="7531185" y="4021394"/>
            <a:ext cx="831920" cy="455503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/>
          </a:p>
        </p:txBody>
      </p:sp>
      <p:pic>
        <p:nvPicPr>
          <p:cNvPr id="10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4735" y="3119679"/>
            <a:ext cx="760191" cy="506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4540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996" y="400050"/>
            <a:ext cx="7185025" cy="571500"/>
          </a:xfrm>
        </p:spPr>
        <p:txBody>
          <a:bodyPr/>
          <a:lstStyle/>
          <a:p>
            <a:r>
              <a:rPr lang="en-US" dirty="0" err="1"/>
              <a:t>Risc</a:t>
            </a:r>
            <a:r>
              <a:rPr lang="en-US" dirty="0"/>
              <a:t> de </a:t>
            </a:r>
            <a:r>
              <a:rPr lang="en-US" dirty="0" err="1">
                <a:solidFill>
                  <a:srgbClr val="92D050"/>
                </a:solidFill>
              </a:rPr>
              <a:t>exacerbare</a:t>
            </a:r>
            <a:r>
              <a:rPr lang="en-US" dirty="0"/>
              <a:t> (</a:t>
            </a:r>
            <a:r>
              <a:rPr lang="en-US" dirty="0" err="1"/>
              <a:t>evenimente</a:t>
            </a:r>
            <a:r>
              <a:rPr lang="en-US" dirty="0"/>
              <a:t> </a:t>
            </a:r>
            <a:r>
              <a:rPr lang="en-US" dirty="0" err="1"/>
              <a:t>viitoare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Incidența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exacerbărilor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este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ridicată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la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pacienții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cu BPOC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1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Fumatul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este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un factor major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în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exacerbările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BPOC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2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Există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o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prevalență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ridicată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a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exacerbărilor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BPOC care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necesită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internarea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într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-o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unitate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spitalicească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la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pacienții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care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continuă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să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fumeze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2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. 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92D050"/>
                </a:solidFill>
                <a:ea typeface="Arial" panose="020B0604020202020204" pitchFamily="34" charset="0"/>
                <a:cs typeface="+mn-cs"/>
                <a:sym typeface="+mn-ea"/>
              </a:rPr>
              <a:t>O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(I)</a:t>
            </a:r>
            <a:r>
              <a:rPr lang="en-US" sz="1400" dirty="0" err="1">
                <a:solidFill>
                  <a:srgbClr val="92D050"/>
                </a:solidFill>
                <a:ea typeface="Arial" panose="020B0604020202020204" pitchFamily="34" charset="0"/>
                <a:cs typeface="+mn-cs"/>
                <a:sym typeface="+mn-ea"/>
              </a:rPr>
              <a:t>i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nternare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(a)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anterioară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pentru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exacerbare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este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un factor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predictiv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puternic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și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poate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identifica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</a:t>
            </a:r>
            <a:r>
              <a:rPr lang="en-US" sz="1400" dirty="0" err="1">
                <a:ea typeface="Arial" panose="020B0604020202020204" pitchFamily="34" charset="0"/>
                <a:cs typeface="+mn-cs"/>
                <a:sym typeface="+mn-ea"/>
              </a:rPr>
              <a:t>pacienții</a:t>
            </a:r>
            <a:r>
              <a:rPr lang="en-US" sz="1400" dirty="0">
                <a:ea typeface="Arial" panose="020B0604020202020204" pitchFamily="34" charset="0"/>
                <a:cs typeface="+mn-cs"/>
                <a:sym typeface="+mn-ea"/>
              </a:rPr>
              <a:t> cu risc</a:t>
            </a:r>
            <a:r>
              <a:rPr lang="en-US" sz="1400" baseline="30000" dirty="0">
                <a:ea typeface="Arial" panose="020B0604020202020204" pitchFamily="34" charset="0"/>
                <a:cs typeface="+mn-cs"/>
                <a:sym typeface="+mn-ea"/>
              </a:rPr>
              <a:t>1</a:t>
            </a:r>
          </a:p>
          <a:p>
            <a:endParaRPr lang="en-US" sz="1400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4473856" y="4339336"/>
            <a:ext cx="45801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800" dirty="0">
                <a:sym typeface="+mn-ea"/>
              </a:rPr>
              <a:t>1. GOLD 2022 Report, pg. 31, https://goldcopd.org/2022-gold-reports-2/</a:t>
            </a:r>
          </a:p>
          <a:p>
            <a:pPr algn="r" eaLnBrk="1" hangingPunct="1"/>
            <a:r>
              <a:rPr lang="en-US" altLang="en-GB" sz="800" dirty="0">
                <a:sym typeface="+mn-ea"/>
              </a:rPr>
              <a:t>2. </a:t>
            </a:r>
            <a:r>
              <a:rPr lang="en-US" altLang="en-GB" sz="800" dirty="0" err="1">
                <a:sym typeface="+mn-ea"/>
              </a:rPr>
              <a:t>Badaran</a:t>
            </a:r>
            <a:r>
              <a:rPr lang="en-US" altLang="en-GB" sz="800" dirty="0">
                <a:sym typeface="+mn-ea"/>
              </a:rPr>
              <a:t> E, et al. </a:t>
            </a:r>
            <a:r>
              <a:rPr lang="en-US" altLang="en-US" sz="800" dirty="0" err="1">
                <a:sym typeface="+mn-ea"/>
              </a:rPr>
              <a:t>Eur</a:t>
            </a:r>
            <a:r>
              <a:rPr lang="en-US" altLang="en-US" sz="800" dirty="0">
                <a:sym typeface="+mn-ea"/>
              </a:rPr>
              <a:t> Respir J 2012;40:1055;</a:t>
            </a:r>
          </a:p>
          <a:p>
            <a:pPr algn="r" eaLnBrk="1" hangingPunct="1"/>
            <a:r>
              <a:rPr lang="en-US" altLang="en-US" sz="800" dirty="0">
                <a:sym typeface="+mn-ea"/>
              </a:rPr>
              <a:t>3. Tobacco Cessation Guidelines for High Risk Groups. Available at: https://ensp.network/tob-g/.</a:t>
            </a:r>
          </a:p>
          <a:p>
            <a:pPr algn="r" eaLnBrk="1" hangingPunct="1"/>
            <a:endParaRPr lang="en-US" altLang="en-US" sz="800" dirty="0"/>
          </a:p>
          <a:p>
            <a:pPr algn="r" eaLnBrk="1" hangingPunct="1"/>
            <a:endParaRPr lang="en-US" altLang="en-GB" sz="800" dirty="0">
              <a:sym typeface="+mn-ea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5645" y="3492950"/>
            <a:ext cx="813690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i="1" dirty="0" err="1"/>
              <a:t>Revizuirea</a:t>
            </a:r>
            <a:r>
              <a:rPr lang="en-US" altLang="en-US" sz="1200" i="1" dirty="0"/>
              <a:t> </a:t>
            </a:r>
            <a:r>
              <a:rPr lang="en-US" altLang="en-US" sz="1200" i="1" dirty="0" err="1"/>
              <a:t>literaturii</a:t>
            </a:r>
            <a:r>
              <a:rPr lang="en-US" altLang="en-US" sz="1200" i="1" dirty="0"/>
              <a:t> </a:t>
            </a:r>
            <a:r>
              <a:rPr lang="en-US" altLang="en-US" sz="1200" i="1" dirty="0" err="1"/>
              <a:t>existente</a:t>
            </a:r>
            <a:r>
              <a:rPr lang="en-US" altLang="en-US" sz="1200" i="1" dirty="0"/>
              <a:t> </a:t>
            </a:r>
            <a:r>
              <a:rPr lang="en-US" altLang="en-US" sz="1200" i="1" dirty="0" err="1"/>
              <a:t>pentru</a:t>
            </a:r>
            <a:r>
              <a:rPr lang="en-US" altLang="en-US" sz="1200" i="1" dirty="0"/>
              <a:t> </a:t>
            </a:r>
            <a:r>
              <a:rPr lang="en-US" altLang="en-US" sz="1200" i="1" dirty="0" err="1"/>
              <a:t>pacienții</a:t>
            </a:r>
            <a:r>
              <a:rPr lang="en-US" altLang="en-US" sz="1200" i="1" dirty="0"/>
              <a:t> cu BPOC a </a:t>
            </a:r>
            <a:r>
              <a:rPr lang="en-US" altLang="en-US" sz="1200" i="1" dirty="0" err="1"/>
              <a:t>arătat</a:t>
            </a:r>
            <a:r>
              <a:rPr lang="en-US" altLang="en-US" sz="1200" i="1" dirty="0"/>
              <a:t> </a:t>
            </a:r>
            <a:r>
              <a:rPr lang="en-US" altLang="en-US" sz="1200" i="1" dirty="0" err="1"/>
              <a:t>următoarele</a:t>
            </a:r>
            <a:r>
              <a:rPr lang="en-US" altLang="en-US" sz="1200" i="1" dirty="0"/>
              <a:t>: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b="1" i="1" dirty="0" err="1">
                <a:solidFill>
                  <a:srgbClr val="C00000"/>
                </a:solidFill>
              </a:rPr>
              <a:t>Dovezile</a:t>
            </a:r>
            <a:r>
              <a:rPr lang="en-US" altLang="en-US" sz="1200" b="1" i="1" dirty="0">
                <a:solidFill>
                  <a:srgbClr val="C00000"/>
                </a:solidFill>
              </a:rPr>
              <a:t> sunt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puternice</a:t>
            </a:r>
            <a:r>
              <a:rPr lang="en-US" altLang="en-US" sz="1200" b="1" i="1" dirty="0">
                <a:solidFill>
                  <a:srgbClr val="C00000"/>
                </a:solidFill>
              </a:rPr>
              <a:t> (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nivel</a:t>
            </a:r>
            <a:r>
              <a:rPr lang="en-US" altLang="en-US" sz="1200" b="1" i="1" dirty="0">
                <a:solidFill>
                  <a:srgbClr val="C00000"/>
                </a:solidFill>
              </a:rPr>
              <a:t> (GRADE) A)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pentru</a:t>
            </a:r>
            <a:r>
              <a:rPr lang="en-US" altLang="en-US" sz="1200" b="1" i="1" dirty="0">
                <a:solidFill>
                  <a:srgbClr val="C00000"/>
                </a:solidFill>
              </a:rPr>
              <a:t> a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sugera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că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renunțarea</a:t>
            </a:r>
            <a:r>
              <a:rPr lang="en-US" altLang="en-US" sz="1200" b="1" i="1" dirty="0">
                <a:solidFill>
                  <a:srgbClr val="C00000"/>
                </a:solidFill>
              </a:rPr>
              <a:t> la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fumat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este</a:t>
            </a:r>
            <a:r>
              <a:rPr lang="en-US" altLang="en-US" sz="1200" b="1" i="1" dirty="0">
                <a:solidFill>
                  <a:srgbClr val="C00000"/>
                </a:solidFill>
              </a:rPr>
              <a:t> o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intervenție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cheie</a:t>
            </a:r>
            <a:r>
              <a:rPr lang="en-US" altLang="en-US" sz="1200" b="1" i="1" dirty="0">
                <a:solidFill>
                  <a:srgbClr val="92D050"/>
                </a:solidFill>
              </a:rPr>
              <a:t>,(</a:t>
            </a:r>
            <a:r>
              <a:rPr lang="en-US" altLang="en-US" sz="1200" b="1" i="1" dirty="0">
                <a:solidFill>
                  <a:srgbClr val="C00000"/>
                </a:solidFill>
              </a:rPr>
              <a:t>.)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b="1" i="1" dirty="0" err="1">
                <a:solidFill>
                  <a:srgbClr val="C00000"/>
                </a:solidFill>
              </a:rPr>
              <a:t>pentru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fumătorii</a:t>
            </a:r>
            <a:r>
              <a:rPr lang="en-US" altLang="en-US" sz="1200" b="1" i="1" dirty="0">
                <a:solidFill>
                  <a:srgbClr val="C00000"/>
                </a:solidFill>
              </a:rPr>
              <a:t> cu BPOC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și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ar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trebui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să</a:t>
            </a:r>
            <a:r>
              <a:rPr lang="en-US" altLang="en-US" sz="1200" b="1" i="1" dirty="0">
                <a:solidFill>
                  <a:srgbClr val="C00000"/>
                </a:solidFill>
              </a:rPr>
              <a:t>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constituie</a:t>
            </a:r>
            <a:r>
              <a:rPr lang="en-US" altLang="en-US" sz="1200" b="1" i="1" dirty="0">
                <a:solidFill>
                  <a:srgbClr val="C00000"/>
                </a:solidFill>
              </a:rPr>
              <a:t> un element central al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tratamentului</a:t>
            </a:r>
            <a:r>
              <a:rPr lang="en-US" altLang="en-US" sz="1200" b="1" i="1" dirty="0">
                <a:solidFill>
                  <a:srgbClr val="C00000"/>
                </a:solidFill>
              </a:rPr>
              <a:t> pe termen lung al </a:t>
            </a:r>
            <a:r>
              <a:rPr lang="en-US" altLang="en-US" sz="1200" b="1" i="1" dirty="0" err="1">
                <a:solidFill>
                  <a:srgbClr val="C00000"/>
                </a:solidFill>
              </a:rPr>
              <a:t>acestor</a:t>
            </a:r>
            <a:r>
              <a:rPr lang="en-US" altLang="en-US" sz="1200" b="1" i="1" dirty="0">
                <a:solidFill>
                  <a:srgbClr val="C00000"/>
                </a:solidFill>
              </a:rPr>
              <a:t> pacienți</a:t>
            </a:r>
            <a:r>
              <a:rPr lang="en-US" altLang="en-US" sz="1200" b="1" i="1" baseline="30000" dirty="0">
                <a:solidFill>
                  <a:srgbClr val="C00000"/>
                </a:solidFill>
              </a:rPr>
              <a:t>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095" y="1236889"/>
            <a:ext cx="7124699" cy="933450"/>
          </a:xfrm>
        </p:spPr>
        <p:txBody>
          <a:bodyPr/>
          <a:lstStyle/>
          <a:p>
            <a:r>
              <a:rPr lang="en-GB" sz="3600" dirty="0" err="1"/>
              <a:t>Studii</a:t>
            </a:r>
            <a:r>
              <a:rPr lang="en-GB" sz="3600" dirty="0"/>
              <a:t> de </a:t>
            </a:r>
            <a:r>
              <a:rPr lang="en-GB" sz="3600" dirty="0" err="1"/>
              <a:t>caz</a:t>
            </a:r>
            <a:r>
              <a:rPr lang="en-GB" sz="3600" dirty="0"/>
              <a:t> </a:t>
            </a:r>
            <a:r>
              <a:rPr lang="en-GB" sz="3600" dirty="0" err="1"/>
              <a:t>privind</a:t>
            </a:r>
            <a:r>
              <a:rPr lang="en-GB" sz="3600" dirty="0"/>
              <a:t> BPOC </a:t>
            </a:r>
            <a:r>
              <a:rPr lang="en-GB" sz="3600" dirty="0" err="1"/>
              <a:t>și</a:t>
            </a:r>
            <a:r>
              <a:rPr lang="en-GB" sz="3600" dirty="0"/>
              <a:t> </a:t>
            </a:r>
            <a:r>
              <a:rPr lang="en-GB" sz="3600" dirty="0" err="1"/>
              <a:t>sănătatea</a:t>
            </a:r>
            <a:r>
              <a:rPr lang="en-GB" sz="3600" dirty="0"/>
              <a:t> </a:t>
            </a:r>
            <a:r>
              <a:rPr lang="en-GB" sz="3600" dirty="0" err="1"/>
              <a:t>mintală</a:t>
            </a:r>
            <a:br>
              <a:rPr lang="en-GB" sz="2400" dirty="0"/>
            </a:br>
            <a:r>
              <a:rPr lang="pt-BR" sz="1800" dirty="0">
                <a:solidFill>
                  <a:schemeClr val="tx1"/>
                </a:solidFill>
              </a:rPr>
              <a:t>BPOC și dependența de tutun</a:t>
            </a:r>
            <a:br>
              <a:rPr lang="en-GB" sz="2400" dirty="0">
                <a:solidFill>
                  <a:schemeClr val="tx1"/>
                </a:solidFill>
              </a:rPr>
            </a:br>
            <a:br>
              <a:rPr lang="en-GB" sz="2400" dirty="0">
                <a:solidFill>
                  <a:schemeClr val="tx1"/>
                </a:solidFill>
              </a:rPr>
            </a:br>
            <a:r>
              <a:rPr lang="en-GB" sz="1600" dirty="0" err="1">
                <a:solidFill>
                  <a:schemeClr val="tx1"/>
                </a:solidFill>
              </a:rPr>
              <a:t>Izolde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Bouloukaki</a:t>
            </a:r>
            <a:r>
              <a:rPr lang="en-GB" sz="1600" dirty="0">
                <a:solidFill>
                  <a:schemeClr val="tx1"/>
                </a:solidFill>
              </a:rPr>
              <a:t> (Greece) and Catalina Panaitescu (Romania)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33CE9-1263-7840-A5C2-312C9F8B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Sprijinirea</a:t>
            </a:r>
            <a:r>
              <a:rPr lang="en-US" dirty="0"/>
              <a:t> </a:t>
            </a:r>
            <a:r>
              <a:rPr lang="en-US" dirty="0" err="1"/>
              <a:t>renunțării</a:t>
            </a:r>
            <a:r>
              <a:rPr lang="en-US" dirty="0"/>
              <a:t> la </a:t>
            </a:r>
            <a:r>
              <a:rPr lang="en-US" dirty="0" err="1"/>
              <a:t>fumat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C31AA21-3A5B-5F78-1F85-A06C802CC2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971550"/>
          <a:ext cx="9070427" cy="37694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87310">
                  <a:extLst>
                    <a:ext uri="{9D8B030D-6E8A-4147-A177-3AD203B41FA5}">
                      <a16:colId xmlns:a16="http://schemas.microsoft.com/office/drawing/2014/main" val="2312872537"/>
                    </a:ext>
                  </a:extLst>
                </a:gridCol>
                <a:gridCol w="712495">
                  <a:extLst>
                    <a:ext uri="{9D8B030D-6E8A-4147-A177-3AD203B41FA5}">
                      <a16:colId xmlns:a16="http://schemas.microsoft.com/office/drawing/2014/main" val="3665413716"/>
                    </a:ext>
                  </a:extLst>
                </a:gridCol>
                <a:gridCol w="3470622">
                  <a:extLst>
                    <a:ext uri="{9D8B030D-6E8A-4147-A177-3AD203B41FA5}">
                      <a16:colId xmlns:a16="http://schemas.microsoft.com/office/drawing/2014/main" val="2100022184"/>
                    </a:ext>
                  </a:extLst>
                </a:gridCol>
              </a:tblGrid>
              <a:tr h="352384">
                <a:tc>
                  <a:txBody>
                    <a:bodyPr/>
                    <a:lstStyle/>
                    <a:p>
                      <a:r>
                        <a:rPr lang="en-US" dirty="0" err="1"/>
                        <a:t>Profesioniști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în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domeniul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sănătății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Răspunsul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pacientului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809049"/>
                  </a:ext>
                </a:extLst>
              </a:tr>
              <a:tr h="1100596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Între</a:t>
                      </a:r>
                      <a:r>
                        <a:rPr lang="en-US" altLang="en-US" sz="1400" b="1" u="sng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aba</a:t>
                      </a: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400" b="1" u="sng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ți</a:t>
                      </a: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1400" u="sng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despre</a:t>
                      </a:r>
                      <a:r>
                        <a:rPr lang="en-US" altLang="en-US" sz="14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kern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fumat</a:t>
                      </a:r>
                      <a:r>
                        <a:rPr lang="en-US" altLang="en-US" sz="14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400" u="sng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consumul</a:t>
                      </a:r>
                      <a:r>
                        <a:rPr lang="en-US" altLang="en-US" sz="14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u="sng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tutun</a:t>
                      </a:r>
                      <a:r>
                        <a:rPr lang="en-US" altLang="en-US" sz="14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la </a:t>
                      </a:r>
                      <a:r>
                        <a:rPr lang="en-US" altLang="en-US" sz="1400" u="sng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fiecare</a:t>
                      </a:r>
                      <a:r>
                        <a:rPr lang="en-US" altLang="en-US" sz="14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kern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consultatie</a:t>
                      </a:r>
                      <a:r>
                        <a:rPr lang="en-US" altLang="en-US" sz="14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kern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medicala</a:t>
                      </a:r>
                      <a:r>
                        <a:rPr lang="en-US" altLang="en-US" sz="1400" u="sng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(contact clinic)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"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Văd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din 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fișa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dumneavoastră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că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kern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v-am </a:t>
                      </a:r>
                      <a:r>
                        <a:rPr lang="en-US" altLang="en-US" sz="1400" i="1" kern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notat</a:t>
                      </a:r>
                      <a:r>
                        <a:rPr lang="en-US" altLang="en-US" sz="1400" i="1" kern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ați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1400" i="1" kern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fumator</a:t>
                      </a:r>
                      <a:r>
                        <a:rPr lang="en-US" altLang="en-US" sz="1400" i="1" kern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consumat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tutun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recent). </a:t>
                      </a:r>
                      <a:r>
                        <a:rPr lang="en-US" altLang="en-US" sz="1400" i="1" kern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(E) 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încă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1400" i="1" kern="1200" dirty="0" err="1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cazul</a:t>
                      </a:r>
                      <a:r>
                        <a:rPr lang="en-US" altLang="en-US" sz="1400" i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"Da,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fumez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15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țigări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pe zi de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aproximativ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 de ani,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fără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nicio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încercare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anterioară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renunțare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fumat</a:t>
                      </a:r>
                      <a:r>
                        <a:rPr lang="en-US" alt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6932538"/>
                  </a:ext>
                </a:extLst>
              </a:tr>
              <a:tr h="1303337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Sfatuieste</a:t>
                      </a:r>
                      <a:r>
                        <a:rPr lang="en-US" altLang="en-US" sz="1400" b="1" u="sng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(ADVISE)</a:t>
                      </a:r>
                      <a:r>
                        <a:rPr lang="en-US" altLang="en-US" sz="14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despre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modalitățile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eficiente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renunța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fumat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dacă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necesar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despre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efectele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nocive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ale </a:t>
                      </a:r>
                      <a:r>
                        <a:rPr lang="en-US" altLang="en-US" sz="1400" u="sng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tutunului</a:t>
                      </a:r>
                      <a:r>
                        <a:rPr lang="en-US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-“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Cunoașteți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bun mod de 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renunța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400" i="1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fumat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consumul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tutun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sau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a reduce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efectele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nocive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acestuia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?"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"Nu</a:t>
                      </a:r>
                      <a:r>
                        <a:rPr lang="en-US" altLang="en-US" sz="1400" i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chiar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(,) nu m-am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gândit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niciodată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asta</a:t>
                      </a:r>
                      <a:r>
                        <a:rPr lang="en-US" altLang="en-US" sz="1400" i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până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acum</a:t>
                      </a:r>
                      <a:r>
                        <a:rPr lang="en-US" altLang="en-US" sz="1400" i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când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m-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ați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întrebat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165368"/>
                  </a:ext>
                </a:extLst>
              </a:tr>
              <a:tr h="897854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Char char="v"/>
                      </a:pPr>
                      <a:r>
                        <a:rPr lang="en-US" altLang="en-US" sz="1400" b="1" u="sng" dirty="0" err="1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</a:t>
                      </a:r>
                      <a:r>
                        <a:rPr lang="en-US" altLang="en-US" sz="1400" b="1" u="sng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ioneaza</a:t>
                      </a:r>
                      <a:r>
                        <a:rPr lang="en-US" altLang="en-US" sz="1400" b="1" u="sng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altLang="en-US" sz="1400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 funcție de răspunsul pacientului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"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Doriți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discutăm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despre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opțiunile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ajuta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ceea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privește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oprirea</a:t>
                      </a:r>
                      <a:r>
                        <a:rPr lang="en-US" altLang="en-US" sz="1400" i="1" baseline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baseline="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fumatului</a:t>
                      </a:r>
                      <a:r>
                        <a:rPr lang="en-US" altLang="en-US" sz="1400" i="1" baseline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4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consumul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tutun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1400" i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astăzi</a:t>
                      </a: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en-US" alt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pt-BR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Da, (asta)</a:t>
                      </a:r>
                      <a:r>
                        <a:rPr lang="pt-BR" altLang="en-US" sz="1400" i="1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mi-</a:t>
                      </a:r>
                      <a:r>
                        <a:rPr lang="pt-BR" altLang="en-US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 fi de ajutor"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117911"/>
                  </a:ext>
                </a:extLst>
              </a:tr>
            </a:tbl>
          </a:graphicData>
        </a:graphic>
      </p:graphicFrame>
      <p:sp>
        <p:nvSpPr>
          <p:cNvPr id="5" name="8 - Δεξιό βέλος">
            <a:extLst>
              <a:ext uri="{FF2B5EF4-FFF2-40B4-BE49-F238E27FC236}">
                <a16:creationId xmlns:a16="http://schemas.microsoft.com/office/drawing/2014/main" id="{AAA91E93-3E9B-7462-6D07-F30F521758F2}"/>
              </a:ext>
            </a:extLst>
          </p:cNvPr>
          <p:cNvSpPr/>
          <p:nvPr/>
        </p:nvSpPr>
        <p:spPr>
          <a:xfrm>
            <a:off x="5010722" y="1845531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6" name="8 - Δεξιό βέλος">
            <a:extLst>
              <a:ext uri="{FF2B5EF4-FFF2-40B4-BE49-F238E27FC236}">
                <a16:creationId xmlns:a16="http://schemas.microsoft.com/office/drawing/2014/main" id="{608A9616-4504-32C1-E8C9-CC621DF2FB98}"/>
              </a:ext>
            </a:extLst>
          </p:cNvPr>
          <p:cNvSpPr/>
          <p:nvPr/>
        </p:nvSpPr>
        <p:spPr>
          <a:xfrm>
            <a:off x="5010722" y="3077337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7" name="8 - Δεξιό βέλος">
            <a:extLst>
              <a:ext uri="{FF2B5EF4-FFF2-40B4-BE49-F238E27FC236}">
                <a16:creationId xmlns:a16="http://schemas.microsoft.com/office/drawing/2014/main" id="{9AB883CF-DB91-3EDB-3811-903644970C20}"/>
              </a:ext>
            </a:extLst>
          </p:cNvPr>
          <p:cNvSpPr/>
          <p:nvPr/>
        </p:nvSpPr>
        <p:spPr>
          <a:xfrm>
            <a:off x="5010722" y="4125659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808956CA-7B60-DCA3-9505-16375E06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709" y="4625721"/>
            <a:ext cx="7936420" cy="3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b="1" i="1" dirty="0" err="1"/>
              <a:t>Înregistrați</a:t>
            </a:r>
            <a:r>
              <a:rPr lang="en-US" altLang="en-US" sz="1200" b="1" i="1" dirty="0"/>
              <a:t> </a:t>
            </a:r>
            <a:r>
              <a:rPr lang="en-US" altLang="en-US" sz="1200" b="1" i="1" dirty="0" err="1">
                <a:solidFill>
                  <a:srgbClr val="92D050"/>
                </a:solidFill>
              </a:rPr>
              <a:t>dialogul</a:t>
            </a:r>
            <a:r>
              <a:rPr lang="en-US" altLang="en-US" sz="1200" b="1" i="1" dirty="0">
                <a:solidFill>
                  <a:srgbClr val="92D050"/>
                </a:solidFill>
              </a:rPr>
              <a:t> / </a:t>
            </a:r>
            <a:r>
              <a:rPr lang="en-US" altLang="en-US" sz="1200" b="1" i="1" dirty="0" err="1">
                <a:solidFill>
                  <a:srgbClr val="92D050"/>
                </a:solidFill>
              </a:rPr>
              <a:t>Interventia</a:t>
            </a:r>
            <a:r>
              <a:rPr lang="en-US" altLang="en-US" sz="1200" b="1" i="1" dirty="0"/>
              <a:t> (</a:t>
            </a:r>
            <a:r>
              <a:rPr lang="en-US" altLang="en-US" sz="1200" b="1" i="1" dirty="0" err="1"/>
              <a:t>interacțiunea</a:t>
            </a:r>
            <a:r>
              <a:rPr lang="en-US" altLang="en-US" sz="1200" b="1" i="1" dirty="0"/>
              <a:t> </a:t>
            </a:r>
            <a:r>
              <a:rPr lang="en-US" altLang="en-US" sz="1200" b="1" i="1" dirty="0" err="1"/>
              <a:t>dvs</a:t>
            </a:r>
            <a:r>
              <a:rPr lang="en-US" altLang="en-US" sz="1200" b="1" i="1" dirty="0"/>
              <a:t>.) </a:t>
            </a:r>
            <a:r>
              <a:rPr lang="en-US" altLang="en-US" sz="1200" b="1" i="1" dirty="0" err="1"/>
              <a:t>în</a:t>
            </a:r>
            <a:r>
              <a:rPr lang="en-US" altLang="en-US" sz="1200" b="1" i="1" dirty="0"/>
              <a:t> </a:t>
            </a:r>
            <a:r>
              <a:rPr lang="en-US" altLang="en-US" sz="1200" b="1" i="1" dirty="0" err="1">
                <a:solidFill>
                  <a:srgbClr val="92D050"/>
                </a:solidFill>
              </a:rPr>
              <a:t>fisa</a:t>
            </a:r>
            <a:r>
              <a:rPr lang="en-US" altLang="en-US" sz="1200" b="1" i="1" dirty="0"/>
              <a:t> (</a:t>
            </a:r>
            <a:r>
              <a:rPr lang="en-US" altLang="en-US" sz="1200" b="1" i="1" dirty="0" err="1"/>
              <a:t>notele</a:t>
            </a:r>
            <a:r>
              <a:rPr lang="en-US" altLang="en-US" sz="1200" b="1" i="1" dirty="0"/>
              <a:t>) </a:t>
            </a:r>
            <a:r>
              <a:rPr lang="en-US" altLang="en-US" sz="1200" b="1" i="1" dirty="0" err="1"/>
              <a:t>pacientului</a:t>
            </a:r>
            <a:endParaRPr lang="en-US" alt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1852928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Comorbidități</a:t>
            </a:r>
            <a:r>
              <a:rPr lang="en-US" dirty="0"/>
              <a:t>: </a:t>
            </a:r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en-US" dirty="0" err="1"/>
              <a:t>problemelor</a:t>
            </a:r>
            <a:r>
              <a:rPr lang="en-US" dirty="0"/>
              <a:t> de </a:t>
            </a:r>
            <a:r>
              <a:rPr lang="en-US" dirty="0" err="1"/>
              <a:t>sănătate</a:t>
            </a:r>
            <a:r>
              <a:rPr lang="en-US" dirty="0"/>
              <a:t> </a:t>
            </a:r>
            <a:r>
              <a:rPr lang="en-US" dirty="0" err="1"/>
              <a:t>mintală</a:t>
            </a:r>
            <a:r>
              <a:rPr lang="en-US" dirty="0"/>
              <a:t> la </a:t>
            </a:r>
            <a:r>
              <a:rPr lang="en-US" dirty="0" err="1"/>
              <a:t>persoanele</a:t>
            </a:r>
            <a:r>
              <a:rPr lang="en-US" dirty="0"/>
              <a:t> cu BPOC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657" y="1418626"/>
            <a:ext cx="2054263" cy="2963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0376" y="1353312"/>
            <a:ext cx="3286407" cy="3099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- TextBox"/>
          <p:cNvSpPr txBox="1">
            <a:spLocks noChangeArrowheads="1"/>
          </p:cNvSpPr>
          <p:nvPr/>
        </p:nvSpPr>
        <p:spPr bwMode="auto">
          <a:xfrm>
            <a:off x="2857500" y="4617810"/>
            <a:ext cx="62611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/>
              <a:t>Available at: https://www.ipcrg.org/dth12.</a:t>
            </a:r>
            <a:endParaRPr lang="zh-CN" altLang="en-US" sz="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Comorbidități</a:t>
            </a:r>
            <a:r>
              <a:rPr lang="en-US" dirty="0"/>
              <a:t>: </a:t>
            </a:r>
            <a:r>
              <a:rPr lang="en-US" dirty="0" err="1"/>
              <a:t>Evaluarea</a:t>
            </a:r>
            <a:r>
              <a:rPr lang="en-US" dirty="0"/>
              <a:t> </a:t>
            </a:r>
            <a:r>
              <a:rPr lang="en-US" dirty="0" err="1"/>
              <a:t>sănătății</a:t>
            </a:r>
            <a:r>
              <a:rPr lang="en-US" dirty="0"/>
              <a:t> </a:t>
            </a:r>
            <a:r>
              <a:rPr lang="en-US" dirty="0" err="1"/>
              <a:t>mintale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domnul</a:t>
            </a:r>
            <a:r>
              <a:rPr lang="en-US" dirty="0"/>
              <a:t> JD</a:t>
            </a: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1463" y="3671858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9" y="1724259"/>
            <a:ext cx="3636708" cy="1701566"/>
          </a:xfrm>
          <a:prstGeom prst="rect">
            <a:avLst/>
          </a:prstGeom>
        </p:spPr>
      </p:pic>
      <p:graphicFrame>
        <p:nvGraphicFramePr>
          <p:cNvPr id="6" name="5 - Πίνακας"/>
          <p:cNvGraphicFramePr/>
          <p:nvPr>
            <p:extLst>
              <p:ext uri="{D42A27DB-BD31-4B8C-83A1-F6EECF244321}">
                <p14:modId xmlns:p14="http://schemas.microsoft.com/office/powerpoint/2010/main" val="1370113424"/>
              </p:ext>
            </p:extLst>
          </p:nvPr>
        </p:nvGraphicFramePr>
        <p:xfrm>
          <a:off x="4070618" y="1714531"/>
          <a:ext cx="4859070" cy="2765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07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3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020"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PHQ-9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05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0-4: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depresie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</a:t>
                      </a:r>
                      <a:r>
                        <a:rPr lang="en-US" sz="1000" b="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minimă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5-9: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depresie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ușoară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10-14: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depresie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moderată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15-19: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depresie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(de)</a:t>
                      </a:r>
                      <a:r>
                        <a:rPr lang="en-US" sz="1000" b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severă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8020"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GAD-7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5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0-4: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anxietate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normală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minimă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5-9: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anxietate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ușoară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10-14: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anxietate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moderată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15-19: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anxietate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(de)</a:t>
                      </a:r>
                      <a:r>
                        <a:rPr lang="en-US" sz="1000" b="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severă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892">
                <a:tc>
                  <a:txBody>
                    <a:bodyPr/>
                    <a:lstStyle/>
                    <a:p>
                      <a:r>
                        <a:rPr lang="en-US" sz="1050" b="1" dirty="0"/>
                        <a:t>FSS*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40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Scorul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≥36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indică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oboseală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8020">
                <a:tc>
                  <a:txBody>
                    <a:bodyPr/>
                    <a:lstStyle/>
                    <a:p>
                      <a:r>
                        <a:rPr lang="en-US" sz="1050" b="1" dirty="0"/>
                        <a:t>AIS</a:t>
                      </a:r>
                      <a:r>
                        <a:rPr lang="el-GR" sz="1050" b="1" dirty="0"/>
                        <a:t>*</a:t>
                      </a:r>
                      <a:r>
                        <a:rPr lang="en-US" sz="1050" b="1" dirty="0"/>
                        <a:t>*</a:t>
                      </a:r>
                      <a:endParaRPr lang="en-US" sz="105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7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0-5: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absența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insomniei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6-9: </a:t>
                      </a:r>
                      <a:r>
                        <a:rPr lang="en-U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insomnie</a:t>
                      </a:r>
                      <a:r>
                        <a:rPr lang="en-US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ușoară</a:t>
                      </a:r>
                      <a:endParaRPr lang="en-US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10-15: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insomnie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moderată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16-25: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insomnie</a:t>
                      </a:r>
                      <a:r>
                        <a:rPr lang="en-US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severă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519">
                <a:tc>
                  <a:txBody>
                    <a:bodyPr/>
                    <a:lstStyle/>
                    <a:p>
                      <a:r>
                        <a:rPr lang="en-US" sz="1050" b="1" dirty="0"/>
                        <a:t>PSQI</a:t>
                      </a:r>
                      <a:r>
                        <a:rPr lang="en-US" sz="1050" b="1" baseline="30000" dirty="0"/>
                        <a:t>#</a:t>
                      </a:r>
                      <a:endParaRPr lang="en-US" sz="105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050" dirty="0"/>
                        <a:t>6</a:t>
                      </a:r>
                      <a:endParaRPr lang="en-US" sz="105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18" marR="91418" marT="45734" marB="45734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Scorul ≥5 indică o calitate </a:t>
                      </a:r>
                      <a:r>
                        <a:rPr lang="it-IT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slabă a somnului</a:t>
                      </a:r>
                    </a:p>
                  </a:txBody>
                  <a:tcPr marL="91418" marR="91418" marT="45734" marB="4573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13 - TextBox"/>
          <p:cNvSpPr txBox="1">
            <a:spLocks noChangeArrowheads="1"/>
          </p:cNvSpPr>
          <p:nvPr/>
        </p:nvSpPr>
        <p:spPr bwMode="auto">
          <a:xfrm>
            <a:off x="357188" y="4484563"/>
            <a:ext cx="8572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en-US" sz="700" dirty="0"/>
              <a:t>*</a:t>
            </a:r>
            <a:r>
              <a:rPr lang="en-GB" altLang="en-US" sz="700" dirty="0" err="1">
                <a:solidFill>
                  <a:srgbClr val="92D050"/>
                </a:solidFill>
              </a:rPr>
              <a:t>Pacientii</a:t>
            </a:r>
            <a:r>
              <a:rPr lang="en-GB" altLang="en-US" sz="700" dirty="0"/>
              <a:t> (</a:t>
            </a:r>
            <a:r>
              <a:rPr lang="en-GB" altLang="en-US" sz="700" dirty="0" err="1"/>
              <a:t>Individualii</a:t>
            </a:r>
            <a:r>
              <a:rPr lang="en-GB" altLang="en-US" sz="700" dirty="0"/>
              <a:t>) (</a:t>
            </a:r>
            <a:r>
              <a:rPr lang="en-GB" altLang="en-US" sz="700" dirty="0" err="1"/>
              <a:t>își</a:t>
            </a:r>
            <a:r>
              <a:rPr lang="en-GB" altLang="en-US" sz="700" dirty="0"/>
              <a:t>) </a:t>
            </a:r>
            <a:r>
              <a:rPr lang="en-GB" altLang="en-US" sz="700" dirty="0" err="1">
                <a:solidFill>
                  <a:srgbClr val="92D050"/>
                </a:solidFill>
              </a:rPr>
              <a:t>auto</a:t>
            </a:r>
            <a:r>
              <a:rPr lang="en-GB" altLang="en-US" sz="700" dirty="0" err="1"/>
              <a:t>evaluează</a:t>
            </a:r>
            <a:r>
              <a:rPr lang="en-GB" altLang="en-US" sz="700" dirty="0"/>
              <a:t> (</a:t>
            </a:r>
            <a:r>
              <a:rPr lang="en-GB" altLang="en-US" sz="700" dirty="0" err="1"/>
              <a:t>acordul</a:t>
            </a:r>
            <a:r>
              <a:rPr lang="en-GB" altLang="en-US" sz="700" dirty="0"/>
              <a:t> cu) </a:t>
            </a:r>
            <a:r>
              <a:rPr lang="en-GB" altLang="en-US" sz="700" dirty="0" err="1"/>
              <a:t>nouă</a:t>
            </a:r>
            <a:r>
              <a:rPr lang="en-GB" altLang="en-US" sz="700" dirty="0"/>
              <a:t> </a:t>
            </a:r>
            <a:r>
              <a:rPr lang="en-GB" altLang="en-US" sz="700" dirty="0" err="1"/>
              <a:t>afirmații</a:t>
            </a:r>
            <a:r>
              <a:rPr lang="en-GB" altLang="en-US" sz="700" dirty="0"/>
              <a:t> </a:t>
            </a:r>
            <a:r>
              <a:rPr lang="en-GB" altLang="en-US" sz="700" dirty="0" err="1"/>
              <a:t>referitoare</a:t>
            </a:r>
            <a:r>
              <a:rPr lang="en-GB" altLang="en-US" sz="700" dirty="0"/>
              <a:t> la </a:t>
            </a:r>
            <a:r>
              <a:rPr lang="en-GB" altLang="en-US" sz="700" dirty="0" err="1"/>
              <a:t>severitatea</a:t>
            </a:r>
            <a:r>
              <a:rPr lang="en-GB" altLang="en-US" sz="700" dirty="0"/>
              <a:t>, </a:t>
            </a:r>
            <a:r>
              <a:rPr lang="en-GB" altLang="en-US" sz="700" dirty="0" err="1"/>
              <a:t>frecvența</a:t>
            </a:r>
            <a:r>
              <a:rPr lang="en-GB" altLang="en-US" sz="700" dirty="0"/>
              <a:t> </a:t>
            </a:r>
            <a:r>
              <a:rPr lang="en-GB" altLang="en-US" sz="700" dirty="0" err="1"/>
              <a:t>și</a:t>
            </a:r>
            <a:r>
              <a:rPr lang="en-GB" altLang="en-US" sz="700" dirty="0"/>
              <a:t> </a:t>
            </a:r>
            <a:r>
              <a:rPr lang="en-GB" altLang="en-US" sz="700" dirty="0" err="1"/>
              <a:t>impactul</a:t>
            </a:r>
            <a:r>
              <a:rPr lang="en-GB" altLang="en-US" sz="700" dirty="0"/>
              <a:t> </a:t>
            </a:r>
            <a:r>
              <a:rPr lang="en-GB" altLang="en-US" sz="700" dirty="0" err="1"/>
              <a:t>oboselii</a:t>
            </a:r>
            <a:r>
              <a:rPr lang="en-GB" altLang="en-US" sz="700" dirty="0"/>
              <a:t> </a:t>
            </a:r>
            <a:r>
              <a:rPr lang="en-GB" altLang="en-US" sz="700" dirty="0" err="1"/>
              <a:t>asupra</a:t>
            </a:r>
            <a:r>
              <a:rPr lang="en-GB" altLang="en-US" sz="700" dirty="0"/>
              <a:t> </a:t>
            </a:r>
            <a:r>
              <a:rPr lang="en-GB" altLang="en-US" sz="700" dirty="0" err="1"/>
              <a:t>vieții</a:t>
            </a:r>
            <a:r>
              <a:rPr lang="en-GB" altLang="en-US" sz="700" dirty="0"/>
              <a:t> de zi cu zi.</a:t>
            </a:r>
          </a:p>
          <a:p>
            <a:pPr algn="r" eaLnBrk="1" hangingPunct="1"/>
            <a:r>
              <a:rPr lang="en-GB" altLang="en-US" sz="700" dirty="0"/>
              <a:t>** Un instrument </a:t>
            </a:r>
            <a:r>
              <a:rPr lang="en-GB" altLang="en-US" sz="700" dirty="0" err="1"/>
              <a:t>psihometric</a:t>
            </a:r>
            <a:r>
              <a:rPr lang="en-GB" altLang="en-US" sz="700" dirty="0"/>
              <a:t> de </a:t>
            </a:r>
            <a:r>
              <a:rPr lang="en-GB" altLang="en-US" sz="700" dirty="0" err="1"/>
              <a:t>autoevaluare</a:t>
            </a:r>
            <a:r>
              <a:rPr lang="en-GB" altLang="en-US" sz="700" dirty="0"/>
              <a:t> cu 8 </a:t>
            </a:r>
            <a:r>
              <a:rPr lang="en-GB" altLang="en-US" sz="700" dirty="0" err="1"/>
              <a:t>itemi</a:t>
            </a:r>
            <a:r>
              <a:rPr lang="en-GB" altLang="en-US" sz="700" dirty="0"/>
              <a:t>, care a </a:t>
            </a:r>
            <a:r>
              <a:rPr lang="en-GB" altLang="en-US" sz="700" dirty="0" err="1"/>
              <a:t>fost</a:t>
            </a:r>
            <a:r>
              <a:rPr lang="en-GB" altLang="en-US" sz="700" dirty="0"/>
              <a:t> </a:t>
            </a:r>
            <a:r>
              <a:rPr lang="en-GB" altLang="en-US" sz="700" dirty="0" err="1"/>
              <a:t>utilizat</a:t>
            </a:r>
            <a:r>
              <a:rPr lang="en-GB" altLang="en-US" sz="700" dirty="0"/>
              <a:t> ca instrument de </a:t>
            </a:r>
            <a:r>
              <a:rPr lang="en-GB" altLang="en-US" sz="700" dirty="0" err="1"/>
              <a:t>evaluare</a:t>
            </a:r>
            <a:r>
              <a:rPr lang="en-GB" altLang="en-US" sz="700" dirty="0"/>
              <a:t> a </a:t>
            </a:r>
            <a:r>
              <a:rPr lang="en-GB" altLang="en-US" sz="700" dirty="0" err="1"/>
              <a:t>severității</a:t>
            </a:r>
            <a:r>
              <a:rPr lang="en-GB" altLang="en-US" sz="700" dirty="0"/>
              <a:t> </a:t>
            </a:r>
            <a:r>
              <a:rPr lang="en-GB" altLang="en-US" sz="700" dirty="0" err="1"/>
              <a:t>insomniei</a:t>
            </a:r>
            <a:r>
              <a:rPr lang="en-GB" altLang="en-US" sz="700" dirty="0"/>
              <a:t>.</a:t>
            </a:r>
          </a:p>
          <a:p>
            <a:pPr algn="r" eaLnBrk="1" hangingPunct="1"/>
            <a:r>
              <a:rPr lang="en-GB" altLang="en-US" sz="700" dirty="0"/>
              <a:t># Un instrument cu 7 </a:t>
            </a:r>
            <a:r>
              <a:rPr lang="en-GB" altLang="en-US" sz="700" dirty="0" err="1">
                <a:solidFill>
                  <a:srgbClr val="92D050"/>
                </a:solidFill>
              </a:rPr>
              <a:t>itemi</a:t>
            </a:r>
            <a:r>
              <a:rPr lang="en-GB" altLang="en-US" sz="700" dirty="0"/>
              <a:t> (</a:t>
            </a:r>
            <a:r>
              <a:rPr lang="en-GB" altLang="en-US" sz="700" dirty="0" err="1"/>
              <a:t>componente</a:t>
            </a:r>
            <a:r>
              <a:rPr lang="en-GB" altLang="en-US" sz="700" dirty="0"/>
              <a:t>), </a:t>
            </a:r>
            <a:r>
              <a:rPr lang="en-GB" altLang="en-US" sz="700" dirty="0" err="1"/>
              <a:t>utilizat</a:t>
            </a:r>
            <a:r>
              <a:rPr lang="en-GB" altLang="en-US" sz="700" dirty="0"/>
              <a:t> </a:t>
            </a:r>
            <a:r>
              <a:rPr lang="en-GB" altLang="en-US" sz="700" dirty="0" err="1"/>
              <a:t>pentru</a:t>
            </a:r>
            <a:r>
              <a:rPr lang="en-GB" altLang="en-US" sz="700" dirty="0"/>
              <a:t> a </a:t>
            </a:r>
            <a:r>
              <a:rPr lang="en-GB" altLang="en-US" sz="700" dirty="0" err="1"/>
              <a:t>măsura</a:t>
            </a:r>
            <a:r>
              <a:rPr lang="en-GB" altLang="en-US" sz="700" dirty="0"/>
              <a:t> </a:t>
            </a:r>
            <a:r>
              <a:rPr lang="en-GB" altLang="en-US" sz="700" dirty="0" err="1"/>
              <a:t>calitatea</a:t>
            </a:r>
            <a:r>
              <a:rPr lang="en-GB" altLang="en-US" sz="700" dirty="0"/>
              <a:t> </a:t>
            </a:r>
            <a:r>
              <a:rPr lang="en-GB" altLang="en-US" sz="700" dirty="0" err="1"/>
              <a:t>și</a:t>
            </a:r>
            <a:r>
              <a:rPr lang="en-GB" altLang="en-US" sz="700" dirty="0"/>
              <a:t> </a:t>
            </a:r>
            <a:r>
              <a:rPr lang="en-GB" altLang="en-US" sz="700" dirty="0" err="1"/>
              <a:t>modelele</a:t>
            </a:r>
            <a:r>
              <a:rPr lang="en-GB" altLang="en-US" sz="700" dirty="0"/>
              <a:t> de </a:t>
            </a:r>
            <a:r>
              <a:rPr lang="en-GB" altLang="en-US" sz="700" dirty="0" err="1"/>
              <a:t>somn</a:t>
            </a:r>
            <a:r>
              <a:rPr lang="en-GB" altLang="en-US" sz="700" dirty="0"/>
              <a:t> la </a:t>
            </a:r>
            <a:r>
              <a:rPr lang="en-GB" altLang="en-US" sz="700" dirty="0" err="1"/>
              <a:t>adulți</a:t>
            </a:r>
            <a:r>
              <a:rPr lang="en-GB" altLang="en-US" sz="700" dirty="0"/>
              <a:t> </a:t>
            </a:r>
            <a:r>
              <a:rPr lang="en-GB" altLang="en-US" sz="700" dirty="0" err="1"/>
              <a:t>în</a:t>
            </a:r>
            <a:r>
              <a:rPr lang="en-GB" altLang="en-US" sz="700" dirty="0"/>
              <a:t> ultima </a:t>
            </a:r>
            <a:r>
              <a:rPr lang="en-GB" altLang="en-US" sz="700" dirty="0" err="1"/>
              <a:t>lună</a:t>
            </a:r>
            <a:r>
              <a:rPr lang="en-GB" altLang="en-US" sz="700" dirty="0"/>
              <a:t>.</a:t>
            </a:r>
            <a:r>
              <a:rPr lang="en-US" altLang="en-US" sz="700" dirty="0"/>
              <a:t>. </a:t>
            </a:r>
            <a:endParaRPr lang="el-GR" altLang="en-US" sz="700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60475" y="2876550"/>
            <a:ext cx="280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9" name="Oval 8"/>
          <p:cNvSpPr/>
          <p:nvPr/>
        </p:nvSpPr>
        <p:spPr>
          <a:xfrm>
            <a:off x="323850" y="2876550"/>
            <a:ext cx="760413" cy="220663"/>
          </a:xfrm>
          <a:prstGeom prst="ellipse">
            <a:avLst/>
          </a:prstGeom>
          <a:noFill/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709101" y="1269732"/>
            <a:ext cx="24801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/>
              <a:t>Consultare</a:t>
            </a:r>
            <a:r>
              <a:rPr lang="en-US" altLang="en-US" b="1" dirty="0"/>
              <a:t> </a:t>
            </a:r>
            <a:r>
              <a:rPr lang="en-US" altLang="en-US" b="1" dirty="0" err="1"/>
              <a:t>periodică</a:t>
            </a:r>
            <a:endParaRPr lang="en-US" altLang="en-US" b="1" dirty="0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5138064" y="1269732"/>
            <a:ext cx="21980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 err="1"/>
              <a:t>Evaluare</a:t>
            </a:r>
            <a:r>
              <a:rPr lang="en-US" altLang="en-US" b="1" dirty="0"/>
              <a:t> </a:t>
            </a:r>
            <a:r>
              <a:rPr lang="en-US" altLang="en-US" b="1" dirty="0" err="1"/>
              <a:t>specifică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Bariere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calea</a:t>
            </a:r>
            <a:r>
              <a:rPr lang="en-US" dirty="0"/>
              <a:t> </a:t>
            </a:r>
            <a:r>
              <a:rPr lang="en-US" dirty="0" err="1"/>
              <a:t>evaluării</a:t>
            </a:r>
            <a:r>
              <a:rPr lang="en-US" dirty="0"/>
              <a:t> </a:t>
            </a:r>
            <a:r>
              <a:rPr lang="en-US" dirty="0" err="1"/>
              <a:t>problemelor</a:t>
            </a:r>
            <a:r>
              <a:rPr lang="en-US" dirty="0"/>
              <a:t> de </a:t>
            </a:r>
            <a:r>
              <a:rPr lang="en-US" dirty="0" err="1"/>
              <a:t>sănătate</a:t>
            </a:r>
            <a:r>
              <a:rPr lang="en-US" dirty="0"/>
              <a:t> </a:t>
            </a:r>
            <a:r>
              <a:rPr lang="en-US" dirty="0" err="1"/>
              <a:t>mintală</a:t>
            </a:r>
            <a:r>
              <a:rPr lang="en-US" dirty="0"/>
              <a:t> la </a:t>
            </a:r>
            <a:r>
              <a:rPr lang="en-US" dirty="0" err="1"/>
              <a:t>persoanele</a:t>
            </a:r>
            <a:r>
              <a:rPr lang="en-US" dirty="0"/>
              <a:t> cu BPOC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8"/>
            <a:ext cx="7772400" cy="3014015"/>
          </a:xfrm>
        </p:spPr>
        <p:txBody>
          <a:bodyPr numCol="2"/>
          <a:lstStyle/>
          <a:p>
            <a:pPr marL="0" indent="0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Bariere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percepute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pacienți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0"/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Lipsa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cunoștințe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0"/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Reticența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a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dezvălui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simptomele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(de)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anxietat</a:t>
            </a:r>
            <a:r>
              <a:rPr lang="en-US" altLang="en-US" sz="11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(e)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depresiei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/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Bariere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percepute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medic</a:t>
            </a:r>
          </a:p>
          <a:p>
            <a:pPr marL="266700" lvl="1" indent="0"/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Lipsa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unei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abordări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standardizate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diagnosticare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anxietății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depresiei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0"/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Durata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scurtă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consultației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0"/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Lipsa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încredere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altLang="en-US" sz="11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capacitatea</a:t>
            </a:r>
            <a:r>
              <a:rPr lang="en-US" altLang="en-US" sz="1100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de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) a continua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evaluarea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psihologică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aprofundată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66700" lvl="1" indent="0"/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0"/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Bariere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endParaRPr lang="en-US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0"/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Comunicare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deficitară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între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sistemele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îngrijire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primară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sănătate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mintală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lvl="1" indent="0"/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Lipsa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resurse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adecvate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tratamentul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sănătății</a:t>
            </a:r>
            <a:r>
              <a:rPr lang="en-US" alt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mintale</a:t>
            </a: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6 - TextBox"/>
          <p:cNvSpPr txBox="1">
            <a:spLocks noChangeArrowheads="1"/>
          </p:cNvSpPr>
          <p:nvPr/>
        </p:nvSpPr>
        <p:spPr bwMode="auto">
          <a:xfrm>
            <a:off x="2228849" y="4708525"/>
            <a:ext cx="69151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zh-CN" sz="800" dirty="0"/>
              <a:t>Natali D, et al. </a:t>
            </a:r>
            <a:r>
              <a:rPr lang="en-US" altLang="en-US" sz="800" dirty="0">
                <a:sym typeface="+mn-ea"/>
              </a:rPr>
              <a:t>Breathe 2020;16:190315.</a:t>
            </a:r>
            <a:endParaRPr lang="en-US" altLang="zh-CN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2968180"/>
            <a:ext cx="4095206" cy="147732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depasi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aceste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bariere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necesară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abordare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integrată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tratamentului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partea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profesioniștilor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din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domeniul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sănătății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pacienților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celor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îi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îngrijesc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994" y="400050"/>
            <a:ext cx="7185025" cy="571500"/>
          </a:xfrm>
        </p:spPr>
        <p:txBody>
          <a:bodyPr/>
          <a:lstStyle/>
          <a:p>
            <a:r>
              <a:rPr lang="en-US" dirty="0" err="1">
                <a:solidFill>
                  <a:srgbClr val="92D050"/>
                </a:solidFill>
              </a:rPr>
              <a:t>Situatia</a:t>
            </a:r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 err="1"/>
              <a:t>Gândindu-mă</a:t>
            </a:r>
            <a:r>
              <a:rPr lang="en-US" dirty="0"/>
              <a:t> la) </a:t>
            </a:r>
            <a:r>
              <a:rPr lang="en-US" dirty="0" err="1"/>
              <a:t>domnul</a:t>
            </a:r>
            <a:r>
              <a:rPr lang="en-US" dirty="0" err="1">
                <a:solidFill>
                  <a:srgbClr val="92D050"/>
                </a:solidFill>
              </a:rPr>
              <a:t>ui</a:t>
            </a:r>
            <a:r>
              <a:rPr lang="en-US" dirty="0"/>
              <a:t> JD</a:t>
            </a:r>
          </a:p>
        </p:txBody>
      </p:sp>
      <p:graphicFrame>
        <p:nvGraphicFramePr>
          <p:cNvPr id="4" name="4 - Πίνακας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9618244"/>
              </p:ext>
            </p:extLst>
          </p:nvPr>
        </p:nvGraphicFramePr>
        <p:xfrm>
          <a:off x="658368" y="1218520"/>
          <a:ext cx="7949184" cy="32661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74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4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0090">
                <a:tc>
                  <a:txBody>
                    <a:bodyPr/>
                    <a:lstStyle/>
                    <a:p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Provocări</a:t>
                      </a:r>
                      <a:r>
                        <a:rPr lang="en-US" sz="1600" dirty="0"/>
                        <a:t>) </a:t>
                      </a:r>
                      <a:r>
                        <a:rPr lang="en-US" sz="1600" dirty="0" err="1">
                          <a:solidFill>
                            <a:srgbClr val="92D050"/>
                          </a:solidFill>
                        </a:rPr>
                        <a:t>Riscuri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Pozitive</a:t>
                      </a:r>
                      <a:r>
                        <a:rPr lang="en-US" sz="1600" dirty="0"/>
                        <a:t>) </a:t>
                      </a:r>
                      <a:r>
                        <a:rPr lang="en-US" sz="1600" dirty="0" err="1">
                          <a:solidFill>
                            <a:srgbClr val="92D050"/>
                          </a:solidFill>
                        </a:rPr>
                        <a:t>Avantaje</a:t>
                      </a:r>
                      <a:endParaRPr lang="en-US" sz="1600" dirty="0">
                        <a:solidFill>
                          <a:srgbClr val="92D050"/>
                        </a:solidFill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en-US" sz="1600" dirty="0"/>
                        <a:t>(El a)</a:t>
                      </a: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A</a:t>
                      </a:r>
                      <a:r>
                        <a:rPr lang="en-US" sz="1600" dirty="0"/>
                        <a:t>re 3 (</a:t>
                      </a:r>
                      <a:r>
                        <a:rPr lang="en-US" sz="1600" dirty="0" err="1"/>
                        <a:t>afecțiuni</a:t>
                      </a:r>
                      <a:r>
                        <a:rPr lang="en-US" sz="1600" dirty="0"/>
                        <a:t>) </a:t>
                      </a:r>
                      <a:r>
                        <a:rPr lang="en-US" sz="1600" dirty="0" err="1"/>
                        <a:t>comorbidit</a:t>
                      </a:r>
                      <a:r>
                        <a:rPr lang="en-US" sz="1600" dirty="0" err="1">
                          <a:solidFill>
                            <a:srgbClr val="92D050"/>
                          </a:solidFill>
                        </a:rPr>
                        <a:t>ati</a:t>
                      </a:r>
                      <a:r>
                        <a:rPr lang="en-US" sz="1600" dirty="0"/>
                        <a:t>(e)</a:t>
                      </a: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,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în</a:t>
                      </a:r>
                      <a:r>
                        <a:rPr lang="en-US" sz="1600" dirty="0"/>
                        <a:t> plus </a:t>
                      </a:r>
                      <a:r>
                        <a:rPr lang="en-US" sz="1600" dirty="0" err="1"/>
                        <a:t>față</a:t>
                      </a:r>
                      <a:r>
                        <a:rPr lang="en-US" sz="1600" dirty="0"/>
                        <a:t> de BPOC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s-ES" sz="1600" dirty="0"/>
                        <a:t>(El e)</a:t>
                      </a:r>
                      <a:r>
                        <a:rPr lang="es-ES" sz="1600" dirty="0">
                          <a:solidFill>
                            <a:srgbClr val="92D050"/>
                          </a:solidFill>
                        </a:rPr>
                        <a:t>E</a:t>
                      </a:r>
                      <a:r>
                        <a:rPr lang="es-ES" sz="1600" dirty="0"/>
                        <a:t>ste la </a:t>
                      </a:r>
                      <a:r>
                        <a:rPr lang="es-ES" sz="1600" dirty="0" err="1"/>
                        <a:t>zi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cu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vaccinările</a:t>
                      </a:r>
                      <a:r>
                        <a:rPr lang="es-ES" sz="1600" dirty="0"/>
                        <a:t> sale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9710">
                <a:tc>
                  <a:txBody>
                    <a:bodyPr/>
                    <a:lstStyle/>
                    <a:p>
                      <a:r>
                        <a:rPr lang="en-US" sz="1600" dirty="0"/>
                        <a:t>(El 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)</a:t>
                      </a:r>
                      <a:r>
                        <a:rPr lang="en-US" sz="1600" dirty="0" err="1">
                          <a:solidFill>
                            <a:srgbClr val="92D050"/>
                          </a:solidFill>
                        </a:rPr>
                        <a:t>I</a:t>
                      </a:r>
                      <a:r>
                        <a:rPr lang="en-US" sz="1600" dirty="0" err="1"/>
                        <a:t>a</a:t>
                      </a:r>
                      <a:r>
                        <a:rPr lang="en-US" sz="1600" dirty="0"/>
                        <a:t> 4 </a:t>
                      </a:r>
                      <a:r>
                        <a:rPr lang="en-US" sz="1600" dirty="0" err="1"/>
                        <a:t>medicamente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în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fiecare</a:t>
                      </a:r>
                      <a:r>
                        <a:rPr lang="en-US" sz="1600" dirty="0"/>
                        <a:t> zi, plus (</a:t>
                      </a:r>
                      <a:r>
                        <a:rPr lang="en-US" sz="1600" dirty="0" err="1"/>
                        <a:t>calmantul</a:t>
                      </a:r>
                      <a:r>
                        <a:rPr lang="en-US" sz="1600" dirty="0"/>
                        <a:t>)</a:t>
                      </a:r>
                      <a:r>
                        <a:rPr lang="en-US" sz="1600" dirty="0" err="1">
                          <a:solidFill>
                            <a:srgbClr val="92D050"/>
                          </a:solidFill>
                        </a:rPr>
                        <a:t>anxioliticul</a:t>
                      </a:r>
                      <a:r>
                        <a:rPr lang="en-US" sz="1600" dirty="0">
                          <a:solidFill>
                            <a:srgbClr val="92D050"/>
                          </a:solidFill>
                        </a:rPr>
                        <a:t>,</a:t>
                      </a:r>
                      <a:r>
                        <a:rPr lang="en-US" sz="1600" dirty="0"/>
                        <a:t> la </a:t>
                      </a:r>
                      <a:r>
                        <a:rPr lang="en-US" sz="1600" dirty="0" err="1"/>
                        <a:t>nevoie</a:t>
                      </a:r>
                      <a:r>
                        <a:rPr lang="en-US" sz="1600" dirty="0"/>
                        <a:t> (nu-</a:t>
                      </a:r>
                      <a:r>
                        <a:rPr lang="en-US" sz="1600" dirty="0" err="1"/>
                        <a:t>i</a:t>
                      </a:r>
                      <a:r>
                        <a:rPr lang="en-US" sz="1600" dirty="0"/>
                        <a:t> place </a:t>
                      </a:r>
                      <a:r>
                        <a:rPr lang="en-US" sz="1600" dirty="0" err="1"/>
                        <a:t>să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ia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prea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multe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medicamente</a:t>
                      </a:r>
                      <a:r>
                        <a:rPr lang="en-US" sz="1600" dirty="0"/>
                        <a:t>).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ym typeface="+mn-ea"/>
                        </a:rPr>
                        <a:t>Are o </a:t>
                      </a:r>
                      <a:r>
                        <a:rPr lang="en-US" sz="1600" dirty="0" err="1">
                          <a:sym typeface="+mn-ea"/>
                        </a:rPr>
                        <a:t>relație</a:t>
                      </a:r>
                      <a:r>
                        <a:rPr lang="en-US" sz="1600" dirty="0"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sym typeface="+mn-ea"/>
                        </a:rPr>
                        <a:t>bună</a:t>
                      </a:r>
                      <a:r>
                        <a:rPr lang="en-US" sz="1600" dirty="0">
                          <a:sym typeface="+mn-ea"/>
                        </a:rPr>
                        <a:t> cu </a:t>
                      </a:r>
                      <a:r>
                        <a:rPr lang="en-US" sz="1600" dirty="0" err="1">
                          <a:sym typeface="+mn-ea"/>
                        </a:rPr>
                        <a:t>medicul</a:t>
                      </a:r>
                      <a:r>
                        <a:rPr lang="en-US" sz="1600" dirty="0">
                          <a:sym typeface="+mn-ea"/>
                        </a:rPr>
                        <a:t> </a:t>
                      </a:r>
                      <a:r>
                        <a:rPr lang="en-US" sz="1600" dirty="0" err="1">
                          <a:sym typeface="+mn-ea"/>
                        </a:rPr>
                        <a:t>său</a:t>
                      </a:r>
                      <a:endParaRPr lang="en-US" sz="1600" dirty="0">
                        <a:sym typeface="+mn-ea"/>
                      </a:endParaRP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551">
                <a:tc>
                  <a:txBody>
                    <a:bodyPr/>
                    <a:lstStyle/>
                    <a:p>
                      <a:r>
                        <a:rPr lang="it-IT" sz="1600" dirty="0"/>
                        <a:t>Aderență scăzută la tratamentul BPOC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sym typeface="+mn-ea"/>
                        </a:rPr>
                        <a:t>(Aderă bine la) </a:t>
                      </a:r>
                      <a:r>
                        <a:rPr lang="it-IT" sz="1600" dirty="0">
                          <a:solidFill>
                            <a:srgbClr val="92D050"/>
                          </a:solidFill>
                          <a:sym typeface="+mn-ea"/>
                        </a:rPr>
                        <a:t>Constiincios in administrarea</a:t>
                      </a:r>
                      <a:r>
                        <a:rPr lang="it-IT" sz="1600" baseline="0" dirty="0">
                          <a:sym typeface="+mn-ea"/>
                        </a:rPr>
                        <a:t> </a:t>
                      </a:r>
                      <a:r>
                        <a:rPr lang="it-IT" sz="1600" dirty="0">
                          <a:sym typeface="+mn-ea"/>
                        </a:rPr>
                        <a:t>cel</a:t>
                      </a:r>
                      <a:r>
                        <a:rPr lang="it-IT" sz="1600" dirty="0">
                          <a:solidFill>
                            <a:srgbClr val="92D050"/>
                          </a:solidFill>
                          <a:sym typeface="+mn-ea"/>
                        </a:rPr>
                        <a:t>o</a:t>
                      </a:r>
                      <a:r>
                        <a:rPr lang="it-IT" sz="1600" dirty="0">
                          <a:sym typeface="+mn-ea"/>
                        </a:rPr>
                        <a:t>rlalte medicamente.</a:t>
                      </a:r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8629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600" dirty="0"/>
                        <a:t>Are (un GAD)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>
                          <a:solidFill>
                            <a:srgbClr val="92D050"/>
                          </a:solidFill>
                        </a:rPr>
                        <a:t>anxietate</a:t>
                      </a:r>
                      <a:r>
                        <a:rPr lang="en-US" sz="1600" baseline="0" dirty="0">
                          <a:solidFill>
                            <a:srgbClr val="92D050"/>
                          </a:solidFill>
                        </a:rPr>
                        <a:t> </a:t>
                      </a:r>
                      <a:r>
                        <a:rPr lang="en-US" sz="1600" baseline="0" dirty="0" err="1">
                          <a:solidFill>
                            <a:srgbClr val="92D050"/>
                          </a:solidFill>
                        </a:rPr>
                        <a:t>generalizata</a:t>
                      </a:r>
                      <a:r>
                        <a:rPr lang="en-US" sz="1600" baseline="0" dirty="0">
                          <a:solidFill>
                            <a:srgbClr val="92D050"/>
                          </a:solidFill>
                        </a:rPr>
                        <a:t>,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fără</a:t>
                      </a:r>
                      <a:r>
                        <a:rPr lang="en-US" sz="1600" dirty="0"/>
                        <a:t> un diagnostic formal anterior </a:t>
                      </a:r>
                      <a:r>
                        <a:rPr lang="en-US" sz="1600" dirty="0" err="1"/>
                        <a:t>sau</a:t>
                      </a:r>
                      <a:r>
                        <a:rPr lang="en-US" sz="1600" dirty="0"/>
                        <a:t> (un) (management) </a:t>
                      </a:r>
                      <a:r>
                        <a:rPr lang="en-US" sz="1600" dirty="0" err="1">
                          <a:solidFill>
                            <a:srgbClr val="92D050"/>
                          </a:solidFill>
                        </a:rPr>
                        <a:t>tratament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adecvat</a:t>
                      </a:r>
                      <a:r>
                        <a:rPr lang="en-US" sz="1600" dirty="0"/>
                        <a:t>.</a:t>
                      </a: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Vrea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cu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adevărat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să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încerce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să</a:t>
                      </a:r>
                      <a:r>
                        <a:rPr lang="es-ES" sz="1600" dirty="0"/>
                        <a:t> se lase de </a:t>
                      </a:r>
                      <a:r>
                        <a:rPr lang="es-ES" sz="1600" dirty="0" err="1"/>
                        <a:t>fumat</a:t>
                      </a:r>
                      <a:endParaRPr lang="es-ES" sz="1600" dirty="0"/>
                    </a:p>
                  </a:txBody>
                  <a:tcPr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1944" y="163513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Etapele</a:t>
            </a:r>
            <a:r>
              <a:rPr lang="en-US" dirty="0"/>
              <a:t> </a:t>
            </a:r>
            <a:r>
              <a:rPr lang="en-US" dirty="0" err="1"/>
              <a:t>următoare</a:t>
            </a:r>
            <a:r>
              <a:rPr lang="en-US" dirty="0"/>
              <a:t>: </a:t>
            </a:r>
            <a:r>
              <a:rPr lang="en-US" dirty="0" err="1"/>
              <a:t>Interviul</a:t>
            </a:r>
            <a:r>
              <a:rPr lang="en-US" dirty="0"/>
              <a:t> </a:t>
            </a:r>
            <a:r>
              <a:rPr lang="en-US" dirty="0" err="1"/>
              <a:t>motivațional</a:t>
            </a:r>
            <a:endParaRPr lang="en-US" dirty="0"/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710106"/>
              </p:ext>
            </p:extLst>
          </p:nvPr>
        </p:nvGraphicFramePr>
        <p:xfrm>
          <a:off x="358774" y="1349375"/>
          <a:ext cx="8321930" cy="3388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1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 err="1"/>
                        <a:t>Ținta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/>
                        <a:t>Conversație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pt-BR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Asigurati-va</a:t>
                      </a:r>
                      <a:r>
                        <a:rPr lang="pt-BR" alt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pt-BR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Clarificați)</a:t>
                      </a:r>
                      <a:r>
                        <a:rPr lang="pt-BR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că este clar ca</a:t>
                      </a:r>
                      <a:r>
                        <a:rPr lang="pt-BR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nu judecați </a:t>
                      </a:r>
                      <a:r>
                        <a:rPr lang="pt-BR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fumatul </a:t>
                      </a:r>
                      <a:r>
                        <a:rPr lang="pt-BR" alt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pt-BR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consumul de tutun)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Ști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m)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cât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greu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aceasta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alt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baseline="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orbim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despre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dependență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dependenta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nicotina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dependentă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mare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decât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cea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heroina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..."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Încurajați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persoana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își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imagineze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spuna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comunice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ceea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putea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beneficiile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renunțării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fumat</a:t>
                      </a:r>
                      <a:endParaRPr lang="en-US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Știați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lăsați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fumat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puține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episoade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bronșită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?"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Știați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lăsa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fumat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probabil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alt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calm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relaxat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pozitiv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calitate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bună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vieții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?"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asemenea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posibil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constatați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putea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adormi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ușor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avea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un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somn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durata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calitate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lunga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dormi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timp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odată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ajuns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considerare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efectul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consolidarii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întărirea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pozitivă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plăcerea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pentru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motiva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pacientul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renunțe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fumat</a:t>
                      </a:r>
                      <a:endParaRPr lang="en-US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Știați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dacă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vă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lăsați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fumat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nivelul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energie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crește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putea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des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alături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nepoți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(care)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sa-i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en-US" sz="1200" dirty="0" err="1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vedeti</a:t>
                      </a:r>
                      <a:r>
                        <a:rPr lang="en-US" altLang="en-US" sz="1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cum </a:t>
                      </a:r>
                      <a:r>
                        <a:rPr lang="en-US" altLang="en-US" sz="1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cresc</a:t>
                      </a:r>
                      <a:r>
                        <a:rPr lang="en-US" alt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?".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8 - Δεξιό βέλος"/>
          <p:cNvSpPr/>
          <p:nvPr/>
        </p:nvSpPr>
        <p:spPr>
          <a:xfrm>
            <a:off x="3842195" y="1947862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6" name="8 - Δεξιό βέλος"/>
          <p:cNvSpPr/>
          <p:nvPr/>
        </p:nvSpPr>
        <p:spPr>
          <a:xfrm>
            <a:off x="3842195" y="2972117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  <p:sp>
        <p:nvSpPr>
          <p:cNvPr id="7" name="8 - Δεξιό βέλος"/>
          <p:cNvSpPr/>
          <p:nvPr/>
        </p:nvSpPr>
        <p:spPr>
          <a:xfrm>
            <a:off x="3842195" y="4323195"/>
            <a:ext cx="361950" cy="142875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Planul</a:t>
            </a:r>
            <a:r>
              <a:rPr lang="fr-FR" dirty="0"/>
              <a:t> de management al </a:t>
            </a:r>
            <a:r>
              <a:rPr lang="fr-FR" dirty="0" err="1"/>
              <a:t>domnului</a:t>
            </a:r>
            <a:r>
              <a:rPr lang="fr-FR" dirty="0"/>
              <a:t> JD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8979"/>
            <a:ext cx="9143999" cy="2628900"/>
          </a:xfrm>
        </p:spPr>
        <p:txBody>
          <a:bodyPr numCol="2"/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Oferiți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92D050"/>
                </a:solidFill>
              </a:rPr>
              <a:t>sfatul</a:t>
            </a:r>
            <a:r>
              <a:rPr lang="en-US" sz="1400" dirty="0">
                <a:solidFill>
                  <a:srgbClr val="92D050"/>
                </a:solidFill>
              </a:rPr>
              <a:t> minimal</a:t>
            </a:r>
            <a:r>
              <a:rPr lang="en-US" sz="1400" dirty="0"/>
              <a:t>(consigliere) (</a:t>
            </a:r>
            <a:r>
              <a:rPr lang="en-US" sz="1400" strike="sngStrike" dirty="0" err="1"/>
              <a:t>înțelegere</a:t>
            </a:r>
            <a:r>
              <a:rPr lang="en-US" sz="1400" strike="sngStrike" dirty="0"/>
              <a:t> </a:t>
            </a:r>
            <a:r>
              <a:rPr lang="en-US" sz="1400" strike="sngStrike" dirty="0" err="1"/>
              <a:t>și</a:t>
            </a:r>
            <a:r>
              <a:rPr lang="en-US" sz="1400" strike="sngStrike" dirty="0"/>
              <a:t> respect </a:t>
            </a:r>
            <a:r>
              <a:rPr lang="en-US" sz="1400" strike="sngStrike" dirty="0" err="1"/>
              <a:t>empatic</a:t>
            </a:r>
            <a:r>
              <a:rPr lang="en-US" sz="1400" strike="sngStrike" dirty="0"/>
              <a:t>)</a:t>
            </a:r>
            <a:r>
              <a:rPr lang="en-US" sz="1400" dirty="0"/>
              <a:t>: ÎNTREBAȚI / SFĂTUIȚI / ACȚIONAȚI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Discutați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92D050"/>
                </a:solidFill>
              </a:rPr>
              <a:t>includerea</a:t>
            </a:r>
            <a:r>
              <a:rPr lang="en-US" sz="1400" dirty="0"/>
              <a:t> </a:t>
            </a:r>
            <a:r>
              <a:rPr lang="en-US" sz="1400" dirty="0" err="1"/>
              <a:t>tratamentul</a:t>
            </a:r>
            <a:r>
              <a:rPr lang="en-US" sz="1400" dirty="0" err="1">
                <a:solidFill>
                  <a:srgbClr val="92D050"/>
                </a:solidFill>
              </a:rPr>
              <a:t>ui</a:t>
            </a:r>
            <a:r>
              <a:rPr lang="en-US" sz="1400" dirty="0"/>
              <a:t> </a:t>
            </a:r>
            <a:r>
              <a:rPr lang="en-US" sz="1400" dirty="0" err="1"/>
              <a:t>farmacologic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100" dirty="0" err="1"/>
              <a:t>Terapia</a:t>
            </a:r>
            <a:r>
              <a:rPr lang="en-US" sz="1100" dirty="0"/>
              <a:t> de </a:t>
            </a:r>
            <a:r>
              <a:rPr lang="en-US" sz="1100" dirty="0" err="1"/>
              <a:t>înlocuire</a:t>
            </a:r>
            <a:r>
              <a:rPr lang="en-US" sz="1100" dirty="0"/>
              <a:t> a </a:t>
            </a:r>
            <a:r>
              <a:rPr lang="en-US" sz="1100" dirty="0" err="1"/>
              <a:t>nicotinei</a:t>
            </a:r>
            <a:endParaRPr lang="en-US" sz="11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100" dirty="0" err="1"/>
              <a:t>Vareniclina</a:t>
            </a:r>
            <a:endParaRPr lang="en-US" sz="11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100" dirty="0"/>
              <a:t>Bupropion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>
                <a:solidFill>
                  <a:srgbClr val="92D050"/>
                </a:solidFill>
              </a:rPr>
              <a:t>Participati</a:t>
            </a:r>
            <a:r>
              <a:rPr lang="en-US" sz="1400" dirty="0"/>
              <a:t> /</a:t>
            </a:r>
            <a:r>
              <a:rPr lang="en-US" sz="1400" dirty="0" err="1"/>
              <a:t>Ajutați</a:t>
            </a:r>
            <a:r>
              <a:rPr lang="en-US" sz="1400" dirty="0"/>
              <a:t> la </a:t>
            </a:r>
            <a:r>
              <a:rPr lang="en-US" sz="1400" dirty="0" err="1"/>
              <a:t>elaborarea</a:t>
            </a:r>
            <a:r>
              <a:rPr lang="en-US" sz="1400" dirty="0"/>
              <a:t> </a:t>
            </a:r>
            <a:r>
              <a:rPr lang="en-US" sz="1400" dirty="0" err="1"/>
              <a:t>unui</a:t>
            </a:r>
            <a:r>
              <a:rPr lang="en-US" sz="1400" dirty="0"/>
              <a:t> plan de "</a:t>
            </a:r>
            <a:r>
              <a:rPr lang="en-US" sz="1400" dirty="0" err="1"/>
              <a:t>renunțare</a:t>
            </a:r>
            <a:r>
              <a:rPr lang="en-US" sz="1400" dirty="0"/>
              <a:t>", </a:t>
            </a:r>
            <a:r>
              <a:rPr lang="en-US" sz="1400" dirty="0" err="1"/>
              <a:t>inclusiv</a:t>
            </a:r>
            <a:r>
              <a:rPr lang="en-US" sz="1400" dirty="0"/>
              <a:t> </a:t>
            </a:r>
            <a:r>
              <a:rPr lang="en-US" sz="1400" dirty="0" err="1"/>
              <a:t>stabilirea</a:t>
            </a:r>
            <a:r>
              <a:rPr lang="en-US" sz="1400" dirty="0"/>
              <a:t> </a:t>
            </a:r>
            <a:r>
              <a:rPr lang="en-US" sz="1400" dirty="0" err="1"/>
              <a:t>unei</a:t>
            </a:r>
            <a:r>
              <a:rPr lang="en-US" sz="1400" dirty="0"/>
              <a:t> "date de </a:t>
            </a:r>
            <a:r>
              <a:rPr lang="en-US" sz="1400" dirty="0" err="1"/>
              <a:t>renunțare</a:t>
            </a:r>
            <a:r>
              <a:rPr lang="en-US" sz="1400" dirty="0"/>
              <a:t>".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Programa</a:t>
            </a:r>
            <a:r>
              <a:rPr lang="en-US" sz="1400" dirty="0" err="1">
                <a:solidFill>
                  <a:srgbClr val="92D050"/>
                </a:solidFill>
              </a:rPr>
              <a:t>ti</a:t>
            </a:r>
            <a:r>
              <a:rPr lang="en-US" sz="1400" dirty="0"/>
              <a:t> (rea) </a:t>
            </a:r>
            <a:r>
              <a:rPr lang="en-US" sz="1400" dirty="0" err="1"/>
              <a:t>următoare</a:t>
            </a:r>
            <a:r>
              <a:rPr lang="en-US" sz="1400" dirty="0" err="1">
                <a:solidFill>
                  <a:srgbClr val="92D050"/>
                </a:solidFill>
              </a:rPr>
              <a:t>a</a:t>
            </a:r>
            <a:r>
              <a:rPr lang="en-US" sz="1400" dirty="0">
                <a:solidFill>
                  <a:srgbClr val="92D050"/>
                </a:solidFill>
              </a:rPr>
              <a:t>(</a:t>
            </a:r>
            <a:r>
              <a:rPr lang="en-US" sz="1400" dirty="0" err="1"/>
              <a:t>i</a:t>
            </a:r>
            <a:r>
              <a:rPr lang="en-US" sz="1400" dirty="0"/>
              <a:t>) dat</a:t>
            </a:r>
            <a:r>
              <a:rPr lang="en-US" sz="1400" dirty="0">
                <a:solidFill>
                  <a:srgbClr val="92D050"/>
                </a:solidFill>
              </a:rPr>
              <a:t>a(</a:t>
            </a:r>
            <a:r>
              <a:rPr lang="en-US" sz="1400" dirty="0"/>
              <a:t>e) de </a:t>
            </a:r>
            <a:r>
              <a:rPr lang="en-US" sz="1400" dirty="0" err="1"/>
              <a:t>revizuire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92D050"/>
                </a:solidFill>
              </a:rPr>
              <a:t>a </a:t>
            </a:r>
            <a:r>
              <a:rPr lang="en-US" sz="1400" dirty="0" err="1">
                <a:solidFill>
                  <a:srgbClr val="92D050"/>
                </a:solidFill>
              </a:rPr>
              <a:t>planului</a:t>
            </a:r>
            <a:endParaRPr lang="en-US" sz="1400" dirty="0">
              <a:solidFill>
                <a:srgbClr val="92D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Utilizați</a:t>
            </a:r>
            <a:r>
              <a:rPr lang="en-US" sz="1400" dirty="0"/>
              <a:t> e-</a:t>
            </a:r>
            <a:r>
              <a:rPr lang="en-US" sz="1400" dirty="0" err="1"/>
              <a:t>mailul</a:t>
            </a:r>
            <a:r>
              <a:rPr lang="en-US" sz="1400" dirty="0"/>
              <a:t>, SMS-</a:t>
            </a:r>
            <a:r>
              <a:rPr lang="en-US" sz="1400" dirty="0" err="1"/>
              <a:t>ul</a:t>
            </a:r>
            <a:r>
              <a:rPr lang="en-US" sz="1400" dirty="0"/>
              <a:t> </a:t>
            </a:r>
            <a:r>
              <a:rPr lang="en-US" sz="1400" dirty="0" err="1"/>
              <a:t>sau</a:t>
            </a:r>
            <a:r>
              <a:rPr lang="en-US" sz="1400" dirty="0"/>
              <a:t> </a:t>
            </a:r>
            <a:r>
              <a:rPr lang="en-US" sz="1400" dirty="0" err="1"/>
              <a:t>telefonul</a:t>
            </a:r>
            <a:r>
              <a:rPr lang="en-US" sz="1400" dirty="0"/>
              <a:t> ca </a:t>
            </a:r>
            <a:r>
              <a:rPr lang="en-US" sz="1400" dirty="0" err="1"/>
              <a:t>opțiuni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>
                <a:solidFill>
                  <a:srgbClr val="92D050"/>
                </a:solidFill>
              </a:rPr>
              <a:t>consultatiile</a:t>
            </a:r>
            <a:r>
              <a:rPr lang="en-US" sz="1400" dirty="0"/>
              <a:t> (</a:t>
            </a:r>
            <a:r>
              <a:rPr lang="en-US" sz="1400" dirty="0" err="1"/>
              <a:t>sesiunile</a:t>
            </a:r>
            <a:r>
              <a:rPr lang="en-US" sz="1400" dirty="0"/>
              <a:t>) de </a:t>
            </a:r>
            <a:r>
              <a:rPr lang="en-US" sz="1400" dirty="0">
                <a:solidFill>
                  <a:srgbClr val="92D050"/>
                </a:solidFill>
              </a:rPr>
              <a:t>control</a:t>
            </a:r>
            <a:r>
              <a:rPr lang="en-US" sz="1400" dirty="0"/>
              <a:t> (</a:t>
            </a:r>
            <a:r>
              <a:rPr lang="en-US" sz="1400" dirty="0" err="1"/>
              <a:t>urmărire</a:t>
            </a:r>
            <a:r>
              <a:rPr lang="en-US" sz="1400" dirty="0"/>
              <a:t>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Discutați</a:t>
            </a:r>
            <a:r>
              <a:rPr lang="en-US" sz="1400" dirty="0"/>
              <a:t> </a:t>
            </a:r>
            <a:r>
              <a:rPr lang="en-US" sz="1400" dirty="0" err="1"/>
              <a:t>despre</a:t>
            </a:r>
            <a:r>
              <a:rPr lang="en-US" sz="1400" dirty="0"/>
              <a:t> </a:t>
            </a:r>
            <a:r>
              <a:rPr lang="en-US" sz="1400" dirty="0" err="1"/>
              <a:t>abstinență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sugerați</a:t>
            </a:r>
            <a:r>
              <a:rPr lang="en-US" sz="1400" dirty="0"/>
              <a:t> </a:t>
            </a:r>
            <a:r>
              <a:rPr lang="en-US" sz="1400" dirty="0" err="1"/>
              <a:t>strategii</a:t>
            </a:r>
            <a:r>
              <a:rPr lang="en-US" sz="1400" dirty="0"/>
              <a:t> de </a:t>
            </a:r>
            <a:r>
              <a:rPr lang="en-US" sz="1400" dirty="0" err="1"/>
              <a:t>adaptare</a:t>
            </a:r>
            <a:r>
              <a:rPr lang="en-US" sz="1400" dirty="0"/>
              <a:t> </a:t>
            </a:r>
            <a:endParaRPr lang="en-US" sz="1400" dirty="0">
              <a:solidFill>
                <a:srgbClr val="92D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Încurajați</a:t>
            </a:r>
            <a:r>
              <a:rPr lang="en-US" sz="1400" dirty="0"/>
              <a:t> </a:t>
            </a:r>
            <a:r>
              <a:rPr lang="en-US" sz="1400" dirty="0" err="1"/>
              <a:t>sprijinul</a:t>
            </a:r>
            <a:r>
              <a:rPr lang="en-US" sz="1400" dirty="0"/>
              <a:t> social </a:t>
            </a:r>
            <a:r>
              <a:rPr lang="en-US" sz="1400" dirty="0" err="1">
                <a:solidFill>
                  <a:srgbClr val="92D050"/>
                </a:solidFill>
              </a:rPr>
              <a:t>pentru</a:t>
            </a:r>
            <a:r>
              <a:rPr lang="en-US" sz="1400" dirty="0">
                <a:solidFill>
                  <a:srgbClr val="92D050"/>
                </a:solidFill>
              </a:rPr>
              <a:t> </a:t>
            </a:r>
            <a:r>
              <a:rPr lang="en-US" sz="1400" dirty="0" err="1">
                <a:solidFill>
                  <a:srgbClr val="92D050"/>
                </a:solidFill>
              </a:rPr>
              <a:t>oprirea</a:t>
            </a:r>
            <a:r>
              <a:rPr lang="en-US" sz="1400" dirty="0">
                <a:solidFill>
                  <a:srgbClr val="92D050"/>
                </a:solidFill>
              </a:rPr>
              <a:t> </a:t>
            </a:r>
            <a:r>
              <a:rPr lang="en-US" sz="1400" dirty="0" err="1">
                <a:solidFill>
                  <a:srgbClr val="92D050"/>
                </a:solidFill>
              </a:rPr>
              <a:t>fumatului</a:t>
            </a:r>
            <a:endParaRPr lang="en-US" sz="1400" dirty="0">
              <a:solidFill>
                <a:srgbClr val="92D05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Ajutați</a:t>
            </a:r>
            <a:r>
              <a:rPr lang="en-US" sz="1400" dirty="0"/>
              <a:t> la </a:t>
            </a:r>
            <a:r>
              <a:rPr lang="en-US" sz="1400" dirty="0" err="1"/>
              <a:t>depășirea</a:t>
            </a:r>
            <a:r>
              <a:rPr lang="en-US" sz="1400" dirty="0"/>
              <a:t> </a:t>
            </a:r>
            <a:r>
              <a:rPr lang="en-US" sz="1400" dirty="0" err="1"/>
              <a:t>barierelor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92D050"/>
                </a:solidFill>
              </a:rPr>
              <a:t>(</a:t>
            </a:r>
            <a:r>
              <a:rPr lang="en-US" sz="1400" dirty="0"/>
              <a:t>cum </a:t>
            </a:r>
            <a:r>
              <a:rPr lang="en-US" sz="1400" dirty="0" err="1"/>
              <a:t>ar</a:t>
            </a:r>
            <a:r>
              <a:rPr lang="en-US" sz="1400" dirty="0"/>
              <a:t> fi </a:t>
            </a:r>
            <a:r>
              <a:rPr lang="en-US" sz="1400" dirty="0" err="1"/>
              <a:t>teama</a:t>
            </a:r>
            <a:r>
              <a:rPr lang="en-US" sz="1400" dirty="0"/>
              <a:t> de </a:t>
            </a:r>
            <a:r>
              <a:rPr lang="en-US" sz="1400" dirty="0" err="1"/>
              <a:t>eșec</a:t>
            </a:r>
            <a:r>
              <a:rPr lang="en-US" sz="1400" dirty="0"/>
              <a:t>, </a:t>
            </a:r>
            <a:r>
              <a:rPr lang="en-US" sz="1400" dirty="0" err="1"/>
              <a:t>gestionarea</a:t>
            </a:r>
            <a:r>
              <a:rPr lang="en-US" sz="1400" dirty="0"/>
              <a:t> </a:t>
            </a:r>
            <a:r>
              <a:rPr lang="en-US" sz="1400" dirty="0" err="1"/>
              <a:t>stresului</a:t>
            </a:r>
            <a:r>
              <a:rPr lang="en-US" sz="1400" dirty="0"/>
              <a:t>, </a:t>
            </a:r>
            <a:r>
              <a:rPr lang="en-US" sz="1400" dirty="0" err="1"/>
              <a:t>creșterea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greutate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presiunile</a:t>
            </a:r>
            <a:r>
              <a:rPr lang="en-US" sz="1400" dirty="0"/>
              <a:t> </a:t>
            </a:r>
            <a:r>
              <a:rPr lang="en-US" sz="1400" dirty="0" err="1"/>
              <a:t>sociale</a:t>
            </a:r>
            <a:r>
              <a:rPr lang="en-US" sz="1400" dirty="0">
                <a:solidFill>
                  <a:srgbClr val="92D050"/>
                </a:solidFill>
              </a:rPr>
              <a:t>)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a </a:t>
            </a:r>
            <a:r>
              <a:rPr lang="en-US" sz="1400" dirty="0" err="1">
                <a:solidFill>
                  <a:srgbClr val="92D050"/>
                </a:solidFill>
              </a:rPr>
              <a:t>opri</a:t>
            </a:r>
            <a:r>
              <a:rPr lang="en-US" sz="1400" dirty="0"/>
              <a:t> </a:t>
            </a:r>
            <a:r>
              <a:rPr lang="en-US" sz="1400" dirty="0" err="1"/>
              <a:t>fuma</a:t>
            </a:r>
            <a:r>
              <a:rPr lang="en-US" sz="1400" dirty="0" err="1">
                <a:solidFill>
                  <a:srgbClr val="92D050"/>
                </a:solidFill>
              </a:rPr>
              <a:t>tul</a:t>
            </a:r>
            <a:r>
              <a:rPr lang="en-US" sz="1400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Oferiți</a:t>
            </a:r>
            <a:r>
              <a:rPr lang="en-US" sz="1400" dirty="0"/>
              <a:t> </a:t>
            </a:r>
            <a:r>
              <a:rPr lang="en-US" sz="1400" dirty="0" err="1"/>
              <a:t>sfaturi</a:t>
            </a:r>
            <a:r>
              <a:rPr lang="en-US" sz="1400" dirty="0"/>
              <a:t> </a:t>
            </a:r>
            <a:r>
              <a:rPr lang="en-US" sz="1400" dirty="0" err="1"/>
              <a:t>privind</a:t>
            </a:r>
            <a:r>
              <a:rPr lang="en-US" sz="1400" dirty="0"/>
              <a:t> </a:t>
            </a:r>
            <a:r>
              <a:rPr lang="en-US" sz="1400" dirty="0" err="1"/>
              <a:t>nutriția</a:t>
            </a:r>
            <a:r>
              <a:rPr lang="en-US" sz="1400" dirty="0"/>
              <a:t>, </a:t>
            </a:r>
            <a:r>
              <a:rPr lang="en-US" sz="1400" dirty="0" err="1"/>
              <a:t>activitatea</a:t>
            </a:r>
            <a:r>
              <a:rPr lang="en-US" sz="1400" dirty="0"/>
              <a:t> </a:t>
            </a:r>
            <a:r>
              <a:rPr lang="en-US" sz="1400" dirty="0" err="1"/>
              <a:t>fizică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igiena</a:t>
            </a:r>
            <a:r>
              <a:rPr lang="en-US" sz="1400" dirty="0"/>
              <a:t> </a:t>
            </a:r>
            <a:r>
              <a:rPr lang="en-US" sz="1400" dirty="0" err="1"/>
              <a:t>somnului</a:t>
            </a:r>
            <a:endParaRPr lang="en-US" sz="1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1400" dirty="0" err="1"/>
              <a:t>Oferiți</a:t>
            </a:r>
            <a:r>
              <a:rPr lang="en-US" sz="1400" dirty="0"/>
              <a:t> </a:t>
            </a:r>
            <a:r>
              <a:rPr lang="en-US" sz="1400" dirty="0" err="1"/>
              <a:t>sfaturi</a:t>
            </a:r>
            <a:r>
              <a:rPr lang="en-US" sz="1400" dirty="0"/>
              <a:t> </a:t>
            </a:r>
            <a:r>
              <a:rPr lang="en-US" sz="1400" dirty="0" err="1"/>
              <a:t>privind</a:t>
            </a:r>
            <a:r>
              <a:rPr lang="en-US" sz="1400" dirty="0"/>
              <a:t> </a:t>
            </a:r>
            <a:r>
              <a:rPr lang="en-US" sz="1400" dirty="0" err="1"/>
              <a:t>gestionarea</a:t>
            </a:r>
            <a:r>
              <a:rPr lang="en-US" sz="1400" dirty="0"/>
              <a:t> </a:t>
            </a:r>
            <a:r>
              <a:rPr lang="en-US" sz="1400" dirty="0" err="1"/>
              <a:t>simptomelor</a:t>
            </a:r>
            <a:r>
              <a:rPr lang="en-US" sz="1400" dirty="0"/>
              <a:t> de </a:t>
            </a:r>
            <a:r>
              <a:rPr lang="en-US" sz="1400" dirty="0" err="1"/>
              <a:t>sevraj</a:t>
            </a:r>
            <a:r>
              <a:rPr lang="en-US" sz="1400" dirty="0"/>
              <a:t> </a:t>
            </a:r>
            <a:r>
              <a:rPr lang="en-US" sz="1400" dirty="0">
                <a:solidFill>
                  <a:srgbClr val="92D050"/>
                </a:solidFill>
              </a:rPr>
              <a:t>(</a:t>
            </a:r>
            <a:r>
              <a:rPr lang="en-US" sz="1400" dirty="0" err="1"/>
              <a:t>și</a:t>
            </a:r>
            <a:r>
              <a:rPr lang="en-US" sz="1400" dirty="0">
                <a:solidFill>
                  <a:srgbClr val="92D050"/>
                </a:solidFill>
              </a:rPr>
              <a:t>)</a:t>
            </a:r>
            <a:r>
              <a:rPr lang="en-US" sz="1400" dirty="0"/>
              <a:t> </a:t>
            </a:r>
            <a:r>
              <a:rPr lang="en-US" sz="1400" dirty="0" err="1"/>
              <a:t>reasigura</a:t>
            </a:r>
            <a:r>
              <a:rPr lang="en-US" sz="1400" dirty="0" err="1">
                <a:solidFill>
                  <a:srgbClr val="92D050"/>
                </a:solidFill>
              </a:rPr>
              <a:t>nd</a:t>
            </a:r>
            <a:r>
              <a:rPr lang="en-US" sz="1400" dirty="0"/>
              <a:t>(rea) </a:t>
            </a:r>
            <a:r>
              <a:rPr lang="en-US" sz="1400" dirty="0" err="1">
                <a:solidFill>
                  <a:srgbClr val="92D050"/>
                </a:solidFill>
              </a:rPr>
              <a:t>pacientul</a:t>
            </a:r>
            <a:r>
              <a:rPr lang="en-US" sz="1400" dirty="0"/>
              <a:t> </a:t>
            </a:r>
            <a:r>
              <a:rPr lang="en-US" sz="1400" dirty="0" err="1"/>
              <a:t>că</a:t>
            </a:r>
            <a:r>
              <a:rPr lang="en-US" sz="1400" dirty="0"/>
              <a:t> </a:t>
            </a:r>
            <a:r>
              <a:rPr lang="en-US" sz="1400" dirty="0" err="1"/>
              <a:t>acestea</a:t>
            </a:r>
            <a:r>
              <a:rPr lang="en-US" sz="1400" dirty="0"/>
              <a:t> sunt de </a:t>
            </a:r>
            <a:r>
              <a:rPr lang="en-US" sz="1400" dirty="0" err="1"/>
              <a:t>scurtă</a:t>
            </a:r>
            <a:r>
              <a:rPr lang="en-US" sz="1400" dirty="0"/>
              <a:t> </a:t>
            </a:r>
            <a:r>
              <a:rPr lang="en-US" sz="1400" dirty="0" err="1"/>
              <a:t>durată</a:t>
            </a:r>
            <a:endParaRPr lang="en-US" sz="1400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31174" y="163513"/>
            <a:ext cx="1012825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633" y="49651"/>
            <a:ext cx="7185025" cy="571500"/>
          </a:xfrm>
        </p:spPr>
        <p:txBody>
          <a:bodyPr/>
          <a:lstStyle/>
          <a:p>
            <a:r>
              <a:rPr lang="en-US" dirty="0" err="1"/>
              <a:t>Renunțarea</a:t>
            </a:r>
            <a:r>
              <a:rPr lang="en-US" dirty="0"/>
              <a:t> la </a:t>
            </a:r>
            <a:r>
              <a:rPr lang="en-US" dirty="0" err="1"/>
              <a:t>fumat</a:t>
            </a:r>
            <a:r>
              <a:rPr lang="en-US" dirty="0"/>
              <a:t> (</a:t>
            </a:r>
            <a:r>
              <a:rPr lang="en-US" dirty="0" err="1"/>
              <a:t>pentru</a:t>
            </a:r>
            <a:r>
              <a:rPr lang="en-US" dirty="0"/>
              <a:t>) a </a:t>
            </a:r>
            <a:r>
              <a:rPr lang="en-US" dirty="0" err="1"/>
              <a:t>persoanel</a:t>
            </a:r>
            <a:r>
              <a:rPr lang="en-US" dirty="0" err="1">
                <a:solidFill>
                  <a:srgbClr val="92D050"/>
                </a:solidFill>
              </a:rPr>
              <a:t>or</a:t>
            </a:r>
            <a:r>
              <a:rPr lang="en-US" dirty="0">
                <a:solidFill>
                  <a:srgbClr val="92D05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e)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 cu </a:t>
            </a:r>
            <a:r>
              <a:rPr lang="en-US" dirty="0" err="1"/>
              <a:t>tulburări</a:t>
            </a:r>
            <a:r>
              <a:rPr lang="en-US" dirty="0"/>
              <a:t> de </a:t>
            </a:r>
            <a:r>
              <a:rPr lang="en-US" dirty="0" err="1"/>
              <a:t>sănătate</a:t>
            </a:r>
            <a:r>
              <a:rPr lang="en-US" dirty="0"/>
              <a:t> </a:t>
            </a:r>
            <a:r>
              <a:rPr lang="en-US" dirty="0" err="1"/>
              <a:t>mintală</a:t>
            </a:r>
            <a:r>
              <a:rPr lang="en-US" dirty="0"/>
              <a:t> </a:t>
            </a:r>
            <a:r>
              <a:rPr lang="en-US" baseline="30000" dirty="0"/>
              <a:t>1-3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348979"/>
            <a:ext cx="5220928" cy="2628900"/>
          </a:xfrm>
        </p:spPr>
        <p:txBody>
          <a:bodyPr/>
          <a:lstStyle/>
          <a:p>
            <a:r>
              <a:rPr lang="en-US" sz="2000" dirty="0"/>
              <a:t>(</a:t>
            </a:r>
            <a:r>
              <a:rPr lang="en-US" sz="2000" dirty="0" err="1"/>
              <a:t>Adăugarea</a:t>
            </a:r>
            <a:r>
              <a:rPr lang="en-US" sz="2000" dirty="0"/>
              <a:t> de m) </a:t>
            </a:r>
            <a:r>
              <a:rPr lang="en-US" sz="2000" dirty="0" err="1">
                <a:solidFill>
                  <a:srgbClr val="92D050"/>
                </a:solidFill>
              </a:rPr>
              <a:t>M</a:t>
            </a:r>
            <a:r>
              <a:rPr lang="en-US" sz="2000" dirty="0" err="1"/>
              <a:t>edicamente</a:t>
            </a:r>
            <a:r>
              <a:rPr lang="en-US" sz="2000" dirty="0" err="1">
                <a:solidFill>
                  <a:srgbClr val="92D050"/>
                </a:solidFill>
              </a:rPr>
              <a:t>le</a:t>
            </a:r>
            <a:r>
              <a:rPr lang="en-US" sz="2000" dirty="0"/>
              <a:t>/</a:t>
            </a:r>
            <a:r>
              <a:rPr lang="en-US" sz="2000" dirty="0" err="1"/>
              <a:t>strategii</a:t>
            </a:r>
            <a:r>
              <a:rPr lang="en-US" sz="2000" dirty="0" err="1">
                <a:solidFill>
                  <a:srgbClr val="92D050"/>
                </a:solidFill>
              </a:rPr>
              <a:t>le</a:t>
            </a:r>
            <a:r>
              <a:rPr lang="en-US" sz="2000" dirty="0"/>
              <a:t> de management (</a:t>
            </a:r>
            <a:r>
              <a:rPr lang="en-US" sz="2000" dirty="0" err="1"/>
              <a:t>pentru</a:t>
            </a:r>
            <a:r>
              <a:rPr lang="en-US" sz="2000" dirty="0"/>
              <a:t>) </a:t>
            </a:r>
            <a:r>
              <a:rPr lang="en-US" sz="2000" dirty="0">
                <a:solidFill>
                  <a:srgbClr val="92D050"/>
                </a:solidFill>
              </a:rPr>
              <a:t>ale</a:t>
            </a:r>
            <a:r>
              <a:rPr lang="en-US" sz="2000" dirty="0"/>
              <a:t> </a:t>
            </a:r>
            <a:r>
              <a:rPr lang="en-US" sz="2000" dirty="0" err="1"/>
              <a:t>tulburăril</a:t>
            </a:r>
            <a:r>
              <a:rPr lang="en-US" sz="2000" dirty="0" err="1">
                <a:solidFill>
                  <a:srgbClr val="92D050"/>
                </a:solidFill>
              </a:rPr>
              <a:t>or</a:t>
            </a:r>
            <a:r>
              <a:rPr lang="en-US" sz="2000" dirty="0">
                <a:solidFill>
                  <a:srgbClr val="92D050"/>
                </a:solidFill>
              </a:rPr>
              <a:t>(</a:t>
            </a:r>
            <a:r>
              <a:rPr lang="en-US" sz="2000" dirty="0"/>
              <a:t>e) de </a:t>
            </a:r>
            <a:r>
              <a:rPr lang="en-US" sz="2000" dirty="0" err="1"/>
              <a:t>dispoziție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92D050"/>
                </a:solidFill>
              </a:rPr>
              <a:t>pot duce la rate </a:t>
            </a:r>
            <a:r>
              <a:rPr lang="en-US" sz="2000" dirty="0" err="1">
                <a:solidFill>
                  <a:srgbClr val="92D050"/>
                </a:solidFill>
              </a:rPr>
              <a:t>mai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mari</a:t>
            </a:r>
            <a:r>
              <a:rPr lang="en-US" sz="2000" dirty="0">
                <a:solidFill>
                  <a:srgbClr val="92D050"/>
                </a:solidFill>
              </a:rPr>
              <a:t> de </a:t>
            </a:r>
            <a:r>
              <a:rPr lang="en-US" sz="2000" dirty="0" err="1">
                <a:solidFill>
                  <a:srgbClr val="92D050"/>
                </a:solidFill>
              </a:rPr>
              <a:t>renuntare</a:t>
            </a:r>
            <a:r>
              <a:rPr lang="en-US" sz="2000" dirty="0">
                <a:solidFill>
                  <a:srgbClr val="92D050"/>
                </a:solidFill>
              </a:rPr>
              <a:t> la </a:t>
            </a:r>
            <a:r>
              <a:rPr lang="en-US" sz="2000" dirty="0" err="1">
                <a:solidFill>
                  <a:srgbClr val="92D050"/>
                </a:solidFill>
              </a:rPr>
              <a:t>fumat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pe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termen</a:t>
            </a:r>
            <a:r>
              <a:rPr lang="en-US" sz="2000" dirty="0">
                <a:solidFill>
                  <a:srgbClr val="92D050"/>
                </a:solidFill>
              </a:rPr>
              <a:t> lung </a:t>
            </a:r>
            <a:r>
              <a:rPr lang="en-US" sz="2000" dirty="0" err="1">
                <a:solidFill>
                  <a:srgbClr val="92D050"/>
                </a:solidFill>
              </a:rPr>
              <a:t>daca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sunt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 err="1">
                <a:solidFill>
                  <a:srgbClr val="92D050"/>
                </a:solidFill>
              </a:rPr>
              <a:t>adaugate</a:t>
            </a:r>
            <a:r>
              <a:rPr lang="en-US" sz="2000" dirty="0"/>
              <a:t> (la un) </a:t>
            </a:r>
            <a:r>
              <a:rPr lang="en-US" sz="2000" dirty="0" err="1">
                <a:solidFill>
                  <a:srgbClr val="92D050"/>
                </a:solidFill>
              </a:rPr>
              <a:t>unui</a:t>
            </a:r>
            <a:r>
              <a:rPr lang="en-US" sz="2000" dirty="0">
                <a:solidFill>
                  <a:srgbClr val="92D050"/>
                </a:solidFill>
              </a:rPr>
              <a:t> </a:t>
            </a:r>
            <a:r>
              <a:rPr lang="en-US" sz="2000" dirty="0"/>
              <a:t>program standard de </a:t>
            </a:r>
            <a:r>
              <a:rPr lang="en-US" sz="2000" dirty="0" err="1"/>
              <a:t>renunțare</a:t>
            </a:r>
            <a:r>
              <a:rPr lang="en-US" sz="2000" dirty="0"/>
              <a:t> la </a:t>
            </a:r>
            <a:r>
              <a:rPr lang="en-US" sz="2000" dirty="0" err="1"/>
              <a:t>fumat</a:t>
            </a:r>
            <a:r>
              <a:rPr lang="en-US" sz="2000" dirty="0">
                <a:solidFill>
                  <a:srgbClr val="92D050"/>
                </a:solidFill>
              </a:rPr>
              <a:t>.</a:t>
            </a:r>
            <a:r>
              <a:rPr lang="en-US" sz="2000" dirty="0"/>
              <a:t> (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obține</a:t>
            </a:r>
            <a:r>
              <a:rPr lang="en-US" sz="2000" dirty="0"/>
              <a:t> rate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bune</a:t>
            </a:r>
            <a:r>
              <a:rPr lang="en-US" sz="2000" dirty="0"/>
              <a:t> de </a:t>
            </a:r>
            <a:r>
              <a:rPr lang="en-US" sz="2000" dirty="0" err="1"/>
              <a:t>renunțare</a:t>
            </a:r>
            <a:r>
              <a:rPr lang="en-US" sz="2000" dirty="0">
                <a:solidFill>
                  <a:srgbClr val="92D050"/>
                </a:solidFill>
              </a:rPr>
              <a:t>,</a:t>
            </a:r>
            <a:r>
              <a:rPr lang="en-US" sz="2000" dirty="0"/>
              <a:t> pe </a:t>
            </a:r>
            <a:r>
              <a:rPr lang="en-US" sz="2000" dirty="0" err="1"/>
              <a:t>termen</a:t>
            </a:r>
            <a:r>
              <a:rPr lang="en-US" sz="2000" dirty="0"/>
              <a:t> lung)</a:t>
            </a:r>
          </a:p>
        </p:txBody>
      </p:sp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3507377" y="4472786"/>
            <a:ext cx="5511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GB" altLang="zh-CN" sz="800" dirty="0">
                <a:latin typeface="+mn-lt"/>
              </a:rPr>
              <a:t>1. </a:t>
            </a:r>
            <a:r>
              <a:rPr lang="zh-CN" altLang="en-US" sz="800" dirty="0">
                <a:latin typeface="+mn-lt"/>
              </a:rPr>
              <a:t>van der Meer </a:t>
            </a:r>
            <a:r>
              <a:rPr lang="en-GB" altLang="zh-CN" sz="800" dirty="0">
                <a:latin typeface="+mn-lt"/>
              </a:rPr>
              <a:t>RM</a:t>
            </a:r>
            <a:r>
              <a:rPr lang="zh-CN" altLang="en-US" sz="800" dirty="0">
                <a:latin typeface="+mn-lt"/>
              </a:rPr>
              <a:t>, et al. Cochrane Database Syst Rev 2013;8:CD006102</a:t>
            </a:r>
            <a:r>
              <a:rPr lang="en-GB" altLang="zh-CN" sz="800" dirty="0">
                <a:latin typeface="+mn-lt"/>
              </a:rPr>
              <a:t>; 2. </a:t>
            </a:r>
            <a:r>
              <a:rPr lang="zh-CN" altLang="en-US" sz="800" dirty="0">
                <a:latin typeface="+mn-lt"/>
              </a:rPr>
              <a:t>Anthenelli </a:t>
            </a:r>
            <a:r>
              <a:rPr lang="en-GB" altLang="zh-CN" sz="800" dirty="0">
                <a:latin typeface="+mn-lt"/>
              </a:rPr>
              <a:t>RM</a:t>
            </a:r>
            <a:r>
              <a:rPr lang="zh-CN" altLang="en-US" sz="800" dirty="0">
                <a:latin typeface="+mn-lt"/>
              </a:rPr>
              <a:t>, et al. Ann Intern Med 2013;159:390e400</a:t>
            </a:r>
            <a:r>
              <a:rPr lang="en-GB" altLang="zh-CN" sz="800" dirty="0">
                <a:latin typeface="+mn-lt"/>
              </a:rPr>
              <a:t>; 3. </a:t>
            </a:r>
            <a:r>
              <a:rPr lang="zh-CN" altLang="en-US" sz="800" dirty="0">
                <a:latin typeface="+mn-lt"/>
              </a:rPr>
              <a:t>Anthenelli </a:t>
            </a:r>
            <a:r>
              <a:rPr lang="en-GB" altLang="zh-CN" sz="800" dirty="0">
                <a:latin typeface="+mn-lt"/>
              </a:rPr>
              <a:t>RM, </a:t>
            </a:r>
            <a:r>
              <a:rPr lang="zh-CN" altLang="en-US" sz="800" dirty="0">
                <a:latin typeface="+mn-lt"/>
              </a:rPr>
              <a:t>et al. Lancet 2016;387:2507e20.</a:t>
            </a:r>
            <a:endParaRPr lang="el-GR" altLang="en-US" sz="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929" y="1480903"/>
            <a:ext cx="3909142" cy="203132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domnul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JD,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luați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considerare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inițierea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tratamentului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anxietate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generalizata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(GAD).</a:t>
            </a: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8716" y="2496565"/>
            <a:ext cx="1212056" cy="808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66" y="272231"/>
            <a:ext cx="2141077" cy="571500"/>
          </a:xfrm>
        </p:spPr>
        <p:txBody>
          <a:bodyPr/>
          <a:lstStyle/>
          <a:p>
            <a:r>
              <a:rPr lang="en-US" dirty="0" err="1"/>
              <a:t>Rezumat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348979"/>
            <a:ext cx="3993769" cy="2628900"/>
          </a:xfrm>
        </p:spPr>
        <p:txBody>
          <a:bodyPr/>
          <a:lstStyle/>
          <a:p>
            <a:r>
              <a:rPr lang="en-US" sz="1400" dirty="0" err="1"/>
              <a:t>Multe</a:t>
            </a:r>
            <a:r>
              <a:rPr lang="en-US" sz="1400" dirty="0"/>
              <a:t> </a:t>
            </a:r>
            <a:r>
              <a:rPr lang="en-US" sz="1400" dirty="0" err="1"/>
              <a:t>persoane</a:t>
            </a:r>
            <a:r>
              <a:rPr lang="en-US" sz="1400" dirty="0"/>
              <a:t> cu BPOC </a:t>
            </a:r>
            <a:r>
              <a:rPr lang="en-US" sz="1400" dirty="0" err="1"/>
              <a:t>continuă</a:t>
            </a:r>
            <a:r>
              <a:rPr lang="en-US" sz="1400" dirty="0"/>
              <a:t> </a:t>
            </a:r>
            <a:r>
              <a:rPr lang="en-US" sz="1400" dirty="0" err="1"/>
              <a:t>să</a:t>
            </a:r>
            <a:r>
              <a:rPr lang="en-US" sz="1400" dirty="0"/>
              <a:t> </a:t>
            </a:r>
            <a:r>
              <a:rPr lang="en-US" sz="1400" dirty="0" err="1"/>
              <a:t>fumeze</a:t>
            </a:r>
            <a:r>
              <a:rPr lang="en-US" sz="1400" dirty="0"/>
              <a:t>, </a:t>
            </a:r>
            <a:r>
              <a:rPr lang="en-US" sz="1400" dirty="0" err="1"/>
              <a:t>în</a:t>
            </a:r>
            <a:r>
              <a:rPr lang="en-US" sz="1400" dirty="0"/>
              <a:t> </a:t>
            </a:r>
            <a:r>
              <a:rPr lang="en-US" sz="1400" dirty="0" err="1"/>
              <a:t>ciuda</a:t>
            </a:r>
            <a:r>
              <a:rPr lang="en-US" sz="1400" dirty="0"/>
              <a:t> </a:t>
            </a:r>
            <a:r>
              <a:rPr lang="en-US" sz="1400" dirty="0" err="1"/>
              <a:t>dovezilor</a:t>
            </a:r>
            <a:r>
              <a:rPr lang="en-US" sz="1400" dirty="0"/>
              <a:t> </a:t>
            </a:r>
            <a:r>
              <a:rPr lang="en-US" sz="1400" dirty="0" err="1"/>
              <a:t>că</a:t>
            </a:r>
            <a:r>
              <a:rPr lang="en-US" sz="1400" dirty="0"/>
              <a:t> </a:t>
            </a:r>
            <a:r>
              <a:rPr lang="en-US" sz="1400" dirty="0" err="1"/>
              <a:t>renunțarea</a:t>
            </a:r>
            <a:r>
              <a:rPr lang="en-US" sz="1400" dirty="0"/>
              <a:t> la </a:t>
            </a:r>
            <a:r>
              <a:rPr lang="en-US" sz="1400" dirty="0" err="1"/>
              <a:t>fumat</a:t>
            </a:r>
            <a:r>
              <a:rPr lang="en-US" sz="1400" dirty="0"/>
              <a:t> </a:t>
            </a:r>
            <a:r>
              <a:rPr lang="en-US" sz="1400" dirty="0" err="1"/>
              <a:t>este</a:t>
            </a:r>
            <a:r>
              <a:rPr lang="en-US" sz="1400" dirty="0"/>
              <a:t> </a:t>
            </a:r>
            <a:r>
              <a:rPr lang="en-US" sz="1400" dirty="0" err="1"/>
              <a:t>cea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eficientă</a:t>
            </a:r>
            <a:r>
              <a:rPr lang="en-US" sz="1400" dirty="0"/>
              <a:t> </a:t>
            </a:r>
            <a:r>
              <a:rPr lang="en-US" sz="1400" dirty="0" err="1"/>
              <a:t>intervenție</a:t>
            </a:r>
            <a:r>
              <a:rPr lang="en-US" sz="1400" dirty="0"/>
              <a:t> </a:t>
            </a:r>
            <a:r>
              <a:rPr lang="en-US" sz="1400" dirty="0" err="1"/>
              <a:t>pentru</a:t>
            </a:r>
            <a:r>
              <a:rPr lang="en-US" sz="1400" dirty="0"/>
              <a:t> </a:t>
            </a:r>
            <a:r>
              <a:rPr lang="en-US" sz="1400" dirty="0" err="1"/>
              <a:t>creșterea</a:t>
            </a:r>
            <a:r>
              <a:rPr lang="en-US" sz="1400" dirty="0"/>
              <a:t> </a:t>
            </a:r>
            <a:r>
              <a:rPr lang="en-US" sz="1400" dirty="0" err="1"/>
              <a:t>supraviețuirii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reducerea</a:t>
            </a:r>
            <a:r>
              <a:rPr lang="en-US" sz="1400" dirty="0"/>
              <a:t> </a:t>
            </a:r>
            <a:r>
              <a:rPr lang="en-US" sz="1400" dirty="0" err="1"/>
              <a:t>morbidității</a:t>
            </a:r>
            <a:r>
              <a:rPr lang="en-US" sz="1400" dirty="0"/>
              <a:t>.</a:t>
            </a:r>
          </a:p>
          <a:p>
            <a:r>
              <a:rPr lang="en-US" sz="1400" dirty="0" err="1"/>
              <a:t>Fumătorii</a:t>
            </a:r>
            <a:r>
              <a:rPr lang="en-US" sz="1400" dirty="0"/>
              <a:t> de </a:t>
            </a:r>
            <a:r>
              <a:rPr lang="en-US" sz="1400" dirty="0" err="1"/>
              <a:t>tutun</a:t>
            </a:r>
            <a:r>
              <a:rPr lang="en-US" sz="1400" dirty="0"/>
              <a:t> cu </a:t>
            </a:r>
            <a:r>
              <a:rPr lang="en-US" sz="1400" dirty="0" err="1"/>
              <a:t>tulburări</a:t>
            </a:r>
            <a:r>
              <a:rPr lang="en-US" sz="1400" dirty="0"/>
              <a:t> de </a:t>
            </a:r>
            <a:r>
              <a:rPr lang="en-US" sz="1400" dirty="0" err="1"/>
              <a:t>sănătate</a:t>
            </a:r>
            <a:r>
              <a:rPr lang="en-US" sz="1400" dirty="0"/>
              <a:t> </a:t>
            </a:r>
            <a:r>
              <a:rPr lang="en-US" sz="1400" dirty="0" err="1"/>
              <a:t>mintală</a:t>
            </a:r>
            <a:r>
              <a:rPr lang="en-US" sz="1400" dirty="0"/>
              <a:t> </a:t>
            </a:r>
            <a:r>
              <a:rPr lang="en-US" sz="1400" dirty="0" err="1"/>
              <a:t>tind</a:t>
            </a:r>
            <a:r>
              <a:rPr lang="en-US" sz="1400" dirty="0"/>
              <a:t> </a:t>
            </a:r>
            <a:r>
              <a:rPr lang="en-US" sz="1400" dirty="0" err="1"/>
              <a:t>să</a:t>
            </a:r>
            <a:r>
              <a:rPr lang="en-US" sz="1400" dirty="0"/>
              <a:t> fie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dependenți</a:t>
            </a:r>
            <a:r>
              <a:rPr lang="en-US" sz="1400" dirty="0"/>
              <a:t> de </a:t>
            </a:r>
            <a:r>
              <a:rPr lang="en-US" sz="1400" dirty="0" err="1"/>
              <a:t>fumat</a:t>
            </a:r>
            <a:r>
              <a:rPr lang="en-US" sz="1400" dirty="0"/>
              <a:t>, </a:t>
            </a:r>
            <a:r>
              <a:rPr lang="en-US" sz="1400" dirty="0" err="1"/>
              <a:t>să</a:t>
            </a:r>
            <a:r>
              <a:rPr lang="en-US" sz="1400" dirty="0"/>
              <a:t> </a:t>
            </a:r>
            <a:r>
              <a:rPr lang="en-US" sz="1400" dirty="0" err="1"/>
              <a:t>fumeze</a:t>
            </a:r>
            <a:r>
              <a:rPr lang="en-US" sz="1400" dirty="0"/>
              <a:t>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multe</a:t>
            </a:r>
            <a:r>
              <a:rPr lang="en-US" sz="1400" dirty="0"/>
              <a:t> </a:t>
            </a:r>
            <a:r>
              <a:rPr lang="en-US" sz="1400" dirty="0" err="1"/>
              <a:t>țigări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sunt </a:t>
            </a:r>
            <a:r>
              <a:rPr lang="en-US" sz="1400" dirty="0" err="1"/>
              <a:t>mai</a:t>
            </a:r>
            <a:r>
              <a:rPr lang="en-US" sz="1400" dirty="0"/>
              <a:t> </a:t>
            </a:r>
            <a:r>
              <a:rPr lang="en-US" sz="1400" dirty="0" err="1"/>
              <a:t>predispuși</a:t>
            </a:r>
            <a:r>
              <a:rPr lang="en-US" sz="1400" dirty="0"/>
              <a:t> la </a:t>
            </a:r>
            <a:r>
              <a:rPr lang="en-US" sz="1400" dirty="0" err="1"/>
              <a:t>recidivă</a:t>
            </a:r>
            <a:r>
              <a:rPr lang="en-US" sz="1400" dirty="0">
                <a:solidFill>
                  <a:srgbClr val="92D050"/>
                </a:solidFill>
              </a:rPr>
              <a:t> </a:t>
            </a:r>
            <a:r>
              <a:rPr lang="en-US" sz="1400" dirty="0" err="1">
                <a:solidFill>
                  <a:srgbClr val="92D050"/>
                </a:solidFill>
              </a:rPr>
              <a:t>daca</a:t>
            </a:r>
            <a:r>
              <a:rPr lang="en-US" sz="1400" dirty="0">
                <a:solidFill>
                  <a:srgbClr val="92D050"/>
                </a:solidFill>
              </a:rPr>
              <a:t> </a:t>
            </a:r>
            <a:r>
              <a:rPr lang="en-US" sz="1400" dirty="0" err="1">
                <a:solidFill>
                  <a:srgbClr val="92D050"/>
                </a:solidFill>
              </a:rPr>
              <a:t>opresc</a:t>
            </a:r>
            <a:r>
              <a:rPr lang="en-US" sz="1400" dirty="0">
                <a:solidFill>
                  <a:srgbClr val="92D050"/>
                </a:solidFill>
              </a:rPr>
              <a:t> </a:t>
            </a:r>
            <a:r>
              <a:rPr lang="en-US" sz="1400" dirty="0" err="1">
                <a:solidFill>
                  <a:srgbClr val="92D050"/>
                </a:solidFill>
              </a:rPr>
              <a:t>fumatul</a:t>
            </a:r>
            <a:r>
              <a:rPr lang="en-US" sz="1400" dirty="0">
                <a:solidFill>
                  <a:srgbClr val="92D050"/>
                </a:solidFill>
              </a:rPr>
              <a:t>.</a:t>
            </a:r>
          </a:p>
          <a:p>
            <a:r>
              <a:rPr lang="en-US" sz="1400" dirty="0" err="1"/>
              <a:t>Anxietatea</a:t>
            </a:r>
            <a:r>
              <a:rPr lang="en-US" sz="1400" dirty="0"/>
              <a:t>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depresia</a:t>
            </a:r>
            <a:r>
              <a:rPr lang="en-US" sz="1400" dirty="0"/>
              <a:t> sunt </a:t>
            </a:r>
            <a:r>
              <a:rPr lang="en-US" sz="1400" dirty="0" err="1"/>
              <a:t>frecvente</a:t>
            </a:r>
            <a:r>
              <a:rPr lang="en-US" sz="1400" dirty="0"/>
              <a:t> la </a:t>
            </a:r>
            <a:r>
              <a:rPr lang="en-US" sz="1400" dirty="0" err="1"/>
              <a:t>persoanele</a:t>
            </a:r>
            <a:r>
              <a:rPr lang="en-US" sz="1400" dirty="0"/>
              <a:t> cu BPOC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ar</a:t>
            </a:r>
            <a:r>
              <a:rPr lang="en-US" sz="1400" dirty="0"/>
              <a:t> </a:t>
            </a:r>
            <a:r>
              <a:rPr lang="en-US" sz="1400" dirty="0" err="1"/>
              <a:t>trebui</a:t>
            </a:r>
            <a:r>
              <a:rPr lang="en-US" sz="1400" dirty="0"/>
              <a:t> </a:t>
            </a:r>
            <a:r>
              <a:rPr lang="en-US" sz="1400" dirty="0" err="1"/>
              <a:t>să</a:t>
            </a:r>
            <a:r>
              <a:rPr lang="en-US" sz="1400" dirty="0"/>
              <a:t> fie evaluate </a:t>
            </a:r>
            <a:r>
              <a:rPr lang="en-US" sz="1400" dirty="0" err="1"/>
              <a:t>și</a:t>
            </a:r>
            <a:r>
              <a:rPr lang="en-US" sz="1400" dirty="0"/>
              <a:t> </a:t>
            </a:r>
            <a:r>
              <a:rPr lang="en-US" sz="1400" dirty="0" err="1"/>
              <a:t>tratate</a:t>
            </a:r>
            <a:r>
              <a:rPr lang="en-US" sz="1400" dirty="0"/>
              <a:t> </a:t>
            </a:r>
            <a:r>
              <a:rPr lang="en-US" sz="1400" dirty="0" err="1"/>
              <a:t>în</a:t>
            </a:r>
            <a:r>
              <a:rPr lang="en-US" sz="1400" dirty="0"/>
              <a:t> mod </a:t>
            </a:r>
            <a:r>
              <a:rPr lang="en-US" sz="1400" dirty="0" err="1">
                <a:solidFill>
                  <a:srgbClr val="92D050"/>
                </a:solidFill>
              </a:rPr>
              <a:t>pro</a:t>
            </a:r>
            <a:r>
              <a:rPr lang="en-US" sz="1400" dirty="0" err="1"/>
              <a:t>activ</a:t>
            </a:r>
            <a:r>
              <a:rPr lang="en-US" sz="1400" dirty="0"/>
              <a:t>.</a:t>
            </a:r>
          </a:p>
        </p:txBody>
      </p:sp>
      <p:sp>
        <p:nvSpPr>
          <p:cNvPr id="4" name="Content Placeholder 2"/>
          <p:cNvSpPr txBox="1"/>
          <p:nvPr/>
        </p:nvSpPr>
        <p:spPr bwMode="auto">
          <a:xfrm>
            <a:off x="4595495" y="1348978"/>
            <a:ext cx="3993769" cy="3040141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it-IT" sz="1600" b="1" kern="0" dirty="0">
                <a:solidFill>
                  <a:schemeClr val="bg1"/>
                </a:solidFill>
              </a:rPr>
              <a:t>Renunțarea la fumat reduce anxietatea și depresia</a:t>
            </a:r>
          </a:p>
          <a:p>
            <a:pPr defTabSz="914400"/>
            <a:r>
              <a:rPr lang="en-US" sz="1600" kern="0" dirty="0" err="1">
                <a:solidFill>
                  <a:schemeClr val="bg1"/>
                </a:solidFill>
              </a:rPr>
              <a:t>Persoanele</a:t>
            </a:r>
            <a:r>
              <a:rPr lang="en-US" sz="1600" kern="0" dirty="0">
                <a:solidFill>
                  <a:schemeClr val="bg1"/>
                </a:solidFill>
              </a:rPr>
              <a:t> cu BPOC </a:t>
            </a:r>
            <a:r>
              <a:rPr lang="en-US" sz="1600" kern="0" dirty="0" err="1">
                <a:solidFill>
                  <a:schemeClr val="bg1"/>
                </a:solidFill>
              </a:rPr>
              <a:t>și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tulburări</a:t>
            </a:r>
            <a:r>
              <a:rPr lang="en-US" sz="1600" kern="0" dirty="0">
                <a:solidFill>
                  <a:schemeClr val="bg1"/>
                </a:solidFill>
              </a:rPr>
              <a:t> de </a:t>
            </a:r>
            <a:r>
              <a:rPr lang="en-US" sz="1600" kern="0" dirty="0" err="1">
                <a:solidFill>
                  <a:schemeClr val="bg1"/>
                </a:solidFill>
              </a:rPr>
              <a:t>sănătate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mintală</a:t>
            </a:r>
            <a:r>
              <a:rPr lang="en-US" sz="1600" kern="0" dirty="0">
                <a:solidFill>
                  <a:schemeClr val="bg1"/>
                </a:solidFill>
              </a:rPr>
              <a:t> care </a:t>
            </a:r>
            <a:r>
              <a:rPr lang="en-US" sz="1600" kern="0" dirty="0" err="1">
                <a:solidFill>
                  <a:schemeClr val="bg1"/>
                </a:solidFill>
              </a:rPr>
              <a:t>fumează</a:t>
            </a:r>
            <a:r>
              <a:rPr lang="en-US" sz="1600" kern="0" dirty="0">
                <a:solidFill>
                  <a:srgbClr val="92D050"/>
                </a:solidFill>
              </a:rPr>
              <a:t>,</a:t>
            </a:r>
            <a:r>
              <a:rPr lang="en-US" sz="1600" kern="0" dirty="0">
                <a:solidFill>
                  <a:schemeClr val="bg1"/>
                </a:solidFill>
              </a:rPr>
              <a:t> au </a:t>
            </a:r>
            <a:r>
              <a:rPr lang="en-US" sz="1600" kern="0" dirty="0" err="1">
                <a:solidFill>
                  <a:schemeClr val="bg1"/>
                </a:solidFill>
              </a:rPr>
              <a:t>adesea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nevoie</a:t>
            </a:r>
            <a:r>
              <a:rPr lang="en-US" sz="1600" kern="0" dirty="0">
                <a:solidFill>
                  <a:schemeClr val="bg1"/>
                </a:solidFill>
              </a:rPr>
              <a:t> de </a:t>
            </a:r>
            <a:r>
              <a:rPr lang="en-US" sz="1600" kern="0" dirty="0" err="1">
                <a:solidFill>
                  <a:schemeClr val="bg1"/>
                </a:solidFill>
              </a:rPr>
              <a:t>sprijin</a:t>
            </a:r>
            <a:r>
              <a:rPr lang="en-US" sz="1600" kern="0" dirty="0">
                <a:solidFill>
                  <a:srgbClr val="92D050"/>
                </a:solidFill>
              </a:rPr>
              <a:t>,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pentru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mai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multe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încercări</a:t>
            </a:r>
            <a:r>
              <a:rPr lang="en-US" sz="1600" kern="0" dirty="0">
                <a:solidFill>
                  <a:schemeClr val="bg1"/>
                </a:solidFill>
              </a:rPr>
              <a:t> de </a:t>
            </a:r>
            <a:r>
              <a:rPr lang="en-US" sz="1600" kern="0" dirty="0" err="1">
                <a:solidFill>
                  <a:schemeClr val="bg1"/>
                </a:solidFill>
              </a:rPr>
              <a:t>renunțare</a:t>
            </a:r>
            <a:r>
              <a:rPr lang="en-US" sz="1600" kern="0" dirty="0">
                <a:solidFill>
                  <a:schemeClr val="bg1"/>
                </a:solidFill>
              </a:rPr>
              <a:t> la </a:t>
            </a:r>
            <a:r>
              <a:rPr lang="en-US" sz="1600" kern="0" dirty="0" err="1">
                <a:solidFill>
                  <a:schemeClr val="bg1"/>
                </a:solidFill>
              </a:rPr>
              <a:t>fumat</a:t>
            </a:r>
            <a:r>
              <a:rPr lang="en-US" sz="1600" kern="0" dirty="0">
                <a:solidFill>
                  <a:schemeClr val="bg1"/>
                </a:solidFill>
              </a:rPr>
              <a:t>.</a:t>
            </a:r>
          </a:p>
          <a:p>
            <a:pPr defTabSz="914400"/>
            <a:r>
              <a:rPr lang="en-US" sz="1600" kern="0" dirty="0" err="1">
                <a:solidFill>
                  <a:schemeClr val="bg1"/>
                </a:solidFill>
              </a:rPr>
              <a:t>Combinați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consilierea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și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tratamentele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farmacologice</a:t>
            </a:r>
            <a:r>
              <a:rPr lang="en-US" sz="1600" kern="0" dirty="0">
                <a:solidFill>
                  <a:schemeClr val="bg1"/>
                </a:solidFill>
              </a:rPr>
              <a:t>, </a:t>
            </a:r>
            <a:r>
              <a:rPr lang="en-US" sz="1600" kern="0" dirty="0" err="1">
                <a:solidFill>
                  <a:schemeClr val="bg1"/>
                </a:solidFill>
              </a:rPr>
              <a:t>deoarece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aceasta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este</a:t>
            </a:r>
            <a:r>
              <a:rPr lang="en-US" sz="1600" kern="0" dirty="0">
                <a:solidFill>
                  <a:srgbClr val="92D050"/>
                </a:solidFill>
              </a:rPr>
              <a:t> </a:t>
            </a:r>
            <a:r>
              <a:rPr lang="en-US" sz="1600" kern="0" dirty="0" err="1">
                <a:solidFill>
                  <a:srgbClr val="92D050"/>
                </a:solidFill>
              </a:rPr>
              <a:t>strategia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cea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mai</a:t>
            </a:r>
            <a:r>
              <a:rPr lang="en-US" sz="1600" kern="0" dirty="0">
                <a:solidFill>
                  <a:schemeClr val="bg1"/>
                </a:solidFill>
              </a:rPr>
              <a:t> </a:t>
            </a:r>
            <a:r>
              <a:rPr lang="en-US" sz="1600" kern="0" dirty="0" err="1">
                <a:solidFill>
                  <a:schemeClr val="bg1"/>
                </a:solidFill>
              </a:rPr>
              <a:t>eficientă</a:t>
            </a:r>
            <a:r>
              <a:rPr lang="en-US" sz="1600" kern="0" dirty="0">
                <a:solidFill>
                  <a:schemeClr val="bg1"/>
                </a:solidFill>
              </a:rPr>
              <a:t> (</a:t>
            </a:r>
            <a:r>
              <a:rPr lang="en-US" sz="1600" kern="0" dirty="0" err="1">
                <a:solidFill>
                  <a:schemeClr val="bg1"/>
                </a:solidFill>
              </a:rPr>
              <a:t>intervenție</a:t>
            </a:r>
            <a:r>
              <a:rPr lang="en-US" sz="1600" kern="0" dirty="0">
                <a:solidFill>
                  <a:schemeClr val="bg1"/>
                </a:solidFill>
              </a:rPr>
              <a:t>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664642-C96D-4D1B-80A6-C00AA3C8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976" y="400050"/>
            <a:ext cx="6172200" cy="571500"/>
          </a:xfrm>
        </p:spPr>
        <p:txBody>
          <a:bodyPr/>
          <a:lstStyle/>
          <a:p>
            <a:r>
              <a:rPr lang="en-GB" dirty="0" err="1"/>
              <a:t>Despre</a:t>
            </a:r>
            <a:r>
              <a:rPr lang="en-GB" dirty="0"/>
              <a:t> </a:t>
            </a:r>
            <a:r>
              <a:rPr lang="en-GB" dirty="0" err="1"/>
              <a:t>aceste</a:t>
            </a:r>
            <a:r>
              <a:rPr lang="en-GB" dirty="0"/>
              <a:t> </a:t>
            </a:r>
            <a:r>
              <a:rPr lang="en-GB" dirty="0" err="1"/>
              <a:t>diapozitive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44608-FB9C-4A44-AC9C-6827D17AD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dirty="0" err="1"/>
              <a:t>Vă</a:t>
            </a:r>
            <a:r>
              <a:rPr lang="en-GB" sz="1600" dirty="0"/>
              <a:t> </a:t>
            </a:r>
            <a:r>
              <a:rPr lang="en-GB" sz="1600" dirty="0" err="1"/>
              <a:t>rugăm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nu </a:t>
            </a:r>
            <a:r>
              <a:rPr lang="en-GB" sz="1600" dirty="0" err="1"/>
              <a:t>ezitați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</a:t>
            </a:r>
            <a:r>
              <a:rPr lang="en-GB" sz="1600" dirty="0" err="1"/>
              <a:t>folosiți</a:t>
            </a:r>
            <a:r>
              <a:rPr lang="en-GB" sz="1600" dirty="0"/>
              <a:t>, </a:t>
            </a:r>
            <a:r>
              <a:rPr lang="en-GB" sz="1600" dirty="0" err="1"/>
              <a:t>să</a:t>
            </a:r>
            <a:r>
              <a:rPr lang="en-GB" sz="1600" dirty="0"/>
              <a:t> </a:t>
            </a:r>
            <a:r>
              <a:rPr lang="en-GB" sz="1600" dirty="0" err="1"/>
              <a:t>actualizați</a:t>
            </a:r>
            <a:r>
              <a:rPr lang="en-GB" sz="1600" dirty="0"/>
              <a:t>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</a:t>
            </a:r>
            <a:r>
              <a:rPr lang="en-GB" sz="1600" dirty="0" err="1"/>
              <a:t>distribuiți</a:t>
            </a:r>
            <a:r>
              <a:rPr lang="en-GB" sz="1600" dirty="0"/>
              <a:t> o </a:t>
            </a:r>
            <a:r>
              <a:rPr lang="en-GB" sz="1600" dirty="0" err="1"/>
              <a:t>parte</a:t>
            </a:r>
            <a:r>
              <a:rPr lang="en-GB" sz="1600" dirty="0"/>
              <a:t> </a:t>
            </a:r>
            <a:r>
              <a:rPr lang="en-GB" sz="1600" dirty="0" err="1"/>
              <a:t>sau</a:t>
            </a:r>
            <a:r>
              <a:rPr lang="en-GB" sz="1600" dirty="0"/>
              <a:t> </a:t>
            </a:r>
            <a:r>
              <a:rPr lang="en-GB" sz="1600" dirty="0" err="1"/>
              <a:t>toate</a:t>
            </a:r>
            <a:r>
              <a:rPr lang="en-GB" sz="1600" dirty="0"/>
              <a:t> </a:t>
            </a:r>
            <a:r>
              <a:rPr lang="en-GB" sz="1600" dirty="0" err="1"/>
              <a:t>aceste</a:t>
            </a:r>
            <a:r>
              <a:rPr lang="en-GB" sz="1600" dirty="0"/>
              <a:t> slide-</a:t>
            </a:r>
            <a:r>
              <a:rPr lang="en-GB" sz="1600" dirty="0" err="1"/>
              <a:t>uri</a:t>
            </a:r>
            <a:r>
              <a:rPr lang="en-GB" sz="1600" dirty="0"/>
              <a:t> </a:t>
            </a:r>
            <a:r>
              <a:rPr lang="en-GB" sz="1600" dirty="0" err="1"/>
              <a:t>în</a:t>
            </a:r>
            <a:r>
              <a:rPr lang="en-GB" sz="1600" dirty="0"/>
              <a:t> </a:t>
            </a:r>
            <a:r>
              <a:rPr lang="en-GB" sz="1600" dirty="0" err="1"/>
              <a:t>prezentările</a:t>
            </a:r>
            <a:r>
              <a:rPr lang="en-GB" sz="1600" dirty="0"/>
              <a:t> </a:t>
            </a:r>
            <a:r>
              <a:rPr lang="en-GB" sz="1600" dirty="0" err="1"/>
              <a:t>dvs</a:t>
            </a:r>
            <a:r>
              <a:rPr lang="en-GB" sz="1600" dirty="0"/>
              <a:t>. </a:t>
            </a:r>
            <a:r>
              <a:rPr lang="en-GB" sz="1600" dirty="0" err="1"/>
              <a:t>necomerciale</a:t>
            </a:r>
            <a:r>
              <a:rPr lang="en-GB" sz="1600" dirty="0"/>
              <a:t> </a:t>
            </a:r>
            <a:r>
              <a:rPr lang="en-GB" sz="1600" dirty="0" err="1"/>
              <a:t>către</a:t>
            </a:r>
            <a:r>
              <a:rPr lang="en-GB" sz="1600" dirty="0"/>
              <a:t> </a:t>
            </a:r>
            <a:r>
              <a:rPr lang="en-GB" sz="1600" dirty="0" err="1"/>
              <a:t>colegi</a:t>
            </a:r>
            <a:r>
              <a:rPr lang="en-GB" sz="1600" dirty="0"/>
              <a:t> </a:t>
            </a:r>
            <a:r>
              <a:rPr lang="en-GB" sz="1600" dirty="0" err="1"/>
              <a:t>sau</a:t>
            </a:r>
            <a:r>
              <a:rPr lang="en-GB" sz="1600" dirty="0"/>
              <a:t> </a:t>
            </a:r>
            <a:r>
              <a:rPr lang="en-GB" sz="1600" dirty="0" err="1"/>
              <a:t>pacienți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Există</a:t>
            </a:r>
            <a:r>
              <a:rPr lang="en-GB" sz="1600" dirty="0"/>
              <a:t> o </a:t>
            </a:r>
            <a:r>
              <a:rPr lang="en-GB" sz="1600" dirty="0" err="1"/>
              <a:t>introducere</a:t>
            </a:r>
            <a:r>
              <a:rPr lang="en-GB" sz="1600" dirty="0"/>
              <a:t> </a:t>
            </a:r>
            <a:r>
              <a:rPr lang="en-GB" sz="1600" dirty="0" err="1"/>
              <a:t>generală</a:t>
            </a:r>
            <a:r>
              <a:rPr lang="en-GB" sz="1600" dirty="0"/>
              <a:t> </a:t>
            </a:r>
            <a:r>
              <a:rPr lang="en-GB" sz="1600" dirty="0" err="1"/>
              <a:t>privind</a:t>
            </a:r>
            <a:r>
              <a:rPr lang="en-GB" sz="1600" dirty="0"/>
              <a:t> BPOC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sănătatea</a:t>
            </a:r>
            <a:r>
              <a:rPr lang="en-GB" sz="1600" dirty="0"/>
              <a:t> </a:t>
            </a:r>
            <a:r>
              <a:rPr lang="en-GB" sz="1600" dirty="0" err="1"/>
              <a:t>mintală</a:t>
            </a:r>
            <a:r>
              <a:rPr lang="en-GB" sz="1600" dirty="0"/>
              <a:t>, </a:t>
            </a:r>
            <a:r>
              <a:rPr lang="en-GB" sz="1600" dirty="0" err="1"/>
              <a:t>urmată</a:t>
            </a:r>
            <a:r>
              <a:rPr lang="en-GB" sz="1600" dirty="0"/>
              <a:t> de un </a:t>
            </a:r>
            <a:r>
              <a:rPr lang="en-GB" sz="1600" dirty="0" err="1"/>
              <a:t>studiu</a:t>
            </a:r>
            <a:r>
              <a:rPr lang="en-GB" sz="1600" dirty="0"/>
              <a:t> de </a:t>
            </a:r>
            <a:r>
              <a:rPr lang="en-GB" sz="1600" dirty="0" err="1"/>
              <a:t>caz</a:t>
            </a:r>
            <a:endParaRPr lang="en-GB" sz="1600" dirty="0"/>
          </a:p>
          <a:p>
            <a:r>
              <a:rPr lang="en-GB" sz="1600" dirty="0" err="1"/>
              <a:t>Diapozitivele</a:t>
            </a:r>
            <a:r>
              <a:rPr lang="en-GB" sz="1600" dirty="0"/>
              <a:t> sunt </a:t>
            </a:r>
            <a:r>
              <a:rPr lang="en-GB" sz="1600" dirty="0" err="1"/>
              <a:t>furnizate</a:t>
            </a:r>
            <a:r>
              <a:rPr lang="en-GB" sz="1600" dirty="0"/>
              <a:t> sub </a:t>
            </a:r>
            <a:r>
              <a:rPr lang="en-GB" sz="1600" dirty="0" err="1"/>
              <a:t>licența</a:t>
            </a:r>
            <a:r>
              <a:rPr lang="en-GB" sz="1600" dirty="0"/>
              <a:t> Creative Commons CC BY-NC-ND</a:t>
            </a:r>
          </a:p>
          <a:p>
            <a:pPr lvl="1"/>
            <a:r>
              <a:rPr lang="en-GB" sz="1300" dirty="0"/>
              <a:t>BY </a:t>
            </a:r>
            <a:r>
              <a:rPr lang="en-GB" sz="1300" dirty="0" err="1"/>
              <a:t>înseamnă</a:t>
            </a:r>
            <a:r>
              <a:rPr lang="en-GB" sz="1300" dirty="0"/>
              <a:t> </a:t>
            </a:r>
            <a:r>
              <a:rPr lang="en-GB" sz="1300" dirty="0" err="1"/>
              <a:t>atribuire</a:t>
            </a:r>
            <a:r>
              <a:rPr lang="en-GB" sz="1300" dirty="0"/>
              <a:t> (</a:t>
            </a:r>
            <a:r>
              <a:rPr lang="en-GB" sz="1300" dirty="0" err="1"/>
              <a:t>obligația</a:t>
            </a:r>
            <a:r>
              <a:rPr lang="en-GB" sz="1300" dirty="0"/>
              <a:t> de a da credit </a:t>
            </a:r>
            <a:r>
              <a:rPr lang="en-GB" sz="1300" dirty="0" err="1"/>
              <a:t>autorului</a:t>
            </a:r>
            <a:r>
              <a:rPr lang="en-GB" sz="1300" dirty="0"/>
              <a:t> </a:t>
            </a:r>
            <a:r>
              <a:rPr lang="en-GB" sz="1300" dirty="0" err="1"/>
              <a:t>și</a:t>
            </a:r>
            <a:r>
              <a:rPr lang="en-GB" sz="1300" dirty="0"/>
              <a:t> </a:t>
            </a:r>
            <a:r>
              <a:rPr lang="en-GB" sz="1300" dirty="0" err="1"/>
              <a:t>altor</a:t>
            </a:r>
            <a:r>
              <a:rPr lang="en-GB" sz="1300" dirty="0"/>
              <a:t> </a:t>
            </a:r>
            <a:r>
              <a:rPr lang="en-GB" sz="1300" dirty="0" err="1"/>
              <a:t>părți</a:t>
            </a:r>
            <a:r>
              <a:rPr lang="en-GB" sz="1300" dirty="0"/>
              <a:t> </a:t>
            </a:r>
            <a:r>
              <a:rPr lang="en-GB" sz="1300" dirty="0" err="1">
                <a:solidFill>
                  <a:srgbClr val="92D050"/>
                </a:solidFill>
              </a:rPr>
              <a:t>mentionate</a:t>
            </a:r>
            <a:r>
              <a:rPr lang="en-GB" sz="1300" dirty="0"/>
              <a:t>(</a:t>
            </a:r>
            <a:r>
              <a:rPr lang="en-GB" sz="1300" dirty="0" err="1"/>
              <a:t>desemnate</a:t>
            </a:r>
            <a:r>
              <a:rPr lang="en-GB" sz="1300" dirty="0"/>
              <a:t>) </a:t>
            </a:r>
            <a:r>
              <a:rPr lang="en-GB" sz="1300" dirty="0" err="1"/>
              <a:t>pentru</a:t>
            </a:r>
            <a:r>
              <a:rPr lang="en-GB" sz="1300" dirty="0"/>
              <a:t> </a:t>
            </a:r>
            <a:r>
              <a:rPr lang="en-GB" sz="1300" dirty="0" err="1"/>
              <a:t>atribuire</a:t>
            </a:r>
            <a:r>
              <a:rPr lang="en-GB" sz="1300" dirty="0"/>
              <a:t>)</a:t>
            </a:r>
          </a:p>
          <a:p>
            <a:pPr lvl="1"/>
            <a:r>
              <a:rPr lang="en-GB" sz="1300" dirty="0"/>
              <a:t>NC </a:t>
            </a:r>
            <a:r>
              <a:rPr lang="en-GB" sz="1300" dirty="0" err="1"/>
              <a:t>înseamnă</a:t>
            </a:r>
            <a:r>
              <a:rPr lang="en-GB" sz="1300" dirty="0"/>
              <a:t> </a:t>
            </a:r>
            <a:r>
              <a:rPr lang="en-GB" sz="1300" dirty="0" err="1"/>
              <a:t>NonCommercial</a:t>
            </a:r>
            <a:r>
              <a:rPr lang="en-GB" sz="1300" dirty="0"/>
              <a:t> (</a:t>
            </a:r>
            <a:r>
              <a:rPr lang="en-GB" sz="1300" dirty="0" err="1"/>
              <a:t>utilizarea</a:t>
            </a:r>
            <a:r>
              <a:rPr lang="en-GB" sz="1300" dirty="0"/>
              <a:t> </a:t>
            </a:r>
            <a:r>
              <a:rPr lang="en-GB" sz="1300" dirty="0" err="1"/>
              <a:t>comercială</a:t>
            </a:r>
            <a:r>
              <a:rPr lang="en-GB" sz="1300" dirty="0"/>
              <a:t> </a:t>
            </a:r>
            <a:r>
              <a:rPr lang="en-GB" sz="1300" dirty="0" err="1"/>
              <a:t>este</a:t>
            </a:r>
            <a:r>
              <a:rPr lang="en-GB" sz="1300" dirty="0"/>
              <a:t> </a:t>
            </a:r>
            <a:r>
              <a:rPr lang="en-GB" sz="1300" dirty="0" err="1"/>
              <a:t>exclusă</a:t>
            </a:r>
            <a:r>
              <a:rPr lang="en-GB" sz="1300" dirty="0"/>
              <a:t> din </a:t>
            </a:r>
            <a:r>
              <a:rPr lang="en-GB" sz="1300" dirty="0" err="1"/>
              <a:t>acordarea</a:t>
            </a:r>
            <a:r>
              <a:rPr lang="en-GB" sz="1300" dirty="0"/>
              <a:t> </a:t>
            </a:r>
            <a:r>
              <a:rPr lang="en-GB" sz="1300" dirty="0" err="1"/>
              <a:t>licenței</a:t>
            </a:r>
            <a:r>
              <a:rPr lang="en-GB" sz="1300" dirty="0"/>
              <a:t>)</a:t>
            </a:r>
          </a:p>
          <a:p>
            <a:pPr lvl="1"/>
            <a:r>
              <a:rPr lang="en-GB" sz="1300" dirty="0"/>
              <a:t>ND </a:t>
            </a:r>
            <a:r>
              <a:rPr lang="en-GB" sz="1300" dirty="0" err="1"/>
              <a:t>înseamnă</a:t>
            </a:r>
            <a:r>
              <a:rPr lang="en-GB" sz="1300" dirty="0"/>
              <a:t> </a:t>
            </a:r>
            <a:r>
              <a:rPr lang="en-GB" sz="1300" dirty="0" err="1"/>
              <a:t>NoDerivatives</a:t>
            </a:r>
            <a:r>
              <a:rPr lang="en-GB" sz="1300" dirty="0"/>
              <a:t> (pot fi </a:t>
            </a:r>
            <a:r>
              <a:rPr lang="en-GB" sz="1300" dirty="0" err="1">
                <a:solidFill>
                  <a:srgbClr val="92D050"/>
                </a:solidFill>
              </a:rPr>
              <a:t>distribuite</a:t>
            </a:r>
            <a:r>
              <a:rPr lang="en-GB" sz="1300" dirty="0"/>
              <a:t>(</a:t>
            </a:r>
            <a:r>
              <a:rPr lang="en-GB" sz="1300" dirty="0" err="1"/>
              <a:t>partajate</a:t>
            </a:r>
            <a:r>
              <a:rPr lang="en-GB" sz="1300" dirty="0"/>
              <a:t>) </a:t>
            </a:r>
            <a:r>
              <a:rPr lang="en-GB" sz="1300" dirty="0" err="1"/>
              <a:t>doar</a:t>
            </a:r>
            <a:r>
              <a:rPr lang="en-GB" sz="1300" dirty="0"/>
              <a:t> </a:t>
            </a:r>
            <a:r>
              <a:rPr lang="en-GB" sz="1300" dirty="0" err="1"/>
              <a:t>copii</a:t>
            </a:r>
            <a:r>
              <a:rPr lang="en-GB" sz="1300" dirty="0"/>
              <a:t> </a:t>
            </a:r>
            <a:r>
              <a:rPr lang="en-GB" sz="1300" dirty="0" err="1"/>
              <a:t>textuale</a:t>
            </a:r>
            <a:r>
              <a:rPr lang="en-GB" sz="1300" dirty="0"/>
              <a:t> ale </a:t>
            </a:r>
            <a:r>
              <a:rPr lang="en-GB" sz="1300" dirty="0" err="1"/>
              <a:t>lucrării</a:t>
            </a:r>
            <a:r>
              <a:rPr lang="en-GB" sz="1300" dirty="0"/>
              <a:t>)</a:t>
            </a:r>
          </a:p>
          <a:p>
            <a:r>
              <a:rPr lang="en-GB" sz="1600" dirty="0" err="1"/>
              <a:t>Atunci</a:t>
            </a:r>
            <a:r>
              <a:rPr lang="en-GB" sz="1600" dirty="0"/>
              <a:t> </a:t>
            </a:r>
            <a:r>
              <a:rPr lang="en-GB" sz="1600" dirty="0" err="1"/>
              <a:t>când</a:t>
            </a:r>
            <a:r>
              <a:rPr lang="en-GB" sz="1600" dirty="0"/>
              <a:t> </a:t>
            </a:r>
            <a:r>
              <a:rPr lang="en-GB" sz="1600" dirty="0" err="1"/>
              <a:t>folosiți</a:t>
            </a:r>
            <a:r>
              <a:rPr lang="en-GB" sz="1600" dirty="0"/>
              <a:t> </a:t>
            </a:r>
            <a:r>
              <a:rPr lang="en-GB" sz="1600" dirty="0" err="1"/>
              <a:t>diapozitivele</a:t>
            </a:r>
            <a:r>
              <a:rPr lang="en-GB" sz="1600" dirty="0"/>
              <a:t> </a:t>
            </a:r>
            <a:r>
              <a:rPr lang="en-GB" sz="1600" dirty="0" err="1"/>
              <a:t>noastre</a:t>
            </a:r>
            <a:r>
              <a:rPr lang="en-GB" sz="1600" dirty="0"/>
              <a:t>, </a:t>
            </a:r>
            <a:r>
              <a:rPr lang="en-GB" sz="1600" dirty="0" err="1"/>
              <a:t>vă</a:t>
            </a:r>
            <a:r>
              <a:rPr lang="en-GB" sz="1600" dirty="0"/>
              <a:t> </a:t>
            </a:r>
            <a:r>
              <a:rPr lang="en-GB" sz="1600" dirty="0" err="1"/>
              <a:t>rugăm</a:t>
            </a:r>
            <a:r>
              <a:rPr lang="en-GB" sz="1600" dirty="0"/>
              <a:t> </a:t>
            </a:r>
            <a:r>
              <a:rPr lang="en-GB" sz="1600" dirty="0" err="1"/>
              <a:t>să</a:t>
            </a:r>
            <a:r>
              <a:rPr lang="en-GB" sz="1600" dirty="0"/>
              <a:t> </a:t>
            </a:r>
            <a:r>
              <a:rPr lang="en-GB" sz="1600" dirty="0" err="1"/>
              <a:t>păstrați</a:t>
            </a:r>
            <a:r>
              <a:rPr lang="en-GB" sz="1600" dirty="0"/>
              <a:t> </a:t>
            </a:r>
            <a:r>
              <a:rPr lang="en-GB" sz="1600" dirty="0" err="1"/>
              <a:t>atribuirea</a:t>
            </a:r>
            <a:r>
              <a:rPr lang="en-GB" sz="1600" dirty="0"/>
              <a:t> </a:t>
            </a:r>
            <a:r>
              <a:rPr lang="en-GB" sz="1600" dirty="0" err="1"/>
              <a:t>sursei</a:t>
            </a:r>
            <a:r>
              <a:rPr lang="en-GB" sz="1600" dirty="0"/>
              <a:t>: IPCRG 2022 BPOC </a:t>
            </a:r>
            <a:r>
              <a:rPr lang="en-GB" sz="1600" dirty="0" err="1"/>
              <a:t>și</a:t>
            </a:r>
            <a:r>
              <a:rPr lang="en-GB" sz="1600" dirty="0"/>
              <a:t> </a:t>
            </a:r>
            <a:r>
              <a:rPr lang="en-GB" sz="1600" dirty="0" err="1"/>
              <a:t>sănătatea</a:t>
            </a:r>
            <a:r>
              <a:rPr lang="en-GB" sz="1600" dirty="0"/>
              <a:t> </a:t>
            </a:r>
            <a:r>
              <a:rPr lang="en-GB" sz="1600" dirty="0" err="1"/>
              <a:t>mintală</a:t>
            </a:r>
            <a:endParaRPr lang="en-GB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7C2C-AC68-05AB-35B6-364AC18B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Glosar</a:t>
            </a:r>
            <a:r>
              <a:rPr lang="en-US" sz="2400" dirty="0"/>
              <a:t> de </a:t>
            </a:r>
            <a:r>
              <a:rPr lang="en-US" sz="2400" dirty="0" err="1"/>
              <a:t>termeni</a:t>
            </a:r>
            <a:r>
              <a:rPr lang="en-US" sz="2400" dirty="0"/>
              <a:t>, </a:t>
            </a:r>
            <a:r>
              <a:rPr lang="en-US" sz="2400" dirty="0" err="1"/>
              <a:t>abrevieri</a:t>
            </a:r>
            <a:r>
              <a:rPr lang="en-US" sz="2400" dirty="0"/>
              <a:t> </a:t>
            </a:r>
            <a:r>
              <a:rPr lang="en-US" sz="2400" dirty="0" err="1"/>
              <a:t>și</a:t>
            </a:r>
            <a:r>
              <a:rPr lang="en-US" sz="2400" dirty="0"/>
              <a:t> </a:t>
            </a:r>
            <a:r>
              <a:rPr lang="en-US" sz="2400" dirty="0" err="1"/>
              <a:t>acronime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82A68-65A4-035B-01B0-CC0D4A11E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348979"/>
            <a:ext cx="8785225" cy="2628900"/>
          </a:xfrm>
        </p:spPr>
        <p:txBody>
          <a:bodyPr numCol="2"/>
          <a:lstStyle/>
          <a:p>
            <a:r>
              <a:rPr lang="en-US" sz="1200" b="1" dirty="0"/>
              <a:t>IMC, </a:t>
            </a:r>
            <a:r>
              <a:rPr lang="en-US" sz="1200" dirty="0" err="1"/>
              <a:t>indicele</a:t>
            </a:r>
            <a:r>
              <a:rPr lang="en-US" sz="1200" dirty="0"/>
              <a:t> de </a:t>
            </a:r>
            <a:r>
              <a:rPr lang="en-US" sz="1200" dirty="0" err="1"/>
              <a:t>masă</a:t>
            </a:r>
            <a:r>
              <a:rPr lang="en-US" sz="1200" dirty="0"/>
              <a:t> </a:t>
            </a:r>
            <a:r>
              <a:rPr lang="en-US" sz="1200" dirty="0" err="1"/>
              <a:t>corporală</a:t>
            </a:r>
            <a:endParaRPr lang="en-US" sz="1200" dirty="0"/>
          </a:p>
          <a:p>
            <a:r>
              <a:rPr lang="en-US" sz="1200" b="1" dirty="0"/>
              <a:t>CBT, </a:t>
            </a:r>
            <a:r>
              <a:rPr lang="en-US" sz="1200" dirty="0" err="1"/>
              <a:t>terapie</a:t>
            </a:r>
            <a:r>
              <a:rPr lang="en-US" sz="1200" dirty="0"/>
              <a:t> </a:t>
            </a:r>
            <a:r>
              <a:rPr lang="en-US" sz="1200" dirty="0" err="1"/>
              <a:t>cognitiv-comportamentală</a:t>
            </a:r>
            <a:endParaRPr lang="en-US" sz="1200" dirty="0"/>
          </a:p>
          <a:p>
            <a:r>
              <a:rPr lang="en-US" sz="1200" b="1" dirty="0"/>
              <a:t>BPOC, </a:t>
            </a:r>
            <a:r>
              <a:rPr lang="en-US" sz="1200" dirty="0" err="1"/>
              <a:t>boală</a:t>
            </a:r>
            <a:r>
              <a:rPr lang="en-US" sz="1200" dirty="0"/>
              <a:t> </a:t>
            </a:r>
            <a:r>
              <a:rPr lang="en-US" sz="1200" dirty="0" err="1"/>
              <a:t>pulmonară</a:t>
            </a:r>
            <a:r>
              <a:rPr lang="en-US" sz="1200" dirty="0"/>
              <a:t> </a:t>
            </a:r>
            <a:r>
              <a:rPr lang="en-US" sz="1200" dirty="0" err="1"/>
              <a:t>obstructivă</a:t>
            </a:r>
            <a:r>
              <a:rPr lang="en-US" sz="1200" dirty="0"/>
              <a:t> </a:t>
            </a:r>
            <a:r>
              <a:rPr lang="en-US" sz="1200" dirty="0" err="1"/>
              <a:t>cronică</a:t>
            </a:r>
            <a:endParaRPr lang="en-US" sz="1200" dirty="0"/>
          </a:p>
          <a:p>
            <a:r>
              <a:rPr lang="en-US" sz="1200" b="1" dirty="0"/>
              <a:t>FEV1, </a:t>
            </a:r>
            <a:r>
              <a:rPr lang="en-US" sz="1200" dirty="0" err="1"/>
              <a:t>volumul</a:t>
            </a:r>
            <a:r>
              <a:rPr lang="en-US" sz="1200" dirty="0"/>
              <a:t> </a:t>
            </a:r>
            <a:r>
              <a:rPr lang="en-US" sz="1200" dirty="0" err="1"/>
              <a:t>expirator</a:t>
            </a:r>
            <a:r>
              <a:rPr lang="en-US" sz="1200" dirty="0"/>
              <a:t> </a:t>
            </a:r>
            <a:r>
              <a:rPr lang="en-US" sz="1200" dirty="0" err="1"/>
              <a:t>forțat</a:t>
            </a:r>
            <a:r>
              <a:rPr lang="en-US" sz="1200" dirty="0"/>
              <a:t> </a:t>
            </a:r>
            <a:r>
              <a:rPr lang="en-US" sz="1200" dirty="0" err="1"/>
              <a:t>în</a:t>
            </a:r>
            <a:r>
              <a:rPr lang="en-US" sz="1200" dirty="0"/>
              <a:t> 1 </a:t>
            </a:r>
            <a:r>
              <a:rPr lang="en-US" sz="1200" dirty="0" err="1"/>
              <a:t>secundă</a:t>
            </a:r>
            <a:endParaRPr lang="en-US" sz="1200" dirty="0"/>
          </a:p>
          <a:p>
            <a:r>
              <a:rPr lang="en-US" sz="1200" b="1" dirty="0"/>
              <a:t>FVC, </a:t>
            </a:r>
            <a:r>
              <a:rPr lang="en-US" sz="1200" dirty="0"/>
              <a:t>capacitate </a:t>
            </a:r>
            <a:r>
              <a:rPr lang="en-US" sz="1200" dirty="0" err="1"/>
              <a:t>vitală</a:t>
            </a:r>
            <a:r>
              <a:rPr lang="en-US" sz="1200" dirty="0"/>
              <a:t> </a:t>
            </a:r>
            <a:r>
              <a:rPr lang="en-US" sz="1200" dirty="0" err="1"/>
              <a:t>forțată</a:t>
            </a:r>
            <a:endParaRPr lang="en-US" sz="1200" dirty="0"/>
          </a:p>
          <a:p>
            <a:r>
              <a:rPr lang="en-US" sz="1200" b="1" dirty="0"/>
              <a:t>GAD-7</a:t>
            </a:r>
            <a:r>
              <a:rPr lang="en-US" sz="1200" dirty="0">
                <a:solidFill>
                  <a:srgbClr val="92D050"/>
                </a:solidFill>
              </a:rPr>
              <a:t>, </a:t>
            </a:r>
            <a:r>
              <a:rPr lang="en-US" sz="1200" dirty="0" err="1">
                <a:solidFill>
                  <a:srgbClr val="92D050"/>
                </a:solidFill>
              </a:rPr>
              <a:t>chestionarul</a:t>
            </a:r>
            <a:r>
              <a:rPr lang="en-US" sz="1200" dirty="0">
                <a:solidFill>
                  <a:srgbClr val="92D050"/>
                </a:solidFill>
              </a:rPr>
              <a:t> </a:t>
            </a:r>
            <a:r>
              <a:rPr lang="en-US" sz="1200" dirty="0" err="1">
                <a:solidFill>
                  <a:srgbClr val="92D050"/>
                </a:solidFill>
              </a:rPr>
              <a:t>tulburării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92D050"/>
                </a:solidFill>
              </a:rPr>
              <a:t>de </a:t>
            </a:r>
            <a:r>
              <a:rPr lang="en-US" sz="1200" dirty="0" err="1">
                <a:solidFill>
                  <a:srgbClr val="92D050"/>
                </a:solidFill>
              </a:rPr>
              <a:t>anxietate</a:t>
            </a:r>
            <a:r>
              <a:rPr lang="en-US" sz="1200" dirty="0">
                <a:solidFill>
                  <a:srgbClr val="92D050"/>
                </a:solidFill>
              </a:rPr>
              <a:t> </a:t>
            </a:r>
            <a:r>
              <a:rPr lang="en-US" sz="1200" dirty="0" err="1">
                <a:solidFill>
                  <a:srgbClr val="92D050"/>
                </a:solidFill>
              </a:rPr>
              <a:t>generalizată</a:t>
            </a:r>
            <a:endParaRPr lang="en-US" sz="1200" dirty="0">
              <a:solidFill>
                <a:srgbClr val="92D050"/>
              </a:solidFill>
            </a:endParaRPr>
          </a:p>
          <a:p>
            <a:r>
              <a:rPr lang="en-US" sz="1200" dirty="0">
                <a:solidFill>
                  <a:srgbClr val="92D050"/>
                </a:solidFill>
              </a:rPr>
              <a:t> </a:t>
            </a:r>
            <a:r>
              <a:rPr lang="en-US" sz="1200" b="1" dirty="0"/>
              <a:t>(</a:t>
            </a:r>
            <a:r>
              <a:rPr lang="en-US" sz="1200" dirty="0" err="1"/>
              <a:t>scala</a:t>
            </a:r>
            <a:r>
              <a:rPr lang="en-US" sz="1200" dirty="0"/>
              <a:t>) (de) </a:t>
            </a:r>
            <a:r>
              <a:rPr lang="en-US" sz="1200" dirty="0">
                <a:solidFill>
                  <a:srgbClr val="92D050"/>
                </a:solidFill>
              </a:rPr>
              <a:t>cu</a:t>
            </a:r>
            <a:r>
              <a:rPr lang="en-US" sz="1200" dirty="0"/>
              <a:t> 7 </a:t>
            </a:r>
            <a:r>
              <a:rPr lang="en-US" sz="1200" dirty="0" err="1"/>
              <a:t>itemi</a:t>
            </a:r>
            <a:r>
              <a:rPr lang="en-US" sz="1200" dirty="0"/>
              <a:t> (a) </a:t>
            </a:r>
          </a:p>
          <a:p>
            <a:r>
              <a:rPr lang="en-US" sz="1200" b="1" dirty="0"/>
              <a:t>GOLD, </a:t>
            </a:r>
            <a:r>
              <a:rPr lang="en-US" sz="1200" dirty="0" err="1"/>
              <a:t>Inițiativa</a:t>
            </a:r>
            <a:r>
              <a:rPr lang="en-US" sz="1200" dirty="0"/>
              <a:t> </a:t>
            </a:r>
            <a:r>
              <a:rPr lang="en-US" sz="1200" dirty="0" err="1"/>
              <a:t>globală</a:t>
            </a:r>
            <a:r>
              <a:rPr lang="en-US" sz="1200" dirty="0"/>
              <a:t> </a:t>
            </a:r>
            <a:r>
              <a:rPr lang="en-US" sz="1200" dirty="0" err="1"/>
              <a:t>pentru</a:t>
            </a:r>
            <a:r>
              <a:rPr lang="en-US" sz="1200" dirty="0"/>
              <a:t> </a:t>
            </a:r>
            <a:r>
              <a:rPr lang="en-US" sz="1200" dirty="0" err="1"/>
              <a:t>boala</a:t>
            </a:r>
            <a:r>
              <a:rPr lang="en-US" sz="1200" dirty="0"/>
              <a:t> </a:t>
            </a:r>
            <a:r>
              <a:rPr lang="en-US" sz="1200" dirty="0" err="1"/>
              <a:t>pulmonară</a:t>
            </a:r>
            <a:r>
              <a:rPr lang="en-US" sz="1200" dirty="0"/>
              <a:t> </a:t>
            </a:r>
            <a:r>
              <a:rPr lang="en-US" sz="1200" dirty="0" err="1"/>
              <a:t>obstructivă</a:t>
            </a:r>
            <a:r>
              <a:rPr lang="en-US" sz="1200" dirty="0"/>
              <a:t> </a:t>
            </a:r>
            <a:r>
              <a:rPr lang="en-US" sz="1200" dirty="0" err="1"/>
              <a:t>cronică</a:t>
            </a:r>
            <a:r>
              <a:rPr lang="en-US" sz="1200" dirty="0"/>
              <a:t> (Global Initiative for Chronic Obstructive Lung Disease)</a:t>
            </a:r>
          </a:p>
          <a:p>
            <a:r>
              <a:rPr lang="en-US" sz="1200" b="1" dirty="0"/>
              <a:t>GP, </a:t>
            </a:r>
            <a:r>
              <a:rPr lang="en-US" sz="1200" dirty="0"/>
              <a:t>medic de </a:t>
            </a:r>
            <a:r>
              <a:rPr lang="en-US" sz="1200" dirty="0" err="1"/>
              <a:t>medicină</a:t>
            </a:r>
            <a:r>
              <a:rPr lang="en-US" sz="1200" dirty="0"/>
              <a:t> </a:t>
            </a:r>
            <a:r>
              <a:rPr lang="en-US" sz="1200" dirty="0" err="1"/>
              <a:t>generală</a:t>
            </a:r>
            <a:endParaRPr lang="en-US" sz="1200" dirty="0"/>
          </a:p>
          <a:p>
            <a:r>
              <a:rPr lang="en-US" sz="1200" b="1" dirty="0"/>
              <a:t>HbA1c, </a:t>
            </a:r>
            <a:r>
              <a:rPr lang="en-US" sz="1200" dirty="0" err="1"/>
              <a:t>hemoglobină</a:t>
            </a:r>
            <a:r>
              <a:rPr lang="en-US" sz="1200" dirty="0"/>
              <a:t> </a:t>
            </a:r>
            <a:r>
              <a:rPr lang="en-US" sz="1200" dirty="0" err="1">
                <a:solidFill>
                  <a:srgbClr val="92D050"/>
                </a:solidFill>
              </a:rPr>
              <a:t>glicozilata</a:t>
            </a:r>
            <a:r>
              <a:rPr lang="en-US" sz="1200" dirty="0"/>
              <a:t>(</a:t>
            </a:r>
            <a:r>
              <a:rPr lang="en-US" sz="1200" dirty="0" err="1"/>
              <a:t>glicată</a:t>
            </a:r>
            <a:r>
              <a:rPr lang="en-US" sz="1200" dirty="0"/>
              <a:t>)</a:t>
            </a:r>
          </a:p>
          <a:p>
            <a:r>
              <a:rPr lang="en-US" sz="1200" b="1" dirty="0"/>
              <a:t>LABA, </a:t>
            </a:r>
            <a:r>
              <a:rPr lang="en-US" sz="1200" dirty="0"/>
              <a:t>agonist beta2 cu </a:t>
            </a:r>
            <a:r>
              <a:rPr lang="en-US" sz="1200" dirty="0" err="1"/>
              <a:t>acțiune</a:t>
            </a:r>
            <a:r>
              <a:rPr lang="en-US" sz="1200" dirty="0"/>
              <a:t> </a:t>
            </a:r>
            <a:r>
              <a:rPr lang="en-US" sz="1200" dirty="0" err="1"/>
              <a:t>prelungită</a:t>
            </a:r>
            <a:endParaRPr lang="en-US" sz="1200" dirty="0"/>
          </a:p>
          <a:p>
            <a:r>
              <a:rPr lang="en-US" sz="1200" b="1" dirty="0"/>
              <a:t>LAMA, </a:t>
            </a:r>
            <a:r>
              <a:rPr lang="en-US" sz="1200" dirty="0"/>
              <a:t>antagonist muscarinic cu </a:t>
            </a:r>
            <a:r>
              <a:rPr lang="en-US" sz="1200" dirty="0" err="1"/>
              <a:t>acțiune</a:t>
            </a:r>
            <a:r>
              <a:rPr lang="en-US" sz="1200" dirty="0"/>
              <a:t> </a:t>
            </a:r>
            <a:r>
              <a:rPr lang="en-US" sz="1200" dirty="0" err="1"/>
              <a:t>prelungită</a:t>
            </a:r>
            <a:endParaRPr lang="en-US" sz="1200" dirty="0"/>
          </a:p>
          <a:p>
            <a:r>
              <a:rPr lang="en-US" sz="1200" b="1" dirty="0"/>
              <a:t>LDL, </a:t>
            </a:r>
            <a:r>
              <a:rPr lang="en-US" sz="1200" dirty="0" err="1"/>
              <a:t>lipoproteine</a:t>
            </a:r>
            <a:r>
              <a:rPr lang="en-US" sz="1200" dirty="0"/>
              <a:t> cu </a:t>
            </a:r>
            <a:r>
              <a:rPr lang="en-US" sz="1200" dirty="0" err="1"/>
              <a:t>densitate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92D050"/>
                </a:solidFill>
              </a:rPr>
              <a:t>mica</a:t>
            </a:r>
            <a:r>
              <a:rPr lang="en-US" sz="1200" dirty="0"/>
              <a:t>(</a:t>
            </a:r>
            <a:r>
              <a:rPr lang="en-US" sz="1200" dirty="0" err="1"/>
              <a:t>scăzută</a:t>
            </a:r>
            <a:r>
              <a:rPr lang="en-US" sz="1200" dirty="0"/>
              <a:t>)</a:t>
            </a:r>
          </a:p>
          <a:p>
            <a:r>
              <a:rPr lang="en-US" sz="1200" b="1" dirty="0"/>
              <a:t>PCP, </a:t>
            </a:r>
            <a:r>
              <a:rPr lang="en-US" sz="1200" dirty="0"/>
              <a:t>medic de </a:t>
            </a:r>
            <a:r>
              <a:rPr lang="en-US" sz="1200" dirty="0" err="1"/>
              <a:t>îngrijire</a:t>
            </a:r>
            <a:r>
              <a:rPr lang="en-US" sz="1200" dirty="0"/>
              <a:t> </a:t>
            </a:r>
            <a:r>
              <a:rPr lang="en-US" sz="1200" dirty="0" err="1"/>
              <a:t>primară</a:t>
            </a:r>
            <a:endParaRPr lang="en-US" sz="1200" dirty="0"/>
          </a:p>
          <a:p>
            <a:r>
              <a:rPr lang="en-US" sz="1200" b="1" dirty="0"/>
              <a:t>PHQ-4, </a:t>
            </a:r>
            <a:r>
              <a:rPr lang="en-US" sz="1200" dirty="0" err="1"/>
              <a:t>chestionarul</a:t>
            </a:r>
            <a:r>
              <a:rPr lang="en-US" sz="1200" dirty="0"/>
              <a:t> de </a:t>
            </a:r>
            <a:r>
              <a:rPr lang="en-US" sz="1200" dirty="0" err="1"/>
              <a:t>sănătate</a:t>
            </a:r>
            <a:r>
              <a:rPr lang="en-US" sz="1200" dirty="0"/>
              <a:t> al </a:t>
            </a:r>
            <a:r>
              <a:rPr lang="en-US" sz="1200" dirty="0" err="1"/>
              <a:t>pacientului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92D050"/>
                </a:solidFill>
              </a:rPr>
              <a:t>cu</a:t>
            </a:r>
            <a:r>
              <a:rPr lang="en-US" sz="1200" dirty="0"/>
              <a:t> 4 </a:t>
            </a:r>
            <a:r>
              <a:rPr lang="en-US" sz="1200" dirty="0" err="1">
                <a:solidFill>
                  <a:srgbClr val="92D050"/>
                </a:solidFill>
              </a:rPr>
              <a:t>itemi</a:t>
            </a:r>
            <a:endParaRPr lang="en-US" sz="1200" dirty="0">
              <a:solidFill>
                <a:srgbClr val="92D050"/>
              </a:solidFill>
            </a:endParaRPr>
          </a:p>
          <a:p>
            <a:r>
              <a:rPr lang="en-US" sz="1200" b="1" dirty="0"/>
              <a:t>PHQ-9, (</a:t>
            </a:r>
            <a:r>
              <a:rPr lang="en-US" sz="1200" dirty="0"/>
              <a:t>C)</a:t>
            </a:r>
            <a:r>
              <a:rPr lang="en-US" sz="1200" dirty="0" err="1">
                <a:solidFill>
                  <a:srgbClr val="92D050"/>
                </a:solidFill>
              </a:rPr>
              <a:t>c</a:t>
            </a:r>
            <a:r>
              <a:rPr lang="en-US" sz="1200" dirty="0" err="1"/>
              <a:t>hestionarul</a:t>
            </a:r>
            <a:r>
              <a:rPr lang="en-US" sz="1200" dirty="0"/>
              <a:t> de </a:t>
            </a:r>
            <a:r>
              <a:rPr lang="en-US" sz="1200" dirty="0" err="1"/>
              <a:t>sănătate</a:t>
            </a:r>
            <a:r>
              <a:rPr lang="en-US" sz="1200" dirty="0"/>
              <a:t> al </a:t>
            </a:r>
            <a:r>
              <a:rPr lang="en-US" sz="1200" dirty="0" err="1"/>
              <a:t>pacientului</a:t>
            </a:r>
            <a:r>
              <a:rPr lang="en-US" sz="1200" dirty="0"/>
              <a:t> </a:t>
            </a:r>
            <a:r>
              <a:rPr lang="en-US" sz="1200" dirty="0">
                <a:solidFill>
                  <a:srgbClr val="92D050"/>
                </a:solidFill>
              </a:rPr>
              <a:t>cu</a:t>
            </a:r>
            <a:r>
              <a:rPr lang="en-US" sz="1200" dirty="0"/>
              <a:t> 9 </a:t>
            </a:r>
            <a:r>
              <a:rPr lang="en-US" sz="1200" dirty="0" err="1">
                <a:solidFill>
                  <a:srgbClr val="92D050"/>
                </a:solidFill>
              </a:rPr>
              <a:t>itemi</a:t>
            </a:r>
            <a:endParaRPr lang="en-US" sz="1200" dirty="0">
              <a:solidFill>
                <a:srgbClr val="92D050"/>
              </a:solidFill>
            </a:endParaRPr>
          </a:p>
          <a:p>
            <a:r>
              <a:rPr lang="en-US" sz="1200" b="1" dirty="0"/>
              <a:t>QoL, </a:t>
            </a:r>
            <a:r>
              <a:rPr lang="en-US" sz="1200" dirty="0" err="1"/>
              <a:t>calitatea</a:t>
            </a:r>
            <a:r>
              <a:rPr lang="en-US" sz="1200" dirty="0"/>
              <a:t> </a:t>
            </a:r>
            <a:r>
              <a:rPr lang="en-US" sz="1200" dirty="0" err="1"/>
              <a:t>vieții</a:t>
            </a:r>
            <a:endParaRPr lang="en-US" sz="1200" dirty="0"/>
          </a:p>
          <a:p>
            <a:r>
              <a:rPr lang="en-US" sz="1200" b="1" dirty="0"/>
              <a:t>SSRI, </a:t>
            </a:r>
            <a:r>
              <a:rPr lang="en-US" sz="1200" dirty="0"/>
              <a:t>inhibitor </a:t>
            </a:r>
            <a:r>
              <a:rPr lang="en-US" sz="1200" dirty="0" err="1"/>
              <a:t>selectiv</a:t>
            </a:r>
            <a:r>
              <a:rPr lang="en-US" sz="1200" dirty="0"/>
              <a:t> al </a:t>
            </a:r>
            <a:r>
              <a:rPr lang="en-US" sz="1200" dirty="0" err="1"/>
              <a:t>recaptării</a:t>
            </a:r>
            <a:r>
              <a:rPr lang="en-US" sz="1200" dirty="0"/>
              <a:t> </a:t>
            </a:r>
            <a:r>
              <a:rPr lang="en-US" sz="1200" dirty="0" err="1"/>
              <a:t>serotoninei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36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Scopul</a:t>
            </a:r>
            <a:r>
              <a:rPr lang="en-US" dirty="0"/>
              <a:t> </a:t>
            </a:r>
            <a:r>
              <a:rPr lang="en-US" dirty="0" err="1"/>
              <a:t>nostru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evidenție</a:t>
            </a:r>
            <a:r>
              <a:rPr lang="en-US" dirty="0" err="1">
                <a:solidFill>
                  <a:srgbClr val="92D050"/>
                </a:solidFill>
              </a:rPr>
              <a:t>m</a:t>
            </a:r>
            <a:r>
              <a:rPr lang="en-US" dirty="0"/>
              <a:t>(</a:t>
            </a:r>
            <a:r>
              <a:rPr lang="en-US" dirty="0" err="1"/>
              <a:t>ze</a:t>
            </a:r>
            <a:r>
              <a:rPr lang="en-US" dirty="0"/>
              <a:t>) </a:t>
            </a:r>
            <a:r>
              <a:rPr lang="en-US" dirty="0" err="1"/>
              <a:t>importanța</a:t>
            </a:r>
            <a:r>
              <a:rPr lang="en-US" dirty="0"/>
              <a:t> </a:t>
            </a:r>
            <a:r>
              <a:rPr lang="en-US" dirty="0" err="1"/>
              <a:t>renunțării</a:t>
            </a:r>
            <a:r>
              <a:rPr lang="en-US" dirty="0"/>
              <a:t> la </a:t>
            </a:r>
            <a:r>
              <a:rPr lang="en-US" dirty="0" err="1"/>
              <a:t>fumat</a:t>
            </a:r>
            <a:r>
              <a:rPr lang="en-US" dirty="0"/>
              <a:t> la </a:t>
            </a:r>
            <a:r>
              <a:rPr lang="en-US" dirty="0" err="1"/>
              <a:t>persoanele</a:t>
            </a:r>
            <a:r>
              <a:rPr lang="en-US" dirty="0"/>
              <a:t> cu BPOC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anxietate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ofer</a:t>
            </a:r>
            <a:r>
              <a:rPr lang="en-US" dirty="0" err="1">
                <a:solidFill>
                  <a:srgbClr val="92D050"/>
                </a:solidFill>
              </a:rPr>
              <a:t>im</a:t>
            </a:r>
            <a:r>
              <a:rPr lang="en-US" dirty="0"/>
              <a:t>(e) un </a:t>
            </a:r>
            <a:r>
              <a:rPr lang="en-US" dirty="0" err="1"/>
              <a:t>exemplu</a:t>
            </a:r>
            <a:r>
              <a:rPr lang="en-US" dirty="0"/>
              <a:t> de </a:t>
            </a:r>
            <a:r>
              <a:rPr lang="en-US" dirty="0" err="1"/>
              <a:t>intervenție</a:t>
            </a:r>
            <a:r>
              <a:rPr lang="en-US" dirty="0"/>
              <a:t> </a:t>
            </a:r>
            <a:r>
              <a:rPr lang="en-US" dirty="0" err="1"/>
              <a:t>bazată</a:t>
            </a:r>
            <a:r>
              <a:rPr lang="en-US" dirty="0"/>
              <a:t> pe </a:t>
            </a:r>
            <a:r>
              <a:rPr lang="en-US" dirty="0" err="1"/>
              <a:t>dovezi</a:t>
            </a:r>
            <a:r>
              <a:rPr lang="en-US" dirty="0"/>
              <a:t> </a:t>
            </a:r>
            <a:r>
              <a:rPr lang="en-US" dirty="0" err="1"/>
              <a:t>printr</a:t>
            </a:r>
            <a:r>
              <a:rPr lang="en-US" dirty="0"/>
              <a:t>-un </a:t>
            </a:r>
            <a:r>
              <a:rPr lang="en-US" dirty="0" err="1"/>
              <a:t>caz</a:t>
            </a:r>
            <a:r>
              <a:rPr lang="en-US" dirty="0"/>
              <a:t> clinic.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</a:t>
            </a:r>
            <a:r>
              <a:rPr lang="en-US" dirty="0" err="1"/>
              <a:t>veți</a:t>
            </a:r>
            <a:r>
              <a:rPr lang="en-US" dirty="0"/>
              <a:t> </a:t>
            </a:r>
            <a:r>
              <a:rPr lang="en-US" dirty="0" err="1"/>
              <a:t>învăța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92D050"/>
                </a:solidFill>
              </a:rPr>
              <a:t>Sa</a:t>
            </a:r>
            <a:r>
              <a:rPr lang="en-US" sz="2000" dirty="0"/>
              <a:t> (Î)</a:t>
            </a:r>
            <a:r>
              <a:rPr lang="en-US" sz="2000" dirty="0" err="1">
                <a:solidFill>
                  <a:srgbClr val="92D050"/>
                </a:solidFill>
              </a:rPr>
              <a:t>i</a:t>
            </a:r>
            <a:r>
              <a:rPr lang="en-US" sz="2000" dirty="0" err="1"/>
              <a:t>nțelegeți</a:t>
            </a:r>
            <a:r>
              <a:rPr lang="en-US" sz="2000" dirty="0"/>
              <a:t> </a:t>
            </a:r>
            <a:r>
              <a:rPr lang="en-US" sz="2000" dirty="0" err="1"/>
              <a:t>importanța</a:t>
            </a:r>
            <a:r>
              <a:rPr lang="en-US" sz="2000" dirty="0"/>
              <a:t> </a:t>
            </a:r>
            <a:r>
              <a:rPr lang="en-US" sz="2000" dirty="0" err="1"/>
              <a:t>evaluării</a:t>
            </a:r>
            <a:r>
              <a:rPr lang="en-US" sz="2000" dirty="0"/>
              <a:t> statu</a:t>
            </a:r>
            <a:r>
              <a:rPr lang="en-US" sz="2000" dirty="0">
                <a:solidFill>
                  <a:srgbClr val="92D050"/>
                </a:solidFill>
              </a:rPr>
              <a:t>s</a:t>
            </a:r>
            <a:r>
              <a:rPr lang="en-US" sz="2000" dirty="0"/>
              <a:t>(t)</a:t>
            </a:r>
            <a:r>
              <a:rPr lang="en-US" sz="2000" dirty="0" err="1"/>
              <a:t>ului</a:t>
            </a:r>
            <a:r>
              <a:rPr lang="en-US" sz="2000" dirty="0"/>
              <a:t> de </a:t>
            </a:r>
            <a:r>
              <a:rPr lang="en-US" sz="2000" dirty="0" err="1"/>
              <a:t>fumător</a:t>
            </a:r>
            <a:r>
              <a:rPr lang="en-US" sz="2000" dirty="0"/>
              <a:t> la </a:t>
            </a:r>
            <a:r>
              <a:rPr lang="en-US" sz="2000" dirty="0" err="1"/>
              <a:t>persoanele</a:t>
            </a:r>
            <a:r>
              <a:rPr lang="en-US" sz="2000" dirty="0"/>
              <a:t> cu BPOC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anxietate</a:t>
            </a:r>
            <a:endParaRPr lang="en-US" sz="2000" dirty="0"/>
          </a:p>
          <a:p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identific</a:t>
            </a:r>
            <a:r>
              <a:rPr lang="en-US" sz="2000" dirty="0" err="1">
                <a:solidFill>
                  <a:srgbClr val="92D050"/>
                </a:solidFill>
              </a:rPr>
              <a:t>ati</a:t>
            </a:r>
            <a:r>
              <a:rPr lang="en-US" sz="2000" dirty="0"/>
              <a:t>(e) </a:t>
            </a:r>
            <a:r>
              <a:rPr lang="en-US" sz="2000" dirty="0" err="1"/>
              <a:t>principalele</a:t>
            </a:r>
            <a:r>
              <a:rPr lang="en-US" sz="2000" dirty="0"/>
              <a:t> </a:t>
            </a:r>
            <a:r>
              <a:rPr lang="en-US" sz="2000" dirty="0" err="1"/>
              <a:t>bariere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calea</a:t>
            </a:r>
            <a:r>
              <a:rPr lang="en-US" sz="2000" dirty="0"/>
              <a:t> </a:t>
            </a:r>
            <a:r>
              <a:rPr lang="en-US" sz="2000" dirty="0" err="1"/>
              <a:t>renunțării</a:t>
            </a:r>
            <a:r>
              <a:rPr lang="en-US" sz="2000" dirty="0"/>
              <a:t> la </a:t>
            </a:r>
            <a:r>
              <a:rPr lang="en-US" sz="2000" dirty="0" err="1"/>
              <a:t>fumat</a:t>
            </a:r>
            <a:r>
              <a:rPr lang="en-US" sz="2000" dirty="0"/>
              <a:t> la </a:t>
            </a:r>
            <a:r>
              <a:rPr lang="en-US" sz="2000" dirty="0" err="1"/>
              <a:t>persoanele</a:t>
            </a:r>
            <a:r>
              <a:rPr lang="en-US" sz="2000" dirty="0"/>
              <a:t> cu BPOC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anxietate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metodele</a:t>
            </a:r>
            <a:r>
              <a:rPr lang="en-US" sz="2000" dirty="0"/>
              <a:t> </a:t>
            </a:r>
            <a:r>
              <a:rPr lang="en-US" sz="2000" dirty="0" err="1"/>
              <a:t>adecvate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le </a:t>
            </a:r>
            <a:r>
              <a:rPr lang="en-US" sz="2000" dirty="0" err="1"/>
              <a:t>depăși</a:t>
            </a:r>
            <a:endParaRPr lang="en-US" sz="2000" dirty="0"/>
          </a:p>
          <a:p>
            <a:r>
              <a:rPr lang="en-US" sz="2000" dirty="0"/>
              <a:t>Cum se </a:t>
            </a:r>
            <a:r>
              <a:rPr lang="en-US" sz="2000" dirty="0" err="1"/>
              <a:t>aplică</a:t>
            </a:r>
            <a:r>
              <a:rPr lang="en-US" sz="2000" dirty="0"/>
              <a:t> o </a:t>
            </a:r>
            <a:r>
              <a:rPr lang="en-US" sz="2000" dirty="0" err="1"/>
              <a:t>intervenție</a:t>
            </a:r>
            <a:r>
              <a:rPr lang="en-US" sz="2000" dirty="0"/>
              <a:t> </a:t>
            </a:r>
            <a:r>
              <a:rPr lang="en-US" sz="2000" dirty="0" err="1"/>
              <a:t>structurată</a:t>
            </a:r>
            <a:r>
              <a:rPr lang="en-US" sz="2000" dirty="0"/>
              <a:t> de </a:t>
            </a:r>
            <a:r>
              <a:rPr lang="en-US" sz="2000" dirty="0" err="1"/>
              <a:t>renunțare</a:t>
            </a:r>
            <a:r>
              <a:rPr lang="en-US" sz="2000" dirty="0"/>
              <a:t> la </a:t>
            </a:r>
            <a:r>
              <a:rPr lang="en-US" sz="2000" dirty="0" err="1"/>
              <a:t>fumat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persoanele</a:t>
            </a:r>
            <a:r>
              <a:rPr lang="en-US" sz="2000" dirty="0"/>
              <a:t> cu BPOC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anxietate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Provocarea renunțării la fumat la persoanele cu BPOC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Renunțarea</a:t>
            </a:r>
            <a:r>
              <a:rPr lang="en-US" sz="1600" dirty="0"/>
              <a:t> la </a:t>
            </a:r>
            <a:r>
              <a:rPr lang="en-US" sz="1600" dirty="0" err="1"/>
              <a:t>fumat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</a:t>
            </a:r>
            <a:r>
              <a:rPr lang="en-US" sz="1600" dirty="0" err="1"/>
              <a:t>cea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eficientă</a:t>
            </a:r>
            <a:r>
              <a:rPr lang="en-US" sz="1600" dirty="0"/>
              <a:t> </a:t>
            </a:r>
            <a:r>
              <a:rPr lang="en-US" sz="1600" dirty="0" err="1"/>
              <a:t>intervenție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/>
              <a:t>stoparea</a:t>
            </a:r>
            <a:r>
              <a:rPr lang="en-US" sz="1600" dirty="0"/>
              <a:t> </a:t>
            </a:r>
            <a:r>
              <a:rPr lang="en-US" sz="1600" dirty="0" err="1"/>
              <a:t>progresiei</a:t>
            </a:r>
            <a:r>
              <a:rPr lang="en-US" sz="1600" dirty="0"/>
              <a:t> BPOC, precum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92D050"/>
                </a:solidFill>
              </a:rPr>
              <a:t>pentru</a:t>
            </a:r>
            <a:r>
              <a:rPr lang="en-US" sz="1600" dirty="0">
                <a:solidFill>
                  <a:srgbClr val="92D050"/>
                </a:solidFill>
              </a:rPr>
              <a:t>(</a:t>
            </a:r>
            <a:r>
              <a:rPr lang="en-US" sz="1600" dirty="0" err="1"/>
              <a:t>în</a:t>
            </a:r>
            <a:r>
              <a:rPr lang="en-US" sz="1600" dirty="0"/>
              <a:t>) </a:t>
            </a:r>
            <a:r>
              <a:rPr lang="en-US" sz="1600" dirty="0" err="1"/>
              <a:t>creșterea</a:t>
            </a:r>
            <a:r>
              <a:rPr lang="en-US" sz="1600" dirty="0"/>
              <a:t> </a:t>
            </a:r>
            <a:r>
              <a:rPr lang="en-US" sz="1600" dirty="0" err="1"/>
              <a:t>supraviețuirii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reducerea</a:t>
            </a:r>
            <a:r>
              <a:rPr lang="en-US" sz="1600" dirty="0"/>
              <a:t> mortalității</a:t>
            </a:r>
            <a:r>
              <a:rPr lang="en-US" sz="1600" baseline="30000" dirty="0"/>
              <a:t>1</a:t>
            </a:r>
          </a:p>
          <a:p>
            <a:r>
              <a:rPr lang="en-US" sz="1600" dirty="0"/>
              <a:t>30-50% </a:t>
            </a:r>
            <a:r>
              <a:rPr lang="en-US" sz="1600" dirty="0" err="1"/>
              <a:t>dintre</a:t>
            </a:r>
            <a:r>
              <a:rPr lang="en-US" sz="1600" dirty="0"/>
              <a:t> </a:t>
            </a:r>
            <a:r>
              <a:rPr lang="en-US" sz="1600" dirty="0" err="1"/>
              <a:t>persoanele</a:t>
            </a:r>
            <a:r>
              <a:rPr lang="en-US" sz="1600" dirty="0"/>
              <a:t> cu BPOC </a:t>
            </a:r>
            <a:r>
              <a:rPr lang="en-US" sz="1600" dirty="0" err="1"/>
              <a:t>simptomatică</a:t>
            </a:r>
            <a:r>
              <a:rPr lang="en-US" sz="1600" dirty="0"/>
              <a:t> </a:t>
            </a:r>
            <a:r>
              <a:rPr lang="en-US" sz="1600" dirty="0" err="1"/>
              <a:t>moderată</a:t>
            </a:r>
            <a:r>
              <a:rPr lang="en-US" sz="1600" dirty="0">
                <a:solidFill>
                  <a:srgbClr val="92D050"/>
                </a:solidFill>
              </a:rPr>
              <a:t>,</a:t>
            </a:r>
            <a:r>
              <a:rPr lang="en-US" sz="1600" dirty="0"/>
              <a:t> </a:t>
            </a:r>
            <a:r>
              <a:rPr lang="en-US" sz="1600" dirty="0" err="1"/>
              <a:t>până</a:t>
            </a:r>
            <a:r>
              <a:rPr lang="en-US" sz="1600" dirty="0"/>
              <a:t> la </a:t>
            </a:r>
            <a:r>
              <a:rPr lang="en-US" sz="1600" dirty="0" err="1"/>
              <a:t>foarte</a:t>
            </a:r>
            <a:r>
              <a:rPr lang="en-US" sz="1600" dirty="0"/>
              <a:t> </a:t>
            </a:r>
            <a:r>
              <a:rPr lang="en-US" sz="1600" dirty="0" err="1"/>
              <a:t>severă</a:t>
            </a:r>
            <a:r>
              <a:rPr lang="en-US" sz="1600" dirty="0"/>
              <a:t> </a:t>
            </a:r>
            <a:r>
              <a:rPr lang="en-US" sz="1600" dirty="0" err="1"/>
              <a:t>continuă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fumeze</a:t>
            </a:r>
            <a:r>
              <a:rPr lang="en-US" sz="1600" baseline="30000" dirty="0"/>
              <a:t>2</a:t>
            </a:r>
          </a:p>
          <a:p>
            <a:r>
              <a:rPr lang="en-US" sz="1600" dirty="0" err="1"/>
              <a:t>Renunțarea</a:t>
            </a:r>
            <a:r>
              <a:rPr lang="en-US" sz="1600" dirty="0"/>
              <a:t> la </a:t>
            </a:r>
            <a:r>
              <a:rPr lang="en-US" sz="1600" dirty="0" err="1"/>
              <a:t>fumat</a:t>
            </a:r>
            <a:r>
              <a:rPr lang="en-US" sz="1600" dirty="0"/>
              <a:t> </a:t>
            </a:r>
            <a:r>
              <a:rPr lang="en-US" sz="1600" dirty="0" err="1"/>
              <a:t>poate</a:t>
            </a:r>
            <a:r>
              <a:rPr lang="en-US" sz="1600" dirty="0"/>
              <a:t> fi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eficientă</a:t>
            </a:r>
            <a:r>
              <a:rPr lang="en-US" sz="1600" dirty="0"/>
              <a:t> </a:t>
            </a:r>
            <a:r>
              <a:rPr lang="en-US" sz="1600" dirty="0" err="1"/>
              <a:t>atunci</a:t>
            </a:r>
            <a:r>
              <a:rPr lang="en-US" sz="1600" dirty="0"/>
              <a:t> </a:t>
            </a:r>
            <a:r>
              <a:rPr lang="en-US" sz="1600" dirty="0" err="1"/>
              <a:t>când</a:t>
            </a:r>
            <a:r>
              <a:rPr lang="en-US" sz="1600" dirty="0"/>
              <a:t> se </a:t>
            </a:r>
            <a:r>
              <a:rPr lang="en-US" sz="1600" dirty="0" err="1"/>
              <a:t>combină</a:t>
            </a:r>
            <a:r>
              <a:rPr lang="en-US" sz="1600" dirty="0"/>
              <a:t> </a:t>
            </a:r>
            <a:r>
              <a:rPr lang="en-US" sz="1600" dirty="0" err="1"/>
              <a:t>consilierea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tratamentele</a:t>
            </a:r>
            <a:r>
              <a:rPr lang="en-US" sz="1600" dirty="0"/>
              <a:t> farmacologice.</a:t>
            </a:r>
            <a:r>
              <a:rPr lang="en-US" sz="1600" baseline="30000" dirty="0"/>
              <a:t>3</a:t>
            </a:r>
            <a:r>
              <a:rPr lang="en-US" sz="1600" dirty="0"/>
              <a:t> Cu </a:t>
            </a:r>
            <a:r>
              <a:rPr lang="en-US" sz="1600" dirty="0" err="1"/>
              <a:t>toate</a:t>
            </a:r>
            <a:r>
              <a:rPr lang="en-US" sz="1600" dirty="0"/>
              <a:t> </a:t>
            </a:r>
            <a:r>
              <a:rPr lang="en-US" sz="1600" dirty="0" err="1"/>
              <a:t>acestea</a:t>
            </a:r>
            <a:r>
              <a:rPr lang="en-US" sz="1600" dirty="0"/>
              <a:t>, </a:t>
            </a:r>
            <a:r>
              <a:rPr lang="en-US" sz="1600" dirty="0" err="1"/>
              <a:t>chiar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atunci</a:t>
            </a:r>
            <a:r>
              <a:rPr lang="en-US" sz="1600" dirty="0"/>
              <a:t> </a:t>
            </a:r>
            <a:r>
              <a:rPr lang="en-US" sz="1600" dirty="0" err="1"/>
              <a:t>când</a:t>
            </a:r>
            <a:r>
              <a:rPr lang="en-US" sz="1600" dirty="0"/>
              <a:t> se </a:t>
            </a:r>
            <a:r>
              <a:rPr lang="en-US" sz="1600" dirty="0" err="1"/>
              <a:t>adoptă</a:t>
            </a:r>
            <a:r>
              <a:rPr lang="en-US" sz="1600" dirty="0"/>
              <a:t> o </a:t>
            </a:r>
            <a:r>
              <a:rPr lang="en-US" sz="1600" dirty="0" err="1"/>
              <a:t>abordare</a:t>
            </a:r>
            <a:r>
              <a:rPr lang="en-US" sz="1600" dirty="0"/>
              <a:t> </a:t>
            </a:r>
            <a:r>
              <a:rPr lang="en-US" sz="1600" dirty="0" err="1"/>
              <a:t>combinată</a:t>
            </a:r>
            <a:r>
              <a:rPr lang="en-US" sz="1600" dirty="0"/>
              <a:t>, 65-85% </a:t>
            </a:r>
            <a:r>
              <a:rPr lang="en-US" sz="1600" dirty="0" err="1"/>
              <a:t>dintre</a:t>
            </a:r>
            <a:r>
              <a:rPr lang="en-US" sz="1600" dirty="0"/>
              <a:t> </a:t>
            </a:r>
            <a:r>
              <a:rPr lang="en-US" sz="1600" dirty="0" err="1"/>
              <a:t>aceștia</a:t>
            </a:r>
            <a:r>
              <a:rPr lang="en-US" sz="1600" dirty="0"/>
              <a:t> </a:t>
            </a:r>
            <a:r>
              <a:rPr lang="en-US" sz="1600" dirty="0" err="1"/>
              <a:t>continuă</a:t>
            </a:r>
            <a:r>
              <a:rPr lang="en-US" sz="1600" dirty="0"/>
              <a:t> </a:t>
            </a:r>
            <a:r>
              <a:rPr lang="en-US" sz="1600" dirty="0" err="1"/>
              <a:t>să</a:t>
            </a:r>
            <a:r>
              <a:rPr lang="en-US" sz="1600" dirty="0"/>
              <a:t> </a:t>
            </a:r>
            <a:r>
              <a:rPr lang="en-US" sz="1600" dirty="0" err="1"/>
              <a:t>fumeze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92D050"/>
                </a:solidFill>
              </a:rPr>
              <a:t>dupa</a:t>
            </a:r>
            <a:r>
              <a:rPr lang="en-US" sz="1600" dirty="0"/>
              <a:t>(la) 1 an</a:t>
            </a:r>
            <a:r>
              <a:rPr lang="en-US" sz="1600" baseline="30000" dirty="0"/>
              <a:t>2</a:t>
            </a:r>
          </a:p>
          <a:p>
            <a:r>
              <a:rPr lang="en-US" sz="1600" dirty="0" err="1"/>
              <a:t>Persoanele</a:t>
            </a:r>
            <a:r>
              <a:rPr lang="en-US" sz="1600" dirty="0"/>
              <a:t> cu BPOC au </a:t>
            </a:r>
            <a:r>
              <a:rPr lang="en-US" sz="1600" dirty="0" err="1"/>
              <a:t>adesea</a:t>
            </a:r>
            <a:r>
              <a:rPr lang="en-US" sz="1600" dirty="0"/>
              <a:t> </a:t>
            </a:r>
            <a:r>
              <a:rPr lang="en-US" sz="1600" dirty="0" err="1"/>
              <a:t>comorbidități</a:t>
            </a:r>
            <a:r>
              <a:rPr lang="en-US" sz="1600" dirty="0"/>
              <a:t> care </a:t>
            </a:r>
            <a:r>
              <a:rPr lang="en-US" sz="1600" dirty="0" err="1"/>
              <a:t>necesită</a:t>
            </a:r>
            <a:r>
              <a:rPr lang="en-US" sz="1600" dirty="0"/>
              <a:t> o </a:t>
            </a:r>
            <a:r>
              <a:rPr lang="en-US" sz="1600" dirty="0" err="1"/>
              <a:t>atenție</a:t>
            </a:r>
            <a:r>
              <a:rPr lang="en-US" sz="1600" dirty="0"/>
              <a:t> </a:t>
            </a:r>
            <a:r>
              <a:rPr lang="en-US" sz="1600" dirty="0" err="1"/>
              <a:t>special</a:t>
            </a:r>
            <a:r>
              <a:rPr lang="en-US" sz="1600" dirty="0" err="1">
                <a:solidFill>
                  <a:srgbClr val="92D050"/>
                </a:solidFill>
              </a:rPr>
              <a:t>a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</a:t>
            </a:r>
            <a:r>
              <a:rPr lang="en-US" sz="1600" dirty="0" err="1">
                <a:solidFill>
                  <a:srgbClr val="92D050"/>
                </a:solidFill>
              </a:rPr>
              <a:t>vederea</a:t>
            </a:r>
            <a:r>
              <a:rPr lang="en-US" sz="1600" dirty="0"/>
              <a:t> (</a:t>
            </a:r>
            <a:r>
              <a:rPr lang="en-US" sz="1600" dirty="0" err="1"/>
              <a:t>efortul</a:t>
            </a:r>
            <a:r>
              <a:rPr lang="en-US" sz="1600" dirty="0"/>
              <a:t> de a) </a:t>
            </a:r>
            <a:r>
              <a:rPr lang="en-US" sz="1600" dirty="0" err="1"/>
              <a:t>renunța</a:t>
            </a:r>
            <a:r>
              <a:rPr lang="en-US" sz="1600" dirty="0" err="1">
                <a:solidFill>
                  <a:srgbClr val="92D050"/>
                </a:solidFill>
              </a:rPr>
              <a:t>rii</a:t>
            </a:r>
            <a:r>
              <a:rPr lang="en-US" sz="1600" dirty="0"/>
              <a:t> la </a:t>
            </a:r>
            <a:r>
              <a:rPr lang="en-US" sz="1600" dirty="0" err="1"/>
              <a:t>fumat</a:t>
            </a:r>
            <a:endParaRPr lang="en-US" sz="1600" dirty="0"/>
          </a:p>
        </p:txBody>
      </p:sp>
      <p:sp>
        <p:nvSpPr>
          <p:cNvPr id="4" name="Text Placeholder 3"/>
          <p:cNvSpPr txBox="1"/>
          <p:nvPr/>
        </p:nvSpPr>
        <p:spPr>
          <a:xfrm>
            <a:off x="4445000" y="4288584"/>
            <a:ext cx="4699000" cy="521938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</a:t>
            </a:r>
            <a:r>
              <a:rPr lang="en-US" sz="800" kern="0" dirty="0" err="1"/>
              <a:t>Tonnesen</a:t>
            </a:r>
            <a:r>
              <a:rPr lang="en-US" sz="800" kern="0" dirty="0"/>
              <a:t> P. </a:t>
            </a:r>
            <a:r>
              <a:rPr lang="en-US" sz="800" kern="0" dirty="0" err="1"/>
              <a:t>Eur</a:t>
            </a:r>
            <a:r>
              <a:rPr lang="en-US" sz="800" kern="0" dirty="0"/>
              <a:t> Respir Rev 2013;22:37-43;</a:t>
            </a:r>
            <a:br>
              <a:rPr lang="en-US" sz="800" kern="0" dirty="0"/>
            </a:br>
            <a:r>
              <a:rPr lang="en-US" sz="800" kern="0" dirty="0"/>
              <a:t>2. </a:t>
            </a:r>
            <a:r>
              <a:rPr lang="en-US" sz="800" kern="0" dirty="0" err="1"/>
              <a:t>Tashkin</a:t>
            </a:r>
            <a:r>
              <a:rPr lang="en-US" sz="800" kern="0" dirty="0"/>
              <a:t> DP. Intern </a:t>
            </a:r>
            <a:r>
              <a:rPr lang="en-US" sz="800" kern="0" dirty="0" err="1"/>
              <a:t>Emerg</a:t>
            </a:r>
            <a:r>
              <a:rPr lang="en-US" sz="800" kern="0" dirty="0"/>
              <a:t> Med 2021;16:545-7; </a:t>
            </a:r>
            <a:br>
              <a:rPr lang="en-US" sz="800" kern="0" dirty="0"/>
            </a:br>
            <a:r>
              <a:rPr lang="en-US" sz="800" kern="0" dirty="0"/>
              <a:t>3. GOLD 2022. Available at: https://goldcopd.org/2022-gold-reports-2/.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Tulburări</a:t>
            </a:r>
            <a:r>
              <a:rPr lang="en-US" dirty="0"/>
              <a:t> </a:t>
            </a:r>
            <a:r>
              <a:rPr lang="en-US" dirty="0" err="1"/>
              <a:t>psihice</a:t>
            </a:r>
            <a:r>
              <a:rPr lang="en-US" dirty="0"/>
              <a:t>: </a:t>
            </a:r>
            <a:r>
              <a:rPr lang="en-US" dirty="0" err="1"/>
              <a:t>Comorbidități</a:t>
            </a:r>
            <a:r>
              <a:rPr lang="en-US" dirty="0"/>
              <a:t> </a:t>
            </a:r>
            <a:r>
              <a:rPr lang="en-US" dirty="0" err="1"/>
              <a:t>importante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BPOC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Anxietatea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depresia</a:t>
            </a:r>
            <a:r>
              <a:rPr lang="en-US" sz="1600" dirty="0"/>
              <a:t> sunt </a:t>
            </a:r>
            <a:r>
              <a:rPr lang="en-US" sz="1600" dirty="0" err="1"/>
              <a:t>frecvente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BPOC </a:t>
            </a:r>
            <a:r>
              <a:rPr lang="en-US" sz="1600" dirty="0" err="1"/>
              <a:t>și</a:t>
            </a:r>
            <a:r>
              <a:rPr lang="en-US" sz="1600" dirty="0"/>
              <a:t> sunt </a:t>
            </a:r>
            <a:r>
              <a:rPr lang="en-US" sz="1600" dirty="0" err="1"/>
              <a:t>asociate</a:t>
            </a:r>
            <a:r>
              <a:rPr lang="en-US" sz="1600" dirty="0"/>
              <a:t> cu o stare de </a:t>
            </a:r>
            <a:r>
              <a:rPr lang="en-US" sz="1600" dirty="0" err="1"/>
              <a:t>sănătate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</a:t>
            </a:r>
            <a:r>
              <a:rPr lang="en-US" sz="1600" dirty="0" err="1"/>
              <a:t>proastă</a:t>
            </a:r>
            <a:r>
              <a:rPr lang="en-US" sz="1600" dirty="0"/>
              <a:t>, cu un </a:t>
            </a:r>
            <a:r>
              <a:rPr lang="en-US" sz="1600" dirty="0" err="1"/>
              <a:t>risc</a:t>
            </a:r>
            <a:r>
              <a:rPr lang="en-US" sz="1600" dirty="0"/>
              <a:t> </a:t>
            </a:r>
            <a:r>
              <a:rPr lang="en-US" sz="1600" dirty="0" err="1"/>
              <a:t>crescut</a:t>
            </a:r>
            <a:r>
              <a:rPr lang="en-US" sz="1600" dirty="0"/>
              <a:t> de </a:t>
            </a:r>
            <a:r>
              <a:rPr lang="en-US" sz="1600" dirty="0" err="1"/>
              <a:t>exacerbări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cu </a:t>
            </a:r>
            <a:r>
              <a:rPr lang="en-US" sz="1600" dirty="0" err="1"/>
              <a:t>internări</a:t>
            </a:r>
            <a:r>
              <a:rPr lang="en-US" sz="1600" dirty="0"/>
              <a:t> de </a:t>
            </a:r>
            <a:r>
              <a:rPr lang="en-US" sz="1600" dirty="0" err="1"/>
              <a:t>urgență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spital</a:t>
            </a:r>
            <a:r>
              <a:rPr lang="en-US" sz="1600" baseline="30000" dirty="0"/>
              <a:t>1</a:t>
            </a:r>
          </a:p>
          <a:p>
            <a:r>
              <a:rPr lang="en-US" sz="1600" dirty="0"/>
              <a:t>Mai </a:t>
            </a:r>
            <a:r>
              <a:rPr lang="en-US" sz="1600" dirty="0" err="1"/>
              <a:t>multe</a:t>
            </a:r>
            <a:r>
              <a:rPr lang="en-US" sz="1600" dirty="0"/>
              <a:t> </a:t>
            </a:r>
            <a:r>
              <a:rPr lang="en-US" sz="1600" dirty="0" err="1"/>
              <a:t>studii</a:t>
            </a:r>
            <a:r>
              <a:rPr lang="en-US" sz="1600" dirty="0"/>
              <a:t> au </a:t>
            </a:r>
            <a:r>
              <a:rPr lang="en-US" sz="1600" dirty="0" err="1"/>
              <a:t>demonstrat</a:t>
            </a:r>
            <a:r>
              <a:rPr lang="en-US" sz="1600" dirty="0"/>
              <a:t> o </a:t>
            </a:r>
            <a:r>
              <a:rPr lang="en-US" sz="1600" dirty="0" err="1"/>
              <a:t>asociere</a:t>
            </a:r>
            <a:r>
              <a:rPr lang="en-US" sz="1600" dirty="0"/>
              <a:t> </a:t>
            </a:r>
            <a:r>
              <a:rPr lang="en-US" sz="1600" dirty="0" err="1"/>
              <a:t>între</a:t>
            </a:r>
            <a:r>
              <a:rPr lang="en-US" sz="1600" dirty="0"/>
              <a:t> </a:t>
            </a:r>
            <a:r>
              <a:rPr lang="en-US" sz="1600" dirty="0" err="1"/>
              <a:t>fumatul</a:t>
            </a:r>
            <a:r>
              <a:rPr lang="en-US" sz="1600" dirty="0"/>
              <a:t> de </a:t>
            </a:r>
            <a:r>
              <a:rPr lang="en-US" sz="1600" dirty="0" err="1"/>
              <a:t>țigări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creșterea</a:t>
            </a:r>
            <a:r>
              <a:rPr lang="en-US" sz="1600" dirty="0"/>
              <a:t> </a:t>
            </a:r>
            <a:r>
              <a:rPr lang="en-US" sz="1600" dirty="0" err="1"/>
              <a:t>simptomelor</a:t>
            </a:r>
            <a:r>
              <a:rPr lang="en-US" sz="1600" dirty="0"/>
              <a:t>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tulburărilor</a:t>
            </a:r>
            <a:r>
              <a:rPr lang="en-US" sz="1600" dirty="0"/>
              <a:t> de anxietate</a:t>
            </a:r>
            <a:r>
              <a:rPr lang="en-US" sz="1600" baseline="30000" dirty="0"/>
              <a:t>2</a:t>
            </a:r>
          </a:p>
          <a:p>
            <a:r>
              <a:rPr lang="en-US" sz="1600" dirty="0" err="1"/>
              <a:t>Fumatul</a:t>
            </a:r>
            <a:r>
              <a:rPr lang="en-US" sz="1600" dirty="0"/>
              <a:t>, </a:t>
            </a:r>
            <a:r>
              <a:rPr lang="en-US" sz="1600" dirty="0" err="1"/>
              <a:t>depresia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anxietatea</a:t>
            </a:r>
            <a:r>
              <a:rPr lang="en-US" sz="1600" dirty="0"/>
              <a:t> sunt </a:t>
            </a:r>
            <a:r>
              <a:rPr lang="en-US" sz="1600" dirty="0" err="1"/>
              <a:t>toate</a:t>
            </a:r>
            <a:r>
              <a:rPr lang="en-US" sz="1600" dirty="0"/>
              <a:t> </a:t>
            </a:r>
            <a:r>
              <a:rPr lang="en-US" sz="1600" dirty="0" err="1"/>
              <a:t>asociate</a:t>
            </a:r>
            <a:r>
              <a:rPr lang="en-US" sz="1600" dirty="0"/>
              <a:t> cu un </a:t>
            </a:r>
            <a:r>
              <a:rPr lang="en-US" sz="1600" dirty="0" err="1"/>
              <a:t>risc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mare de </a:t>
            </a:r>
            <a:r>
              <a:rPr lang="en-US" sz="1600" dirty="0" err="1"/>
              <a:t>deces</a:t>
            </a:r>
            <a:r>
              <a:rPr lang="en-US" sz="1600" dirty="0"/>
              <a:t> la </a:t>
            </a:r>
            <a:r>
              <a:rPr lang="en-US" sz="1600" dirty="0" err="1"/>
              <a:t>persoanele</a:t>
            </a:r>
            <a:r>
              <a:rPr lang="en-US" sz="1600" dirty="0"/>
              <a:t> cu BPOC</a:t>
            </a:r>
            <a:r>
              <a:rPr lang="en-US" sz="1600" baseline="30000" dirty="0"/>
              <a:t>3</a:t>
            </a:r>
          </a:p>
        </p:txBody>
      </p:sp>
      <p:sp>
        <p:nvSpPr>
          <p:cNvPr id="4" name="Text Placeholder 3"/>
          <p:cNvSpPr txBox="1"/>
          <p:nvPr/>
        </p:nvSpPr>
        <p:spPr>
          <a:xfrm>
            <a:off x="3911600" y="4436317"/>
            <a:ext cx="5232400" cy="374205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GOLD 2022. Available at: https://goldcopd.org/2022-gold-reports-2/;</a:t>
            </a:r>
            <a:br>
              <a:rPr lang="en-US" sz="800" kern="0" dirty="0"/>
            </a:br>
            <a:r>
              <a:rPr lang="en-US" sz="800" kern="0" dirty="0"/>
              <a:t>2. Moylan S, et al. Brain </a:t>
            </a:r>
            <a:r>
              <a:rPr lang="en-US" sz="800" kern="0" dirty="0" err="1"/>
              <a:t>Behav</a:t>
            </a:r>
            <a:r>
              <a:rPr lang="en-US" sz="800" kern="0" dirty="0"/>
              <a:t> 2013;3:302-26; 3. Lou P, et al. Respir Care 2014;59:54-61.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Renunțarea</a:t>
            </a:r>
            <a:r>
              <a:rPr lang="en-US" dirty="0"/>
              <a:t> la </a:t>
            </a:r>
            <a:r>
              <a:rPr lang="en-US" dirty="0" err="1"/>
              <a:t>fumat</a:t>
            </a:r>
            <a:r>
              <a:rPr lang="en-US" dirty="0"/>
              <a:t> la </a:t>
            </a:r>
            <a:r>
              <a:rPr lang="en-US" dirty="0" err="1"/>
              <a:t>persoanele</a:t>
            </a:r>
            <a:r>
              <a:rPr lang="en-US" dirty="0"/>
              <a:t> cu BPOC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tulburări</a:t>
            </a:r>
            <a:r>
              <a:rPr lang="en-US" dirty="0"/>
              <a:t> </a:t>
            </a:r>
            <a:r>
              <a:rPr lang="en-US" dirty="0" err="1"/>
              <a:t>psihice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Problemele</a:t>
            </a:r>
            <a:r>
              <a:rPr lang="en-US" sz="1600" dirty="0"/>
              <a:t> de </a:t>
            </a:r>
            <a:r>
              <a:rPr lang="en-US" sz="1600" dirty="0" err="1"/>
              <a:t>sănătate</a:t>
            </a:r>
            <a:r>
              <a:rPr lang="en-US" sz="1600" dirty="0"/>
              <a:t> </a:t>
            </a:r>
            <a:r>
              <a:rPr lang="en-US" sz="1600" dirty="0" err="1"/>
              <a:t>mintală</a:t>
            </a:r>
            <a:r>
              <a:rPr lang="en-US" sz="1600" dirty="0"/>
              <a:t> sunt </a:t>
            </a:r>
            <a:r>
              <a:rPr lang="en-US" sz="1600" dirty="0" err="1"/>
              <a:t>asociate</a:t>
            </a:r>
            <a:r>
              <a:rPr lang="en-US" sz="1600" dirty="0"/>
              <a:t> </a:t>
            </a:r>
            <a:r>
              <a:rPr lang="en-US" sz="1600" dirty="0" err="1"/>
              <a:t>în</a:t>
            </a:r>
            <a:r>
              <a:rPr lang="en-US" sz="1600" dirty="0"/>
              <a:t> mod </a:t>
            </a:r>
            <a:r>
              <a:rPr lang="en-US" sz="1600" dirty="0" err="1"/>
              <a:t>negativ</a:t>
            </a:r>
            <a:r>
              <a:rPr lang="en-US" sz="1600" dirty="0"/>
              <a:t> cu </a:t>
            </a:r>
            <a:r>
              <a:rPr lang="en-US" sz="1600" dirty="0" err="1"/>
              <a:t>renunțarea</a:t>
            </a:r>
            <a:r>
              <a:rPr lang="en-US" sz="1600" dirty="0"/>
              <a:t> cu </a:t>
            </a:r>
            <a:r>
              <a:rPr lang="en-US" sz="1600" dirty="0" err="1"/>
              <a:t>succes</a:t>
            </a:r>
            <a:r>
              <a:rPr lang="en-US" sz="1600" dirty="0"/>
              <a:t> la </a:t>
            </a:r>
            <a:r>
              <a:rPr lang="en-US" sz="1600" dirty="0" err="1"/>
              <a:t>fumat</a:t>
            </a:r>
            <a:r>
              <a:rPr lang="en-US" sz="1600" dirty="0"/>
              <a:t> </a:t>
            </a:r>
            <a:r>
              <a:rPr lang="en-US" sz="1600" baseline="30000" dirty="0"/>
              <a:t>1,2</a:t>
            </a:r>
          </a:p>
          <a:p>
            <a:r>
              <a:rPr lang="en-US" sz="1600" dirty="0" err="1"/>
              <a:t>Fumătorii</a:t>
            </a:r>
            <a:r>
              <a:rPr lang="en-US" sz="1600" dirty="0"/>
              <a:t> de </a:t>
            </a:r>
            <a:r>
              <a:rPr lang="en-US" sz="1600" dirty="0" err="1"/>
              <a:t>tutun</a:t>
            </a:r>
            <a:r>
              <a:rPr lang="en-US" sz="1600" dirty="0"/>
              <a:t> cu </a:t>
            </a:r>
            <a:r>
              <a:rPr lang="en-US" sz="1600" dirty="0" err="1"/>
              <a:t>probleme</a:t>
            </a:r>
            <a:r>
              <a:rPr lang="en-US" sz="1600" dirty="0"/>
              <a:t> de </a:t>
            </a:r>
            <a:r>
              <a:rPr lang="en-US" sz="1600" dirty="0" err="1"/>
              <a:t>sănătate</a:t>
            </a:r>
            <a:r>
              <a:rPr lang="en-US" sz="1600" dirty="0"/>
              <a:t> </a:t>
            </a:r>
            <a:r>
              <a:rPr lang="en-US" sz="1600" dirty="0" err="1"/>
              <a:t>mintală</a:t>
            </a:r>
            <a:r>
              <a:rPr lang="en-US" sz="1600" dirty="0"/>
              <a:t> au </a:t>
            </a:r>
            <a:r>
              <a:rPr lang="en-US" sz="1600" dirty="0" err="1"/>
              <a:t>tendința</a:t>
            </a:r>
            <a:r>
              <a:rPr lang="en-US" sz="1600" dirty="0"/>
              <a:t> de a fi:</a:t>
            </a:r>
            <a:r>
              <a:rPr lang="en-US" sz="1600" baseline="30000" dirty="0"/>
              <a:t>3,4</a:t>
            </a:r>
          </a:p>
          <a:p>
            <a:pPr lvl="1"/>
            <a:r>
              <a:rPr lang="en-US" sz="1300" dirty="0"/>
              <a:t>Mai </a:t>
            </a:r>
            <a:r>
              <a:rPr lang="en-US" sz="1300" dirty="0" err="1"/>
              <a:t>dependenți</a:t>
            </a:r>
            <a:r>
              <a:rPr lang="en-US" sz="1300" dirty="0"/>
              <a:t> de </a:t>
            </a:r>
            <a:r>
              <a:rPr lang="en-US" sz="1300" dirty="0" err="1"/>
              <a:t>fumat</a:t>
            </a:r>
            <a:endParaRPr lang="en-US" sz="1300" dirty="0"/>
          </a:p>
          <a:p>
            <a:pPr lvl="1"/>
            <a:r>
              <a:rPr lang="en-US" sz="1300" dirty="0" err="1"/>
              <a:t>Fumează</a:t>
            </a:r>
            <a:r>
              <a:rPr lang="en-US" sz="1300" dirty="0"/>
              <a:t> </a:t>
            </a:r>
            <a:r>
              <a:rPr lang="en-US" sz="1300" dirty="0" err="1"/>
              <a:t>mai</a:t>
            </a:r>
            <a:r>
              <a:rPr lang="en-US" sz="1300" dirty="0"/>
              <a:t> </a:t>
            </a:r>
            <a:r>
              <a:rPr lang="en-US" sz="1300" dirty="0" err="1"/>
              <a:t>multe</a:t>
            </a:r>
            <a:r>
              <a:rPr lang="en-US" sz="1300" dirty="0"/>
              <a:t> </a:t>
            </a:r>
            <a:r>
              <a:rPr lang="en-US" sz="1300" dirty="0" err="1"/>
              <a:t>țigări</a:t>
            </a:r>
            <a:endParaRPr lang="en-US" sz="1300" dirty="0"/>
          </a:p>
          <a:p>
            <a:pPr lvl="1"/>
            <a:r>
              <a:rPr lang="en-US" sz="1300" dirty="0"/>
              <a:t>Mai </a:t>
            </a:r>
            <a:r>
              <a:rPr lang="en-US" sz="1300" dirty="0" err="1"/>
              <a:t>predispuși</a:t>
            </a:r>
            <a:r>
              <a:rPr lang="en-US" sz="1300" dirty="0"/>
              <a:t> la </a:t>
            </a:r>
            <a:r>
              <a:rPr lang="en-US" sz="1300" dirty="0" err="1"/>
              <a:t>recidivă</a:t>
            </a:r>
            <a:endParaRPr lang="en-US" sz="1300" dirty="0"/>
          </a:p>
          <a:p>
            <a:pPr lvl="1"/>
            <a:r>
              <a:rPr lang="en-US" sz="1300" dirty="0"/>
              <a:t>Au </a:t>
            </a:r>
            <a:r>
              <a:rPr lang="en-US" sz="1300" dirty="0" err="1"/>
              <a:t>nevoie</a:t>
            </a:r>
            <a:r>
              <a:rPr lang="en-US" sz="1300" dirty="0"/>
              <a:t> de </a:t>
            </a:r>
            <a:r>
              <a:rPr lang="en-US" sz="1300" dirty="0" err="1"/>
              <a:t>sprijin</a:t>
            </a:r>
            <a:r>
              <a:rPr lang="en-US" sz="1300" dirty="0"/>
              <a:t> </a:t>
            </a:r>
            <a:r>
              <a:rPr lang="en-US" sz="1300" dirty="0" err="1"/>
              <a:t>pentru</a:t>
            </a:r>
            <a:r>
              <a:rPr lang="en-US" sz="1300" dirty="0"/>
              <a:t> </a:t>
            </a:r>
            <a:r>
              <a:rPr lang="en-US" sz="1300" dirty="0" err="1"/>
              <a:t>încercări</a:t>
            </a:r>
            <a:r>
              <a:rPr lang="en-US" sz="1300" dirty="0"/>
              <a:t> </a:t>
            </a:r>
            <a:r>
              <a:rPr lang="en-US" sz="1300" dirty="0" err="1"/>
              <a:t>repetate</a:t>
            </a:r>
            <a:r>
              <a:rPr lang="en-US" sz="1300" dirty="0"/>
              <a:t> de </a:t>
            </a:r>
            <a:r>
              <a:rPr lang="en-US" sz="1300" dirty="0" err="1"/>
              <a:t>renunțare</a:t>
            </a:r>
            <a:r>
              <a:rPr lang="en-US" sz="1300" dirty="0"/>
              <a:t> la </a:t>
            </a:r>
            <a:r>
              <a:rPr lang="en-US" sz="1300" dirty="0" err="1"/>
              <a:t>fumat</a:t>
            </a:r>
            <a:endParaRPr lang="en-US" sz="1300" dirty="0"/>
          </a:p>
          <a:p>
            <a:r>
              <a:rPr lang="en-US" sz="1600" dirty="0" err="1"/>
              <a:t>Contrar</a:t>
            </a:r>
            <a:r>
              <a:rPr lang="en-US" sz="1600" dirty="0"/>
              <a:t> </a:t>
            </a:r>
            <a:r>
              <a:rPr lang="en-US" sz="1600" dirty="0" err="1"/>
              <a:t>credinței</a:t>
            </a:r>
            <a:r>
              <a:rPr lang="en-US" sz="1600" dirty="0"/>
              <a:t> </a:t>
            </a:r>
            <a:r>
              <a:rPr lang="en-US" sz="1600" dirty="0" err="1"/>
              <a:t>populației</a:t>
            </a:r>
            <a:r>
              <a:rPr lang="en-US" sz="1600" dirty="0"/>
              <a:t>, </a:t>
            </a:r>
            <a:r>
              <a:rPr lang="en-US" sz="1600" dirty="0" err="1"/>
              <a:t>renunțarea</a:t>
            </a:r>
            <a:r>
              <a:rPr lang="en-US" sz="1600" dirty="0"/>
              <a:t> la </a:t>
            </a:r>
            <a:r>
              <a:rPr lang="en-US" sz="1600" dirty="0" err="1"/>
              <a:t>fumat</a:t>
            </a:r>
            <a:r>
              <a:rPr lang="en-US" sz="1600" dirty="0"/>
              <a:t> reduce </a:t>
            </a:r>
            <a:r>
              <a:rPr lang="en-US" sz="1600" dirty="0" err="1"/>
              <a:t>anxietatea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</a:t>
            </a:r>
            <a:r>
              <a:rPr lang="en-US" sz="1600" dirty="0" err="1"/>
              <a:t>depresia</a:t>
            </a:r>
            <a:r>
              <a:rPr lang="en-US" sz="1600" dirty="0"/>
              <a:t>, </a:t>
            </a:r>
            <a:r>
              <a:rPr lang="en-US" sz="1600" dirty="0" err="1"/>
              <a:t>iar</a:t>
            </a:r>
            <a:r>
              <a:rPr lang="en-US" sz="1600" dirty="0"/>
              <a:t> </a:t>
            </a:r>
            <a:r>
              <a:rPr lang="en-US" sz="1600" dirty="0" err="1"/>
              <a:t>mărimea</a:t>
            </a:r>
            <a:r>
              <a:rPr lang="en-US" sz="1600" dirty="0"/>
              <a:t> </a:t>
            </a:r>
            <a:r>
              <a:rPr lang="en-US" sz="1600" dirty="0" err="1"/>
              <a:t>efectului</a:t>
            </a:r>
            <a:r>
              <a:rPr lang="en-US" sz="1600" dirty="0"/>
              <a:t> </a:t>
            </a:r>
            <a:r>
              <a:rPr lang="en-US" sz="1600" dirty="0" err="1"/>
              <a:t>este</a:t>
            </a:r>
            <a:r>
              <a:rPr lang="en-US" sz="1600" dirty="0"/>
              <a:t> la </a:t>
            </a:r>
            <a:r>
              <a:rPr lang="en-US" sz="1600" dirty="0" err="1"/>
              <a:t>fel</a:t>
            </a:r>
            <a:r>
              <a:rPr lang="en-US" sz="1600" dirty="0"/>
              <a:t> de mare </a:t>
            </a:r>
            <a:r>
              <a:rPr lang="en-US" sz="1600" dirty="0" err="1"/>
              <a:t>sau</a:t>
            </a:r>
            <a:r>
              <a:rPr lang="en-US" sz="1600" dirty="0"/>
              <a:t> </a:t>
            </a:r>
            <a:r>
              <a:rPr lang="en-US" sz="1600" dirty="0" err="1"/>
              <a:t>mai</a:t>
            </a:r>
            <a:r>
              <a:rPr lang="en-US" sz="1600" dirty="0"/>
              <a:t> mare </a:t>
            </a:r>
            <a:r>
              <a:rPr lang="en-US" sz="1600" dirty="0" err="1"/>
              <a:t>decât</a:t>
            </a:r>
            <a:r>
              <a:rPr lang="en-US" sz="1600" dirty="0"/>
              <a:t> </a:t>
            </a:r>
            <a:r>
              <a:rPr lang="en-US" sz="1600" dirty="0" err="1"/>
              <a:t>cea</a:t>
            </a:r>
            <a:r>
              <a:rPr lang="en-US" sz="1600" dirty="0"/>
              <a:t> a </a:t>
            </a:r>
            <a:r>
              <a:rPr lang="en-US" sz="1600" dirty="0" err="1"/>
              <a:t>antidepresivelor</a:t>
            </a:r>
            <a:r>
              <a:rPr lang="en-US" sz="1600" dirty="0"/>
              <a:t> </a:t>
            </a:r>
            <a:r>
              <a:rPr lang="en-US" sz="1600" dirty="0" err="1"/>
              <a:t>pentru</a:t>
            </a:r>
            <a:r>
              <a:rPr lang="en-US" sz="1600" dirty="0"/>
              <a:t> </a:t>
            </a:r>
            <a:r>
              <a:rPr lang="en-US" sz="1600" dirty="0" err="1"/>
              <a:t>tulburările</a:t>
            </a:r>
            <a:r>
              <a:rPr lang="en-US" sz="1600" dirty="0"/>
              <a:t> de </a:t>
            </a:r>
            <a:r>
              <a:rPr lang="en-US" sz="1600" dirty="0" err="1"/>
              <a:t>dispoziție</a:t>
            </a:r>
            <a:r>
              <a:rPr lang="en-US" sz="1600" dirty="0"/>
              <a:t> </a:t>
            </a:r>
            <a:r>
              <a:rPr lang="en-US" sz="1600" dirty="0" err="1"/>
              <a:t>și</a:t>
            </a:r>
            <a:r>
              <a:rPr lang="en-US" sz="1600" dirty="0"/>
              <a:t> anxietate</a:t>
            </a:r>
            <a:r>
              <a:rPr lang="en-US" sz="1600" baseline="30000" dirty="0"/>
              <a:t>1</a:t>
            </a:r>
          </a:p>
          <a:p>
            <a:endParaRPr lang="en-US" sz="1400" dirty="0"/>
          </a:p>
        </p:txBody>
      </p:sp>
      <p:sp>
        <p:nvSpPr>
          <p:cNvPr id="4" name="Text Placeholder 3"/>
          <p:cNvSpPr txBox="1"/>
          <p:nvPr/>
        </p:nvSpPr>
        <p:spPr>
          <a:xfrm>
            <a:off x="3911600" y="4288584"/>
            <a:ext cx="5232400" cy="521938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259715" indent="-25971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30000"/>
              <a:buFont typeface="Times" pitchFamily="-65" charset="0"/>
              <a:buChar char="•"/>
              <a:tabLst>
                <a:tab pos="1069975" algn="l"/>
                <a:tab pos="1230630" algn="l"/>
              </a:tabLst>
              <a:defRPr sz="2250">
                <a:solidFill>
                  <a:schemeClr val="tx1"/>
                </a:solidFill>
                <a:latin typeface="+mn-lt"/>
                <a:ea typeface="MS PGothic" panose="020B0600070205080204" pitchFamily="112" charset="-128"/>
                <a:cs typeface="MS PGothic" panose="020B0600070205080204" pitchFamily="112" charset="-128"/>
              </a:defRPr>
            </a:lvl1pPr>
            <a:lvl2pPr marL="526415" indent="-26543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SzPct val="100000"/>
              <a:buChar char="o"/>
              <a:tabLst>
                <a:tab pos="1069975" algn="l"/>
                <a:tab pos="1230630" algn="l"/>
              </a:tabLst>
              <a:defRPr sz="19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2pPr>
            <a:lvl3pPr marL="745490" indent="-20129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•"/>
              <a:tabLst>
                <a:tab pos="1069975" algn="l"/>
                <a:tab pos="1230630" algn="l"/>
              </a:tabLst>
              <a:defRPr sz="1650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3pPr>
            <a:lvl4pPr marL="994410" indent="-2476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–"/>
              <a:tabLst>
                <a:tab pos="1069975" algn="l"/>
                <a:tab pos="1230630" algn="l"/>
              </a:tabLst>
              <a:defRPr sz="142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4pPr>
            <a:lvl5pPr marL="1200150" indent="-205105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CC030B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  <a:ea typeface="MS PGothic" panose="020B0600070205080204" pitchFamily="112" charset="-128"/>
              </a:defRPr>
            </a:lvl5pPr>
            <a:lvl6pPr marL="15430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6pPr>
            <a:lvl7pPr marL="18859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7pPr>
            <a:lvl8pPr marL="22288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8pPr>
            <a:lvl9pPr marL="2571750" indent="-205105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tabLst>
                <a:tab pos="1069975" algn="l"/>
                <a:tab pos="1230630" algn="l"/>
              </a:tabLst>
              <a:defRPr sz="127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 defTabSz="914400">
              <a:buNone/>
            </a:pPr>
            <a:r>
              <a:rPr lang="en-US" sz="800" kern="0" dirty="0"/>
              <a:t>1. IPCRG Desktop Helper, No 12. Available at: </a:t>
            </a:r>
            <a:r>
              <a:rPr lang="en-US" sz="800" kern="0" dirty="0">
                <a:hlinkClick r:id="rId2"/>
              </a:rPr>
              <a:t>www.ipcrg.org/dth12</a:t>
            </a:r>
            <a:r>
              <a:rPr lang="en-US" sz="800" kern="0" dirty="0"/>
              <a:t>; </a:t>
            </a:r>
            <a:br>
              <a:rPr lang="en-US" sz="800" kern="0" dirty="0"/>
            </a:br>
            <a:r>
              <a:rPr lang="en-US" sz="800" kern="0" dirty="0"/>
              <a:t>2. Hashimoto R, et al. Respir </a:t>
            </a:r>
            <a:r>
              <a:rPr lang="en-US" sz="800" kern="0" dirty="0" err="1"/>
              <a:t>Investig</a:t>
            </a:r>
            <a:r>
              <a:rPr lang="en-US" sz="800" kern="0" dirty="0"/>
              <a:t> 2020;58:387-94; 3. Royal College of Physicians, Royal College of Psychiatrists, 2013; 4. Ho SY, et al. Gen Hosp Psychiatry 2015;37:399-407.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">
      <a:dk1>
        <a:srgbClr val="074B88"/>
      </a:dk1>
      <a:lt1>
        <a:srgbClr val="FFFFFF"/>
      </a:lt1>
      <a:dk2>
        <a:srgbClr val="FC172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53F7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3178</Words>
  <Application>Microsoft Office PowerPoint</Application>
  <PresentationFormat>On-screen Show (16:9)</PresentationFormat>
  <Paragraphs>254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</vt:lpstr>
      <vt:lpstr>Wingdings</vt:lpstr>
      <vt:lpstr>1_Blank Presentation</vt:lpstr>
      <vt:lpstr>BPOC și sănătatea mintală</vt:lpstr>
      <vt:lpstr>Studii de caz privind BPOC și sănătatea mintală BPOC și dependența de tutun  Izolde Bouloukaki (Greece) and Catalina Panaitescu (Romania)</vt:lpstr>
      <vt:lpstr>Despre aceste diapozitive</vt:lpstr>
      <vt:lpstr>Glosar de termeni, abrevieri și acronime</vt:lpstr>
      <vt:lpstr>Scopul nostru</vt:lpstr>
      <vt:lpstr>Ce veți învăța</vt:lpstr>
      <vt:lpstr>Provocarea renunțării la fumat la persoanele cu BPOC</vt:lpstr>
      <vt:lpstr>Tulburări psihice: Comorbidități importante în BPOC</vt:lpstr>
      <vt:lpstr>Renunțarea la fumat la persoanele cu BPOC și tulburări psihice</vt:lpstr>
      <vt:lpstr>Studiu de caz</vt:lpstr>
      <vt:lpstr>(Fond)Context</vt:lpstr>
      <vt:lpstr>Istoric medical și factori de risc</vt:lpstr>
      <vt:lpstr>Motivul consultatiei(vizitei) la medicul (său) de familie</vt:lpstr>
      <vt:lpstr>Ce ar trebui să faceți?</vt:lpstr>
      <vt:lpstr>Evaluarea dipsneei (simptomelor)</vt:lpstr>
      <vt:lpstr>Impactul asupra calității vieții – evaluarea simptomelor</vt:lpstr>
      <vt:lpstr>Evaluarea combinată a BPOC</vt:lpstr>
      <vt:lpstr>PowerPoint Presentation</vt:lpstr>
      <vt:lpstr>Risc de exacerbare (evenimente viitoare)</vt:lpstr>
      <vt:lpstr>Sprijinirea renunțării la fumat</vt:lpstr>
      <vt:lpstr>Comorbidități: Evaluarea problemelor de sănătate mintală la persoanele cu BPOC</vt:lpstr>
      <vt:lpstr>Comorbidități: Evaluarea sănătății mintale pentru domnul JD</vt:lpstr>
      <vt:lpstr>Bariere în calea evaluării problemelor de sănătate mintală la persoanele cu BPOC</vt:lpstr>
      <vt:lpstr>Situatia(Gândindu-mă la) domnului JD</vt:lpstr>
      <vt:lpstr>Etapele următoare: Interviul motivațional</vt:lpstr>
      <vt:lpstr>Planul de management al domnului JD</vt:lpstr>
      <vt:lpstr>Renunțarea la fumat (pentru) a persoanelor(e)  cu tulburări de sănătate mintală 1-3</vt:lpstr>
      <vt:lpstr>Rezumat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Siân Williams</dc:creator>
  <cp:lastModifiedBy>Nicola Connor</cp:lastModifiedBy>
  <cp:revision>87</cp:revision>
  <dcterms:created xsi:type="dcterms:W3CDTF">2019-11-21T21:57:00Z</dcterms:created>
  <dcterms:modified xsi:type="dcterms:W3CDTF">2023-01-24T09:38:42Z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F6EDA4F2A0594F1FBC2F47FFF91BA248</vt:lpwstr>
  </property>
  <property fmtid="{D5CDD505-2E9C-101B-9397-08002B2CF9AE}" pid="3" name="KSOProductBuildVer">
    <vt:lpwstr>1033-11.2.0.11156</vt:lpwstr>
  </property>
</Properties>
</file>