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325" r:id="rId2"/>
    <p:sldId id="326" r:id="rId3"/>
    <p:sldId id="327" r:id="rId4"/>
    <p:sldId id="354" r:id="rId5"/>
    <p:sldId id="329" r:id="rId6"/>
    <p:sldId id="330" r:id="rId7"/>
    <p:sldId id="331" r:id="rId8"/>
    <p:sldId id="332" r:id="rId9"/>
    <p:sldId id="355" r:id="rId10"/>
    <p:sldId id="333" r:id="rId11"/>
    <p:sldId id="335" r:id="rId12"/>
    <p:sldId id="336" r:id="rId13"/>
    <p:sldId id="337" r:id="rId14"/>
    <p:sldId id="338" r:id="rId15"/>
    <p:sldId id="340" r:id="rId16"/>
    <p:sldId id="299" r:id="rId17"/>
    <p:sldId id="341" r:id="rId18"/>
    <p:sldId id="342" r:id="rId19"/>
    <p:sldId id="343" r:id="rId20"/>
    <p:sldId id="357" r:id="rId21"/>
    <p:sldId id="344" r:id="rId22"/>
    <p:sldId id="346" r:id="rId23"/>
    <p:sldId id="347" r:id="rId24"/>
    <p:sldId id="348" r:id="rId25"/>
    <p:sldId id="349" r:id="rId26"/>
    <p:sldId id="350" r:id="rId27"/>
    <p:sldId id="351" r:id="rId28"/>
    <p:sldId id="352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rpan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36F5-1FC6-4A46-BA78-EF6E8FC93000}" v="1" dt="2022-07-06T15:12:47.764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1" autoAdjust="0"/>
    <p:restoredTop sz="97030" autoAdjust="0"/>
  </p:normalViewPr>
  <p:slideViewPr>
    <p:cSldViewPr snapToGrid="0" snapToObjects="1">
      <p:cViewPr varScale="1">
        <p:scale>
          <a:sx n="113" d="100"/>
          <a:sy n="113" d="100"/>
        </p:scale>
        <p:origin x="73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FBE136F5-1FC6-4A46-BA78-EF6E8FC93000}"/>
    <pc:docChg chg="custSel delSld modSld">
      <pc:chgData name="Tracey Lonergan" userId="93974b687ab88d62" providerId="LiveId" clId="{FBE136F5-1FC6-4A46-BA78-EF6E8FC93000}" dt="2022-07-12T09:01:57.875" v="36" actId="20577"/>
      <pc:docMkLst>
        <pc:docMk/>
      </pc:docMkLst>
      <pc:sldChg chg="modSp mod">
        <pc:chgData name="Tracey Lonergan" userId="93974b687ab88d62" providerId="LiveId" clId="{FBE136F5-1FC6-4A46-BA78-EF6E8FC93000}" dt="2022-07-12T08:54:03.294" v="10" actId="20577"/>
        <pc:sldMkLst>
          <pc:docMk/>
          <pc:sldMk cId="0" sldId="263"/>
        </pc:sldMkLst>
        <pc:spChg chg="mod">
          <ac:chgData name="Tracey Lonergan" userId="93974b687ab88d62" providerId="LiveId" clId="{FBE136F5-1FC6-4A46-BA78-EF6E8FC93000}" dt="2022-07-12T08:54:03.294" v="10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21.523" v="15"/>
        <pc:sldMkLst>
          <pc:docMk/>
          <pc:sldMk cId="0" sldId="269"/>
        </pc:sldMkLst>
        <pc:spChg chg="mod">
          <ac:chgData name="Tracey Lonergan" userId="93974b687ab88d62" providerId="LiveId" clId="{FBE136F5-1FC6-4A46-BA78-EF6E8FC93000}" dt="2022-07-12T08:55:05.182" v="14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Tracey Lonergan" userId="93974b687ab88d62" providerId="LiveId" clId="{FBE136F5-1FC6-4A46-BA78-EF6E8FC93000}" dt="2022-07-12T08:55:21.523" v="15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5:35.187" v="16" actId="20577"/>
        <pc:sldMkLst>
          <pc:docMk/>
          <pc:sldMk cId="0" sldId="270"/>
        </pc:sldMkLst>
        <pc:spChg chg="mod">
          <ac:chgData name="Tracey Lonergan" userId="93974b687ab88d62" providerId="LiveId" clId="{FBE136F5-1FC6-4A46-BA78-EF6E8FC93000}" dt="2022-07-12T08:55:35.187" v="16" actId="20577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6:57.417" v="26" actId="20577"/>
        <pc:sldMkLst>
          <pc:docMk/>
          <pc:sldMk cId="0" sldId="274"/>
        </pc:sldMkLst>
        <pc:spChg chg="mod">
          <ac:chgData name="Tracey Lonergan" userId="93974b687ab88d62" providerId="LiveId" clId="{FBE136F5-1FC6-4A46-BA78-EF6E8FC93000}" dt="2022-07-12T08:56:57.417" v="26" actId="20577"/>
          <ac:spMkLst>
            <pc:docMk/>
            <pc:sldMk cId="0" sldId="274"/>
            <ac:spMk id="3" creationId="{00000000-0000-0000-0000-000000000000}"/>
          </ac:spMkLst>
        </pc:spChg>
        <pc:graphicFrameChg chg="modGraphic">
          <ac:chgData name="Tracey Lonergan" userId="93974b687ab88d62" providerId="LiveId" clId="{FBE136F5-1FC6-4A46-BA78-EF6E8FC93000}" dt="2022-07-12T08:56:44.447" v="19" actId="120"/>
          <ac:graphicFrameMkLst>
            <pc:docMk/>
            <pc:sldMk cId="0" sldId="274"/>
            <ac:graphicFrameMk id="4" creationId="{00000000-0000-0000-0000-000000000000}"/>
          </ac:graphicFrameMkLst>
        </pc:graphicFrameChg>
      </pc:sldChg>
      <pc:sldChg chg="del">
        <pc:chgData name="Tracey Lonergan" userId="93974b687ab88d62" providerId="LiveId" clId="{FBE136F5-1FC6-4A46-BA78-EF6E8FC93000}" dt="2022-07-06T15:13:34.441" v="7" actId="47"/>
        <pc:sldMkLst>
          <pc:docMk/>
          <pc:sldMk cId="0" sldId="277"/>
        </pc:sldMkLst>
      </pc:sldChg>
      <pc:sldChg chg="modSp mod">
        <pc:chgData name="Tracey Lonergan" userId="93974b687ab88d62" providerId="LiveId" clId="{FBE136F5-1FC6-4A46-BA78-EF6E8FC93000}" dt="2022-07-12T08:57:58.848" v="27" actId="404"/>
        <pc:sldMkLst>
          <pc:docMk/>
          <pc:sldMk cId="0" sldId="280"/>
        </pc:sldMkLst>
        <pc:spChg chg="mod">
          <ac:chgData name="Tracey Lonergan" userId="93974b687ab88d62" providerId="LiveId" clId="{FBE136F5-1FC6-4A46-BA78-EF6E8FC93000}" dt="2022-07-12T08:57:58.848" v="27" actId="404"/>
          <ac:spMkLst>
            <pc:docMk/>
            <pc:sldMk cId="0" sldId="280"/>
            <ac:spMk id="4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8:44.229" v="28" actId="6549"/>
        <pc:sldMkLst>
          <pc:docMk/>
          <pc:sldMk cId="0" sldId="285"/>
        </pc:sldMkLst>
        <pc:spChg chg="mod">
          <ac:chgData name="Tracey Lonergan" userId="93974b687ab88d62" providerId="LiveId" clId="{FBE136F5-1FC6-4A46-BA78-EF6E8FC93000}" dt="2022-07-12T08:58:44.229" v="28" actId="6549"/>
          <ac:spMkLst>
            <pc:docMk/>
            <pc:sldMk cId="0" sldId="285"/>
            <ac:spMk id="7" creationId="{00000000-0000-0000-0000-000000000000}"/>
          </ac:spMkLst>
        </pc:spChg>
      </pc:sldChg>
      <pc:sldChg chg="modSp mod">
        <pc:chgData name="Tracey Lonergan" userId="93974b687ab88d62" providerId="LiveId" clId="{FBE136F5-1FC6-4A46-BA78-EF6E8FC93000}" dt="2022-07-12T08:59:22.329" v="32" actId="6549"/>
        <pc:sldMkLst>
          <pc:docMk/>
          <pc:sldMk cId="0" sldId="286"/>
        </pc:sldMkLst>
        <pc:spChg chg="mod">
          <ac:chgData name="Tracey Lonergan" userId="93974b687ab88d62" providerId="LiveId" clId="{FBE136F5-1FC6-4A46-BA78-EF6E8FC93000}" dt="2022-07-12T08:59:22.329" v="32" actId="6549"/>
          <ac:spMkLst>
            <pc:docMk/>
            <pc:sldMk cId="0" sldId="286"/>
            <ac:spMk id="4" creationId="{00000000-0000-0000-0000-000000000000}"/>
          </ac:spMkLst>
        </pc:spChg>
      </pc:sldChg>
      <pc:sldChg chg="modSp mod delCm">
        <pc:chgData name="Tracey Lonergan" userId="93974b687ab88d62" providerId="LiveId" clId="{FBE136F5-1FC6-4A46-BA78-EF6E8FC93000}" dt="2022-07-12T09:01:57.875" v="36" actId="20577"/>
        <pc:sldMkLst>
          <pc:docMk/>
          <pc:sldMk cId="0" sldId="289"/>
        </pc:sldMkLst>
        <pc:spChg chg="mod">
          <ac:chgData name="Tracey Lonergan" userId="93974b687ab88d62" providerId="LiveId" clId="{FBE136F5-1FC6-4A46-BA78-EF6E8FC93000}" dt="2022-07-12T09:01:57.875" v="36" actId="20577"/>
          <ac:spMkLst>
            <pc:docMk/>
            <pc:sldMk cId="0" sldId="28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510003" y="4885096"/>
            <a:ext cx="5909699" cy="258404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800" spc="-5" dirty="0">
                <a:solidFill>
                  <a:srgbClr val="000000"/>
                </a:solidFill>
                <a:cs typeface="Arial" panose="020B0604020202020204"/>
              </a:rPr>
              <a:t>Η </a:t>
            </a:r>
            <a:r>
              <a:rPr lang="en-GB" sz="800" spc="-5" dirty="0">
                <a:solidFill>
                  <a:srgbClr val="000000"/>
                </a:solidFill>
                <a:cs typeface="Arial" panose="020B0604020202020204"/>
              </a:rPr>
              <a:t>Boehringer Ingelheim </a:t>
            </a:r>
            <a:r>
              <a:rPr lang="el-GR" sz="800" spc="-5" dirty="0">
                <a:solidFill>
                  <a:srgbClr val="000000"/>
                </a:solidFill>
                <a:cs typeface="Arial" panose="020B0604020202020204"/>
              </a:rPr>
              <a:t>παρείχε εκπαιδευτική επιχορήγηση χωρίς περιορισμούς για την υποστήριξη της ανάπτυξης, της στοιχειοθέτησης, της εκτύπωσης και τις σχετικές δαπάνες, αλλά δεν συνέβαλε στο περιεχόμενο του παρόντος εγχειριδίου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171575"/>
            <a:ext cx="7578362" cy="933450"/>
          </a:xfrm>
        </p:spPr>
        <p:txBody>
          <a:bodyPr/>
          <a:lstStyle/>
          <a:p>
            <a:r>
              <a:rPr lang="el" dirty="0"/>
              <a:t>ΧΑΠ και Ψυχική Υγεία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381301" y="2248584"/>
            <a:ext cx="838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" b="1" dirty="0"/>
              <a:t>Μια πρωτοβουλία της IPCRG</a:t>
            </a:r>
          </a:p>
          <a:p>
            <a:pPr algn="ctr"/>
            <a:r>
              <a:rPr lang="el" b="1" dirty="0"/>
              <a:t>Ολιστική και Πρακτική Καθοδήγηση για την Πρωτοβάθμια Φροντίδα</a:t>
            </a:r>
            <a:r>
              <a:rPr lang="en-US" b="1" dirty="0"/>
              <a:t> </a:t>
            </a:r>
            <a:r>
              <a:rPr lang="el-GR" b="1" dirty="0"/>
              <a:t>Υγείας</a:t>
            </a:r>
            <a:endParaRPr lang="el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639112" y="3867835"/>
            <a:ext cx="78657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cs typeface="Arial" panose="020B0604020202020204"/>
              </a:rPr>
              <a:t>H </a:t>
            </a:r>
            <a:r>
              <a:rPr lang="en-GB" sz="1050" spc="-5" dirty="0">
                <a:solidFill>
                  <a:srgbClr val="000000"/>
                </a:solidFill>
                <a:cs typeface="Arial" panose="020B0604020202020204"/>
              </a:rPr>
              <a:t>Boehringer Ingelheim </a:t>
            </a:r>
            <a:r>
              <a:rPr lang="el-GR" sz="1050" spc="-5" dirty="0">
                <a:solidFill>
                  <a:srgbClr val="000000"/>
                </a:solidFill>
                <a:cs typeface="Arial" panose="020B0604020202020204"/>
              </a:rPr>
              <a:t>παρείχε εκπαιδευτική επιχορήγηση χωρίς περιορισμούς για την υποστήριξη της ανάπτυξης, της στοιχειοθέτησης, της εκτύπωσης και τις σχετικές δαπάνες, αλλά δεν συνέβαλε στο περιεχόμενο του παρόντος εγχειριδίου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30E1E-8FC9-05EF-7D97-8CA678A7CB3A}"/>
              </a:ext>
            </a:extLst>
          </p:cNvPr>
          <p:cNvSpPr txBox="1"/>
          <p:nvPr/>
        </p:nvSpPr>
        <p:spPr>
          <a:xfrm>
            <a:off x="851317" y="4640634"/>
            <a:ext cx="7571496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140619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A77A5-4EC1-C6C6-417A-D33AA42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Κλινικ</a:t>
            </a:r>
            <a:r>
              <a:rPr lang="el-GR" dirty="0"/>
              <a:t>ή</a:t>
            </a:r>
            <a:r>
              <a:rPr lang="el" dirty="0"/>
              <a:t> περίπτωση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2A17C-DFE5-ABB1-64F8-E0BA6D1868FA}"/>
              </a:ext>
            </a:extLst>
          </p:cNvPr>
          <p:cNvSpPr txBox="1"/>
          <p:nvPr/>
        </p:nvSpPr>
        <p:spPr>
          <a:xfrm>
            <a:off x="856784" y="4686006"/>
            <a:ext cx="743043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280466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Ιστορικό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107831"/>
            <a:ext cx="5381625" cy="3486150"/>
          </a:xfrm>
        </p:spPr>
        <p:txBody>
          <a:bodyPr/>
          <a:lstStyle/>
          <a:p>
            <a:r>
              <a:rPr lang="el" sz="1500" dirty="0"/>
              <a:t>Ο κ. JD είναι </a:t>
            </a:r>
            <a:r>
              <a:rPr lang="el" sz="1500" b="1" i="1" dirty="0"/>
              <a:t>67 ετών </a:t>
            </a:r>
            <a:r>
              <a:rPr lang="el" sz="1500" dirty="0"/>
              <a:t>και εργαζόταν ως οδηγός ταξί</a:t>
            </a:r>
          </a:p>
          <a:p>
            <a:r>
              <a:rPr lang="el-GR" sz="1500" dirty="0" err="1"/>
              <a:t>Συνταξιοδοτ</a:t>
            </a:r>
            <a:r>
              <a:rPr lang="en-US" sz="1500" dirty="0" err="1"/>
              <a:t>ή</a:t>
            </a:r>
            <a:r>
              <a:rPr lang="el-GR" sz="1500" dirty="0" err="1"/>
              <a:t>θηκε</a:t>
            </a:r>
            <a:r>
              <a:rPr lang="el" sz="1500" dirty="0"/>
              <a:t> πρόσφατα και </a:t>
            </a:r>
            <a:r>
              <a:rPr lang="el" sz="1500" b="1" i="1" dirty="0"/>
              <a:t>περνά τον περισσότερο χρόνο του στο σπίτι, διαβάζοντας εφημερίδα και παρακολουθώντας τηλεόραση</a:t>
            </a:r>
          </a:p>
          <a:p>
            <a:r>
              <a:rPr lang="el" sz="1500" dirty="0"/>
              <a:t>Συνοδεύει τη γυναίκα του για τα εβδομαδιαία ψώνια και </a:t>
            </a:r>
            <a:r>
              <a:rPr lang="el" sz="1500" b="1" i="1" dirty="0"/>
              <a:t>περιστασιακά συμμετέχει </a:t>
            </a:r>
            <a:r>
              <a:rPr lang="el" sz="1500" dirty="0"/>
              <a:t>σε μικρές δουλειές του σπιτιού. Αλλά εκείνη είναι πέντε χρόνια νεότερη, </a:t>
            </a:r>
            <a:r>
              <a:rPr lang="el-GR" sz="1500" dirty="0"/>
              <a:t>της αρέσει να κάνει κουμάντο στο σπίτι</a:t>
            </a:r>
            <a:r>
              <a:rPr lang="el" sz="1500" dirty="0"/>
              <a:t> και να τον «κακομαθαίνει».</a:t>
            </a:r>
          </a:p>
          <a:p>
            <a:r>
              <a:rPr lang="el" sz="1500" dirty="0"/>
              <a:t>Είχε προγραμματίσει να περνάει τα πρωινά του πηγαίνοντας την 3χρονη εγγονή του στο πάρκο, αλλά δεν τα κατ</a:t>
            </a:r>
            <a:r>
              <a:rPr lang="el-GR" sz="1500" dirty="0"/>
              <a:t>άφερν</a:t>
            </a:r>
            <a:r>
              <a:rPr lang="el" sz="1500" dirty="0"/>
              <a:t>ε καθώς </a:t>
            </a:r>
            <a:r>
              <a:rPr lang="el" sz="1500" b="1" i="1" dirty="0"/>
              <a:t>κουρ</a:t>
            </a:r>
            <a:r>
              <a:rPr lang="el-GR" sz="1500" b="1" i="1" dirty="0"/>
              <a:t>αζότανε</a:t>
            </a:r>
            <a:r>
              <a:rPr lang="el" sz="1500" b="1" i="1" dirty="0"/>
              <a:t> πολύ γρήγορα </a:t>
            </a:r>
            <a:r>
              <a:rPr lang="el" sz="1500" dirty="0"/>
              <a:t>και δεν μπορούσε να τρέ</a:t>
            </a:r>
            <a:r>
              <a:rPr lang="el-GR" sz="1500" dirty="0"/>
              <a:t>ξ</a:t>
            </a:r>
            <a:r>
              <a:rPr lang="el" sz="1500" dirty="0"/>
              <a:t>ει μαζί της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411413"/>
            <a:ext cx="2757488" cy="1838325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5906530" y="704334"/>
            <a:ext cx="2878695" cy="15026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" sz="1400" i="1" dirty="0">
                <a:solidFill>
                  <a:schemeClr val="tx1"/>
                </a:solidFill>
              </a:rPr>
              <a:t>«Είμαι πάντα κουρασμένος και νιώθω ότι χρησιμοποιώ το μεγαλύτερο μέρος της ενέργειάς μου προσπαθώντας να αναπνεύσω όταν περπατάω»</a:t>
            </a:r>
            <a:endParaRPr lang="en-US" sz="14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Ιστορικό και παράγοντες κινδύνου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23" y="3542103"/>
            <a:ext cx="8427402" cy="1487830"/>
          </a:xfrm>
        </p:spPr>
        <p:txBody>
          <a:bodyPr/>
          <a:lstStyle/>
          <a:p>
            <a:r>
              <a:rPr lang="el" sz="1100" dirty="0"/>
              <a:t>Ο κ. JD έχει δείξει καλή συμμόρφωση στη συνιστώμενη θεραπεία του για τις παθ</a:t>
            </a:r>
            <a:r>
              <a:rPr lang="el-GR" sz="1100" dirty="0"/>
              <a:t>ήσεις</a:t>
            </a:r>
            <a:r>
              <a:rPr lang="el" sz="1100" dirty="0"/>
              <a:t> του, ειδικά μετά το ισχαιμικό επεισόδιο του.</a:t>
            </a:r>
          </a:p>
          <a:p>
            <a:r>
              <a:rPr lang="el" sz="1100" dirty="0"/>
              <a:t>Παρόλο που του έχει επίσης συνταγογραφηθεί μια μακροχρόνια θεραπεία για τη ΧΑΠ, σπάνια τη παίρνει καθώς πιστεύει ότι λαμβάνει πάρα πολλά φάρμακα και η «βρογχίτιδα» του τον ενοχλεί μόνο όταν κρυώνει.</a:t>
            </a:r>
          </a:p>
          <a:p>
            <a:r>
              <a:rPr lang="el" sz="1100" dirty="0"/>
              <a:t>Το τελευταίο του επεισόδιο «βρογχίτιδας» ήταν πριν από ένα χρόνο, του </a:t>
            </a:r>
            <a:r>
              <a:rPr lang="el-GR" sz="1100" dirty="0"/>
              <a:t>χορηγήθηκε </a:t>
            </a:r>
            <a:r>
              <a:rPr lang="el" sz="1100" dirty="0"/>
              <a:t>θεραπεία </a:t>
            </a:r>
            <a:r>
              <a:rPr lang="el-GR" sz="1100" dirty="0"/>
              <a:t>και</a:t>
            </a:r>
            <a:r>
              <a:rPr lang="el" sz="1100" dirty="0"/>
              <a:t> δεν χρειάστηκε να μεταβεί σε νοσοκομείο.</a:t>
            </a:r>
          </a:p>
        </p:txBody>
      </p:sp>
      <p:graphicFrame>
        <p:nvGraphicFramePr>
          <p:cNvPr id="4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3662"/>
              </p:ext>
            </p:extLst>
          </p:nvPr>
        </p:nvGraphicFramePr>
        <p:xfrm>
          <a:off x="313690" y="986179"/>
          <a:ext cx="84715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8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351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l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Ιστορικό: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Υπέρταση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l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Υπερχοληστερολαιμία</a:t>
                      </a: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Ισχαιμικ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ό</a:t>
                      </a: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επεισόδιο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ΧΑΠ</a:t>
                      </a:r>
                      <a:endParaRPr lang="en-US" altLang="x-none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l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Συνιστώμενη φαρμακευτική αγωγή: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Αναστολέας ΜΕΑ+διουρητικό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Αντιαιμοπεταλιακό φάρμακο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Στατ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ί</a:t>
                      </a:r>
                      <a:r>
                        <a:rPr lang="el-GR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νες</a:t>
                      </a:r>
                      <a:endParaRPr lang="el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Διεγέρτες βραχείας ή μακράς δράσης ανάλογα με τις ανάγκες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Εκτίμηση κινδύνου: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Κατανάλωση αλκοόλ: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περιστασιακά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Κατάσταση </a:t>
                      </a:r>
                      <a:r>
                        <a:rPr lang="el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καπνίσματος: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τρέχων καπνιστής (37.5 πακέτο έτος)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ΔΜΣ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l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29.7 kg / m </a:t>
                      </a:r>
                      <a:r>
                        <a:rPr lang="el" altLang="x-none" sz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l" altLang="x-none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l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Άσκηση: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περιορισμένη, νιώθει διαρκώς κουρασμένος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Αλλεργίες: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καμία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l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Εμβολιασμοί: </a:t>
                      </a:r>
                      <a:r>
                        <a:rPr lang="e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ενημερωμένος με εμβολιασμούς κατά της γρίπης, του πνευμονιόκοκκου και του 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Λόγος για να επισκεφτεί τον γιατρό του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dirty="0"/>
              <a:t>Ο κ. JD ήρθε για ανανέωση συνταγογράφησης</a:t>
            </a:r>
          </a:p>
        </p:txBody>
      </p:sp>
      <p:pic>
        <p:nvPicPr>
          <p:cNvPr id="4" name="Content Placeholder 2" descr="tablets-g42b1b0bfa_6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95488"/>
            <a:ext cx="2997200" cy="2446337"/>
          </a:xfrm>
          <a:prstGeom prst="rect">
            <a:avLst/>
          </a:prstGeom>
        </p:spPr>
      </p:pic>
      <p:pic>
        <p:nvPicPr>
          <p:cNvPr id="5" name="Content Placeholder 5" descr="prescription-g85ea7da41_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066925"/>
            <a:ext cx="3503613" cy="2255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Τι πρέπει να κάνεις?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870325" cy="2628900"/>
          </a:xfrm>
        </p:spPr>
        <p:txBody>
          <a:bodyPr/>
          <a:lstStyle/>
          <a:p>
            <a:pPr marL="0" indent="0">
              <a:buNone/>
            </a:pPr>
            <a:r>
              <a:rPr lang="el" b="1" dirty="0">
                <a:solidFill>
                  <a:schemeClr val="tx2"/>
                </a:solidFill>
              </a:rPr>
              <a:t>Σενάριο 1;</a:t>
            </a:r>
          </a:p>
          <a:p>
            <a:r>
              <a:rPr lang="el" sz="1800" dirty="0"/>
              <a:t>"Πως αισθάνεσαι?"</a:t>
            </a:r>
          </a:p>
          <a:p>
            <a:r>
              <a:rPr lang="el" sz="1800" i="1" dirty="0"/>
              <a:t>Κλινική εξέταση και γενικές συστάσεις</a:t>
            </a:r>
          </a:p>
          <a:p>
            <a:r>
              <a:rPr lang="el" sz="1800" dirty="0"/>
              <a:t>«Ξέρεις ότι το κάπνισμα είναι κακό για σένα, έτσι δεν είναι;»</a:t>
            </a:r>
          </a:p>
          <a:p>
            <a:r>
              <a:rPr lang="el" sz="1800" i="1" dirty="0"/>
              <a:t>Ανανέωση συντα</a:t>
            </a:r>
            <a:r>
              <a:rPr lang="el-GR" sz="1800" i="1" dirty="0"/>
              <a:t>γογράφησης</a:t>
            </a:r>
            <a:endParaRPr lang="en-US" sz="2000" i="1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914900" y="1257300"/>
            <a:ext cx="3870325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l" b="1" kern="0" dirty="0">
                <a:solidFill>
                  <a:schemeClr val="tx2"/>
                </a:solidFill>
              </a:rPr>
              <a:t>Σενάριο 2;</a:t>
            </a:r>
          </a:p>
          <a:p>
            <a:pPr defTabSz="914400"/>
            <a:r>
              <a:rPr lang="el" sz="1800" kern="0" dirty="0"/>
              <a:t>Αξιολόγηση:</a:t>
            </a:r>
          </a:p>
          <a:p>
            <a:pPr lvl="1" defTabSz="914400"/>
            <a:r>
              <a:rPr lang="el" sz="1400" i="1" kern="0" dirty="0"/>
              <a:t>Συμπτώματα</a:t>
            </a:r>
          </a:p>
          <a:p>
            <a:pPr lvl="1" defTabSz="914400"/>
            <a:r>
              <a:rPr lang="el" sz="1400" i="1" kern="0" dirty="0"/>
              <a:t>Κίνδυνος μελλοντικών γεγονότων</a:t>
            </a:r>
          </a:p>
          <a:p>
            <a:pPr lvl="1" defTabSz="914400"/>
            <a:r>
              <a:rPr lang="el" sz="1400" i="1" kern="0" dirty="0"/>
              <a:t>Συννοσηρότητες</a:t>
            </a:r>
          </a:p>
          <a:p>
            <a:pPr defTabSz="914400"/>
            <a:r>
              <a:rPr lang="el" sz="1800" kern="0" dirty="0"/>
              <a:t>Κλινική εξέταση</a:t>
            </a:r>
          </a:p>
          <a:p>
            <a:pPr defTabSz="914400"/>
            <a:r>
              <a:rPr lang="el" sz="1800" kern="0" dirty="0"/>
              <a:t>ΠΣΣ για τη διακοπή του καπνίσματος</a:t>
            </a:r>
          </a:p>
          <a:p>
            <a:pPr defTabSz="914400"/>
            <a:r>
              <a:rPr lang="el" sz="1800" i="1" kern="0" dirty="0"/>
              <a:t>Ανανέωση συν</a:t>
            </a:r>
            <a:r>
              <a:rPr lang="el-GR" sz="1800" i="1" kern="0" dirty="0"/>
              <a:t>ταγογράφησης</a:t>
            </a:r>
            <a:endParaRPr lang="en-US" sz="2000" i="1" kern="0" dirty="0"/>
          </a:p>
        </p:txBody>
      </p:sp>
      <p:pic>
        <p:nvPicPr>
          <p:cNvPr id="5" name="Content Placeholder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363" y="1052910"/>
            <a:ext cx="647700" cy="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Εκτίμηση συμπτωμάτων</a:t>
            </a:r>
          </a:p>
        </p:txBody>
      </p:sp>
      <p:graphicFrame>
        <p:nvGraphicFramePr>
          <p:cNvPr id="5" name="Content Placeholder 5"/>
          <p:cNvGraphicFramePr/>
          <p:nvPr>
            <p:extLst>
              <p:ext uri="{D42A27DB-BD31-4B8C-83A1-F6EECF244321}">
                <p14:modId xmlns:p14="http://schemas.microsoft.com/office/powerpoint/2010/main" val="1657432831"/>
              </p:ext>
            </p:extLst>
          </p:nvPr>
        </p:nvGraphicFramePr>
        <p:xfrm>
          <a:off x="576830" y="1886797"/>
          <a:ext cx="8085137" cy="3042641"/>
        </p:xfrm>
        <a:graphic>
          <a:graphicData uri="http://schemas.openxmlformats.org/drawingml/2006/table">
            <a:tbl>
              <a:tblPr firstRow="1" bandRow="1"/>
              <a:tblGrid>
                <a:gridCol w="9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-GR" altLang="en-GB" sz="1600" dirty="0" err="1">
                          <a:latin typeface="+mn-lt"/>
                          <a:cs typeface="Arial" panose="020B0604020202020204" pitchFamily="34" charset="0"/>
                        </a:rPr>
                        <a:t>Βαθμ</a:t>
                      </a:r>
                      <a:r>
                        <a:rPr lang="en-US" altLang="en-GB" sz="1600" dirty="0" err="1">
                          <a:latin typeface="+mn-lt"/>
                          <a:cs typeface="Arial" panose="020B0604020202020204" pitchFamily="34" charset="0"/>
                        </a:rPr>
                        <a:t>ό</a:t>
                      </a:r>
                      <a:r>
                        <a:rPr lang="el-GR" altLang="en-GB" sz="1600">
                          <a:latin typeface="+mn-lt"/>
                          <a:cs typeface="Arial" panose="020B0604020202020204" pitchFamily="34" charset="0"/>
                        </a:rPr>
                        <a:t>ς</a:t>
                      </a:r>
                      <a:endParaRPr lang="el" alt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GB" sz="1600" dirty="0">
                          <a:latin typeface="+mn-lt"/>
                          <a:cs typeface="Arial" panose="020B0604020202020204" pitchFamily="34" charset="0"/>
                        </a:rPr>
                        <a:t>Περιγραφή της </a:t>
                      </a:r>
                      <a:r>
                        <a:rPr lang="el" altLang="en-GB" sz="1600" dirty="0" err="1">
                          <a:latin typeface="+mn-lt"/>
                          <a:cs typeface="Arial" panose="020B0604020202020204" pitchFamily="34" charset="0"/>
                        </a:rPr>
                        <a:t>δύσπνοιας</a:t>
                      </a:r>
                      <a:endParaRPr lang="en-US" alt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US" sz="160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l-GR" altLang="en-US" sz="1600" dirty="0">
                          <a:latin typeface="+mn-lt"/>
                          <a:cs typeface="Arial" panose="020B0604020202020204" pitchFamily="34" charset="0"/>
                        </a:rPr>
                        <a:t>Έχω δύσπνοια μόνο σε έντονη άσκηση</a:t>
                      </a: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US" sz="1600" b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l" alt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l-GR" sz="1600" dirty="0">
                          <a:latin typeface="+mn-lt"/>
                        </a:rPr>
                        <a:t>Έχω δύσπνοια όταν τρέχω σε ευθεία ή όταν ανεβαίνω μικρή ανηφόρα</a:t>
                      </a:r>
                      <a:r>
                        <a:rPr lang="el" alt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US" sz="1600" b="1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altLang="en-US" sz="16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l-GR" sz="1600" dirty="0">
                          <a:latin typeface="+mn-lt"/>
                        </a:rPr>
                        <a:t>Λόγω δύσπνοιας περπατώ σε ευθεία (επίπεδο) πιο σιγά από άτομα της ίδιας ηλικίας ή πρέπει να σταματώ για να πάρω ανάσα όταν περπατώ με το δικό μου ρυθμό σε ευθεία (επίπεδο)</a:t>
                      </a:r>
                      <a:r>
                        <a:rPr lang="el" altLang="en-US" sz="16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US" sz="160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«Σταματάω για να </a:t>
                      </a:r>
                      <a:r>
                        <a:rPr lang="el-GR" altLang="en-US" sz="1600" dirty="0">
                          <a:latin typeface="+mn-lt"/>
                          <a:cs typeface="Arial" panose="020B0604020202020204" pitchFamily="34" charset="0"/>
                        </a:rPr>
                        <a:t>πάρω ανάσα αν περπατήσω στην ευθεία </a:t>
                      </a:r>
                      <a:r>
                        <a:rPr lang="el-GR" sz="1600" dirty="0">
                          <a:latin typeface="+mn-lt"/>
                        </a:rPr>
                        <a:t>(επίπεδο) 90-100 μέτρα  ή μετά από μερικά λεπτά περπάτημα </a:t>
                      </a: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l" altLang="en-US" sz="160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l-GR" sz="1600" dirty="0">
                          <a:latin typeface="+mn-lt"/>
                        </a:rPr>
                        <a:t>Έχω πολύ δύσπνοια για να βγώ εκτός σπιτιού ή έχω δύσπνοια όταν ντύνομαι  ή ξεντύνομαι</a:t>
                      </a:r>
                      <a:r>
                        <a:rPr lang="el" altLang="en-US" sz="1600" dirty="0">
                          <a:latin typeface="+mn-lt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64729" y="2895860"/>
            <a:ext cx="8214542" cy="8656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059" y="1206347"/>
            <a:ext cx="9058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zh-CN" sz="1600" b="1" dirty="0" err="1"/>
              <a:t>Τροποποιημ</a:t>
            </a:r>
            <a:r>
              <a:rPr lang="en-US" altLang="zh-CN" sz="1600" b="1" dirty="0" err="1"/>
              <a:t>έ</a:t>
            </a:r>
            <a:r>
              <a:rPr lang="el-GR" altLang="zh-CN" sz="1600" b="1" dirty="0" err="1"/>
              <a:t>νη</a:t>
            </a:r>
            <a:r>
              <a:rPr lang="el-GR" altLang="zh-CN" sz="1600" b="1" dirty="0"/>
              <a:t> κλίμακα δύσπνοιας </a:t>
            </a:r>
            <a:r>
              <a:rPr lang="en-US" altLang="zh-CN" sz="1600" b="1" dirty="0" err="1"/>
              <a:t>τ</a:t>
            </a:r>
            <a:r>
              <a:rPr lang="el-GR" altLang="zh-CN" sz="1600" b="1" dirty="0"/>
              <a:t>ου Βρετανικού Συμβουλίου Ιατρικών Ερευνών</a:t>
            </a:r>
            <a:r>
              <a:rPr lang="en-US" altLang="zh-CN" sz="1600" b="1" dirty="0"/>
              <a:t>(mMRC</a:t>
            </a:r>
            <a:r>
              <a:rPr lang="el-GR" altLang="zh-CN" sz="1600" b="1" dirty="0"/>
              <a:t>)</a:t>
            </a:r>
            <a:endParaRPr lang="el" altLang="zh-CN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1" y="1200151"/>
            <a:ext cx="8137525" cy="3394472"/>
          </a:xfrm>
        </p:spPr>
      </p:pic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069540" y="254726"/>
            <a:ext cx="7122319" cy="8033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700" dirty="0">
                <a:solidFill>
                  <a:srgbClr val="FF0000"/>
                </a:solidFill>
              </a:rPr>
              <a:t>CAT-www.catestonline.org </a:t>
            </a:r>
            <a:endParaRPr lang="el-GR" sz="2700" kern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Επιπτώσεις στην ποιότητα ζωής</a:t>
            </a:r>
          </a:p>
        </p:txBody>
      </p:sp>
      <p:pic>
        <p:nvPicPr>
          <p:cNvPr id="5" name="Content Placeholder 4" descr="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>
            <a:fillRect/>
          </a:stretch>
        </p:blipFill>
        <p:spPr>
          <a:xfrm>
            <a:off x="2896875" y="920378"/>
            <a:ext cx="3238628" cy="3800094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44237" y="2320816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87131" y="2775211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87131" y="2547387"/>
            <a:ext cx="248649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36184" y="3001783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68575" y="3456177"/>
            <a:ext cx="248650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131463" y="3651455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67944" y="3854242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0650" y="3229606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/>
              <a:t>Χ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3596" y="4049520"/>
            <a:ext cx="317925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6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5" name="Oval 14"/>
          <p:cNvSpPr/>
          <p:nvPr/>
        </p:nvSpPr>
        <p:spPr>
          <a:xfrm>
            <a:off x="4916997" y="4049520"/>
            <a:ext cx="324110" cy="329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ounded Rectangle 13"/>
          <p:cNvSpPr/>
          <p:nvPr/>
        </p:nvSpPr>
        <p:spPr>
          <a:xfrm>
            <a:off x="3009448" y="3219592"/>
            <a:ext cx="2978845" cy="8512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9066" y="3347448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Συνδυασμένη αξιολόγηση ΧΑΠ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567314"/>
            <a:ext cx="5232400" cy="24320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900" kern="0" dirty="0"/>
              <a:t>1. GOLD 2022. Διαθέσιμο στη διεύθυνση: https://goldcopd.org/ </a:t>
            </a:r>
            <a:r>
              <a:rPr lang="el" sz="800" kern="0" dirty="0"/>
              <a:t>2022-gold-reports-2 </a:t>
            </a:r>
            <a:r>
              <a:rPr lang="el" sz="900" kern="0" dirty="0"/>
              <a:t>/.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77505-8B37-4013-AF39-61AEFF1FA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933322"/>
            <a:ext cx="8913707" cy="3633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Κίνδυνος μελλοντικών </a:t>
            </a:r>
            <a:r>
              <a:rPr lang="el-GR" dirty="0"/>
              <a:t>συμβάντων</a:t>
            </a:r>
            <a:endParaRPr lang="e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46" y="927694"/>
            <a:ext cx="7772400" cy="2628900"/>
          </a:xfrm>
        </p:spPr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" sz="1400" dirty="0">
                <a:ea typeface="Arial" panose="020B0604020202020204" pitchFamily="34" charset="0"/>
                <a:cs typeface="+mn-cs"/>
                <a:sym typeface="+mn-ea"/>
              </a:rPr>
              <a:t>Η συχνότητα </a:t>
            </a:r>
            <a:r>
              <a:rPr lang="el-GR" sz="1400" dirty="0">
                <a:ea typeface="Arial" panose="020B0604020202020204" pitchFamily="34" charset="0"/>
                <a:cs typeface="+mn-cs"/>
                <a:sym typeface="+mn-ea"/>
              </a:rPr>
              <a:t>παρόξυνσης</a:t>
            </a:r>
            <a:r>
              <a:rPr lang="el" sz="1400" dirty="0">
                <a:ea typeface="Arial" panose="020B0604020202020204" pitchFamily="34" charset="0"/>
                <a:cs typeface="+mn-cs"/>
                <a:sym typeface="+mn-ea"/>
              </a:rPr>
              <a:t> είναι υψηλή σε ασθενείς με ΧΑΠ</a:t>
            </a:r>
            <a:r>
              <a:rPr lang="el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" sz="1400" b="1" dirty="0">
                <a:ea typeface="Arial" panose="020B0604020202020204" pitchFamily="34" charset="0"/>
                <a:cs typeface="+mn-cs"/>
                <a:sym typeface="+mn-ea"/>
              </a:rPr>
              <a:t>Το κάπνισμα είναι ένας σημαντικός παράγοντας στις υποτροπές της ΧΑΠ</a:t>
            </a:r>
            <a:r>
              <a:rPr lang="el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" sz="1400" b="1" dirty="0">
                <a:ea typeface="Arial" panose="020B0604020202020204" pitchFamily="34" charset="0"/>
                <a:cs typeface="+mn-cs"/>
                <a:sym typeface="+mn-ea"/>
              </a:rPr>
              <a:t>Υπάρχει υψηλός επιπολασμός υποτροπών ΧΑΠ που απαιτούν εισαγωγή σε νοσοκομειακή μονάδα στους ασθενείς που συνεχίζουν να καπνίζουν</a:t>
            </a:r>
            <a:r>
              <a:rPr lang="el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endParaRPr lang="en-US" sz="1400" dirty="0">
              <a:ea typeface="Arial" panose="020B0604020202020204" pitchFamily="34" charset="0"/>
              <a:cs typeface="+mn-cs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l" sz="1400" dirty="0">
                <a:ea typeface="Arial" panose="020B0604020202020204" pitchFamily="34" charset="0"/>
                <a:cs typeface="+mn-cs"/>
                <a:sym typeface="+mn-ea"/>
              </a:rPr>
              <a:t>Η προηγούμενη εισαγωγή για παρόξυνση είναι ισχυρός προγνωστικός παράγοντας και μπορεί να εντοπίσει ασθενείς σε κίνδυνο</a:t>
            </a:r>
            <a:r>
              <a:rPr lang="el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endParaRPr lang="en-US" altLang="zh-CN" sz="1400" b="1" baseline="30000" dirty="0">
              <a:ea typeface="Arial" panose="020B0604020202020204" pitchFamily="34" charset="0"/>
              <a:sym typeface="+mn-ea"/>
            </a:endParaRPr>
          </a:p>
          <a:p>
            <a:endParaRPr lang="en-US" sz="1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473856" y="4339336"/>
            <a:ext cx="4580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en-US" sz="800" dirty="0">
                <a:sym typeface="+mn-ea"/>
              </a:rPr>
              <a:t>1. Έκθεση GOLD 2022, σελ. 31, https://goldcopd.org/2022-gold-reports-2/</a:t>
            </a:r>
          </a:p>
          <a:p>
            <a:pPr algn="r" eaLnBrk="1" hangingPunct="1"/>
            <a:r>
              <a:rPr lang="el" altLang="en-GB" sz="800" dirty="0">
                <a:sym typeface="+mn-ea"/>
              </a:rPr>
              <a:t>2. </a:t>
            </a:r>
            <a:r>
              <a:rPr lang="el" altLang="en-GB" sz="800" dirty="0" err="1">
                <a:sym typeface="+mn-ea"/>
              </a:rPr>
              <a:t>Badaran </a:t>
            </a:r>
            <a:r>
              <a:rPr lang="el" altLang="en-GB" sz="800" dirty="0">
                <a:sym typeface="+mn-ea"/>
              </a:rPr>
              <a:t>E, et al. </a:t>
            </a:r>
            <a:r>
              <a:rPr lang="el" altLang="en-US" sz="800" dirty="0" err="1">
                <a:sym typeface="+mn-ea"/>
              </a:rPr>
              <a:t>Eur </a:t>
            </a:r>
            <a:r>
              <a:rPr lang="el" altLang="en-US" sz="800" dirty="0">
                <a:sym typeface="+mn-ea"/>
              </a:rPr>
              <a:t>Respir J 2012;40:1055;</a:t>
            </a:r>
          </a:p>
          <a:p>
            <a:pPr algn="r" eaLnBrk="1" hangingPunct="1"/>
            <a:r>
              <a:rPr lang="el" altLang="en-US" sz="800" dirty="0">
                <a:sym typeface="+mn-ea"/>
              </a:rPr>
              <a:t>3. Κατευθυντήριες οδηγίες για τη διακοπή του καπνίσματος για ομάδες υψηλού κινδύνου. Διαθέσιμο στη διεύθυνση: https://ensp.network/tob-g/.</a:t>
            </a:r>
          </a:p>
          <a:p>
            <a:pPr algn="r" eaLnBrk="1" hangingPunct="1"/>
            <a:endParaRPr lang="en-US" altLang="en-US" sz="800" dirty="0"/>
          </a:p>
          <a:p>
            <a:pPr algn="r" eaLnBrk="1" hangingPunct="1"/>
            <a:endParaRPr lang="en-US" altLang="en-GB" sz="800" dirty="0"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5646" y="3058811"/>
            <a:ext cx="7936420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" altLang="en-US" sz="1200" i="1" dirty="0"/>
              <a:t>Η ανασκόπηση της υπάρχουσας βιβλιογραφίας για ασθενείς με ΧΑΠ έδειξε τα ακόλουθα:</a:t>
            </a:r>
          </a:p>
          <a:p>
            <a:pPr algn="ctr" eaLnBrk="1" hangingPunct="1">
              <a:lnSpc>
                <a:spcPct val="150000"/>
              </a:lnSpc>
            </a:pPr>
            <a:r>
              <a:rPr lang="el" altLang="en-US" sz="1200" b="1" i="1" dirty="0">
                <a:solidFill>
                  <a:srgbClr val="C00000"/>
                </a:solidFill>
              </a:rPr>
              <a:t>Τα στοιχεία είναι ισχυρά (GRADE επίπεδο A) που υποδηλώνουν ότι η διακοπή του καπνίσματος είναι μια βασική παρέμβαση για καπνιστές με ΧΑΠ και θα πρέπει να αποτελεί βασικό στοιχείο της μακροχρόνιας διαχείρισης αυτών των ασθενών </a:t>
            </a:r>
            <a:r>
              <a:rPr lang="el" altLang="en-US" sz="1200" i="1" baseline="300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30CB5F-F9E2-0E3F-9486-2C23F383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sz="3600" dirty="0"/>
              <a:t>ΧΑΠ και Ψυχική Υγεία </a:t>
            </a:r>
            <a:br>
              <a:rPr lang="el" sz="3600" dirty="0"/>
            </a:br>
            <a:r>
              <a:rPr lang="el-GR" sz="3600" dirty="0"/>
              <a:t>Συζήτηση κλινικής</a:t>
            </a:r>
            <a:r>
              <a:rPr lang="el" sz="3600" dirty="0"/>
              <a:t> περίπτωσης</a:t>
            </a:r>
            <a:br>
              <a:rPr lang="en-GB" sz="3600" dirty="0"/>
            </a:br>
            <a:r>
              <a:rPr lang="el" sz="1800" dirty="0">
                <a:solidFill>
                  <a:schemeClr val="tx1"/>
                </a:solidFill>
              </a:rPr>
              <a:t>ΧΑΠ και </a:t>
            </a:r>
            <a:r>
              <a:rPr lang="el-GR" sz="1800" dirty="0">
                <a:solidFill>
                  <a:schemeClr val="tx1"/>
                </a:solidFill>
              </a:rPr>
              <a:t>εξ</a:t>
            </a:r>
            <a:r>
              <a:rPr lang="en-US" sz="1800" dirty="0">
                <a:solidFill>
                  <a:schemeClr val="tx1"/>
                </a:solidFill>
              </a:rPr>
              <a:t>ά</a:t>
            </a:r>
            <a:r>
              <a:rPr lang="el-GR" sz="1800" dirty="0">
                <a:solidFill>
                  <a:schemeClr val="tx1"/>
                </a:solidFill>
              </a:rPr>
              <a:t>ρτηση από κάπνισμα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l-GR" sz="1600" dirty="0" err="1">
                <a:solidFill>
                  <a:schemeClr val="tx1"/>
                </a:solidFill>
              </a:rPr>
              <a:t>Ιζόλδη</a:t>
            </a:r>
            <a:r>
              <a:rPr lang="el-GR" sz="1600" dirty="0">
                <a:solidFill>
                  <a:schemeClr val="tx1"/>
                </a:solidFill>
              </a:rPr>
              <a:t> </a:t>
            </a:r>
            <a:r>
              <a:rPr lang="el-GR" sz="1600" dirty="0" err="1">
                <a:solidFill>
                  <a:schemeClr val="tx1"/>
                </a:solidFill>
              </a:rPr>
              <a:t>Μπουλουκάκη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l-GR" sz="1600" dirty="0">
                <a:solidFill>
                  <a:schemeClr val="tx1"/>
                </a:solidFill>
              </a:rPr>
              <a:t>Ελλάδα) και </a:t>
            </a:r>
            <a:r>
              <a:rPr lang="en-GB" sz="1600" dirty="0">
                <a:solidFill>
                  <a:schemeClr val="tx1"/>
                </a:solidFill>
              </a:rPr>
              <a:t>Catalina </a:t>
            </a:r>
            <a:r>
              <a:rPr lang="en-GB" sz="1600" dirty="0" err="1">
                <a:solidFill>
                  <a:schemeClr val="tx1"/>
                </a:solidFill>
              </a:rPr>
              <a:t>Panaitescu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l-GR" sz="1600" dirty="0">
                <a:solidFill>
                  <a:schemeClr val="tx1"/>
                </a:solidFill>
              </a:rPr>
              <a:t>Ρουμανία)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8F8F00-8672-FD7A-DADC-013F98C26E0A}"/>
              </a:ext>
            </a:extLst>
          </p:cNvPr>
          <p:cNvSpPr txBox="1"/>
          <p:nvPr/>
        </p:nvSpPr>
        <p:spPr>
          <a:xfrm>
            <a:off x="856784" y="4640633"/>
            <a:ext cx="743043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600" dirty="0"/>
              <a:t>Αναπνοή και ευεξία με γνώμονα την καθολική πρόσβαση στη σωστή περίθαλψη</a:t>
            </a:r>
          </a:p>
        </p:txBody>
      </p:sp>
    </p:spTree>
    <p:extLst>
      <p:ext uri="{BB962C8B-B14F-4D97-AF65-F5344CB8AC3E}">
        <p14:creationId xmlns:p14="http://schemas.microsoft.com/office/powerpoint/2010/main" val="98350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Υποστήριξη της διακοπής του καπνίσματος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/>
          </p:nvPr>
        </p:nvGraphicFramePr>
        <p:xfrm>
          <a:off x="358775" y="1003383"/>
          <a:ext cx="8285354" cy="341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0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" dirty="0"/>
                        <a:t>Επαγγελματίας υγείας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dirty="0"/>
                        <a:t>Ανταπόκριση ασθενούς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l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ΡΩΤ</a:t>
                      </a:r>
                      <a:r>
                        <a:rPr lang="el-GR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ΗΣΤΕ</a:t>
                      </a:r>
                      <a:r>
                        <a:rPr lang="el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για </a:t>
                      </a:r>
                      <a:r>
                        <a:rPr lang="el-GR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την </a:t>
                      </a:r>
                      <a:r>
                        <a:rPr lang="el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καπνιστική συνήθεια σε κάθε </a:t>
                      </a:r>
                      <a:r>
                        <a:rPr lang="el-GR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συνάντηση</a:t>
                      </a:r>
                      <a:endParaRPr lang="el" altLang="en-US" sz="14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l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 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Βλέπω από τα αρχεία σου ότι κάπνιζες μέχρι πρόσφατα. Εξακολουθεί να ισχύει αυτό;»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Ναι, καπνίζω 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</a:rPr>
                        <a:t>15 τσιγάρα την ημέρα για περίπου 40 χρόνια, χωρίς προηγούμενη προσπάθεια διακοπής του καπνίσματος»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l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ΣΥΜΒΟΥΛΕΥ</a:t>
                      </a:r>
                      <a:r>
                        <a:rPr lang="el-GR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ΣΤΕ</a:t>
                      </a:r>
                      <a:r>
                        <a:rPr lang="el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σχετικά με αποτελεσματικούς τρόπους διακοπής του καπνίσματος (και εάν είναι απαραίτητο, για τ</a:t>
                      </a:r>
                      <a:r>
                        <a:rPr lang="el-GR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ους κινδύνους του καπνίσματος</a:t>
                      </a:r>
                      <a:r>
                        <a:rPr lang="el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-«Γνωρίζετε τον καλύτερο τρόπο για να σταματήσετε τ</a:t>
                      </a:r>
                      <a:r>
                        <a:rPr lang="el-G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 κάπνισμα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ή να μειώσετε τ</a:t>
                      </a:r>
                      <a:r>
                        <a:rPr lang="el-G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ον κίνδυνο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«Όχι πραγματικά, δεν το έχω σκεφτεί ποτέ μέχρι τώρα που με ρωτάτε»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l-GR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ΔΡΑΣΤΕ </a:t>
                      </a:r>
                      <a:r>
                        <a:rPr lang="el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σύμφωνα με την ανταπόκριση του ασθενούς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-"Θα θέλατε να μιλήσουμε για τις διαθέσιμες επιλογές για την διακοπή του κα</a:t>
                      </a:r>
                      <a:r>
                        <a:rPr lang="el-G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πνίσματος</a:t>
                      </a: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“Ναι, θα ήταν χρήσιμο”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4829747" y="1762081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4829747" y="284255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4829747" y="390095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3242" y="4551579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l" altLang="en-US" sz="1200" b="1" i="1" dirty="0"/>
              <a:t>Καταγράψτε την αλληλεπίδρασή σας στις σημειώσεις του ασθενούς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Συννοσηρότητες: Εκτίμηση προβλημάτων ψυχικής υγείας σε άτομα με ΧΑΠ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7" y="1418626"/>
            <a:ext cx="2054263" cy="29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0376" y="1353312"/>
            <a:ext cx="3286407" cy="30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/>
              <a:t>Διαθέσιμο στη διεύθυνση: https://www.ipcrg.org/dth12.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Συννοσηρότητες: Αξιολόγηση ψυχικής υγείας για τον κ. JD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3671858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724259"/>
            <a:ext cx="3636708" cy="1701566"/>
          </a:xfrm>
          <a:prstGeom prst="rect">
            <a:avLst/>
          </a:prstGeom>
        </p:spPr>
      </p:pic>
      <p:graphicFrame>
        <p:nvGraphicFramePr>
          <p:cNvPr id="6" name="5 - Πίνακας"/>
          <p:cNvGraphicFramePr/>
          <p:nvPr/>
        </p:nvGraphicFramePr>
        <p:xfrm>
          <a:off x="4070618" y="1714531"/>
          <a:ext cx="4859070" cy="2765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20">
                <a:tc>
                  <a:txBody>
                    <a:bodyPr/>
                    <a:lstStyle/>
                    <a:p>
                      <a:r>
                        <a:rPr lang="el" sz="1050" dirty="0">
                          <a:solidFill>
                            <a:schemeClr val="tx1"/>
                          </a:solidFill>
                        </a:rPr>
                        <a:t>PHQ-9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φυσιολογική/ελάχιστη κατάθλιψη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ήπια κατάθλιψη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μέτρια κατάθλιψη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μέτρια σοβαρή κατάθλιψη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l" sz="1050" b="1" dirty="0">
                          <a:solidFill>
                            <a:schemeClr val="tx1"/>
                          </a:solidFill>
                        </a:rPr>
                        <a:t>GAD-7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l" sz="105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φυσιολογικό/ελάχιστο άγχος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ήπιο άγχος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μέτριο άγχος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μέτρια σοβαρό άγχος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2">
                <a:tc>
                  <a:txBody>
                    <a:bodyPr/>
                    <a:lstStyle/>
                    <a:p>
                      <a:r>
                        <a:rPr lang="el" sz="1050" b="1" dirty="0"/>
                        <a:t>FSS*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l" sz="1050" dirty="0"/>
                        <a:t>40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βαθμολογία ≥36 υποδηλώνει </a:t>
                      </a:r>
                      <a:r>
                        <a:rPr lang="el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κόπωση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l" sz="1050" b="1" dirty="0"/>
                        <a:t>AIS * 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l" sz="1050" dirty="0"/>
                        <a:t>7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0-5: απουσία αϋπνίας</a:t>
                      </a:r>
                    </a:p>
                    <a:p>
                      <a:r>
                        <a:rPr lang="el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6-9: ήπια αϋπνία</a:t>
                      </a:r>
                    </a:p>
                    <a:p>
                      <a:r>
                        <a:rPr lang="e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10-15: μέτρια αϋπνία</a:t>
                      </a:r>
                    </a:p>
                    <a:p>
                      <a:r>
                        <a:rPr lang="e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16-25: σοβαρή αϋπνία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el" sz="1050" b="1" dirty="0"/>
                        <a:t>PSQI </a:t>
                      </a:r>
                      <a:r>
                        <a:rPr lang="el" sz="1050" b="1" baseline="30000" dirty="0"/>
                        <a:t>#</a:t>
                      </a:r>
                      <a:endParaRPr lang="en-US" sz="105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50" dirty="0"/>
                        <a:t>6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 βαθμολογία ≥5 είναι ενδεικτική της </a:t>
                      </a:r>
                      <a:r>
                        <a:rPr lang="el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κακής ποιότητας ύπνου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3 - TextBox"/>
          <p:cNvSpPr txBox="1">
            <a:spLocks noChangeArrowheads="1"/>
          </p:cNvSpPr>
          <p:nvPr/>
        </p:nvSpPr>
        <p:spPr bwMode="auto">
          <a:xfrm>
            <a:off x="357188" y="4484563"/>
            <a:ext cx="8572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en-US" sz="700" dirty="0"/>
              <a:t>* Τα άτομα βαθμολογούν τη συμφωνία τους με εννέα δηλώσεις σχετικά με τη σοβαρότητα, τη συχνότητα και τον αντίκτυπο της κόπωσης στην καθημερινή ζωή.</a:t>
            </a:r>
          </a:p>
          <a:p>
            <a:pPr algn="r" eaLnBrk="1" hangingPunct="1"/>
            <a:r>
              <a:rPr lang="el" altLang="en-US" sz="700" dirty="0"/>
              <a:t>** Ένα ψυχομετρικό όργανο αυτοαξιολόγησης 8 στοιχείων, το οποίο έχει χρησιμοποιηθεί ως εργαλείο για την αξιολόγηση της σοβαρότητας της αϋπνίας.</a:t>
            </a:r>
          </a:p>
          <a:p>
            <a:pPr algn="r" eaLnBrk="1" hangingPunct="1"/>
            <a:r>
              <a:rPr lang="el" altLang="en-US" sz="700" baseline="30000" dirty="0"/>
              <a:t># </a:t>
            </a:r>
            <a:r>
              <a:rPr lang="el" altLang="en-US" sz="700" dirty="0"/>
              <a:t>Ένα όργανο 7 συστατικών που χρησιμοποιείται για τη μέτρηση της ποιότητας και των προτύπων ύπνου σε ενήλικες τον τελευταίο μήνα.</a:t>
            </a:r>
            <a:endParaRPr lang="el-GR" altLang="en-US" sz="7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0475" y="287655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" altLang="en-US" sz="14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323850" y="2876550"/>
            <a:ext cx="760413" cy="2206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79565" y="1269732"/>
            <a:ext cx="2139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" altLang="en-US" b="1" dirty="0"/>
              <a:t>Τακτική επίσκεψη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09824" y="1269732"/>
            <a:ext cx="2454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l" altLang="en-US" b="1" dirty="0"/>
              <a:t>Συγκεκριμένη εκτίμηση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Εμπόδια στην αξιολόγηση προβλημάτων ψυχικής υγείας για άτομα με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91" y="1225411"/>
            <a:ext cx="7772400" cy="3197120"/>
          </a:xfrm>
        </p:spPr>
        <p:txBody>
          <a:bodyPr numCol="2"/>
          <a:lstStyle/>
          <a:p>
            <a:pPr marL="0" indent="0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Εμπόδια που αντιλαμβάνονται οι ασθενείς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Έλλειψη γνώσης</a:t>
            </a: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Απροθυμία αποκάλυψης συμπτωμάτων άγχους ή κατάθλιψης</a:t>
            </a:r>
          </a:p>
          <a:p>
            <a:pPr marL="0" indent="0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Εμπόδια που αντιλαμβάνονται οι γιατροί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Έλλειψη τυποποιημένης διαγνωστικής προσέγγισης για το άγχος και την κατάθλιψη</a:t>
            </a: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Σύντομος χρόνος επίσκεψης</a:t>
            </a: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Έλλειψη αυτοπεποίθησης </a:t>
            </a:r>
            <a:r>
              <a:rPr lang="el-G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για ενδελεχή </a:t>
            </a:r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ψυχολογική αξιολόγηση</a:t>
            </a:r>
          </a:p>
          <a:p>
            <a:pPr marL="0" indent="0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Εμπόδια σε επίπεδο συστήματος</a:t>
            </a: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Κακή επικοινωνία μεταξύ πρωτοβάθμιας περίθαλψης και συστημάτων ψυχικής υγείας</a:t>
            </a:r>
          </a:p>
          <a:p>
            <a:pPr lvl="1"/>
            <a:r>
              <a:rPr lang="e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Έλλειψη επαρκών πόρων για θεραπεία ψυχικής υγείας</a:t>
            </a:r>
            <a:endParaRPr lang="en-US" dirty="0"/>
          </a:p>
        </p:txBody>
      </p:sp>
      <p:sp>
        <p:nvSpPr>
          <p:cNvPr id="4" name="6 - TextBox"/>
          <p:cNvSpPr txBox="1">
            <a:spLocks noChangeArrowheads="1"/>
          </p:cNvSpPr>
          <p:nvPr/>
        </p:nvSpPr>
        <p:spPr bwMode="auto">
          <a:xfrm>
            <a:off x="2228849" y="4708525"/>
            <a:ext cx="6915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/>
              <a:t>Natali D, et al. </a:t>
            </a:r>
            <a:r>
              <a:rPr lang="el" altLang="en-US" sz="800" dirty="0">
                <a:sym typeface="+mn-ea"/>
              </a:rPr>
              <a:t>Breathe 2020; 16:190315.</a:t>
            </a:r>
            <a:endParaRPr lang="en-US" altLang="zh-CN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074985" y="3476063"/>
            <a:ext cx="470792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l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Προκειμένου να αντιμετωπιστούν αυτά τα εμπόδια, απαιτείται μια ολιστική θεραπευτική προσέγγιση από επαγγελματίες υγείας, ασθενείς και φροντιστές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Σκέφτομαι για τον κύριο JD</a:t>
            </a:r>
          </a:p>
        </p:txBody>
      </p:sp>
      <p:graphicFrame>
        <p:nvGraphicFramePr>
          <p:cNvPr id="4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60898"/>
              </p:ext>
            </p:extLst>
          </p:nvPr>
        </p:nvGraphicFramePr>
        <p:xfrm>
          <a:off x="658368" y="1218520"/>
          <a:ext cx="7949184" cy="33832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l" sz="1600" dirty="0"/>
                        <a:t>Προκλήσεις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Θετικά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l" sz="1600" dirty="0"/>
                        <a:t>Έχει 3 συννο</a:t>
                      </a:r>
                      <a:r>
                        <a:rPr lang="el-GR" sz="1600" dirty="0"/>
                        <a:t>σηρότητες </a:t>
                      </a:r>
                      <a:r>
                        <a:rPr lang="el" sz="1600" dirty="0"/>
                        <a:t>εκτός από τη ΧΑΠ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Εχει πραγματοποιήσει όλα τα εμβόλια του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710">
                <a:tc>
                  <a:txBody>
                    <a:bodyPr/>
                    <a:lstStyle/>
                    <a:p>
                      <a:r>
                        <a:rPr lang="el-GR" sz="1600" dirty="0"/>
                        <a:t>Παίρνει 4 φάρμακα κάθε μέρα συν το ανακουφιστικό του ανάλογα με τις ανάγκες</a:t>
                      </a:r>
                      <a:r>
                        <a:rPr lang="en-US" sz="1600" dirty="0"/>
                        <a:t> </a:t>
                      </a:r>
                      <a:r>
                        <a:rPr lang="el-GR" sz="1600" dirty="0"/>
                        <a:t>του (δεν του αρέσει να παίρνει πολλά φάρμακα)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>
                          <a:sym typeface="+mn-ea"/>
                        </a:rPr>
                        <a:t>Έχει καλή σχέση με τον γιατρό του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l" sz="1600" dirty="0"/>
                        <a:t>Χαμηλή συμμόρφωση στη θεραπεία της ΧΑΠ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>
                          <a:sym typeface="+mn-ea"/>
                        </a:rPr>
                        <a:t>Συμμορφώνεται καλά με το υπόλοιπο θεραπευτικό </a:t>
                      </a:r>
                      <a:r>
                        <a:rPr lang="el-GR" sz="1600" dirty="0">
                          <a:sym typeface="+mn-ea"/>
                        </a:rPr>
                        <a:t>του </a:t>
                      </a:r>
                      <a:r>
                        <a:rPr lang="el" sz="1600" dirty="0">
                          <a:sym typeface="+mn-ea"/>
                        </a:rPr>
                        <a:t>σχήμα 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sz="1600" dirty="0"/>
                        <a:t>Έχει </a:t>
                      </a:r>
                      <a:r>
                        <a:rPr lang="el-GR" sz="1600" dirty="0"/>
                        <a:t>αγχώδη διαταραχή </a:t>
                      </a:r>
                      <a:r>
                        <a:rPr lang="el" sz="1600" baseline="0" dirty="0"/>
                        <a:t>χωρίς προηγούμενη επίσημη διάγνωση ή κατάλληλη αντιμετώπιση</a:t>
                      </a:r>
                      <a:endParaRPr lang="el-GR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l" sz="1600" dirty="0"/>
                        <a:t>Θέλει πολύ να προσπαθήσει να κόψει το κάπνισμα</a:t>
                      </a:r>
                      <a:endParaRPr lang="el-GR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5496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Επόμενα βήματα: Παρακινητική συνέντευξη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791037"/>
              </p:ext>
            </p:extLst>
          </p:nvPr>
        </p:nvGraphicFramePr>
        <p:xfrm>
          <a:off x="358774" y="1349375"/>
          <a:ext cx="8321930" cy="302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" sz="1200" dirty="0"/>
                        <a:t>Σκοπός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sz="1200" dirty="0"/>
                        <a:t>Συνομιλία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Διευκρινίστε ότι δεν είστε επικριτικοί σχετικά με το ότι καπνίζει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«Ξέρουμε πόσο δύσκολο είναι αυτό και ότι είναι εθισμός και ότι η νικοτίνη είναι πιο εθιστική από την ηρωίνη…»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l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Ενθαρρύνετε το άτομο να φανταστεί και να σας αναφέρει αυτά που πιστεύει ότι μπορεί να είναι τα οφέλη της διακοπής του καπνίσματος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«Γνωρίζατε ότι μετά τη διακοπή του καπνίσματος θα έχετε λιγότερα επεισόδια βρογχίτιδας;»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«Γνωρίζατε ότι πιθανότατα θα αισθάνεστε πολύ πιο ήρεμοι και πιο θετικοί και θα έχετε καλύτερη ποιότητα ζωής, αφού κόψετε το κάπνισμα;»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«Μπορεί επίσης να διαπιστώσετε ότι θα μπορείτε να αποκοιμηθείτε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πιο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εύκολα και να κοιμηθείτε για περισσότερ</a:t>
                      </a:r>
                      <a:r>
                        <a:rPr lang="el-G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 χρόνο μόλις βρεθείτε</a:t>
                      </a: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στο κρεβάτι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Εξετάστε τη θετική ενίσχυση (ευχαρίστηση) για να παρακινήσετε τον ασθενή να κόψει το κάπνισμα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«Γνωρίζατε ότι αν κόψετε το κάπνισμα τα επίπεδα ενέργειάς σας θα αυξηθούν και θα είστε σε θέση να είστε</a:t>
                      </a:r>
                      <a:r>
                        <a:rPr lang="el-G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πιο </a:t>
                      </a: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κοντά στα εγγόνια </a:t>
                      </a:r>
                      <a:r>
                        <a:rPr lang="el-G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σας </a:t>
                      </a:r>
                      <a:r>
                        <a:rPr lang="el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που μεγαλώνουν;»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3842195" y="1876425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3842195" y="284568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3842195" y="3940556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Σχέδιο διαχείρισης για τον κ. JD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55663"/>
            <a:ext cx="7772400" cy="4122737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Παρέχετε συμβουλευτική (</a:t>
            </a:r>
            <a:r>
              <a:rPr lang="el-GR" sz="1400" dirty="0"/>
              <a:t>με </a:t>
            </a:r>
            <a:r>
              <a:rPr lang="el" sz="1400" dirty="0"/>
              <a:t>ενσυναίσθητη κατανόηση και σεβασμό): </a:t>
            </a:r>
            <a:br>
              <a:rPr lang="en-US" sz="1400" dirty="0"/>
            </a:br>
            <a:r>
              <a:rPr lang="el" sz="1400" dirty="0"/>
              <a:t>ΡΩΤΗΣΤΕ / ΣΥΜΒΟΥΛΕ</a:t>
            </a:r>
            <a:r>
              <a:rPr lang="el-GR" sz="1400" dirty="0"/>
              <a:t>Ψ</a:t>
            </a:r>
            <a:r>
              <a:rPr lang="el" sz="1400" dirty="0"/>
              <a:t>ΤΕ / ΔΡΑΣΤΕ</a:t>
            </a:r>
            <a:endParaRPr lang="en-US" sz="14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Συζητήστε τη φαρμακ</a:t>
            </a:r>
            <a:r>
              <a:rPr lang="el-GR" sz="1400" dirty="0"/>
              <a:t>ευτική</a:t>
            </a:r>
            <a:r>
              <a:rPr lang="el" sz="1400" dirty="0"/>
              <a:t> θεραπεία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" sz="1200" dirty="0"/>
              <a:t>Θεραπεία </a:t>
            </a:r>
            <a:r>
              <a:rPr lang="el-GR" sz="1200" dirty="0"/>
              <a:t>με </a:t>
            </a:r>
            <a:r>
              <a:rPr lang="el" sz="1200" dirty="0"/>
              <a:t>υποκατάστα</a:t>
            </a:r>
            <a:r>
              <a:rPr lang="el-GR" sz="1200" dirty="0"/>
              <a:t>τα</a:t>
            </a:r>
            <a:r>
              <a:rPr lang="el" sz="1200" dirty="0"/>
              <a:t> νικοτίνης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" sz="1200" dirty="0"/>
              <a:t>Βαρενικλίνη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" sz="1200" dirty="0"/>
              <a:t>Βουπροπιόνη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Βοηθήστε στην ανάπτυξη ενός σχεδίου «διακοπής» συμπεριλαμβανομένου του καθορισμού «ημερομηνίας διακοπής»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Προγραμματίστε μια επόμενη ημερομηνία επανεξέτασης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Χρησιμοποιήστε ηλεκτρονικό ταχυδρομείο, μηνύματα ή τηλέφωνο ως επιλογές για συνεδρίες παρακολούθησης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Συζητήστε την αποχή και προτείνετε στρατηγικές αντιμετώπισης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Ενθαρρύνετε την κοινωνική υποστήριξη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Βοηθήστε στην αντιμετώπιση εμποδίων όπως ο φόβος της αποτυχίας, η αντιμετώπιση του άγχους, η αύξηση βάρους και οι κοινωνικές πιέσεις για το κάπνισμα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Παρέχετε συμβουλές σχετικά με τη διατροφή, τη σωματική δραστηριότητα και την υγιεινή του ύπνου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" sz="1400" dirty="0"/>
              <a:t>Παρέχετε συμβουλές για τη διαχείριση των συμπτωμάτων στέρησης και βεβαιώστε τον ότι θα είναι βραχυχρόνιες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147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Διακοπή καπνίσματος για άτομα με διαταραχές ψυχικής υγείας </a:t>
            </a:r>
            <a:r>
              <a:rPr lang="el" baseline="30000" dirty="0"/>
              <a:t>1–3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4213225" cy="2628900"/>
          </a:xfrm>
        </p:spPr>
        <p:txBody>
          <a:bodyPr/>
          <a:lstStyle/>
          <a:p>
            <a:r>
              <a:rPr lang="el" sz="2000" dirty="0"/>
              <a:t>Η προσθήκη φαρμάκων/ στρατηγικών διαχείρισης για διαταραχές της διάθεσης σε ένα τυπικό πρόγραμμα διακοπής του καπνίσματος μπορεί να επιτύχει καλύτερα</a:t>
            </a:r>
            <a:r>
              <a:rPr lang="en-US" sz="2000" dirty="0"/>
              <a:t> </a:t>
            </a:r>
            <a:r>
              <a:rPr lang="el-GR" sz="2000" dirty="0"/>
              <a:t>ποσοστά μακροπρόθεσμης διακοπής.</a:t>
            </a:r>
            <a:endParaRPr lang="en-US" sz="2000" dirty="0"/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07377" y="4472786"/>
            <a:ext cx="5511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l" altLang="zh-CN" sz="800" dirty="0">
                <a:latin typeface="+mn-lt"/>
              </a:rPr>
              <a:t>1. </a:t>
            </a:r>
            <a:r>
              <a:rPr lang="el" altLang="en-US" sz="800" dirty="0">
                <a:latin typeface="+mn-lt"/>
              </a:rPr>
              <a:t>van der Meer </a:t>
            </a:r>
            <a:r>
              <a:rPr lang="el" altLang="zh-CN" sz="800" dirty="0">
                <a:latin typeface="+mn-lt"/>
              </a:rPr>
              <a:t>RM </a:t>
            </a:r>
            <a:r>
              <a:rPr lang="el" altLang="en-US" sz="800" dirty="0">
                <a:latin typeface="+mn-lt"/>
              </a:rPr>
              <a:t>, et al. Cochrane Database Syst Rev 2013;8:CD006102 </a:t>
            </a:r>
            <a:r>
              <a:rPr lang="el" altLang="zh-CN" sz="800" dirty="0">
                <a:latin typeface="+mn-lt"/>
              </a:rPr>
              <a:t>; 2. </a:t>
            </a:r>
            <a:r>
              <a:rPr lang="el" altLang="en-US" sz="800" dirty="0">
                <a:latin typeface="+mn-lt"/>
              </a:rPr>
              <a:t>Anthenelli </a:t>
            </a:r>
            <a:r>
              <a:rPr lang="el" altLang="zh-CN" sz="800" dirty="0">
                <a:latin typeface="+mn-lt"/>
              </a:rPr>
              <a:t>RM </a:t>
            </a:r>
            <a:r>
              <a:rPr lang="el" altLang="en-US" sz="800" dirty="0">
                <a:latin typeface="+mn-lt"/>
              </a:rPr>
              <a:t>, et al. Ann Intern Med 2013;159:390e400 </a:t>
            </a:r>
            <a:r>
              <a:rPr lang="el" altLang="zh-CN" sz="800" dirty="0">
                <a:latin typeface="+mn-lt"/>
              </a:rPr>
              <a:t>; 3. </a:t>
            </a:r>
            <a:r>
              <a:rPr lang="el" altLang="en-US" sz="800" dirty="0">
                <a:latin typeface="+mn-lt"/>
              </a:rPr>
              <a:t>Anthenelli </a:t>
            </a:r>
            <a:r>
              <a:rPr lang="el" altLang="zh-CN" sz="800" dirty="0">
                <a:latin typeface="+mn-lt"/>
              </a:rPr>
              <a:t>RM, </a:t>
            </a:r>
            <a:r>
              <a:rPr lang="el" altLang="en-US" sz="800" dirty="0">
                <a:latin typeface="+mn-lt"/>
              </a:rPr>
              <a:t>et al. Lancet 2016; 387:2507e20.</a:t>
            </a:r>
            <a:endParaRPr lang="el-GR" altLang="en-US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3354" y="1480903"/>
            <a:ext cx="4095206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l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τον κ. JD, εξετάστε το ενδεχόμενο έναρξης θεραπείας για το </a:t>
            </a:r>
            <a:r>
              <a:rPr lang="el-GR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άγχος</a:t>
            </a:r>
            <a:r>
              <a:rPr lang="el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716" y="2261699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Συνοψίζοντας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993769" cy="2628900"/>
          </a:xfrm>
        </p:spPr>
        <p:txBody>
          <a:bodyPr/>
          <a:lstStyle/>
          <a:p>
            <a:r>
              <a:rPr lang="el" sz="1400" dirty="0"/>
              <a:t>Πολλοί άνθρωποι με ΧΑΠ συνεχίζουν να καπνίζουν παρά τα στοιχεία ότι η διακοπή του καπνίσματος είναι η πιο αποτελεσματική παρέμβαση για την αύξηση της επιβίωσης και τη μείωση της νοσηρότητας</a:t>
            </a:r>
          </a:p>
          <a:p>
            <a:r>
              <a:rPr lang="el" sz="1400" dirty="0"/>
              <a:t>Οι καπνιστές με διαταραχές ψυχικής υγείας τείνουν να είναι πιο εθισμένοι στο κάπνισμα, καπνίζουν περισσότερα τσιγάρα και είναι πιο πιθανό να υποτροπιάσουν</a:t>
            </a:r>
          </a:p>
          <a:p>
            <a:r>
              <a:rPr lang="el" sz="1400" dirty="0"/>
              <a:t>Το άγχος και η κατάθλιψη είναι </a:t>
            </a:r>
            <a:r>
              <a:rPr lang="el-GR" sz="1400" dirty="0"/>
              <a:t>συχνά</a:t>
            </a:r>
            <a:r>
              <a:rPr lang="el" sz="1400" dirty="0"/>
              <a:t> σε άτομα με ΧΑΠ και πρέπει να αξιολογούνται και να αντιμετωπίζονται ενεργά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95495" y="1348978"/>
            <a:ext cx="3993769" cy="320397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l" sz="1600" b="1" kern="0" dirty="0">
                <a:solidFill>
                  <a:schemeClr val="bg1"/>
                </a:solidFill>
              </a:rPr>
              <a:t>Η διακοπή του καπνίσματος μειώνει το άγχος και την κατάθλιψη</a:t>
            </a:r>
          </a:p>
          <a:p>
            <a:pPr defTabSz="914400"/>
            <a:r>
              <a:rPr lang="el" sz="1600" kern="0" dirty="0">
                <a:solidFill>
                  <a:schemeClr val="bg1"/>
                </a:solidFill>
              </a:rPr>
              <a:t>Τα άτομα με ΧΑΠ και διαταραχές ψυχικής υγείας που καπνίζουν</a:t>
            </a:r>
            <a:r>
              <a:rPr lang="en-US" sz="1600" kern="0" dirty="0">
                <a:solidFill>
                  <a:schemeClr val="bg1"/>
                </a:solidFill>
              </a:rPr>
              <a:t>,</a:t>
            </a:r>
            <a:r>
              <a:rPr lang="el" sz="1600" kern="0" dirty="0">
                <a:solidFill>
                  <a:schemeClr val="bg1"/>
                </a:solidFill>
              </a:rPr>
              <a:t> συχνά χρειάζονται υποστήριξη για πολλαπλές προσπάθειες διακοπής</a:t>
            </a:r>
          </a:p>
          <a:p>
            <a:pPr defTabSz="914400"/>
            <a:r>
              <a:rPr lang="el" sz="1600" kern="0" dirty="0">
                <a:solidFill>
                  <a:schemeClr val="bg1"/>
                </a:solidFill>
              </a:rPr>
              <a:t>Συνδυάστε τη συμβουλευτική και τ</a:t>
            </a:r>
            <a:r>
              <a:rPr lang="el-GR" sz="1600" kern="0" dirty="0">
                <a:solidFill>
                  <a:schemeClr val="bg1"/>
                </a:solidFill>
              </a:rPr>
              <a:t>η</a:t>
            </a:r>
            <a:r>
              <a:rPr lang="el" sz="1600" kern="0" dirty="0">
                <a:solidFill>
                  <a:schemeClr val="bg1"/>
                </a:solidFill>
              </a:rPr>
              <a:t> φαρμακ</a:t>
            </a:r>
            <a:r>
              <a:rPr lang="el-GR" sz="1600" kern="0" dirty="0">
                <a:solidFill>
                  <a:schemeClr val="bg1"/>
                </a:solidFill>
              </a:rPr>
              <a:t>ευτική</a:t>
            </a:r>
            <a:r>
              <a:rPr lang="el" sz="1600" kern="0" dirty="0">
                <a:solidFill>
                  <a:schemeClr val="bg1"/>
                </a:solidFill>
              </a:rPr>
              <a:t> θεραπεί</a:t>
            </a:r>
            <a:r>
              <a:rPr lang="el-GR" sz="1600" kern="0" dirty="0">
                <a:solidFill>
                  <a:schemeClr val="bg1"/>
                </a:solidFill>
              </a:rPr>
              <a:t>α</a:t>
            </a:r>
            <a:r>
              <a:rPr lang="el" sz="1600" kern="0" dirty="0">
                <a:solidFill>
                  <a:schemeClr val="bg1"/>
                </a:solidFill>
              </a:rPr>
              <a:t> καθώς αυτή είναι η πιο αποτελεσματική παρέμβαση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l" dirty="0"/>
              <a:t>Σχετικά με αυτές τις διαφάνειες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6950"/>
            <a:ext cx="7772400" cy="3771900"/>
          </a:xfrm>
        </p:spPr>
        <p:txBody>
          <a:bodyPr/>
          <a:lstStyle/>
          <a:p>
            <a:r>
              <a:rPr lang="el" sz="1400" dirty="0"/>
              <a:t>Μη διστάσετε να χρησιμοποιήσετε, να ενημερώσετε και να διαμοιραστείτε μερικές ή όλες από αυτές τις διαφάνειες σε μη </a:t>
            </a:r>
            <a:r>
              <a:rPr lang="el-GR" sz="1400" dirty="0"/>
              <a:t>εμπορικές </a:t>
            </a:r>
            <a:r>
              <a:rPr lang="el" sz="1400" dirty="0"/>
              <a:t>παρουσιάσεις σας, σε συναδέλφους ή ασθενείς</a:t>
            </a:r>
          </a:p>
          <a:p>
            <a:r>
              <a:rPr lang="el" sz="1400" dirty="0"/>
              <a:t>Υπάρχει μια γενική εισαγωγή στη ΧΑΠ και την ψυχική υγεία η οποία ακολουθείται από μια μελέτη περίπτωσης</a:t>
            </a:r>
          </a:p>
          <a:p>
            <a:r>
              <a:rPr lang="el" sz="1400" dirty="0"/>
              <a:t>Οι διαφάνειες παρέχονται με άδεια Creative Commons CC BY-NC-ND</a:t>
            </a:r>
          </a:p>
          <a:p>
            <a:pPr lvl="1"/>
            <a:r>
              <a:rPr lang="el" sz="1200" dirty="0"/>
              <a:t>Το BY σημαίνει αναφορά (την υποχρέωση αδειοδότησης </a:t>
            </a:r>
            <a:r>
              <a:rPr lang="el-GR" sz="1200" dirty="0"/>
              <a:t>των </a:t>
            </a:r>
            <a:r>
              <a:rPr lang="el" sz="1200" dirty="0"/>
              <a:t>δημιουργ</a:t>
            </a:r>
            <a:r>
              <a:rPr lang="el-GR" sz="1200" dirty="0"/>
              <a:t>ών</a:t>
            </a:r>
            <a:r>
              <a:rPr lang="el" sz="1200" dirty="0"/>
              <a:t> ή άλλων προσώπων </a:t>
            </a:r>
            <a:r>
              <a:rPr lang="el-GR" sz="1200" dirty="0"/>
              <a:t>που </a:t>
            </a:r>
            <a:r>
              <a:rPr lang="el" sz="1200" dirty="0"/>
              <a:t>έχουν συμβάλλει σε αυτό το έγγραφο)</a:t>
            </a:r>
          </a:p>
          <a:p>
            <a:pPr lvl="1"/>
            <a:r>
              <a:rPr lang="el" sz="1200" dirty="0"/>
              <a:t>NC σημαίνει </a:t>
            </a:r>
            <a:r>
              <a:rPr lang="el-GR" sz="1200" dirty="0"/>
              <a:t>μη </a:t>
            </a:r>
            <a:r>
              <a:rPr lang="el-GR" sz="1200" dirty="0" err="1"/>
              <a:t>εμπορικ</a:t>
            </a:r>
            <a:r>
              <a:rPr lang="en-US" sz="1200" dirty="0" err="1"/>
              <a:t>ή</a:t>
            </a:r>
            <a:r>
              <a:rPr lang="el-GR" sz="1200" dirty="0"/>
              <a:t> χρήση </a:t>
            </a:r>
            <a:r>
              <a:rPr lang="el" sz="1200" dirty="0"/>
              <a:t>(η εμπορική χρήση εξαιρείται από τη χορήγηση άδειας)</a:t>
            </a:r>
          </a:p>
          <a:p>
            <a:pPr lvl="1"/>
            <a:r>
              <a:rPr lang="el" sz="1200" dirty="0"/>
              <a:t>ND σημαίνει παράγωγα έργα (επιτρέπεται η κοινοποίηση μόνο των πανομοιότυπων αντιγράφων του έργου)</a:t>
            </a:r>
          </a:p>
          <a:p>
            <a:r>
              <a:rPr lang="el" sz="1400" dirty="0"/>
              <a:t>Όταν χρησιμοποιείτε τις διαφάνειές μας, διατηρήστε την αναφορά της πηγής: IPCRG 2022 </a:t>
            </a:r>
            <a:r>
              <a:rPr lang="el-GR" sz="1400" dirty="0"/>
              <a:t>ΧΑΠ</a:t>
            </a:r>
            <a:r>
              <a:rPr lang="el" sz="1400" dirty="0"/>
              <a:t> και Ψυχική Υγεία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sz="2400" dirty="0"/>
              <a:t>Γλωσσάρι όρων, συντομογραφιών και ακρωνύμιων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l" sz="1200" b="1" dirty="0"/>
              <a:t>ΜΕΑ, </a:t>
            </a:r>
            <a:r>
              <a:rPr lang="el-GR" sz="1200" dirty="0" err="1"/>
              <a:t>Αναστολ</a:t>
            </a:r>
            <a:r>
              <a:rPr lang="en-US" sz="1200" dirty="0" err="1"/>
              <a:t>έ</a:t>
            </a:r>
            <a:r>
              <a:rPr lang="el-GR" sz="1200" dirty="0"/>
              <a:t>ας </a:t>
            </a:r>
            <a:r>
              <a:rPr lang="el" sz="1200" dirty="0"/>
              <a:t>μετατρεπτικού ενζύμου της αγγειοτενσίνης</a:t>
            </a:r>
          </a:p>
          <a:p>
            <a:r>
              <a:rPr lang="el" sz="1200" b="1" dirty="0"/>
              <a:t>AIS</a:t>
            </a:r>
            <a:r>
              <a:rPr lang="el" sz="1200" dirty="0"/>
              <a:t>, Κλίμακα αϋπνίας Αθηνών</a:t>
            </a:r>
            <a:endParaRPr lang="en-US" sz="1200" dirty="0"/>
          </a:p>
          <a:p>
            <a:r>
              <a:rPr lang="el" sz="1200" b="1" dirty="0"/>
              <a:t>ΔΜΣ</a:t>
            </a:r>
            <a:r>
              <a:rPr lang="el" sz="1200" dirty="0"/>
              <a:t>, Δείκτης μάζας σώματος</a:t>
            </a:r>
          </a:p>
          <a:p>
            <a:r>
              <a:rPr lang="el" sz="1200" b="1" dirty="0"/>
              <a:t>CAT</a:t>
            </a:r>
            <a:r>
              <a:rPr lang="el" sz="1200" dirty="0"/>
              <a:t>, Εργαλείο αξιολόγησης ΧΑΠ</a:t>
            </a:r>
          </a:p>
          <a:p>
            <a:r>
              <a:rPr lang="el" sz="1200" b="1" dirty="0"/>
              <a:t>ΧΑΠ</a:t>
            </a:r>
            <a:r>
              <a:rPr lang="el" sz="1200" dirty="0"/>
              <a:t>, Χρόνια αποφρακτική πνευμονοπάθεια</a:t>
            </a:r>
          </a:p>
          <a:p>
            <a:r>
              <a:rPr lang="el" sz="1200" b="1" dirty="0"/>
              <a:t>FSS</a:t>
            </a:r>
            <a:r>
              <a:rPr lang="el" sz="1200" dirty="0"/>
              <a:t>, Κλίμακα βαρύτητας της κόπωσης</a:t>
            </a:r>
          </a:p>
          <a:p>
            <a:r>
              <a:rPr lang="el" sz="1200" b="1" dirty="0"/>
              <a:t>FEV</a:t>
            </a:r>
            <a:r>
              <a:rPr lang="el" sz="1200" b="1" baseline="-25000" dirty="0"/>
              <a:t>1</a:t>
            </a:r>
            <a:r>
              <a:rPr lang="el" sz="1200" dirty="0"/>
              <a:t>, Δυναμικά εκπνεόμενος όγκος στο πρώτο δευτερόλεπτο</a:t>
            </a:r>
          </a:p>
          <a:p>
            <a:r>
              <a:rPr lang="el" sz="1200" b="1" dirty="0"/>
              <a:t>FVC</a:t>
            </a:r>
            <a:r>
              <a:rPr lang="el" sz="1200" dirty="0"/>
              <a:t>, Δυναμικ</a:t>
            </a:r>
            <a:r>
              <a:rPr lang="el-GR" sz="1200" dirty="0"/>
              <a:t>ά </a:t>
            </a:r>
            <a:r>
              <a:rPr lang="el" sz="1200" dirty="0"/>
              <a:t>εκπνεόμενη ζωτική χωρητικότητα</a:t>
            </a:r>
          </a:p>
          <a:p>
            <a:r>
              <a:rPr lang="el" sz="1200" b="1" dirty="0"/>
              <a:t>GAD-7</a:t>
            </a:r>
            <a:r>
              <a:rPr lang="el" sz="1200" dirty="0"/>
              <a:t>, Κλίμακα γενι</a:t>
            </a:r>
            <a:r>
              <a:rPr lang="el-GR" sz="1200" dirty="0"/>
              <a:t>κευμένης</a:t>
            </a:r>
            <a:r>
              <a:rPr lang="el" sz="1200" dirty="0"/>
              <a:t> αγχώδους διαταραχής</a:t>
            </a:r>
          </a:p>
          <a:p>
            <a:r>
              <a:rPr lang="el" sz="1200" b="1" dirty="0"/>
              <a:t>GP</a:t>
            </a:r>
            <a:r>
              <a:rPr lang="el" sz="1200" dirty="0"/>
              <a:t>, Γενικός ιατρός</a:t>
            </a:r>
          </a:p>
          <a:p>
            <a:r>
              <a:rPr lang="el" sz="1200" b="1" dirty="0"/>
              <a:t>GOLD</a:t>
            </a:r>
            <a:r>
              <a:rPr lang="el" sz="1200" dirty="0"/>
              <a:t>, Παγκόσμια Πρωτοβουλία για τη Χρόνια Αποφρακτική Πνευμονοπάθεια</a:t>
            </a:r>
          </a:p>
          <a:p>
            <a:r>
              <a:rPr lang="el" sz="1200" b="1" dirty="0"/>
              <a:t>LABA</a:t>
            </a:r>
            <a:r>
              <a:rPr lang="el" sz="1200" dirty="0"/>
              <a:t>, Βήτα αγωνιστές μακράς δράσης</a:t>
            </a:r>
          </a:p>
          <a:p>
            <a:r>
              <a:rPr lang="el" sz="1200" b="1" dirty="0"/>
              <a:t>mMRC, </a:t>
            </a:r>
            <a:r>
              <a:rPr lang="el" sz="1200" dirty="0"/>
              <a:t>Τροποποιημένη </a:t>
            </a:r>
            <a:r>
              <a:rPr lang="el-GR" sz="1200" dirty="0" err="1"/>
              <a:t>κλ</a:t>
            </a:r>
            <a:r>
              <a:rPr lang="en-US" sz="1200" dirty="0" err="1"/>
              <a:t>ί</a:t>
            </a:r>
            <a:r>
              <a:rPr lang="el-GR" sz="1200" dirty="0" err="1"/>
              <a:t>μακα</a:t>
            </a:r>
            <a:r>
              <a:rPr lang="el-GR" sz="1200" dirty="0"/>
              <a:t> </a:t>
            </a:r>
            <a:r>
              <a:rPr lang="el" sz="1200" dirty="0"/>
              <a:t>δύσπνοιας του Βρετανικού Συμβουλίου Ιατρικών Ερευνών</a:t>
            </a:r>
            <a:endParaRPr lang="en-US" sz="1200" dirty="0"/>
          </a:p>
          <a:p>
            <a:r>
              <a:rPr lang="el" sz="1200" b="1" dirty="0"/>
              <a:t>PHQ-9</a:t>
            </a:r>
            <a:r>
              <a:rPr lang="el" sz="1200" dirty="0"/>
              <a:t>, Ερωτηματολόγιο υγείας ασθενούς</a:t>
            </a:r>
          </a:p>
          <a:p>
            <a:r>
              <a:rPr lang="el" sz="1200" b="1" dirty="0"/>
              <a:t>PSQI</a:t>
            </a:r>
            <a:r>
              <a:rPr lang="el" sz="1200" dirty="0"/>
              <a:t>, Δείκτης ποιότητας ύπνου του Πίτσμπουργκ</a:t>
            </a:r>
          </a:p>
          <a:p>
            <a:r>
              <a:rPr lang="el" sz="1200" b="1" dirty="0"/>
              <a:t>SABA</a:t>
            </a:r>
            <a:r>
              <a:rPr lang="el" sz="1200" dirty="0"/>
              <a:t>, Βήτα αγωνιστές βραχείας δράσης</a:t>
            </a:r>
          </a:p>
          <a:p>
            <a:r>
              <a:rPr lang="el" sz="1200" b="1" dirty="0"/>
              <a:t>ΔΚ</a:t>
            </a:r>
            <a:r>
              <a:rPr lang="el" sz="1200" dirty="0"/>
              <a:t>, Διακοπή καπνίσματος</a:t>
            </a:r>
          </a:p>
          <a:p>
            <a:r>
              <a:rPr lang="el" sz="1200" b="1" dirty="0"/>
              <a:t>ΠΙΕ</a:t>
            </a:r>
            <a:r>
              <a:rPr lang="el" sz="1200" dirty="0"/>
              <a:t>, Παροδικό ισχαιμικό επεισόδιο</a:t>
            </a:r>
          </a:p>
          <a:p>
            <a:r>
              <a:rPr lang="el" sz="1200" b="1" dirty="0"/>
              <a:t>ΠΣΣ</a:t>
            </a:r>
            <a:r>
              <a:rPr lang="el" sz="1200" dirty="0"/>
              <a:t>, Πολύ σ</a:t>
            </a:r>
            <a:r>
              <a:rPr lang="el-GR" sz="1200" dirty="0"/>
              <a:t>ύντομη</a:t>
            </a:r>
            <a:r>
              <a:rPr lang="el" sz="1200" dirty="0"/>
              <a:t> συμβουλή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6E32-831D-6143-FA8B-F94B24A7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Ο στόχος μας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4ED1-8072-531F-E800-4D6A42EF4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dirty="0"/>
              <a:t>Να αναδειχθεί η σημασία της διακοπής του καπνίσματος </a:t>
            </a:r>
            <a:r>
              <a:rPr lang="en-US" dirty="0" err="1"/>
              <a:t>σ</a:t>
            </a:r>
            <a:r>
              <a:rPr lang="el-GR" dirty="0"/>
              <a:t>ε άτομα με ΧΑΠ και άγχος, δίνοντας παραδείγματα παρέμβασης βασισμένα σε κλινικές μελέτες περίπτωσης.</a:t>
            </a:r>
            <a:endParaRPr lang="el" dirty="0"/>
          </a:p>
        </p:txBody>
      </p:sp>
    </p:spTree>
    <p:extLst>
      <p:ext uri="{BB962C8B-B14F-4D97-AF65-F5344CB8AC3E}">
        <p14:creationId xmlns:p14="http://schemas.microsoft.com/office/powerpoint/2010/main" val="413831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Τι θα μάθετε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sz="2000" dirty="0"/>
              <a:t>Θα κατανοήσετε τη σημασία της </a:t>
            </a:r>
            <a:r>
              <a:rPr lang="el-GR" sz="2000" dirty="0"/>
              <a:t>εκτίμησης </a:t>
            </a:r>
            <a:r>
              <a:rPr lang="el" sz="2000" dirty="0"/>
              <a:t>του καπνίσματος σε άτομα με ΧΑΠ και άγχος</a:t>
            </a:r>
          </a:p>
          <a:p>
            <a:r>
              <a:rPr lang="el" sz="2000" dirty="0"/>
              <a:t>Θα προσδιορίσετε τα κύρια εμπόδια στη διακοπή του καπνίσματος σε άτομα με ΧΑΠ και άγχος και κατάλληλες μεθόδους για την αντιμετώπισή τους</a:t>
            </a:r>
          </a:p>
          <a:p>
            <a:r>
              <a:rPr lang="el" sz="2000" dirty="0"/>
              <a:t>Πώς να εφαρμόσετε μια δομημένη παρέμβαση διακοπής του καπνίσματος για άτομα με ΧΑΠ και άγχος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764" y="189985"/>
            <a:ext cx="7555728" cy="571500"/>
          </a:xfrm>
        </p:spPr>
        <p:txBody>
          <a:bodyPr/>
          <a:lstStyle/>
          <a:p>
            <a:r>
              <a:rPr lang="el" dirty="0"/>
              <a:t>Η πρόκληση της διακοπής του καπνίσματος </a:t>
            </a:r>
            <a:br>
              <a:rPr lang="en-US" dirty="0"/>
            </a:br>
            <a:r>
              <a:rPr lang="el" dirty="0"/>
              <a:t>σε άτομα με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89" y="1210584"/>
            <a:ext cx="7772400" cy="2628900"/>
          </a:xfrm>
        </p:spPr>
        <p:txBody>
          <a:bodyPr/>
          <a:lstStyle/>
          <a:p>
            <a:r>
              <a:rPr lang="el" sz="1600" dirty="0"/>
              <a:t>Η διακοπή του καπνίσματος είναι η πιο αποτελεσματική παρέμβαση για τη διακοπή της εξέλιξης της ΧΑΠ, καθώς και για την αύξηση της επιβίωσης και τη μείωση της θνησιμότητας</a:t>
            </a:r>
            <a:r>
              <a:rPr lang="el" sz="1600" baseline="30000" dirty="0"/>
              <a:t>1</a:t>
            </a:r>
          </a:p>
          <a:p>
            <a:r>
              <a:rPr lang="el" sz="1600" dirty="0"/>
              <a:t>Το 30-50% των ατόμων με </a:t>
            </a:r>
            <a:r>
              <a:rPr lang="el-GR" sz="1600" dirty="0"/>
              <a:t>διαγνωσμένη </a:t>
            </a:r>
            <a:r>
              <a:rPr lang="el" sz="1600" dirty="0"/>
              <a:t>μέτρια έως πολύ σοβαρή ΧΑΠ συνεχίζει να καπνίζει</a:t>
            </a:r>
            <a:r>
              <a:rPr lang="el" sz="1600" baseline="30000" dirty="0"/>
              <a:t>2</a:t>
            </a:r>
          </a:p>
          <a:p>
            <a:r>
              <a:rPr lang="el" sz="1600" dirty="0"/>
              <a:t>Η διακοπή του καπνίσματος μπορεί να είναι πιο αποτελεσματική όταν συνδυάζ</a:t>
            </a:r>
            <a:r>
              <a:rPr lang="el-GR" sz="1600" dirty="0"/>
              <a:t>ονται συμβουλευτικές</a:t>
            </a:r>
            <a:r>
              <a:rPr lang="el" sz="1600" dirty="0"/>
              <a:t> και φαρμακ</a:t>
            </a:r>
            <a:r>
              <a:rPr lang="el-GR" sz="1600" dirty="0"/>
              <a:t>ευτικές παρεμβάσεις</a:t>
            </a:r>
            <a:r>
              <a:rPr lang="el" sz="1600" baseline="30000" dirty="0"/>
              <a:t>3</a:t>
            </a:r>
            <a:r>
              <a:rPr lang="el" sz="1600" dirty="0"/>
              <a:t>. Ωστόσο, ακόμη και όταν λαμβάνεται μια συνδυασμένη προσέγγιση, το 65–85% εξακολουθεί να καπνίζει μετά από 1 έτος</a:t>
            </a:r>
            <a:r>
              <a:rPr lang="el" sz="1600" baseline="30000" dirty="0"/>
              <a:t>2</a:t>
            </a:r>
          </a:p>
          <a:p>
            <a:r>
              <a:rPr lang="el" sz="1600" dirty="0"/>
              <a:t>Τα άτομα με ΧΑΠ έχουν συχνά συννοσηρότητες που απαιτούν ιδιαίτερη προσοχή στην προσπάθεια διακοπής του καπνίσματος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4445000" y="4288584"/>
            <a:ext cx="4699000" cy="5219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</a:t>
            </a:r>
            <a:r>
              <a:rPr lang="el" sz="800" kern="0" dirty="0" err="1"/>
              <a:t>Tonnesen </a:t>
            </a:r>
            <a:r>
              <a:rPr lang="el" sz="800" kern="0" dirty="0"/>
              <a:t>P. </a:t>
            </a:r>
            <a:r>
              <a:rPr lang="el" sz="800" kern="0" dirty="0" err="1"/>
              <a:t>Eur </a:t>
            </a:r>
            <a:r>
              <a:rPr lang="el" sz="800" kern="0" dirty="0"/>
              <a:t>Respir Rev 2013;22:37-43; </a:t>
            </a:r>
            <a:br>
              <a:rPr lang="en-US" sz="800" kern="0" dirty="0"/>
            </a:br>
            <a:r>
              <a:rPr lang="el" sz="800" kern="0" dirty="0"/>
              <a:t>2. </a:t>
            </a:r>
            <a:r>
              <a:rPr lang="el" sz="800" kern="0" dirty="0" err="1"/>
              <a:t>Tashkin </a:t>
            </a:r>
            <a:r>
              <a:rPr lang="el" sz="800" kern="0" dirty="0"/>
              <a:t>DP. Intern </a:t>
            </a:r>
            <a:r>
              <a:rPr lang="el" sz="800" kern="0" dirty="0" err="1"/>
              <a:t>Emerg </a:t>
            </a:r>
            <a:r>
              <a:rPr lang="el" sz="800" kern="0" dirty="0"/>
              <a:t>Med 2021;16:545-7; </a:t>
            </a:r>
            <a:br>
              <a:rPr lang="en-US" sz="800" kern="0" dirty="0"/>
            </a:br>
            <a:r>
              <a:rPr lang="el" sz="800" kern="0" dirty="0"/>
              <a:t>3. GOLD 2022. Διαθέσιμο στη διεύθυνση: https://goldcopd.org/2022-gold-reports-2/.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Ψυχικές διαταραχές: </a:t>
            </a:r>
            <a:br>
              <a:rPr lang="en-US" dirty="0"/>
            </a:br>
            <a:r>
              <a:rPr lang="el" dirty="0"/>
              <a:t>Σημαντικές συννοσηρότητες στη ΧΑΠ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" sz="1600" dirty="0"/>
              <a:t>Το άγχος και η κατάθλιψη </a:t>
            </a:r>
            <a:r>
              <a:rPr lang="el-GR" sz="1600" dirty="0" err="1"/>
              <a:t>συνδ</a:t>
            </a:r>
            <a:r>
              <a:rPr lang="en-US" sz="1600" dirty="0" err="1"/>
              <a:t>έ</a:t>
            </a:r>
            <a:r>
              <a:rPr lang="el-GR" sz="1600" dirty="0" err="1"/>
              <a:t>ονται</a:t>
            </a:r>
            <a:r>
              <a:rPr lang="el-GR" sz="1600" dirty="0"/>
              <a:t> με </a:t>
            </a:r>
            <a:r>
              <a:rPr lang="el" sz="1600" dirty="0"/>
              <a:t>τη ΧΑΠ και σχετίζονται με χειρότερη κατάσταση υγείας, αυξημένο κίνδυνο παροξύνσεων και επείγουσες εισαγωγές στο νοσοκομείο</a:t>
            </a:r>
            <a:r>
              <a:rPr lang="el" sz="1600" baseline="30000" dirty="0"/>
              <a:t>1</a:t>
            </a:r>
          </a:p>
          <a:p>
            <a:r>
              <a:rPr lang="el" sz="1600" dirty="0"/>
              <a:t>Πολλαπλές μελέτες έχουν δείξει συσχέτιση μεταξύ του καπνίσματος και των αυξημένων συμπτωμάτων άγχους ή </a:t>
            </a:r>
            <a:r>
              <a:rPr lang="el-GR" sz="1600" dirty="0"/>
              <a:t>με αγχώδη διαταραχή</a:t>
            </a:r>
            <a:r>
              <a:rPr lang="el" sz="1600" baseline="30000" dirty="0"/>
              <a:t>2</a:t>
            </a:r>
          </a:p>
          <a:p>
            <a:r>
              <a:rPr lang="el" sz="1600" dirty="0"/>
              <a:t>Το κάπνισμα, η κατάθλιψη και το άγχος συνδέονται με υψηλότερο κίνδυνο θανάτου σε άτομα με ΧΑΠ </a:t>
            </a:r>
            <a:r>
              <a:rPr lang="el" sz="1600" baseline="30000" dirty="0"/>
              <a:t>3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GOLD 2022. Διαθέσιμο στη διεύθυνση: https://goldcopd.org/2022-gold-reports-2/; </a:t>
            </a:r>
            <a:br>
              <a:rPr lang="en-US" sz="800" kern="0" dirty="0"/>
            </a:br>
            <a:r>
              <a:rPr lang="el" sz="800" kern="0" dirty="0"/>
              <a:t>2. Moylan S, et al. Brain </a:t>
            </a:r>
            <a:r>
              <a:rPr lang="el" sz="800" kern="0" dirty="0" err="1"/>
              <a:t>Behav </a:t>
            </a:r>
            <a:r>
              <a:rPr lang="el" sz="800" kern="0" dirty="0"/>
              <a:t>2013; 3:302-26; 3. Lou P, et al. Respir Care 2014; 59:54-61.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2A0B-78D7-AC4B-5C2B-134D65E0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dirty="0"/>
              <a:t>Διακοπή καπνίσματος σε άτομα με ΧΑΠ και ψυχικές διαταραχές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C6B4-8B8F-DD17-F256-4B084A37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91828"/>
            <a:ext cx="7772400" cy="3337321"/>
          </a:xfrm>
        </p:spPr>
        <p:txBody>
          <a:bodyPr/>
          <a:lstStyle/>
          <a:p>
            <a:r>
              <a:rPr lang="el" sz="1600" dirty="0"/>
              <a:t>Τα προβλήματα ψυχικής υγείας συνδέονται αρνητικά με την επιτυχή διακοπή του καπνίσματος </a:t>
            </a:r>
            <a:r>
              <a:rPr lang="el" sz="1600" baseline="30000" dirty="0"/>
              <a:t>1,2</a:t>
            </a:r>
          </a:p>
          <a:p>
            <a:r>
              <a:rPr lang="el" sz="1600" dirty="0"/>
              <a:t>Οι καπνιστές με προβλήματα ψυχικής υγείας τείνουν να είναι: </a:t>
            </a:r>
            <a:r>
              <a:rPr lang="el" sz="1600" baseline="30000" dirty="0"/>
              <a:t>3,4</a:t>
            </a:r>
          </a:p>
          <a:p>
            <a:pPr lvl="1"/>
            <a:r>
              <a:rPr lang="el" sz="1400" dirty="0"/>
              <a:t>Πιο εθισμένοι στο κάπνισμα</a:t>
            </a:r>
          </a:p>
          <a:p>
            <a:pPr lvl="1"/>
            <a:r>
              <a:rPr lang="el" sz="1400" dirty="0"/>
              <a:t>Καπνίζουν περισσότερα τσιγάρα</a:t>
            </a:r>
          </a:p>
          <a:p>
            <a:pPr lvl="1"/>
            <a:r>
              <a:rPr lang="el" sz="1400" dirty="0"/>
              <a:t>Πιο πιθανό να υποτροπιάσουν</a:t>
            </a:r>
          </a:p>
          <a:p>
            <a:pPr lvl="1"/>
            <a:r>
              <a:rPr lang="el" sz="1400" dirty="0"/>
              <a:t>Απαιτείται υποστήριξη για επαναλαμβανόμενες προσπάθειες διακοπής</a:t>
            </a:r>
          </a:p>
          <a:p>
            <a:r>
              <a:rPr lang="el" sz="1600" dirty="0"/>
              <a:t>Σε αντίθεση με την πεποίθηση του πληθυσμού, η διακοπή του καπνίσματος μειώνει το άγχος και την κατάθλιψη και το μέγεθος της επίδρασης είναι τόσο μεγάλο ή μεγαλύτερο από τ</a:t>
            </a:r>
            <a:r>
              <a:rPr lang="el-GR" sz="1600" dirty="0"/>
              <a:t>ην χορήγηση</a:t>
            </a:r>
            <a:r>
              <a:rPr lang="el" sz="1600" dirty="0"/>
              <a:t> αντικαταθλιπτικ</a:t>
            </a:r>
            <a:r>
              <a:rPr lang="el-GR" sz="1600" dirty="0"/>
              <a:t>ών</a:t>
            </a:r>
            <a:r>
              <a:rPr lang="el" sz="1600" dirty="0"/>
              <a:t> για διαταραχές διάθεσης και άγχους </a:t>
            </a:r>
            <a:r>
              <a:rPr lang="el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B841-2FCF-A995-C26E-7108EDD6C181}"/>
              </a:ext>
            </a:extLst>
          </p:cNvPr>
          <p:cNvSpPr txBox="1">
            <a:spLocks/>
          </p:cNvSpPr>
          <p:nvPr/>
        </p:nvSpPr>
        <p:spPr>
          <a:xfrm>
            <a:off x="3911600" y="4355308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556" indent="-25955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70372" algn="l"/>
                <a:tab pos="1231106" algn="l"/>
              </a:tabLst>
              <a:defRPr sz="2250">
                <a:solidFill>
                  <a:schemeClr val="tx1"/>
                </a:solidFill>
                <a:latin typeface="+mn-lt"/>
                <a:ea typeface="ＭＳ Ｐゴシック" pitchFamily="112" charset="-128"/>
                <a:cs typeface="ＭＳ Ｐゴシック" pitchFamily="96" charset="-128"/>
              </a:defRPr>
            </a:lvl1pPr>
            <a:lvl2pPr marL="526256" indent="-26551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70372" algn="l"/>
                <a:tab pos="1231106" algn="l"/>
              </a:tabLst>
              <a:defRPr sz="19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2pPr>
            <a:lvl3pPr marL="745331" indent="-201216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70372" algn="l"/>
                <a:tab pos="1231106" algn="l"/>
              </a:tabLst>
              <a:defRPr sz="1650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3pPr>
            <a:lvl4pPr marL="994172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70372" algn="l"/>
                <a:tab pos="1231106" algn="l"/>
              </a:tabLst>
              <a:defRPr sz="142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4pPr>
            <a:lvl5pPr marL="1200150" indent="-204788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  <a:ea typeface="ＭＳ Ｐゴシック" pitchFamily="112" charset="-128"/>
              </a:defRPr>
            </a:lvl5pPr>
            <a:lvl6pPr marL="15430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4788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70372" algn="l"/>
                <a:tab pos="1231106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l" sz="800" kern="0" dirty="0"/>
              <a:t>1. IPCRG Desktop Helper, No 12. Διαθέσιμο στη διεύθυνση: </a:t>
            </a:r>
            <a:r>
              <a:rPr lang="el" sz="800" kern="0" dirty="0">
                <a:hlinkClick r:id="rId2"/>
              </a:rPr>
              <a:t>www.ipcrg.org/dth12 </a:t>
            </a:r>
            <a:r>
              <a:rPr lang="el" sz="800" kern="0" dirty="0"/>
              <a:t>; </a:t>
            </a:r>
            <a:br>
              <a:rPr lang="en-US" sz="800" kern="0" dirty="0"/>
            </a:br>
            <a:r>
              <a:rPr lang="el" sz="800" kern="0" dirty="0"/>
              <a:t>2. Hashimoto R, et al. Respir </a:t>
            </a:r>
            <a:r>
              <a:rPr lang="el" sz="800" kern="0" dirty="0" err="1"/>
              <a:t>Investig </a:t>
            </a:r>
            <a:r>
              <a:rPr lang="el" sz="800" kern="0" dirty="0"/>
              <a:t>2020;58:387-94; 3. Royal College of Physicians, Royal College of Psychiatrists, 2013; 4. Ho SY, et al. Gen Hosp Psychiatry 2015; 37:399-407.</a:t>
            </a:r>
          </a:p>
        </p:txBody>
      </p:sp>
    </p:spTree>
    <p:extLst>
      <p:ext uri="{BB962C8B-B14F-4D97-AF65-F5344CB8AC3E}">
        <p14:creationId xmlns:p14="http://schemas.microsoft.com/office/powerpoint/2010/main" val="26349015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2591</Words>
  <Application>Microsoft Office PowerPoint</Application>
  <PresentationFormat>On-screen Show (16:9)</PresentationFormat>
  <Paragraphs>256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Times</vt:lpstr>
      <vt:lpstr>Wingdings</vt:lpstr>
      <vt:lpstr>1_Blank Presentation</vt:lpstr>
      <vt:lpstr>ΧΑΠ και Ψυχική Υγεία</vt:lpstr>
      <vt:lpstr>ΧΑΠ και Ψυχική Υγεία  Συζήτηση κλινικής περίπτωσης ΧΑΠ και εξάρτηση από κάπνισμα  Ιζόλδη Μπουλουκάκη (Ελλάδα) και Catalina Panaitescu (Ρουμανία)</vt:lpstr>
      <vt:lpstr>Σχετικά με αυτές τις διαφάνειες</vt:lpstr>
      <vt:lpstr>Γλωσσάρι όρων, συντομογραφιών και ακρωνύμιων</vt:lpstr>
      <vt:lpstr>Ο στόχος μας</vt:lpstr>
      <vt:lpstr>Τι θα μάθετε</vt:lpstr>
      <vt:lpstr>Η πρόκληση της διακοπής του καπνίσματος  σε άτομα με ΧΑΠ</vt:lpstr>
      <vt:lpstr>Ψυχικές διαταραχές:  Σημαντικές συννοσηρότητες στη ΧΑΠ</vt:lpstr>
      <vt:lpstr>Διακοπή καπνίσματος σε άτομα με ΧΑΠ και ψυχικές διαταραχές</vt:lpstr>
      <vt:lpstr>Κλινική περίπτωση</vt:lpstr>
      <vt:lpstr>Ιστορικό</vt:lpstr>
      <vt:lpstr>Ιστορικό και παράγοντες κινδύνου</vt:lpstr>
      <vt:lpstr>Λόγος για να επισκεφτεί τον γιατρό του</vt:lpstr>
      <vt:lpstr>Τι πρέπει να κάνεις?</vt:lpstr>
      <vt:lpstr>Εκτίμηση συμπτωμάτων</vt:lpstr>
      <vt:lpstr>CAT-www.catestonline.org </vt:lpstr>
      <vt:lpstr>Επιπτώσεις στην ποιότητα ζωής</vt:lpstr>
      <vt:lpstr>Συνδυασμένη αξιολόγηση ΧΑΠ</vt:lpstr>
      <vt:lpstr>Κίνδυνος μελλοντικών συμβάντων</vt:lpstr>
      <vt:lpstr>Υποστήριξη της διακοπής του καπνίσματος</vt:lpstr>
      <vt:lpstr>Συννοσηρότητες: Εκτίμηση προβλημάτων ψυχικής υγείας σε άτομα με ΧΑΠ</vt:lpstr>
      <vt:lpstr>Συννοσηρότητες: Αξιολόγηση ψυχικής υγείας για τον κ. JD</vt:lpstr>
      <vt:lpstr>Εμπόδια στην αξιολόγηση προβλημάτων ψυχικής υγείας για άτομα με ΧΑΠ</vt:lpstr>
      <vt:lpstr>Σκέφτομαι για τον κύριο JD</vt:lpstr>
      <vt:lpstr>Επόμενα βήματα: Παρακινητική συνέντευξη</vt:lpstr>
      <vt:lpstr>Σχέδιο διαχείρισης για τον κ. JD</vt:lpstr>
      <vt:lpstr>Διακοπή καπνίσματος για άτομα με διαταραχές ψυχικής υγείας 1–3</vt:lpstr>
      <vt:lpstr>Συνοψίζοντας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Ι. Tsiligianni</cp:lastModifiedBy>
  <cp:revision>44</cp:revision>
  <dcterms:created xsi:type="dcterms:W3CDTF">2019-11-21T21:57:00Z</dcterms:created>
  <dcterms:modified xsi:type="dcterms:W3CDTF">2022-11-13T19:11:51Z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F6EDA4F2A0594F1FBC2F47FFF91BA248</vt:lpwstr>
  </property>
  <property fmtid="{D5CDD505-2E9C-101B-9397-08002B2CF9AE}" pid="3" name="KSOProductBuildVer">
    <vt:lpwstr>1033-11.2.0.11156</vt:lpwstr>
  </property>
</Properties>
</file>