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 id="2147483729" r:id="rId2"/>
  </p:sldMasterIdLst>
  <p:notesMasterIdLst>
    <p:notesMasterId r:id="rId35"/>
  </p:notesMasterIdLst>
  <p:sldIdLst>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11" r:id="rId18"/>
    <p:sldId id="340" r:id="rId19"/>
    <p:sldId id="341" r:id="rId20"/>
    <p:sldId id="356" r:id="rId21"/>
    <p:sldId id="342" r:id="rId22"/>
    <p:sldId id="343" r:id="rId23"/>
    <p:sldId id="344" r:id="rId24"/>
    <p:sldId id="345" r:id="rId25"/>
    <p:sldId id="346" r:id="rId26"/>
    <p:sldId id="347" r:id="rId27"/>
    <p:sldId id="348" r:id="rId28"/>
    <p:sldId id="349" r:id="rId29"/>
    <p:sldId id="350" r:id="rId30"/>
    <p:sldId id="352" r:id="rId31"/>
    <p:sldId id="357" r:id="rId32"/>
    <p:sldId id="354" r:id="rId33"/>
    <p:sldId id="355"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n Williams" initials="S" lastIdx="4" clrIdx="0"/>
  <p:cmAuthor id="2" name="Ioanna Tsiligianni" initials="I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038" autoAdjust="0"/>
  </p:normalViewPr>
  <p:slideViewPr>
    <p:cSldViewPr snapToGrid="0" snapToObjects="1">
      <p:cViewPr varScale="1">
        <p:scale>
          <a:sx n="113" d="100"/>
          <a:sy n="113" d="100"/>
        </p:scale>
        <p:origin x="614" y="8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67F46-0AAF-DD4A-93FC-C683461C5B8C}" type="datetimeFigureOut">
              <a:rPr lang="en-US" smtClean="0"/>
              <a:pPr/>
              <a:t>11/13/2022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827AF-AD0A-0A4A-B7CA-45E7D9D14EF2}" type="slidenum">
              <a:rPr lang="en-US" smtClean="0"/>
              <a:pPr/>
              <a:t>‹#›</a:t>
            </a:fld>
            <a:endParaRPr lang="en-US"/>
          </a:p>
        </p:txBody>
      </p:sp>
    </p:spTree>
    <p:extLst>
      <p:ext uri="{BB962C8B-B14F-4D97-AF65-F5344CB8AC3E}">
        <p14:creationId xmlns:p14="http://schemas.microsoft.com/office/powerpoint/2010/main" val="31160853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827AF-AD0A-0A4A-B7CA-45E7D9D14EF2}" type="slidenum">
              <a:rPr lang="en-US" smtClean="0"/>
              <a:pPr/>
              <a:t>1</a:t>
            </a:fld>
            <a:endParaRPr lang="en-US"/>
          </a:p>
        </p:txBody>
      </p:sp>
    </p:spTree>
    <p:extLst>
      <p:ext uri="{BB962C8B-B14F-4D97-AF65-F5344CB8AC3E}">
        <p14:creationId xmlns:p14="http://schemas.microsoft.com/office/powerpoint/2010/main" val="81474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827AF-AD0A-0A4A-B7CA-45E7D9D14EF2}" type="slidenum">
              <a:rPr lang="en-US" smtClean="0"/>
              <a:pPr/>
              <a:t>2</a:t>
            </a:fld>
            <a:endParaRPr lang="en-US"/>
          </a:p>
        </p:txBody>
      </p:sp>
    </p:spTree>
    <p:extLst>
      <p:ext uri="{BB962C8B-B14F-4D97-AF65-F5344CB8AC3E}">
        <p14:creationId xmlns:p14="http://schemas.microsoft.com/office/powerpoint/2010/main" val="27174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F404-975E-4A6F-A6D6-43C8116AC175}"/>
              </a:ext>
            </a:extLst>
          </p:cNvPr>
          <p:cNvSpPr>
            <a:spLocks noGrp="1"/>
          </p:cNvSpPr>
          <p:nvPr>
            <p:ph type="title" hasCustomPrompt="1"/>
          </p:nvPr>
        </p:nvSpPr>
        <p:spPr>
          <a:xfrm>
            <a:off x="1095375" y="1171575"/>
            <a:ext cx="7124699" cy="933450"/>
          </a:xfrm>
        </p:spPr>
        <p:txBody>
          <a:bodyPr/>
          <a:lstStyle>
            <a:lvl1pPr algn="ctr">
              <a:defRPr sz="4800"/>
            </a:lvl1pPr>
          </a:lstStyle>
          <a:p>
            <a:r>
              <a:rPr lang="en-US" dirty="0"/>
              <a:t>Click to add title</a:t>
            </a:r>
            <a:endParaRPr lang="en-GB" dirty="0"/>
          </a:p>
        </p:txBody>
      </p:sp>
      <p:sp>
        <p:nvSpPr>
          <p:cNvPr id="4" name="TextBox 3">
            <a:extLst>
              <a:ext uri="{FF2B5EF4-FFF2-40B4-BE49-F238E27FC236}">
                <a16:creationId xmlns:a16="http://schemas.microsoft.com/office/drawing/2014/main" id="{40028AB2-2787-4BBD-B654-7C0E2FD84211}"/>
              </a:ext>
            </a:extLst>
          </p:cNvPr>
          <p:cNvSpPr txBox="1"/>
          <p:nvPr userDrawn="1"/>
        </p:nvSpPr>
        <p:spPr>
          <a:xfrm>
            <a:off x="1722437" y="4672178"/>
            <a:ext cx="5981700" cy="338554"/>
          </a:xfrm>
          <a:prstGeom prst="rect">
            <a:avLst/>
          </a:prstGeom>
          <a:noFill/>
        </p:spPr>
        <p:txBody>
          <a:bodyPr wrap="square" rtlCol="0">
            <a:spAutoFit/>
          </a:bodyPr>
          <a:lstStyle/>
          <a:p>
            <a:pPr defTabSz="342900"/>
            <a:r>
              <a:rPr lang="en-US" sz="1600" i="1" dirty="0">
                <a:solidFill>
                  <a:srgbClr val="074B88"/>
                </a:solidFill>
              </a:rPr>
              <a:t>Breathing and feeling well through universal access to right care</a:t>
            </a:r>
          </a:p>
        </p:txBody>
      </p:sp>
    </p:spTree>
    <p:extLst>
      <p:ext uri="{BB962C8B-B14F-4D97-AF65-F5344CB8AC3E}">
        <p14:creationId xmlns:p14="http://schemas.microsoft.com/office/powerpoint/2010/main" val="40843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8E39-2997-4FCE-9C2B-2D3AEB71900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5ECDBF39-2D4E-40E2-B6C8-BDF40B08ADDC}"/>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4" name="Footer Placeholder 3">
            <a:extLst>
              <a:ext uri="{FF2B5EF4-FFF2-40B4-BE49-F238E27FC236}">
                <a16:creationId xmlns:a16="http://schemas.microsoft.com/office/drawing/2014/main" id="{91ADC254-AA9A-400C-BD80-4AB48EC700F3}"/>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B617E45-D096-4269-B82D-F1131C452F57}"/>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30360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322B9-E363-40FD-AB79-00416FC5DCB8}"/>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3" name="Footer Placeholder 2">
            <a:extLst>
              <a:ext uri="{FF2B5EF4-FFF2-40B4-BE49-F238E27FC236}">
                <a16:creationId xmlns:a16="http://schemas.microsoft.com/office/drawing/2014/main" id="{D9A3461D-9950-48F7-A05D-136BE799171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C952811-787B-4E14-B3FB-B3CD5A33ED9E}"/>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33318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7AEE-3400-445A-B9CD-16978E0AB87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8B55703-F96F-4881-B6D0-2CF5916D22F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C8A5B186-B738-4BF8-A692-F83C8CC3086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0ED08E-52A6-4EDE-898B-1AEE3010977F}"/>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6" name="Footer Placeholder 5">
            <a:extLst>
              <a:ext uri="{FF2B5EF4-FFF2-40B4-BE49-F238E27FC236}">
                <a16:creationId xmlns:a16="http://schemas.microsoft.com/office/drawing/2014/main" id="{B1433532-F997-4363-BBF9-DC77F347E18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AA0784C-6E7C-480A-8600-ADEAF03CD83D}"/>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101405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5749-3E13-43A5-930B-AAE98082D72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DD0CBAF9-EEB8-4941-8361-462D08A48A0E}"/>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A604FA5E-DA25-4FB1-B6E4-E5B1EC2E571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8B7380-D11F-4845-8870-AFFEE38D74AC}"/>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6" name="Footer Placeholder 5">
            <a:extLst>
              <a:ext uri="{FF2B5EF4-FFF2-40B4-BE49-F238E27FC236}">
                <a16:creationId xmlns:a16="http://schemas.microsoft.com/office/drawing/2014/main" id="{D3AACD18-F0F0-46D2-8D05-40B8FCF74DB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C4B5D5C-7813-44AD-B8A1-5511090CF0D8}"/>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192262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BD4E-3213-418B-A53E-7FB681ED3C0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E7FE876-DD2F-4ACA-B9C0-D59B63C082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1462C6E-3DC1-42C4-8FC3-06271BE8DF6B}"/>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5" name="Footer Placeholder 4">
            <a:extLst>
              <a:ext uri="{FF2B5EF4-FFF2-40B4-BE49-F238E27FC236}">
                <a16:creationId xmlns:a16="http://schemas.microsoft.com/office/drawing/2014/main" id="{87D51FB5-2653-431D-AD2A-0C7FEF17906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1952EC1-D5A9-4F6F-BDAC-6FC4AEE87971}"/>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342356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921B7-4713-463B-84E6-F533B1E49180}"/>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DDC4D72-506C-4CFC-A62B-8998344F93BB}"/>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2818220-90D7-493E-B5B2-F3B104163E73}"/>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5" name="Footer Placeholder 4">
            <a:extLst>
              <a:ext uri="{FF2B5EF4-FFF2-40B4-BE49-F238E27FC236}">
                <a16:creationId xmlns:a16="http://schemas.microsoft.com/office/drawing/2014/main" id="{461B7100-FBD9-4387-A7C8-2EC9A650241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333055A-4E9E-46E7-9785-85C3509FEAAC}"/>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68037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object 5">
            <a:extLst>
              <a:ext uri="{FF2B5EF4-FFF2-40B4-BE49-F238E27FC236}">
                <a16:creationId xmlns:a16="http://schemas.microsoft.com/office/drawing/2014/main" id="{7F2938DA-659B-11A3-787D-0112DA27CD4D}"/>
              </a:ext>
            </a:extLst>
          </p:cNvPr>
          <p:cNvSpPr txBox="1"/>
          <p:nvPr userDrawn="1"/>
        </p:nvSpPr>
        <p:spPr>
          <a:xfrm>
            <a:off x="1016000" y="4942228"/>
            <a:ext cx="7462837" cy="227626"/>
          </a:xfrm>
          <a:prstGeom prst="rect">
            <a:avLst/>
          </a:prstGeom>
        </p:spPr>
        <p:txBody>
          <a:bodyPr lIns="0" tIns="12065" rIns="0" bIns="0">
            <a:spAutoFit/>
          </a:bodyPr>
          <a:lstStyle/>
          <a:p>
            <a:pPr marL="12700" fontAlgn="auto">
              <a:spcBef>
                <a:spcPts val="95"/>
              </a:spcBef>
              <a:spcAft>
                <a:spcPts val="0"/>
              </a:spcAft>
              <a:defRPr/>
            </a:pPr>
            <a:r>
              <a:rPr lang="en-US" sz="700" spc="-5" dirty="0">
                <a:solidFill>
                  <a:srgbClr val="00050A"/>
                </a:solidFill>
                <a:latin typeface="Arial" panose="020B0604020202020204"/>
                <a:cs typeface="Arial" panose="020B0604020202020204"/>
              </a:rPr>
              <a:t>H </a:t>
            </a:r>
            <a:r>
              <a:rPr sz="700" spc="-5" dirty="0">
                <a:solidFill>
                  <a:srgbClr val="00050A"/>
                </a:solidFill>
                <a:latin typeface="Arial" panose="020B0604020202020204"/>
                <a:cs typeface="Arial" panose="020B0604020202020204"/>
              </a:rPr>
              <a:t>Boehringer</a:t>
            </a:r>
            <a:r>
              <a:rPr sz="700" spc="3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Ingelheim</a:t>
            </a:r>
            <a:r>
              <a:rPr sz="700" spc="5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provided</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an</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unrestricted</a:t>
            </a:r>
            <a:r>
              <a:rPr sz="700" spc="6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educational</a:t>
            </a:r>
            <a:r>
              <a:rPr sz="700" spc="3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grant</a:t>
            </a:r>
            <a:r>
              <a:rPr sz="700" spc="3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to</a:t>
            </a:r>
            <a:r>
              <a:rPr sz="700" spc="2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support</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the</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development,</a:t>
            </a:r>
            <a:r>
              <a:rPr sz="700" spc="5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typesetting,</a:t>
            </a:r>
            <a:r>
              <a:rPr sz="700" spc="6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printing</a:t>
            </a:r>
            <a:r>
              <a:rPr sz="700" spc="3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and</a:t>
            </a:r>
            <a:r>
              <a:rPr sz="700" spc="1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associated</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costs</a:t>
            </a:r>
            <a:r>
              <a:rPr sz="700" spc="25"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but</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did</a:t>
            </a:r>
            <a:r>
              <a:rPr sz="700" spc="10" dirty="0">
                <a:solidFill>
                  <a:srgbClr val="00050A"/>
                </a:solidFill>
                <a:latin typeface="Arial" panose="020B0604020202020204"/>
                <a:cs typeface="Arial" panose="020B0604020202020204"/>
              </a:rPr>
              <a:t> </a:t>
            </a:r>
            <a:r>
              <a:rPr sz="700" spc="-10" dirty="0">
                <a:solidFill>
                  <a:srgbClr val="00050A"/>
                </a:solidFill>
                <a:latin typeface="Arial" panose="020B0604020202020204"/>
                <a:cs typeface="Arial" panose="020B0604020202020204"/>
              </a:rPr>
              <a:t>not</a:t>
            </a:r>
            <a:r>
              <a:rPr sz="700" spc="3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contribute</a:t>
            </a:r>
            <a:r>
              <a:rPr sz="700" spc="5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to</a:t>
            </a:r>
            <a:r>
              <a:rPr sz="700" spc="1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the</a:t>
            </a:r>
            <a:r>
              <a:rPr sz="700" spc="2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content</a:t>
            </a:r>
            <a:r>
              <a:rPr sz="700" spc="4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of</a:t>
            </a:r>
            <a:r>
              <a:rPr sz="700" spc="25"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this</a:t>
            </a:r>
            <a:r>
              <a:rPr sz="700" spc="20" dirty="0">
                <a:solidFill>
                  <a:srgbClr val="00050A"/>
                </a:solidFill>
                <a:latin typeface="Arial" panose="020B0604020202020204"/>
                <a:cs typeface="Arial" panose="020B0604020202020204"/>
              </a:rPr>
              <a:t> </a:t>
            </a:r>
            <a:r>
              <a:rPr sz="700" spc="-5" dirty="0">
                <a:solidFill>
                  <a:srgbClr val="00050A"/>
                </a:solidFill>
                <a:latin typeface="Arial" panose="020B0604020202020204"/>
                <a:cs typeface="Arial" panose="020B0604020202020204"/>
              </a:rPr>
              <a:t>document.</a:t>
            </a:r>
            <a:endParaRPr sz="700" dirty="0">
              <a:latin typeface="Arial" panose="020B0604020202020204"/>
              <a:cs typeface="Arial" panose="020B0604020202020204"/>
            </a:endParaRPr>
          </a:p>
        </p:txBody>
      </p:sp>
    </p:spTree>
    <p:extLst>
      <p:ext uri="{BB962C8B-B14F-4D97-AF65-F5344CB8AC3E}">
        <p14:creationId xmlns:p14="http://schemas.microsoft.com/office/powerpoint/2010/main" val="274472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bject 5">
            <a:extLst>
              <a:ext uri="{FF2B5EF4-FFF2-40B4-BE49-F238E27FC236}">
                <a16:creationId xmlns:a16="http://schemas.microsoft.com/office/drawing/2014/main" id="{0F2CB799-EABD-03F3-1BE1-3EC58F2B517C}"/>
              </a:ext>
            </a:extLst>
          </p:cNvPr>
          <p:cNvSpPr txBox="1"/>
          <p:nvPr userDrawn="1"/>
        </p:nvSpPr>
        <p:spPr>
          <a:xfrm>
            <a:off x="2221601" y="4861010"/>
            <a:ext cx="4700798" cy="227626"/>
          </a:xfrm>
          <a:prstGeom prst="rect">
            <a:avLst/>
          </a:prstGeom>
        </p:spPr>
        <p:txBody>
          <a:bodyPr wrap="square" lIns="0" tIns="12065" rIns="0" bIns="0">
            <a:spAutoFit/>
          </a:bodyPr>
          <a:lstStyle/>
          <a:p>
            <a:pPr marL="12700" marR="0" lvl="0" indent="0" algn="ctr" defTabSz="457200" rtl="0" eaLnBrk="1" fontAlgn="auto" latinLnBrk="0" hangingPunct="1">
              <a:lnSpc>
                <a:spcPct val="100000"/>
              </a:lnSpc>
              <a:spcBef>
                <a:spcPts val="95"/>
              </a:spcBef>
              <a:spcAft>
                <a:spcPts val="0"/>
              </a:spcAft>
              <a:buClrTx/>
              <a:buSzTx/>
              <a:buFontTx/>
              <a:buNone/>
              <a:tabLst/>
              <a:defRPr/>
            </a:pPr>
            <a:r>
              <a:rPr lang="en-GB" sz="700" spc="-5" dirty="0">
                <a:solidFill>
                  <a:srgbClr val="000000"/>
                </a:solidFill>
                <a:cs typeface="Arial" panose="020B0604020202020204"/>
              </a:rPr>
              <a:t>H Boehringer Ingelheim </a:t>
            </a:r>
            <a:r>
              <a:rPr lang="el-GR" sz="700" spc="-5" dirty="0">
                <a:solidFill>
                  <a:srgbClr val="000000"/>
                </a:solidFill>
                <a:cs typeface="Arial" panose="020B0604020202020204"/>
              </a:rPr>
              <a:t>παρείχε εκπαιδευτική επιχορήγηση χωρίς περιορισμούς για την υποστήριξη της ανάπτυξης, της στοιχειοθέτησης, της εκτύπωσης και τις σχετικές δαπάνες, αλλά δεν συνέβαλε στο περιεχόμενο του παρόντος εγχειριδίου</a:t>
            </a:r>
          </a:p>
        </p:txBody>
      </p:sp>
    </p:spTree>
    <p:extLst>
      <p:ext uri="{BB962C8B-B14F-4D97-AF65-F5344CB8AC3E}">
        <p14:creationId xmlns:p14="http://schemas.microsoft.com/office/powerpoint/2010/main" val="110127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strapeline logo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0" y="211792"/>
            <a:ext cx="6019536" cy="725828"/>
          </a:xfrm>
        </p:spPr>
        <p:txBody>
          <a:bodyPr anchor="ctr" anchorCtr="0"/>
          <a:lstStyle>
            <a:lvl1pPr>
              <a:defRPr sz="2700" spc="-56"/>
            </a:lvl1pPr>
          </a:lstStyle>
          <a:p>
            <a:r>
              <a:rPr lang="en-GB"/>
              <a:t>Click to edit Master title style</a:t>
            </a:r>
          </a:p>
        </p:txBody>
      </p:sp>
      <p:pic>
        <p:nvPicPr>
          <p:cNvPr id="8" name="Picture 7" descr="A picture containing vector graphics&#10;&#10;Description automatically generated">
            <a:extLst>
              <a:ext uri="{FF2B5EF4-FFF2-40B4-BE49-F238E27FC236}">
                <a16:creationId xmlns:a16="http://schemas.microsoft.com/office/drawing/2014/main" id="{B46A256E-1EBC-4F2D-BAB5-5EAE083CD2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836" y="-41946"/>
            <a:ext cx="1105175" cy="1105175"/>
          </a:xfrm>
          <a:prstGeom prst="rect">
            <a:avLst/>
          </a:prstGeom>
        </p:spPr>
      </p:pic>
      <p:sp>
        <p:nvSpPr>
          <p:cNvPr id="10" name="Text Placeholder 9">
            <a:extLst>
              <a:ext uri="{FF2B5EF4-FFF2-40B4-BE49-F238E27FC236}">
                <a16:creationId xmlns:a16="http://schemas.microsoft.com/office/drawing/2014/main" id="{46980435-5DB7-4EED-A356-1524619973E4}"/>
              </a:ext>
            </a:extLst>
          </p:cNvPr>
          <p:cNvSpPr>
            <a:spLocks noGrp="1"/>
          </p:cNvSpPr>
          <p:nvPr>
            <p:ph type="body" sz="quarter" idx="10" hasCustomPrompt="1"/>
          </p:nvPr>
        </p:nvSpPr>
        <p:spPr>
          <a:xfrm>
            <a:off x="467544" y="4785997"/>
            <a:ext cx="8229600" cy="270272"/>
          </a:xfrm>
        </p:spPr>
        <p:txBody>
          <a:bodyPr anchor="b" anchorCtr="0">
            <a:noAutofit/>
          </a:bodyPr>
          <a:lstStyle>
            <a:lvl1pPr marL="0" indent="0">
              <a:buNone/>
              <a:defRPr sz="900"/>
            </a:lvl1pPr>
          </a:lstStyle>
          <a:p>
            <a:pPr lvl="0"/>
            <a:r>
              <a:rPr lang="en-US"/>
              <a:t>References</a:t>
            </a:r>
            <a:endParaRPr lang="en-GB"/>
          </a:p>
        </p:txBody>
      </p:sp>
    </p:spTree>
    <p:extLst>
      <p:ext uri="{BB962C8B-B14F-4D97-AF65-F5344CB8AC3E}">
        <p14:creationId xmlns:p14="http://schemas.microsoft.com/office/powerpoint/2010/main" val="288612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1AD8-BA36-4D6B-946E-89B769C4682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B8D67B27-56E0-4EBC-BC85-E8D02EE34D9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96D370F-F6DE-4CEE-B4DD-88788230546B}"/>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5" name="Footer Placeholder 4">
            <a:extLst>
              <a:ext uri="{FF2B5EF4-FFF2-40B4-BE49-F238E27FC236}">
                <a16:creationId xmlns:a16="http://schemas.microsoft.com/office/drawing/2014/main" id="{9AABAF59-9EDF-4252-939A-536A33C8AB7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1D0EC34-FA00-4AD1-B5AF-80FD83EB56D5}"/>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254418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206C-E36C-49D8-8A07-271AEBFB709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A861ACF-55F4-4635-8682-7B1C183A09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72522B0-E779-4FB5-8DD5-4EAF07F2674D}"/>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5" name="Footer Placeholder 4">
            <a:extLst>
              <a:ext uri="{FF2B5EF4-FFF2-40B4-BE49-F238E27FC236}">
                <a16:creationId xmlns:a16="http://schemas.microsoft.com/office/drawing/2014/main" id="{70E32CF5-89AE-46F5-AD72-DD40C857A84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FEFF10-B141-44B3-97D3-B6E79E3F6601}"/>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160829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BAB-EFD0-4DDA-A6E9-2E99B25AC1F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C0C5CDDE-DB34-40C4-ABBA-57521127C30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3BF6F7-EEE6-47F7-936D-3A78B2295BFF}"/>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5" name="Footer Placeholder 4">
            <a:extLst>
              <a:ext uri="{FF2B5EF4-FFF2-40B4-BE49-F238E27FC236}">
                <a16:creationId xmlns:a16="http://schemas.microsoft.com/office/drawing/2014/main" id="{431C4D80-E66C-432E-BF92-8F1E52C6F55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D0EC476-A738-4676-96F0-1D55899D4810}"/>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151778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EB68-A3B4-49BE-9C94-6BCC96088AA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0183C2C5-2198-4AC9-8594-9519844BE7AB}"/>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FEEC3513-7173-4944-96C4-6F455BC6A65C}"/>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2E02BAF-2DD7-4082-BBFC-F20D09830DCB}"/>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6" name="Footer Placeholder 5">
            <a:extLst>
              <a:ext uri="{FF2B5EF4-FFF2-40B4-BE49-F238E27FC236}">
                <a16:creationId xmlns:a16="http://schemas.microsoft.com/office/drawing/2014/main" id="{5886A1D3-A1D8-473F-8A0F-ED0B802AD5B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9DE5FE3-17B4-4615-860D-B6A55CD36150}"/>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406578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2E09-0FA4-43C1-AFE8-3EB28D3BDECD}"/>
              </a:ext>
            </a:extLst>
          </p:cNvPr>
          <p:cNvSpPr>
            <a:spLocks noGrp="1"/>
          </p:cNvSpPr>
          <p:nvPr>
            <p:ph type="title"/>
          </p:nvPr>
        </p:nvSpPr>
        <p:spPr>
          <a:xfrm>
            <a:off x="630238" y="274638"/>
            <a:ext cx="7886700" cy="993775"/>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247E1D2-1D24-4ED3-B04C-B891475212E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E61262-312B-4BEE-AE91-77B1E9CB16B9}"/>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1142C791-30FE-48E6-A273-E6EBBBF0BFD8}"/>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0214EB-9529-4115-A678-628579BFAB92}"/>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72F6B693-D9CE-4C91-B254-B886A2D3B8F8}"/>
              </a:ext>
            </a:extLst>
          </p:cNvPr>
          <p:cNvSpPr>
            <a:spLocks noGrp="1"/>
          </p:cNvSpPr>
          <p:nvPr>
            <p:ph type="dt" sz="half" idx="10"/>
          </p:nvPr>
        </p:nvSpPr>
        <p:spPr/>
        <p:txBody>
          <a:bodyPr/>
          <a:lstStyle/>
          <a:p>
            <a:fld id="{6FA5D2BD-A149-4EF3-A3FA-9BB8F1897A1E}" type="datetimeFigureOut">
              <a:rPr lang="el-GR" smtClean="0"/>
              <a:t>13/11/2022</a:t>
            </a:fld>
            <a:endParaRPr lang="el-GR"/>
          </a:p>
        </p:txBody>
      </p:sp>
      <p:sp>
        <p:nvSpPr>
          <p:cNvPr id="8" name="Footer Placeholder 7">
            <a:extLst>
              <a:ext uri="{FF2B5EF4-FFF2-40B4-BE49-F238E27FC236}">
                <a16:creationId xmlns:a16="http://schemas.microsoft.com/office/drawing/2014/main" id="{B7B3EF1F-1621-4C99-A3DD-1E89B02042E6}"/>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44B0E337-3F00-487D-BC93-4D71C13E7813}"/>
              </a:ext>
            </a:extLst>
          </p:cNvPr>
          <p:cNvSpPr>
            <a:spLocks noGrp="1"/>
          </p:cNvSpPr>
          <p:nvPr>
            <p:ph type="sldNum" sz="quarter" idx="12"/>
          </p:nvPr>
        </p:nvSpPr>
        <p:spPr/>
        <p:txBody>
          <a:bodyPr/>
          <a:lstStyle/>
          <a:p>
            <a:fld id="{C30B765F-0C7A-4919-9A2E-86AFBD69744A}" type="slidenum">
              <a:rPr lang="el-GR" smtClean="0"/>
              <a:t>‹#›</a:t>
            </a:fld>
            <a:endParaRPr lang="el-GR"/>
          </a:p>
        </p:txBody>
      </p:sp>
    </p:spTree>
    <p:extLst>
      <p:ext uri="{BB962C8B-B14F-4D97-AF65-F5344CB8AC3E}">
        <p14:creationId xmlns:p14="http://schemas.microsoft.com/office/powerpoint/2010/main" val="2781781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1958975" y="400050"/>
            <a:ext cx="7185025"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75" name="Rectangle 4"/>
          <p:cNvSpPr>
            <a:spLocks noGrp="1" noChangeArrowheads="1"/>
          </p:cNvSpPr>
          <p:nvPr>
            <p:ph type="body" idx="1"/>
          </p:nvPr>
        </p:nvSpPr>
        <p:spPr bwMode="auto">
          <a:xfrm>
            <a:off x="358775" y="1348979"/>
            <a:ext cx="7772400"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Text&#10;&#10;Description automatically generated with low confidence">
            <a:extLst>
              <a:ext uri="{FF2B5EF4-FFF2-40B4-BE49-F238E27FC236}">
                <a16:creationId xmlns:a16="http://schemas.microsoft.com/office/drawing/2014/main" id="{93C6F891-E3A9-47F8-91AA-FEBA4EEFA0D1}"/>
              </a:ext>
            </a:extLst>
          </p:cNvPr>
          <p:cNvPicPr>
            <a:picLocks noChangeAspect="1"/>
          </p:cNvPicPr>
          <p:nvPr userDrawn="1"/>
        </p:nvPicPr>
        <p:blipFill>
          <a:blip r:embed="rId6"/>
          <a:stretch>
            <a:fillRect/>
          </a:stretch>
        </p:blipFill>
        <p:spPr>
          <a:xfrm>
            <a:off x="169333" y="300086"/>
            <a:ext cx="1727200" cy="663245"/>
          </a:xfrm>
          <a:prstGeom prst="rect">
            <a:avLst/>
          </a:prstGeom>
        </p:spPr>
      </p:pic>
    </p:spTree>
    <p:extLst>
      <p:ext uri="{BB962C8B-B14F-4D97-AF65-F5344CB8AC3E}">
        <p14:creationId xmlns:p14="http://schemas.microsoft.com/office/powerpoint/2010/main" val="3626234357"/>
      </p:ext>
    </p:extLst>
  </p:cSld>
  <p:clrMap bg1="lt1" tx1="dk1" bg2="lt2" tx2="dk2" accent1="accent1" accent2="accent2" accent3="accent3" accent4="accent4" accent5="accent5" accent6="accent6" hlink="hlink" folHlink="folHlink"/>
  <p:sldLayoutIdLst>
    <p:sldLayoutId id="2147483728" r:id="rId1"/>
    <p:sldLayoutId id="2147483725" r:id="rId2"/>
    <p:sldLayoutId id="2147483726" r:id="rId3"/>
    <p:sldLayoutId id="2147483727" r:id="rId4"/>
  </p:sldLayoutIdLst>
  <p:txStyles>
    <p:titleStyle>
      <a:lvl1pPr algn="l" rtl="0" eaLnBrk="0" fontAlgn="base" hangingPunct="0">
        <a:spcBef>
          <a:spcPct val="0"/>
        </a:spcBef>
        <a:spcAft>
          <a:spcPct val="0"/>
        </a:spcAft>
        <a:defRPr sz="2625" b="1">
          <a:solidFill>
            <a:srgbClr val="CC030B"/>
          </a:solidFill>
          <a:latin typeface="+mj-lt"/>
          <a:ea typeface="ＭＳ Ｐゴシック" pitchFamily="112" charset="-128"/>
          <a:cs typeface="ＭＳ Ｐゴシック" pitchFamily="96" charset="-128"/>
        </a:defRPr>
      </a:lvl1pPr>
      <a:lvl2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2pPr>
      <a:lvl3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3pPr>
      <a:lvl4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4pPr>
      <a:lvl5pPr algn="l" rtl="0" eaLnBrk="0" fontAlgn="base" hangingPunct="0">
        <a:spcBef>
          <a:spcPct val="0"/>
        </a:spcBef>
        <a:spcAft>
          <a:spcPct val="0"/>
        </a:spcAft>
        <a:defRPr sz="2625" b="1">
          <a:solidFill>
            <a:srgbClr val="CC030B"/>
          </a:solidFill>
          <a:latin typeface="Arial" charset="0"/>
          <a:ea typeface="ＭＳ Ｐゴシック" pitchFamily="112" charset="-128"/>
          <a:cs typeface="ＭＳ Ｐゴシック" pitchFamily="96" charset="-128"/>
        </a:defRPr>
      </a:lvl5pPr>
      <a:lvl6pPr marL="342900" algn="l" rtl="0" fontAlgn="base">
        <a:spcBef>
          <a:spcPct val="0"/>
        </a:spcBef>
        <a:spcAft>
          <a:spcPct val="0"/>
        </a:spcAft>
        <a:defRPr sz="2625" b="1">
          <a:solidFill>
            <a:schemeClr val="tx2"/>
          </a:solidFill>
          <a:latin typeface="Arial" charset="0"/>
        </a:defRPr>
      </a:lvl6pPr>
      <a:lvl7pPr marL="685800" algn="l" rtl="0" fontAlgn="base">
        <a:spcBef>
          <a:spcPct val="0"/>
        </a:spcBef>
        <a:spcAft>
          <a:spcPct val="0"/>
        </a:spcAft>
        <a:defRPr sz="2625" b="1">
          <a:solidFill>
            <a:schemeClr val="tx2"/>
          </a:solidFill>
          <a:latin typeface="Arial" charset="0"/>
        </a:defRPr>
      </a:lvl7pPr>
      <a:lvl8pPr marL="1028700" algn="l" rtl="0" fontAlgn="base">
        <a:spcBef>
          <a:spcPct val="0"/>
        </a:spcBef>
        <a:spcAft>
          <a:spcPct val="0"/>
        </a:spcAft>
        <a:defRPr sz="2625" b="1">
          <a:solidFill>
            <a:schemeClr val="tx2"/>
          </a:solidFill>
          <a:latin typeface="Arial" charset="0"/>
        </a:defRPr>
      </a:lvl8pPr>
      <a:lvl9pPr marL="1371600" algn="l" rtl="0" fontAlgn="base">
        <a:spcBef>
          <a:spcPct val="0"/>
        </a:spcBef>
        <a:spcAft>
          <a:spcPct val="0"/>
        </a:spcAft>
        <a:defRPr sz="2625" b="1">
          <a:solidFill>
            <a:schemeClr val="tx2"/>
          </a:solidFill>
          <a:latin typeface="Arial" charset="0"/>
        </a:defRPr>
      </a:lvl9pPr>
    </p:titleStyle>
    <p:body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2DD6C-F377-44A4-BAAE-5C0997EE64B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317A22A-1647-4D47-B20F-2DAB0945B74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AEA05CE-401B-40CC-95DC-C80BFBBD253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FA5D2BD-A149-4EF3-A3FA-9BB8F1897A1E}" type="datetimeFigureOut">
              <a:rPr lang="el-GR" smtClean="0"/>
              <a:t>13/11/2022</a:t>
            </a:fld>
            <a:endParaRPr lang="el-GR"/>
          </a:p>
        </p:txBody>
      </p:sp>
      <p:sp>
        <p:nvSpPr>
          <p:cNvPr id="5" name="Footer Placeholder 4">
            <a:extLst>
              <a:ext uri="{FF2B5EF4-FFF2-40B4-BE49-F238E27FC236}">
                <a16:creationId xmlns:a16="http://schemas.microsoft.com/office/drawing/2014/main" id="{AC539621-EF0C-401B-A802-C43A4D61247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C288EC79-CD25-408E-8B94-20AB62DEB7F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30B765F-0C7A-4919-9A2E-86AFBD69744A}" type="slidenum">
              <a:rPr lang="el-GR" smtClean="0"/>
              <a:t>‹#›</a:t>
            </a:fld>
            <a:endParaRPr lang="el-GR"/>
          </a:p>
        </p:txBody>
      </p:sp>
    </p:spTree>
    <p:extLst>
      <p:ext uri="{BB962C8B-B14F-4D97-AF65-F5344CB8AC3E}">
        <p14:creationId xmlns:p14="http://schemas.microsoft.com/office/powerpoint/2010/main" val="59344345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ipcrg.org/dth12"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81B1-4C9A-4F0F-A3E9-9FDD862F59D0}"/>
              </a:ext>
            </a:extLst>
          </p:cNvPr>
          <p:cNvSpPr>
            <a:spLocks noGrp="1"/>
          </p:cNvSpPr>
          <p:nvPr>
            <p:ph type="title"/>
          </p:nvPr>
        </p:nvSpPr>
        <p:spPr>
          <a:xfrm>
            <a:off x="1095375" y="1171575"/>
            <a:ext cx="7578362" cy="933450"/>
          </a:xfrm>
        </p:spPr>
        <p:txBody>
          <a:bodyPr/>
          <a:lstStyle/>
          <a:p>
            <a:r>
              <a:rPr lang="el" dirty="0"/>
              <a:t>ΧΑΠ και Ψυχική Υγεία</a:t>
            </a:r>
          </a:p>
        </p:txBody>
      </p:sp>
      <p:sp>
        <p:nvSpPr>
          <p:cNvPr id="7" name="TextBox 6">
            <a:extLst>
              <a:ext uri="{FF2B5EF4-FFF2-40B4-BE49-F238E27FC236}">
                <a16:creationId xmlns:a16="http://schemas.microsoft.com/office/drawing/2014/main" id="{C33F82A1-87DA-A6C9-B14F-3336335E18D5}"/>
              </a:ext>
            </a:extLst>
          </p:cNvPr>
          <p:cNvSpPr txBox="1"/>
          <p:nvPr/>
        </p:nvSpPr>
        <p:spPr>
          <a:xfrm>
            <a:off x="381301" y="2248584"/>
            <a:ext cx="8381398" cy="646331"/>
          </a:xfrm>
          <a:prstGeom prst="rect">
            <a:avLst/>
          </a:prstGeom>
          <a:noFill/>
        </p:spPr>
        <p:txBody>
          <a:bodyPr wrap="none" rtlCol="0">
            <a:spAutoFit/>
          </a:bodyPr>
          <a:lstStyle/>
          <a:p>
            <a:pPr algn="ctr"/>
            <a:r>
              <a:rPr lang="el" b="1" dirty="0"/>
              <a:t>Μια πρωτοβουλία της IPCRG</a:t>
            </a:r>
          </a:p>
          <a:p>
            <a:pPr algn="ctr"/>
            <a:r>
              <a:rPr lang="el" b="1" dirty="0"/>
              <a:t>Ολιστική και Πρακτική Καθοδήγηση για την Πρωτοβάθμια Φροντίδα</a:t>
            </a:r>
            <a:r>
              <a:rPr lang="en-US" b="1" dirty="0"/>
              <a:t> </a:t>
            </a:r>
            <a:r>
              <a:rPr lang="el-GR" b="1" dirty="0"/>
              <a:t>Υγείας</a:t>
            </a:r>
            <a:endParaRPr lang="el" b="1" dirty="0"/>
          </a:p>
        </p:txBody>
      </p:sp>
      <p:sp>
        <p:nvSpPr>
          <p:cNvPr id="9" name="TextBox 8">
            <a:extLst>
              <a:ext uri="{FF2B5EF4-FFF2-40B4-BE49-F238E27FC236}">
                <a16:creationId xmlns:a16="http://schemas.microsoft.com/office/drawing/2014/main" id="{68574373-B8DA-C008-EFF9-922B4524541E}"/>
              </a:ext>
            </a:extLst>
          </p:cNvPr>
          <p:cNvSpPr txBox="1"/>
          <p:nvPr/>
        </p:nvSpPr>
        <p:spPr>
          <a:xfrm>
            <a:off x="639112" y="3867835"/>
            <a:ext cx="7865776" cy="415498"/>
          </a:xfrm>
          <a:prstGeom prst="rect">
            <a:avLst/>
          </a:prstGeom>
          <a:noFill/>
        </p:spPr>
        <p:txBody>
          <a:bodyPr wrap="square">
            <a:spAutoFit/>
          </a:bodyPr>
          <a:lstStyle/>
          <a:p>
            <a:pPr algn="ctr" fontAlgn="auto">
              <a:spcBef>
                <a:spcPts val="100"/>
              </a:spcBef>
              <a:spcAft>
                <a:spcPts val="0"/>
              </a:spcAft>
              <a:defRPr/>
            </a:pPr>
            <a:r>
              <a:rPr lang="el-GR" sz="1050" spc="-5" dirty="0">
                <a:solidFill>
                  <a:srgbClr val="000000"/>
                </a:solidFill>
                <a:cs typeface="Arial" panose="020B0604020202020204"/>
              </a:rPr>
              <a:t>Η </a:t>
            </a:r>
            <a:r>
              <a:rPr lang="en-GB" sz="1050" spc="-5" dirty="0">
                <a:solidFill>
                  <a:srgbClr val="000000"/>
                </a:solidFill>
                <a:cs typeface="Arial" panose="020B0604020202020204"/>
              </a:rPr>
              <a:t>Boehringer Ingelheim </a:t>
            </a:r>
            <a:r>
              <a:rPr lang="el-GR" sz="1050" spc="-5" dirty="0">
                <a:solidFill>
                  <a:srgbClr val="000000"/>
                </a:solidFill>
                <a:cs typeface="Arial" panose="020B0604020202020204"/>
              </a:rPr>
              <a:t>παρείχε εκπαιδευτική επιχορήγηση χωρίς περιορισμούς για την υποστήριξη της ανάπτυξης, της στοιχειοθέτησης, της εκτύπωσης και τις σχετικές δαπάνες, αλλά δεν συνέβαλε στο περιεχόμενο του παρόντος εγχειριδίου</a:t>
            </a:r>
          </a:p>
        </p:txBody>
      </p:sp>
      <p:sp>
        <p:nvSpPr>
          <p:cNvPr id="3" name="TextBox 2">
            <a:extLst>
              <a:ext uri="{FF2B5EF4-FFF2-40B4-BE49-F238E27FC236}">
                <a16:creationId xmlns:a16="http://schemas.microsoft.com/office/drawing/2014/main" id="{04630E1E-8FC9-05EF-7D97-8CA678A7CB3A}"/>
              </a:ext>
            </a:extLst>
          </p:cNvPr>
          <p:cNvSpPr txBox="1"/>
          <p:nvPr/>
        </p:nvSpPr>
        <p:spPr>
          <a:xfrm>
            <a:off x="1011945" y="4657725"/>
            <a:ext cx="7430432"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l-GR" sz="1600" dirty="0"/>
              <a:t>Αναπνοή και ευεξία με γνώμονα την καθολική πρόσβαση στη σωστή περίθαλψη</a:t>
            </a:r>
          </a:p>
        </p:txBody>
      </p:sp>
    </p:spTree>
    <p:extLst>
      <p:ext uri="{BB962C8B-B14F-4D97-AF65-F5344CB8AC3E}">
        <p14:creationId xmlns:p14="http://schemas.microsoft.com/office/powerpoint/2010/main" val="140619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763BB-EC80-2F9B-812E-FE47E4BD0A51}"/>
              </a:ext>
            </a:extLst>
          </p:cNvPr>
          <p:cNvSpPr>
            <a:spLocks noGrp="1"/>
          </p:cNvSpPr>
          <p:nvPr>
            <p:ph type="title"/>
          </p:nvPr>
        </p:nvSpPr>
        <p:spPr/>
        <p:txBody>
          <a:bodyPr/>
          <a:lstStyle/>
          <a:p>
            <a:r>
              <a:rPr lang="el" dirty="0"/>
              <a:t>Ιστορικό</a:t>
            </a:r>
          </a:p>
        </p:txBody>
      </p:sp>
      <p:sp>
        <p:nvSpPr>
          <p:cNvPr id="4" name="Content Placeholder 3">
            <a:extLst>
              <a:ext uri="{FF2B5EF4-FFF2-40B4-BE49-F238E27FC236}">
                <a16:creationId xmlns:a16="http://schemas.microsoft.com/office/drawing/2014/main" id="{D87ED5B9-8AD7-0B88-FC5C-29486BBC77BF}"/>
              </a:ext>
            </a:extLst>
          </p:cNvPr>
          <p:cNvSpPr>
            <a:spLocks noGrp="1"/>
          </p:cNvSpPr>
          <p:nvPr>
            <p:ph idx="1"/>
          </p:nvPr>
        </p:nvSpPr>
        <p:spPr>
          <a:xfrm>
            <a:off x="358775" y="1326358"/>
            <a:ext cx="5381625" cy="2628900"/>
          </a:xfrm>
        </p:spPr>
        <p:txBody>
          <a:bodyPr/>
          <a:lstStyle/>
          <a:p>
            <a:r>
              <a:rPr lang="el" sz="1500" dirty="0"/>
              <a:t>Ο Γιάννης είναι ένας </a:t>
            </a:r>
            <a:r>
              <a:rPr lang="el" sz="1500" b="1" i="1" dirty="0"/>
              <a:t>άνδρας 68 ετών</a:t>
            </a:r>
            <a:endParaRPr lang="en-US" sz="1500" dirty="0"/>
          </a:p>
          <a:p>
            <a:r>
              <a:rPr lang="el" sz="1500" dirty="0"/>
              <a:t>Συνταξιοδοτήθηκε πριν από 4 χρόνια, και είχε εργαστεί ως λογιστής σε ένα μικρό γραφείο για το μεγαλύτερο μέρος της επαγγελματικής του ζωής</a:t>
            </a:r>
          </a:p>
          <a:p>
            <a:r>
              <a:rPr lang="el" sz="1500" dirty="0"/>
              <a:t>Ζει μόνος του σε μια μικρή πόλη και έχει δύο παιδιά και πέντε εγγόνια</a:t>
            </a:r>
          </a:p>
          <a:p>
            <a:r>
              <a:rPr lang="el" sz="1500" dirty="0"/>
              <a:t>Του αρέσει να διαβάζει</a:t>
            </a:r>
          </a:p>
          <a:p>
            <a:r>
              <a:rPr lang="el-GR" sz="1500" dirty="0"/>
              <a:t>Συν</a:t>
            </a:r>
            <a:r>
              <a:rPr lang="en-US" sz="1500" dirty="0"/>
              <a:t>ή</a:t>
            </a:r>
            <a:r>
              <a:rPr lang="el-GR" sz="1500" dirty="0"/>
              <a:t>θιζε να περπατά πολύ,</a:t>
            </a:r>
            <a:r>
              <a:rPr lang="el" sz="1500" dirty="0"/>
              <a:t> αλλά τώρα λόγω της δύσπνοιας προτιμά να μένει σπίτι</a:t>
            </a:r>
          </a:p>
        </p:txBody>
      </p:sp>
      <p:pic>
        <p:nvPicPr>
          <p:cNvPr id="5" name="Picture 4" descr="Elderly man looking out the window">
            <a:extLst>
              <a:ext uri="{FF2B5EF4-FFF2-40B4-BE49-F238E27FC236}">
                <a16:creationId xmlns:a16="http://schemas.microsoft.com/office/drawing/2014/main" id="{3C870614-B565-B65D-15F5-25BD5D7FCA9E}"/>
              </a:ext>
            </a:extLst>
          </p:cNvPr>
          <p:cNvPicPr>
            <a:picLocks noChangeAspect="1"/>
          </p:cNvPicPr>
          <p:nvPr/>
        </p:nvPicPr>
        <p:blipFill>
          <a:blip r:embed="rId2"/>
          <a:stretch>
            <a:fillRect/>
          </a:stretch>
        </p:blipFill>
        <p:spPr>
          <a:xfrm>
            <a:off x="6042098" y="1455603"/>
            <a:ext cx="2683183" cy="1728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80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4408-38EC-4827-CD75-F3884CEBB6FA}"/>
              </a:ext>
            </a:extLst>
          </p:cNvPr>
          <p:cNvSpPr>
            <a:spLocks noGrp="1"/>
          </p:cNvSpPr>
          <p:nvPr>
            <p:ph type="title"/>
          </p:nvPr>
        </p:nvSpPr>
        <p:spPr/>
        <p:txBody>
          <a:bodyPr/>
          <a:lstStyle/>
          <a:p>
            <a:r>
              <a:rPr lang="el" dirty="0"/>
              <a:t>Ιατρικό ιστορικό</a:t>
            </a:r>
          </a:p>
        </p:txBody>
      </p:sp>
      <p:graphicFrame>
        <p:nvGraphicFramePr>
          <p:cNvPr id="4" name="5 - Πίνακας">
            <a:extLst>
              <a:ext uri="{FF2B5EF4-FFF2-40B4-BE49-F238E27FC236}">
                <a16:creationId xmlns:a16="http://schemas.microsoft.com/office/drawing/2014/main" id="{40D45784-DD1F-A687-8310-40899016ECA6}"/>
              </a:ext>
            </a:extLst>
          </p:cNvPr>
          <p:cNvGraphicFramePr>
            <a:graphicFrameLocks noGrp="1"/>
          </p:cNvGraphicFramePr>
          <p:nvPr>
            <p:extLst>
              <p:ext uri="{D42A27DB-BD31-4B8C-83A1-F6EECF244321}">
                <p14:modId xmlns:p14="http://schemas.microsoft.com/office/powerpoint/2010/main" val="3778575886"/>
              </p:ext>
            </p:extLst>
          </p:nvPr>
        </p:nvGraphicFramePr>
        <p:xfrm>
          <a:off x="357823" y="1124386"/>
          <a:ext cx="8471535" cy="2956560"/>
        </p:xfrm>
        <a:graphic>
          <a:graphicData uri="http://schemas.openxmlformats.org/drawingml/2006/table">
            <a:tbl>
              <a:tblPr firstRow="1" bandRow="1">
                <a:tableStyleId>{5C22544A-7EE6-4342-B048-85BDC9FD1C3A}</a:tableStyleId>
              </a:tblPr>
              <a:tblGrid>
                <a:gridCol w="4312920">
                  <a:extLst>
                    <a:ext uri="{9D8B030D-6E8A-4147-A177-3AD203B41FA5}">
                      <a16:colId xmlns:a16="http://schemas.microsoft.com/office/drawing/2014/main" val="20000"/>
                    </a:ext>
                  </a:extLst>
                </a:gridCol>
                <a:gridCol w="4158615">
                  <a:extLst>
                    <a:ext uri="{9D8B030D-6E8A-4147-A177-3AD203B41FA5}">
                      <a16:colId xmlns:a16="http://schemas.microsoft.com/office/drawing/2014/main" val="20001"/>
                    </a:ext>
                  </a:extLst>
                </a:gridCol>
              </a:tblGrid>
              <a:tr h="1620588">
                <a:tc>
                  <a:txBody>
                    <a:bodyPr/>
                    <a:lstStyle/>
                    <a:p>
                      <a:pPr marL="0" marR="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lang="el" sz="1400" b="1" dirty="0">
                          <a:solidFill>
                            <a:schemeClr val="tx1"/>
                          </a:solidFill>
                          <a:latin typeface="Arial" panose="020B0604020202020204" pitchFamily="34" charset="0"/>
                          <a:cs typeface="Arial" panose="020B0604020202020204" pitchFamily="34" charset="0"/>
                          <a:sym typeface="+mn-ea"/>
                        </a:rPr>
                        <a:t>Ιστορικό:</a:t>
                      </a:r>
                    </a:p>
                    <a:p>
                      <a:pPr marL="285750" marR="0" indent="-285750" algn="just" defTabSz="914400" eaLnBrk="1" fontAlgn="auto" latinLnBrk="0" hangingPunct="1">
                        <a:lnSpc>
                          <a:spcPct val="100000"/>
                        </a:lnSpc>
                        <a:spcBef>
                          <a:spcPct val="0"/>
                        </a:spcBef>
                        <a:spcAft>
                          <a:spcPts val="0"/>
                        </a:spcAft>
                        <a:buClrTx/>
                        <a:buSzTx/>
                        <a:buFont typeface="Arial" panose="020B0604020202020204" pitchFamily="34" charset="0"/>
                        <a:buChar char="•"/>
                        <a:defRPr/>
                      </a:pPr>
                      <a:r>
                        <a:rPr lang="el" sz="1400" b="0" dirty="0">
                          <a:solidFill>
                            <a:schemeClr val="tx1"/>
                          </a:solidFill>
                          <a:latin typeface="Arial" panose="020B0604020202020204" pitchFamily="34" charset="0"/>
                          <a:cs typeface="Arial" panose="020B0604020202020204" pitchFamily="34" charset="0"/>
                          <a:sym typeface="+mn-ea"/>
                        </a:rPr>
                        <a:t>Υπέρταση</a:t>
                      </a:r>
                      <a:endParaRPr lang="en-US" sz="1400" b="0" dirty="0">
                        <a:solidFill>
                          <a:schemeClr val="tx1"/>
                        </a:solidFill>
                        <a:latin typeface="Arial" panose="020B0604020202020204" pitchFamily="34" charset="0"/>
                        <a:ea typeface="+mn-ea"/>
                        <a:cs typeface="Arial" panose="020B0604020202020204" pitchFamily="34" charset="0"/>
                      </a:endParaRPr>
                    </a:p>
                    <a:p>
                      <a:pPr marL="285750" marR="0" indent="-285750" algn="just" defTabSz="914400" eaLnBrk="1" fontAlgn="auto" latinLnBrk="0" hangingPunct="1">
                        <a:lnSpc>
                          <a:spcPct val="100000"/>
                        </a:lnSpc>
                        <a:spcBef>
                          <a:spcPct val="0"/>
                        </a:spcBef>
                        <a:spcAft>
                          <a:spcPts val="0"/>
                        </a:spcAft>
                        <a:buClrTx/>
                        <a:buSzTx/>
                        <a:buFont typeface="Arial" panose="020B0604020202020204" pitchFamily="34" charset="0"/>
                        <a:buChar char="•"/>
                        <a:defRPr/>
                      </a:pPr>
                      <a:r>
                        <a:rPr lang="el" sz="1400" b="0" dirty="0">
                          <a:solidFill>
                            <a:schemeClr val="tx1"/>
                          </a:solidFill>
                          <a:latin typeface="Arial" panose="020B0604020202020204" pitchFamily="34" charset="0"/>
                          <a:cs typeface="Arial" panose="020B0604020202020204" pitchFamily="34" charset="0"/>
                          <a:sym typeface="+mn-ea"/>
                        </a:rPr>
                        <a:t>Σακχαρώδης διαβήτης τύπου 2</a:t>
                      </a:r>
                    </a:p>
                    <a:p>
                      <a:pPr marL="285750" marR="0" indent="-285750" algn="just" defTabSz="914400" eaLnBrk="1" fontAlgn="auto" latinLnBrk="0" hangingPunct="1">
                        <a:lnSpc>
                          <a:spcPct val="100000"/>
                        </a:lnSpc>
                        <a:spcBef>
                          <a:spcPct val="0"/>
                        </a:spcBef>
                        <a:spcAft>
                          <a:spcPts val="0"/>
                        </a:spcAft>
                        <a:buClrTx/>
                        <a:buSzTx/>
                        <a:buFont typeface="Arial" panose="020B0604020202020204" pitchFamily="34" charset="0"/>
                        <a:buChar char="•"/>
                        <a:defRPr/>
                      </a:pPr>
                      <a:r>
                        <a:rPr lang="el" sz="1400" b="0" dirty="0">
                          <a:solidFill>
                            <a:schemeClr val="tx1"/>
                          </a:solidFill>
                          <a:latin typeface="Arial" panose="020B0604020202020204" pitchFamily="34" charset="0"/>
                          <a:cs typeface="Arial" panose="020B0604020202020204" pitchFamily="34" charset="0"/>
                          <a:sym typeface="+mn-ea"/>
                        </a:rPr>
                        <a:t>ΧΑΠ</a:t>
                      </a:r>
                    </a:p>
                  </a:txBody>
                  <a:tcPr>
                    <a:solidFill>
                      <a:schemeClr val="accent5">
                        <a:lumMod val="60000"/>
                        <a:lumOff val="40000"/>
                      </a:schemeClr>
                    </a:solidFill>
                  </a:tcPr>
                </a:tc>
                <a:tc>
                  <a:txBody>
                    <a:bodyPr/>
                    <a:lstStyle/>
                    <a:p>
                      <a:pPr>
                        <a:lnSpc>
                          <a:spcPct val="100000"/>
                        </a:lnSpc>
                      </a:pPr>
                      <a:r>
                        <a:rPr lang="el" altLang="el-GR" sz="1400" b="1" dirty="0">
                          <a:solidFill>
                            <a:schemeClr val="tx1"/>
                          </a:solidFill>
                          <a:latin typeface="Arial" panose="020B0604020202020204" pitchFamily="34" charset="0"/>
                          <a:cs typeface="Arial" panose="020B0604020202020204" pitchFamily="34" charset="0"/>
                        </a:rPr>
                        <a:t>Τρέχουσα φαρμακευτική αγωγή:</a:t>
                      </a:r>
                    </a:p>
                    <a:p>
                      <a:pPr marL="285750" indent="-285750">
                        <a:lnSpc>
                          <a:spcPct val="100000"/>
                        </a:lnSpc>
                        <a:buFont typeface="Arial" panose="020B0604020202020204" pitchFamily="34" charset="0"/>
                        <a:buChar char="•"/>
                      </a:pPr>
                      <a:r>
                        <a:rPr lang="el" altLang="el-GR" sz="1400" b="0" dirty="0">
                          <a:solidFill>
                            <a:schemeClr val="tx1"/>
                          </a:solidFill>
                          <a:latin typeface="Arial" panose="020B0604020202020204" pitchFamily="34" charset="0"/>
                          <a:cs typeface="Arial" panose="020B0604020202020204" pitchFamily="34" charset="0"/>
                        </a:rPr>
                        <a:t>Αμ</a:t>
                      </a:r>
                      <a:r>
                        <a:rPr lang="el-GR" altLang="el-GR" sz="1400" b="0" dirty="0">
                          <a:solidFill>
                            <a:schemeClr val="tx1"/>
                          </a:solidFill>
                          <a:latin typeface="Arial" panose="020B0604020202020204" pitchFamily="34" charset="0"/>
                          <a:cs typeface="Arial" panose="020B0604020202020204" pitchFamily="34" charset="0"/>
                        </a:rPr>
                        <a:t>ι</a:t>
                      </a:r>
                      <a:r>
                        <a:rPr lang="el" altLang="el-GR" sz="1400" b="0" dirty="0">
                          <a:solidFill>
                            <a:schemeClr val="tx1"/>
                          </a:solidFill>
                          <a:latin typeface="Arial" panose="020B0604020202020204" pitchFamily="34" charset="0"/>
                          <a:cs typeface="Arial" panose="020B0604020202020204" pitchFamily="34" charset="0"/>
                        </a:rPr>
                        <a:t>λοδιπίνη</a:t>
                      </a:r>
                    </a:p>
                    <a:p>
                      <a:pPr marL="285750" indent="-285750">
                        <a:lnSpc>
                          <a:spcPct val="100000"/>
                        </a:lnSpc>
                        <a:buFont typeface="Arial" panose="020B0604020202020204" pitchFamily="34" charset="0"/>
                        <a:buChar char="•"/>
                      </a:pPr>
                      <a:r>
                        <a:rPr lang="el" altLang="el-GR" sz="1400" b="0" dirty="0">
                          <a:solidFill>
                            <a:schemeClr val="tx1"/>
                          </a:solidFill>
                          <a:latin typeface="Arial" panose="020B0604020202020204" pitchFamily="34" charset="0"/>
                          <a:cs typeface="Arial" panose="020B0604020202020204" pitchFamily="34" charset="0"/>
                        </a:rPr>
                        <a:t>Εναλαπρίλη</a:t>
                      </a:r>
                    </a:p>
                    <a:p>
                      <a:pPr marL="285750" indent="-285750">
                        <a:lnSpc>
                          <a:spcPct val="100000"/>
                        </a:lnSpc>
                        <a:buFont typeface="Arial" panose="020B0604020202020204" pitchFamily="34" charset="0"/>
                        <a:buChar char="•"/>
                      </a:pPr>
                      <a:r>
                        <a:rPr lang="el" altLang="el-GR" sz="1400" b="0" dirty="0">
                          <a:solidFill>
                            <a:schemeClr val="tx1"/>
                          </a:solidFill>
                          <a:latin typeface="Arial" panose="020B0604020202020204" pitchFamily="34" charset="0"/>
                          <a:cs typeface="Arial" panose="020B0604020202020204" pitchFamily="34" charset="0"/>
                        </a:rPr>
                        <a:t>Ατορβαστατίνη</a:t>
                      </a:r>
                    </a:p>
                    <a:p>
                      <a:pPr marL="285750" indent="-285750">
                        <a:lnSpc>
                          <a:spcPct val="100000"/>
                        </a:lnSpc>
                        <a:buFont typeface="Arial" panose="020B0604020202020204" pitchFamily="34" charset="0"/>
                        <a:buChar char="•"/>
                      </a:pPr>
                      <a:r>
                        <a:rPr lang="el" altLang="el-GR" sz="1400" b="0" dirty="0">
                          <a:solidFill>
                            <a:schemeClr val="tx1"/>
                          </a:solidFill>
                          <a:latin typeface="Arial" panose="020B0604020202020204" pitchFamily="34" charset="0"/>
                          <a:cs typeface="Arial" panose="020B0604020202020204" pitchFamily="34" charset="0"/>
                        </a:rPr>
                        <a:t>Μετφορμίνη</a:t>
                      </a:r>
                    </a:p>
                    <a:p>
                      <a:pPr marL="285750" indent="-285750">
                        <a:lnSpc>
                          <a:spcPct val="100000"/>
                        </a:lnSpc>
                        <a:buFont typeface="Arial" panose="020B0604020202020204" pitchFamily="34" charset="0"/>
                        <a:buChar char="•"/>
                      </a:pPr>
                      <a:r>
                        <a:rPr lang="el" sz="1400" b="0" dirty="0">
                          <a:solidFill>
                            <a:schemeClr val="tx1"/>
                          </a:solidFill>
                          <a:latin typeface="Arial" panose="020B0604020202020204" pitchFamily="34" charset="0"/>
                          <a:cs typeface="Arial" panose="020B0604020202020204" pitchFamily="34" charset="0"/>
                        </a:rPr>
                        <a:t>Συνδυασμός LAMA/LABA και SABA </a:t>
                      </a:r>
                      <a:r>
                        <a:rPr lang="el-GR" sz="1400" b="0" dirty="0">
                          <a:solidFill>
                            <a:schemeClr val="tx1"/>
                          </a:solidFill>
                          <a:latin typeface="Arial" panose="020B0604020202020204" pitchFamily="34" charset="0"/>
                          <a:cs typeface="Arial" panose="020B0604020202020204" pitchFamily="34" charset="0"/>
                        </a:rPr>
                        <a:t>κατ’επίκληση</a:t>
                      </a:r>
                      <a:endParaRPr lang="en-US" altLang="el-GR" sz="1400" b="0" dirty="0">
                        <a:solidFill>
                          <a:schemeClr val="tx1"/>
                        </a:solidFill>
                        <a:latin typeface="Arial" panose="020B0604020202020204" pitchFamily="34" charset="0"/>
                        <a:cs typeface="Arial" panose="020B0604020202020204" pitchFamily="34" charset="0"/>
                      </a:endParaRPr>
                    </a:p>
                    <a:p>
                      <a:pPr indent="0">
                        <a:buFont typeface="Arial" panose="020B0604020202020204" pitchFamily="34" charset="0"/>
                        <a:buNone/>
                      </a:pPr>
                      <a:endParaRPr lang="en-US" altLang="el-GR" sz="1400" b="0" dirty="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0000"/>
                  </a:ext>
                </a:extLst>
              </a:tr>
              <a:tr h="1121946">
                <a:tc>
                  <a:txBody>
                    <a:bodyPr/>
                    <a:lstStyle/>
                    <a:p>
                      <a:pPr marL="285750" indent="-285750" algn="just">
                        <a:lnSpc>
                          <a:spcPct val="100000"/>
                        </a:lnSpc>
                        <a:buFont typeface="Arial" panose="020B0604020202020204" pitchFamily="34" charset="0"/>
                        <a:buChar char="•"/>
                      </a:pPr>
                      <a:r>
                        <a:rPr lang="el" sz="1400" b="0" dirty="0">
                          <a:latin typeface="Arial" panose="020B0604020202020204" pitchFamily="34" charset="0"/>
                          <a:cs typeface="Arial" panose="020B0604020202020204" pitchFamily="34" charset="0"/>
                        </a:rPr>
                        <a:t>Πραγματοποιείται έλεγχος ρουτίνας με τον γιατρό του δύο φορές το χρόνο</a:t>
                      </a:r>
                    </a:p>
                    <a:p>
                      <a:pPr marL="285750" indent="-285750" algn="just">
                        <a:lnSpc>
                          <a:spcPct val="100000"/>
                        </a:lnSpc>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l" sz="1400" b="0" dirty="0">
                          <a:latin typeface="Arial" panose="020B0604020202020204" pitchFamily="34" charset="0"/>
                          <a:cs typeface="Arial" panose="020B0604020202020204" pitchFamily="34" charset="0"/>
                        </a:rPr>
                        <a:t>Συνήθως ανανεώνει όλες τις συνταγές του όταν επισκέπτεται τον γιατρό του</a:t>
                      </a:r>
                    </a:p>
                  </a:txBody>
                  <a:tcPr>
                    <a:solidFill>
                      <a:schemeClr val="accent5">
                        <a:lumMod val="20000"/>
                        <a:lumOff val="80000"/>
                      </a:schemeClr>
                    </a:solidFill>
                  </a:tcPr>
                </a:tc>
                <a:tc>
                  <a:txBody>
                    <a:bodyPr/>
                    <a:lstStyle/>
                    <a:p>
                      <a:pPr marL="285750" indent="-285750" algn="just">
                        <a:lnSpc>
                          <a:spcPct val="100000"/>
                        </a:lnSpc>
                        <a:buFont typeface="Arial" panose="020B0604020202020204" pitchFamily="34" charset="0"/>
                        <a:buChar char="•"/>
                      </a:pPr>
                      <a:r>
                        <a:rPr lang="el" sz="1400" b="0" dirty="0">
                          <a:latin typeface="Arial" panose="020B0604020202020204" pitchFamily="34" charset="0"/>
                          <a:cs typeface="Arial" panose="020B0604020202020204" pitchFamily="34" charset="0"/>
                        </a:rPr>
                        <a:t>Παχύσαρκος από τα σαράντα του: βάρος 102 κιλά, ύψος 177 εκ. (ΔΜΣ 33)</a:t>
                      </a: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5" descr="Elderly man looking out the window">
            <a:extLst>
              <a:ext uri="{FF2B5EF4-FFF2-40B4-BE49-F238E27FC236}">
                <a16:creationId xmlns:a16="http://schemas.microsoft.com/office/drawing/2014/main" id="{071C7066-4A38-E11D-4D8A-09B9B47C1A13}"/>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197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4B5F-CC61-9F61-51BE-CDCA6CD09A5D}"/>
              </a:ext>
            </a:extLst>
          </p:cNvPr>
          <p:cNvSpPr>
            <a:spLocks noGrp="1"/>
          </p:cNvSpPr>
          <p:nvPr>
            <p:ph type="title"/>
          </p:nvPr>
        </p:nvSpPr>
        <p:spPr/>
        <p:txBody>
          <a:bodyPr/>
          <a:lstStyle/>
          <a:p>
            <a:r>
              <a:rPr lang="el" dirty="0"/>
              <a:t>Αναπνευστικό ιστορικό Ι</a:t>
            </a:r>
          </a:p>
        </p:txBody>
      </p:sp>
      <p:sp>
        <p:nvSpPr>
          <p:cNvPr id="3" name="Content Placeholder 2">
            <a:extLst>
              <a:ext uri="{FF2B5EF4-FFF2-40B4-BE49-F238E27FC236}">
                <a16:creationId xmlns:a16="http://schemas.microsoft.com/office/drawing/2014/main" id="{C90DA611-6B92-46F0-C2FB-88D7D70AB775}"/>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l" sz="1800" dirty="0">
                <a:latin typeface="Arial" panose="020B0604020202020204" pitchFamily="34" charset="0"/>
                <a:cs typeface="Arial" panose="020B0604020202020204" pitchFamily="34" charset="0"/>
              </a:rPr>
              <a:t>Ο Γιάννης είναι καπνιστής από την ηλικία των 14 ετών και εξακολουθεί να καπνίζει καθημερινά</a:t>
            </a:r>
          </a:p>
          <a:p>
            <a:pPr marL="285750" indent="-285750">
              <a:spcBef>
                <a:spcPts val="600"/>
              </a:spcBef>
              <a:buFont typeface="Arial" panose="020B0604020202020204" pitchFamily="34" charset="0"/>
              <a:buChar char="•"/>
            </a:pPr>
            <a:r>
              <a:rPr lang="el" sz="1800" dirty="0">
                <a:latin typeface="Arial" panose="020B0604020202020204" pitchFamily="34" charset="0"/>
                <a:cs typeface="Arial" panose="020B0604020202020204" pitchFamily="34" charset="0"/>
              </a:rPr>
              <a:t>Πριν από περίπου δέκα χρόνια διαγνώστηκε με ΧΑΠ</a:t>
            </a:r>
          </a:p>
          <a:p>
            <a:pPr marL="285750" indent="-285750">
              <a:spcBef>
                <a:spcPts val="600"/>
              </a:spcBef>
              <a:buFont typeface="Arial" panose="020B0604020202020204" pitchFamily="34" charset="0"/>
              <a:buChar char="•"/>
            </a:pPr>
            <a:r>
              <a:rPr lang="el" sz="1800" dirty="0">
                <a:latin typeface="Arial" panose="020B0604020202020204" pitchFamily="34" charset="0"/>
                <a:cs typeface="Arial" panose="020B0604020202020204" pitchFamily="34" charset="0"/>
              </a:rPr>
              <a:t>Η σπιρομέτρηση πραγματοποιήθηκε πριν από ένα χρόνο: FEV </a:t>
            </a:r>
            <a:r>
              <a:rPr lang="el" sz="1800" baseline="-25000" dirty="0">
                <a:latin typeface="Arial" panose="020B0604020202020204" pitchFamily="34" charset="0"/>
                <a:cs typeface="Arial" panose="020B0604020202020204" pitchFamily="34" charset="0"/>
              </a:rPr>
              <a:t>1 </a:t>
            </a:r>
            <a:r>
              <a:rPr lang="el" sz="1800" dirty="0">
                <a:latin typeface="Arial" panose="020B0604020202020204" pitchFamily="34" charset="0"/>
                <a:cs typeface="Arial" panose="020B0604020202020204" pitchFamily="34" charset="0"/>
              </a:rPr>
              <a:t>προβλ 55% και FEV </a:t>
            </a:r>
            <a:r>
              <a:rPr lang="el" sz="1800" baseline="-25000" dirty="0">
                <a:latin typeface="Arial" panose="020B0604020202020204" pitchFamily="34" charset="0"/>
                <a:cs typeface="Arial" panose="020B0604020202020204" pitchFamily="34" charset="0"/>
              </a:rPr>
              <a:t>1 </a:t>
            </a:r>
            <a:r>
              <a:rPr lang="el" sz="1800" dirty="0">
                <a:latin typeface="Arial" panose="020B0604020202020204" pitchFamily="34" charset="0"/>
                <a:cs typeface="Arial" panose="020B0604020202020204" pitchFamily="34" charset="0"/>
              </a:rPr>
              <a:t>/FVC 0.55</a:t>
            </a:r>
          </a:p>
          <a:p>
            <a:pPr marL="285750" indent="-285750">
              <a:spcBef>
                <a:spcPts val="600"/>
              </a:spcBef>
              <a:buFont typeface="Arial" panose="020B0604020202020204" pitchFamily="34" charset="0"/>
              <a:buChar char="•"/>
            </a:pPr>
            <a:r>
              <a:rPr lang="el" sz="1800" dirty="0">
                <a:latin typeface="Arial" panose="020B0604020202020204" pitchFamily="34" charset="0"/>
                <a:cs typeface="Arial" panose="020B0604020202020204" pitchFamily="34" charset="0"/>
              </a:rPr>
              <a:t>Του έχει συνταγογραφηθεί ένας σταθερός συνδυασμός LAMA/LABA και SABA </a:t>
            </a:r>
            <a:r>
              <a:rPr lang="el-GR" sz="1800" dirty="0">
                <a:latin typeface="Arial" panose="020B0604020202020204" pitchFamily="34" charset="0"/>
                <a:cs typeface="Arial" panose="020B0604020202020204" pitchFamily="34" charset="0"/>
              </a:rPr>
              <a:t>κατ΄επίκληση εδώ και </a:t>
            </a:r>
            <a:r>
              <a:rPr lang="el" sz="1800" dirty="0">
                <a:latin typeface="Arial" panose="020B0604020202020204" pitchFamily="34" charset="0"/>
                <a:cs typeface="Arial" panose="020B0604020202020204" pitchFamily="34" charset="0"/>
              </a:rPr>
              <a:t>5 χρόνια</a:t>
            </a:r>
            <a:endParaRPr lang="en-US" sz="1800" dirty="0"/>
          </a:p>
        </p:txBody>
      </p:sp>
      <p:pic>
        <p:nvPicPr>
          <p:cNvPr id="5" name="Picture 4" descr="Elderly man looking out the window">
            <a:extLst>
              <a:ext uri="{FF2B5EF4-FFF2-40B4-BE49-F238E27FC236}">
                <a16:creationId xmlns:a16="http://schemas.microsoft.com/office/drawing/2014/main" id="{CA40C26E-F2B0-F1D7-BF06-2A8B8349657A}"/>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797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ACE1-14D0-AF5F-5959-A2495E7934FB}"/>
              </a:ext>
            </a:extLst>
          </p:cNvPr>
          <p:cNvSpPr>
            <a:spLocks noGrp="1"/>
          </p:cNvSpPr>
          <p:nvPr>
            <p:ph type="title"/>
          </p:nvPr>
        </p:nvSpPr>
        <p:spPr/>
        <p:txBody>
          <a:bodyPr/>
          <a:lstStyle/>
          <a:p>
            <a:r>
              <a:rPr lang="el" dirty="0"/>
              <a:t>Αναπνευστικό ιστορικό II</a:t>
            </a:r>
          </a:p>
        </p:txBody>
      </p:sp>
      <p:sp>
        <p:nvSpPr>
          <p:cNvPr id="3" name="Content Placeholder 2">
            <a:extLst>
              <a:ext uri="{FF2B5EF4-FFF2-40B4-BE49-F238E27FC236}">
                <a16:creationId xmlns:a16="http://schemas.microsoft.com/office/drawing/2014/main" id="{67FED6A1-8D87-9232-615B-1CE3B6ECD5BE}"/>
              </a:ext>
            </a:extLst>
          </p:cNvPr>
          <p:cNvSpPr>
            <a:spLocks noGrp="1"/>
          </p:cNvSpPr>
          <p:nvPr>
            <p:ph idx="1"/>
          </p:nvPr>
        </p:nvSpPr>
        <p:spPr>
          <a:xfrm>
            <a:off x="358774" y="1348979"/>
            <a:ext cx="8465185" cy="2628900"/>
          </a:xfrm>
        </p:spPr>
        <p:txBody>
          <a:bodyPr/>
          <a:lstStyle/>
          <a:p>
            <a:r>
              <a:rPr lang="el" dirty="0"/>
              <a:t>Σε προηγούμενη επίσκεψη στον γιατρό του, αναφέρθηκε από τον Γιάννη ότι:</a:t>
            </a:r>
          </a:p>
          <a:p>
            <a:pPr lvl="1"/>
            <a:r>
              <a:rPr lang="el" sz="1800" dirty="0"/>
              <a:t>Αισθάνεται δύσπνοια όταν περπατά με άτομα της ίδιας ηλικίας</a:t>
            </a:r>
          </a:p>
          <a:p>
            <a:pPr lvl="1"/>
            <a:r>
              <a:rPr lang="el" sz="1800" dirty="0"/>
              <a:t>Είχε μια σοβαρή </a:t>
            </a:r>
            <a:r>
              <a:rPr lang="el-GR" sz="1800" dirty="0"/>
              <a:t>παρόξυνση</a:t>
            </a:r>
            <a:r>
              <a:rPr lang="el" sz="1800" dirty="0"/>
              <a:t> ΧΑΠ (πριν από 2 χρόνια)</a:t>
            </a:r>
          </a:p>
          <a:p>
            <a:pPr lvl="1"/>
            <a:r>
              <a:rPr lang="el" sz="1800" dirty="0"/>
              <a:t>Συχνά έχει συμπτώματα τη νύχτα, όπως βήχα και μερικές φορές δύσπνοια</a:t>
            </a:r>
          </a:p>
          <a:p>
            <a:pPr lvl="1"/>
            <a:r>
              <a:rPr lang="el" sz="1800" dirty="0"/>
              <a:t>Χρησιμοποιεί επιπλέον SABA καθημερινά, αλλά </a:t>
            </a:r>
            <a:r>
              <a:rPr lang="el-GR" sz="1800" dirty="0"/>
              <a:t>δεν τον βοηθούν </a:t>
            </a:r>
            <a:r>
              <a:rPr lang="el" sz="1800" dirty="0"/>
              <a:t>στη δύσπνοια του</a:t>
            </a:r>
          </a:p>
        </p:txBody>
      </p:sp>
      <p:pic>
        <p:nvPicPr>
          <p:cNvPr id="4" name="Picture 3" descr="Elderly man looking out the window">
            <a:extLst>
              <a:ext uri="{FF2B5EF4-FFF2-40B4-BE49-F238E27FC236}">
                <a16:creationId xmlns:a16="http://schemas.microsoft.com/office/drawing/2014/main" id="{CC303F7E-EBF2-0EFE-D017-3A614959E208}"/>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829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369F-5ABA-46DC-B9B1-2B34CC1E0D4B}"/>
              </a:ext>
            </a:extLst>
          </p:cNvPr>
          <p:cNvSpPr>
            <a:spLocks noGrp="1"/>
          </p:cNvSpPr>
          <p:nvPr>
            <p:ph type="title"/>
          </p:nvPr>
        </p:nvSpPr>
        <p:spPr/>
        <p:txBody>
          <a:bodyPr/>
          <a:lstStyle/>
          <a:p>
            <a:r>
              <a:rPr lang="el" dirty="0"/>
              <a:t>Παρουσίαση του ραντεβού</a:t>
            </a:r>
          </a:p>
        </p:txBody>
      </p:sp>
      <p:sp>
        <p:nvSpPr>
          <p:cNvPr id="3" name="Content Placeholder 2">
            <a:extLst>
              <a:ext uri="{FF2B5EF4-FFF2-40B4-BE49-F238E27FC236}">
                <a16:creationId xmlns:a16="http://schemas.microsoft.com/office/drawing/2014/main" id="{9AC588EB-E864-2070-D7B0-93007734C9D2}"/>
              </a:ext>
            </a:extLst>
          </p:cNvPr>
          <p:cNvSpPr>
            <a:spLocks noGrp="1"/>
          </p:cNvSpPr>
          <p:nvPr>
            <p:ph idx="1"/>
          </p:nvPr>
        </p:nvSpPr>
        <p:spPr/>
        <p:txBody>
          <a:bodyPr/>
          <a:lstStyle/>
          <a:p>
            <a:r>
              <a:rPr lang="el" dirty="0"/>
              <a:t>Ο Γιάννης είχε προγραμματίσει έναν τακτικό έλεγχο</a:t>
            </a:r>
          </a:p>
          <a:p>
            <a:pPr marL="552450" lvl="1" indent="-285750">
              <a:spcBef>
                <a:spcPts val="600"/>
              </a:spcBef>
              <a:buFont typeface="Arial" panose="020B0604020202020204" pitchFamily="34" charset="0"/>
              <a:buChar char="•"/>
            </a:pPr>
            <a:r>
              <a:rPr lang="el" sz="1500" dirty="0">
                <a:latin typeface="Arial" panose="020B0604020202020204" pitchFamily="34" charset="0"/>
                <a:cs typeface="Arial" panose="020B0604020202020204" pitchFamily="34" charset="0"/>
              </a:rPr>
              <a:t>Η εξέταση αίματος δείχνει καλό έλεγχο του διαβήτη (HbA1c 49 mmol/mol, ολική χοληστερόλη 5.6 mmol/L και LDL χοληστερόλη 2.4 mmol/L)</a:t>
            </a:r>
            <a:endParaRPr lang="sv-SE" sz="1500" dirty="0">
              <a:latin typeface="Arial" panose="020B0604020202020204" pitchFamily="34" charset="0"/>
              <a:cs typeface="Arial" panose="020B0604020202020204" pitchFamily="34" charset="0"/>
            </a:endParaRPr>
          </a:p>
          <a:p>
            <a:pPr marL="552450" lvl="1" indent="-285750">
              <a:spcBef>
                <a:spcPts val="600"/>
              </a:spcBef>
              <a:buFont typeface="Arial" panose="020B0604020202020204" pitchFamily="34" charset="0"/>
              <a:buChar char="•"/>
            </a:pPr>
            <a:r>
              <a:rPr lang="el" sz="1500" dirty="0">
                <a:latin typeface="Arial" panose="020B0604020202020204" pitchFamily="34" charset="0"/>
                <a:cs typeface="Arial" panose="020B0604020202020204" pitchFamily="34" charset="0"/>
              </a:rPr>
              <a:t>Αρτηριακή πίεση 140/85 mmHg</a:t>
            </a:r>
          </a:p>
          <a:p>
            <a:pPr lvl="1"/>
            <a:endParaRPr lang="en-US" dirty="0"/>
          </a:p>
        </p:txBody>
      </p:sp>
      <p:sp>
        <p:nvSpPr>
          <p:cNvPr id="4" name="Rectangle 3">
            <a:extLst>
              <a:ext uri="{FF2B5EF4-FFF2-40B4-BE49-F238E27FC236}">
                <a16:creationId xmlns:a16="http://schemas.microsoft.com/office/drawing/2014/main" id="{2A56455A-C486-692D-B39F-DD7438E3AFDE}"/>
              </a:ext>
            </a:extLst>
          </p:cNvPr>
          <p:cNvSpPr/>
          <p:nvPr/>
        </p:nvSpPr>
        <p:spPr bwMode="auto">
          <a:xfrm>
            <a:off x="358775" y="3095740"/>
            <a:ext cx="8256415" cy="1059401"/>
          </a:xfrm>
          <a:prstGeom prst="rect">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l" sz="1600" i="1" dirty="0">
                <a:solidFill>
                  <a:schemeClr val="bg1"/>
                </a:solidFill>
                <a:latin typeface="Arial" panose="020B0604020202020204" pitchFamily="34" charset="0"/>
                <a:cs typeface="Arial" panose="020B0604020202020204" pitchFamily="34" charset="0"/>
              </a:rPr>
              <a:t>Ο γιατρός του ήταν,ως συνήθως, λίγο βιαστικός, αλλά στην ερώτηση </a:t>
            </a:r>
            <a:r>
              <a:rPr lang="el-GR" sz="1600" i="1" dirty="0">
                <a:solidFill>
                  <a:schemeClr val="bg1"/>
                </a:solidFill>
                <a:latin typeface="Arial" panose="020B0604020202020204" pitchFamily="34" charset="0"/>
                <a:cs typeface="Arial" panose="020B0604020202020204" pitchFamily="34" charset="0"/>
              </a:rPr>
              <a:t>«</a:t>
            </a:r>
            <a:r>
              <a:rPr lang="el" sz="1600" i="1" dirty="0">
                <a:solidFill>
                  <a:schemeClr val="bg1"/>
                </a:solidFill>
                <a:latin typeface="Arial" panose="020B0604020202020204" pitchFamily="34" charset="0"/>
                <a:cs typeface="Arial" panose="020B0604020202020204" pitchFamily="34" charset="0"/>
              </a:rPr>
              <a:t>πώς είσαι;», αναστενάζει και απαντά ότι η ΧΑΠ είναι λίγο χειρότερη με περισσότερη δύσπνοια,  όλα φαίνονται πιο δύσκολα, δεν είναι σίγουρος ότι τα καταφέρνει τόσο καλά. Χρειάζεται και νέα συνταγή SABA.</a:t>
            </a:r>
            <a:endParaRPr lang="sv-SE" sz="1600" i="1" dirty="0">
              <a:solidFill>
                <a:schemeClr val="bg1"/>
              </a:solidFill>
              <a:latin typeface="Arial" panose="020B0604020202020204" pitchFamily="34" charset="0"/>
              <a:cs typeface="Arial" panose="020B0604020202020204" pitchFamily="34" charset="0"/>
            </a:endParaRPr>
          </a:p>
        </p:txBody>
      </p:sp>
      <p:pic>
        <p:nvPicPr>
          <p:cNvPr id="5" name="Picture 4" descr="Elderly man looking out the window">
            <a:extLst>
              <a:ext uri="{FF2B5EF4-FFF2-40B4-BE49-F238E27FC236}">
                <a16:creationId xmlns:a16="http://schemas.microsoft.com/office/drawing/2014/main" id="{DB18FD37-D077-B8F8-90ED-6A8E94EC5F66}"/>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69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369F-5ABA-46DC-B9B1-2B34CC1E0D4B}"/>
              </a:ext>
            </a:extLst>
          </p:cNvPr>
          <p:cNvSpPr>
            <a:spLocks noGrp="1"/>
          </p:cNvSpPr>
          <p:nvPr>
            <p:ph type="title"/>
          </p:nvPr>
        </p:nvSpPr>
        <p:spPr/>
        <p:txBody>
          <a:bodyPr/>
          <a:lstStyle/>
          <a:p>
            <a:r>
              <a:rPr lang="el" dirty="0"/>
              <a:t>Τι του πρόσφερε ο γιατρός του</a:t>
            </a:r>
          </a:p>
        </p:txBody>
      </p:sp>
      <p:sp>
        <p:nvSpPr>
          <p:cNvPr id="3" name="Content Placeholder 2">
            <a:extLst>
              <a:ext uri="{FF2B5EF4-FFF2-40B4-BE49-F238E27FC236}">
                <a16:creationId xmlns:a16="http://schemas.microsoft.com/office/drawing/2014/main" id="{9AC588EB-E864-2070-D7B0-93007734C9D2}"/>
              </a:ext>
            </a:extLst>
          </p:cNvPr>
          <p:cNvSpPr>
            <a:spLocks noGrp="1"/>
          </p:cNvSpPr>
          <p:nvPr>
            <p:ph idx="1"/>
          </p:nvPr>
        </p:nvSpPr>
        <p:spPr/>
        <p:txBody>
          <a:bodyPr/>
          <a:lstStyle/>
          <a:p>
            <a:r>
              <a:rPr lang="el-GR" dirty="0"/>
              <a:t>Συμφώνησαν</a:t>
            </a:r>
            <a:r>
              <a:rPr lang="el" dirty="0"/>
              <a:t> ότι η ΧΑΠ είναι μια δύσκολη κατάσταση</a:t>
            </a:r>
          </a:p>
          <a:p>
            <a:r>
              <a:rPr lang="el" dirty="0">
                <a:latin typeface="Arial" panose="020B0604020202020204" pitchFamily="34" charset="0"/>
                <a:cs typeface="Arial" panose="020B0604020202020204" pitchFamily="34" charset="0"/>
              </a:rPr>
              <a:t>Συνταγογράφησε άλλα 3 κουτιά SABA και επίσης ανανέωσε όλα τα άλλα φάρμακα του Γιάννη</a:t>
            </a:r>
          </a:p>
          <a:p>
            <a:r>
              <a:rPr lang="el" dirty="0">
                <a:latin typeface="Arial" panose="020B0604020202020204" pitchFamily="34" charset="0"/>
                <a:cs typeface="Arial" panose="020B0604020202020204" pitchFamily="34" charset="0"/>
              </a:rPr>
              <a:t>Συμφ</a:t>
            </a:r>
            <a:r>
              <a:rPr lang="el-GR" dirty="0">
                <a:latin typeface="Arial" panose="020B0604020202020204" pitchFamily="34" charset="0"/>
                <a:cs typeface="Arial" panose="020B0604020202020204" pitchFamily="34" charset="0"/>
              </a:rPr>
              <a:t>ώνησαν</a:t>
            </a:r>
            <a:r>
              <a:rPr lang="el" dirty="0">
                <a:latin typeface="Arial" panose="020B0604020202020204" pitchFamily="34" charset="0"/>
                <a:cs typeface="Arial" panose="020B0604020202020204" pitchFamily="34" charset="0"/>
              </a:rPr>
              <a:t> ότι το επόμενο ραντεβού του θα είναι σε 6 μήνες</a:t>
            </a:r>
          </a:p>
          <a:p>
            <a:pPr lvl="1"/>
            <a:endParaRPr lang="en-US" dirty="0"/>
          </a:p>
        </p:txBody>
      </p:sp>
      <p:sp>
        <p:nvSpPr>
          <p:cNvPr id="4" name="Rectangle 3">
            <a:extLst>
              <a:ext uri="{FF2B5EF4-FFF2-40B4-BE49-F238E27FC236}">
                <a16:creationId xmlns:a16="http://schemas.microsoft.com/office/drawing/2014/main" id="{2A56455A-C486-692D-B39F-DD7438E3AFDE}"/>
              </a:ext>
            </a:extLst>
          </p:cNvPr>
          <p:cNvSpPr/>
          <p:nvPr/>
        </p:nvSpPr>
        <p:spPr bwMode="auto">
          <a:xfrm>
            <a:off x="358775" y="4134575"/>
            <a:ext cx="7661505" cy="441465"/>
          </a:xfrm>
          <a:prstGeom prst="rect">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l" sz="2000" i="1" dirty="0">
                <a:solidFill>
                  <a:schemeClr val="bg1"/>
                </a:solidFill>
                <a:latin typeface="Arial" panose="020B0604020202020204" pitchFamily="34" charset="0"/>
                <a:cs typeface="Arial" panose="020B0604020202020204" pitchFamily="34" charset="0"/>
              </a:rPr>
              <a:t>Ο γιατρός του σπεύδει να δει τον επόμενο ασθενή του</a:t>
            </a:r>
            <a:endParaRPr lang="sv-SE" sz="2000" i="1" dirty="0">
              <a:solidFill>
                <a:schemeClr val="bg1"/>
              </a:solidFill>
              <a:latin typeface="Arial" panose="020B0604020202020204" pitchFamily="34" charset="0"/>
              <a:cs typeface="Arial" panose="020B0604020202020204" pitchFamily="34" charset="0"/>
            </a:endParaRPr>
          </a:p>
        </p:txBody>
      </p:sp>
      <p:pic>
        <p:nvPicPr>
          <p:cNvPr id="5" name="Picture 4" descr="Elderly man looking out the window">
            <a:extLst>
              <a:ext uri="{FF2B5EF4-FFF2-40B4-BE49-F238E27FC236}">
                <a16:creationId xmlns:a16="http://schemas.microsoft.com/office/drawing/2014/main" id="{CE237EBD-82F1-2452-7993-CD6AB6DA069D}"/>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7629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thumb/c/c4/Sweden_road_sign_B2.svg/250px-Sweden_road_sign_B2.svg.png">
            <a:extLst>
              <a:ext uri="{FF2B5EF4-FFF2-40B4-BE49-F238E27FC236}">
                <a16:creationId xmlns:a16="http://schemas.microsoft.com/office/drawing/2014/main" id="{35510612-A244-DFA7-1438-F6C4725CB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976" y="823739"/>
            <a:ext cx="3333520" cy="333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F5187-FE8A-F247-E59D-D99AEED7E150}"/>
              </a:ext>
            </a:extLst>
          </p:cNvPr>
          <p:cNvSpPr>
            <a:spLocks noGrp="1"/>
          </p:cNvSpPr>
          <p:nvPr>
            <p:ph type="title"/>
          </p:nvPr>
        </p:nvSpPr>
        <p:spPr/>
        <p:txBody>
          <a:bodyPr/>
          <a:lstStyle/>
          <a:p>
            <a:r>
              <a:rPr lang="el" dirty="0"/>
              <a:t>Ποια είναι η γνώμη σας για την επίσκεψη του Γιάννη;</a:t>
            </a:r>
          </a:p>
        </p:txBody>
      </p:sp>
      <p:sp>
        <p:nvSpPr>
          <p:cNvPr id="3" name="Content Placeholder 2">
            <a:extLst>
              <a:ext uri="{FF2B5EF4-FFF2-40B4-BE49-F238E27FC236}">
                <a16:creationId xmlns:a16="http://schemas.microsoft.com/office/drawing/2014/main" id="{D68EF907-757F-598B-4EB1-2D89AF9C7E2D}"/>
              </a:ext>
            </a:extLst>
          </p:cNvPr>
          <p:cNvSpPr>
            <a:spLocks noGrp="1"/>
          </p:cNvSpPr>
          <p:nvPr>
            <p:ph idx="1"/>
          </p:nvPr>
        </p:nvSpPr>
        <p:spPr>
          <a:xfrm>
            <a:off x="324592" y="1366069"/>
            <a:ext cx="7772400" cy="3017923"/>
          </a:xfrm>
        </p:spPr>
        <p:txBody>
          <a:bodyPr/>
          <a:lstStyle/>
          <a:p>
            <a:r>
              <a:rPr lang="el" dirty="0"/>
              <a:t>Ήταν αυτή μια τυπική επίσκεψη στην πρωτοβάθμια περίθαλψη για κάποιον με ΧΑΠ;</a:t>
            </a:r>
          </a:p>
          <a:p>
            <a:r>
              <a:rPr lang="el" dirty="0"/>
              <a:t>Τι θα μπορούσε να είχε γίνει διαφορετικά;</a:t>
            </a:r>
          </a:p>
          <a:p>
            <a:r>
              <a:rPr lang="el" dirty="0"/>
              <a:t>Τι έλειπε;</a:t>
            </a:r>
          </a:p>
          <a:p>
            <a:r>
              <a:rPr lang="el" dirty="0"/>
              <a:t>Τι θα προτείνατε για τη βελτίωση της επίσκεψης;</a:t>
            </a:r>
          </a:p>
          <a:p>
            <a:r>
              <a:rPr lang="el" dirty="0"/>
              <a:t>Υπήρχαν ενδείξεις ότι κάτι άλλο συνέβαινε με τον Γιάννη;</a:t>
            </a:r>
          </a:p>
        </p:txBody>
      </p:sp>
    </p:spTree>
    <p:extLst>
      <p:ext uri="{BB962C8B-B14F-4D97-AF65-F5344CB8AC3E}">
        <p14:creationId xmlns:p14="http://schemas.microsoft.com/office/powerpoint/2010/main" val="201538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C484-8933-FA66-BCF3-A58CED64A0E2}"/>
              </a:ext>
            </a:extLst>
          </p:cNvPr>
          <p:cNvSpPr>
            <a:spLocks noGrp="1"/>
          </p:cNvSpPr>
          <p:nvPr>
            <p:ph type="title"/>
          </p:nvPr>
        </p:nvSpPr>
        <p:spPr/>
        <p:txBody>
          <a:bodyPr/>
          <a:lstStyle/>
          <a:p>
            <a:r>
              <a:rPr lang="el" dirty="0"/>
              <a:t>Κάτι σημαντικό χάθηκε</a:t>
            </a:r>
          </a:p>
        </p:txBody>
      </p:sp>
      <p:sp>
        <p:nvSpPr>
          <p:cNvPr id="3" name="Content Placeholder 2">
            <a:extLst>
              <a:ext uri="{FF2B5EF4-FFF2-40B4-BE49-F238E27FC236}">
                <a16:creationId xmlns:a16="http://schemas.microsoft.com/office/drawing/2014/main" id="{C82E6F3A-39D9-644A-10BE-E4051040CDC3}"/>
              </a:ext>
            </a:extLst>
          </p:cNvPr>
          <p:cNvSpPr>
            <a:spLocks noGrp="1"/>
          </p:cNvSpPr>
          <p:nvPr>
            <p:ph idx="1"/>
          </p:nvPr>
        </p:nvSpPr>
        <p:spPr>
          <a:xfrm>
            <a:off x="418596" y="971550"/>
            <a:ext cx="7772400" cy="2855552"/>
          </a:xfrm>
        </p:spPr>
        <p:txBody>
          <a:bodyPr/>
          <a:lstStyle/>
          <a:p>
            <a:r>
              <a:rPr lang="el" sz="1800" dirty="0">
                <a:latin typeface="Arial" panose="020B0604020202020204" pitchFamily="34" charset="0"/>
                <a:cs typeface="Arial" panose="020B0604020202020204" pitchFamily="34" charset="0"/>
              </a:rPr>
              <a:t>Ο γενικός ιατρός του Γιάννη φαινόταν φιλικός και προσπάθησε να ακολουθήσει μια προσέγγιση με επίκεντρο τον ασθενή, αλλά πώς αντιμετώπισε τα σχόλια του ασθενή ότι δεν τα καταφέρνει και μένει όλο και περισσότερο στο σπίτι;</a:t>
            </a:r>
          </a:p>
          <a:p>
            <a:pPr lvl="1"/>
            <a:r>
              <a:rPr lang="el-GR" sz="1500" dirty="0">
                <a:latin typeface="Arial" panose="020B0604020202020204" pitchFamily="34" charset="0"/>
                <a:cs typeface="Arial" panose="020B0604020202020204" pitchFamily="34" charset="0"/>
              </a:rPr>
              <a:t>Μελέτες δείχνουν ότι οι γενικοί ιατροί αντί να αναδεικνύουν τις ανησυχίες για την ψυχική υγεία συχνά τείνουν να τις αμελούν</a:t>
            </a:r>
            <a:r>
              <a:rPr lang="en-US" sz="1500" dirty="0">
                <a:latin typeface="Arial" panose="020B0604020202020204" pitchFamily="34" charset="0"/>
                <a:cs typeface="Arial" panose="020B0604020202020204" pitchFamily="34" charset="0"/>
              </a:rPr>
              <a:t> </a:t>
            </a:r>
            <a:r>
              <a:rPr lang="el" sz="1500" dirty="0">
                <a:latin typeface="Arial" panose="020B0604020202020204" pitchFamily="34" charset="0"/>
                <a:cs typeface="Arial" panose="020B0604020202020204" pitchFamily="34" charset="0"/>
              </a:rPr>
              <a:t>(Guthrie, 2017)</a:t>
            </a:r>
            <a:r>
              <a:rPr lang="en-US" sz="1500" dirty="0">
                <a:latin typeface="Arial" panose="020B0604020202020204" pitchFamily="34" charset="0"/>
                <a:cs typeface="Arial" panose="020B0604020202020204" pitchFamily="34" charset="0"/>
              </a:rPr>
              <a:t>.</a:t>
            </a:r>
            <a:endParaRPr lang="el" sz="1500" dirty="0">
              <a:latin typeface="Arial" panose="020B0604020202020204" pitchFamily="34" charset="0"/>
              <a:cs typeface="Arial" panose="020B0604020202020204" pitchFamily="34" charset="0"/>
            </a:endParaRPr>
          </a:p>
          <a:p>
            <a:r>
              <a:rPr lang="el" sz="1800" dirty="0">
                <a:latin typeface="Arial" panose="020B0604020202020204" pitchFamily="34" charset="0"/>
                <a:cs typeface="Arial" panose="020B0604020202020204" pitchFamily="34" charset="0"/>
              </a:rPr>
              <a:t>Ζητήστε απλώς από τους ασθενείς να σας πουν περισσότερα </a:t>
            </a:r>
            <a:r>
              <a:rPr lang="el-GR" sz="1800" dirty="0">
                <a:latin typeface="Arial" panose="020B0604020202020204" pitchFamily="34" charset="0"/>
                <a:cs typeface="Arial" panose="020B0604020202020204" pitchFamily="34" charset="0"/>
              </a:rPr>
              <a:t>και να εκφράσουν τις ανησυχίες τους</a:t>
            </a:r>
            <a:r>
              <a:rPr lang="el" sz="1800" dirty="0">
                <a:latin typeface="Arial" panose="020B0604020202020204" pitchFamily="34" charset="0"/>
                <a:cs typeface="Arial" panose="020B0604020202020204" pitchFamily="34" charset="0"/>
              </a:rPr>
              <a:t>.</a:t>
            </a:r>
          </a:p>
          <a:p>
            <a:endParaRPr lang="en-US" sz="1800" dirty="0"/>
          </a:p>
        </p:txBody>
      </p:sp>
      <p:sp>
        <p:nvSpPr>
          <p:cNvPr id="4" name="Speech Bubble: Rectangle with Corners Rounded 3">
            <a:extLst>
              <a:ext uri="{FF2B5EF4-FFF2-40B4-BE49-F238E27FC236}">
                <a16:creationId xmlns:a16="http://schemas.microsoft.com/office/drawing/2014/main" id="{4742D4ED-9F3E-CFF7-9069-19B6D016BF45}"/>
              </a:ext>
            </a:extLst>
          </p:cNvPr>
          <p:cNvSpPr/>
          <p:nvPr/>
        </p:nvSpPr>
        <p:spPr>
          <a:xfrm flipH="1">
            <a:off x="6734085" y="3673111"/>
            <a:ext cx="2339754" cy="997677"/>
          </a:xfrm>
          <a:prstGeom prst="wedgeRoundRectCallout">
            <a:avLst>
              <a:gd name="adj1" fmla="val 45389"/>
              <a:gd name="adj2" fmla="val 71568"/>
              <a:gd name="adj3" fmla="val 16667"/>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 dirty="0">
                <a:solidFill>
                  <a:schemeClr val="bg1"/>
                </a:solidFill>
              </a:rPr>
              <a:t>«Μπορείς να μου πεις λίγα περισσότερα για αυτό;»</a:t>
            </a:r>
          </a:p>
        </p:txBody>
      </p:sp>
    </p:spTree>
    <p:extLst>
      <p:ext uri="{BB962C8B-B14F-4D97-AF65-F5344CB8AC3E}">
        <p14:creationId xmlns:p14="http://schemas.microsoft.com/office/powerpoint/2010/main" val="414702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8">
            <a:extLst>
              <a:ext uri="{FF2B5EF4-FFF2-40B4-BE49-F238E27FC236}">
                <a16:creationId xmlns:a16="http://schemas.microsoft.com/office/drawing/2014/main" id="{E1968448-C398-0A4D-B4C3-18BA35120474}"/>
              </a:ext>
            </a:extLst>
          </p:cNvPr>
          <p:cNvPicPr>
            <a:picLocks noChangeAspect="1"/>
          </p:cNvPicPr>
          <p:nvPr/>
        </p:nvPicPr>
        <p:blipFill rotWithShape="1">
          <a:blip r:embed="rId2">
            <a:extLst>
              <a:ext uri="{28A0092B-C50C-407E-A947-70E740481C1C}">
                <a14:useLocalDpi xmlns:a14="http://schemas.microsoft.com/office/drawing/2010/main" val="0"/>
              </a:ext>
            </a:extLst>
          </a:blip>
          <a:srcRect b="38976"/>
          <a:stretch/>
        </p:blipFill>
        <p:spPr bwMode="auto">
          <a:xfrm>
            <a:off x="85503" y="1"/>
            <a:ext cx="5836170" cy="1112108"/>
          </a:xfrm>
          <a:prstGeom prst="rect">
            <a:avLst/>
          </a:prstGeom>
          <a:noFill/>
          <a:ln w="9525">
            <a:noFill/>
            <a:miter lim="800000"/>
            <a:headEnd/>
            <a:tailEnd/>
          </a:ln>
        </p:spPr>
      </p:pic>
      <p:pic>
        <p:nvPicPr>
          <p:cNvPr id="5" name="Imagem 10">
            <a:extLst>
              <a:ext uri="{FF2B5EF4-FFF2-40B4-BE49-F238E27FC236}">
                <a16:creationId xmlns:a16="http://schemas.microsoft.com/office/drawing/2014/main" id="{177D8EF1-CED6-7E15-21A1-A27A54EB3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793830"/>
            <a:ext cx="2832582" cy="2609895"/>
          </a:xfrm>
          <a:prstGeom prst="rect">
            <a:avLst/>
          </a:prstGeom>
          <a:ln>
            <a:noFill/>
          </a:ln>
          <a:effectLst>
            <a:outerShdw blurRad="292100" dist="139700" dir="2700000" algn="tl" rotWithShape="0">
              <a:srgbClr val="333333">
                <a:alpha val="65000"/>
              </a:srgbClr>
            </a:outerShdw>
          </a:effectLst>
        </p:spPr>
      </p:pic>
      <p:pic>
        <p:nvPicPr>
          <p:cNvPr id="6" name="Imagem 12">
            <a:extLst>
              <a:ext uri="{FF2B5EF4-FFF2-40B4-BE49-F238E27FC236}">
                <a16:creationId xmlns:a16="http://schemas.microsoft.com/office/drawing/2014/main" id="{9A3A5A32-C6E7-EFF6-7FAA-FC281E517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61" y="1991166"/>
            <a:ext cx="4790357" cy="2256984"/>
          </a:xfrm>
          <a:prstGeom prst="rect">
            <a:avLst/>
          </a:prstGeom>
          <a:ln>
            <a:noFill/>
          </a:ln>
          <a:effectLst>
            <a:outerShdw blurRad="292100" dist="139700" dir="2700000" algn="tl" rotWithShape="0">
              <a:srgbClr val="333333">
                <a:alpha val="65000"/>
              </a:srgbClr>
            </a:outerShdw>
          </a:effectLst>
        </p:spPr>
      </p:pic>
      <p:sp>
        <p:nvSpPr>
          <p:cNvPr id="7" name="6 - TextBox">
            <a:extLst>
              <a:ext uri="{FF2B5EF4-FFF2-40B4-BE49-F238E27FC236}">
                <a16:creationId xmlns:a16="http://schemas.microsoft.com/office/drawing/2014/main" id="{2A2E539E-7EC0-CCAC-CE08-EDB566348D32}"/>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zh-CN" sz="800" dirty="0"/>
              <a:t>Available at: https://www.ipcrg.org/dth12.</a:t>
            </a:r>
            <a:endParaRPr lang="zh-CN" altLang="en-US" sz="800" dirty="0"/>
          </a:p>
        </p:txBody>
      </p:sp>
      <p:sp>
        <p:nvSpPr>
          <p:cNvPr id="2" name="Title 1">
            <a:extLst>
              <a:ext uri="{FF2B5EF4-FFF2-40B4-BE49-F238E27FC236}">
                <a16:creationId xmlns:a16="http://schemas.microsoft.com/office/drawing/2014/main" id="{11B6371E-CAC6-9BE5-133B-81D4A3CD3FAF}"/>
              </a:ext>
            </a:extLst>
          </p:cNvPr>
          <p:cNvSpPr>
            <a:spLocks noGrp="1"/>
          </p:cNvSpPr>
          <p:nvPr>
            <p:ph type="title"/>
          </p:nvPr>
        </p:nvSpPr>
        <p:spPr>
          <a:xfrm>
            <a:off x="411947" y="1115288"/>
            <a:ext cx="6261101" cy="571500"/>
          </a:xfrm>
        </p:spPr>
        <p:txBody>
          <a:bodyPr/>
          <a:lstStyle/>
          <a:p>
            <a:r>
              <a:rPr lang="el-GR" sz="1800" b="0" dirty="0">
                <a:solidFill>
                  <a:srgbClr val="C00000"/>
                </a:solidFill>
              </a:rPr>
              <a:t>ΧΑΠ και </a:t>
            </a:r>
            <a:r>
              <a:rPr lang="el-GR" sz="1800" b="0" dirty="0" err="1">
                <a:solidFill>
                  <a:srgbClr val="C00000"/>
                </a:solidFill>
              </a:rPr>
              <a:t>Ψυχικ</a:t>
            </a:r>
            <a:r>
              <a:rPr lang="en-US" sz="1800" b="0" dirty="0" err="1">
                <a:solidFill>
                  <a:srgbClr val="C00000"/>
                </a:solidFill>
              </a:rPr>
              <a:t>ή</a:t>
            </a:r>
            <a:r>
              <a:rPr lang="el-GR" sz="1800" b="0" dirty="0">
                <a:solidFill>
                  <a:srgbClr val="C00000"/>
                </a:solidFill>
              </a:rPr>
              <a:t> Υγεία</a:t>
            </a:r>
            <a:r>
              <a:rPr lang="en-US" sz="1800" b="0" dirty="0">
                <a:solidFill>
                  <a:srgbClr val="C00000"/>
                </a:solidFill>
              </a:rPr>
              <a:t>: </a:t>
            </a:r>
            <a:r>
              <a:rPr lang="el-GR" sz="1800" b="0" dirty="0">
                <a:solidFill>
                  <a:srgbClr val="C00000"/>
                </a:solidFill>
              </a:rPr>
              <a:t>Ολιστική και πρακτική καθοδήγηση για την </a:t>
            </a:r>
            <a:r>
              <a:rPr lang="el-GR" sz="1800" b="0" dirty="0" err="1">
                <a:solidFill>
                  <a:srgbClr val="C00000"/>
                </a:solidFill>
              </a:rPr>
              <a:t>Πρωτοβ</a:t>
            </a:r>
            <a:r>
              <a:rPr lang="en-US" sz="1800" b="0" dirty="0" err="1">
                <a:solidFill>
                  <a:srgbClr val="C00000"/>
                </a:solidFill>
              </a:rPr>
              <a:t>ά</a:t>
            </a:r>
            <a:r>
              <a:rPr lang="el-GR" sz="1800" b="0" dirty="0" err="1">
                <a:solidFill>
                  <a:srgbClr val="C00000"/>
                </a:solidFill>
              </a:rPr>
              <a:t>θμια</a:t>
            </a:r>
            <a:r>
              <a:rPr lang="el-GR" sz="1800" b="0" dirty="0">
                <a:solidFill>
                  <a:srgbClr val="C00000"/>
                </a:solidFill>
              </a:rPr>
              <a:t> Υγεία</a:t>
            </a:r>
            <a:endParaRPr lang="el" sz="1800" b="0" dirty="0">
              <a:solidFill>
                <a:srgbClr val="C00000"/>
              </a:solidFill>
            </a:endParaRPr>
          </a:p>
        </p:txBody>
      </p:sp>
    </p:spTree>
    <p:extLst>
      <p:ext uri="{BB962C8B-B14F-4D97-AF65-F5344CB8AC3E}">
        <p14:creationId xmlns:p14="http://schemas.microsoft.com/office/powerpoint/2010/main" val="397964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30CB5F-F9E2-0E3F-9486-2C23F383C46E}"/>
              </a:ext>
            </a:extLst>
          </p:cNvPr>
          <p:cNvSpPr>
            <a:spLocks noGrp="1"/>
          </p:cNvSpPr>
          <p:nvPr>
            <p:ph type="title"/>
          </p:nvPr>
        </p:nvSpPr>
        <p:spPr/>
        <p:txBody>
          <a:bodyPr/>
          <a:lstStyle/>
          <a:p>
            <a:r>
              <a:rPr lang="el" sz="3600" dirty="0"/>
              <a:t>ΧΑΠ και Ψυχική Υγεία </a:t>
            </a:r>
            <a:br>
              <a:rPr lang="el" sz="3600" dirty="0"/>
            </a:br>
            <a:r>
              <a:rPr lang="el-GR" sz="3600" dirty="0"/>
              <a:t>Συζήτηση κλινικής</a:t>
            </a:r>
            <a:r>
              <a:rPr lang="el" sz="3600" dirty="0"/>
              <a:t> περίπτωσης</a:t>
            </a:r>
            <a:br>
              <a:rPr lang="en-GB" sz="3600" dirty="0"/>
            </a:br>
            <a:r>
              <a:rPr lang="el" sz="1800" dirty="0">
                <a:solidFill>
                  <a:schemeClr val="tx1"/>
                </a:solidFill>
              </a:rPr>
              <a:t>ΧΑΠ και άγχος </a:t>
            </a:r>
            <a:br>
              <a:rPr lang="en-GB" sz="2400" dirty="0">
                <a:solidFill>
                  <a:schemeClr val="tx1"/>
                </a:solidFill>
              </a:rPr>
            </a:br>
            <a:br>
              <a:rPr lang="en-GB" sz="2400" dirty="0">
                <a:solidFill>
                  <a:schemeClr val="tx1"/>
                </a:solidFill>
              </a:rPr>
            </a:br>
            <a:r>
              <a:rPr lang="el" sz="1600" dirty="0">
                <a:solidFill>
                  <a:schemeClr val="tx1"/>
                </a:solidFill>
              </a:rPr>
              <a:t>Bjorn </a:t>
            </a:r>
            <a:r>
              <a:rPr lang="el" sz="1600" dirty="0" err="1">
                <a:solidFill>
                  <a:schemeClr val="tx1"/>
                </a:solidFill>
              </a:rPr>
              <a:t>Stallberg </a:t>
            </a:r>
            <a:r>
              <a:rPr lang="el" sz="1600" dirty="0">
                <a:solidFill>
                  <a:schemeClr val="tx1"/>
                </a:solidFill>
              </a:rPr>
              <a:t>, Liz Steed, Stephanie Taylor</a:t>
            </a:r>
            <a:endParaRPr lang="en-US" sz="1100" dirty="0"/>
          </a:p>
        </p:txBody>
      </p:sp>
      <p:sp>
        <p:nvSpPr>
          <p:cNvPr id="8" name="TextBox 7">
            <a:extLst>
              <a:ext uri="{FF2B5EF4-FFF2-40B4-BE49-F238E27FC236}">
                <a16:creationId xmlns:a16="http://schemas.microsoft.com/office/drawing/2014/main" id="{EC8F8F00-8672-FD7A-DADC-013F98C26E0A}"/>
              </a:ext>
            </a:extLst>
          </p:cNvPr>
          <p:cNvSpPr txBox="1"/>
          <p:nvPr/>
        </p:nvSpPr>
        <p:spPr>
          <a:xfrm>
            <a:off x="856784" y="4666603"/>
            <a:ext cx="7430432"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l-GR" sz="1600" dirty="0"/>
              <a:t>Αναπνοή και ευεξία με γνώμονα την καθολική πρόσβαση στη σωστή περίθαλψη</a:t>
            </a:r>
          </a:p>
        </p:txBody>
      </p:sp>
    </p:spTree>
    <p:extLst>
      <p:ext uri="{BB962C8B-B14F-4D97-AF65-F5344CB8AC3E}">
        <p14:creationId xmlns:p14="http://schemas.microsoft.com/office/powerpoint/2010/main" val="98350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DC9C-A11C-77EE-17AF-099463C01DDA}"/>
              </a:ext>
            </a:extLst>
          </p:cNvPr>
          <p:cNvSpPr>
            <a:spLocks noGrp="1"/>
          </p:cNvSpPr>
          <p:nvPr>
            <p:ph type="title"/>
          </p:nvPr>
        </p:nvSpPr>
        <p:spPr/>
        <p:txBody>
          <a:bodyPr/>
          <a:lstStyle/>
          <a:p>
            <a:r>
              <a:rPr lang="el" dirty="0"/>
              <a:t>Διάγνωση άγχους</a:t>
            </a:r>
          </a:p>
        </p:txBody>
      </p:sp>
      <p:sp>
        <p:nvSpPr>
          <p:cNvPr id="3" name="Content Placeholder 2">
            <a:extLst>
              <a:ext uri="{FF2B5EF4-FFF2-40B4-BE49-F238E27FC236}">
                <a16:creationId xmlns:a16="http://schemas.microsoft.com/office/drawing/2014/main" id="{5E395FBC-35F5-EB17-9401-2518C04D47D9}"/>
              </a:ext>
            </a:extLst>
          </p:cNvPr>
          <p:cNvSpPr>
            <a:spLocks noGrp="1"/>
          </p:cNvSpPr>
          <p:nvPr>
            <p:ph idx="1"/>
          </p:nvPr>
        </p:nvSpPr>
        <p:spPr>
          <a:xfrm>
            <a:off x="71111" y="990614"/>
            <a:ext cx="4500889" cy="3697661"/>
          </a:xfrm>
        </p:spPr>
        <p:txBody>
          <a:bodyPr/>
          <a:lstStyle/>
          <a:p>
            <a:pPr marL="285750" indent="-285750">
              <a:buFont typeface="Arial" panose="020B0604020202020204" pitchFamily="34" charset="0"/>
              <a:buChar char="•"/>
            </a:pPr>
            <a:r>
              <a:rPr lang="el" sz="1800" dirty="0"/>
              <a:t>Πριν τη χρήση ερωτηματολογίου, πρέπει να υποψι</a:t>
            </a:r>
            <a:r>
              <a:rPr lang="el-GR" sz="1800" dirty="0"/>
              <a:t>αστείτε</a:t>
            </a:r>
            <a:r>
              <a:rPr lang="el" sz="1800" dirty="0"/>
              <a:t> ότι το άγχος </a:t>
            </a:r>
            <a:r>
              <a:rPr lang="el-GR" sz="1800" dirty="0"/>
              <a:t>μπορεί να </a:t>
            </a:r>
            <a:r>
              <a:rPr lang="el" sz="1800" dirty="0"/>
              <a:t>είναι πρόβλημα</a:t>
            </a:r>
          </a:p>
          <a:p>
            <a:pPr marL="285750" indent="-285750">
              <a:buFont typeface="Arial" panose="020B0604020202020204" pitchFamily="34" charset="0"/>
              <a:buChar char="•"/>
            </a:pPr>
            <a:r>
              <a:rPr lang="el" sz="1800" dirty="0"/>
              <a:t>Το άγχος μπορεί να επηρεάσει </a:t>
            </a:r>
            <a:r>
              <a:rPr lang="el" sz="1800" i="1" dirty="0"/>
              <a:t>τα συναισθήματα</a:t>
            </a:r>
            <a:r>
              <a:rPr lang="el" sz="1800" dirty="0"/>
              <a:t>, </a:t>
            </a:r>
            <a:r>
              <a:rPr lang="el" sz="1800" i="1" dirty="0"/>
              <a:t>τις σκέψεις</a:t>
            </a:r>
            <a:r>
              <a:rPr lang="el" sz="1800" dirty="0"/>
              <a:t>, τις </a:t>
            </a:r>
            <a:r>
              <a:rPr lang="el" sz="1800" i="1" dirty="0"/>
              <a:t>συμπεριφορές </a:t>
            </a:r>
            <a:r>
              <a:rPr lang="el" sz="1800" dirty="0"/>
              <a:t>και </a:t>
            </a:r>
            <a:r>
              <a:rPr lang="el" sz="1800" i="1" dirty="0"/>
              <a:t>τα συμπτώματα, </a:t>
            </a:r>
            <a:r>
              <a:rPr lang="el" sz="1800" dirty="0"/>
              <a:t>επομένως οι ενδείξεις σε οποιονδήποτε από αυτούς τους τομείς μπορεί να είναι χρήσιμες</a:t>
            </a:r>
          </a:p>
          <a:p>
            <a:pPr marL="285750" indent="-285750">
              <a:buFont typeface="Arial" panose="020B0604020202020204" pitchFamily="34" charset="0"/>
              <a:buChar char="•"/>
            </a:pPr>
            <a:r>
              <a:rPr lang="el" sz="1800" dirty="0"/>
              <a:t>Το άγχος αναδεικνύεται από αισθήματα απειλής και αδυναμίας αντιμετώπισης</a:t>
            </a:r>
          </a:p>
          <a:p>
            <a:endParaRPr lang="en-US" sz="1800" dirty="0"/>
          </a:p>
        </p:txBody>
      </p:sp>
      <p:sp>
        <p:nvSpPr>
          <p:cNvPr id="4" name="Speech Bubble: Rectangle with Corners Rounded 3">
            <a:extLst>
              <a:ext uri="{FF2B5EF4-FFF2-40B4-BE49-F238E27FC236}">
                <a16:creationId xmlns:a16="http://schemas.microsoft.com/office/drawing/2014/main" id="{80F313AA-C935-7223-4214-B07A23249887}"/>
              </a:ext>
            </a:extLst>
          </p:cNvPr>
          <p:cNvSpPr/>
          <p:nvPr/>
        </p:nvSpPr>
        <p:spPr>
          <a:xfrm flipH="1">
            <a:off x="3986536" y="1695717"/>
            <a:ext cx="2619067" cy="1077667"/>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 sz="1600" dirty="0">
                <a:solidFill>
                  <a:schemeClr val="bg1"/>
                </a:solidFill>
              </a:rPr>
              <a:t>Δεν μπορώ να σταματήσω να σκέφτομαι «τι θα κάνω αν δεν μπορώ να πάρω ανάσα»</a:t>
            </a:r>
          </a:p>
        </p:txBody>
      </p:sp>
      <p:sp>
        <p:nvSpPr>
          <p:cNvPr id="5" name="Speech Bubble: Rectangle with Corners Rounded 4">
            <a:extLst>
              <a:ext uri="{FF2B5EF4-FFF2-40B4-BE49-F238E27FC236}">
                <a16:creationId xmlns:a16="http://schemas.microsoft.com/office/drawing/2014/main" id="{ABE24B9E-C51B-E106-FF66-E0BE786E702F}"/>
              </a:ext>
            </a:extLst>
          </p:cNvPr>
          <p:cNvSpPr/>
          <p:nvPr/>
        </p:nvSpPr>
        <p:spPr>
          <a:xfrm flipH="1">
            <a:off x="6446377" y="507694"/>
            <a:ext cx="2524912" cy="1080379"/>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 sz="1600" dirty="0">
                <a:solidFill>
                  <a:schemeClr val="bg1"/>
                </a:solidFill>
              </a:rPr>
              <a:t>Έχω σταματήσει να βγαίνω έξω, μήπως και μου κ</a:t>
            </a:r>
            <a:r>
              <a:rPr lang="el-GR" sz="1600" dirty="0">
                <a:solidFill>
                  <a:schemeClr val="bg1"/>
                </a:solidFill>
              </a:rPr>
              <a:t>οπεί </a:t>
            </a:r>
            <a:r>
              <a:rPr lang="el" sz="1600" dirty="0">
                <a:solidFill>
                  <a:schemeClr val="bg1"/>
                </a:solidFill>
              </a:rPr>
              <a:t>η ανάσα</a:t>
            </a:r>
          </a:p>
        </p:txBody>
      </p:sp>
      <p:sp>
        <p:nvSpPr>
          <p:cNvPr id="6" name="Speech Bubble: Rectangle with Corners Rounded 5">
            <a:extLst>
              <a:ext uri="{FF2B5EF4-FFF2-40B4-BE49-F238E27FC236}">
                <a16:creationId xmlns:a16="http://schemas.microsoft.com/office/drawing/2014/main" id="{587BBEB8-63F2-FDCC-7B78-8BEBC193E45A}"/>
              </a:ext>
            </a:extLst>
          </p:cNvPr>
          <p:cNvSpPr/>
          <p:nvPr/>
        </p:nvSpPr>
        <p:spPr>
          <a:xfrm flipH="1">
            <a:off x="6456378" y="2143162"/>
            <a:ext cx="2687622" cy="1260444"/>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 sz="1600" dirty="0">
                <a:solidFill>
                  <a:schemeClr val="bg1"/>
                </a:solidFill>
              </a:rPr>
              <a:t>Νιώθω νευρικός όλη την ώρα σαν να πρόκειται να συμβεί κάτι τρομερό</a:t>
            </a:r>
          </a:p>
        </p:txBody>
      </p:sp>
      <p:sp>
        <p:nvSpPr>
          <p:cNvPr id="7" name="Speech Bubble: Rectangle with Corners Rounded 6">
            <a:extLst>
              <a:ext uri="{FF2B5EF4-FFF2-40B4-BE49-F238E27FC236}">
                <a16:creationId xmlns:a16="http://schemas.microsoft.com/office/drawing/2014/main" id="{00467DCF-5DAA-5B05-B7C2-563A3F8C167D}"/>
              </a:ext>
            </a:extLst>
          </p:cNvPr>
          <p:cNvSpPr/>
          <p:nvPr/>
        </p:nvSpPr>
        <p:spPr>
          <a:xfrm flipH="1">
            <a:off x="4572000" y="3427831"/>
            <a:ext cx="2687622" cy="1260444"/>
          </a:xfrm>
          <a:prstGeom prst="wedgeRoundRectCallou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 sz="1600" dirty="0">
                <a:solidFill>
                  <a:schemeClr val="bg1"/>
                </a:solidFill>
              </a:rPr>
              <a:t>Η καρδιά μου αρχίζει να χτυπάει δυνατά, </a:t>
            </a:r>
            <a:r>
              <a:rPr lang="el-GR" sz="1600" dirty="0">
                <a:solidFill>
                  <a:schemeClr val="bg1"/>
                </a:solidFill>
              </a:rPr>
              <a:t>ιδρώνω</a:t>
            </a:r>
            <a:r>
              <a:rPr lang="el" sz="1600" dirty="0">
                <a:solidFill>
                  <a:schemeClr val="bg1"/>
                </a:solidFill>
              </a:rPr>
              <a:t>, δεν μπορώ να αναπνεύσω και δεν ξέρω τι να κάνω</a:t>
            </a:r>
          </a:p>
        </p:txBody>
      </p:sp>
    </p:spTree>
    <p:extLst>
      <p:ext uri="{BB962C8B-B14F-4D97-AF65-F5344CB8AC3E}">
        <p14:creationId xmlns:p14="http://schemas.microsoft.com/office/powerpoint/2010/main" val="11285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03C1-8E04-5976-AA6B-EF87BE6ED6E5}"/>
              </a:ext>
            </a:extLst>
          </p:cNvPr>
          <p:cNvSpPr>
            <a:spLocks noGrp="1"/>
          </p:cNvSpPr>
          <p:nvPr>
            <p:ph type="title"/>
          </p:nvPr>
        </p:nvSpPr>
        <p:spPr/>
        <p:txBody>
          <a:bodyPr/>
          <a:lstStyle/>
          <a:p>
            <a:r>
              <a:rPr lang="el" dirty="0"/>
              <a:t>Ανίχνευση προβλημάτων ψυχικής υγείας σε άτομα με ΧΑΠ: PHQ-4</a:t>
            </a:r>
          </a:p>
        </p:txBody>
      </p:sp>
      <p:sp>
        <p:nvSpPr>
          <p:cNvPr id="6" name="Content Placeholder 5">
            <a:extLst>
              <a:ext uri="{FF2B5EF4-FFF2-40B4-BE49-F238E27FC236}">
                <a16:creationId xmlns:a16="http://schemas.microsoft.com/office/drawing/2014/main" id="{ABF5B4B3-B7CA-5C95-8AFA-9723A4A4D8CB}"/>
              </a:ext>
            </a:extLst>
          </p:cNvPr>
          <p:cNvSpPr>
            <a:spLocks noGrp="1"/>
          </p:cNvSpPr>
          <p:nvPr>
            <p:ph idx="1"/>
          </p:nvPr>
        </p:nvSpPr>
        <p:spPr>
          <a:xfrm>
            <a:off x="358775" y="1463279"/>
            <a:ext cx="3409677" cy="1711721"/>
          </a:xfrm>
        </p:spPr>
        <p:txBody>
          <a:bodyPr/>
          <a:lstStyle/>
          <a:p>
            <a:r>
              <a:rPr lang="el" sz="2000" dirty="0"/>
              <a:t>Για </a:t>
            </a:r>
            <a:r>
              <a:rPr lang="el-GR" sz="2000" dirty="0"/>
              <a:t>μια </a:t>
            </a:r>
            <a:r>
              <a:rPr lang="el" sz="2000" dirty="0"/>
              <a:t>πολύ σύντομη προσέγγιση της κατάθλιψης και του άγχους</a:t>
            </a:r>
          </a:p>
          <a:p>
            <a:r>
              <a:rPr lang="el" sz="2000" dirty="0"/>
              <a:t>Μπορεί να συμπληρωθεί και διαδικτυακά</a:t>
            </a:r>
          </a:p>
        </p:txBody>
      </p:sp>
      <p:sp>
        <p:nvSpPr>
          <p:cNvPr id="7" name="6 - TextBox">
            <a:extLst>
              <a:ext uri="{FF2B5EF4-FFF2-40B4-BE49-F238E27FC236}">
                <a16:creationId xmlns:a16="http://schemas.microsoft.com/office/drawing/2014/main" id="{EAD50EEF-441C-B1BD-C018-1EDA6650F7B2}"/>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l" altLang="zh-CN" sz="800" dirty="0"/>
              <a:t>Διαθέσιμο στη διεύθυνση: https://www.ipcrg.org/dth12.</a:t>
            </a:r>
            <a:endParaRPr lang="zh-CN" altLang="en-US" sz="800" dirty="0"/>
          </a:p>
        </p:txBody>
      </p:sp>
      <p:pic>
        <p:nvPicPr>
          <p:cNvPr id="8" name="Imagem 3">
            <a:extLst>
              <a:ext uri="{FF2B5EF4-FFF2-40B4-BE49-F238E27FC236}">
                <a16:creationId xmlns:a16="http://schemas.microsoft.com/office/drawing/2014/main" id="{BA316E07-3367-73C9-6084-E7FB2C89B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799" y="1581150"/>
            <a:ext cx="4984750" cy="2286000"/>
          </a:xfrm>
          <a:prstGeom prst="rect">
            <a:avLst/>
          </a:prstGeom>
        </p:spPr>
      </p:pic>
    </p:spTree>
    <p:extLst>
      <p:ext uri="{BB962C8B-B14F-4D97-AF65-F5344CB8AC3E}">
        <p14:creationId xmlns:p14="http://schemas.microsoft.com/office/powerpoint/2010/main" val="23519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C5C2-DB42-0292-7DE1-0BAD52E20129}"/>
              </a:ext>
            </a:extLst>
          </p:cNvPr>
          <p:cNvSpPr>
            <a:spLocks noGrp="1"/>
          </p:cNvSpPr>
          <p:nvPr>
            <p:ph type="title"/>
          </p:nvPr>
        </p:nvSpPr>
        <p:spPr/>
        <p:txBody>
          <a:bodyPr/>
          <a:lstStyle/>
          <a:p>
            <a:r>
              <a:rPr lang="el" dirty="0"/>
              <a:t>Λεπτομερέστερη αξιολόγηση του άγχους: GAD-7</a:t>
            </a:r>
          </a:p>
        </p:txBody>
      </p:sp>
      <p:sp>
        <p:nvSpPr>
          <p:cNvPr id="3" name="Content Placeholder 2">
            <a:extLst>
              <a:ext uri="{FF2B5EF4-FFF2-40B4-BE49-F238E27FC236}">
                <a16:creationId xmlns:a16="http://schemas.microsoft.com/office/drawing/2014/main" id="{7823836D-E470-86BA-A4F5-F8762E971056}"/>
              </a:ext>
            </a:extLst>
          </p:cNvPr>
          <p:cNvSpPr>
            <a:spLocks noGrp="1"/>
          </p:cNvSpPr>
          <p:nvPr>
            <p:ph idx="1"/>
          </p:nvPr>
        </p:nvSpPr>
        <p:spPr>
          <a:xfrm>
            <a:off x="358775" y="1253765"/>
            <a:ext cx="8370446" cy="693894"/>
          </a:xfrm>
        </p:spPr>
        <p:txBody>
          <a:bodyPr/>
          <a:lstStyle/>
          <a:p>
            <a:r>
              <a:rPr lang="el" sz="1600" dirty="0"/>
              <a:t>Δίνει έναν πιο ολοκληρωμένο δείκτη του άγχους</a:t>
            </a:r>
          </a:p>
          <a:p>
            <a:r>
              <a:rPr lang="el" sz="1600" dirty="0"/>
              <a:t>Μια βαθμολογία </a:t>
            </a:r>
            <a:r>
              <a:rPr lang="el" sz="1600" dirty="0">
                <a:cs typeface="Arial" panose="020B0604020202020204" pitchFamily="34" charset="0"/>
              </a:rPr>
              <a:t>≥8 υποδηλώνει την ανάγκη περαιτέρω διερεύνησης των συμπτωμάτων</a:t>
            </a:r>
            <a:endParaRPr lang="en-US" sz="1600" dirty="0"/>
          </a:p>
        </p:txBody>
      </p:sp>
      <p:graphicFrame>
        <p:nvGraphicFramePr>
          <p:cNvPr id="4" name="Table 3">
            <a:extLst>
              <a:ext uri="{FF2B5EF4-FFF2-40B4-BE49-F238E27FC236}">
                <a16:creationId xmlns:a16="http://schemas.microsoft.com/office/drawing/2014/main" id="{402033BE-06AD-EC25-F0D0-2D5F5460F043}"/>
              </a:ext>
            </a:extLst>
          </p:cNvPr>
          <p:cNvGraphicFramePr>
            <a:graphicFrameLocks noGrp="1"/>
          </p:cNvGraphicFramePr>
          <p:nvPr>
            <p:extLst>
              <p:ext uri="{D42A27DB-BD31-4B8C-83A1-F6EECF244321}">
                <p14:modId xmlns:p14="http://schemas.microsoft.com/office/powerpoint/2010/main" val="497536823"/>
              </p:ext>
            </p:extLst>
          </p:nvPr>
        </p:nvGraphicFramePr>
        <p:xfrm>
          <a:off x="358775" y="2093205"/>
          <a:ext cx="8175624" cy="2594503"/>
        </p:xfrm>
        <a:graphic>
          <a:graphicData uri="http://schemas.openxmlformats.org/drawingml/2006/table">
            <a:tbl>
              <a:tblPr>
                <a:tableStyleId>{5940675A-B579-460E-94D1-54222C63F5DA}</a:tableStyleId>
              </a:tblPr>
              <a:tblGrid>
                <a:gridCol w="5317788">
                  <a:extLst>
                    <a:ext uri="{9D8B030D-6E8A-4147-A177-3AD203B41FA5}">
                      <a16:colId xmlns:a16="http://schemas.microsoft.com/office/drawing/2014/main" val="1167813915"/>
                    </a:ext>
                  </a:extLst>
                </a:gridCol>
                <a:gridCol w="714459">
                  <a:extLst>
                    <a:ext uri="{9D8B030D-6E8A-4147-A177-3AD203B41FA5}">
                      <a16:colId xmlns:a16="http://schemas.microsoft.com/office/drawing/2014/main" val="1788606920"/>
                    </a:ext>
                  </a:extLst>
                </a:gridCol>
                <a:gridCol w="714459">
                  <a:extLst>
                    <a:ext uri="{9D8B030D-6E8A-4147-A177-3AD203B41FA5}">
                      <a16:colId xmlns:a16="http://schemas.microsoft.com/office/drawing/2014/main" val="2856561658"/>
                    </a:ext>
                  </a:extLst>
                </a:gridCol>
                <a:gridCol w="714459">
                  <a:extLst>
                    <a:ext uri="{9D8B030D-6E8A-4147-A177-3AD203B41FA5}">
                      <a16:colId xmlns:a16="http://schemas.microsoft.com/office/drawing/2014/main" val="2622175686"/>
                    </a:ext>
                  </a:extLst>
                </a:gridCol>
                <a:gridCol w="714459">
                  <a:extLst>
                    <a:ext uri="{9D8B030D-6E8A-4147-A177-3AD203B41FA5}">
                      <a16:colId xmlns:a16="http://schemas.microsoft.com/office/drawing/2014/main" val="964768935"/>
                    </a:ext>
                  </a:extLst>
                </a:gridCol>
              </a:tblGrid>
              <a:tr h="169453">
                <a:tc gridSpan="5">
                  <a:txBody>
                    <a:bodyPr/>
                    <a:lstStyle/>
                    <a:p>
                      <a:pPr fontAlgn="auto"/>
                      <a:r>
                        <a:rPr lang="el" sz="1200" b="0" dirty="0">
                          <a:effectLst/>
                        </a:rPr>
                        <a:t> </a:t>
                      </a:r>
                      <a:r>
                        <a:rPr lang="el" sz="1200" b="1" dirty="0">
                          <a:effectLst/>
                        </a:rPr>
                        <a:t>Γενικευμένη αγχώδης διαταραχή 7- στοιχείο (GAD-7)</a:t>
                      </a:r>
                    </a:p>
                  </a:txBody>
                  <a:tcPr marL="14637" marR="14637" marT="7318" marB="7318"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87183189"/>
                  </a:ext>
                </a:extLst>
              </a:tr>
              <a:tr h="483245">
                <a:tc>
                  <a:txBody>
                    <a:bodyPr/>
                    <a:lstStyle/>
                    <a:p>
                      <a:pPr fontAlgn="auto"/>
                      <a:r>
                        <a:rPr lang="el" sz="1200" b="0" dirty="0">
                          <a:effectLst/>
                        </a:rPr>
                        <a:t>Τις τελευταίες 2 εβδομάδες, πόσο συχνά σας εν</a:t>
                      </a:r>
                      <a:r>
                        <a:rPr lang="el-GR" sz="1200" b="0" dirty="0">
                          <a:effectLst/>
                        </a:rPr>
                        <a:t>όχλησαν</a:t>
                      </a:r>
                      <a:r>
                        <a:rPr lang="el" sz="1200" b="0" dirty="0">
                          <a:effectLst/>
                        </a:rPr>
                        <a:t> τα ακόλουθα προβλήματα:</a:t>
                      </a:r>
                    </a:p>
                  </a:txBody>
                  <a:tcPr marL="14637" marR="14637" marT="7318" marB="7318" anchor="ctr"/>
                </a:tc>
                <a:tc>
                  <a:txBody>
                    <a:bodyPr/>
                    <a:lstStyle/>
                    <a:p>
                      <a:pPr algn="ctr" fontAlgn="auto"/>
                      <a:r>
                        <a:rPr lang="el" sz="1200" b="0" dirty="0">
                          <a:effectLst/>
                        </a:rPr>
                        <a:t>Καθόλου</a:t>
                      </a:r>
                    </a:p>
                  </a:txBody>
                  <a:tcPr marL="14637" marR="14637" marT="7318" marB="7318" anchor="ctr"/>
                </a:tc>
                <a:tc>
                  <a:txBody>
                    <a:bodyPr/>
                    <a:lstStyle/>
                    <a:p>
                      <a:pPr algn="ctr" fontAlgn="auto"/>
                      <a:r>
                        <a:rPr lang="el" sz="1200" b="0" dirty="0">
                          <a:effectLst/>
                        </a:rPr>
                        <a:t>Μερικές μέρες</a:t>
                      </a:r>
                    </a:p>
                  </a:txBody>
                  <a:tcPr marL="14637" marR="14637" marT="7318" marB="7318" anchor="ctr"/>
                </a:tc>
                <a:tc>
                  <a:txBody>
                    <a:bodyPr/>
                    <a:lstStyle/>
                    <a:p>
                      <a:pPr algn="ctr" fontAlgn="auto"/>
                      <a:r>
                        <a:rPr lang="el" sz="1200" b="0">
                          <a:effectLst/>
                        </a:rPr>
                        <a:t>Περισσότερες από τις μισές μέρες</a:t>
                      </a:r>
                    </a:p>
                  </a:txBody>
                  <a:tcPr marL="14637" marR="14637" marT="7318" marB="7318" anchor="ctr"/>
                </a:tc>
                <a:tc>
                  <a:txBody>
                    <a:bodyPr/>
                    <a:lstStyle/>
                    <a:p>
                      <a:pPr algn="ctr" fontAlgn="auto"/>
                      <a:r>
                        <a:rPr lang="el" sz="1200" b="0" dirty="0">
                          <a:effectLst/>
                        </a:rPr>
                        <a:t>Σχεδόν κάθε μέρα</a:t>
                      </a:r>
                    </a:p>
                  </a:txBody>
                  <a:tcPr marL="14637" marR="14637" marT="7318" marB="7318" anchor="ctr"/>
                </a:tc>
                <a:extLst>
                  <a:ext uri="{0D108BD9-81ED-4DB2-BD59-A6C34878D82A}">
                    <a16:rowId xmlns:a16="http://schemas.microsoft.com/office/drawing/2014/main" val="57515239"/>
                  </a:ext>
                </a:extLst>
              </a:tr>
              <a:tr h="235833">
                <a:tc>
                  <a:txBody>
                    <a:bodyPr/>
                    <a:lstStyle/>
                    <a:p>
                      <a:pPr fontAlgn="auto"/>
                      <a:r>
                        <a:rPr lang="el" sz="1200" b="0" dirty="0">
                          <a:effectLst/>
                        </a:rPr>
                        <a:t>1. Νιώ</a:t>
                      </a:r>
                      <a:r>
                        <a:rPr lang="el-GR" sz="1200" b="0" dirty="0">
                          <a:effectLst/>
                        </a:rPr>
                        <a:t>σατε</a:t>
                      </a:r>
                      <a:r>
                        <a:rPr lang="el" sz="1200" b="0" dirty="0">
                          <a:effectLst/>
                        </a:rPr>
                        <a:t> νευρικ</a:t>
                      </a:r>
                      <a:r>
                        <a:rPr lang="el-GR" sz="1200" b="0" dirty="0">
                          <a:effectLst/>
                        </a:rPr>
                        <a:t>ός (ή)</a:t>
                      </a:r>
                      <a:r>
                        <a:rPr lang="el" sz="1200" b="0" dirty="0">
                          <a:effectLst/>
                        </a:rPr>
                        <a:t>, </a:t>
                      </a:r>
                      <a:r>
                        <a:rPr lang="el-GR" sz="1200" b="0" dirty="0">
                          <a:effectLst/>
                        </a:rPr>
                        <a:t>αγχωμένος (ή)</a:t>
                      </a:r>
                      <a:r>
                        <a:rPr lang="el" sz="1200" b="0" dirty="0">
                          <a:effectLst/>
                        </a:rPr>
                        <a:t> ή ευερέθιστος (ή);</a:t>
                      </a:r>
                    </a:p>
                  </a:txBody>
                  <a:tcPr marL="14637" marR="14637" marT="7318" marB="7318" anchor="ctr"/>
                </a:tc>
                <a:tc>
                  <a:txBody>
                    <a:bodyPr/>
                    <a:lstStyle/>
                    <a:p>
                      <a:pPr algn="ctr" fontAlgn="auto"/>
                      <a:r>
                        <a:rPr lang="el" sz="1200" b="0" dirty="0">
                          <a:effectLst/>
                        </a:rPr>
                        <a:t>0</a:t>
                      </a:r>
                    </a:p>
                  </a:txBody>
                  <a:tcPr marL="14637" marR="14637" marT="7318" marB="7318" anchor="ctr"/>
                </a:tc>
                <a:tc>
                  <a:txBody>
                    <a:bodyPr/>
                    <a:lstStyle/>
                    <a:p>
                      <a:pPr algn="ctr" fontAlgn="auto"/>
                      <a:r>
                        <a:rPr lang="el" sz="1200" b="0" dirty="0">
                          <a:effectLst/>
                        </a:rPr>
                        <a:t>1</a:t>
                      </a:r>
                    </a:p>
                  </a:txBody>
                  <a:tcPr marL="14637" marR="14637" marT="7318" marB="7318" anchor="ctr"/>
                </a:tc>
                <a:tc>
                  <a:txBody>
                    <a:bodyPr/>
                    <a:lstStyle/>
                    <a:p>
                      <a:pPr algn="ctr" fontAlgn="auto"/>
                      <a:r>
                        <a:rPr lang="el" sz="1200" b="0" dirty="0">
                          <a:effectLst/>
                        </a:rPr>
                        <a:t>2</a:t>
                      </a:r>
                    </a:p>
                  </a:txBody>
                  <a:tcPr marL="14637" marR="14637" marT="7318" marB="7318" anchor="ctr"/>
                </a:tc>
                <a:tc>
                  <a:txBody>
                    <a:bodyPr/>
                    <a:lstStyle/>
                    <a:p>
                      <a:pPr algn="ctr" fontAlgn="auto"/>
                      <a:r>
                        <a:rPr lang="el" sz="1200" b="0" dirty="0">
                          <a:effectLst/>
                        </a:rPr>
                        <a:t>3</a:t>
                      </a:r>
                    </a:p>
                  </a:txBody>
                  <a:tcPr marL="14637" marR="14637" marT="7318" marB="7318" anchor="ctr"/>
                </a:tc>
                <a:extLst>
                  <a:ext uri="{0D108BD9-81ED-4DB2-BD59-A6C34878D82A}">
                    <a16:rowId xmlns:a16="http://schemas.microsoft.com/office/drawing/2014/main" val="2570828349"/>
                  </a:ext>
                </a:extLst>
              </a:tr>
              <a:tr h="235833">
                <a:tc>
                  <a:txBody>
                    <a:bodyPr/>
                    <a:lstStyle/>
                    <a:p>
                      <a:pPr fontAlgn="auto"/>
                      <a:r>
                        <a:rPr lang="el" sz="1200" b="0" dirty="0">
                          <a:effectLst/>
                        </a:rPr>
                        <a:t>2. Δεν μπορ</a:t>
                      </a:r>
                      <a:r>
                        <a:rPr lang="el-GR" sz="1200" b="0" dirty="0">
                          <a:effectLst/>
                        </a:rPr>
                        <a:t>ούσατε</a:t>
                      </a:r>
                      <a:r>
                        <a:rPr lang="el" sz="1200" b="0" dirty="0">
                          <a:effectLst/>
                        </a:rPr>
                        <a:t> να σταματήσετε ή να ελέγξετε την ανησυχία </a:t>
                      </a:r>
                      <a:r>
                        <a:rPr lang="el-GR" sz="1200" b="0" dirty="0">
                          <a:effectLst/>
                        </a:rPr>
                        <a:t>σας</a:t>
                      </a:r>
                      <a:r>
                        <a:rPr lang="el" sz="1200" b="0" dirty="0">
                          <a:effectLst/>
                        </a:rPr>
                        <a:t>;</a:t>
                      </a:r>
                    </a:p>
                  </a:txBody>
                  <a:tcPr marL="14637" marR="14637" marT="7318" marB="7318" anchor="ctr"/>
                </a:tc>
                <a:tc>
                  <a:txBody>
                    <a:bodyPr/>
                    <a:lstStyle/>
                    <a:p>
                      <a:pPr algn="ctr" fontAlgn="auto"/>
                      <a:r>
                        <a:rPr lang="el" sz="1200" b="0" dirty="0">
                          <a:effectLst/>
                        </a:rPr>
                        <a:t>0</a:t>
                      </a:r>
                    </a:p>
                  </a:txBody>
                  <a:tcPr marL="14637" marR="14637" marT="7318" marB="7318" anchor="ctr"/>
                </a:tc>
                <a:tc>
                  <a:txBody>
                    <a:bodyPr/>
                    <a:lstStyle/>
                    <a:p>
                      <a:pPr algn="ctr" fontAlgn="auto"/>
                      <a:r>
                        <a:rPr lang="el" sz="1200" b="0" dirty="0">
                          <a:effectLst/>
                        </a:rPr>
                        <a:t>1</a:t>
                      </a:r>
                    </a:p>
                  </a:txBody>
                  <a:tcPr marL="14637" marR="14637" marT="7318" marB="7318" anchor="ctr"/>
                </a:tc>
                <a:tc>
                  <a:txBody>
                    <a:bodyPr/>
                    <a:lstStyle/>
                    <a:p>
                      <a:pPr algn="ctr" fontAlgn="auto"/>
                      <a:r>
                        <a:rPr lang="el" sz="1200" b="0" dirty="0">
                          <a:effectLst/>
                        </a:rPr>
                        <a:t>2</a:t>
                      </a:r>
                    </a:p>
                  </a:txBody>
                  <a:tcPr marL="14637" marR="14637" marT="7318" marB="7318" anchor="ctr"/>
                </a:tc>
                <a:tc>
                  <a:txBody>
                    <a:bodyPr/>
                    <a:lstStyle/>
                    <a:p>
                      <a:pPr algn="ctr" fontAlgn="auto"/>
                      <a:r>
                        <a:rPr lang="el" sz="1200" b="0" dirty="0">
                          <a:effectLst/>
                        </a:rPr>
                        <a:t>3</a:t>
                      </a:r>
                    </a:p>
                  </a:txBody>
                  <a:tcPr marL="14637" marR="14637" marT="7318" marB="7318" anchor="ctr"/>
                </a:tc>
                <a:extLst>
                  <a:ext uri="{0D108BD9-81ED-4DB2-BD59-A6C34878D82A}">
                    <a16:rowId xmlns:a16="http://schemas.microsoft.com/office/drawing/2014/main" val="2854584762"/>
                  </a:ext>
                </a:extLst>
              </a:tr>
              <a:tr h="235833">
                <a:tc>
                  <a:txBody>
                    <a:bodyPr/>
                    <a:lstStyle/>
                    <a:p>
                      <a:pPr fontAlgn="auto"/>
                      <a:r>
                        <a:rPr lang="el" sz="1200" b="0" dirty="0">
                          <a:effectLst/>
                        </a:rPr>
                        <a:t>3. Ανησυχ</a:t>
                      </a:r>
                      <a:r>
                        <a:rPr lang="el-GR" sz="1200" b="0" dirty="0">
                          <a:effectLst/>
                        </a:rPr>
                        <a:t>ούσατε</a:t>
                      </a:r>
                      <a:r>
                        <a:rPr lang="el" sz="1200" b="0" dirty="0">
                          <a:effectLst/>
                        </a:rPr>
                        <a:t> πολύ για διαφορετικά πράγματα;</a:t>
                      </a:r>
                    </a:p>
                  </a:txBody>
                  <a:tcPr marL="14637" marR="14637" marT="7318" marB="7318" anchor="ctr"/>
                </a:tc>
                <a:tc>
                  <a:txBody>
                    <a:bodyPr/>
                    <a:lstStyle/>
                    <a:p>
                      <a:pPr algn="ctr" fontAlgn="auto"/>
                      <a:r>
                        <a:rPr lang="el" sz="1200" b="0" dirty="0">
                          <a:effectLst/>
                        </a:rPr>
                        <a:t>0</a:t>
                      </a:r>
                    </a:p>
                  </a:txBody>
                  <a:tcPr marL="14637" marR="14637" marT="7318" marB="7318" anchor="ctr"/>
                </a:tc>
                <a:tc>
                  <a:txBody>
                    <a:bodyPr/>
                    <a:lstStyle/>
                    <a:p>
                      <a:pPr algn="ctr" fontAlgn="auto"/>
                      <a:r>
                        <a:rPr lang="el" sz="1200" b="0" dirty="0">
                          <a:effectLst/>
                        </a:rPr>
                        <a:t>1</a:t>
                      </a:r>
                    </a:p>
                  </a:txBody>
                  <a:tcPr marL="14637" marR="14637" marT="7318" marB="7318" anchor="ctr"/>
                </a:tc>
                <a:tc>
                  <a:txBody>
                    <a:bodyPr/>
                    <a:lstStyle/>
                    <a:p>
                      <a:pPr algn="ctr" fontAlgn="auto"/>
                      <a:r>
                        <a:rPr lang="el" sz="1200" b="0" dirty="0">
                          <a:effectLst/>
                        </a:rPr>
                        <a:t>2</a:t>
                      </a:r>
                    </a:p>
                  </a:txBody>
                  <a:tcPr marL="14637" marR="14637" marT="7318" marB="7318" anchor="ctr"/>
                </a:tc>
                <a:tc>
                  <a:txBody>
                    <a:bodyPr/>
                    <a:lstStyle/>
                    <a:p>
                      <a:pPr algn="ctr" fontAlgn="auto"/>
                      <a:r>
                        <a:rPr lang="el" sz="1200" b="0" dirty="0">
                          <a:effectLst/>
                        </a:rPr>
                        <a:t>3</a:t>
                      </a:r>
                    </a:p>
                  </a:txBody>
                  <a:tcPr marL="14637" marR="14637" marT="7318" marB="7318" anchor="ctr"/>
                </a:tc>
                <a:extLst>
                  <a:ext uri="{0D108BD9-81ED-4DB2-BD59-A6C34878D82A}">
                    <a16:rowId xmlns:a16="http://schemas.microsoft.com/office/drawing/2014/main" val="4242397422"/>
                  </a:ext>
                </a:extLst>
              </a:tr>
              <a:tr h="235833">
                <a:tc>
                  <a:txBody>
                    <a:bodyPr/>
                    <a:lstStyle/>
                    <a:p>
                      <a:pPr fontAlgn="auto"/>
                      <a:r>
                        <a:rPr lang="el" sz="1200" b="0" dirty="0">
                          <a:effectLst/>
                        </a:rPr>
                        <a:t>4. Δυσκολε</a:t>
                      </a:r>
                      <a:r>
                        <a:rPr lang="el-GR" sz="1200" b="0" dirty="0">
                          <a:effectLst/>
                        </a:rPr>
                        <a:t>υόσασταν</a:t>
                      </a:r>
                      <a:r>
                        <a:rPr lang="el" sz="1200" b="0" dirty="0">
                          <a:effectLst/>
                        </a:rPr>
                        <a:t> να χαλαρώσετε;</a:t>
                      </a:r>
                    </a:p>
                  </a:txBody>
                  <a:tcPr marL="14637" marR="14637" marT="7318" marB="7318" anchor="ctr"/>
                </a:tc>
                <a:tc>
                  <a:txBody>
                    <a:bodyPr/>
                    <a:lstStyle/>
                    <a:p>
                      <a:pPr algn="ctr" fontAlgn="auto"/>
                      <a:r>
                        <a:rPr lang="el" sz="1200" b="0" dirty="0">
                          <a:effectLst/>
                        </a:rPr>
                        <a:t>0</a:t>
                      </a:r>
                    </a:p>
                  </a:txBody>
                  <a:tcPr marL="14637" marR="14637" marT="7318" marB="7318" anchor="ctr"/>
                </a:tc>
                <a:tc>
                  <a:txBody>
                    <a:bodyPr/>
                    <a:lstStyle/>
                    <a:p>
                      <a:pPr algn="ctr" fontAlgn="auto"/>
                      <a:r>
                        <a:rPr lang="el" sz="1200" b="0" dirty="0">
                          <a:effectLst/>
                        </a:rPr>
                        <a:t>1</a:t>
                      </a:r>
                    </a:p>
                  </a:txBody>
                  <a:tcPr marL="14637" marR="14637" marT="7318" marB="7318" anchor="ctr"/>
                </a:tc>
                <a:tc>
                  <a:txBody>
                    <a:bodyPr/>
                    <a:lstStyle/>
                    <a:p>
                      <a:pPr algn="ctr" fontAlgn="auto"/>
                      <a:r>
                        <a:rPr lang="el" sz="1200" b="0" dirty="0">
                          <a:effectLst/>
                        </a:rPr>
                        <a:t>2</a:t>
                      </a:r>
                    </a:p>
                  </a:txBody>
                  <a:tcPr marL="14637" marR="14637" marT="7318" marB="7318" anchor="ctr"/>
                </a:tc>
                <a:tc>
                  <a:txBody>
                    <a:bodyPr/>
                    <a:lstStyle/>
                    <a:p>
                      <a:pPr algn="ctr" fontAlgn="auto"/>
                      <a:r>
                        <a:rPr lang="el" sz="1200" b="0" dirty="0">
                          <a:effectLst/>
                        </a:rPr>
                        <a:t>3</a:t>
                      </a:r>
                    </a:p>
                  </a:txBody>
                  <a:tcPr marL="14637" marR="14637" marT="7318" marB="7318" anchor="ctr"/>
                </a:tc>
                <a:extLst>
                  <a:ext uri="{0D108BD9-81ED-4DB2-BD59-A6C34878D82A}">
                    <a16:rowId xmlns:a16="http://schemas.microsoft.com/office/drawing/2014/main" val="3747396388"/>
                  </a:ext>
                </a:extLst>
              </a:tr>
              <a:tr h="235833">
                <a:tc>
                  <a:txBody>
                    <a:bodyPr/>
                    <a:lstStyle/>
                    <a:p>
                      <a:pPr fontAlgn="auto"/>
                      <a:r>
                        <a:rPr lang="el" sz="1200" b="0" dirty="0">
                          <a:effectLst/>
                        </a:rPr>
                        <a:t>5. Ήσασταν τόσο ανήσυχος (</a:t>
                      </a:r>
                      <a:r>
                        <a:rPr lang="el-GR" sz="1200" b="0" dirty="0">
                          <a:effectLst/>
                        </a:rPr>
                        <a:t>η) </a:t>
                      </a:r>
                      <a:r>
                        <a:rPr lang="el" sz="1200" b="0" dirty="0">
                          <a:effectLst/>
                        </a:rPr>
                        <a:t> που </a:t>
                      </a:r>
                      <a:r>
                        <a:rPr lang="el-GR" sz="1200" b="0" dirty="0">
                          <a:effectLst/>
                        </a:rPr>
                        <a:t>ήταν </a:t>
                      </a:r>
                      <a:r>
                        <a:rPr lang="el" sz="1200" b="0" dirty="0">
                          <a:effectLst/>
                        </a:rPr>
                        <a:t>δύσκολο να καθίσε</a:t>
                      </a:r>
                      <a:r>
                        <a:rPr lang="el-GR" sz="1200" b="0" dirty="0">
                          <a:effectLst/>
                        </a:rPr>
                        <a:t>τε</a:t>
                      </a:r>
                      <a:r>
                        <a:rPr lang="el" sz="1200" b="0" dirty="0">
                          <a:effectLst/>
                        </a:rPr>
                        <a:t> ακίνητος (</a:t>
                      </a:r>
                      <a:r>
                        <a:rPr lang="el-GR" sz="1200" b="0" dirty="0">
                          <a:effectLst/>
                        </a:rPr>
                        <a:t>η)</a:t>
                      </a:r>
                      <a:r>
                        <a:rPr lang="el" sz="1200" b="0" dirty="0">
                          <a:effectLst/>
                        </a:rPr>
                        <a:t>;</a:t>
                      </a:r>
                    </a:p>
                  </a:txBody>
                  <a:tcPr marL="14637" marR="14637" marT="7318" marB="7318" anchor="ctr"/>
                </a:tc>
                <a:tc>
                  <a:txBody>
                    <a:bodyPr/>
                    <a:lstStyle/>
                    <a:p>
                      <a:pPr algn="ctr" fontAlgn="auto"/>
                      <a:r>
                        <a:rPr lang="el" sz="1200" b="0" dirty="0">
                          <a:effectLst/>
                        </a:rPr>
                        <a:t>0</a:t>
                      </a:r>
                    </a:p>
                  </a:txBody>
                  <a:tcPr marL="14637" marR="14637" marT="7318" marB="7318" anchor="ctr"/>
                </a:tc>
                <a:tc>
                  <a:txBody>
                    <a:bodyPr/>
                    <a:lstStyle/>
                    <a:p>
                      <a:pPr algn="ctr" fontAlgn="auto"/>
                      <a:r>
                        <a:rPr lang="el" sz="1200" b="0" dirty="0">
                          <a:effectLst/>
                        </a:rPr>
                        <a:t>1</a:t>
                      </a:r>
                    </a:p>
                  </a:txBody>
                  <a:tcPr marL="14637" marR="14637" marT="7318" marB="7318" anchor="ctr"/>
                </a:tc>
                <a:tc>
                  <a:txBody>
                    <a:bodyPr/>
                    <a:lstStyle/>
                    <a:p>
                      <a:pPr algn="ctr" fontAlgn="auto"/>
                      <a:r>
                        <a:rPr lang="el" sz="1200" b="0" dirty="0">
                          <a:effectLst/>
                        </a:rPr>
                        <a:t>2</a:t>
                      </a:r>
                    </a:p>
                  </a:txBody>
                  <a:tcPr marL="14637" marR="14637" marT="7318" marB="7318" anchor="ctr"/>
                </a:tc>
                <a:tc>
                  <a:txBody>
                    <a:bodyPr/>
                    <a:lstStyle/>
                    <a:p>
                      <a:pPr algn="ctr" fontAlgn="auto"/>
                      <a:r>
                        <a:rPr lang="el" sz="1200" b="0" dirty="0">
                          <a:effectLst/>
                        </a:rPr>
                        <a:t>3</a:t>
                      </a:r>
                    </a:p>
                  </a:txBody>
                  <a:tcPr marL="14637" marR="14637" marT="7318" marB="7318" anchor="ctr"/>
                </a:tc>
                <a:extLst>
                  <a:ext uri="{0D108BD9-81ED-4DB2-BD59-A6C34878D82A}">
                    <a16:rowId xmlns:a16="http://schemas.microsoft.com/office/drawing/2014/main" val="3983057353"/>
                  </a:ext>
                </a:extLst>
              </a:tr>
              <a:tr h="235833">
                <a:tc>
                  <a:txBody>
                    <a:bodyPr/>
                    <a:lstStyle/>
                    <a:p>
                      <a:pPr fontAlgn="auto"/>
                      <a:r>
                        <a:rPr lang="el" sz="1200" b="0" dirty="0">
                          <a:effectLst/>
                        </a:rPr>
                        <a:t>6. </a:t>
                      </a:r>
                      <a:r>
                        <a:rPr lang="el-GR" sz="1200" b="0" dirty="0">
                          <a:effectLst/>
                        </a:rPr>
                        <a:t>Νοιώθατε</a:t>
                      </a:r>
                      <a:r>
                        <a:rPr lang="el" sz="1200" b="0" dirty="0">
                          <a:effectLst/>
                        </a:rPr>
                        <a:t> ε</a:t>
                      </a:r>
                      <a:r>
                        <a:rPr lang="el-GR" sz="1200" b="0" dirty="0">
                          <a:effectLst/>
                        </a:rPr>
                        <a:t>νοχλημένος</a:t>
                      </a:r>
                      <a:r>
                        <a:rPr lang="el" sz="1200" b="0" dirty="0">
                          <a:effectLst/>
                        </a:rPr>
                        <a:t> ή εκνευριζόσα</a:t>
                      </a:r>
                      <a:r>
                        <a:rPr lang="el-GR" sz="1200" b="0" dirty="0">
                          <a:effectLst/>
                        </a:rPr>
                        <a:t>σταν </a:t>
                      </a:r>
                      <a:r>
                        <a:rPr lang="el" sz="1200" b="0" dirty="0">
                          <a:effectLst/>
                        </a:rPr>
                        <a:t>εύκολα;</a:t>
                      </a:r>
                    </a:p>
                  </a:txBody>
                  <a:tcPr marL="14637" marR="14637" marT="7318" marB="7318" anchor="ctr"/>
                </a:tc>
                <a:tc>
                  <a:txBody>
                    <a:bodyPr/>
                    <a:lstStyle/>
                    <a:p>
                      <a:pPr algn="ctr" fontAlgn="auto"/>
                      <a:r>
                        <a:rPr lang="el" sz="1200" b="0" dirty="0">
                          <a:effectLst/>
                        </a:rPr>
                        <a:t>0</a:t>
                      </a:r>
                    </a:p>
                  </a:txBody>
                  <a:tcPr marL="14637" marR="14637" marT="7318" marB="7318" anchor="ctr"/>
                </a:tc>
                <a:tc>
                  <a:txBody>
                    <a:bodyPr/>
                    <a:lstStyle/>
                    <a:p>
                      <a:pPr algn="ctr" fontAlgn="auto"/>
                      <a:r>
                        <a:rPr lang="el" sz="1200" b="0" dirty="0">
                          <a:effectLst/>
                        </a:rPr>
                        <a:t>1</a:t>
                      </a:r>
                    </a:p>
                  </a:txBody>
                  <a:tcPr marL="14637" marR="14637" marT="7318" marB="7318" anchor="ctr"/>
                </a:tc>
                <a:tc>
                  <a:txBody>
                    <a:bodyPr/>
                    <a:lstStyle/>
                    <a:p>
                      <a:pPr algn="ctr" fontAlgn="auto"/>
                      <a:r>
                        <a:rPr lang="el" sz="1200" b="0" dirty="0">
                          <a:effectLst/>
                        </a:rPr>
                        <a:t>2</a:t>
                      </a:r>
                    </a:p>
                  </a:txBody>
                  <a:tcPr marL="14637" marR="14637" marT="7318" marB="7318" anchor="ctr"/>
                </a:tc>
                <a:tc>
                  <a:txBody>
                    <a:bodyPr/>
                    <a:lstStyle/>
                    <a:p>
                      <a:pPr algn="ctr" fontAlgn="auto"/>
                      <a:r>
                        <a:rPr lang="el" sz="1200" b="0" dirty="0">
                          <a:effectLst/>
                        </a:rPr>
                        <a:t>3</a:t>
                      </a:r>
                    </a:p>
                  </a:txBody>
                  <a:tcPr marL="14637" marR="14637" marT="7318" marB="7318" anchor="ctr"/>
                </a:tc>
                <a:extLst>
                  <a:ext uri="{0D108BD9-81ED-4DB2-BD59-A6C34878D82A}">
                    <a16:rowId xmlns:a16="http://schemas.microsoft.com/office/drawing/2014/main" val="1673677176"/>
                  </a:ext>
                </a:extLst>
              </a:tr>
              <a:tr h="235833">
                <a:tc>
                  <a:txBody>
                    <a:bodyPr/>
                    <a:lstStyle/>
                    <a:p>
                      <a:pPr fontAlgn="auto"/>
                      <a:r>
                        <a:rPr lang="el" sz="1200" b="0" dirty="0">
                          <a:effectLst/>
                        </a:rPr>
                        <a:t>7. Νιώ</a:t>
                      </a:r>
                      <a:r>
                        <a:rPr lang="el-GR" sz="1200" b="0" dirty="0">
                          <a:effectLst/>
                        </a:rPr>
                        <a:t>θατε</a:t>
                      </a:r>
                      <a:r>
                        <a:rPr lang="el" sz="1200" b="0" dirty="0">
                          <a:effectLst/>
                        </a:rPr>
                        <a:t> φόβο ότι θα  συμβεί κάτι απαίσιο;</a:t>
                      </a:r>
                    </a:p>
                  </a:txBody>
                  <a:tcPr marL="14637" marR="14637" marT="7318" marB="7318" anchor="ctr"/>
                </a:tc>
                <a:tc>
                  <a:txBody>
                    <a:bodyPr/>
                    <a:lstStyle/>
                    <a:p>
                      <a:pPr algn="ctr" fontAlgn="auto"/>
                      <a:r>
                        <a:rPr lang="el" sz="1200" b="0" dirty="0">
                          <a:effectLst/>
                        </a:rPr>
                        <a:t>0</a:t>
                      </a:r>
                    </a:p>
                  </a:txBody>
                  <a:tcPr marL="14637" marR="14637" marT="7318" marB="7318" anchor="ctr"/>
                </a:tc>
                <a:tc>
                  <a:txBody>
                    <a:bodyPr/>
                    <a:lstStyle/>
                    <a:p>
                      <a:pPr algn="ctr" fontAlgn="auto"/>
                      <a:r>
                        <a:rPr lang="el" sz="1200" b="0" dirty="0">
                          <a:effectLst/>
                        </a:rPr>
                        <a:t>1</a:t>
                      </a:r>
                    </a:p>
                  </a:txBody>
                  <a:tcPr marL="14637" marR="14637" marT="7318" marB="7318" anchor="ctr"/>
                </a:tc>
                <a:tc>
                  <a:txBody>
                    <a:bodyPr/>
                    <a:lstStyle/>
                    <a:p>
                      <a:pPr algn="ctr" fontAlgn="auto"/>
                      <a:r>
                        <a:rPr lang="el" sz="1200" b="0" dirty="0">
                          <a:effectLst/>
                        </a:rPr>
                        <a:t>2</a:t>
                      </a:r>
                    </a:p>
                  </a:txBody>
                  <a:tcPr marL="14637" marR="14637" marT="7318" marB="7318" anchor="ctr"/>
                </a:tc>
                <a:tc>
                  <a:txBody>
                    <a:bodyPr/>
                    <a:lstStyle/>
                    <a:p>
                      <a:pPr algn="ctr" fontAlgn="auto"/>
                      <a:r>
                        <a:rPr lang="el" sz="1200" b="0" dirty="0">
                          <a:effectLst/>
                        </a:rPr>
                        <a:t>3</a:t>
                      </a:r>
                    </a:p>
                  </a:txBody>
                  <a:tcPr marL="14637" marR="14637" marT="7318" marB="7318" anchor="ctr"/>
                </a:tc>
                <a:extLst>
                  <a:ext uri="{0D108BD9-81ED-4DB2-BD59-A6C34878D82A}">
                    <a16:rowId xmlns:a16="http://schemas.microsoft.com/office/drawing/2014/main" val="3716204985"/>
                  </a:ext>
                </a:extLst>
              </a:tr>
            </a:tbl>
          </a:graphicData>
        </a:graphic>
      </p:graphicFrame>
      <p:sp>
        <p:nvSpPr>
          <p:cNvPr id="5" name="6 - TextBox">
            <a:extLst>
              <a:ext uri="{FF2B5EF4-FFF2-40B4-BE49-F238E27FC236}">
                <a16:creationId xmlns:a16="http://schemas.microsoft.com/office/drawing/2014/main" id="{355D253B-F1A0-D9FC-7982-C3D0C5EBE81D}"/>
              </a:ext>
            </a:extLst>
          </p:cNvPr>
          <p:cNvSpPr txBox="1">
            <a:spLocks noChangeArrowheads="1"/>
          </p:cNvSpPr>
          <p:nvPr/>
        </p:nvSpPr>
        <p:spPr bwMode="auto">
          <a:xfrm>
            <a:off x="2882900" y="479317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l" altLang="zh-CN" sz="800" dirty="0" err="1"/>
              <a:t>Sapra </a:t>
            </a:r>
            <a:r>
              <a:rPr lang="el" altLang="zh-CN" sz="800" dirty="0"/>
              <a:t>A. </a:t>
            </a:r>
            <a:r>
              <a:rPr lang="el" altLang="zh-CN" sz="800" dirty="0" err="1"/>
              <a:t>Cureus </a:t>
            </a:r>
            <a:r>
              <a:rPr lang="el" altLang="zh-CN" sz="800" dirty="0"/>
              <a:t>2020; 21:12.</a:t>
            </a:r>
            <a:endParaRPr lang="zh-CN" altLang="en-US" sz="800" dirty="0"/>
          </a:p>
        </p:txBody>
      </p:sp>
    </p:spTree>
    <p:extLst>
      <p:ext uri="{BB962C8B-B14F-4D97-AF65-F5344CB8AC3E}">
        <p14:creationId xmlns:p14="http://schemas.microsoft.com/office/powerpoint/2010/main" val="331088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283D-3758-3688-48BF-5FD522B98B11}"/>
              </a:ext>
            </a:extLst>
          </p:cNvPr>
          <p:cNvSpPr>
            <a:spLocks noGrp="1"/>
          </p:cNvSpPr>
          <p:nvPr>
            <p:ph type="title"/>
          </p:nvPr>
        </p:nvSpPr>
        <p:spPr/>
        <p:txBody>
          <a:bodyPr/>
          <a:lstStyle/>
          <a:p>
            <a:r>
              <a:rPr lang="el" dirty="0"/>
              <a:t>GAD-7</a:t>
            </a:r>
          </a:p>
        </p:txBody>
      </p:sp>
      <p:sp>
        <p:nvSpPr>
          <p:cNvPr id="3" name="Content Placeholder 2">
            <a:extLst>
              <a:ext uri="{FF2B5EF4-FFF2-40B4-BE49-F238E27FC236}">
                <a16:creationId xmlns:a16="http://schemas.microsoft.com/office/drawing/2014/main" id="{70D4B497-C875-28C2-7E09-0B4E22C14568}"/>
              </a:ext>
            </a:extLst>
          </p:cNvPr>
          <p:cNvSpPr>
            <a:spLocks noGrp="1"/>
          </p:cNvSpPr>
          <p:nvPr>
            <p:ph idx="1"/>
          </p:nvPr>
        </p:nvSpPr>
        <p:spPr>
          <a:xfrm>
            <a:off x="358775" y="1348979"/>
            <a:ext cx="3331876" cy="2628900"/>
          </a:xfrm>
        </p:spPr>
        <p:txBody>
          <a:bodyPr/>
          <a:lstStyle/>
          <a:p>
            <a:r>
              <a:rPr lang="el" sz="2000" dirty="0"/>
              <a:t>Το GAD-7 είναι διαθέσιμο σε πολλές γλώσσες</a:t>
            </a:r>
          </a:p>
          <a:p>
            <a:r>
              <a:rPr lang="el" sz="2000" dirty="0"/>
              <a:t>Δωρεάν λήψη στον ιστότοπο PHQ: www.phqscreeners.com</a:t>
            </a:r>
            <a:endParaRPr lang="sv-SE" sz="2000" dirty="0"/>
          </a:p>
          <a:p>
            <a:endParaRPr lang="en-US" sz="2000" dirty="0"/>
          </a:p>
        </p:txBody>
      </p:sp>
      <p:pic>
        <p:nvPicPr>
          <p:cNvPr id="4" name="Picture 2">
            <a:extLst>
              <a:ext uri="{FF2B5EF4-FFF2-40B4-BE49-F238E27FC236}">
                <a16:creationId xmlns:a16="http://schemas.microsoft.com/office/drawing/2014/main" id="{6527C317-216F-91AE-88AE-F45AD33E4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364" y="971550"/>
            <a:ext cx="4358640" cy="36094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503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5581-F68E-4E26-C7AA-76EEA12C2272}"/>
              </a:ext>
            </a:extLst>
          </p:cNvPr>
          <p:cNvSpPr>
            <a:spLocks noGrp="1"/>
          </p:cNvSpPr>
          <p:nvPr>
            <p:ph type="title"/>
          </p:nvPr>
        </p:nvSpPr>
        <p:spPr/>
        <p:txBody>
          <a:bodyPr/>
          <a:lstStyle/>
          <a:p>
            <a:r>
              <a:rPr lang="el" dirty="0"/>
              <a:t>Διαχείριση του άγχους</a:t>
            </a:r>
          </a:p>
        </p:txBody>
      </p:sp>
      <p:sp>
        <p:nvSpPr>
          <p:cNvPr id="3" name="Content Placeholder 2">
            <a:extLst>
              <a:ext uri="{FF2B5EF4-FFF2-40B4-BE49-F238E27FC236}">
                <a16:creationId xmlns:a16="http://schemas.microsoft.com/office/drawing/2014/main" id="{F05785C3-7E38-0E19-72F2-E454002CE1DD}"/>
              </a:ext>
            </a:extLst>
          </p:cNvPr>
          <p:cNvSpPr>
            <a:spLocks noGrp="1"/>
          </p:cNvSpPr>
          <p:nvPr>
            <p:ph idx="1"/>
          </p:nvPr>
        </p:nvSpPr>
        <p:spPr/>
        <p:txBody>
          <a:bodyPr/>
          <a:lstStyle/>
          <a:p>
            <a:r>
              <a:rPr lang="el" sz="1800" dirty="0"/>
              <a:t>Πολλοί επαγγελματίες αναφέρουν χαμηλή </a:t>
            </a:r>
            <a:r>
              <a:rPr lang="el-GR" sz="1800" dirty="0"/>
              <a:t>αυτοπεποίθηση </a:t>
            </a:r>
            <a:r>
              <a:rPr lang="el" sz="1800" dirty="0"/>
              <a:t>στην αντιμετώπιση προβλημάτων ψυχικής υγείας ή ανησυχούν ότι δεν θα έχουν τον χρόνο ή τις δεξιότητες να τα αντιμετωπίσουν. Η ύπαρξη διαθέσιμων επιλογών μπορεί να είναι χρήσιμη:</a:t>
            </a:r>
          </a:p>
          <a:p>
            <a:pPr lvl="1"/>
            <a:r>
              <a:rPr lang="el" sz="1500" dirty="0"/>
              <a:t>Παραπομπή για </a:t>
            </a:r>
            <a:r>
              <a:rPr lang="el-GR" sz="1500" dirty="0"/>
              <a:t>γνωσιακή συμπεριφορική θεραπεία/</a:t>
            </a:r>
            <a:r>
              <a:rPr lang="el" sz="1500" dirty="0"/>
              <a:t>CBT (πρόσωπο με πρόσωπο, διαδικτυακή ή αυτοβοήθεια έχουν όλα πιθανά οφέλη)</a:t>
            </a:r>
            <a:r>
              <a:rPr lang="el" sz="1500" baseline="30000" dirty="0"/>
              <a:t>1</a:t>
            </a:r>
            <a:endParaRPr lang="sv-SE" sz="1500" dirty="0"/>
          </a:p>
          <a:p>
            <a:pPr marL="0" indent="0">
              <a:buNone/>
            </a:pPr>
            <a:r>
              <a:rPr lang="el" sz="1800" b="1" i="1" dirty="0"/>
              <a:t>ΑΛΛΑ</a:t>
            </a:r>
          </a:p>
          <a:p>
            <a:r>
              <a:rPr lang="el" sz="1800" dirty="0"/>
              <a:t>Ο τρόπος εισαγωγής της ψυχολογικής θεραπείας μπορεί να είναι κρίσιμος για την αποδοχή</a:t>
            </a:r>
          </a:p>
          <a:p>
            <a:endParaRPr lang="en-US" sz="1800" dirty="0"/>
          </a:p>
        </p:txBody>
      </p:sp>
      <p:sp>
        <p:nvSpPr>
          <p:cNvPr id="4" name="6 - TextBox">
            <a:extLst>
              <a:ext uri="{FF2B5EF4-FFF2-40B4-BE49-F238E27FC236}">
                <a16:creationId xmlns:a16="http://schemas.microsoft.com/office/drawing/2014/main" id="{A2EEEEAE-EB67-A752-47DC-FE85BED01731}"/>
              </a:ext>
            </a:extLst>
          </p:cNvPr>
          <p:cNvSpPr txBox="1">
            <a:spLocks noChangeArrowheads="1"/>
          </p:cNvSpPr>
          <p:nvPr/>
        </p:nvSpPr>
        <p:spPr bwMode="auto">
          <a:xfrm>
            <a:off x="2857500" y="4617810"/>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l" altLang="zh-CN" sz="800" dirty="0"/>
              <a:t>1. Williams M. Int J Chron Obstruct </a:t>
            </a:r>
            <a:r>
              <a:rPr lang="el" altLang="zh-CN" sz="800" dirty="0" err="1"/>
              <a:t>Pulmon </a:t>
            </a:r>
            <a:r>
              <a:rPr lang="el" altLang="zh-CN" sz="800" dirty="0"/>
              <a:t>Dis 2020; 15:903-19.</a:t>
            </a:r>
            <a:endParaRPr lang="zh-CN" altLang="en-US" sz="800" dirty="0"/>
          </a:p>
        </p:txBody>
      </p:sp>
    </p:spTree>
    <p:extLst>
      <p:ext uri="{BB962C8B-B14F-4D97-AF65-F5344CB8AC3E}">
        <p14:creationId xmlns:p14="http://schemas.microsoft.com/office/powerpoint/2010/main" val="93208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8BA5-45BB-549F-DB2A-1E553EA12AE6}"/>
              </a:ext>
            </a:extLst>
          </p:cNvPr>
          <p:cNvSpPr>
            <a:spLocks noGrp="1"/>
          </p:cNvSpPr>
          <p:nvPr>
            <p:ph type="title"/>
          </p:nvPr>
        </p:nvSpPr>
        <p:spPr/>
        <p:txBody>
          <a:bodyPr/>
          <a:lstStyle/>
          <a:p>
            <a:r>
              <a:rPr lang="el" dirty="0"/>
              <a:t>Γνωσιακή Συμπεριφορική Θεραπεία (</a:t>
            </a:r>
            <a:r>
              <a:rPr lang="en-GB" dirty="0"/>
              <a:t>CBT)</a:t>
            </a:r>
            <a:endParaRPr lang="el" dirty="0"/>
          </a:p>
        </p:txBody>
      </p:sp>
      <p:sp>
        <p:nvSpPr>
          <p:cNvPr id="3" name="Content Placeholder 2">
            <a:extLst>
              <a:ext uri="{FF2B5EF4-FFF2-40B4-BE49-F238E27FC236}">
                <a16:creationId xmlns:a16="http://schemas.microsoft.com/office/drawing/2014/main" id="{E90DE625-AEFC-AA0A-816C-8E1E7F69AE5D}"/>
              </a:ext>
            </a:extLst>
          </p:cNvPr>
          <p:cNvSpPr>
            <a:spLocks noGrp="1"/>
          </p:cNvSpPr>
          <p:nvPr>
            <p:ph idx="1"/>
          </p:nvPr>
        </p:nvSpPr>
        <p:spPr/>
        <p:txBody>
          <a:bodyPr/>
          <a:lstStyle/>
          <a:p>
            <a:r>
              <a:rPr lang="el" sz="1800" dirty="0"/>
              <a:t>Οι συστηματικές ανασκοπήσεις </a:t>
            </a:r>
            <a:r>
              <a:rPr lang="el" sz="1800" baseline="30000" dirty="0"/>
              <a:t>1-4 </a:t>
            </a:r>
            <a:r>
              <a:rPr lang="el" sz="1800" dirty="0"/>
              <a:t>έχουν προτείνει ότι η CBT μπορεί να βελτιώσει:</a:t>
            </a:r>
          </a:p>
          <a:p>
            <a:pPr marL="552450" lvl="1" indent="-285750">
              <a:buFont typeface="Arial" panose="020B0604020202020204" pitchFamily="34" charset="0"/>
              <a:buChar char="•"/>
            </a:pPr>
            <a:r>
              <a:rPr lang="el" sz="1500" dirty="0"/>
              <a:t>Κατάθλιψη</a:t>
            </a:r>
            <a:endParaRPr lang="en-US" sz="1500" dirty="0"/>
          </a:p>
          <a:p>
            <a:pPr marL="552450" lvl="1" indent="-285750">
              <a:buFont typeface="Arial" panose="020B0604020202020204" pitchFamily="34" charset="0"/>
              <a:buChar char="•"/>
            </a:pPr>
            <a:r>
              <a:rPr lang="en-US" sz="1500" dirty="0" err="1"/>
              <a:t>Ά</a:t>
            </a:r>
            <a:r>
              <a:rPr lang="el-GR" sz="1500" dirty="0" err="1"/>
              <a:t>γχος</a:t>
            </a:r>
            <a:endParaRPr lang="el" sz="1500" baseline="30000" dirty="0"/>
          </a:p>
          <a:p>
            <a:pPr marL="552450" lvl="1" indent="-285750">
              <a:buFont typeface="Arial" panose="020B0604020202020204" pitchFamily="34" charset="0"/>
              <a:buChar char="•"/>
            </a:pPr>
            <a:r>
              <a:rPr lang="el" sz="1500" dirty="0"/>
              <a:t>Δύσπνοια</a:t>
            </a:r>
            <a:endParaRPr lang="sv-SE" sz="1500" dirty="0"/>
          </a:p>
          <a:p>
            <a:pPr marL="552450" lvl="1" indent="-285750">
              <a:buFont typeface="Arial" panose="020B0604020202020204" pitchFamily="34" charset="0"/>
              <a:buChar char="•"/>
            </a:pPr>
            <a:r>
              <a:rPr lang="el" sz="1500" dirty="0"/>
              <a:t>Ποιότητα ζωής</a:t>
            </a:r>
          </a:p>
          <a:p>
            <a:pPr marL="285750" indent="-285750">
              <a:buFont typeface="Arial" panose="020B0604020202020204" pitchFamily="34" charset="0"/>
              <a:buChar char="•"/>
            </a:pPr>
            <a:endParaRPr lang="en-US" sz="1800" dirty="0"/>
          </a:p>
          <a:p>
            <a:r>
              <a:rPr lang="el" sz="1800" dirty="0"/>
              <a:t>Αν και η διάρκεια του χρόνου </a:t>
            </a:r>
            <a:r>
              <a:rPr lang="el-GR" sz="1800" dirty="0"/>
              <a:t>ώστε να επιτευχθεί </a:t>
            </a:r>
            <a:r>
              <a:rPr lang="el" sz="1800" dirty="0"/>
              <a:t>όφελος καθώς και η ένταση της απαιτούμενης θεραπείας μπορεί να διαφέρουν ανάλογα με το άτομο</a:t>
            </a:r>
          </a:p>
          <a:p>
            <a:endParaRPr lang="en-US" sz="1800" baseline="30000" dirty="0"/>
          </a:p>
          <a:p>
            <a:endParaRPr lang="en-US" sz="1800" dirty="0"/>
          </a:p>
        </p:txBody>
      </p:sp>
      <p:sp>
        <p:nvSpPr>
          <p:cNvPr id="4" name="6 - TextBox">
            <a:extLst>
              <a:ext uri="{FF2B5EF4-FFF2-40B4-BE49-F238E27FC236}">
                <a16:creationId xmlns:a16="http://schemas.microsoft.com/office/drawing/2014/main" id="{115CE191-A275-D163-769D-DA0D54C18B79}"/>
              </a:ext>
            </a:extLst>
          </p:cNvPr>
          <p:cNvSpPr txBox="1">
            <a:spLocks noChangeArrowheads="1"/>
          </p:cNvSpPr>
          <p:nvPr/>
        </p:nvSpPr>
        <p:spPr bwMode="auto">
          <a:xfrm>
            <a:off x="2882900" y="4490810"/>
            <a:ext cx="6261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l" altLang="zh-CN" sz="800" dirty="0"/>
              <a:t>1. Pollok J, et αϊ. Cochrane Database </a:t>
            </a:r>
            <a:r>
              <a:rPr lang="el" altLang="zh-CN" sz="800" dirty="0" err="1"/>
              <a:t>Syst </a:t>
            </a:r>
            <a:r>
              <a:rPr lang="el" altLang="zh-CN" sz="800" dirty="0"/>
              <a:t>Rev 2019;3:CD012347; 2. Williams M. Int J Chron Obstruct </a:t>
            </a:r>
            <a:r>
              <a:rPr lang="el" altLang="zh-CN" sz="800" dirty="0" err="1"/>
              <a:t>Pulmon </a:t>
            </a:r>
            <a:r>
              <a:rPr lang="el" altLang="zh-CN" sz="800" dirty="0"/>
              <a:t>Dis 2020;15:903-19; </a:t>
            </a:r>
            <a:br>
              <a:rPr lang="en-GB" altLang="zh-CN" sz="800" dirty="0"/>
            </a:br>
            <a:r>
              <a:rPr lang="el" altLang="zh-CN" sz="800" dirty="0"/>
              <a:t>3. Ma RC, et αϊ. Complement </a:t>
            </a:r>
            <a:r>
              <a:rPr lang="el" altLang="zh-CN" sz="800" dirty="0" err="1"/>
              <a:t>Ther </a:t>
            </a:r>
            <a:r>
              <a:rPr lang="el" altLang="zh-CN" sz="800" dirty="0"/>
              <a:t>Clin </a:t>
            </a:r>
            <a:r>
              <a:rPr lang="el" altLang="zh-CN" sz="800" dirty="0" err="1"/>
              <a:t>Pract </a:t>
            </a:r>
            <a:r>
              <a:rPr lang="el" altLang="zh-CN" sz="800" dirty="0"/>
              <a:t>2020;38:101071; 4. Zhang X, et al. Clin </a:t>
            </a:r>
            <a:r>
              <a:rPr lang="el" altLang="zh-CN" sz="800" dirty="0" err="1"/>
              <a:t>Resp </a:t>
            </a:r>
            <a:r>
              <a:rPr lang="el" altLang="zh-CN" sz="800" dirty="0"/>
              <a:t>J 2020; 14:891-900.</a:t>
            </a:r>
            <a:endParaRPr lang="zh-CN" altLang="en-US" sz="800" dirty="0"/>
          </a:p>
        </p:txBody>
      </p:sp>
    </p:spTree>
    <p:extLst>
      <p:ext uri="{BB962C8B-B14F-4D97-AF65-F5344CB8AC3E}">
        <p14:creationId xmlns:p14="http://schemas.microsoft.com/office/powerpoint/2010/main" val="1542254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F101-594E-B352-E8C4-9E62D98BA04D}"/>
              </a:ext>
            </a:extLst>
          </p:cNvPr>
          <p:cNvSpPr>
            <a:spLocks noGrp="1"/>
          </p:cNvSpPr>
          <p:nvPr>
            <p:ph type="title"/>
          </p:nvPr>
        </p:nvSpPr>
        <p:spPr/>
        <p:txBody>
          <a:bodyPr/>
          <a:lstStyle/>
          <a:p>
            <a:r>
              <a:rPr lang="el" dirty="0"/>
              <a:t>Συζήτηση CBT ως επιλογή: Κορυφαίες συμβουλές</a:t>
            </a:r>
          </a:p>
        </p:txBody>
      </p:sp>
      <p:sp>
        <p:nvSpPr>
          <p:cNvPr id="3" name="Content Placeholder 2">
            <a:extLst>
              <a:ext uri="{FF2B5EF4-FFF2-40B4-BE49-F238E27FC236}">
                <a16:creationId xmlns:a16="http://schemas.microsoft.com/office/drawing/2014/main" id="{31F8FAD3-411D-5880-F370-07CCBD57E246}"/>
              </a:ext>
            </a:extLst>
          </p:cNvPr>
          <p:cNvSpPr>
            <a:spLocks noGrp="1"/>
          </p:cNvSpPr>
          <p:nvPr>
            <p:ph idx="1"/>
          </p:nvPr>
        </p:nvSpPr>
        <p:spPr>
          <a:xfrm>
            <a:off x="358775" y="1348979"/>
            <a:ext cx="6703037" cy="2628900"/>
          </a:xfrm>
        </p:spPr>
        <p:txBody>
          <a:bodyPr/>
          <a:lstStyle/>
          <a:p>
            <a:pPr marL="285750" indent="-285750">
              <a:buFont typeface="Arial" panose="020B0604020202020204" pitchFamily="34" charset="0"/>
              <a:buChar char="•"/>
            </a:pPr>
            <a:r>
              <a:rPr lang="el" sz="1600" dirty="0"/>
              <a:t>Αναγνωρίστε ότι η ΧΑΠ, όπως όλες οι χρόνιες ασθένειες, μπορεί να επηρεάσει τους ανθρώπους </a:t>
            </a:r>
            <a:r>
              <a:rPr lang="el-GR" sz="1600" dirty="0"/>
              <a:t>τόσο </a:t>
            </a:r>
            <a:r>
              <a:rPr lang="el" sz="1600" dirty="0"/>
              <a:t>ψυχολογικά και συναισθηματικά όσο και σωματικά</a:t>
            </a:r>
          </a:p>
          <a:p>
            <a:pPr marL="285750" indent="-285750">
              <a:buFont typeface="Arial" panose="020B0604020202020204" pitchFamily="34" charset="0"/>
              <a:buChar char="•"/>
            </a:pPr>
            <a:r>
              <a:rPr lang="el" sz="1600" dirty="0"/>
              <a:t>Εξηγήστε ότι η διαχείριση του άγχους είναι εξίσου σημαντική με τη διαχείριση των σωματικών συμπτωμάτων</a:t>
            </a:r>
          </a:p>
          <a:p>
            <a:pPr marL="285750" indent="-285750">
              <a:buFont typeface="Arial" panose="020B0604020202020204" pitchFamily="34" charset="0"/>
              <a:buChar char="•"/>
            </a:pPr>
            <a:r>
              <a:rPr lang="el" sz="1600" dirty="0"/>
              <a:t>Αναφέρετε ότι το άγχος είναι </a:t>
            </a:r>
            <a:r>
              <a:rPr lang="el-GR" sz="1600" dirty="0"/>
              <a:t>συνηθισμένο</a:t>
            </a:r>
            <a:r>
              <a:rPr lang="el" sz="1600" dirty="0"/>
              <a:t> στη ΧΑΠ (αλλά αποφύγετε να πείτε ότι είναι φυσιολογικό, γεγονός που υποδηλώνει ότι δεν χρειάζεται να αντιμετωπιστεί)</a:t>
            </a:r>
          </a:p>
          <a:p>
            <a:pPr marL="285750" indent="-285750">
              <a:buFont typeface="Arial" panose="020B0604020202020204" pitchFamily="34" charset="0"/>
              <a:buChar char="•"/>
            </a:pPr>
            <a:r>
              <a:rPr lang="el" sz="1600" dirty="0"/>
              <a:t>Αναφέρετε ότι θα θέλατε να τους επανεξετάσετε σε 6-8 εβδομάδες, για να </a:t>
            </a:r>
            <a:r>
              <a:rPr lang="el-GR" sz="1600" dirty="0"/>
              <a:t>υπογραμμίσετε την αξία της επανεκτίμησης</a:t>
            </a:r>
            <a:endParaRPr lang="el" sz="1600" dirty="0"/>
          </a:p>
          <a:p>
            <a:endParaRPr lang="en-US" sz="1600" dirty="0"/>
          </a:p>
        </p:txBody>
      </p:sp>
      <p:sp>
        <p:nvSpPr>
          <p:cNvPr id="4" name="Speech Bubble: Rectangle with Corners Rounded 3">
            <a:extLst>
              <a:ext uri="{FF2B5EF4-FFF2-40B4-BE49-F238E27FC236}">
                <a16:creationId xmlns:a16="http://schemas.microsoft.com/office/drawing/2014/main" id="{7FF15D86-D3F1-30ED-D920-98811BFA664B}"/>
              </a:ext>
            </a:extLst>
          </p:cNvPr>
          <p:cNvSpPr/>
          <p:nvPr/>
        </p:nvSpPr>
        <p:spPr>
          <a:xfrm flipH="1">
            <a:off x="7007878" y="974932"/>
            <a:ext cx="2214120" cy="2095987"/>
          </a:xfrm>
          <a:prstGeom prst="wedgeRoundRectCallout">
            <a:avLst>
              <a:gd name="adj1" fmla="val 42134"/>
              <a:gd name="adj2" fmla="val 55487"/>
              <a:gd name="adj3" fmla="val 16667"/>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 sz="1600" dirty="0">
                <a:solidFill>
                  <a:schemeClr val="bg1"/>
                </a:solidFill>
              </a:rPr>
              <a:t>«Πολλοί άνθρωποι με ΧΑΠ έχουν άγχος, είναι εξίσου σημαντικό να το διαχειριστούμε όπως και η δύσπνοια»</a:t>
            </a:r>
          </a:p>
        </p:txBody>
      </p:sp>
    </p:spTree>
    <p:extLst>
      <p:ext uri="{BB962C8B-B14F-4D97-AF65-F5344CB8AC3E}">
        <p14:creationId xmlns:p14="http://schemas.microsoft.com/office/powerpoint/2010/main" val="183984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68E1-65C5-7020-235D-E82842080F7A}"/>
              </a:ext>
            </a:extLst>
          </p:cNvPr>
          <p:cNvSpPr>
            <a:spLocks noGrp="1"/>
          </p:cNvSpPr>
          <p:nvPr>
            <p:ph type="title"/>
          </p:nvPr>
        </p:nvSpPr>
        <p:spPr/>
        <p:txBody>
          <a:bodyPr/>
          <a:lstStyle/>
          <a:p>
            <a:r>
              <a:rPr lang="el" dirty="0"/>
              <a:t>Εισαγωγή στη CBT</a:t>
            </a:r>
          </a:p>
        </p:txBody>
      </p:sp>
      <p:sp>
        <p:nvSpPr>
          <p:cNvPr id="3" name="Content Placeholder 2">
            <a:extLst>
              <a:ext uri="{FF2B5EF4-FFF2-40B4-BE49-F238E27FC236}">
                <a16:creationId xmlns:a16="http://schemas.microsoft.com/office/drawing/2014/main" id="{ECE772DC-C2EC-B2AE-CA43-68161259C7C2}"/>
              </a:ext>
            </a:extLst>
          </p:cNvPr>
          <p:cNvSpPr>
            <a:spLocks noGrp="1"/>
          </p:cNvSpPr>
          <p:nvPr>
            <p:ph idx="1"/>
          </p:nvPr>
        </p:nvSpPr>
        <p:spPr>
          <a:xfrm>
            <a:off x="428625" y="1107679"/>
            <a:ext cx="7772400" cy="2628900"/>
          </a:xfrm>
        </p:spPr>
        <p:txBody>
          <a:bodyPr/>
          <a:lstStyle/>
          <a:p>
            <a:r>
              <a:rPr lang="el" sz="1800" i="1" dirty="0"/>
              <a:t>«Γνωρίζουμε ότι η δύσπνοια είναι τρομακτική και μας επηρεάζει τόσο συναισθηματικά όσο και σωματικά. Το να μάθετε πώς να αντιμετωπίζετε αυτόν τον φόβο και το άγχος είναι εξίσου σημαντικό με τη διαχείριση των σωματικών σας συμπτωμάτων. Η CBT είναι ένας τρόπος για να γίνει αυτό και απλώς εξετάζει πώς αλληλεπιδρούν οι σκέψεις, τα συναισθήματα, οι συμπεριφορές και τα συμπτώματά μας».</a:t>
            </a:r>
            <a:endParaRPr lang="sv-SE" sz="1800" i="1" dirty="0"/>
          </a:p>
          <a:p>
            <a:r>
              <a:rPr lang="el" sz="1800" dirty="0"/>
              <a:t>Όπως με κάθε θεραπεία, είναι </a:t>
            </a:r>
            <a:r>
              <a:rPr lang="el-GR" sz="1800" dirty="0"/>
              <a:t>σημαντικό </a:t>
            </a:r>
            <a:r>
              <a:rPr lang="el" sz="1800" dirty="0"/>
              <a:t>να ελέγχετε πόσο πιθανό/σίγουρο είναι ο ασθενής σας να τη</a:t>
            </a:r>
            <a:r>
              <a:rPr lang="el-GR" sz="1800" dirty="0"/>
              <a:t>ν ακολουθήσει</a:t>
            </a:r>
            <a:r>
              <a:rPr lang="el" sz="1800" dirty="0"/>
              <a:t> πραγματοποιήσει με μ</a:t>
            </a:r>
            <a:r>
              <a:rPr lang="el-GR" sz="1800" dirty="0"/>
              <a:t>ια </a:t>
            </a:r>
            <a:r>
              <a:rPr lang="el" sz="1800" dirty="0"/>
              <a:t>κλίμακα 1-10</a:t>
            </a:r>
          </a:p>
          <a:p>
            <a:pPr lvl="1"/>
            <a:r>
              <a:rPr lang="el" sz="1500" dirty="0"/>
              <a:t>Οι βαθμολογίες 7 ή λιγότερο υποδηλώνουν </a:t>
            </a:r>
            <a:r>
              <a:rPr lang="el-GR" sz="1500" dirty="0"/>
              <a:t>ότι χρήζει </a:t>
            </a:r>
            <a:r>
              <a:rPr lang="el" sz="1500" dirty="0"/>
              <a:t>περισσότερη υποστήριξη ή αναθεωρημένο σχέδιο</a:t>
            </a:r>
          </a:p>
          <a:p>
            <a:endParaRPr lang="en-US" sz="1800" dirty="0"/>
          </a:p>
        </p:txBody>
      </p:sp>
    </p:spTree>
    <p:extLst>
      <p:ext uri="{BB962C8B-B14F-4D97-AF65-F5344CB8AC3E}">
        <p14:creationId xmlns:p14="http://schemas.microsoft.com/office/powerpoint/2010/main" val="1724880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AA79-6683-54C5-D482-C7817F522EF4}"/>
              </a:ext>
            </a:extLst>
          </p:cNvPr>
          <p:cNvSpPr>
            <a:spLocks noGrp="1"/>
          </p:cNvSpPr>
          <p:nvPr>
            <p:ph type="title"/>
          </p:nvPr>
        </p:nvSpPr>
        <p:spPr>
          <a:xfrm>
            <a:off x="1914525" y="233818"/>
            <a:ext cx="7185025" cy="571500"/>
          </a:xfrm>
        </p:spPr>
        <p:txBody>
          <a:bodyPr/>
          <a:lstStyle/>
          <a:p>
            <a:r>
              <a:rPr lang="el" sz="2400" dirty="0"/>
              <a:t>Άλλες παρεμβάσεις για την αντιμετώπιση της δύσπνοιας μπορεί να </a:t>
            </a:r>
            <a:r>
              <a:rPr lang="el-GR" sz="2400" dirty="0"/>
              <a:t>βελτιώσουν</a:t>
            </a:r>
            <a:r>
              <a:rPr lang="el" sz="2400" dirty="0"/>
              <a:t> το άγχος</a:t>
            </a:r>
          </a:p>
        </p:txBody>
      </p:sp>
      <p:graphicFrame>
        <p:nvGraphicFramePr>
          <p:cNvPr id="4" name="Table 4">
            <a:extLst>
              <a:ext uri="{FF2B5EF4-FFF2-40B4-BE49-F238E27FC236}">
                <a16:creationId xmlns:a16="http://schemas.microsoft.com/office/drawing/2014/main" id="{708F483F-E55A-66E5-D40C-C4BADEE827E8}"/>
              </a:ext>
            </a:extLst>
          </p:cNvPr>
          <p:cNvGraphicFramePr>
            <a:graphicFrameLocks noGrp="1"/>
          </p:cNvGraphicFramePr>
          <p:nvPr>
            <p:extLst>
              <p:ext uri="{D42A27DB-BD31-4B8C-83A1-F6EECF244321}">
                <p14:modId xmlns:p14="http://schemas.microsoft.com/office/powerpoint/2010/main" val="3624053846"/>
              </p:ext>
            </p:extLst>
          </p:nvPr>
        </p:nvGraphicFramePr>
        <p:xfrm>
          <a:off x="179441" y="994410"/>
          <a:ext cx="8553450" cy="3749040"/>
        </p:xfrm>
        <a:graphic>
          <a:graphicData uri="http://schemas.openxmlformats.org/drawingml/2006/table">
            <a:tbl>
              <a:tblPr firstRow="1" bandRow="1">
                <a:tableStyleId>{5C22544A-7EE6-4342-B048-85BDC9FD1C3A}</a:tableStyleId>
              </a:tblPr>
              <a:tblGrid>
                <a:gridCol w="2252744">
                  <a:extLst>
                    <a:ext uri="{9D8B030D-6E8A-4147-A177-3AD203B41FA5}">
                      <a16:colId xmlns:a16="http://schemas.microsoft.com/office/drawing/2014/main" val="1788038553"/>
                    </a:ext>
                  </a:extLst>
                </a:gridCol>
                <a:gridCol w="6300706">
                  <a:extLst>
                    <a:ext uri="{9D8B030D-6E8A-4147-A177-3AD203B41FA5}">
                      <a16:colId xmlns:a16="http://schemas.microsoft.com/office/drawing/2014/main" val="2921137097"/>
                    </a:ext>
                  </a:extLst>
                </a:gridCol>
              </a:tblGrid>
              <a:tr h="239433">
                <a:tc>
                  <a:txBody>
                    <a:bodyPr/>
                    <a:lstStyle/>
                    <a:p>
                      <a:r>
                        <a:rPr lang="el" sz="1200" dirty="0"/>
                        <a:t>Παρέμβαση</a:t>
                      </a:r>
                    </a:p>
                  </a:txBody>
                  <a:tcPr/>
                </a:tc>
                <a:tc>
                  <a:txBody>
                    <a:bodyPr/>
                    <a:lstStyle/>
                    <a:p>
                      <a:r>
                        <a:rPr lang="el" sz="1200" dirty="0"/>
                        <a:t>Σκοπός/στόχος</a:t>
                      </a:r>
                    </a:p>
                  </a:txBody>
                  <a:tcPr/>
                </a:tc>
                <a:extLst>
                  <a:ext uri="{0D108BD9-81ED-4DB2-BD59-A6C34878D82A}">
                    <a16:rowId xmlns:a16="http://schemas.microsoft.com/office/drawing/2014/main" val="2008361643"/>
                  </a:ext>
                </a:extLst>
              </a:tr>
              <a:tr h="558678">
                <a:tc>
                  <a:txBody>
                    <a:bodyPr/>
                    <a:lstStyle/>
                    <a:p>
                      <a:r>
                        <a:rPr lang="el" sz="1200" dirty="0"/>
                        <a:t>Ενσυνειδητότητα/διαλογισμός</a:t>
                      </a:r>
                    </a:p>
                  </a:txBody>
                  <a:tcPr/>
                </a:tc>
                <a:tc>
                  <a:txBody>
                    <a:bodyPr/>
                    <a:lstStyle/>
                    <a:p>
                      <a:r>
                        <a:rPr lang="el-GR" sz="1200" dirty="0"/>
                        <a:t>Η </a:t>
                      </a:r>
                      <a:r>
                        <a:rPr lang="en-US" sz="1200" dirty="0"/>
                        <a:t>20 </a:t>
                      </a:r>
                      <a:r>
                        <a:rPr lang="el-GR" sz="1200" dirty="0"/>
                        <a:t>λεπτη  ενσυνείδητη </a:t>
                      </a:r>
                      <a:r>
                        <a:rPr lang="el" sz="1200" dirty="0"/>
                        <a:t>αναπνοή μειώνει τη δύσπνοια </a:t>
                      </a:r>
                      <a:r>
                        <a:rPr lang="el-GR" sz="1200" dirty="0"/>
                        <a:t>των αναπνευστικών νοσημάτων και </a:t>
                      </a:r>
                      <a:r>
                        <a:rPr lang="el" sz="1200" dirty="0"/>
                        <a:t>το άγχος/κατάθλιψη σε προχωρημένη νόσο. Μπορεί να αυξήσει την αυτό-αποτελεσματικότητα.</a:t>
                      </a:r>
                    </a:p>
                  </a:txBody>
                  <a:tcPr/>
                </a:tc>
                <a:extLst>
                  <a:ext uri="{0D108BD9-81ED-4DB2-BD59-A6C34878D82A}">
                    <a16:rowId xmlns:a16="http://schemas.microsoft.com/office/drawing/2014/main" val="1877795244"/>
                  </a:ext>
                </a:extLst>
              </a:tr>
              <a:tr h="558678">
                <a:tc>
                  <a:txBody>
                    <a:bodyPr/>
                    <a:lstStyle/>
                    <a:p>
                      <a:r>
                        <a:rPr lang="el" sz="1200" dirty="0"/>
                        <a:t>Τεχνικές χαλάρωσης</a:t>
                      </a:r>
                    </a:p>
                  </a:txBody>
                  <a:tcPr/>
                </a:tc>
                <a:tc>
                  <a:txBody>
                    <a:bodyPr/>
                    <a:lstStyle/>
                    <a:p>
                      <a:r>
                        <a:rPr lang="el" sz="1200" dirty="0"/>
                        <a:t>Ορισμένες ενδείξεις ότι οι παρεμβάσεις χαλάρωσης μπορούν να </a:t>
                      </a:r>
                      <a:r>
                        <a:rPr lang="el-GR" sz="1200" dirty="0"/>
                        <a:t>βελτιώσουν </a:t>
                      </a:r>
                      <a:r>
                        <a:rPr lang="el" sz="1200" dirty="0"/>
                        <a:t> το άγχος, τη δύσπνοια και την κόπωση στη ΧΑΠ. Οι καθοδηγούμενες εικόνες ("σκέφτομαι ένα ωραίο μέρος"), η προοδευτική μυϊκή χαλάρωση και το μέτρημα είναι πιο αποδεκτά.</a:t>
                      </a:r>
                    </a:p>
                  </a:txBody>
                  <a:tcPr/>
                </a:tc>
                <a:extLst>
                  <a:ext uri="{0D108BD9-81ED-4DB2-BD59-A6C34878D82A}">
                    <a16:rowId xmlns:a16="http://schemas.microsoft.com/office/drawing/2014/main" val="611820983"/>
                  </a:ext>
                </a:extLst>
              </a:tr>
              <a:tr h="239433">
                <a:tc>
                  <a:txBody>
                    <a:bodyPr/>
                    <a:lstStyle/>
                    <a:p>
                      <a:r>
                        <a:rPr lang="el" sz="1200" dirty="0"/>
                        <a:t>Βελονισμός/πίεση</a:t>
                      </a:r>
                    </a:p>
                  </a:txBody>
                  <a:tcPr/>
                </a:tc>
                <a:tc>
                  <a:txBody>
                    <a:bodyPr/>
                    <a:lstStyle/>
                    <a:p>
                      <a:r>
                        <a:rPr lang="el" sz="1200" dirty="0"/>
                        <a:t>Βελτιώνει τη δύσπνοια σε προχωρημένη νόσο και μπορεί να μειώσει το άγχος.</a:t>
                      </a:r>
                    </a:p>
                  </a:txBody>
                  <a:tcPr/>
                </a:tc>
                <a:extLst>
                  <a:ext uri="{0D108BD9-81ED-4DB2-BD59-A6C34878D82A}">
                    <a16:rowId xmlns:a16="http://schemas.microsoft.com/office/drawing/2014/main" val="3931030810"/>
                  </a:ext>
                </a:extLst>
              </a:tr>
              <a:tr h="558678">
                <a:tc>
                  <a:txBody>
                    <a:bodyPr/>
                    <a:lstStyle/>
                    <a:p>
                      <a:r>
                        <a:rPr lang="el-GR" sz="1200" dirty="0"/>
                        <a:t>Θεραπεία με τραγούδι</a:t>
                      </a:r>
                      <a:endParaRPr lang="el" sz="1200" dirty="0"/>
                    </a:p>
                  </a:txBody>
                  <a:tcPr/>
                </a:tc>
                <a:tc>
                  <a:txBody>
                    <a:bodyPr/>
                    <a:lstStyle/>
                    <a:p>
                      <a:r>
                        <a:rPr lang="el" sz="1200" dirty="0"/>
                        <a:t>Τα περισσότερα στοιχεία δείχνουν ότι η θεραπεία με τραγούδι μπορεί να βελτιώσει τη λειτουργία των πνευμόνων. Ορισμένα στοιχεία δείχνουν ότι μπορεί να βελτιώσει το άγχος και την ποιότητα ζωής. </a:t>
                      </a:r>
                    </a:p>
                  </a:txBody>
                  <a:tcPr/>
                </a:tc>
                <a:extLst>
                  <a:ext uri="{0D108BD9-81ED-4DB2-BD59-A6C34878D82A}">
                    <a16:rowId xmlns:a16="http://schemas.microsoft.com/office/drawing/2014/main" val="4146101110"/>
                  </a:ext>
                </a:extLst>
              </a:tr>
              <a:tr h="558678">
                <a:tc>
                  <a:txBody>
                    <a:bodyPr/>
                    <a:lstStyle/>
                    <a:p>
                      <a:r>
                        <a:rPr lang="el" sz="1200" dirty="0"/>
                        <a:t>Θετική ψυχολογία που δίνει αίσθηση ελέγχου/σιγουριάς</a:t>
                      </a:r>
                    </a:p>
                  </a:txBody>
                  <a:tcPr/>
                </a:tc>
                <a:tc>
                  <a:txBody>
                    <a:bodyPr/>
                    <a:lstStyle/>
                    <a:p>
                      <a:r>
                        <a:rPr lang="el-GR" sz="1200" dirty="0"/>
                        <a:t>Δεν βασίζεται σε τεκμηρίωση. </a:t>
                      </a:r>
                      <a:r>
                        <a:rPr lang="el" sz="1200" dirty="0"/>
                        <a:t>Ωστόσο, οι ολιστικές υπηρεσίες </a:t>
                      </a:r>
                      <a:r>
                        <a:rPr lang="el-GR" sz="1200" dirty="0"/>
                        <a:t>αντιμετώπισης της </a:t>
                      </a:r>
                      <a:r>
                        <a:rPr lang="el" sz="1200" dirty="0"/>
                        <a:t>δύσπνοιας μειώνουν το άγχος/κατάθλιψη και χρησιμοποιούν θετική ψυχολογία, βελτιώνοντας την αυτό-αποτελεσματικότητα</a:t>
                      </a:r>
                      <a:r>
                        <a:rPr lang="en-US" sz="1200" dirty="0"/>
                        <a:t>.</a:t>
                      </a:r>
                      <a:endParaRPr lang="el" sz="1200" dirty="0"/>
                    </a:p>
                  </a:txBody>
                  <a:tcPr/>
                </a:tc>
                <a:extLst>
                  <a:ext uri="{0D108BD9-81ED-4DB2-BD59-A6C34878D82A}">
                    <a16:rowId xmlns:a16="http://schemas.microsoft.com/office/drawing/2014/main" val="1812497976"/>
                  </a:ext>
                </a:extLst>
              </a:tr>
              <a:tr h="399055">
                <a:tc>
                  <a:txBody>
                    <a:bodyPr/>
                    <a:lstStyle/>
                    <a:p>
                      <a:r>
                        <a:rPr lang="el" sz="1200" dirty="0"/>
                        <a:t>Κοινωνική παρουσία</a:t>
                      </a:r>
                    </a:p>
                  </a:txBody>
                  <a:tcPr/>
                </a:tc>
                <a:tc>
                  <a:txBody>
                    <a:bodyPr/>
                    <a:lstStyle/>
                    <a:p>
                      <a:r>
                        <a:rPr lang="el" sz="1200" dirty="0"/>
                        <a:t>Πειραματικά στοιχεία σε υγιείς εθελοντές για </a:t>
                      </a:r>
                      <a:r>
                        <a:rPr lang="el-GR" sz="1200" dirty="0"/>
                        <a:t>συμμετοχή σε κοινωνικές δράσεις (κοινωνικοποίηση) δείχνουν ότι η </a:t>
                      </a:r>
                      <a:r>
                        <a:rPr lang="el" sz="1200" dirty="0"/>
                        <a:t>κοινωνική παρουσία μειώνει την αντίληψη της δύσπνοιας. Οι ασθενείς περιγράφουν καθησυχασμό από την παρουσία άλλων.</a:t>
                      </a:r>
                    </a:p>
                  </a:txBody>
                  <a:tcPr/>
                </a:tc>
                <a:extLst>
                  <a:ext uri="{0D108BD9-81ED-4DB2-BD59-A6C34878D82A}">
                    <a16:rowId xmlns:a16="http://schemas.microsoft.com/office/drawing/2014/main" val="3927855636"/>
                  </a:ext>
                </a:extLst>
              </a:tr>
            </a:tbl>
          </a:graphicData>
        </a:graphic>
      </p:graphicFrame>
      <p:sp>
        <p:nvSpPr>
          <p:cNvPr id="5" name="6 - TextBox">
            <a:extLst>
              <a:ext uri="{FF2B5EF4-FFF2-40B4-BE49-F238E27FC236}">
                <a16:creationId xmlns:a16="http://schemas.microsoft.com/office/drawing/2014/main" id="{E314CFAD-42F1-B12B-DBA3-E9C6D1EBAFEE}"/>
              </a:ext>
            </a:extLst>
          </p:cNvPr>
          <p:cNvSpPr txBox="1">
            <a:spLocks noChangeArrowheads="1"/>
          </p:cNvSpPr>
          <p:nvPr/>
        </p:nvSpPr>
        <p:spPr bwMode="auto">
          <a:xfrm>
            <a:off x="2882900" y="4635728"/>
            <a:ext cx="6261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l" altLang="zh-CN" sz="800" dirty="0"/>
              <a:t>Διαθέσιμο στη διεύθυνση: https://www.ipcrg.org/dth12.</a:t>
            </a:r>
            <a:endParaRPr lang="zh-CN" altLang="en-US" sz="800" dirty="0"/>
          </a:p>
        </p:txBody>
      </p:sp>
    </p:spTree>
    <p:extLst>
      <p:ext uri="{BB962C8B-B14F-4D97-AF65-F5344CB8AC3E}">
        <p14:creationId xmlns:p14="http://schemas.microsoft.com/office/powerpoint/2010/main" val="122093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2A0B-78D7-AC4B-5C2B-134D65E0B2EA}"/>
              </a:ext>
            </a:extLst>
          </p:cNvPr>
          <p:cNvSpPr>
            <a:spLocks noGrp="1"/>
          </p:cNvSpPr>
          <p:nvPr>
            <p:ph type="title"/>
          </p:nvPr>
        </p:nvSpPr>
        <p:spPr/>
        <p:txBody>
          <a:bodyPr/>
          <a:lstStyle/>
          <a:p>
            <a:r>
              <a:rPr lang="el" dirty="0"/>
              <a:t>Διακοπή καπνίσματος σε άτομα με ΧΑΠ και ψυχικές διαταραχές</a:t>
            </a:r>
          </a:p>
        </p:txBody>
      </p:sp>
      <p:sp>
        <p:nvSpPr>
          <p:cNvPr id="3" name="Content Placeholder 2">
            <a:extLst>
              <a:ext uri="{FF2B5EF4-FFF2-40B4-BE49-F238E27FC236}">
                <a16:creationId xmlns:a16="http://schemas.microsoft.com/office/drawing/2014/main" id="{D942C6B4-8B8F-DD17-F256-4B084A37641D}"/>
              </a:ext>
            </a:extLst>
          </p:cNvPr>
          <p:cNvSpPr>
            <a:spLocks noGrp="1"/>
          </p:cNvSpPr>
          <p:nvPr>
            <p:ph idx="1"/>
          </p:nvPr>
        </p:nvSpPr>
        <p:spPr>
          <a:xfrm>
            <a:off x="358775" y="1291828"/>
            <a:ext cx="7772400" cy="3337321"/>
          </a:xfrm>
        </p:spPr>
        <p:txBody>
          <a:bodyPr/>
          <a:lstStyle/>
          <a:p>
            <a:r>
              <a:rPr lang="el" sz="1600" dirty="0"/>
              <a:t>Τα προβλήματα ψυχικής υγείας συνδέονται αρνητικά με την επιτυχή διακοπή του καπνίσματος </a:t>
            </a:r>
            <a:r>
              <a:rPr lang="el" sz="1600" baseline="30000" dirty="0"/>
              <a:t>1,2</a:t>
            </a:r>
          </a:p>
          <a:p>
            <a:r>
              <a:rPr lang="el" sz="1600" dirty="0"/>
              <a:t>Οι καπνιστές με προβλήματα ψυχικής υγείας τείνουν να είναι: </a:t>
            </a:r>
            <a:r>
              <a:rPr lang="el" sz="1600" baseline="30000" dirty="0"/>
              <a:t>3,4</a:t>
            </a:r>
          </a:p>
          <a:p>
            <a:pPr lvl="1"/>
            <a:r>
              <a:rPr lang="el" sz="1400" dirty="0"/>
              <a:t>Πιο εθισμένοι στο κάπνισμα</a:t>
            </a:r>
          </a:p>
          <a:p>
            <a:pPr lvl="1"/>
            <a:r>
              <a:rPr lang="el" sz="1400" dirty="0"/>
              <a:t>Καπνίζουν περισσότερα τσιγάρα</a:t>
            </a:r>
          </a:p>
          <a:p>
            <a:pPr lvl="1"/>
            <a:r>
              <a:rPr lang="el" sz="1400" dirty="0"/>
              <a:t>Πιο πιθανό να υποτροπιάσουν</a:t>
            </a:r>
          </a:p>
          <a:p>
            <a:pPr lvl="1"/>
            <a:r>
              <a:rPr lang="el" sz="1400" dirty="0"/>
              <a:t>Απαιτείται υποστήριξη για επαναλαμβανόμενες προσπάθειες διακοπής</a:t>
            </a:r>
          </a:p>
          <a:p>
            <a:r>
              <a:rPr lang="el" sz="1600" dirty="0"/>
              <a:t>Σε αντίθεση με την </a:t>
            </a:r>
            <a:r>
              <a:rPr lang="el-GR" sz="1600" dirty="0"/>
              <a:t>γενικότερη </a:t>
            </a:r>
            <a:r>
              <a:rPr lang="el" sz="1600" dirty="0"/>
              <a:t>πεποίθηση, η διακοπή του καπνίσματος μειώνει το άγχος και την κατάθλιψη και το μέγεθος της επίδρασης είναι τόσο μεγάλο ή μεγαλύτερο από τ</a:t>
            </a:r>
            <a:r>
              <a:rPr lang="el-GR" sz="1600" dirty="0"/>
              <a:t>ην χορήγηση</a:t>
            </a:r>
            <a:r>
              <a:rPr lang="el" sz="1600" dirty="0"/>
              <a:t> αντικαταθλιπτικ</a:t>
            </a:r>
            <a:r>
              <a:rPr lang="el-GR" sz="1600" dirty="0"/>
              <a:t>ών</a:t>
            </a:r>
            <a:r>
              <a:rPr lang="el" sz="1600" dirty="0"/>
              <a:t> για διαταραχές διάθεσης και άγχους </a:t>
            </a:r>
            <a:r>
              <a:rPr lang="el" sz="1600" baseline="30000" dirty="0"/>
              <a:t>1</a:t>
            </a:r>
          </a:p>
          <a:p>
            <a:endParaRPr lang="en-US" sz="1400" dirty="0"/>
          </a:p>
        </p:txBody>
      </p:sp>
      <p:sp>
        <p:nvSpPr>
          <p:cNvPr id="4" name="Text Placeholder 3">
            <a:extLst>
              <a:ext uri="{FF2B5EF4-FFF2-40B4-BE49-F238E27FC236}">
                <a16:creationId xmlns:a16="http://schemas.microsoft.com/office/drawing/2014/main" id="{A8BEB841-2FCF-A995-C26E-7108EDD6C181}"/>
              </a:ext>
            </a:extLst>
          </p:cNvPr>
          <p:cNvSpPr txBox="1">
            <a:spLocks/>
          </p:cNvSpPr>
          <p:nvPr/>
        </p:nvSpPr>
        <p:spPr>
          <a:xfrm>
            <a:off x="3911600" y="4355308"/>
            <a:ext cx="5232400" cy="521938"/>
          </a:xfrm>
          <a:prstGeom prst="rect">
            <a:avLst/>
          </a:prstGeom>
        </p:spPr>
        <p:txBody>
          <a:bodyPr wrap="square" anchor="b" anchorCtr="0">
            <a:spAutoFit/>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marL="0" indent="0" algn="r" defTabSz="914400">
              <a:buNone/>
            </a:pPr>
            <a:r>
              <a:rPr lang="el" sz="800" kern="0" dirty="0"/>
              <a:t>1. IPCRG Desktop Helper, No 12. Διαθέσιμο στη διεύθυνση: </a:t>
            </a:r>
            <a:r>
              <a:rPr lang="el" sz="800" kern="0" dirty="0">
                <a:hlinkClick r:id="rId2"/>
              </a:rPr>
              <a:t>www.ipcrg.org/dth12 </a:t>
            </a:r>
            <a:r>
              <a:rPr lang="el" sz="800" kern="0" dirty="0"/>
              <a:t>; </a:t>
            </a:r>
            <a:br>
              <a:rPr lang="en-US" sz="800" kern="0" dirty="0"/>
            </a:br>
            <a:r>
              <a:rPr lang="el" sz="800" kern="0" dirty="0"/>
              <a:t>2. Hashimoto R, et al. Respir </a:t>
            </a:r>
            <a:r>
              <a:rPr lang="el" sz="800" kern="0" dirty="0" err="1"/>
              <a:t>Investig </a:t>
            </a:r>
            <a:r>
              <a:rPr lang="el" sz="800" kern="0" dirty="0"/>
              <a:t>2020;58:387-94; 3. Royal College of Physicians, Royal College of Psychiatrists, 2013; 4. Ho SY, et al. Gen Hosp Psychiatry 2015; 37:399-407.</a:t>
            </a:r>
          </a:p>
        </p:txBody>
      </p:sp>
    </p:spTree>
    <p:extLst>
      <p:ext uri="{BB962C8B-B14F-4D97-AF65-F5344CB8AC3E}">
        <p14:creationId xmlns:p14="http://schemas.microsoft.com/office/powerpoint/2010/main" val="26349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664642-C96D-4D1B-80A6-C00AA3C835F0}"/>
              </a:ext>
            </a:extLst>
          </p:cNvPr>
          <p:cNvSpPr>
            <a:spLocks noGrp="1"/>
          </p:cNvSpPr>
          <p:nvPr>
            <p:ph type="title"/>
          </p:nvPr>
        </p:nvSpPr>
        <p:spPr>
          <a:xfrm>
            <a:off x="1958976" y="400050"/>
            <a:ext cx="6172200" cy="571500"/>
          </a:xfrm>
        </p:spPr>
        <p:txBody>
          <a:bodyPr/>
          <a:lstStyle/>
          <a:p>
            <a:r>
              <a:rPr lang="el" dirty="0"/>
              <a:t>Σχετικά με αυτές τις διαφάνειες</a:t>
            </a:r>
          </a:p>
        </p:txBody>
      </p:sp>
      <p:sp>
        <p:nvSpPr>
          <p:cNvPr id="5" name="Content Placeholder 4">
            <a:extLst>
              <a:ext uri="{FF2B5EF4-FFF2-40B4-BE49-F238E27FC236}">
                <a16:creationId xmlns:a16="http://schemas.microsoft.com/office/drawing/2014/main" id="{11244608-FB9C-4A44-AC9C-6827D17ADEA5}"/>
              </a:ext>
            </a:extLst>
          </p:cNvPr>
          <p:cNvSpPr>
            <a:spLocks noGrp="1"/>
          </p:cNvSpPr>
          <p:nvPr>
            <p:ph idx="1"/>
          </p:nvPr>
        </p:nvSpPr>
        <p:spPr>
          <a:xfrm>
            <a:off x="685800" y="996950"/>
            <a:ext cx="7772400" cy="3771900"/>
          </a:xfrm>
        </p:spPr>
        <p:txBody>
          <a:bodyPr/>
          <a:lstStyle/>
          <a:p>
            <a:r>
              <a:rPr lang="el" sz="1400" dirty="0"/>
              <a:t>Μη διστάσετε να χρησιμοποιήσετε, να ενημερώσετε και να διαμοιραστείτε μερικές ή όλες από αυτές τις διαφάνειες σε μη </a:t>
            </a:r>
            <a:r>
              <a:rPr lang="el-GR" sz="1400" dirty="0"/>
              <a:t>εμπορικές </a:t>
            </a:r>
            <a:r>
              <a:rPr lang="el" sz="1400" dirty="0"/>
              <a:t>παρουσιάσεις σας, σε συναδέλφους ή ασθενείς</a:t>
            </a:r>
          </a:p>
          <a:p>
            <a:r>
              <a:rPr lang="el" sz="1400" dirty="0"/>
              <a:t>Υπάρχει μια γενική εισαγωγή στη ΧΑΠ και την ψυχική υγεία η οποία ακολουθείται από μια μελέτη περίπτωσης</a:t>
            </a:r>
          </a:p>
          <a:p>
            <a:r>
              <a:rPr lang="el" sz="1400" dirty="0"/>
              <a:t>Οι διαφάνειες παρέχονται με άδεια Creative Commons CC BY-NC-ND</a:t>
            </a:r>
          </a:p>
          <a:p>
            <a:pPr lvl="1"/>
            <a:r>
              <a:rPr lang="el" sz="1200" dirty="0"/>
              <a:t>Το BY σημαίνει αναφορά (την υποχρέωση αδειοδότησης </a:t>
            </a:r>
            <a:r>
              <a:rPr lang="el-GR" sz="1200" dirty="0"/>
              <a:t>των </a:t>
            </a:r>
            <a:r>
              <a:rPr lang="el" sz="1200" dirty="0"/>
              <a:t>δημιουργ</a:t>
            </a:r>
            <a:r>
              <a:rPr lang="el-GR" sz="1200" dirty="0"/>
              <a:t>ών</a:t>
            </a:r>
            <a:r>
              <a:rPr lang="el" sz="1200" dirty="0"/>
              <a:t> ή άλλων προσώπων </a:t>
            </a:r>
            <a:r>
              <a:rPr lang="el-GR" sz="1200" dirty="0"/>
              <a:t>που </a:t>
            </a:r>
            <a:r>
              <a:rPr lang="el" sz="1200" dirty="0"/>
              <a:t>έχουν συμβάλλει σε αυτό το έγγραφο)</a:t>
            </a:r>
          </a:p>
          <a:p>
            <a:pPr lvl="1"/>
            <a:r>
              <a:rPr lang="el" sz="1200" dirty="0"/>
              <a:t>NC σημαίνει </a:t>
            </a:r>
            <a:r>
              <a:rPr lang="el-GR" sz="1200" dirty="0"/>
              <a:t>μη </a:t>
            </a:r>
            <a:r>
              <a:rPr lang="el-GR" sz="1200" dirty="0" err="1"/>
              <a:t>εμπορικ</a:t>
            </a:r>
            <a:r>
              <a:rPr lang="en-US" sz="1200" dirty="0" err="1"/>
              <a:t>ή</a:t>
            </a:r>
            <a:r>
              <a:rPr lang="el-GR" sz="1200" dirty="0"/>
              <a:t> χρήση </a:t>
            </a:r>
            <a:r>
              <a:rPr lang="el" sz="1200" dirty="0"/>
              <a:t>(η εμπορική χρήση εξαιρείται από τη χορήγηση άδειας)</a:t>
            </a:r>
          </a:p>
          <a:p>
            <a:pPr lvl="1"/>
            <a:r>
              <a:rPr lang="el" sz="1200" dirty="0"/>
              <a:t>ND σημαίνει παράγωγα έργα (επιτρέπεται η κοινοποίηση μόνο των πανομοιότυπων αντιγράφων του έργου)</a:t>
            </a:r>
          </a:p>
          <a:p>
            <a:r>
              <a:rPr lang="el" sz="1400" dirty="0"/>
              <a:t>Όταν χρησιμοποιείτε τις διαφάνειές μας, διατηρήστε την αναφορά της πηγής: IPCRG 2022 </a:t>
            </a:r>
            <a:r>
              <a:rPr lang="el-GR" sz="1400" dirty="0"/>
              <a:t>ΧΑΠ</a:t>
            </a:r>
            <a:r>
              <a:rPr lang="el" sz="1400" dirty="0"/>
              <a:t> και Ψυχική Υγεία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 dirty="0"/>
              <a:t>Υποστήριξη της διακοπής του καπνίσματος</a:t>
            </a:r>
          </a:p>
        </p:txBody>
      </p:sp>
      <p:graphicFrame>
        <p:nvGraphicFramePr>
          <p:cNvPr id="4" name="Table 4"/>
          <p:cNvGraphicFramePr>
            <a:graphicFrameLocks noGrp="1"/>
          </p:cNvGraphicFramePr>
          <p:nvPr>
            <p:ph idx="1"/>
            <p:extLst>
              <p:ext uri="{D42A27DB-BD31-4B8C-83A1-F6EECF244321}">
                <p14:modId xmlns:p14="http://schemas.microsoft.com/office/powerpoint/2010/main" val="1748952809"/>
              </p:ext>
            </p:extLst>
          </p:nvPr>
        </p:nvGraphicFramePr>
        <p:xfrm>
          <a:off x="358775" y="1003383"/>
          <a:ext cx="8285354" cy="3418840"/>
        </p:xfrm>
        <a:graphic>
          <a:graphicData uri="http://schemas.openxmlformats.org/drawingml/2006/table">
            <a:tbl>
              <a:tblPr firstRow="1" bandRow="1">
                <a:tableStyleId>{073A0DAA-6AF3-43AB-8588-CEC1D06C72B9}</a:tableStyleId>
              </a:tblPr>
              <a:tblGrid>
                <a:gridCol w="4244350">
                  <a:extLst>
                    <a:ext uri="{9D8B030D-6E8A-4147-A177-3AD203B41FA5}">
                      <a16:colId xmlns:a16="http://schemas.microsoft.com/office/drawing/2014/main" val="20000"/>
                    </a:ext>
                  </a:extLst>
                </a:gridCol>
                <a:gridCol w="870775">
                  <a:extLst>
                    <a:ext uri="{9D8B030D-6E8A-4147-A177-3AD203B41FA5}">
                      <a16:colId xmlns:a16="http://schemas.microsoft.com/office/drawing/2014/main" val="20001"/>
                    </a:ext>
                  </a:extLst>
                </a:gridCol>
                <a:gridCol w="3170229">
                  <a:extLst>
                    <a:ext uri="{9D8B030D-6E8A-4147-A177-3AD203B41FA5}">
                      <a16:colId xmlns:a16="http://schemas.microsoft.com/office/drawing/2014/main" val="20002"/>
                    </a:ext>
                  </a:extLst>
                </a:gridCol>
              </a:tblGrid>
              <a:tr h="370840">
                <a:tc>
                  <a:txBody>
                    <a:bodyPr/>
                    <a:lstStyle/>
                    <a:p>
                      <a:r>
                        <a:rPr lang="el" dirty="0"/>
                        <a:t>Επαγγελματίας υγείας</a:t>
                      </a:r>
                    </a:p>
                  </a:txBody>
                  <a:tcPr/>
                </a:tc>
                <a:tc>
                  <a:txBody>
                    <a:bodyPr/>
                    <a:lstStyle/>
                    <a:p>
                      <a:endParaRPr lang="en-US" dirty="0"/>
                    </a:p>
                  </a:txBody>
                  <a:tcPr/>
                </a:tc>
                <a:tc>
                  <a:txBody>
                    <a:bodyPr/>
                    <a:lstStyle/>
                    <a:p>
                      <a:r>
                        <a:rPr lang="el" dirty="0"/>
                        <a:t>Ανταπόκριση ασθενούς</a:t>
                      </a:r>
                    </a:p>
                  </a:txBody>
                  <a:tcPr/>
                </a:tc>
                <a:extLst>
                  <a:ext uri="{0D108BD9-81ED-4DB2-BD59-A6C34878D82A}">
                    <a16:rowId xmlns:a16="http://schemas.microsoft.com/office/drawing/2014/main" val="10000"/>
                  </a:ext>
                </a:extLst>
              </a:tr>
              <a:tr h="370840">
                <a:tc>
                  <a:txBody>
                    <a:bodyPr/>
                    <a:lstStyle/>
                    <a:p>
                      <a:pPr marL="0" indent="0">
                        <a:buFont typeface="Wingdings" panose="05000000000000000000" pitchFamily="2" charset="2"/>
                        <a:buChar char="v"/>
                      </a:pPr>
                      <a:r>
                        <a:rPr lang="el" altLang="en-US" sz="1400" b="1" u="sng" dirty="0">
                          <a:solidFill>
                            <a:srgbClr val="C00000"/>
                          </a:solidFill>
                          <a:latin typeface="Arial" panose="020B0604020202020204" pitchFamily="34" charset="0"/>
                          <a:cs typeface="Arial" panose="020B0604020202020204" pitchFamily="34" charset="0"/>
                        </a:rPr>
                        <a:t>ΡΩΤ</a:t>
                      </a:r>
                      <a:r>
                        <a:rPr lang="el-GR" altLang="en-US" sz="1400" b="1" u="sng" dirty="0">
                          <a:solidFill>
                            <a:srgbClr val="C00000"/>
                          </a:solidFill>
                          <a:latin typeface="Arial" panose="020B0604020202020204" pitchFamily="34" charset="0"/>
                          <a:cs typeface="Arial" panose="020B0604020202020204" pitchFamily="34" charset="0"/>
                        </a:rPr>
                        <a:t>ΗΣΤΕ</a:t>
                      </a:r>
                      <a:r>
                        <a:rPr lang="el" altLang="en-US" sz="1400" b="1" u="sng" dirty="0">
                          <a:solidFill>
                            <a:srgbClr val="C00000"/>
                          </a:solidFill>
                          <a:latin typeface="Arial" panose="020B0604020202020204" pitchFamily="34" charset="0"/>
                          <a:cs typeface="Arial" panose="020B0604020202020204" pitchFamily="34" charset="0"/>
                        </a:rPr>
                        <a:t> </a:t>
                      </a:r>
                      <a:r>
                        <a:rPr lang="el" altLang="en-US" sz="1400" u="sng" dirty="0">
                          <a:latin typeface="Arial" panose="020B0604020202020204" pitchFamily="34" charset="0"/>
                          <a:cs typeface="Arial" panose="020B0604020202020204" pitchFamily="34" charset="0"/>
                        </a:rPr>
                        <a:t>για </a:t>
                      </a:r>
                      <a:r>
                        <a:rPr lang="el-GR" altLang="en-US" sz="1400" u="sng" dirty="0">
                          <a:latin typeface="Arial" panose="020B0604020202020204" pitchFamily="34" charset="0"/>
                          <a:cs typeface="Arial" panose="020B0604020202020204" pitchFamily="34" charset="0"/>
                        </a:rPr>
                        <a:t>την </a:t>
                      </a:r>
                      <a:r>
                        <a:rPr lang="el" altLang="en-US" sz="1400" u="sng" dirty="0">
                          <a:latin typeface="Arial" panose="020B0604020202020204" pitchFamily="34" charset="0"/>
                          <a:cs typeface="Arial" panose="020B0604020202020204" pitchFamily="34" charset="0"/>
                        </a:rPr>
                        <a:t>καπνιστική συνήθεια σε κάθε </a:t>
                      </a:r>
                      <a:r>
                        <a:rPr lang="el-GR" altLang="en-US" sz="1400" u="sng" dirty="0">
                          <a:latin typeface="Arial" panose="020B0604020202020204" pitchFamily="34" charset="0"/>
                          <a:cs typeface="Arial" panose="020B0604020202020204" pitchFamily="34" charset="0"/>
                        </a:rPr>
                        <a:t>συνάντηση</a:t>
                      </a:r>
                      <a:endParaRPr lang="el" altLang="en-US" sz="1400" u="sng" dirty="0">
                        <a:latin typeface="Arial" panose="020B0604020202020204" pitchFamily="34" charset="0"/>
                        <a:cs typeface="Arial" panose="020B0604020202020204" pitchFamily="34" charset="0"/>
                      </a:endParaRPr>
                    </a:p>
                    <a:p>
                      <a:pPr marL="0" indent="0">
                        <a:buFontTx/>
                        <a:buNone/>
                      </a:pPr>
                      <a:r>
                        <a:rPr lang="el" altLang="en-US" sz="1400" dirty="0">
                          <a:latin typeface="Arial" panose="020B0604020202020204" pitchFamily="34" charset="0"/>
                          <a:cs typeface="Arial" panose="020B0604020202020204" pitchFamily="34" charset="0"/>
                        </a:rPr>
                        <a:t>-“ </a:t>
                      </a:r>
                      <a:r>
                        <a:rPr lang="el" altLang="en-US" sz="1400" i="1" dirty="0">
                          <a:latin typeface="Arial" panose="020B0604020202020204" pitchFamily="34" charset="0"/>
                          <a:cs typeface="Arial" panose="020B0604020202020204" pitchFamily="34" charset="0"/>
                        </a:rPr>
                        <a:t>Βλέπω από τα αρχεία σου ότι κάπνιζες μέχρι πρόσφατα. Εξακολουθεί να ισχύει αυτό;»</a:t>
                      </a:r>
                    </a:p>
                  </a:txBody>
                  <a:tcPr/>
                </a:tc>
                <a:tc>
                  <a:txBody>
                    <a:bodyPr/>
                    <a:lstStyle/>
                    <a:p>
                      <a:pPr marL="0" indent="0">
                        <a:buFontTx/>
                        <a:buNone/>
                      </a:pPr>
                      <a:endParaRPr lang="en-US" altLang="en-US" sz="1400" i="1"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l" altLang="en-US" sz="1400" dirty="0">
                          <a:latin typeface="Arial" panose="020B0604020202020204" pitchFamily="34" charset="0"/>
                          <a:cs typeface="Arial" panose="020B0604020202020204" pitchFamily="34" charset="0"/>
                        </a:rPr>
                        <a:t>« </a:t>
                      </a:r>
                      <a:r>
                        <a:rPr lang="el" altLang="en-US" sz="1400" i="1" dirty="0">
                          <a:latin typeface="Arial" panose="020B0604020202020204" pitchFamily="34" charset="0"/>
                          <a:cs typeface="Arial" panose="020B0604020202020204" pitchFamily="34" charset="0"/>
                        </a:rPr>
                        <a:t>Ναι, καπνίζω </a:t>
                      </a:r>
                      <a:r>
                        <a:rPr lang="el" altLang="en-US" sz="1400" i="1" dirty="0">
                          <a:latin typeface="Arial" panose="020B0604020202020204" pitchFamily="34" charset="0"/>
                        </a:rPr>
                        <a:t>15 τσιγάρα την ημέρα για περίπου 40 χρόνια, χωρίς προηγούμενη προσπάθεια διακοπής του καπνίσματος»</a:t>
                      </a:r>
                    </a:p>
                  </a:txBody>
                  <a:tcPr anchor="ctr"/>
                </a:tc>
                <a:extLst>
                  <a:ext uri="{0D108BD9-81ED-4DB2-BD59-A6C34878D82A}">
                    <a16:rowId xmlns:a16="http://schemas.microsoft.com/office/drawing/2014/main" val="10001"/>
                  </a:ext>
                </a:extLst>
              </a:tr>
              <a:tr h="370840">
                <a:tc>
                  <a:txBody>
                    <a:bodyPr/>
                    <a:lstStyle/>
                    <a:p>
                      <a:pPr marL="0" indent="0">
                        <a:buFont typeface="Wingdings" panose="05000000000000000000" pitchFamily="2" charset="2"/>
                        <a:buChar char="v"/>
                      </a:pPr>
                      <a:r>
                        <a:rPr lang="el" altLang="en-US" sz="1400" b="1" u="sng" dirty="0">
                          <a:solidFill>
                            <a:srgbClr val="C00000"/>
                          </a:solidFill>
                          <a:latin typeface="Arial" panose="020B0604020202020204" pitchFamily="34" charset="0"/>
                          <a:cs typeface="Arial" panose="020B0604020202020204" pitchFamily="34" charset="0"/>
                        </a:rPr>
                        <a:t>ΣΥΜΒΟΥΛΕΥ</a:t>
                      </a:r>
                      <a:r>
                        <a:rPr lang="el-GR" altLang="en-US" sz="1400" b="1" u="sng" dirty="0">
                          <a:solidFill>
                            <a:srgbClr val="C00000"/>
                          </a:solidFill>
                          <a:latin typeface="Arial" panose="020B0604020202020204" pitchFamily="34" charset="0"/>
                          <a:cs typeface="Arial" panose="020B0604020202020204" pitchFamily="34" charset="0"/>
                        </a:rPr>
                        <a:t>ΣΤΕ</a:t>
                      </a:r>
                      <a:r>
                        <a:rPr lang="el" altLang="en-US" sz="1400" b="1" u="sng" dirty="0">
                          <a:latin typeface="Arial" panose="020B0604020202020204" pitchFamily="34" charset="0"/>
                          <a:cs typeface="Arial" panose="020B0604020202020204" pitchFamily="34" charset="0"/>
                        </a:rPr>
                        <a:t> </a:t>
                      </a:r>
                      <a:r>
                        <a:rPr lang="el" altLang="en-US" sz="1400" u="sng" dirty="0">
                          <a:latin typeface="Arial" panose="020B0604020202020204" pitchFamily="34" charset="0"/>
                          <a:cs typeface="Arial" panose="020B0604020202020204" pitchFamily="34" charset="0"/>
                        </a:rPr>
                        <a:t>σχετικά με αποτελεσματικούς τρόπους διακοπής του καπνίσματος (και εάν είναι απαραίτητο, για τ</a:t>
                      </a:r>
                      <a:r>
                        <a:rPr lang="el-GR" altLang="en-US" sz="1400" u="sng" dirty="0">
                          <a:latin typeface="Arial" panose="020B0604020202020204" pitchFamily="34" charset="0"/>
                          <a:cs typeface="Arial" panose="020B0604020202020204" pitchFamily="34" charset="0"/>
                        </a:rPr>
                        <a:t>ους κινδύνους του καπνίσματος</a:t>
                      </a:r>
                      <a:r>
                        <a:rPr lang="el" altLang="en-US" sz="1400" u="sng" dirty="0">
                          <a:latin typeface="Arial" panose="020B0604020202020204" pitchFamily="34" charset="0"/>
                          <a:cs typeface="Arial" panose="020B0604020202020204" pitchFamily="34" charset="0"/>
                        </a:rPr>
                        <a:t>)</a:t>
                      </a:r>
                    </a:p>
                    <a:p>
                      <a:pPr marL="0" indent="0">
                        <a:buFontTx/>
                        <a:buNone/>
                      </a:pPr>
                      <a:r>
                        <a:rPr lang="el" altLang="en-US" sz="1400" i="1" dirty="0">
                          <a:latin typeface="Arial" panose="020B0604020202020204" pitchFamily="34" charset="0"/>
                          <a:cs typeface="Arial" panose="020B0604020202020204" pitchFamily="34" charset="0"/>
                        </a:rPr>
                        <a:t>-«Γνωρίζετε τον καλύτερο τρόπο για να σταματήσετε τ</a:t>
                      </a:r>
                      <a:r>
                        <a:rPr lang="el-GR" altLang="en-US" sz="1400" i="1" dirty="0">
                          <a:latin typeface="Arial" panose="020B0604020202020204" pitchFamily="34" charset="0"/>
                          <a:cs typeface="Arial" panose="020B0604020202020204" pitchFamily="34" charset="0"/>
                        </a:rPr>
                        <a:t>ο κάπνισμα</a:t>
                      </a:r>
                      <a:r>
                        <a:rPr lang="el" altLang="en-US" sz="1400" i="1" dirty="0">
                          <a:latin typeface="Arial" panose="020B0604020202020204" pitchFamily="34" charset="0"/>
                          <a:cs typeface="Arial" panose="020B0604020202020204" pitchFamily="34" charset="0"/>
                        </a:rPr>
                        <a:t> ή να μειώσετε τ</a:t>
                      </a:r>
                      <a:r>
                        <a:rPr lang="el-GR" altLang="en-US" sz="1400" i="1" dirty="0">
                          <a:latin typeface="Arial" panose="020B0604020202020204" pitchFamily="34" charset="0"/>
                          <a:cs typeface="Arial" panose="020B0604020202020204" pitchFamily="34" charset="0"/>
                        </a:rPr>
                        <a:t>ον κίνδυνο</a:t>
                      </a:r>
                      <a:r>
                        <a:rPr lang="el" altLang="en-US" sz="1400" i="1" dirty="0">
                          <a:latin typeface="Arial" panose="020B0604020202020204" pitchFamily="34" charset="0"/>
                          <a:cs typeface="Arial" panose="020B0604020202020204" pitchFamily="34" charset="0"/>
                        </a:rPr>
                        <a:t>;»</a:t>
                      </a:r>
                    </a:p>
                  </a:txBody>
                  <a:tcPr/>
                </a:tc>
                <a:tc>
                  <a:txBody>
                    <a:bodyPr/>
                    <a:lstStyle/>
                    <a:p>
                      <a:pPr marL="0" indent="0">
                        <a:buFontTx/>
                        <a:buNone/>
                      </a:pPr>
                      <a:endParaRPr lang="en-US" altLang="en-US" sz="1400" i="1"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l" altLang="en-US" sz="1400" i="1" dirty="0">
                          <a:latin typeface="Arial" panose="020B0604020202020204" pitchFamily="34" charset="0"/>
                          <a:cs typeface="Arial" panose="020B0604020202020204" pitchFamily="34" charset="0"/>
                        </a:rPr>
                        <a:t>«Όχι πραγματικά, δεν το έχω σκεφτεί ποτέ μέχρι τώρα που με ρωτάτε»</a:t>
                      </a:r>
                    </a:p>
                  </a:txBody>
                  <a:tcPr anchor="ctr"/>
                </a:tc>
                <a:extLst>
                  <a:ext uri="{0D108BD9-81ED-4DB2-BD59-A6C34878D82A}">
                    <a16:rowId xmlns:a16="http://schemas.microsoft.com/office/drawing/2014/main" val="10002"/>
                  </a:ext>
                </a:extLst>
              </a:tr>
              <a:tr h="370840">
                <a:tc>
                  <a:txBody>
                    <a:bodyPr/>
                    <a:lstStyle/>
                    <a:p>
                      <a:pPr marL="0" indent="0">
                        <a:buFont typeface="Wingdings" panose="05000000000000000000" pitchFamily="2" charset="2"/>
                        <a:buChar char="v"/>
                      </a:pPr>
                      <a:r>
                        <a:rPr lang="el-GR" altLang="en-US" sz="1400" b="1" u="sng" dirty="0">
                          <a:solidFill>
                            <a:srgbClr val="C00000"/>
                          </a:solidFill>
                          <a:latin typeface="Arial" panose="020B0604020202020204" pitchFamily="34" charset="0"/>
                          <a:cs typeface="Arial" panose="020B0604020202020204" pitchFamily="34" charset="0"/>
                        </a:rPr>
                        <a:t>ΔΡΑΣΤΕ </a:t>
                      </a:r>
                      <a:r>
                        <a:rPr lang="el" altLang="en-US" sz="1400" b="1" u="sng" dirty="0">
                          <a:solidFill>
                            <a:srgbClr val="FF0000"/>
                          </a:solidFill>
                          <a:latin typeface="Arial" panose="020B0604020202020204" pitchFamily="34" charset="0"/>
                          <a:cs typeface="Arial" panose="020B0604020202020204" pitchFamily="34" charset="0"/>
                        </a:rPr>
                        <a:t> </a:t>
                      </a:r>
                      <a:r>
                        <a:rPr lang="el" altLang="en-US" sz="1400" u="sng" dirty="0">
                          <a:latin typeface="Arial" panose="020B0604020202020204" pitchFamily="34" charset="0"/>
                          <a:cs typeface="Arial" panose="020B0604020202020204" pitchFamily="34" charset="0"/>
                        </a:rPr>
                        <a:t>σύμφωνα με την ανταπόκριση του ασθενούς</a:t>
                      </a:r>
                    </a:p>
                    <a:p>
                      <a:pPr marL="0" indent="0">
                        <a:buFontTx/>
                        <a:buNone/>
                      </a:pPr>
                      <a:r>
                        <a:rPr lang="el" altLang="en-US" sz="1400" i="1" dirty="0">
                          <a:latin typeface="Arial" panose="020B0604020202020204" pitchFamily="34" charset="0"/>
                          <a:cs typeface="Arial" panose="020B0604020202020204" pitchFamily="34" charset="0"/>
                        </a:rPr>
                        <a:t>-"Θα θέλατε να μιλήσουμε για τις διαθέσιμες επιλογές για την διακοπή του κα</a:t>
                      </a:r>
                      <a:r>
                        <a:rPr lang="el-GR" altLang="en-US" sz="1400" i="1" dirty="0">
                          <a:latin typeface="Arial" panose="020B0604020202020204" pitchFamily="34" charset="0"/>
                          <a:cs typeface="Arial" panose="020B0604020202020204" pitchFamily="34" charset="0"/>
                        </a:rPr>
                        <a:t>πνίσματος</a:t>
                      </a:r>
                      <a:r>
                        <a:rPr lang="el" altLang="en-US" sz="1400" i="1" dirty="0">
                          <a:latin typeface="Arial" panose="020B0604020202020204" pitchFamily="34" charset="0"/>
                          <a:cs typeface="Arial" panose="020B0604020202020204" pitchFamily="34" charset="0"/>
                        </a:rPr>
                        <a:t>;"</a:t>
                      </a:r>
                    </a:p>
                  </a:txBody>
                  <a:tcPr/>
                </a:tc>
                <a:tc>
                  <a:txBody>
                    <a:bodyPr/>
                    <a:lstStyle/>
                    <a:p>
                      <a:pPr marL="0" indent="0">
                        <a:buFontTx/>
                        <a:buNone/>
                      </a:pPr>
                      <a:endParaRPr lang="en-US" altLang="en-US" sz="1400" i="1"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l" altLang="en-US" sz="1400" i="1" dirty="0">
                          <a:latin typeface="Arial" panose="020B0604020202020204" pitchFamily="34" charset="0"/>
                          <a:cs typeface="Arial" panose="020B0604020202020204" pitchFamily="34" charset="0"/>
                        </a:rPr>
                        <a:t>“Ναι, θα ήταν χρήσιμο”</a:t>
                      </a:r>
                    </a:p>
                    <a:p>
                      <a:endParaRPr lang="en-US" dirty="0"/>
                    </a:p>
                  </a:txBody>
                  <a:tcPr anchor="ctr"/>
                </a:tc>
                <a:extLst>
                  <a:ext uri="{0D108BD9-81ED-4DB2-BD59-A6C34878D82A}">
                    <a16:rowId xmlns:a16="http://schemas.microsoft.com/office/drawing/2014/main" val="10003"/>
                  </a:ext>
                </a:extLst>
              </a:tr>
            </a:tbl>
          </a:graphicData>
        </a:graphic>
      </p:graphicFrame>
      <p:sp>
        <p:nvSpPr>
          <p:cNvPr id="5" name="8 - Δεξιό βέλος"/>
          <p:cNvSpPr/>
          <p:nvPr/>
        </p:nvSpPr>
        <p:spPr>
          <a:xfrm>
            <a:off x="4829747" y="1762081"/>
            <a:ext cx="361950" cy="1428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6" name="8 - Δεξιό βέλος"/>
          <p:cNvSpPr/>
          <p:nvPr/>
        </p:nvSpPr>
        <p:spPr>
          <a:xfrm>
            <a:off x="4829747" y="2842557"/>
            <a:ext cx="361950" cy="1428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7" name="8 - Δεξιό βέλος"/>
          <p:cNvSpPr/>
          <p:nvPr/>
        </p:nvSpPr>
        <p:spPr>
          <a:xfrm>
            <a:off x="4829747" y="3900957"/>
            <a:ext cx="361950" cy="1428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8" name="Text Box 2"/>
          <p:cNvSpPr txBox="1">
            <a:spLocks noChangeArrowheads="1"/>
          </p:cNvSpPr>
          <p:nvPr/>
        </p:nvSpPr>
        <p:spPr bwMode="auto">
          <a:xfrm>
            <a:off x="533242" y="4551579"/>
            <a:ext cx="7936420"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l" altLang="en-US" sz="1200" b="1" i="1" dirty="0"/>
              <a:t>Καταγράψτε την αλληλεπίδρασή σας στις σημειώσεις του ασθενούς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FA28-DAA0-7578-9EC1-78C1253FEEC9}"/>
              </a:ext>
            </a:extLst>
          </p:cNvPr>
          <p:cNvSpPr>
            <a:spLocks noGrp="1"/>
          </p:cNvSpPr>
          <p:nvPr>
            <p:ph type="title"/>
          </p:nvPr>
        </p:nvSpPr>
        <p:spPr/>
        <p:txBody>
          <a:bodyPr/>
          <a:lstStyle/>
          <a:p>
            <a:r>
              <a:rPr lang="el" dirty="0"/>
              <a:t>Η επανεξέταση του Γιάννη</a:t>
            </a:r>
          </a:p>
        </p:txBody>
      </p:sp>
      <p:sp>
        <p:nvSpPr>
          <p:cNvPr id="3" name="Content Placeholder 2">
            <a:extLst>
              <a:ext uri="{FF2B5EF4-FFF2-40B4-BE49-F238E27FC236}">
                <a16:creationId xmlns:a16="http://schemas.microsoft.com/office/drawing/2014/main" id="{9C243CB9-DCF1-2F21-225B-74C07FC2951B}"/>
              </a:ext>
            </a:extLst>
          </p:cNvPr>
          <p:cNvSpPr>
            <a:spLocks noGrp="1"/>
          </p:cNvSpPr>
          <p:nvPr>
            <p:ph idx="1"/>
          </p:nvPr>
        </p:nvSpPr>
        <p:spPr>
          <a:xfrm>
            <a:off x="384174" y="971550"/>
            <a:ext cx="8308975" cy="2628900"/>
          </a:xfrm>
        </p:spPr>
        <p:txBody>
          <a:bodyPr/>
          <a:lstStyle/>
          <a:p>
            <a:pPr marL="342900" indent="-342900">
              <a:buFont typeface="Arial" panose="020B0604020202020204" pitchFamily="34" charset="0"/>
              <a:buChar char="•"/>
            </a:pPr>
            <a:r>
              <a:rPr lang="el" sz="1800" dirty="0">
                <a:latin typeface="Arial" panose="020B0604020202020204" pitchFamily="34" charset="0"/>
                <a:cs typeface="Arial" panose="020B0604020202020204" pitchFamily="34" charset="0"/>
              </a:rPr>
              <a:t>Συζητήστε για το ότι η ΧΑΠ είναι μια δύσκολη κατάσταση για να ζήσε</a:t>
            </a:r>
            <a:r>
              <a:rPr lang="el-GR" sz="1800" dirty="0">
                <a:latin typeface="Arial" panose="020B0604020202020204" pitchFamily="34" charset="0"/>
                <a:cs typeface="Arial" panose="020B0604020202020204" pitchFamily="34" charset="0"/>
              </a:rPr>
              <a:t>ι</a:t>
            </a:r>
            <a:endParaRPr lang="el"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 sz="1800" i="1" dirty="0">
                <a:latin typeface="Arial" panose="020B0604020202020204" pitchFamily="34" charset="0"/>
                <a:cs typeface="Arial" panose="020B0604020202020204" pitchFamily="34" charset="0"/>
              </a:rPr>
              <a:t>Κάντε το PHQ-4 και σημειώστε ότι απαιτείται περαιτέρω αξιολόγηση για το άγχος – </a:t>
            </a:r>
            <a:r>
              <a:rPr lang="el-GR" sz="1800" i="1" dirty="0">
                <a:latin typeface="Arial" panose="020B0604020202020204" pitchFamily="34" charset="0"/>
                <a:cs typeface="Arial" panose="020B0604020202020204" pitchFamily="34" charset="0"/>
              </a:rPr>
              <a:t>βαθμολογήσατε </a:t>
            </a:r>
            <a:r>
              <a:rPr lang="el" sz="1800" i="1" dirty="0">
                <a:latin typeface="Arial" panose="020B0604020202020204" pitchFamily="34" charset="0"/>
                <a:cs typeface="Arial" panose="020B0604020202020204" pitchFamily="34" charset="0"/>
              </a:rPr>
              <a:t>με 10 στο GAD-7</a:t>
            </a:r>
          </a:p>
          <a:p>
            <a:pPr marL="609600" lvl="1" indent="-342900">
              <a:buFont typeface="Arial" panose="020B0604020202020204" pitchFamily="34" charset="0"/>
              <a:buChar char="•"/>
            </a:pPr>
            <a:r>
              <a:rPr lang="el" sz="1500" i="1" dirty="0">
                <a:latin typeface="Arial" panose="020B0604020202020204" pitchFamily="34" charset="0"/>
                <a:cs typeface="Arial" panose="020B0604020202020204" pitchFamily="34" charset="0"/>
              </a:rPr>
              <a:t>Σημειώστε ότι αυτή τη στιγμή δεν παρουσιάζει συμπτώματα κατάθλιψης, αλλά σημειώστε ότι θα το παρακολουθήσετε </a:t>
            </a:r>
            <a:r>
              <a:rPr lang="el-GR" sz="1500" i="1" dirty="0">
                <a:latin typeface="Arial" panose="020B0604020202020204" pitchFamily="34" charset="0"/>
                <a:cs typeface="Arial" panose="020B0604020202020204" pitchFamily="34" charset="0"/>
              </a:rPr>
              <a:t>και </a:t>
            </a:r>
            <a:r>
              <a:rPr lang="el" sz="1500" i="1" dirty="0">
                <a:latin typeface="Arial" panose="020B0604020202020204" pitchFamily="34" charset="0"/>
                <a:cs typeface="Arial" panose="020B0604020202020204" pitchFamily="34" charset="0"/>
              </a:rPr>
              <a:t>στην επόμενη επίσκεψη</a:t>
            </a:r>
          </a:p>
          <a:p>
            <a:pPr marL="342900" indent="-342900">
              <a:buFont typeface="Arial" panose="020B0604020202020204" pitchFamily="34" charset="0"/>
              <a:buChar char="•"/>
            </a:pPr>
            <a:r>
              <a:rPr lang="el" sz="1800" i="1" dirty="0">
                <a:latin typeface="Arial" panose="020B0604020202020204" pitchFamily="34" charset="0"/>
                <a:cs typeface="Arial" panose="020B0604020202020204" pitchFamily="34" charset="0"/>
              </a:rPr>
              <a:t>Κανονίστε για CBT (παραπομπή ή προγραμματί</a:t>
            </a:r>
            <a:r>
              <a:rPr lang="el-GR" sz="1800" i="1" dirty="0">
                <a:latin typeface="Arial" panose="020B0604020202020204" pitchFamily="34" charset="0"/>
                <a:cs typeface="Arial" panose="020B0604020202020204" pitchFamily="34" charset="0"/>
              </a:rPr>
              <a:t>στε</a:t>
            </a:r>
            <a:r>
              <a:rPr lang="el" sz="1800" i="1" dirty="0">
                <a:latin typeface="Arial" panose="020B0604020202020204" pitchFamily="34" charset="0"/>
                <a:cs typeface="Arial" panose="020B0604020202020204" pitchFamily="34" charset="0"/>
              </a:rPr>
              <a:t> μια επίσκεψη σε μεταγενέστερη ημερομηνία)</a:t>
            </a:r>
            <a:endParaRPr lang="sv-SE" sz="1800" dirty="0">
              <a:latin typeface="Arial" panose="020B0604020202020204" pitchFamily="34" charset="0"/>
              <a:cs typeface="Arial" panose="020B0604020202020204" pitchFamily="34" charset="0"/>
            </a:endParaRPr>
          </a:p>
          <a:p>
            <a:pPr marL="609600" lvl="1" indent="-342900">
              <a:buFont typeface="Arial" panose="020B0604020202020204" pitchFamily="34" charset="0"/>
              <a:buChar char="•"/>
            </a:pPr>
            <a:r>
              <a:rPr lang="el" sz="1500" i="1" dirty="0">
                <a:latin typeface="Arial" panose="020B0604020202020204" pitchFamily="34" charset="0"/>
                <a:cs typeface="Arial" panose="020B0604020202020204" pitchFamily="34" charset="0"/>
              </a:rPr>
              <a:t>Συμφωνείστε επίσης σε μια τηλεφωνική επικοινωνία για να δείτε πώς εξελίσσεται η CBT σε 6-8 εβδομάδες</a:t>
            </a:r>
          </a:p>
          <a:p>
            <a:pPr marL="342900" indent="-342900">
              <a:buFont typeface="Arial" panose="020B0604020202020204" pitchFamily="34" charset="0"/>
              <a:buChar char="•"/>
            </a:pPr>
            <a:r>
              <a:rPr lang="el" sz="1800" i="1" dirty="0">
                <a:latin typeface="Arial" panose="020B0604020202020204" pitchFamily="34" charset="0"/>
                <a:cs typeface="Arial" panose="020B0604020202020204" pitchFamily="34" charset="0"/>
              </a:rPr>
              <a:t>ΡΩΤΗΣΤΕ/ΣΥΜΒΟΥΛΕΨΤΕ/ΔΡΑΣΤΕ για τη διακοπή του καπνίσματος και προγραμματί</a:t>
            </a:r>
            <a:r>
              <a:rPr lang="el-GR" sz="1800" i="1" dirty="0">
                <a:latin typeface="Arial" panose="020B0604020202020204" pitchFamily="34" charset="0"/>
                <a:cs typeface="Arial" panose="020B0604020202020204" pitchFamily="34" charset="0"/>
              </a:rPr>
              <a:t>σ</a:t>
            </a:r>
            <a:r>
              <a:rPr lang="el" sz="1800" i="1" dirty="0">
                <a:latin typeface="Arial" panose="020B0604020202020204" pitchFamily="34" charset="0"/>
                <a:cs typeface="Arial" panose="020B0604020202020204" pitchFamily="34" charset="0"/>
              </a:rPr>
              <a:t>τε μια συνάντηση για να συζητήσετε επιλογές με τον Γιάννη</a:t>
            </a:r>
          </a:p>
          <a:p>
            <a:endParaRPr lang="en-US" sz="1800" dirty="0"/>
          </a:p>
        </p:txBody>
      </p:sp>
      <p:pic>
        <p:nvPicPr>
          <p:cNvPr id="4" name="Picture 3" descr="Elderly man looking out the window">
            <a:extLst>
              <a:ext uri="{FF2B5EF4-FFF2-40B4-BE49-F238E27FC236}">
                <a16:creationId xmlns:a16="http://schemas.microsoft.com/office/drawing/2014/main" id="{20D916DB-BA68-036B-B611-1467B7269DD0}"/>
              </a:ext>
            </a:extLst>
          </p:cNvPr>
          <p:cNvPicPr>
            <a:picLocks noChangeAspect="1"/>
          </p:cNvPicPr>
          <p:nvPr/>
        </p:nvPicPr>
        <p:blipFill>
          <a:blip r:embed="rId2"/>
          <a:stretch>
            <a:fillRect/>
          </a:stretch>
        </p:blipFill>
        <p:spPr>
          <a:xfrm>
            <a:off x="7687066" y="149318"/>
            <a:ext cx="1142292" cy="735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638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0B4B-0D6B-1014-4FF5-30AFB036CAB7}"/>
              </a:ext>
            </a:extLst>
          </p:cNvPr>
          <p:cNvSpPr>
            <a:spLocks noGrp="1"/>
          </p:cNvSpPr>
          <p:nvPr>
            <p:ph type="title"/>
          </p:nvPr>
        </p:nvSpPr>
        <p:spPr/>
        <p:txBody>
          <a:bodyPr/>
          <a:lstStyle/>
          <a:p>
            <a:r>
              <a:rPr lang="el" dirty="0"/>
              <a:t>ΣΥΝΟΨΙΖΟΝΤΑΣ</a:t>
            </a:r>
          </a:p>
        </p:txBody>
      </p:sp>
      <p:sp>
        <p:nvSpPr>
          <p:cNvPr id="3" name="Content Placeholder 2">
            <a:extLst>
              <a:ext uri="{FF2B5EF4-FFF2-40B4-BE49-F238E27FC236}">
                <a16:creationId xmlns:a16="http://schemas.microsoft.com/office/drawing/2014/main" id="{D40D78D2-9ED1-93DC-CC82-117B56DDE751}"/>
              </a:ext>
            </a:extLst>
          </p:cNvPr>
          <p:cNvSpPr>
            <a:spLocks noGrp="1"/>
          </p:cNvSpPr>
          <p:nvPr>
            <p:ph idx="1"/>
          </p:nvPr>
        </p:nvSpPr>
        <p:spPr>
          <a:xfrm>
            <a:off x="358775" y="1348979"/>
            <a:ext cx="8328025" cy="2628900"/>
          </a:xfrm>
        </p:spPr>
        <p:txBody>
          <a:bodyPr/>
          <a:lstStyle/>
          <a:p>
            <a:r>
              <a:rPr lang="el" sz="2000" dirty="0"/>
              <a:t>Κατά την εξέταση ενός ατόμου με ΧΑΠ αξιολογήστε όλες τις συννοσηρότητες </a:t>
            </a:r>
          </a:p>
          <a:p>
            <a:r>
              <a:rPr lang="el" sz="2000" dirty="0"/>
              <a:t>Να είστε σε εγρήγορση για το άγχος και την κατάθλιψη</a:t>
            </a:r>
          </a:p>
          <a:p>
            <a:r>
              <a:rPr lang="el" sz="2000" dirty="0"/>
              <a:t>Η διάγνωση και οι παρεμβάσεις για τη θεραπεία του συν</a:t>
            </a:r>
            <a:r>
              <a:rPr lang="el-GR" sz="2000" dirty="0"/>
              <a:t>υ</a:t>
            </a:r>
            <a:r>
              <a:rPr lang="el" sz="2000" dirty="0"/>
              <a:t>πάρχοντος  άγχους και/</a:t>
            </a:r>
            <a:r>
              <a:rPr lang="el-GR" sz="2000" dirty="0"/>
              <a:t>ή</a:t>
            </a:r>
            <a:r>
              <a:rPr lang="el" sz="2000" dirty="0"/>
              <a:t> της κατάθλιψης σε άτομα με ΧΑΠ θα βελτιώσουν την ποιότητα ζωής τους και την έκβαση της ΧΑΠ</a:t>
            </a:r>
          </a:p>
        </p:txBody>
      </p:sp>
    </p:spTree>
    <p:extLst>
      <p:ext uri="{BB962C8B-B14F-4D97-AF65-F5344CB8AC3E}">
        <p14:creationId xmlns:p14="http://schemas.microsoft.com/office/powerpoint/2010/main" val="26674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7C2C-AC68-05AB-35B6-364AC18BAD0D}"/>
              </a:ext>
            </a:extLst>
          </p:cNvPr>
          <p:cNvSpPr>
            <a:spLocks noGrp="1"/>
          </p:cNvSpPr>
          <p:nvPr>
            <p:ph type="title"/>
          </p:nvPr>
        </p:nvSpPr>
        <p:spPr/>
        <p:txBody>
          <a:bodyPr/>
          <a:lstStyle/>
          <a:p>
            <a:r>
              <a:rPr lang="el" sz="2400" dirty="0"/>
              <a:t>Γλωσσάρι όρων, συντομογραφιών και ακρωνύμιων</a:t>
            </a:r>
          </a:p>
        </p:txBody>
      </p:sp>
      <p:sp>
        <p:nvSpPr>
          <p:cNvPr id="3" name="Content Placeholder 2">
            <a:extLst>
              <a:ext uri="{FF2B5EF4-FFF2-40B4-BE49-F238E27FC236}">
                <a16:creationId xmlns:a16="http://schemas.microsoft.com/office/drawing/2014/main" id="{06682A68-65A4-035B-01B0-CC0D4A11E167}"/>
              </a:ext>
            </a:extLst>
          </p:cNvPr>
          <p:cNvSpPr>
            <a:spLocks noGrp="1"/>
          </p:cNvSpPr>
          <p:nvPr>
            <p:ph idx="1"/>
          </p:nvPr>
        </p:nvSpPr>
        <p:spPr/>
        <p:txBody>
          <a:bodyPr numCol="2"/>
          <a:lstStyle/>
          <a:p>
            <a:r>
              <a:rPr lang="el" sz="1200" b="1" dirty="0"/>
              <a:t>ΔΜΣ</a:t>
            </a:r>
            <a:r>
              <a:rPr lang="el" sz="1200" dirty="0"/>
              <a:t>, Δείκτης μάζας σώματος</a:t>
            </a:r>
          </a:p>
          <a:p>
            <a:r>
              <a:rPr lang="el" sz="1200" b="1" dirty="0"/>
              <a:t>CBT</a:t>
            </a:r>
            <a:r>
              <a:rPr lang="el" sz="1200" dirty="0"/>
              <a:t>, Γνωσιακή συμπεριφορική θεραπεία</a:t>
            </a:r>
          </a:p>
          <a:p>
            <a:r>
              <a:rPr lang="el" sz="1200" b="1" dirty="0"/>
              <a:t>ΧΑΠ</a:t>
            </a:r>
            <a:r>
              <a:rPr lang="el" sz="1200" dirty="0"/>
              <a:t>, Χρόνια αποφρακτική πνευμονοπάθεια</a:t>
            </a:r>
          </a:p>
          <a:p>
            <a:r>
              <a:rPr lang="el" sz="1200" b="1" dirty="0"/>
              <a:t>FEV</a:t>
            </a:r>
            <a:r>
              <a:rPr lang="el" sz="1200" b="1" baseline="-25000" dirty="0"/>
              <a:t>1</a:t>
            </a:r>
            <a:r>
              <a:rPr lang="el" sz="1200" dirty="0"/>
              <a:t>, Δυναμικά εκπνεόμενος όγκος στο πρώτο δευτερόλεπτο</a:t>
            </a:r>
          </a:p>
          <a:p>
            <a:r>
              <a:rPr lang="el" sz="1200" b="1" dirty="0"/>
              <a:t>FVC</a:t>
            </a:r>
            <a:r>
              <a:rPr lang="el" sz="1200" dirty="0"/>
              <a:t>, Δυναμικ</a:t>
            </a:r>
            <a:r>
              <a:rPr lang="en-US" sz="1200" dirty="0"/>
              <a:t>ά</a:t>
            </a:r>
            <a:r>
              <a:rPr lang="el" sz="1200" dirty="0"/>
              <a:t> εκπνεόμενη ζωτική χωρητικότητα</a:t>
            </a:r>
          </a:p>
          <a:p>
            <a:r>
              <a:rPr lang="el" sz="1200" b="1" dirty="0"/>
              <a:t>GAD-7</a:t>
            </a:r>
            <a:r>
              <a:rPr lang="el" sz="1200" dirty="0"/>
              <a:t>, Κλίμακα γενικ</a:t>
            </a:r>
            <a:r>
              <a:rPr lang="el-GR" sz="1200" dirty="0"/>
              <a:t>ευμένης</a:t>
            </a:r>
            <a:r>
              <a:rPr lang="el" sz="1200" dirty="0"/>
              <a:t> αγχώδους διαταραχής</a:t>
            </a:r>
          </a:p>
          <a:p>
            <a:r>
              <a:rPr lang="el" sz="1200" b="1" dirty="0"/>
              <a:t>GOLD</a:t>
            </a:r>
            <a:r>
              <a:rPr lang="el" sz="1200" dirty="0"/>
              <a:t>, Παγκόσμια Πρωτοβουλία για τη Χρόνια Αποφρακτική Πνευμονοπάθεια</a:t>
            </a:r>
          </a:p>
          <a:p>
            <a:r>
              <a:rPr lang="el" sz="1200" b="1" dirty="0"/>
              <a:t>GP, </a:t>
            </a:r>
            <a:r>
              <a:rPr lang="el" sz="1200" dirty="0"/>
              <a:t>Γενικός Ιατρός</a:t>
            </a:r>
          </a:p>
          <a:p>
            <a:r>
              <a:rPr lang="el" sz="1200" b="1" dirty="0"/>
              <a:t>HbA1c</a:t>
            </a:r>
            <a:r>
              <a:rPr lang="el" sz="1200" dirty="0"/>
              <a:t>, Γλυκοζυλιωμένη αιμοσφαιρίνη</a:t>
            </a:r>
            <a:endParaRPr lang="en-US" sz="1200" dirty="0"/>
          </a:p>
          <a:p>
            <a:r>
              <a:rPr lang="el" sz="1200" b="1" dirty="0"/>
              <a:t>LABA</a:t>
            </a:r>
            <a:r>
              <a:rPr lang="el" sz="1200" dirty="0"/>
              <a:t>, Βήτα αγωνιστές μακράς δράσης</a:t>
            </a:r>
          </a:p>
          <a:p>
            <a:r>
              <a:rPr lang="el" sz="1200" b="1" dirty="0"/>
              <a:t>LAMA</a:t>
            </a:r>
            <a:r>
              <a:rPr lang="el" sz="1200" dirty="0"/>
              <a:t>, Μακράς δράσης μουσκαρινικ</a:t>
            </a:r>
            <a:r>
              <a:rPr lang="el-GR" sz="1200" dirty="0"/>
              <a:t>οί</a:t>
            </a:r>
            <a:r>
              <a:rPr lang="el" sz="1200" dirty="0"/>
              <a:t> ανταγωνιστ</a:t>
            </a:r>
            <a:r>
              <a:rPr lang="el-GR" sz="1200" dirty="0"/>
              <a:t>ές</a:t>
            </a:r>
            <a:endParaRPr lang="el" sz="1200" dirty="0"/>
          </a:p>
          <a:p>
            <a:r>
              <a:rPr lang="el" sz="1200" b="1" dirty="0"/>
              <a:t>LDL</a:t>
            </a:r>
            <a:r>
              <a:rPr lang="el" sz="1200" dirty="0"/>
              <a:t>, Λιποπρωτεΐνη χαμηλής πυκνότητας</a:t>
            </a:r>
          </a:p>
          <a:p>
            <a:r>
              <a:rPr lang="el" sz="1200" b="1" dirty="0"/>
              <a:t>PCP</a:t>
            </a:r>
            <a:r>
              <a:rPr lang="el" sz="1200" dirty="0"/>
              <a:t>, Ιατρός πρωτοβάθμιας περίθαλψης</a:t>
            </a:r>
          </a:p>
          <a:p>
            <a:r>
              <a:rPr lang="el" sz="1200" b="1" dirty="0"/>
              <a:t>PHQ-4</a:t>
            </a:r>
            <a:r>
              <a:rPr lang="el" sz="1200" dirty="0"/>
              <a:t>, Ερωτηματολόγιο Υγείας Ασθενούς </a:t>
            </a:r>
            <a:r>
              <a:rPr lang="el-GR" sz="1200" dirty="0"/>
              <a:t>κατάθλιψης </a:t>
            </a:r>
            <a:endParaRPr lang="el" sz="1200" dirty="0"/>
          </a:p>
          <a:p>
            <a:r>
              <a:rPr lang="el" sz="1200" b="1" dirty="0"/>
              <a:t>PHQ-9</a:t>
            </a:r>
            <a:r>
              <a:rPr lang="el" sz="1200" dirty="0"/>
              <a:t>, Ερωτηματολόγιο Υγείας Ασθενούς </a:t>
            </a:r>
            <a:r>
              <a:rPr lang="el-GR" sz="1200" dirty="0"/>
              <a:t>κατάθλιψης</a:t>
            </a:r>
            <a:endParaRPr lang="el" sz="1200" dirty="0"/>
          </a:p>
          <a:p>
            <a:r>
              <a:rPr lang="el" sz="1200" b="1" dirty="0"/>
              <a:t>Q</a:t>
            </a:r>
            <a:r>
              <a:rPr lang="en-US" sz="1200" b="1" dirty="0" err="1"/>
              <a:t>oL</a:t>
            </a:r>
            <a:r>
              <a:rPr lang="el" sz="1200" dirty="0"/>
              <a:t>, Ποιότητα ζωής</a:t>
            </a:r>
          </a:p>
          <a:p>
            <a:r>
              <a:rPr lang="el" sz="1200" b="1" dirty="0"/>
              <a:t>SSRI</a:t>
            </a:r>
            <a:r>
              <a:rPr lang="el" sz="1200" dirty="0"/>
              <a:t>, Εκλεκτικ</a:t>
            </a:r>
            <a:r>
              <a:rPr lang="el-GR" sz="1200" dirty="0"/>
              <a:t>οί</a:t>
            </a:r>
            <a:r>
              <a:rPr lang="el" sz="1200" dirty="0"/>
              <a:t> αναστολ</a:t>
            </a:r>
            <a:r>
              <a:rPr lang="el-GR" sz="1200" dirty="0"/>
              <a:t>είς</a:t>
            </a:r>
            <a:r>
              <a:rPr lang="el" sz="1200" dirty="0"/>
              <a:t> επαναπρόσληψης σεροτονίνης</a:t>
            </a:r>
          </a:p>
          <a:p>
            <a:r>
              <a:rPr lang="en-GB" sz="1200" b="1" dirty="0"/>
              <a:t>SABA</a:t>
            </a:r>
            <a:r>
              <a:rPr lang="en-GB" sz="1200" dirty="0"/>
              <a:t>, </a:t>
            </a:r>
            <a:r>
              <a:rPr lang="el-GR" sz="1200" dirty="0"/>
              <a:t>Βραχείας δράσης β αγωνιστές </a:t>
            </a:r>
            <a:endParaRPr lang="el" sz="1200" dirty="0"/>
          </a:p>
        </p:txBody>
      </p:sp>
    </p:spTree>
    <p:extLst>
      <p:ext uri="{BB962C8B-B14F-4D97-AF65-F5344CB8AC3E}">
        <p14:creationId xmlns:p14="http://schemas.microsoft.com/office/powerpoint/2010/main" val="219235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6E32-831D-6143-FA8B-F94B24A7FD9C}"/>
              </a:ext>
            </a:extLst>
          </p:cNvPr>
          <p:cNvSpPr>
            <a:spLocks noGrp="1"/>
          </p:cNvSpPr>
          <p:nvPr>
            <p:ph type="title"/>
          </p:nvPr>
        </p:nvSpPr>
        <p:spPr/>
        <p:txBody>
          <a:bodyPr/>
          <a:lstStyle/>
          <a:p>
            <a:r>
              <a:rPr lang="el" dirty="0"/>
              <a:t>Ο στόχος μας</a:t>
            </a:r>
          </a:p>
        </p:txBody>
      </p:sp>
      <p:sp>
        <p:nvSpPr>
          <p:cNvPr id="3" name="Content Placeholder 2">
            <a:extLst>
              <a:ext uri="{FF2B5EF4-FFF2-40B4-BE49-F238E27FC236}">
                <a16:creationId xmlns:a16="http://schemas.microsoft.com/office/drawing/2014/main" id="{8ED24ED1-8072-531F-E800-4D6A42EF4344}"/>
              </a:ext>
            </a:extLst>
          </p:cNvPr>
          <p:cNvSpPr>
            <a:spLocks noGrp="1"/>
          </p:cNvSpPr>
          <p:nvPr>
            <p:ph idx="1"/>
          </p:nvPr>
        </p:nvSpPr>
        <p:spPr/>
        <p:txBody>
          <a:bodyPr/>
          <a:lstStyle/>
          <a:p>
            <a:r>
              <a:rPr lang="el" dirty="0"/>
              <a:t>Να αναδείξουμε τη σημασία της </a:t>
            </a:r>
            <a:r>
              <a:rPr lang="el-GR" dirty="0"/>
              <a:t>ανίχνευσης, </a:t>
            </a:r>
            <a:r>
              <a:rPr lang="el" i="1" dirty="0"/>
              <a:t>αξιολόγησης και της </a:t>
            </a:r>
            <a:r>
              <a:rPr lang="el-GR" i="1" dirty="0"/>
              <a:t>αντιμετώπισης</a:t>
            </a:r>
            <a:r>
              <a:rPr lang="el" i="1" dirty="0"/>
              <a:t> του άγχους </a:t>
            </a:r>
            <a:r>
              <a:rPr lang="el" dirty="0"/>
              <a:t>σε άτομα με ΧΑΠ </a:t>
            </a:r>
            <a:r>
              <a:rPr lang="el-GR" dirty="0"/>
              <a:t>δίνοντας παραδείγματα παρέμβασης μέσω μιας κλινικής περίπτωσης.</a:t>
            </a:r>
            <a:endParaRPr lang="el" dirty="0"/>
          </a:p>
        </p:txBody>
      </p:sp>
    </p:spTree>
    <p:extLst>
      <p:ext uri="{BB962C8B-B14F-4D97-AF65-F5344CB8AC3E}">
        <p14:creationId xmlns:p14="http://schemas.microsoft.com/office/powerpoint/2010/main" val="413831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8D90-93AC-1842-CECA-CCD118AF2197}"/>
              </a:ext>
            </a:extLst>
          </p:cNvPr>
          <p:cNvSpPr>
            <a:spLocks noGrp="1"/>
          </p:cNvSpPr>
          <p:nvPr>
            <p:ph type="title"/>
          </p:nvPr>
        </p:nvSpPr>
        <p:spPr/>
        <p:txBody>
          <a:bodyPr/>
          <a:lstStyle/>
          <a:p>
            <a:r>
              <a:rPr lang="el" dirty="0"/>
              <a:t>Τι θα μάθετε</a:t>
            </a:r>
          </a:p>
        </p:txBody>
      </p:sp>
      <p:sp>
        <p:nvSpPr>
          <p:cNvPr id="3" name="Content Placeholder 2">
            <a:extLst>
              <a:ext uri="{FF2B5EF4-FFF2-40B4-BE49-F238E27FC236}">
                <a16:creationId xmlns:a16="http://schemas.microsoft.com/office/drawing/2014/main" id="{0EE9A9EB-987B-846F-8A8D-91B43BF2F6B8}"/>
              </a:ext>
            </a:extLst>
          </p:cNvPr>
          <p:cNvSpPr>
            <a:spLocks noGrp="1"/>
          </p:cNvSpPr>
          <p:nvPr>
            <p:ph idx="1"/>
          </p:nvPr>
        </p:nvSpPr>
        <p:spPr/>
        <p:txBody>
          <a:bodyPr/>
          <a:lstStyle/>
          <a:p>
            <a:r>
              <a:rPr lang="el" sz="2000" dirty="0"/>
              <a:t>Γιατί εστιάζουμε στο άγχος</a:t>
            </a:r>
          </a:p>
          <a:p>
            <a:r>
              <a:rPr lang="el" sz="2000" dirty="0"/>
              <a:t>Τι σημαίνει άγχος σε άτομα με χρόνια αναπνευστικά νοσήματα</a:t>
            </a:r>
          </a:p>
          <a:p>
            <a:r>
              <a:rPr lang="el" sz="2000" dirty="0"/>
              <a:t>Πώς μπορούμε να βελτιώσουμε τη διαχείριση ατόμων με χρόνια αναπνευστικά νοσήματα και άγχος</a:t>
            </a:r>
          </a:p>
          <a:p>
            <a:r>
              <a:rPr lang="el" sz="2000" dirty="0"/>
              <a:t>Πώς μπορείτε να γίνετε μέρος αυτής της αλλαγής</a:t>
            </a:r>
          </a:p>
        </p:txBody>
      </p:sp>
    </p:spTree>
    <p:extLst>
      <p:ext uri="{BB962C8B-B14F-4D97-AF65-F5344CB8AC3E}">
        <p14:creationId xmlns:p14="http://schemas.microsoft.com/office/powerpoint/2010/main" val="255986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893C-AF61-9328-F7F5-4EE4DCBD5B50}"/>
              </a:ext>
            </a:extLst>
          </p:cNvPr>
          <p:cNvSpPr>
            <a:spLocks noGrp="1"/>
          </p:cNvSpPr>
          <p:nvPr>
            <p:ph type="title"/>
          </p:nvPr>
        </p:nvSpPr>
        <p:spPr/>
        <p:txBody>
          <a:bodyPr/>
          <a:lstStyle/>
          <a:p>
            <a:r>
              <a:rPr lang="el" dirty="0"/>
              <a:t>Ψυχικές διαταραχές: </a:t>
            </a:r>
            <a:br>
              <a:rPr lang="en-US" dirty="0"/>
            </a:br>
            <a:r>
              <a:rPr lang="el" dirty="0"/>
              <a:t>Σημαντικές συννοσηρότητες στη ΧΑΠ</a:t>
            </a:r>
          </a:p>
        </p:txBody>
      </p:sp>
      <p:sp>
        <p:nvSpPr>
          <p:cNvPr id="3" name="Content Placeholder 2">
            <a:extLst>
              <a:ext uri="{FF2B5EF4-FFF2-40B4-BE49-F238E27FC236}">
                <a16:creationId xmlns:a16="http://schemas.microsoft.com/office/drawing/2014/main" id="{FDF19A55-3052-414B-180C-29C81DCED1A4}"/>
              </a:ext>
            </a:extLst>
          </p:cNvPr>
          <p:cNvSpPr>
            <a:spLocks noGrp="1"/>
          </p:cNvSpPr>
          <p:nvPr>
            <p:ph idx="1"/>
          </p:nvPr>
        </p:nvSpPr>
        <p:spPr>
          <a:xfrm>
            <a:off x="358775" y="1348979"/>
            <a:ext cx="7772400" cy="3155786"/>
          </a:xfrm>
        </p:spPr>
        <p:txBody>
          <a:bodyPr/>
          <a:lstStyle/>
          <a:p>
            <a:r>
              <a:rPr lang="el" sz="1600" dirty="0"/>
              <a:t>Το άγχος και η κατάθλιψη είναι συχνά στη ΧΑΠ και σχετίζονται με χειρότερη κατάσταση υγείας και αυξημένο κίνδυνο παροξύνσεων και επείγουσας εισαγωγής στο νοσοκομείο</a:t>
            </a:r>
            <a:r>
              <a:rPr lang="el" sz="1600" baseline="30000" dirty="0"/>
              <a:t>1</a:t>
            </a:r>
          </a:p>
          <a:p>
            <a:r>
              <a:rPr lang="el" sz="1600" dirty="0"/>
              <a:t>Πολλαπλές μελέτες έχουν </a:t>
            </a:r>
            <a:r>
              <a:rPr lang="el-GR" sz="1600" dirty="0"/>
              <a:t>αναδείξει </a:t>
            </a:r>
            <a:r>
              <a:rPr lang="el" sz="1600" dirty="0"/>
              <a:t>συσχέτιση μεταξύ του καπνίσματος και των αυξημένων συμπτωμάτων άγχους ή </a:t>
            </a:r>
            <a:r>
              <a:rPr lang="el-GR" sz="1600" dirty="0"/>
              <a:t>αγχώδους διαταραχής</a:t>
            </a:r>
            <a:r>
              <a:rPr lang="el" sz="1600" baseline="30000" dirty="0"/>
              <a:t>2</a:t>
            </a:r>
          </a:p>
          <a:p>
            <a:r>
              <a:rPr lang="el" sz="1600" dirty="0"/>
              <a:t>Το κάπνισμα, η κατάθλιψη και το άγχος συνδέονται με υψηλότερο κίνδυνο θανάτου σε άτομα με ΧΑΠ </a:t>
            </a:r>
            <a:r>
              <a:rPr lang="el" sz="1600" baseline="30000" dirty="0"/>
              <a:t>3</a:t>
            </a:r>
          </a:p>
          <a:p>
            <a:r>
              <a:rPr lang="el" sz="1600" dirty="0"/>
              <a:t>Οι </a:t>
            </a:r>
            <a:r>
              <a:rPr lang="el-GR" sz="1600" dirty="0"/>
              <a:t>ιατροί ΠΦΥ</a:t>
            </a:r>
            <a:r>
              <a:rPr lang="el" sz="1600" dirty="0"/>
              <a:t> συχνά έχουν χαμηλή αυτοπεποίθηση για την αξιολόγηση και τη θεραπεία προβλημάτων ψυχικής υγείας, λόγω </a:t>
            </a:r>
            <a:r>
              <a:rPr lang="el-GR" sz="1600" dirty="0"/>
              <a:t>της πολυπλοκότητας της κατάστασης αλλά </a:t>
            </a:r>
            <a:r>
              <a:rPr lang="el" sz="1600" dirty="0"/>
              <a:t>και συμπτωμάτων όπως η δύσπνοια</a:t>
            </a:r>
          </a:p>
          <a:p>
            <a:endParaRPr lang="en-US" sz="1600" baseline="30000" dirty="0"/>
          </a:p>
        </p:txBody>
      </p:sp>
      <p:sp>
        <p:nvSpPr>
          <p:cNvPr id="4" name="Text Placeholder 3">
            <a:extLst>
              <a:ext uri="{FF2B5EF4-FFF2-40B4-BE49-F238E27FC236}">
                <a16:creationId xmlns:a16="http://schemas.microsoft.com/office/drawing/2014/main" id="{9EA2BF9A-CE52-FA5B-BE81-54DD909A1D20}"/>
              </a:ext>
            </a:extLst>
          </p:cNvPr>
          <p:cNvSpPr txBox="1">
            <a:spLocks/>
          </p:cNvSpPr>
          <p:nvPr/>
        </p:nvSpPr>
        <p:spPr>
          <a:xfrm>
            <a:off x="3911600" y="4456488"/>
            <a:ext cx="5232400" cy="374205"/>
          </a:xfrm>
          <a:prstGeom prst="rect">
            <a:avLst/>
          </a:prstGeom>
        </p:spPr>
        <p:txBody>
          <a:bodyPr wrap="square" anchor="b" anchorCtr="0">
            <a:spAutoFit/>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marL="0" indent="0" algn="r" defTabSz="914400">
              <a:buNone/>
            </a:pPr>
            <a:r>
              <a:rPr lang="el" sz="800" kern="0" dirty="0"/>
              <a:t>1. GOLD 2022. Διαθέσιμο στη διεύθυνση: https://goldcopd.org/2022-gold-reports-2/; </a:t>
            </a:r>
            <a:br>
              <a:rPr lang="en-US" sz="800" kern="0" dirty="0"/>
            </a:br>
            <a:r>
              <a:rPr lang="el" sz="800" kern="0" dirty="0"/>
              <a:t>2. Moylan S, et al. Brain </a:t>
            </a:r>
            <a:r>
              <a:rPr lang="el" sz="800" kern="0" dirty="0" err="1"/>
              <a:t>Behav </a:t>
            </a:r>
            <a:r>
              <a:rPr lang="el" sz="800" kern="0" dirty="0"/>
              <a:t>2013; 3:302-26; 3. Lou P, et al. Respir Care 2014; 59:54-61.</a:t>
            </a:r>
          </a:p>
        </p:txBody>
      </p:sp>
    </p:spTree>
    <p:extLst>
      <p:ext uri="{BB962C8B-B14F-4D97-AF65-F5344CB8AC3E}">
        <p14:creationId xmlns:p14="http://schemas.microsoft.com/office/powerpoint/2010/main" val="34193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71F5-3455-35A1-8E09-B1D3F8A315DA}"/>
              </a:ext>
            </a:extLst>
          </p:cNvPr>
          <p:cNvSpPr>
            <a:spLocks noGrp="1"/>
          </p:cNvSpPr>
          <p:nvPr>
            <p:ph type="title"/>
          </p:nvPr>
        </p:nvSpPr>
        <p:spPr/>
        <p:txBody>
          <a:bodyPr/>
          <a:lstStyle/>
          <a:p>
            <a:r>
              <a:rPr lang="el" dirty="0"/>
              <a:t>Επιπολασμός και επίδραση του άγχους στη ΧΑΠ</a:t>
            </a:r>
          </a:p>
        </p:txBody>
      </p:sp>
      <p:sp>
        <p:nvSpPr>
          <p:cNvPr id="3" name="Content Placeholder 2">
            <a:extLst>
              <a:ext uri="{FF2B5EF4-FFF2-40B4-BE49-F238E27FC236}">
                <a16:creationId xmlns:a16="http://schemas.microsoft.com/office/drawing/2014/main" id="{6A7244DA-8DF7-8700-D756-44506480FE59}"/>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l" sz="2000" dirty="0"/>
              <a:t>Το άγχος έχει αναγνωριστεί ως σημαντικό πρόβλημα στη ΧΑΠ, με εκτιμώμενο επιπολασμό έως και 40% </a:t>
            </a:r>
            <a:r>
              <a:rPr lang="el" sz="2000" baseline="30000" dirty="0"/>
              <a:t>1</a:t>
            </a:r>
            <a:endParaRPr lang="en-US" sz="2000" dirty="0"/>
          </a:p>
          <a:p>
            <a:pPr marL="285750" indent="-285750">
              <a:spcBef>
                <a:spcPts val="600"/>
              </a:spcBef>
              <a:buFont typeface="Arial" panose="020B0604020202020204" pitchFamily="34" charset="0"/>
              <a:buChar char="•"/>
            </a:pPr>
            <a:r>
              <a:rPr lang="el" sz="2000" dirty="0"/>
              <a:t>Τα άτομα με ΧΑΠ έχουν έως και δέκα φορές περισσότερες πιθανότητες να εμφανίσουν διαταραχή πανικού ή κρίσεις πανικού σε σύγκριση με </a:t>
            </a:r>
            <a:r>
              <a:rPr lang="el-GR" sz="2000" dirty="0"/>
              <a:t>τον</a:t>
            </a:r>
            <a:r>
              <a:rPr lang="el" sz="2000" dirty="0"/>
              <a:t> γενικό πληθυσμό </a:t>
            </a:r>
            <a:r>
              <a:rPr lang="el" sz="2000" baseline="30000" dirty="0"/>
              <a:t>2</a:t>
            </a:r>
            <a:endParaRPr lang="en-US" sz="2000" dirty="0"/>
          </a:p>
          <a:p>
            <a:pPr marL="285750" indent="-285750">
              <a:spcBef>
                <a:spcPts val="600"/>
              </a:spcBef>
              <a:buFont typeface="Arial" panose="020B0604020202020204" pitchFamily="34" charset="0"/>
              <a:buChar char="•"/>
            </a:pPr>
            <a:r>
              <a:rPr lang="el" sz="2000" dirty="0"/>
              <a:t>Το άγχος συνδέεται με μειωμένη ποιότητα ζωής </a:t>
            </a:r>
            <a:r>
              <a:rPr lang="el" sz="2000" baseline="30000" dirty="0"/>
              <a:t>3 </a:t>
            </a:r>
            <a:r>
              <a:rPr lang="el" sz="2000" dirty="0"/>
              <a:t>και αυξημένο κίνδυνο θνησιμότητας </a:t>
            </a:r>
            <a:r>
              <a:rPr lang="el" sz="2000" baseline="30000" dirty="0"/>
              <a:t>4</a:t>
            </a:r>
          </a:p>
        </p:txBody>
      </p:sp>
      <p:sp>
        <p:nvSpPr>
          <p:cNvPr id="4" name="Text Placeholder 3">
            <a:extLst>
              <a:ext uri="{FF2B5EF4-FFF2-40B4-BE49-F238E27FC236}">
                <a16:creationId xmlns:a16="http://schemas.microsoft.com/office/drawing/2014/main" id="{8DC260FA-2039-A2FE-AA48-43A9528640B7}"/>
              </a:ext>
            </a:extLst>
          </p:cNvPr>
          <p:cNvSpPr txBox="1">
            <a:spLocks/>
          </p:cNvSpPr>
          <p:nvPr/>
        </p:nvSpPr>
        <p:spPr>
          <a:xfrm>
            <a:off x="3283027" y="4436317"/>
            <a:ext cx="5860973" cy="374205"/>
          </a:xfrm>
          <a:prstGeom prst="rect">
            <a:avLst/>
          </a:prstGeom>
        </p:spPr>
        <p:txBody>
          <a:bodyPr wrap="square" anchor="b" anchorCtr="0">
            <a:spAutoFit/>
          </a:bodyPr>
          <a:lstStyle>
            <a:lvl1pPr marL="259556" indent="-259556" algn="l" rtl="0" eaLnBrk="0" fontAlgn="base" hangingPunct="0">
              <a:lnSpc>
                <a:spcPct val="120000"/>
              </a:lnSpc>
              <a:spcBef>
                <a:spcPct val="20000"/>
              </a:spcBef>
              <a:spcAft>
                <a:spcPct val="0"/>
              </a:spcAft>
              <a:buClr>
                <a:srgbClr val="CC030B"/>
              </a:buClr>
              <a:buSzPct val="130000"/>
              <a:buFont typeface="Times" pitchFamily="-65" charset="0"/>
              <a:buChar char="•"/>
              <a:tabLst>
                <a:tab pos="1070372" algn="l"/>
                <a:tab pos="1231106" algn="l"/>
              </a:tabLst>
              <a:defRPr sz="2250">
                <a:solidFill>
                  <a:schemeClr val="tx1"/>
                </a:solidFill>
                <a:latin typeface="+mn-lt"/>
                <a:ea typeface="ＭＳ Ｐゴシック" pitchFamily="112" charset="-128"/>
                <a:cs typeface="ＭＳ Ｐゴシック" pitchFamily="96" charset="-128"/>
              </a:defRPr>
            </a:lvl1pPr>
            <a:lvl2pPr marL="526256" indent="-265510" algn="l" rtl="0" eaLnBrk="0" fontAlgn="base" hangingPunct="0">
              <a:lnSpc>
                <a:spcPct val="120000"/>
              </a:lnSpc>
              <a:spcBef>
                <a:spcPct val="20000"/>
              </a:spcBef>
              <a:spcAft>
                <a:spcPct val="0"/>
              </a:spcAft>
              <a:buClr>
                <a:srgbClr val="CC030B"/>
              </a:buClr>
              <a:buSzPct val="100000"/>
              <a:buChar char="o"/>
              <a:tabLst>
                <a:tab pos="1070372" algn="l"/>
                <a:tab pos="1231106" algn="l"/>
              </a:tabLst>
              <a:defRPr sz="1950">
                <a:solidFill>
                  <a:schemeClr val="tx1"/>
                </a:solidFill>
                <a:latin typeface="+mn-lt"/>
                <a:ea typeface="ＭＳ Ｐゴシック" pitchFamily="112" charset="-128"/>
              </a:defRPr>
            </a:lvl2pPr>
            <a:lvl3pPr marL="745331" indent="-201216" algn="l" rtl="0" eaLnBrk="0" fontAlgn="base" hangingPunct="0">
              <a:lnSpc>
                <a:spcPct val="120000"/>
              </a:lnSpc>
              <a:spcBef>
                <a:spcPct val="20000"/>
              </a:spcBef>
              <a:spcAft>
                <a:spcPct val="0"/>
              </a:spcAft>
              <a:buClr>
                <a:srgbClr val="CC030B"/>
              </a:buClr>
              <a:buChar char="•"/>
              <a:tabLst>
                <a:tab pos="1070372" algn="l"/>
                <a:tab pos="1231106" algn="l"/>
              </a:tabLst>
              <a:defRPr sz="1650">
                <a:solidFill>
                  <a:schemeClr val="tx1"/>
                </a:solidFill>
                <a:latin typeface="+mn-lt"/>
                <a:ea typeface="ＭＳ Ｐゴシック" pitchFamily="112" charset="-128"/>
              </a:defRPr>
            </a:lvl3pPr>
            <a:lvl4pPr marL="994172" indent="-247650" algn="l" rtl="0" eaLnBrk="0" fontAlgn="base" hangingPunct="0">
              <a:lnSpc>
                <a:spcPct val="120000"/>
              </a:lnSpc>
              <a:spcBef>
                <a:spcPct val="20000"/>
              </a:spcBef>
              <a:spcAft>
                <a:spcPct val="0"/>
              </a:spcAft>
              <a:buClr>
                <a:srgbClr val="CC030B"/>
              </a:buClr>
              <a:buChar char="–"/>
              <a:tabLst>
                <a:tab pos="1070372" algn="l"/>
                <a:tab pos="1231106" algn="l"/>
              </a:tabLst>
              <a:defRPr sz="1425">
                <a:solidFill>
                  <a:schemeClr val="tx1"/>
                </a:solidFill>
                <a:latin typeface="+mn-lt"/>
                <a:ea typeface="ＭＳ Ｐゴシック" pitchFamily="112" charset="-128"/>
              </a:defRPr>
            </a:lvl4pPr>
            <a:lvl5pPr marL="1200150" indent="-204788" algn="l" rtl="0" eaLnBrk="0" fontAlgn="base" hangingPunct="0">
              <a:lnSpc>
                <a:spcPct val="120000"/>
              </a:lnSpc>
              <a:spcBef>
                <a:spcPct val="20000"/>
              </a:spcBef>
              <a:spcAft>
                <a:spcPct val="0"/>
              </a:spcAft>
              <a:buClr>
                <a:srgbClr val="CC030B"/>
              </a:buClr>
              <a:buChar char="»"/>
              <a:tabLst>
                <a:tab pos="1070372" algn="l"/>
                <a:tab pos="1231106" algn="l"/>
              </a:tabLst>
              <a:defRPr sz="1275">
                <a:solidFill>
                  <a:schemeClr val="tx1"/>
                </a:solidFill>
                <a:latin typeface="+mn-lt"/>
                <a:ea typeface="ＭＳ Ｐゴシック" pitchFamily="112" charset="-128"/>
              </a:defRPr>
            </a:lvl5pPr>
            <a:lvl6pPr marL="15430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6pPr>
            <a:lvl7pPr marL="18859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7pPr>
            <a:lvl8pPr marL="22288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8pPr>
            <a:lvl9pPr marL="2571750" indent="-204788" algn="l" rtl="0" fontAlgn="base">
              <a:lnSpc>
                <a:spcPct val="120000"/>
              </a:lnSpc>
              <a:spcBef>
                <a:spcPct val="20000"/>
              </a:spcBef>
              <a:spcAft>
                <a:spcPct val="0"/>
              </a:spcAft>
              <a:buClr>
                <a:schemeClr val="tx2"/>
              </a:buClr>
              <a:buChar char="»"/>
              <a:tabLst>
                <a:tab pos="1070372" algn="l"/>
                <a:tab pos="1231106" algn="l"/>
              </a:tabLst>
              <a:defRPr sz="1275">
                <a:solidFill>
                  <a:schemeClr val="tx1"/>
                </a:solidFill>
                <a:latin typeface="+mn-lt"/>
              </a:defRPr>
            </a:lvl9pPr>
          </a:lstStyle>
          <a:p>
            <a:pPr marL="0" indent="0" algn="r" defTabSz="914400">
              <a:buNone/>
            </a:pPr>
            <a:r>
              <a:rPr lang="el" sz="800" kern="0" dirty="0"/>
              <a:t>1. </a:t>
            </a:r>
            <a:r>
              <a:rPr lang="el" sz="800" kern="0" dirty="0" err="1"/>
              <a:t>Παναγιώτη </a:t>
            </a:r>
            <a:r>
              <a:rPr lang="el" sz="800" kern="0" dirty="0"/>
              <a:t>Μ. Int J Chron Obstruct </a:t>
            </a:r>
            <a:r>
              <a:rPr lang="el" sz="800" kern="0" dirty="0" err="1"/>
              <a:t>Pulmon </a:t>
            </a:r>
            <a:r>
              <a:rPr lang="el" sz="800" kern="0" dirty="0"/>
              <a:t>Dis 2014;9:1289-306; 2. Livermore Ν, et αϊ. Respir Med 2010;104:1246-53; </a:t>
            </a:r>
            <a:br>
              <a:rPr lang="en-US" sz="800" kern="0" dirty="0"/>
            </a:br>
            <a:r>
              <a:rPr lang="el" sz="800" kern="0" dirty="0"/>
              <a:t>3. Blakemore A, et al. Int J Chron Obstruct </a:t>
            </a:r>
            <a:r>
              <a:rPr lang="el" sz="800" kern="0" dirty="0" err="1"/>
              <a:t>Pulmon </a:t>
            </a:r>
            <a:r>
              <a:rPr lang="el" sz="800" kern="0" dirty="0"/>
              <a:t>Dis 2014;9:501-12; 4. </a:t>
            </a:r>
            <a:r>
              <a:rPr lang="el" sz="800" kern="0" dirty="0" err="1"/>
              <a:t>Vikjord </a:t>
            </a:r>
            <a:r>
              <a:rPr lang="el" sz="800" kern="0" dirty="0"/>
              <a:t>SAA, et al. Respir Med 2020; 171:106089.</a:t>
            </a:r>
          </a:p>
        </p:txBody>
      </p:sp>
    </p:spTree>
    <p:extLst>
      <p:ext uri="{BB962C8B-B14F-4D97-AF65-F5344CB8AC3E}">
        <p14:creationId xmlns:p14="http://schemas.microsoft.com/office/powerpoint/2010/main" val="193878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A77A5-4EC1-C6C6-417A-D33AA4273316}"/>
              </a:ext>
            </a:extLst>
          </p:cNvPr>
          <p:cNvSpPr>
            <a:spLocks noGrp="1"/>
          </p:cNvSpPr>
          <p:nvPr>
            <p:ph type="title"/>
          </p:nvPr>
        </p:nvSpPr>
        <p:spPr/>
        <p:txBody>
          <a:bodyPr/>
          <a:lstStyle/>
          <a:p>
            <a:r>
              <a:rPr lang="el" dirty="0"/>
              <a:t>Κλινικ</a:t>
            </a:r>
            <a:r>
              <a:rPr lang="el-GR" dirty="0"/>
              <a:t>ή</a:t>
            </a:r>
            <a:r>
              <a:rPr lang="el" dirty="0"/>
              <a:t> περίπτωση</a:t>
            </a:r>
          </a:p>
        </p:txBody>
      </p:sp>
      <p:sp>
        <p:nvSpPr>
          <p:cNvPr id="2" name="TextBox 1">
            <a:extLst>
              <a:ext uri="{FF2B5EF4-FFF2-40B4-BE49-F238E27FC236}">
                <a16:creationId xmlns:a16="http://schemas.microsoft.com/office/drawing/2014/main" id="{3F02A17C-DFE5-ABB1-64F8-E0BA6D1868FA}"/>
              </a:ext>
            </a:extLst>
          </p:cNvPr>
          <p:cNvSpPr txBox="1"/>
          <p:nvPr/>
        </p:nvSpPr>
        <p:spPr>
          <a:xfrm>
            <a:off x="856784" y="4686006"/>
            <a:ext cx="7430432"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l-GR" sz="1600" dirty="0"/>
              <a:t>Αναπνοή και ευεξία με γνώμονα την καθολική πρόσβαση στη σωστή περίθαλψη</a:t>
            </a:r>
          </a:p>
        </p:txBody>
      </p:sp>
    </p:spTree>
    <p:extLst>
      <p:ext uri="{BB962C8B-B14F-4D97-AF65-F5344CB8AC3E}">
        <p14:creationId xmlns:p14="http://schemas.microsoft.com/office/powerpoint/2010/main" val="933915726"/>
      </p:ext>
    </p:extLst>
  </p:cSld>
  <p:clrMapOvr>
    <a:masterClrMapping/>
  </p:clrMapOvr>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5913</TotalTime>
  <Words>2708</Words>
  <Application>Microsoft Office PowerPoint</Application>
  <PresentationFormat>On-screen Show (16:9)</PresentationFormat>
  <Paragraphs>245</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ＭＳ Ｐゴシック</vt:lpstr>
      <vt:lpstr>Arial</vt:lpstr>
      <vt:lpstr>Calibri</vt:lpstr>
      <vt:lpstr>Calibri Light</vt:lpstr>
      <vt:lpstr>Times</vt:lpstr>
      <vt:lpstr>Wingdings</vt:lpstr>
      <vt:lpstr>1_Blank Presentation</vt:lpstr>
      <vt:lpstr>Custom Design</vt:lpstr>
      <vt:lpstr>ΧΑΠ και Ψυχική Υγεία</vt:lpstr>
      <vt:lpstr>ΧΑΠ και Ψυχική Υγεία  Συζήτηση κλινικής περίπτωσης ΧΑΠ και άγχος   Bjorn Stallberg , Liz Steed, Stephanie Taylor</vt:lpstr>
      <vt:lpstr>Σχετικά με αυτές τις διαφάνειες</vt:lpstr>
      <vt:lpstr>Γλωσσάρι όρων, συντομογραφιών και ακρωνύμιων</vt:lpstr>
      <vt:lpstr>Ο στόχος μας</vt:lpstr>
      <vt:lpstr>Τι θα μάθετε</vt:lpstr>
      <vt:lpstr>Ψυχικές διαταραχές:  Σημαντικές συννοσηρότητες στη ΧΑΠ</vt:lpstr>
      <vt:lpstr>Επιπολασμός και επίδραση του άγχους στη ΧΑΠ</vt:lpstr>
      <vt:lpstr>Κλινική περίπτωση</vt:lpstr>
      <vt:lpstr>Ιστορικό</vt:lpstr>
      <vt:lpstr>Ιατρικό ιστορικό</vt:lpstr>
      <vt:lpstr>Αναπνευστικό ιστορικό Ι</vt:lpstr>
      <vt:lpstr>Αναπνευστικό ιστορικό II</vt:lpstr>
      <vt:lpstr>Παρουσίαση του ραντεβού</vt:lpstr>
      <vt:lpstr>Τι του πρόσφερε ο γιατρός του</vt:lpstr>
      <vt:lpstr>PowerPoint Presentation</vt:lpstr>
      <vt:lpstr>Ποια είναι η γνώμη σας για την επίσκεψη του Γιάννη;</vt:lpstr>
      <vt:lpstr>Κάτι σημαντικό χάθηκε</vt:lpstr>
      <vt:lpstr>ΧΑΠ και Ψυχική Υγεία: Ολιστική και πρακτική καθοδήγηση για την Πρωτοβάθμια Υγεία</vt:lpstr>
      <vt:lpstr>Διάγνωση άγχους</vt:lpstr>
      <vt:lpstr>Ανίχνευση προβλημάτων ψυχικής υγείας σε άτομα με ΧΑΠ: PHQ-4</vt:lpstr>
      <vt:lpstr>Λεπτομερέστερη αξιολόγηση του άγχους: GAD-7</vt:lpstr>
      <vt:lpstr>GAD-7</vt:lpstr>
      <vt:lpstr>Διαχείριση του άγχους</vt:lpstr>
      <vt:lpstr>Γνωσιακή Συμπεριφορική Θεραπεία (CBT)</vt:lpstr>
      <vt:lpstr>Συζήτηση CBT ως επιλογή: Κορυφαίες συμβουλές</vt:lpstr>
      <vt:lpstr>Εισαγωγή στη CBT</vt:lpstr>
      <vt:lpstr>Άλλες παρεμβάσεις για την αντιμετώπιση της δύσπνοιας μπορεί να βελτιώσουν το άγχος</vt:lpstr>
      <vt:lpstr>Διακοπή καπνίσματος σε άτομα με ΧΑΠ και ψυχικές διαταραχές</vt:lpstr>
      <vt:lpstr>Υποστήριξη της διακοπής του καπνίσματος</vt:lpstr>
      <vt:lpstr>Η επανεξέταση του Γιάννη</vt:lpstr>
      <vt:lpstr>ΣΥΝΟΨΙΖΟΝΤΑΣ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Siân Williams</dc:creator>
  <cp:lastModifiedBy>Ι. Tsiligianni</cp:lastModifiedBy>
  <cp:revision>51</cp:revision>
  <dcterms:created xsi:type="dcterms:W3CDTF">2019-11-21T21:57:43Z</dcterms:created>
  <dcterms:modified xsi:type="dcterms:W3CDTF">2022-11-13T17:01:31Z</dcterms:modified>
</cp:coreProperties>
</file>