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35"/>
  </p:notesMasterIdLst>
  <p:sldIdLst>
    <p:sldId id="264" r:id="rId2"/>
    <p:sldId id="265" r:id="rId3"/>
    <p:sldId id="263" r:id="rId4"/>
    <p:sldId id="266" r:id="rId5"/>
    <p:sldId id="267" r:id="rId6"/>
    <p:sldId id="268" r:id="rId7"/>
    <p:sldId id="270" r:id="rId8"/>
    <p:sldId id="317" r:id="rId9"/>
    <p:sldId id="272" r:id="rId10"/>
    <p:sldId id="273" r:id="rId11"/>
    <p:sldId id="274" r:id="rId12"/>
    <p:sldId id="275" r:id="rId13"/>
    <p:sldId id="308" r:id="rId14"/>
    <p:sldId id="309" r:id="rId15"/>
    <p:sldId id="310" r:id="rId16"/>
    <p:sldId id="311" r:id="rId17"/>
    <p:sldId id="312" r:id="rId18"/>
    <p:sldId id="313" r:id="rId19"/>
    <p:sldId id="293" r:id="rId20"/>
    <p:sldId id="318" r:id="rId21"/>
    <p:sldId id="302" r:id="rId22"/>
    <p:sldId id="315" r:id="rId23"/>
    <p:sldId id="316" r:id="rId24"/>
    <p:sldId id="319" r:id="rId25"/>
    <p:sldId id="320" r:id="rId26"/>
    <p:sldId id="321" r:id="rId27"/>
    <p:sldId id="322" r:id="rId28"/>
    <p:sldId id="305" r:id="rId29"/>
    <p:sldId id="323" r:id="rId30"/>
    <p:sldId id="271" r:id="rId31"/>
    <p:sldId id="282" r:id="rId32"/>
    <p:sldId id="324" r:id="rId33"/>
    <p:sldId id="291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5" autoAdjust="0"/>
    <p:restoredTop sz="69386" autoAdjust="0"/>
  </p:normalViewPr>
  <p:slideViewPr>
    <p:cSldViewPr snapToGrid="0" snapToObjects="1">
      <p:cViewPr varScale="1">
        <p:scale>
          <a:sx n="71" d="100"/>
          <a:sy n="71" d="100"/>
        </p:scale>
        <p:origin x="1224" y="2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8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0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06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404-975E-4A6F-A6D6-43C8116AC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8AB2-2787-4BBD-B654-7C0E2FD84211}"/>
              </a:ext>
            </a:extLst>
          </p:cNvPr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  <p:extLst>
      <p:ext uri="{BB962C8B-B14F-4D97-AF65-F5344CB8AC3E}">
        <p14:creationId xmlns:p14="http://schemas.microsoft.com/office/powerpoint/2010/main" val="4084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F2938DA-659B-11A3-787D-0112DA27CD4D}"/>
              </a:ext>
            </a:extLst>
          </p:cNvPr>
          <p:cNvSpPr txBox="1"/>
          <p:nvPr userDrawn="1"/>
        </p:nvSpPr>
        <p:spPr>
          <a:xfrm>
            <a:off x="1016000" y="4942228"/>
            <a:ext cx="8128000" cy="255839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aportado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beca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educativa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desarrollo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edición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impresion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costes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asociados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no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contenido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este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 </a:t>
            </a:r>
            <a:endParaRPr lang="en-US" sz="8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47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F2CB799-EABD-03F3-1BE1-3EC58F2B517C}"/>
              </a:ext>
            </a:extLst>
          </p:cNvPr>
          <p:cNvSpPr txBox="1"/>
          <p:nvPr userDrawn="1"/>
        </p:nvSpPr>
        <p:spPr>
          <a:xfrm>
            <a:off x="408464" y="4942228"/>
            <a:ext cx="8070374" cy="255839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aportado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beca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educativa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desarrollo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edición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impresion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costes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asociados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no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contenido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este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 </a:t>
            </a:r>
            <a:endParaRPr lang="en-US" sz="8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12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6A256E-1EBC-4F2D-BAB5-5EAE083CD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980435-5DB7-4EED-A356-152461997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3C6F891-E3A9-47F8-91AA-FEBA4EEFA0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rg.org/dth1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171575"/>
            <a:ext cx="7578362" cy="933450"/>
          </a:xfrm>
        </p:spPr>
        <p:txBody>
          <a:bodyPr/>
          <a:lstStyle/>
          <a:p>
            <a:r>
              <a:rPr lang="en-GB" dirty="0"/>
              <a:t>EPOC y </a:t>
            </a:r>
            <a:r>
              <a:rPr lang="en-GB" dirty="0" err="1"/>
              <a:t>salud</a:t>
            </a:r>
            <a:r>
              <a:rPr lang="en-GB" dirty="0"/>
              <a:t> mental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82A1-87DA-A6C9-B14F-3336335E18D5}"/>
              </a:ext>
            </a:extLst>
          </p:cNvPr>
          <p:cNvSpPr txBox="1"/>
          <p:nvPr/>
        </p:nvSpPr>
        <p:spPr>
          <a:xfrm>
            <a:off x="2195362" y="2248584"/>
            <a:ext cx="537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Una </a:t>
            </a:r>
            <a:r>
              <a:rPr lang="en-US" b="1" dirty="0" err="1"/>
              <a:t>iniciativa</a:t>
            </a:r>
            <a:r>
              <a:rPr lang="en-US" b="1" dirty="0"/>
              <a:t> del IPCRG</a:t>
            </a:r>
          </a:p>
          <a:p>
            <a:pPr algn="ctr"/>
            <a:r>
              <a:rPr lang="en-US" b="1" dirty="0" err="1"/>
              <a:t>Guía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r>
              <a:rPr lang="en-US" b="1" dirty="0"/>
              <a:t> y </a:t>
            </a:r>
            <a:r>
              <a:rPr lang="en-US" b="1" dirty="0" err="1"/>
              <a:t>holística</a:t>
            </a:r>
            <a:r>
              <a:rPr lang="en-US" b="1" dirty="0"/>
              <a:t> para </a:t>
            </a:r>
            <a:r>
              <a:rPr lang="en-US" b="1" dirty="0" err="1"/>
              <a:t>atención</a:t>
            </a:r>
            <a:r>
              <a:rPr lang="en-US" b="1" dirty="0"/>
              <a:t> </a:t>
            </a:r>
            <a:r>
              <a:rPr lang="en-US" b="1" dirty="0" err="1"/>
              <a:t>primaria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74373-B8DA-C008-EFF9-922B4524541E}"/>
              </a:ext>
            </a:extLst>
          </p:cNvPr>
          <p:cNvSpPr txBox="1"/>
          <p:nvPr/>
        </p:nvSpPr>
        <p:spPr>
          <a:xfrm>
            <a:off x="344774" y="3700386"/>
            <a:ext cx="8454452" cy="428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ha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aportado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beca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educativa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desarrollo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edición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impresion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costes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asociados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no ha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contribuido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contenido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este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 </a:t>
            </a:r>
            <a:endParaRPr lang="en-US" sz="105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A6A1DF-4648-8ED6-9219-C60816E90789}"/>
              </a:ext>
            </a:extLst>
          </p:cNvPr>
          <p:cNvSpPr txBox="1"/>
          <p:nvPr/>
        </p:nvSpPr>
        <p:spPr>
          <a:xfrm>
            <a:off x="712606" y="4356847"/>
            <a:ext cx="83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Respirar</a:t>
            </a:r>
            <a:r>
              <a:rPr lang="en-US" dirty="0"/>
              <a:t> y </a:t>
            </a:r>
            <a:r>
              <a:rPr lang="en-US" dirty="0" err="1"/>
              <a:t>sentirse</a:t>
            </a:r>
            <a:r>
              <a:rPr lang="en-US" dirty="0"/>
              <a:t> bien a </a:t>
            </a:r>
            <a:r>
              <a:rPr lang="en-US" dirty="0" err="1"/>
              <a:t>través</a:t>
            </a:r>
            <a:r>
              <a:rPr lang="en-US" dirty="0"/>
              <a:t> del </a:t>
            </a:r>
            <a:r>
              <a:rPr lang="en-US" dirty="0" err="1"/>
              <a:t>acceso</a:t>
            </a:r>
            <a:r>
              <a:rPr lang="en-US" dirty="0"/>
              <a:t> universal al </a:t>
            </a:r>
            <a:r>
              <a:rPr lang="en-US" dirty="0" err="1"/>
              <a:t>cuidado</a:t>
            </a:r>
            <a:r>
              <a:rPr lang="en-US" dirty="0"/>
              <a:t> </a:t>
            </a:r>
            <a:r>
              <a:rPr lang="en-US" dirty="0" err="1"/>
              <a:t>adecuado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8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763BB-EC80-2F9B-812E-FE47E4BD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Antecedentes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ED5B9-8AD7-0B88-FC5C-29486BBC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/>
              <a:t>Johan es un hombre de 68 </a:t>
            </a:r>
            <a:r>
              <a:rPr lang="en-US" sz="1500" dirty="0" err="1"/>
              <a:t>años</a:t>
            </a:r>
            <a:endParaRPr lang="en-US" sz="1500" dirty="0"/>
          </a:p>
          <a:p>
            <a:r>
              <a:rPr lang="en-US" sz="1500" dirty="0"/>
              <a:t>Se </a:t>
            </a:r>
            <a:r>
              <a:rPr lang="en-US" sz="1500" dirty="0" err="1"/>
              <a:t>jubiló</a:t>
            </a:r>
            <a:r>
              <a:rPr lang="en-US" sz="1500" dirty="0"/>
              <a:t> </a:t>
            </a:r>
            <a:r>
              <a:rPr lang="en-US" sz="1500" dirty="0" err="1"/>
              <a:t>hace</a:t>
            </a:r>
            <a:r>
              <a:rPr lang="en-US" sz="1500" dirty="0"/>
              <a:t> 4 </a:t>
            </a:r>
            <a:r>
              <a:rPr lang="en-US" sz="1500" dirty="0" err="1"/>
              <a:t>años</a:t>
            </a:r>
            <a:r>
              <a:rPr lang="en-US" sz="1500" dirty="0"/>
              <a:t>. </a:t>
            </a:r>
            <a:r>
              <a:rPr lang="en-US" sz="1500" dirty="0" err="1"/>
              <a:t>Trabajó</a:t>
            </a:r>
            <a:r>
              <a:rPr lang="en-US" sz="1500" dirty="0"/>
              <a:t> </a:t>
            </a:r>
            <a:r>
              <a:rPr lang="en-US" sz="1500" dirty="0" err="1"/>
              <a:t>como</a:t>
            </a:r>
            <a:r>
              <a:rPr lang="en-US" sz="1500" dirty="0"/>
              <a:t> </a:t>
            </a:r>
            <a:r>
              <a:rPr lang="en-US" sz="1500" dirty="0" err="1"/>
              <a:t>librero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un </a:t>
            </a:r>
            <a:r>
              <a:rPr lang="en-US" sz="1500" dirty="0" err="1"/>
              <a:t>pequeño</a:t>
            </a:r>
            <a:r>
              <a:rPr lang="en-US" sz="1500" dirty="0"/>
              <a:t> </a:t>
            </a:r>
            <a:r>
              <a:rPr lang="en-US" sz="1500" dirty="0" err="1"/>
              <a:t>establecimiento</a:t>
            </a:r>
            <a:r>
              <a:rPr lang="en-US" sz="1500" dirty="0"/>
              <a:t> </a:t>
            </a:r>
            <a:r>
              <a:rPr lang="en-US" sz="1500" dirty="0" err="1"/>
              <a:t>durante</a:t>
            </a:r>
            <a:r>
              <a:rPr lang="en-US" sz="1500" dirty="0"/>
              <a:t> </a:t>
            </a:r>
            <a:r>
              <a:rPr lang="en-US" sz="1500" dirty="0" err="1"/>
              <a:t>casi</a:t>
            </a:r>
            <a:r>
              <a:rPr lang="en-US" sz="1500" dirty="0"/>
              <a:t> </a:t>
            </a:r>
            <a:r>
              <a:rPr lang="en-US" sz="1500" dirty="0" err="1"/>
              <a:t>toda</a:t>
            </a:r>
            <a:r>
              <a:rPr lang="en-US" sz="1500" dirty="0"/>
              <a:t> </a:t>
            </a:r>
            <a:r>
              <a:rPr lang="en-US" sz="1500" dirty="0" err="1"/>
              <a:t>su</a:t>
            </a:r>
            <a:r>
              <a:rPr lang="en-US" sz="1500" dirty="0"/>
              <a:t> </a:t>
            </a:r>
            <a:r>
              <a:rPr lang="en-US" sz="1500" dirty="0" err="1"/>
              <a:t>vida</a:t>
            </a:r>
            <a:r>
              <a:rPr lang="en-US" sz="1500" dirty="0"/>
              <a:t> </a:t>
            </a:r>
            <a:r>
              <a:rPr lang="en-US" sz="1500" dirty="0" err="1"/>
              <a:t>laboral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Vive</a:t>
            </a:r>
            <a:r>
              <a:rPr lang="en-US" sz="1500" dirty="0"/>
              <a:t> solo </a:t>
            </a:r>
            <a:r>
              <a:rPr lang="en-US" sz="1500" dirty="0" err="1"/>
              <a:t>en</a:t>
            </a:r>
            <a:r>
              <a:rPr lang="en-US" sz="1500" dirty="0"/>
              <a:t> un pueblo. Tiene dos </a:t>
            </a:r>
            <a:r>
              <a:rPr lang="en-US" sz="1500" dirty="0" err="1"/>
              <a:t>hijos</a:t>
            </a:r>
            <a:r>
              <a:rPr lang="en-US" sz="1500" dirty="0"/>
              <a:t> y </a:t>
            </a:r>
            <a:r>
              <a:rPr lang="en-US" sz="1500" dirty="0" err="1"/>
              <a:t>cinco</a:t>
            </a:r>
            <a:r>
              <a:rPr lang="en-US" sz="1500" dirty="0"/>
              <a:t> </a:t>
            </a:r>
            <a:r>
              <a:rPr lang="en-US" sz="1500" dirty="0" err="1"/>
              <a:t>nietos</a:t>
            </a:r>
            <a:r>
              <a:rPr lang="en-US" sz="1500" dirty="0"/>
              <a:t>.</a:t>
            </a:r>
          </a:p>
          <a:p>
            <a:r>
              <a:rPr lang="en-US" sz="1500" dirty="0"/>
              <a:t>Le </a:t>
            </a:r>
            <a:r>
              <a:rPr lang="en-US" sz="1500" dirty="0" err="1"/>
              <a:t>gusta</a:t>
            </a:r>
            <a:r>
              <a:rPr lang="en-US" sz="1500" dirty="0"/>
              <a:t> leer.</a:t>
            </a:r>
          </a:p>
          <a:p>
            <a:r>
              <a:rPr lang="en-US" sz="1500" dirty="0" err="1"/>
              <a:t>Solía</a:t>
            </a:r>
            <a:r>
              <a:rPr lang="en-US" sz="1500" dirty="0"/>
              <a:t> </a:t>
            </a:r>
            <a:r>
              <a:rPr lang="en-US" sz="1500" dirty="0" err="1"/>
              <a:t>caminar</a:t>
            </a:r>
            <a:r>
              <a:rPr lang="en-US" sz="1500" dirty="0"/>
              <a:t>, </a:t>
            </a:r>
            <a:r>
              <a:rPr lang="en-US" sz="1500" dirty="0" err="1"/>
              <a:t>pero</a:t>
            </a:r>
            <a:r>
              <a:rPr lang="en-US" sz="1500" dirty="0"/>
              <a:t> </a:t>
            </a:r>
            <a:r>
              <a:rPr lang="en-US" sz="1500" dirty="0" err="1"/>
              <a:t>por</a:t>
            </a:r>
            <a:r>
              <a:rPr lang="en-US" sz="1500" dirty="0"/>
              <a:t> la </a:t>
            </a:r>
            <a:r>
              <a:rPr lang="en-US" sz="1500" dirty="0" err="1"/>
              <a:t>disnea</a:t>
            </a:r>
            <a:r>
              <a:rPr lang="en-US" sz="1500" dirty="0"/>
              <a:t> </a:t>
            </a:r>
            <a:r>
              <a:rPr lang="en-US" sz="1500" dirty="0" err="1"/>
              <a:t>prefiere</a:t>
            </a:r>
            <a:r>
              <a:rPr lang="en-US" sz="1500" dirty="0"/>
              <a:t> </a:t>
            </a:r>
            <a:r>
              <a:rPr lang="en-US" sz="1500" dirty="0" err="1"/>
              <a:t>quedarse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casa.</a:t>
            </a:r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3C870614-B565-B65D-15F5-25BD5D7F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98" y="1455603"/>
            <a:ext cx="2683183" cy="172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91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08-38EC-4827-CD75-F3884CEB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Historia </a:t>
            </a:r>
            <a:r>
              <a:rPr lang="en-US" dirty="0" err="1"/>
              <a:t>clínica</a:t>
            </a:r>
            <a:r>
              <a:rPr lang="en-US" dirty="0"/>
              <a:t> </a:t>
            </a:r>
          </a:p>
        </p:txBody>
      </p:sp>
      <p:graphicFrame>
        <p:nvGraphicFramePr>
          <p:cNvPr id="4" name="5 - Πίνακας">
            <a:extLst>
              <a:ext uri="{FF2B5EF4-FFF2-40B4-BE49-F238E27FC236}">
                <a16:creationId xmlns:a16="http://schemas.microsoft.com/office/drawing/2014/main" id="{40D45784-DD1F-A687-8310-40899016E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28364"/>
              </p:ext>
            </p:extLst>
          </p:nvPr>
        </p:nvGraphicFramePr>
        <p:xfrm>
          <a:off x="357823" y="1124386"/>
          <a:ext cx="8471535" cy="292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58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Antecedentes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personales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: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Hipertensión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Diabetes mellitus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tipo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2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EPOC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l-GR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  <a:r>
                        <a:rPr lang="en-US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actual: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Amlodipino</a:t>
                      </a: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Enalapril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Atorvastatina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Metformina</a:t>
                      </a: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LAMA/LABA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combinación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fija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SABA 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4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Acude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MF a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visitas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control 2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veces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visitas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renueva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medicación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Obeso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40: peso 102 kg, altura177 cm (IMC33)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Elderly man looking out the window">
            <a:extLst>
              <a:ext uri="{FF2B5EF4-FFF2-40B4-BE49-F238E27FC236}">
                <a16:creationId xmlns:a16="http://schemas.microsoft.com/office/drawing/2014/main" id="{071C7066-4A38-E11D-4D8A-09B9B47C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94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4B5F-CC61-9F61-51BE-CDCA6CD0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Historia respiratoria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A611-6B92-46F0-C2FB-88D7D70AB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Johan ha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fumado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sigue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fumando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diario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diagnosticaron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EPOC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espirometría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pasado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FEV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55% del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predicho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 FEV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/FVC 0.55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combinación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 LAMA/LABA  y SABA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/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CA40C26E-F2B0-F1D7-BF06-2A8B8349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86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CE1-14D0-AF5F-5959-A2495E79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Historia respiratoria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D6A1-8D87-9232-615B-1CE3B6EC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348979"/>
            <a:ext cx="8465185" cy="2628900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las </a:t>
            </a:r>
            <a:r>
              <a:rPr lang="en-US" dirty="0" err="1"/>
              <a:t>visitas</a:t>
            </a:r>
            <a:r>
              <a:rPr lang="en-US" dirty="0"/>
              <a:t> previas de Johan:</a:t>
            </a:r>
          </a:p>
          <a:p>
            <a:pPr lvl="1"/>
            <a:r>
              <a:rPr lang="en-US" sz="1800" dirty="0"/>
              <a:t>Tiene </a:t>
            </a:r>
            <a:r>
              <a:rPr lang="en-US" sz="1800" dirty="0" err="1"/>
              <a:t>disnea</a:t>
            </a:r>
            <a:r>
              <a:rPr lang="en-US" sz="1800" dirty="0"/>
              <a:t> </a:t>
            </a:r>
            <a:r>
              <a:rPr lang="en-US" sz="1800" dirty="0" err="1"/>
              <a:t>cuando</a:t>
            </a:r>
            <a:r>
              <a:rPr lang="en-US" sz="1800" dirty="0"/>
              <a:t> </a:t>
            </a:r>
            <a:r>
              <a:rPr lang="en-US" sz="1800" dirty="0" err="1"/>
              <a:t>camina</a:t>
            </a:r>
            <a:r>
              <a:rPr lang="en-US" sz="1800" dirty="0"/>
              <a:t> con </a:t>
            </a:r>
            <a:r>
              <a:rPr lang="en-US" sz="1800" dirty="0" err="1"/>
              <a:t>gente</a:t>
            </a:r>
            <a:r>
              <a:rPr lang="en-US" sz="1800" dirty="0"/>
              <a:t> de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edad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Tuvo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exacerbación</a:t>
            </a:r>
            <a:r>
              <a:rPr lang="en-US" sz="1800" dirty="0"/>
              <a:t> grave </a:t>
            </a:r>
            <a:r>
              <a:rPr lang="en-US" sz="1800" dirty="0" err="1"/>
              <a:t>hace</a:t>
            </a:r>
            <a:r>
              <a:rPr lang="en-US" sz="1800" dirty="0"/>
              <a:t> 2 </a:t>
            </a:r>
            <a:r>
              <a:rPr lang="en-US" sz="1800" dirty="0" err="1"/>
              <a:t>años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Tiene </a:t>
            </a:r>
            <a:r>
              <a:rPr lang="en-US" sz="1800" dirty="0" err="1"/>
              <a:t>síntomas</a:t>
            </a:r>
            <a:r>
              <a:rPr lang="en-US" sz="1800" dirty="0"/>
              <a:t> </a:t>
            </a:r>
            <a:r>
              <a:rPr lang="en-US" sz="1800" dirty="0" err="1"/>
              <a:t>nocturnos</a:t>
            </a:r>
            <a:r>
              <a:rPr lang="en-US" sz="1800" dirty="0"/>
              <a:t> a menudo: </a:t>
            </a:r>
            <a:r>
              <a:rPr lang="en-US" sz="1800" dirty="0" err="1"/>
              <a:t>tos</a:t>
            </a:r>
            <a:r>
              <a:rPr lang="en-US" sz="1800" dirty="0"/>
              <a:t> y a </a:t>
            </a:r>
            <a:r>
              <a:rPr lang="en-US" sz="1800" dirty="0" err="1"/>
              <a:t>veces</a:t>
            </a:r>
            <a:r>
              <a:rPr lang="en-US" sz="1800" dirty="0"/>
              <a:t> </a:t>
            </a:r>
            <a:r>
              <a:rPr lang="en-US" sz="1800" dirty="0" err="1"/>
              <a:t>disnea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Usa</a:t>
            </a:r>
            <a:r>
              <a:rPr lang="en-US" sz="1800" dirty="0"/>
              <a:t> SABA  de </a:t>
            </a:r>
            <a:r>
              <a:rPr lang="en-US" sz="1800" dirty="0" err="1"/>
              <a:t>rescate</a:t>
            </a:r>
            <a:r>
              <a:rPr lang="en-US" sz="1800" dirty="0"/>
              <a:t> a </a:t>
            </a:r>
            <a:r>
              <a:rPr lang="en-US" sz="1800" dirty="0" err="1"/>
              <a:t>diario</a:t>
            </a:r>
            <a:r>
              <a:rPr lang="en-US" sz="1800" dirty="0"/>
              <a:t> , </a:t>
            </a:r>
            <a:r>
              <a:rPr lang="en-US" sz="1800" dirty="0" err="1"/>
              <a:t>pero</a:t>
            </a:r>
            <a:r>
              <a:rPr lang="en-US" sz="1800" dirty="0"/>
              <a:t> con </a:t>
            </a:r>
            <a:r>
              <a:rPr lang="en-US" sz="1800" dirty="0" err="1"/>
              <a:t>escaso</a:t>
            </a:r>
            <a:r>
              <a:rPr lang="en-US" sz="1800" dirty="0"/>
              <a:t> </a:t>
            </a:r>
            <a:r>
              <a:rPr lang="en-US" sz="1800" dirty="0" err="1"/>
              <a:t>efecto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disnea</a:t>
            </a:r>
            <a:r>
              <a:rPr lang="en-US" sz="1800" dirty="0"/>
              <a:t>.</a:t>
            </a:r>
          </a:p>
        </p:txBody>
      </p:sp>
      <p:pic>
        <p:nvPicPr>
          <p:cNvPr id="4" name="Picture 3" descr="Elderly man looking out the window">
            <a:extLst>
              <a:ext uri="{FF2B5EF4-FFF2-40B4-BE49-F238E27FC236}">
                <a16:creationId xmlns:a16="http://schemas.microsoft.com/office/drawing/2014/main" id="{CC303F7E-EBF2-0EFE-D017-3A614959E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2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369F-5ABA-46DC-B9B1-2B34CC1E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Visita</a:t>
            </a:r>
            <a:r>
              <a:rPr lang="en-US" dirty="0"/>
              <a:t> de 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88EB-E864-2070-D7B0-93007734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Johan ha </a:t>
            </a:r>
            <a:r>
              <a:rPr lang="en-US" dirty="0" err="1"/>
              <a:t>solicitado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de control.</a:t>
            </a:r>
          </a:p>
          <a:p>
            <a:pPr marL="5524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La analítica muestra un buen control de la diabetes (HbA1c 49 mmol/mol,  colesterol total 5.6 mmol/L y el  LDL  2.4 mmol/L)</a:t>
            </a:r>
          </a:p>
          <a:p>
            <a:pPr marL="5524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TA 140/85 mmHg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6455A-C486-692D-B39F-DD7438E3AFDE}"/>
              </a:ext>
            </a:extLst>
          </p:cNvPr>
          <p:cNvSpPr/>
          <p:nvPr/>
        </p:nvSpPr>
        <p:spPr bwMode="auto">
          <a:xfrm>
            <a:off x="358775" y="3095740"/>
            <a:ext cx="8256415" cy="882139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siempre, el MF va con retraso, pero al preguntar: ”¿Cómo se encuentra? Johan suspira y responde que su EPOC está peor, con más disnea, que todo se le hace más duro y que no lo lleva muy bien. Y también necesita más recetas de salbutamol.</a:t>
            </a:r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DB18FD37-D077-B8F8-90ED-6A8E94EC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1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369F-5ABA-46DC-B9B1-2B34CC1E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que </a:t>
            </a:r>
            <a:r>
              <a:rPr lang="en-US" dirty="0" err="1"/>
              <a:t>el</a:t>
            </a:r>
            <a:r>
              <a:rPr lang="en-US" dirty="0"/>
              <a:t> MF le </a:t>
            </a:r>
            <a:r>
              <a:rPr lang="en-US" dirty="0" err="1"/>
              <a:t>ofreció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88EB-E864-2070-D7B0-93007734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 dice que </a:t>
            </a:r>
            <a:r>
              <a:rPr lang="en-GB" dirty="0" err="1"/>
              <a:t>vivir</a:t>
            </a:r>
            <a:r>
              <a:rPr lang="en-GB" dirty="0"/>
              <a:t> con EPOC es </a:t>
            </a:r>
            <a:r>
              <a:rPr lang="en-GB" dirty="0" err="1"/>
              <a:t>difícil</a:t>
            </a:r>
            <a:r>
              <a:rPr lang="en-GB" dirty="0"/>
              <a:t> de </a:t>
            </a:r>
            <a:r>
              <a:rPr lang="en-GB" dirty="0" err="1"/>
              <a:t>llevar</a:t>
            </a:r>
            <a:r>
              <a:rPr lang="en-GB" dirty="0"/>
              <a:t>.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Le receta 3 cartuchos más de SABA, además de las otras medicaciones.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Acuerdan una nueva cita en 6 meses.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6455A-C486-692D-B39F-DD7438E3AFDE}"/>
              </a:ext>
            </a:extLst>
          </p:cNvPr>
          <p:cNvSpPr/>
          <p:nvPr/>
        </p:nvSpPr>
        <p:spPr bwMode="auto">
          <a:xfrm>
            <a:off x="358775" y="3536414"/>
            <a:ext cx="7661505" cy="441465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endParaRPr lang="sv-SE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CE237EBD-82F1-2452-7993-CD6AB6DA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3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thumb/c/c4/Sweden_road_sign_B2.svg/250px-Sweden_road_sign_B2.svg.png">
            <a:extLst>
              <a:ext uri="{FF2B5EF4-FFF2-40B4-BE49-F238E27FC236}">
                <a16:creationId xmlns:a16="http://schemas.microsoft.com/office/drawing/2014/main" id="{35510612-A244-DFA7-1438-F6C4725C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76" y="823739"/>
            <a:ext cx="3333520" cy="33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6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5187-FE8A-F247-E59D-D99AEED7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opina</a:t>
            </a:r>
            <a:r>
              <a:rPr lang="en-US" dirty="0"/>
              <a:t> de la </a:t>
            </a:r>
            <a:r>
              <a:rPr lang="en-US" dirty="0" err="1"/>
              <a:t>visita</a:t>
            </a:r>
            <a:r>
              <a:rPr lang="en-US" dirty="0"/>
              <a:t> a Johan?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EF907-757F-598B-4EB1-2D89AF9C7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¿Es </a:t>
            </a:r>
            <a:r>
              <a:rPr lang="en-US" dirty="0" err="1"/>
              <a:t>ésta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visita</a:t>
            </a:r>
            <a:r>
              <a:rPr lang="en-US" dirty="0"/>
              <a:t> normal de un </a:t>
            </a:r>
            <a:r>
              <a:rPr lang="en-US" dirty="0" err="1"/>
              <a:t>paciente</a:t>
            </a:r>
            <a:r>
              <a:rPr lang="en-US" dirty="0"/>
              <a:t> con EPOC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?</a:t>
            </a:r>
          </a:p>
          <a:p>
            <a:r>
              <a:rPr lang="en-US" dirty="0"/>
              <a:t>¿Se 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/>
              <a:t>hecho</a:t>
            </a:r>
            <a:r>
              <a:rPr lang="en-US" dirty="0"/>
              <a:t> algo </a:t>
            </a:r>
            <a:r>
              <a:rPr lang="en-US" dirty="0" err="1"/>
              <a:t>distinto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Faltó</a:t>
            </a:r>
            <a:r>
              <a:rPr lang="en-US" dirty="0"/>
              <a:t> algo?</a:t>
            </a:r>
          </a:p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mejoraría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consulta?</a:t>
            </a:r>
          </a:p>
          <a:p>
            <a:r>
              <a:rPr lang="en-US" dirty="0"/>
              <a:t>¿</a:t>
            </a:r>
            <a:r>
              <a:rPr lang="en-US" dirty="0" err="1"/>
              <a:t>Había</a:t>
            </a:r>
            <a:r>
              <a:rPr lang="en-US" dirty="0"/>
              <a:t> </a:t>
            </a:r>
            <a:r>
              <a:rPr lang="en-US" dirty="0" err="1"/>
              <a:t>pistas</a:t>
            </a:r>
            <a:r>
              <a:rPr lang="en-US" dirty="0"/>
              <a:t> de que le </a:t>
            </a:r>
            <a:r>
              <a:rPr lang="en-US" dirty="0" err="1"/>
              <a:t>pasa</a:t>
            </a:r>
            <a:r>
              <a:rPr lang="en-US" dirty="0"/>
              <a:t> algo a Johan?</a:t>
            </a:r>
          </a:p>
        </p:txBody>
      </p:sp>
    </p:spTree>
    <p:extLst>
      <p:ext uri="{BB962C8B-B14F-4D97-AF65-F5344CB8AC3E}">
        <p14:creationId xmlns:p14="http://schemas.microsoft.com/office/powerpoint/2010/main" val="382255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C484-8933-FA66-BCF3-A58CED64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Hubo</a:t>
            </a:r>
            <a:r>
              <a:rPr lang="en-US" dirty="0"/>
              <a:t> un </a:t>
            </a:r>
            <a:r>
              <a:rPr lang="en-US" dirty="0" err="1"/>
              <a:t>olvido</a:t>
            </a:r>
            <a:r>
              <a:rPr lang="en-US" dirty="0"/>
              <a:t> </a:t>
            </a:r>
            <a:r>
              <a:rPr lang="en-US" dirty="0" err="1"/>
              <a:t>importante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6F3A-39D9-644A-10BE-E4051040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El medico de Johan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parece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simpatico y con un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centrado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¿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actuó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comentario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que no lo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llevaba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bien y que se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quedaba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casa? </a:t>
            </a:r>
          </a:p>
          <a:p>
            <a:pPr lvl="1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evidencia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MF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tienden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eludir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mental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profundizar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(Guthrie, 2017)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Podemos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ayudar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simplemente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pidiéndoles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cuenten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refieren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no medicos.</a:t>
            </a:r>
          </a:p>
          <a:p>
            <a:endParaRPr lang="en-US" sz="1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742D4ED-9F3E-CFF7-9069-19B6D016BF45}"/>
              </a:ext>
            </a:extLst>
          </p:cNvPr>
          <p:cNvSpPr/>
          <p:nvPr/>
        </p:nvSpPr>
        <p:spPr>
          <a:xfrm flipH="1">
            <a:off x="5181600" y="3437689"/>
            <a:ext cx="2524912" cy="1080379"/>
          </a:xfrm>
          <a:prstGeom prst="wedgeRoundRectCallout">
            <a:avLst>
              <a:gd name="adj1" fmla="val 45389"/>
              <a:gd name="adj2" fmla="val 71568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‘¿</a:t>
            </a:r>
            <a:r>
              <a:rPr lang="en-GB" dirty="0" err="1">
                <a:solidFill>
                  <a:schemeClr val="bg1"/>
                </a:solidFill>
              </a:rPr>
              <a:t>Puede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contarme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más</a:t>
            </a:r>
            <a:r>
              <a:rPr lang="en-GB" dirty="0">
                <a:solidFill>
                  <a:schemeClr val="bg1"/>
                </a:solidFill>
              </a:rPr>
              <a:t>?’</a:t>
            </a:r>
          </a:p>
        </p:txBody>
      </p:sp>
    </p:spTree>
    <p:extLst>
      <p:ext uri="{BB962C8B-B14F-4D97-AF65-F5344CB8AC3E}">
        <p14:creationId xmlns:p14="http://schemas.microsoft.com/office/powerpoint/2010/main" val="114314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>
            <a:extLst>
              <a:ext uri="{FF2B5EF4-FFF2-40B4-BE49-F238E27FC236}">
                <a16:creationId xmlns:a16="http://schemas.microsoft.com/office/drawing/2014/main" id="{2A2E539E-7EC0-CCAC-CE08-EDB56634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Disponible </a:t>
            </a:r>
            <a:r>
              <a:rPr lang="en-GB" altLang="zh-CN" sz="800" dirty="0" err="1"/>
              <a:t>en</a:t>
            </a:r>
            <a:r>
              <a:rPr lang="en-GB" altLang="zh-CN" sz="800" dirty="0"/>
              <a:t>:: https://www.ipcrg.org/dth12.</a:t>
            </a:r>
            <a:endParaRPr lang="zh-CN" altLang="en-US" sz="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7E90AB-EEDA-6BD4-9C6D-3856FBCA7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4382" r="21808" b="54893"/>
          <a:stretch/>
        </p:blipFill>
        <p:spPr>
          <a:xfrm>
            <a:off x="132512" y="136108"/>
            <a:ext cx="5063319" cy="15803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88805D-CCC9-0F28-73CC-8D5C5259B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71" t="28524" r="25042" b="18408"/>
          <a:stretch/>
        </p:blipFill>
        <p:spPr>
          <a:xfrm>
            <a:off x="5773003" y="1501254"/>
            <a:ext cx="3117046" cy="28728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B9C615-BC58-2229-3088-3791C36067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55" t="33035" r="24959" b="42819"/>
          <a:stretch/>
        </p:blipFill>
        <p:spPr>
          <a:xfrm>
            <a:off x="214399" y="2037533"/>
            <a:ext cx="5387314" cy="22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7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30CB5F-F9E2-0E3F-9486-2C23F383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Casos </a:t>
            </a:r>
            <a:r>
              <a:rPr lang="en-GB" sz="3600" dirty="0" err="1"/>
              <a:t>clínicos</a:t>
            </a:r>
            <a:r>
              <a:rPr lang="en-GB" sz="3600" dirty="0"/>
              <a:t> de EPOC</a:t>
            </a:r>
            <a:br>
              <a:rPr lang="en-GB" sz="3600" dirty="0"/>
            </a:br>
            <a:r>
              <a:rPr lang="en-GB" sz="3600" dirty="0"/>
              <a:t>y </a:t>
            </a:r>
            <a:r>
              <a:rPr lang="en-GB" sz="3600" dirty="0" err="1"/>
              <a:t>salud</a:t>
            </a:r>
            <a:r>
              <a:rPr lang="en-GB" sz="3600" dirty="0"/>
              <a:t> mental</a:t>
            </a:r>
            <a:br>
              <a:rPr lang="en-GB" sz="2400" dirty="0"/>
            </a:br>
            <a:r>
              <a:rPr lang="en-GB" sz="1800" dirty="0">
                <a:solidFill>
                  <a:schemeClr val="tx1"/>
                </a:solidFill>
              </a:rPr>
              <a:t>EPOC y </a:t>
            </a:r>
            <a:r>
              <a:rPr lang="en-GB" sz="1800" dirty="0" err="1">
                <a:solidFill>
                  <a:schemeClr val="tx1"/>
                </a:solidFill>
              </a:rPr>
              <a:t>ansiedad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Bjorn </a:t>
            </a:r>
            <a:r>
              <a:rPr lang="en-GB" sz="1600" dirty="0" err="1">
                <a:solidFill>
                  <a:schemeClr val="tx1"/>
                </a:solidFill>
              </a:rPr>
              <a:t>Stallberg</a:t>
            </a:r>
            <a:r>
              <a:rPr lang="en-GB" sz="1600" dirty="0">
                <a:solidFill>
                  <a:schemeClr val="tx1"/>
                </a:solidFill>
              </a:rPr>
              <a:t>, Liz Steed, Stephanie Taylor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240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DC9C-A11C-77EE-17AF-099463C0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Diagnosticar</a:t>
            </a:r>
            <a:r>
              <a:rPr lang="en-US" dirty="0"/>
              <a:t> la </a:t>
            </a:r>
            <a:r>
              <a:rPr lang="en-US" dirty="0" err="1"/>
              <a:t>ansiedad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5FBC-35F5-EB17-9401-2518C04D4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5050507" cy="2628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Antes de usar </a:t>
            </a:r>
            <a:r>
              <a:rPr lang="en-GB" sz="1800" dirty="0" err="1"/>
              <a:t>los</a:t>
            </a:r>
            <a:r>
              <a:rPr lang="en-GB" sz="1800" dirty="0"/>
              <a:t> </a:t>
            </a:r>
            <a:r>
              <a:rPr lang="en-GB" sz="1800" dirty="0" err="1"/>
              <a:t>cuestionarios</a:t>
            </a:r>
            <a:r>
              <a:rPr lang="en-GB" sz="1800" dirty="0"/>
              <a:t> </a:t>
            </a:r>
            <a:r>
              <a:rPr lang="en-GB" sz="1800" dirty="0" err="1"/>
              <a:t>debe</a:t>
            </a:r>
            <a:r>
              <a:rPr lang="en-GB" sz="1800" dirty="0"/>
              <a:t> </a:t>
            </a:r>
            <a:r>
              <a:rPr lang="en-GB" sz="1800" dirty="0" err="1"/>
              <a:t>sospechar</a:t>
            </a:r>
            <a:r>
              <a:rPr lang="en-GB" sz="1800" dirty="0"/>
              <a:t> que hay un </a:t>
            </a:r>
            <a:r>
              <a:rPr lang="en-GB" sz="1800" dirty="0" err="1"/>
              <a:t>problema</a:t>
            </a:r>
            <a:r>
              <a:rPr lang="en-GB" sz="1800" dirty="0"/>
              <a:t> de </a:t>
            </a:r>
            <a:r>
              <a:rPr lang="en-GB" sz="1800" dirty="0" err="1"/>
              <a:t>ansiedad</a:t>
            </a:r>
            <a:r>
              <a:rPr lang="en-GB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La </a:t>
            </a:r>
            <a:r>
              <a:rPr lang="en-GB" sz="1800" dirty="0" err="1"/>
              <a:t>ansiedad</a:t>
            </a:r>
            <a:r>
              <a:rPr lang="en-GB" sz="1800" dirty="0"/>
              <a:t> </a:t>
            </a:r>
            <a:r>
              <a:rPr lang="en-GB" sz="1800" dirty="0" err="1"/>
              <a:t>afecta</a:t>
            </a:r>
            <a:r>
              <a:rPr lang="en-GB" sz="1800" dirty="0"/>
              <a:t> a </a:t>
            </a:r>
            <a:r>
              <a:rPr lang="en-GB" sz="1800" dirty="0" err="1"/>
              <a:t>los</a:t>
            </a:r>
            <a:r>
              <a:rPr lang="en-GB" sz="1800" dirty="0"/>
              <a:t> </a:t>
            </a:r>
            <a:r>
              <a:rPr lang="en-GB" sz="1800" dirty="0" err="1"/>
              <a:t>sentimientos</a:t>
            </a:r>
            <a:r>
              <a:rPr lang="en-GB" sz="1800" dirty="0"/>
              <a:t>, </a:t>
            </a:r>
            <a:r>
              <a:rPr lang="en-GB" sz="1800" dirty="0" err="1"/>
              <a:t>pensamientos</a:t>
            </a:r>
            <a:r>
              <a:rPr lang="en-GB" sz="1800" dirty="0"/>
              <a:t>, </a:t>
            </a:r>
            <a:r>
              <a:rPr lang="en-GB" sz="1800" dirty="0" err="1"/>
              <a:t>comportamiento</a:t>
            </a:r>
            <a:r>
              <a:rPr lang="en-GB" sz="1800" dirty="0"/>
              <a:t> y </a:t>
            </a:r>
            <a:r>
              <a:rPr lang="en-GB" sz="1800" dirty="0" err="1"/>
              <a:t>síntomas</a:t>
            </a:r>
            <a:r>
              <a:rPr lang="en-GB" sz="1800" dirty="0"/>
              <a:t>. </a:t>
            </a:r>
            <a:r>
              <a:rPr lang="en-GB" sz="1800" dirty="0" err="1"/>
              <a:t>Buscar</a:t>
            </a:r>
            <a:r>
              <a:rPr lang="en-GB" sz="1800" dirty="0"/>
              <a:t> </a:t>
            </a:r>
            <a:r>
              <a:rPr lang="en-GB" sz="1800" dirty="0" err="1"/>
              <a:t>pistas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estas</a:t>
            </a:r>
            <a:r>
              <a:rPr lang="en-GB" sz="1800" dirty="0"/>
              <a:t> </a:t>
            </a:r>
            <a:r>
              <a:rPr lang="en-GB" sz="1800" dirty="0" err="1"/>
              <a:t>áreas</a:t>
            </a:r>
            <a:r>
              <a:rPr lang="en-GB" sz="1800" dirty="0"/>
              <a:t> </a:t>
            </a:r>
            <a:r>
              <a:rPr lang="en-GB" sz="1800" dirty="0" err="1"/>
              <a:t>será</a:t>
            </a:r>
            <a:r>
              <a:rPr lang="en-GB" sz="1800" dirty="0"/>
              <a:t> de </a:t>
            </a:r>
            <a:r>
              <a:rPr lang="en-GB" sz="1800" dirty="0" err="1"/>
              <a:t>ayuda</a:t>
            </a:r>
            <a:r>
              <a:rPr lang="en-GB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La </a:t>
            </a:r>
            <a:r>
              <a:rPr lang="en-GB" sz="1800" dirty="0" err="1"/>
              <a:t>ansiedad</a:t>
            </a:r>
            <a:r>
              <a:rPr lang="en-GB" sz="1800" dirty="0"/>
              <a:t> se </a:t>
            </a:r>
            <a:r>
              <a:rPr lang="en-GB" sz="1800" dirty="0" err="1"/>
              <a:t>esconde</a:t>
            </a:r>
            <a:r>
              <a:rPr lang="en-GB" sz="1800" dirty="0"/>
              <a:t> bajo </a:t>
            </a:r>
            <a:r>
              <a:rPr lang="en-GB" sz="1800" dirty="0" err="1"/>
              <a:t>sentimientos</a:t>
            </a:r>
            <a:r>
              <a:rPr lang="en-GB" sz="1800" dirty="0"/>
              <a:t> </a:t>
            </a:r>
            <a:r>
              <a:rPr lang="en-GB" sz="1800" dirty="0" err="1"/>
              <a:t>como</a:t>
            </a:r>
            <a:r>
              <a:rPr lang="en-GB" sz="1800" dirty="0"/>
              <a:t> </a:t>
            </a:r>
            <a:r>
              <a:rPr lang="en-GB" sz="1800" dirty="0" err="1"/>
              <a:t>miedo</a:t>
            </a:r>
            <a:r>
              <a:rPr lang="en-GB" sz="1800" dirty="0"/>
              <a:t> o </a:t>
            </a:r>
            <a:r>
              <a:rPr lang="en-GB" sz="1800" dirty="0" err="1"/>
              <a:t>incapacidad</a:t>
            </a:r>
            <a:r>
              <a:rPr lang="en-GB" sz="1800" dirty="0"/>
              <a:t>.</a:t>
            </a:r>
          </a:p>
          <a:p>
            <a:endParaRPr lang="en-US" sz="1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0F313AA-C935-7223-4214-B07A23249887}"/>
              </a:ext>
            </a:extLst>
          </p:cNvPr>
          <p:cNvSpPr/>
          <p:nvPr/>
        </p:nvSpPr>
        <p:spPr>
          <a:xfrm flipH="1">
            <a:off x="3496941" y="3794521"/>
            <a:ext cx="2524912" cy="1080379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No </a:t>
            </a:r>
            <a:r>
              <a:rPr lang="en-GB" sz="1600" dirty="0" err="1">
                <a:solidFill>
                  <a:schemeClr val="bg1"/>
                </a:solidFill>
              </a:rPr>
              <a:t>puedo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dejar</a:t>
            </a:r>
            <a:r>
              <a:rPr lang="en-GB" sz="1600" dirty="0">
                <a:solidFill>
                  <a:schemeClr val="bg1"/>
                </a:solidFill>
              </a:rPr>
              <a:t> de </a:t>
            </a:r>
            <a:r>
              <a:rPr lang="en-GB" sz="1600" dirty="0" err="1">
                <a:solidFill>
                  <a:schemeClr val="bg1"/>
                </a:solidFill>
              </a:rPr>
              <a:t>pensar</a:t>
            </a:r>
            <a:r>
              <a:rPr lang="en-GB" sz="1600" dirty="0">
                <a:solidFill>
                  <a:schemeClr val="bg1"/>
                </a:solidFill>
              </a:rPr>
              <a:t>: ¿Y </a:t>
            </a:r>
            <a:r>
              <a:rPr lang="en-GB" sz="1600" dirty="0" err="1">
                <a:solidFill>
                  <a:schemeClr val="bg1"/>
                </a:solidFill>
              </a:rPr>
              <a:t>si</a:t>
            </a:r>
            <a:r>
              <a:rPr lang="en-GB" sz="1600" dirty="0">
                <a:solidFill>
                  <a:schemeClr val="bg1"/>
                </a:solidFill>
              </a:rPr>
              <a:t> me </a:t>
            </a:r>
            <a:r>
              <a:rPr lang="en-GB" sz="1600" dirty="0" err="1">
                <a:solidFill>
                  <a:schemeClr val="bg1"/>
                </a:solidFill>
              </a:rPr>
              <a:t>falla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aliento</a:t>
            </a:r>
            <a:r>
              <a:rPr lang="en-GB" sz="1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BE24B9E-C51B-E106-FF66-E0BE786E702F}"/>
              </a:ext>
            </a:extLst>
          </p:cNvPr>
          <p:cNvSpPr/>
          <p:nvPr/>
        </p:nvSpPr>
        <p:spPr>
          <a:xfrm flipH="1">
            <a:off x="6240218" y="268600"/>
            <a:ext cx="2524912" cy="1080379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Ya</a:t>
            </a:r>
            <a:r>
              <a:rPr lang="en-GB" sz="1600" dirty="0">
                <a:solidFill>
                  <a:schemeClr val="bg1"/>
                </a:solidFill>
              </a:rPr>
              <a:t> no </a:t>
            </a:r>
            <a:r>
              <a:rPr lang="en-GB" sz="1600" dirty="0" err="1">
                <a:solidFill>
                  <a:schemeClr val="bg1"/>
                </a:solidFill>
              </a:rPr>
              <a:t>salgo,por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si</a:t>
            </a:r>
            <a:r>
              <a:rPr lang="en-GB" sz="1600" dirty="0">
                <a:solidFill>
                  <a:schemeClr val="bg1"/>
                </a:solidFill>
              </a:rPr>
              <a:t> me da </a:t>
            </a:r>
            <a:r>
              <a:rPr lang="en-GB" sz="1600" dirty="0" err="1">
                <a:solidFill>
                  <a:schemeClr val="bg1"/>
                </a:solidFill>
              </a:rPr>
              <a:t>el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ahogo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87BBEB8-63F2-FDCC-7B78-8BEBC193E45A}"/>
              </a:ext>
            </a:extLst>
          </p:cNvPr>
          <p:cNvSpPr/>
          <p:nvPr/>
        </p:nvSpPr>
        <p:spPr>
          <a:xfrm flipH="1">
            <a:off x="6158863" y="1696912"/>
            <a:ext cx="2687622" cy="1260444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Estoy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nervioso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todo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rato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como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si</a:t>
            </a:r>
            <a:r>
              <a:rPr lang="en-GB" sz="1600" dirty="0">
                <a:solidFill>
                  <a:schemeClr val="bg1"/>
                </a:solidFill>
              </a:rPr>
              <a:t> me </a:t>
            </a:r>
            <a:r>
              <a:rPr lang="en-GB" sz="1600" dirty="0" err="1">
                <a:solidFill>
                  <a:schemeClr val="bg1"/>
                </a:solidFill>
              </a:rPr>
              <a:t>fuese</a:t>
            </a:r>
            <a:r>
              <a:rPr lang="en-GB" sz="1600" dirty="0">
                <a:solidFill>
                  <a:schemeClr val="bg1"/>
                </a:solidFill>
              </a:rPr>
              <a:t> a pasar algo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0467DCF-5DAA-5B05-B7C2-563A3F8C167D}"/>
              </a:ext>
            </a:extLst>
          </p:cNvPr>
          <p:cNvSpPr/>
          <p:nvPr/>
        </p:nvSpPr>
        <p:spPr>
          <a:xfrm flipH="1">
            <a:off x="6254849" y="3249643"/>
            <a:ext cx="2687622" cy="1260444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El </a:t>
            </a:r>
            <a:r>
              <a:rPr lang="en-GB" sz="1600" dirty="0" err="1">
                <a:solidFill>
                  <a:schemeClr val="bg1"/>
                </a:solidFill>
              </a:rPr>
              <a:t>corazón</a:t>
            </a:r>
            <a:r>
              <a:rPr lang="en-GB" sz="1600" dirty="0">
                <a:solidFill>
                  <a:schemeClr val="bg1"/>
                </a:solidFill>
              </a:rPr>
              <a:t> me late con </a:t>
            </a:r>
            <a:r>
              <a:rPr lang="en-GB" sz="1600" dirty="0" err="1">
                <a:solidFill>
                  <a:schemeClr val="bg1"/>
                </a:solidFill>
              </a:rPr>
              <a:t>fuerza</a:t>
            </a:r>
            <a:r>
              <a:rPr lang="en-GB" sz="1600" dirty="0">
                <a:solidFill>
                  <a:schemeClr val="bg1"/>
                </a:solidFill>
              </a:rPr>
              <a:t> y </a:t>
            </a:r>
            <a:r>
              <a:rPr lang="en-GB" sz="1600" dirty="0" err="1">
                <a:solidFill>
                  <a:schemeClr val="bg1"/>
                </a:solidFill>
              </a:rPr>
              <a:t>sudo</a:t>
            </a:r>
            <a:r>
              <a:rPr lang="en-GB" sz="1600" dirty="0">
                <a:solidFill>
                  <a:schemeClr val="bg1"/>
                </a:solidFill>
              </a:rPr>
              <a:t>, no </a:t>
            </a:r>
            <a:r>
              <a:rPr lang="en-GB" sz="1600" dirty="0" err="1">
                <a:solidFill>
                  <a:schemeClr val="bg1"/>
                </a:solidFill>
              </a:rPr>
              <a:t>sé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qué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hacer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8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mental: PHQ-4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63279"/>
            <a:ext cx="3409677" cy="1711721"/>
          </a:xfrm>
        </p:spPr>
        <p:txBody>
          <a:bodyPr/>
          <a:lstStyle/>
          <a:p>
            <a:r>
              <a:rPr lang="en-US" sz="2000" dirty="0"/>
              <a:t>Para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medida</a:t>
            </a:r>
            <a:r>
              <a:rPr lang="en-US" sz="2000" dirty="0"/>
              <a:t> breve de la </a:t>
            </a:r>
            <a:r>
              <a:rPr lang="en-US" sz="2000" dirty="0" err="1"/>
              <a:t>depresión</a:t>
            </a:r>
            <a:r>
              <a:rPr lang="en-US" sz="2000" dirty="0"/>
              <a:t> y la </a:t>
            </a:r>
            <a:r>
              <a:rPr lang="en-US" sz="2000" dirty="0" err="1"/>
              <a:t>ansiedad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rellenarse</a:t>
            </a:r>
            <a:r>
              <a:rPr lang="en-US" sz="2000" dirty="0"/>
              <a:t> online.</a:t>
            </a: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EAD50EEF-441C-B1BD-C018-1EDA6650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Disponible </a:t>
            </a:r>
            <a:r>
              <a:rPr lang="en-GB" altLang="zh-CN" sz="800" dirty="0" err="1"/>
              <a:t>en</a:t>
            </a:r>
            <a:r>
              <a:rPr lang="en-GB" altLang="zh-CN" sz="800" dirty="0"/>
              <a:t>: https://www.ipcrg.org/dth12.</a:t>
            </a:r>
            <a:endParaRPr lang="zh-CN" altLang="en-US" sz="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44870BA-4DED-0328-187A-3066F10C6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5" t="40625" r="24852" b="32821"/>
          <a:stretch/>
        </p:blipFill>
        <p:spPr>
          <a:xfrm>
            <a:off x="3534770" y="1630907"/>
            <a:ext cx="5117911" cy="23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C5C2-DB42-0292-7DE1-0BAD52E2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Evaluación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detallada</a:t>
            </a:r>
            <a:r>
              <a:rPr lang="en-US" dirty="0"/>
              <a:t> de la </a:t>
            </a:r>
            <a:r>
              <a:rPr lang="en-US" dirty="0" err="1"/>
              <a:t>ansiedad</a:t>
            </a:r>
            <a:r>
              <a:rPr lang="en-US" dirty="0"/>
              <a:t>: GAD-7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3836D-E470-86BA-A4F5-F8762E971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/>
              <a:t>Ofrece</a:t>
            </a:r>
            <a:r>
              <a:rPr lang="en-GB" sz="1600" dirty="0"/>
              <a:t> </a:t>
            </a:r>
            <a:r>
              <a:rPr lang="en-GB" sz="1600" dirty="0" err="1"/>
              <a:t>una</a:t>
            </a:r>
            <a:r>
              <a:rPr lang="en-GB" sz="1600" dirty="0"/>
              <a:t> </a:t>
            </a:r>
            <a:r>
              <a:rPr lang="en-GB" sz="1600" dirty="0" err="1"/>
              <a:t>valoración</a:t>
            </a:r>
            <a:r>
              <a:rPr lang="en-GB" sz="1600" dirty="0"/>
              <a:t> </a:t>
            </a:r>
            <a:r>
              <a:rPr lang="en-GB" sz="1600" dirty="0" err="1"/>
              <a:t>más</a:t>
            </a:r>
            <a:r>
              <a:rPr lang="en-GB" sz="1600" dirty="0"/>
              <a:t> </a:t>
            </a:r>
            <a:r>
              <a:rPr lang="en-GB" sz="1600" dirty="0" err="1"/>
              <a:t>exhaustiva</a:t>
            </a:r>
            <a:r>
              <a:rPr lang="en-GB" sz="1600" dirty="0"/>
              <a:t> de la </a:t>
            </a:r>
            <a:r>
              <a:rPr lang="en-GB" sz="1600" dirty="0" err="1"/>
              <a:t>ansiedad</a:t>
            </a:r>
            <a:r>
              <a:rPr lang="en-GB" sz="1600" dirty="0"/>
              <a:t>.</a:t>
            </a:r>
          </a:p>
          <a:p>
            <a:r>
              <a:rPr lang="en-GB" sz="1600" dirty="0"/>
              <a:t>Una </a:t>
            </a:r>
            <a:r>
              <a:rPr lang="en-GB" sz="1600" dirty="0" err="1"/>
              <a:t>puntuación</a:t>
            </a:r>
            <a:r>
              <a:rPr lang="en-GB" sz="1600" dirty="0"/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≥8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sugiere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explorar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profundidad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2033BE-06AD-EC25-F0D0-2D5F5460F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164"/>
              </p:ext>
            </p:extLst>
          </p:nvPr>
        </p:nvGraphicFramePr>
        <p:xfrm>
          <a:off x="358775" y="2093205"/>
          <a:ext cx="8123309" cy="24116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17788">
                  <a:extLst>
                    <a:ext uri="{9D8B030D-6E8A-4147-A177-3AD203B41FA5}">
                      <a16:colId xmlns:a16="http://schemas.microsoft.com/office/drawing/2014/main" val="1167813915"/>
                    </a:ext>
                  </a:extLst>
                </a:gridCol>
                <a:gridCol w="714459">
                  <a:extLst>
                    <a:ext uri="{9D8B030D-6E8A-4147-A177-3AD203B41FA5}">
                      <a16:colId xmlns:a16="http://schemas.microsoft.com/office/drawing/2014/main" val="1788606920"/>
                    </a:ext>
                  </a:extLst>
                </a:gridCol>
                <a:gridCol w="714459">
                  <a:extLst>
                    <a:ext uri="{9D8B030D-6E8A-4147-A177-3AD203B41FA5}">
                      <a16:colId xmlns:a16="http://schemas.microsoft.com/office/drawing/2014/main" val="2856561658"/>
                    </a:ext>
                  </a:extLst>
                </a:gridCol>
                <a:gridCol w="714459">
                  <a:extLst>
                    <a:ext uri="{9D8B030D-6E8A-4147-A177-3AD203B41FA5}">
                      <a16:colId xmlns:a16="http://schemas.microsoft.com/office/drawing/2014/main" val="2622175686"/>
                    </a:ext>
                  </a:extLst>
                </a:gridCol>
                <a:gridCol w="662144">
                  <a:extLst>
                    <a:ext uri="{9D8B030D-6E8A-4147-A177-3AD203B41FA5}">
                      <a16:colId xmlns:a16="http://schemas.microsoft.com/office/drawing/2014/main" val="964768935"/>
                    </a:ext>
                  </a:extLst>
                </a:gridCol>
              </a:tblGrid>
              <a:tr h="169453">
                <a:tc gridSpan="5"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 </a:t>
                      </a:r>
                      <a:r>
                        <a:rPr lang="en-GB" sz="1200" b="1" dirty="0" err="1">
                          <a:effectLst/>
                        </a:rPr>
                        <a:t>Trastorno</a:t>
                      </a:r>
                      <a:r>
                        <a:rPr lang="en-GB" sz="1200" b="1" dirty="0">
                          <a:effectLst/>
                        </a:rPr>
                        <a:t> </a:t>
                      </a:r>
                      <a:r>
                        <a:rPr lang="en-GB" sz="1200" b="1" dirty="0" err="1">
                          <a:effectLst/>
                        </a:rPr>
                        <a:t>por</a:t>
                      </a:r>
                      <a:r>
                        <a:rPr lang="en-GB" sz="1200" b="1" dirty="0">
                          <a:effectLst/>
                        </a:rPr>
                        <a:t> </a:t>
                      </a:r>
                      <a:r>
                        <a:rPr lang="en-GB" sz="1200" b="1" dirty="0" err="1">
                          <a:effectLst/>
                        </a:rPr>
                        <a:t>ansiedad</a:t>
                      </a:r>
                      <a:r>
                        <a:rPr lang="en-GB" sz="1200" b="1" dirty="0">
                          <a:effectLst/>
                        </a:rPr>
                        <a:t> </a:t>
                      </a:r>
                      <a:r>
                        <a:rPr lang="en-GB" sz="1200" b="1" dirty="0" err="1">
                          <a:effectLst/>
                        </a:rPr>
                        <a:t>generalizada</a:t>
                      </a:r>
                      <a:r>
                        <a:rPr lang="en-GB" sz="1200" b="1" dirty="0">
                          <a:effectLst/>
                        </a:rPr>
                        <a:t> 7- items (GAD-7)</a:t>
                      </a:r>
                    </a:p>
                  </a:txBody>
                  <a:tcPr marL="14637" marR="14637" marT="7318" marB="731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183189"/>
                  </a:ext>
                </a:extLst>
              </a:tr>
              <a:tr h="483245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 err="1">
                          <a:effectLst/>
                        </a:rPr>
                        <a:t>En</a:t>
                      </a:r>
                      <a:r>
                        <a:rPr lang="en-GB" sz="1200" b="0" dirty="0">
                          <a:effectLst/>
                        </a:rPr>
                        <a:t> las </a:t>
                      </a:r>
                      <a:r>
                        <a:rPr lang="en-GB" sz="1200" b="0" dirty="0" err="1">
                          <a:effectLst/>
                        </a:rPr>
                        <a:t>últimas</a:t>
                      </a:r>
                      <a:r>
                        <a:rPr lang="en-GB" sz="1200" b="0" dirty="0">
                          <a:effectLst/>
                        </a:rPr>
                        <a:t> 2 </a:t>
                      </a:r>
                      <a:r>
                        <a:rPr lang="en-GB" sz="1200" b="0" dirty="0" err="1">
                          <a:effectLst/>
                        </a:rPr>
                        <a:t>semanas</a:t>
                      </a:r>
                      <a:r>
                        <a:rPr lang="en-GB" sz="1200" b="0" dirty="0">
                          <a:effectLst/>
                        </a:rPr>
                        <a:t>, ¿Con </a:t>
                      </a:r>
                      <a:r>
                        <a:rPr lang="en-GB" sz="1200" b="0" dirty="0" err="1">
                          <a:effectLst/>
                        </a:rPr>
                        <a:t>qué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frecuencia</a:t>
                      </a:r>
                      <a:r>
                        <a:rPr lang="en-GB" sz="1200" b="0" dirty="0">
                          <a:effectLst/>
                        </a:rPr>
                        <a:t> le </a:t>
                      </a:r>
                      <a:r>
                        <a:rPr lang="en-GB" sz="1200" b="0" dirty="0" err="1">
                          <a:effectLst/>
                        </a:rPr>
                        <a:t>han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preocupado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los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siguientes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problemas</a:t>
                      </a:r>
                      <a:r>
                        <a:rPr lang="en-GB" sz="1200" b="0" dirty="0">
                          <a:effectLst/>
                        </a:rPr>
                        <a:t>?: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 err="1">
                          <a:effectLst/>
                        </a:rPr>
                        <a:t>Nunca</a:t>
                      </a:r>
                      <a:endParaRPr lang="en-GB" sz="1200" b="0" dirty="0">
                        <a:effectLst/>
                      </a:endParaRP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 err="1">
                          <a:effectLst/>
                        </a:rPr>
                        <a:t>Algunos</a:t>
                      </a:r>
                      <a:r>
                        <a:rPr lang="en-GB" sz="1200" b="0" dirty="0">
                          <a:effectLst/>
                        </a:rPr>
                        <a:t> días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Más de la </a:t>
                      </a:r>
                      <a:r>
                        <a:rPr lang="en-GB" sz="1200" b="0" dirty="0" err="1">
                          <a:effectLst/>
                        </a:rPr>
                        <a:t>mitad</a:t>
                      </a:r>
                      <a:r>
                        <a:rPr lang="en-GB" sz="1200" b="0" dirty="0">
                          <a:effectLst/>
                        </a:rPr>
                        <a:t> de días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 err="1">
                          <a:effectLst/>
                        </a:rPr>
                        <a:t>Casi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todos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los</a:t>
                      </a:r>
                      <a:r>
                        <a:rPr lang="en-GB" sz="1200" b="0" dirty="0">
                          <a:effectLst/>
                        </a:rPr>
                        <a:t> días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57515239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1. ¿</a:t>
                      </a:r>
                      <a:r>
                        <a:rPr lang="en-GB" sz="1200" b="0" dirty="0" err="1">
                          <a:effectLst/>
                        </a:rPr>
                        <a:t>Sentirse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nervioso</a:t>
                      </a:r>
                      <a:r>
                        <a:rPr lang="en-GB" sz="1200" b="0" dirty="0">
                          <a:effectLst/>
                        </a:rPr>
                        <a:t>, </a:t>
                      </a:r>
                      <a:r>
                        <a:rPr lang="en-GB" sz="1200" b="0" dirty="0" err="1">
                          <a:effectLst/>
                        </a:rPr>
                        <a:t>ansioso</a:t>
                      </a:r>
                      <a:r>
                        <a:rPr lang="en-GB" sz="1200" b="0" dirty="0">
                          <a:effectLst/>
                        </a:rPr>
                        <a:t> o al </a:t>
                      </a:r>
                      <a:r>
                        <a:rPr lang="en-GB" sz="1200" b="0" dirty="0" err="1">
                          <a:effectLst/>
                        </a:rPr>
                        <a:t>límite</a:t>
                      </a:r>
                      <a:r>
                        <a:rPr lang="en-GB" sz="1200" b="0" dirty="0">
                          <a:effectLst/>
                        </a:rPr>
                        <a:t>?  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2570828349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2. No </a:t>
                      </a:r>
                      <a:r>
                        <a:rPr lang="en-GB" sz="1200" b="0" dirty="0" err="1">
                          <a:effectLst/>
                        </a:rPr>
                        <a:t>poder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parar</a:t>
                      </a:r>
                      <a:r>
                        <a:rPr lang="en-GB" sz="1200" b="0" dirty="0">
                          <a:effectLst/>
                        </a:rPr>
                        <a:t> o </a:t>
                      </a:r>
                      <a:r>
                        <a:rPr lang="en-GB" sz="1200" b="0" dirty="0" err="1">
                          <a:effectLst/>
                        </a:rPr>
                        <a:t>controlar</a:t>
                      </a:r>
                      <a:r>
                        <a:rPr lang="en-GB" sz="1200" b="0" dirty="0">
                          <a:effectLst/>
                        </a:rPr>
                        <a:t> las </a:t>
                      </a:r>
                      <a:r>
                        <a:rPr lang="en-GB" sz="1200" b="0" dirty="0" err="1">
                          <a:effectLst/>
                        </a:rPr>
                        <a:t>preocupaciones</a:t>
                      </a:r>
                      <a:endParaRPr lang="en-GB" sz="1200" b="0" dirty="0">
                        <a:effectLst/>
                      </a:endParaRP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2854584762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3. ¿</a:t>
                      </a:r>
                      <a:r>
                        <a:rPr lang="en-GB" sz="1200" b="0" dirty="0" err="1">
                          <a:effectLst/>
                        </a:rPr>
                        <a:t>Preocuparse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demasiado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por</a:t>
                      </a:r>
                      <a:r>
                        <a:rPr lang="en-GB" sz="1200" b="0" dirty="0">
                          <a:effectLst/>
                        </a:rPr>
                        <a:t> las </a:t>
                      </a:r>
                      <a:r>
                        <a:rPr lang="en-GB" sz="1200" b="0" dirty="0" err="1">
                          <a:effectLst/>
                        </a:rPr>
                        <a:t>cosas</a:t>
                      </a:r>
                      <a:r>
                        <a:rPr lang="en-GB" sz="1200" b="0" dirty="0">
                          <a:effectLst/>
                        </a:rPr>
                        <a:t>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4242397422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4. ¿</a:t>
                      </a:r>
                      <a:r>
                        <a:rPr lang="en-GB" sz="1200" b="0" dirty="0" err="1">
                          <a:effectLst/>
                        </a:rPr>
                        <a:t>Dificultad</a:t>
                      </a:r>
                      <a:r>
                        <a:rPr lang="en-GB" sz="1200" b="0" dirty="0">
                          <a:effectLst/>
                        </a:rPr>
                        <a:t> para </a:t>
                      </a:r>
                      <a:r>
                        <a:rPr lang="en-GB" sz="1200" b="0" dirty="0" err="1">
                          <a:effectLst/>
                        </a:rPr>
                        <a:t>relajarse</a:t>
                      </a:r>
                      <a:r>
                        <a:rPr lang="en-GB" sz="1200" b="0" dirty="0">
                          <a:effectLst/>
                        </a:rPr>
                        <a:t>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3747396388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5. ¿</a:t>
                      </a:r>
                      <a:r>
                        <a:rPr lang="en-GB" sz="1200" b="0" dirty="0" err="1">
                          <a:effectLst/>
                        </a:rPr>
                        <a:t>Estar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inquieto</a:t>
                      </a:r>
                      <a:r>
                        <a:rPr lang="en-GB" sz="1200" b="0" dirty="0">
                          <a:effectLst/>
                        </a:rPr>
                        <a:t>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3983057353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6. ¿</a:t>
                      </a:r>
                      <a:r>
                        <a:rPr lang="en-GB" sz="1200" b="0" dirty="0" err="1">
                          <a:effectLst/>
                        </a:rPr>
                        <a:t>Enfadarse</a:t>
                      </a:r>
                      <a:r>
                        <a:rPr lang="en-GB" sz="1200" b="0" dirty="0">
                          <a:effectLst/>
                        </a:rPr>
                        <a:t> o </a:t>
                      </a:r>
                      <a:r>
                        <a:rPr lang="en-GB" sz="1200" b="0" dirty="0" err="1">
                          <a:effectLst/>
                        </a:rPr>
                        <a:t>irritarse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por</a:t>
                      </a:r>
                      <a:r>
                        <a:rPr lang="en-GB" sz="1200" b="0" dirty="0">
                          <a:effectLst/>
                        </a:rPr>
                        <a:t> nada?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1673677176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7. ¿</a:t>
                      </a:r>
                      <a:r>
                        <a:rPr lang="en-GB" sz="1200" b="0" dirty="0" err="1">
                          <a:effectLst/>
                        </a:rPr>
                        <a:t>Estar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asustado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todo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el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rato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como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si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fuese</a:t>
                      </a:r>
                      <a:r>
                        <a:rPr lang="en-GB" sz="1200" b="0" dirty="0">
                          <a:effectLst/>
                        </a:rPr>
                        <a:t> a pasar algo </a:t>
                      </a:r>
                      <a:r>
                        <a:rPr lang="en-GB" sz="1200" b="0" dirty="0" err="1">
                          <a:effectLst/>
                        </a:rPr>
                        <a:t>malo</a:t>
                      </a:r>
                      <a:r>
                        <a:rPr lang="en-GB" sz="1200" b="0" dirty="0">
                          <a:effectLst/>
                        </a:rPr>
                        <a:t>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3716204985"/>
                  </a:ext>
                </a:extLst>
              </a:tr>
            </a:tbl>
          </a:graphicData>
        </a:graphic>
      </p:graphicFrame>
      <p:sp>
        <p:nvSpPr>
          <p:cNvPr id="5" name="6 - TextBox">
            <a:extLst>
              <a:ext uri="{FF2B5EF4-FFF2-40B4-BE49-F238E27FC236}">
                <a16:creationId xmlns:a16="http://schemas.microsoft.com/office/drawing/2014/main" id="{355D253B-F1A0-D9FC-7982-C3D0C5EBE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 err="1"/>
              <a:t>Sapra</a:t>
            </a:r>
            <a:r>
              <a:rPr lang="en-GB" altLang="zh-CN" sz="800" dirty="0"/>
              <a:t> A. </a:t>
            </a:r>
            <a:r>
              <a:rPr lang="en-GB" altLang="zh-CN" sz="800" dirty="0" err="1"/>
              <a:t>Cureus</a:t>
            </a:r>
            <a:r>
              <a:rPr lang="en-GB" altLang="zh-CN" sz="800" dirty="0"/>
              <a:t> 2020;21:12.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537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283D-3758-3688-48BF-5FD522B9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B497-C875-28C2-7E09-0B4E22C1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331876" cy="2628900"/>
          </a:xfrm>
        </p:spPr>
        <p:txBody>
          <a:bodyPr/>
          <a:lstStyle/>
          <a:p>
            <a:r>
              <a:rPr lang="en-US" sz="2000" dirty="0"/>
              <a:t>GAD-7 </a:t>
            </a:r>
            <a:r>
              <a:rPr lang="en-US" sz="2000" dirty="0" err="1"/>
              <a:t>está</a:t>
            </a:r>
            <a:r>
              <a:rPr lang="en-US" sz="2000" dirty="0"/>
              <a:t> disponible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idiomas</a:t>
            </a:r>
            <a:endParaRPr lang="en-US" sz="2000" dirty="0"/>
          </a:p>
          <a:p>
            <a:r>
              <a:rPr lang="en-US" sz="2000" dirty="0" err="1"/>
              <a:t>Descarga</a:t>
            </a:r>
            <a:r>
              <a:rPr lang="en-US" sz="2000" dirty="0"/>
              <a:t> </a:t>
            </a:r>
            <a:r>
              <a:rPr lang="en-US" sz="2000" dirty="0" err="1"/>
              <a:t>gratuita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web del PHQ: www.phqscreeners.com</a:t>
            </a:r>
            <a:endParaRPr lang="sv-SE" sz="2000" dirty="0"/>
          </a:p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27C317-216F-91AE-88AE-F45AD33E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64" y="971550"/>
            <a:ext cx="4358640" cy="360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49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5581-F68E-4E26-C7AA-76EEA12C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Tratar</a:t>
            </a:r>
            <a:r>
              <a:rPr lang="en-US" dirty="0"/>
              <a:t> la </a:t>
            </a:r>
            <a:r>
              <a:rPr lang="en-US" dirty="0" err="1"/>
              <a:t>ansiedad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85C3-7E38-0E19-72F2-E454002CE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/>
              <a:t>Muchos médicos refieren una escasa confianza en el manejo de los problemas de salud mental, o no tienen tiempo o habilidades para manejarlos. Tener estas opciones a mano puede ser de ayuda:</a:t>
            </a:r>
          </a:p>
          <a:p>
            <a:pPr lvl="1"/>
            <a:r>
              <a:rPr lang="sv-SE" sz="1500" dirty="0"/>
              <a:t>Derivar a terapia cognitivo-conductual (cara a cara, onine o autoayuda, tiene beneficios potenciales)</a:t>
            </a:r>
            <a:r>
              <a:rPr lang="en-US" sz="1500" baseline="30000" dirty="0"/>
              <a:t>1</a:t>
            </a:r>
            <a:endParaRPr lang="sv-SE" sz="1500" dirty="0"/>
          </a:p>
          <a:p>
            <a:pPr marL="0" indent="0">
              <a:buNone/>
            </a:pPr>
            <a:r>
              <a:rPr lang="sv-SE" sz="1800" b="1" i="1" dirty="0"/>
              <a:t>Pero </a:t>
            </a:r>
          </a:p>
          <a:p>
            <a:r>
              <a:rPr lang="sv-SE" sz="1800" dirty="0"/>
              <a:t>La manera de ofrecer el tratamiento psicológico puede ser determinante en su cumplimiento.</a:t>
            </a:r>
          </a:p>
          <a:p>
            <a:endParaRPr lang="en-US" sz="1800" dirty="0"/>
          </a:p>
        </p:txBody>
      </p:sp>
      <p:sp>
        <p:nvSpPr>
          <p:cNvPr id="4" name="6 - TextBox">
            <a:extLst>
              <a:ext uri="{FF2B5EF4-FFF2-40B4-BE49-F238E27FC236}">
                <a16:creationId xmlns:a16="http://schemas.microsoft.com/office/drawing/2014/main" id="{A2EEEEAE-EB67-A752-47DC-FE85BED0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Williams M. Int J Chron Obstruct </a:t>
            </a:r>
            <a:r>
              <a:rPr lang="en-GB" altLang="zh-CN" sz="800" dirty="0" err="1"/>
              <a:t>Pulmon</a:t>
            </a:r>
            <a:r>
              <a:rPr lang="en-GB" altLang="zh-CN" sz="800" dirty="0"/>
              <a:t> Dis 2020;15:903-19.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919539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8BA5-45BB-549F-DB2A-1E553EA1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Terapia</a:t>
            </a:r>
            <a:r>
              <a:rPr lang="en-US" dirty="0"/>
              <a:t> cognitive </a:t>
            </a:r>
            <a:r>
              <a:rPr lang="en-US" dirty="0" err="1"/>
              <a:t>conductual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E625-AEFC-AA0A-816C-8E1E7F69A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/>
              <a:t>Las revisiones sistemáticas</a:t>
            </a:r>
            <a:r>
              <a:rPr lang="en-US" sz="1800" baseline="30000" dirty="0"/>
              <a:t> 1</a:t>
            </a:r>
            <a:r>
              <a:rPr lang="sv-SE" sz="1800" baseline="30000" dirty="0"/>
              <a:t>-4</a:t>
            </a:r>
            <a:r>
              <a:rPr lang="sv-SE" sz="1800" dirty="0"/>
              <a:t> sugieren que la TCC mejora: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sv-SE" sz="1500" dirty="0"/>
              <a:t>La depresión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sv-SE" sz="1500" dirty="0"/>
              <a:t>La ansiedad</a:t>
            </a:r>
            <a:r>
              <a:rPr lang="en-US" sz="1500" baseline="30000" dirty="0"/>
              <a:t>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GB" sz="1500" dirty="0"/>
              <a:t>La </a:t>
            </a:r>
            <a:r>
              <a:rPr lang="en-GB" sz="1500" dirty="0" err="1"/>
              <a:t>dificultad</a:t>
            </a:r>
            <a:r>
              <a:rPr lang="en-GB" sz="1500" dirty="0"/>
              <a:t> respiratoria</a:t>
            </a:r>
            <a:endParaRPr lang="sv-SE" sz="1500" dirty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sv-SE" sz="1500" dirty="0"/>
              <a:t>La calidad de 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La </a:t>
            </a:r>
            <a:r>
              <a:rPr lang="en-US" sz="1800" dirty="0" err="1"/>
              <a:t>duración</a:t>
            </a:r>
            <a:r>
              <a:rPr lang="en-US" sz="1800" dirty="0"/>
              <a:t> e </a:t>
            </a:r>
            <a:r>
              <a:rPr lang="en-US" sz="1800" dirty="0" err="1"/>
              <a:t>intensidad</a:t>
            </a:r>
            <a:r>
              <a:rPr lang="en-US" sz="1800" dirty="0"/>
              <a:t> del </a:t>
            </a:r>
            <a:r>
              <a:rPr lang="en-US" sz="1800" dirty="0" err="1"/>
              <a:t>tratamiento</a:t>
            </a:r>
            <a:r>
              <a:rPr lang="en-US" sz="1800" dirty="0"/>
              <a:t> para </a:t>
            </a:r>
            <a:r>
              <a:rPr lang="en-US" sz="1800" dirty="0" err="1"/>
              <a:t>obtener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beneficio</a:t>
            </a:r>
            <a:r>
              <a:rPr lang="en-US" sz="1800" dirty="0"/>
              <a:t> </a:t>
            </a:r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diferir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individuo</a:t>
            </a:r>
            <a:r>
              <a:rPr lang="en-US" sz="1800" dirty="0"/>
              <a:t>.</a:t>
            </a:r>
          </a:p>
          <a:p>
            <a:endParaRPr lang="en-US" sz="1800" baseline="30000" dirty="0"/>
          </a:p>
          <a:p>
            <a:endParaRPr lang="en-US" sz="1800" dirty="0"/>
          </a:p>
        </p:txBody>
      </p:sp>
      <p:sp>
        <p:nvSpPr>
          <p:cNvPr id="4" name="6 - TextBox">
            <a:extLst>
              <a:ext uri="{FF2B5EF4-FFF2-40B4-BE49-F238E27FC236}">
                <a16:creationId xmlns:a16="http://schemas.microsoft.com/office/drawing/2014/main" id="{115CE191-A275-D163-769D-DA0D54C18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Pollok J, et al. Cochrane Database </a:t>
            </a:r>
            <a:r>
              <a:rPr lang="en-GB" altLang="zh-CN" sz="800" dirty="0" err="1"/>
              <a:t>Syst</a:t>
            </a:r>
            <a:r>
              <a:rPr lang="en-GB" altLang="zh-CN" sz="800" dirty="0"/>
              <a:t> Rev 2019;3:CD012347; 2. Williams M. Int J Chron Obstruct </a:t>
            </a:r>
            <a:r>
              <a:rPr lang="en-GB" altLang="zh-CN" sz="800" dirty="0" err="1"/>
              <a:t>Pulmon</a:t>
            </a:r>
            <a:r>
              <a:rPr lang="en-GB" altLang="zh-CN" sz="800" dirty="0"/>
              <a:t> Dis 2020;15:903-19; </a:t>
            </a:r>
            <a:br>
              <a:rPr lang="en-GB" altLang="zh-CN" sz="800" dirty="0"/>
            </a:br>
            <a:r>
              <a:rPr lang="en-GB" altLang="zh-CN" sz="800" dirty="0"/>
              <a:t>3. Ma RC, et al. Complement </a:t>
            </a:r>
            <a:r>
              <a:rPr lang="en-GB" altLang="zh-CN" sz="800" dirty="0" err="1"/>
              <a:t>Ther</a:t>
            </a:r>
            <a:r>
              <a:rPr lang="en-GB" altLang="zh-CN" sz="800" dirty="0"/>
              <a:t> Clin </a:t>
            </a:r>
            <a:r>
              <a:rPr lang="en-GB" altLang="zh-CN" sz="800" dirty="0" err="1"/>
              <a:t>Pract</a:t>
            </a:r>
            <a:r>
              <a:rPr lang="en-GB" altLang="zh-CN" sz="800" dirty="0"/>
              <a:t> 2020;38:101071; 4. Zhang X, et al. Clin </a:t>
            </a:r>
            <a:r>
              <a:rPr lang="en-GB" altLang="zh-CN" sz="800" dirty="0" err="1"/>
              <a:t>Resp</a:t>
            </a:r>
            <a:r>
              <a:rPr lang="en-GB" altLang="zh-CN" sz="800" dirty="0"/>
              <a:t> J 2020;14:891-900.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78190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F101-594E-B352-E8C4-9E62D98B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TCC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opción</a:t>
            </a:r>
            <a:r>
              <a:rPr lang="en-US" dirty="0"/>
              <a:t>: </a:t>
            </a:r>
            <a:r>
              <a:rPr lang="en-US" dirty="0" err="1"/>
              <a:t>Pistas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FAD3-411D-5880-F370-07CCBD57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6703037" cy="2628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Informe que la EPOC puede afectar emocionalmente y psicológicamente a las personas, además de físicamente.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Que afrontar estos síntomas es tanto o más importante que manejar los síntomas físicos.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Que la ansiedad es frecuente en la EPOC (no diga que es normal, parecería que no necesitara tratamiento)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Diga que le gustaría volver a verle en 6-8 semanas, enfatizando su compromiso.</a:t>
            </a:r>
          </a:p>
          <a:p>
            <a:endParaRPr lang="en-US" sz="1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FF15D86-D3F1-30ED-D920-98811BFA664B}"/>
              </a:ext>
            </a:extLst>
          </p:cNvPr>
          <p:cNvSpPr/>
          <p:nvPr/>
        </p:nvSpPr>
        <p:spPr>
          <a:xfrm flipH="1">
            <a:off x="6988629" y="1364763"/>
            <a:ext cx="1981200" cy="2011986"/>
          </a:xfrm>
          <a:prstGeom prst="wedgeRoundRectCallout">
            <a:avLst>
              <a:gd name="adj1" fmla="val 42134"/>
              <a:gd name="adj2" fmla="val 55487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‘</a:t>
            </a:r>
            <a:r>
              <a:rPr lang="en-GB" sz="1600" dirty="0" err="1">
                <a:solidFill>
                  <a:schemeClr val="bg1"/>
                </a:solidFill>
              </a:rPr>
              <a:t>Mucha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gente</a:t>
            </a:r>
            <a:r>
              <a:rPr lang="en-GB" sz="1600" dirty="0">
                <a:solidFill>
                  <a:schemeClr val="bg1"/>
                </a:solidFill>
              </a:rPr>
              <a:t> con EPOC </a:t>
            </a:r>
            <a:r>
              <a:rPr lang="en-GB" sz="1600" dirty="0" err="1">
                <a:solidFill>
                  <a:schemeClr val="bg1"/>
                </a:solidFill>
              </a:rPr>
              <a:t>tiene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ansiedad</a:t>
            </a:r>
            <a:r>
              <a:rPr lang="en-GB" sz="1600" dirty="0">
                <a:solidFill>
                  <a:schemeClr val="bg1"/>
                </a:solidFill>
              </a:rPr>
              <a:t> y es tanto o </a:t>
            </a:r>
            <a:r>
              <a:rPr lang="en-GB" sz="1600" dirty="0" err="1">
                <a:solidFill>
                  <a:schemeClr val="bg1"/>
                </a:solidFill>
              </a:rPr>
              <a:t>más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importante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tratarla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como</a:t>
            </a:r>
            <a:r>
              <a:rPr lang="en-GB" sz="1600" dirty="0">
                <a:solidFill>
                  <a:schemeClr val="bg1"/>
                </a:solidFill>
              </a:rPr>
              <a:t> a </a:t>
            </a:r>
            <a:r>
              <a:rPr lang="en-GB" sz="1600" dirty="0" err="1">
                <a:solidFill>
                  <a:schemeClr val="bg1"/>
                </a:solidFill>
              </a:rPr>
              <a:t>su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disnea</a:t>
            </a:r>
            <a:r>
              <a:rPr lang="en-GB" sz="1600" dirty="0">
                <a:solidFill>
                  <a:schemeClr val="bg1"/>
                </a:solidFill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3129175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68E1-65C5-7020-235D-E8284208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Presentar</a:t>
            </a:r>
            <a:r>
              <a:rPr lang="en-US" dirty="0"/>
              <a:t> la TCC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72DC-C2EC-B2AE-CA43-68161259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i="1" dirty="0"/>
              <a:t>”La dificultad respiratoria asusta y  afecta emocionalmente tanto como físicamente. Hay que aprender a manejar este miedo y esta ansiedad igual que manejamos los síntomas físicos. La TCC es la forma de hacerlo mirando cómo interaccionan entre ellos los pensamientos,los sentimientos,el comportamiento y los síntomas.”</a:t>
            </a:r>
          </a:p>
          <a:p>
            <a:pPr marL="0" indent="0">
              <a:buNone/>
            </a:pPr>
            <a:endParaRPr lang="sv-SE" sz="1800" i="1" dirty="0"/>
          </a:p>
          <a:p>
            <a:r>
              <a:rPr lang="sv-SE" sz="1800" dirty="0"/>
              <a:t>Como con cualquier otro tratamiento, verificar  la confianza o tendencia del paciente a cumplirlo , en una escala del 1-10, puede ser de ayuda.</a:t>
            </a:r>
          </a:p>
          <a:p>
            <a:pPr lvl="1"/>
            <a:r>
              <a:rPr lang="sv-SE" sz="1500" dirty="0"/>
              <a:t>Puntuaciones de 7 o menos indican que necesitará apoyo o que hay que revisar el plan de tratamiento.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173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AA79-6683-54C5-D482-C7817F52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intervenciones</a:t>
            </a:r>
            <a:r>
              <a:rPr lang="en-US" dirty="0"/>
              <a:t> para la </a:t>
            </a:r>
            <a:r>
              <a:rPr lang="en-US" dirty="0" err="1"/>
              <a:t>disnea</a:t>
            </a:r>
            <a:r>
              <a:rPr lang="en-US" dirty="0"/>
              <a:t> que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mejorar</a:t>
            </a:r>
            <a:r>
              <a:rPr lang="en-US" dirty="0"/>
              <a:t> la </a:t>
            </a:r>
            <a:r>
              <a:rPr lang="en-US" dirty="0" err="1"/>
              <a:t>ansiedad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F483F-E55A-66E5-D40C-C4BADEE8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451605"/>
              </p:ext>
            </p:extLst>
          </p:nvPr>
        </p:nvGraphicFramePr>
        <p:xfrm>
          <a:off x="317500" y="1320800"/>
          <a:ext cx="8521700" cy="342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569">
                  <a:extLst>
                    <a:ext uri="{9D8B030D-6E8A-4147-A177-3AD203B41FA5}">
                      <a16:colId xmlns:a16="http://schemas.microsoft.com/office/drawing/2014/main" val="1788038553"/>
                    </a:ext>
                  </a:extLst>
                </a:gridCol>
                <a:gridCol w="6362131">
                  <a:extLst>
                    <a:ext uri="{9D8B030D-6E8A-4147-A177-3AD203B41FA5}">
                      <a16:colId xmlns:a16="http://schemas.microsoft.com/office/drawing/2014/main" val="2921137097"/>
                    </a:ext>
                  </a:extLst>
                </a:gridCol>
              </a:tblGrid>
              <a:tr h="293003">
                <a:tc>
                  <a:txBody>
                    <a:bodyPr/>
                    <a:lstStyle/>
                    <a:p>
                      <a:r>
                        <a:rPr lang="en-US" sz="1200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Purpose/aim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361643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200" dirty="0"/>
                        <a:t>Mindfulness/</a:t>
                      </a:r>
                      <a:r>
                        <a:rPr lang="en-US" sz="1200" dirty="0" err="1"/>
                        <a:t>meditación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20 minutos de respiración consciente reduce el ahogo en la enfermedad pulmonar y la ansiedad/depresión en enfermedad avanzada, mejora la concentración y puede aumentar la autonomía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95244"/>
                  </a:ext>
                </a:extLst>
              </a:tr>
              <a:tr h="510125">
                <a:tc>
                  <a:txBody>
                    <a:bodyPr/>
                    <a:lstStyle/>
                    <a:p>
                      <a:r>
                        <a:rPr lang="en-US" sz="1200" dirty="0" err="1"/>
                        <a:t>Técnicas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/>
                        <a:t>relajación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Algunas intervenciones en relajación pueden mejorar la ansiedad, disnea y cansancio en EPOC. Las más aceptadas son el uso de imágenes guiadas (“piense en un lugar bonito”), relajación muscular progresiva y contar.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20983"/>
                  </a:ext>
                </a:extLst>
              </a:tr>
              <a:tr h="293003">
                <a:tc>
                  <a:txBody>
                    <a:bodyPr/>
                    <a:lstStyle/>
                    <a:p>
                      <a:r>
                        <a:rPr lang="en-US" sz="1200" dirty="0" err="1"/>
                        <a:t>Acupuntura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presoterapia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Mejora la disnea en enfermedad avanzada y puede reducir la ansiedad.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30810"/>
                  </a:ext>
                </a:extLst>
              </a:tr>
              <a:tr h="426743">
                <a:tc>
                  <a:txBody>
                    <a:bodyPr/>
                    <a:lstStyle/>
                    <a:p>
                      <a:r>
                        <a:rPr lang="en-US" sz="1200" dirty="0" err="1"/>
                        <a:t>Musicoterapia</a:t>
                      </a:r>
                      <a:r>
                        <a:rPr lang="en-US" sz="1200" dirty="0"/>
                        <a:t>/canto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La evidencia muestra que cantar mejora la función pulmonar, existe evidencia que también puede mejorar la ansiedad y la calidad de vida (</a:t>
                      </a:r>
                      <a:r>
                        <a:rPr lang="es-ES" sz="1200" dirty="0" err="1"/>
                        <a:t>QoL</a:t>
                      </a:r>
                      <a:r>
                        <a:rPr lang="es-ES" sz="1200" dirty="0"/>
                        <a:t>); valor anecdótico de la evidencia.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01110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s-ES" sz="1200" dirty="0"/>
                        <a:t>Psicología positiva de dar sentido de control y confianza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Sin evidencia. Sin embargo, los servicios holísticos de respiración reducen la ansiedad/depresión, usan psicología positiva y mejoran el autocontrol.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497976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200" dirty="0" err="1"/>
                        <a:t>Presencia</a:t>
                      </a:r>
                      <a:r>
                        <a:rPr lang="en-US" sz="1200" dirty="0"/>
                        <a:t>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Existe evidencia experimental de mejora de la percepción de la disnea en voluntarios sanos mediante la presencia social; los pacientes refieren mayor confianza en presencia de otros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55636"/>
                  </a:ext>
                </a:extLst>
              </a:tr>
            </a:tbl>
          </a:graphicData>
        </a:graphic>
      </p:graphicFrame>
      <p:sp>
        <p:nvSpPr>
          <p:cNvPr id="5" name="6 - TextBox">
            <a:extLst>
              <a:ext uri="{FF2B5EF4-FFF2-40B4-BE49-F238E27FC236}">
                <a16:creationId xmlns:a16="http://schemas.microsoft.com/office/drawing/2014/main" id="{E314CFAD-42F1-B12B-DBA3-E9C6D1EB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Disponible </a:t>
            </a:r>
            <a:r>
              <a:rPr lang="en-GB" altLang="zh-CN" sz="800" dirty="0" err="1"/>
              <a:t>en</a:t>
            </a:r>
            <a:r>
              <a:rPr lang="en-GB" altLang="zh-CN" sz="800" dirty="0"/>
              <a:t>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60886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78D0-8B27-FEDA-94BC-135CE64B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farmacológico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CD93-F65E-FDF8-FBC4-4D192F3D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baseline="0" dirty="0"/>
              <a:t>La </a:t>
            </a:r>
            <a:r>
              <a:rPr lang="en-US" sz="1800" b="0" i="0" u="none" strike="noStrike" baseline="0" dirty="0" err="1"/>
              <a:t>ansiedad</a:t>
            </a:r>
            <a:r>
              <a:rPr lang="en-US" sz="1800" b="0" i="0" u="none" strike="noStrike" baseline="0" dirty="0"/>
              <a:t> se </a:t>
            </a:r>
            <a:r>
              <a:rPr lang="en-US" sz="1800" b="0" i="0" u="none" strike="noStrike" baseline="0" dirty="0" err="1"/>
              <a:t>puede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tratar</a:t>
            </a:r>
            <a:r>
              <a:rPr lang="en-US" sz="1800" b="0" i="0" u="none" strike="noStrike" baseline="0" dirty="0"/>
              <a:t> con un ISRS, </a:t>
            </a:r>
            <a:r>
              <a:rPr lang="en-US" sz="1800" b="0" i="0" u="none" strike="noStrike" baseline="0" dirty="0" err="1"/>
              <a:t>pero</a:t>
            </a:r>
            <a:r>
              <a:rPr lang="en-US" sz="1800" b="0" i="0" u="none" strike="noStrike" baseline="0" dirty="0"/>
              <a:t> la </a:t>
            </a:r>
            <a:r>
              <a:rPr lang="en-US" sz="1800" b="0" i="0" u="none" strike="noStrike" baseline="0" dirty="0" err="1"/>
              <a:t>evidencia</a:t>
            </a:r>
            <a:r>
              <a:rPr lang="en-US" sz="1800" b="0" i="0" u="none" strike="noStrike" baseline="0" dirty="0"/>
              <a:t> es débil.</a:t>
            </a:r>
            <a:r>
              <a:rPr lang="en-US" sz="1800" b="0" i="0" u="none" strike="noStrike" baseline="30000" dirty="0"/>
              <a:t>1</a:t>
            </a:r>
          </a:p>
          <a:p>
            <a:r>
              <a:rPr lang="en-GB" sz="1800" dirty="0"/>
              <a:t>Se </a:t>
            </a:r>
            <a:r>
              <a:rPr lang="en-GB" sz="1800" dirty="0" err="1"/>
              <a:t>puede</a:t>
            </a:r>
            <a:r>
              <a:rPr lang="en-GB" sz="1800" dirty="0"/>
              <a:t> considerer </a:t>
            </a:r>
            <a:r>
              <a:rPr lang="en-GB" sz="1800" dirty="0" err="1"/>
              <a:t>el</a:t>
            </a:r>
            <a:r>
              <a:rPr lang="en-GB" sz="1800" dirty="0"/>
              <a:t> </a:t>
            </a:r>
            <a:r>
              <a:rPr lang="en-GB" sz="1800" dirty="0" err="1"/>
              <a:t>uso</a:t>
            </a:r>
            <a:r>
              <a:rPr lang="en-GB" sz="1800" dirty="0"/>
              <a:t> de </a:t>
            </a:r>
            <a:r>
              <a:rPr lang="en-GB" sz="1800" dirty="0" err="1"/>
              <a:t>benzodiacepinas</a:t>
            </a:r>
            <a:r>
              <a:rPr lang="en-GB" sz="1800" dirty="0"/>
              <a:t> para </a:t>
            </a:r>
            <a:r>
              <a:rPr lang="en-GB" sz="1800" dirty="0" err="1"/>
              <a:t>períodos</a:t>
            </a:r>
            <a:r>
              <a:rPr lang="en-GB" sz="1800" dirty="0"/>
              <a:t> </a:t>
            </a:r>
            <a:r>
              <a:rPr lang="en-GB" sz="1800" dirty="0" err="1"/>
              <a:t>cortos</a:t>
            </a:r>
            <a:r>
              <a:rPr lang="en-GB" sz="1800" dirty="0"/>
              <a:t> (no </a:t>
            </a:r>
            <a:r>
              <a:rPr lang="en-GB" sz="1800" dirty="0" err="1"/>
              <a:t>más</a:t>
            </a:r>
            <a:r>
              <a:rPr lang="en-GB" sz="1800" dirty="0"/>
              <a:t> de 4 </a:t>
            </a:r>
            <a:r>
              <a:rPr lang="en-GB" sz="1800" dirty="0" err="1"/>
              <a:t>semanas</a:t>
            </a:r>
            <a:r>
              <a:rPr lang="en-GB" sz="1800" dirty="0"/>
              <a:t>) </a:t>
            </a:r>
            <a:r>
              <a:rPr lang="en-GB" sz="1800" dirty="0" err="1"/>
              <a:t>solamente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personas con crisis </a:t>
            </a:r>
            <a:r>
              <a:rPr lang="en-GB" sz="1800" dirty="0" err="1"/>
              <a:t>agudas</a:t>
            </a:r>
            <a:r>
              <a:rPr lang="en-GB" sz="1800" dirty="0"/>
              <a:t> de </a:t>
            </a:r>
            <a:r>
              <a:rPr lang="en-GB" sz="1800" dirty="0" err="1"/>
              <a:t>ansiedad</a:t>
            </a:r>
            <a:r>
              <a:rPr lang="en-GB" sz="1800" dirty="0"/>
              <a:t>.</a:t>
            </a:r>
          </a:p>
          <a:p>
            <a:endParaRPr lang="en-US" sz="1800" dirty="0"/>
          </a:p>
        </p:txBody>
      </p:sp>
      <p:sp>
        <p:nvSpPr>
          <p:cNvPr id="4" name="6 - TextBox">
            <a:extLst>
              <a:ext uri="{FF2B5EF4-FFF2-40B4-BE49-F238E27FC236}">
                <a16:creationId xmlns:a16="http://schemas.microsoft.com/office/drawing/2014/main" id="{EF8AE555-5DDA-5BDE-1DAF-57879000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Usmani ZA, et al. Cochrane Database </a:t>
            </a:r>
            <a:r>
              <a:rPr lang="en-GB" altLang="zh-CN" sz="800" dirty="0" err="1"/>
              <a:t>Syst</a:t>
            </a:r>
            <a:r>
              <a:rPr lang="en-GB" altLang="zh-CN" sz="800" dirty="0"/>
              <a:t> Rev 2011;11;CD008483.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0720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664642-C96D-4D1B-80A6-C00AA3C8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diapositivas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44608-FB9C-4A44-AC9C-6827D17A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Es </a:t>
            </a:r>
            <a:r>
              <a:rPr lang="en-GB" sz="1600" dirty="0" err="1"/>
              <a:t>usted</a:t>
            </a:r>
            <a:r>
              <a:rPr lang="en-GB" sz="1600" dirty="0"/>
              <a:t> libre de usar, </a:t>
            </a:r>
            <a:r>
              <a:rPr lang="en-GB" sz="1600" dirty="0" err="1"/>
              <a:t>actualizar</a:t>
            </a:r>
            <a:r>
              <a:rPr lang="en-GB" sz="1600" dirty="0"/>
              <a:t> y </a:t>
            </a:r>
            <a:r>
              <a:rPr lang="en-GB" sz="1600" dirty="0" err="1"/>
              <a:t>compartir</a:t>
            </a:r>
            <a:r>
              <a:rPr lang="en-GB" sz="1600" dirty="0"/>
              <a:t> </a:t>
            </a:r>
            <a:r>
              <a:rPr lang="en-GB" sz="1600" dirty="0" err="1"/>
              <a:t>todas</a:t>
            </a:r>
            <a:r>
              <a:rPr lang="en-GB" sz="1600" dirty="0"/>
              <a:t> o </a:t>
            </a:r>
            <a:r>
              <a:rPr lang="en-GB" sz="1600" dirty="0" err="1"/>
              <a:t>alguna</a:t>
            </a:r>
            <a:r>
              <a:rPr lang="en-GB" sz="1600" dirty="0"/>
              <a:t> de </a:t>
            </a:r>
            <a:r>
              <a:rPr lang="en-GB" sz="1600" dirty="0" err="1"/>
              <a:t>estas</a:t>
            </a:r>
            <a:r>
              <a:rPr lang="en-GB" sz="1600" dirty="0"/>
              <a:t> </a:t>
            </a:r>
            <a:r>
              <a:rPr lang="en-GB" sz="1600" dirty="0" err="1"/>
              <a:t>diapositivas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sus </a:t>
            </a:r>
            <a:r>
              <a:rPr lang="en-GB" sz="1600" dirty="0" err="1"/>
              <a:t>presentaciones</a:t>
            </a:r>
            <a:r>
              <a:rPr lang="en-GB" sz="1600" dirty="0"/>
              <a:t> no </a:t>
            </a:r>
            <a:r>
              <a:rPr lang="en-GB" sz="1600" dirty="0" err="1"/>
              <a:t>comerciales</a:t>
            </a:r>
            <a:r>
              <a:rPr lang="en-GB" sz="1600" dirty="0"/>
              <a:t> a </a:t>
            </a:r>
            <a:r>
              <a:rPr lang="en-GB" sz="1600" dirty="0" err="1"/>
              <a:t>colegas</a:t>
            </a:r>
            <a:r>
              <a:rPr lang="en-GB" sz="1600" dirty="0"/>
              <a:t> y </a:t>
            </a:r>
            <a:r>
              <a:rPr lang="en-GB" sz="1600" dirty="0" err="1"/>
              <a:t>pacientes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Consta</a:t>
            </a:r>
            <a:r>
              <a:rPr lang="en-GB" sz="1600" dirty="0"/>
              <a:t> de </a:t>
            </a:r>
            <a:r>
              <a:rPr lang="en-GB" sz="1600" dirty="0" err="1"/>
              <a:t>una</a:t>
            </a:r>
            <a:r>
              <a:rPr lang="en-GB" sz="1600" dirty="0"/>
              <a:t> </a:t>
            </a:r>
            <a:r>
              <a:rPr lang="en-GB" sz="1600" dirty="0" err="1"/>
              <a:t>introducción</a:t>
            </a:r>
            <a:r>
              <a:rPr lang="en-GB" sz="1600" dirty="0"/>
              <a:t> general a la EPOC y </a:t>
            </a:r>
            <a:r>
              <a:rPr lang="en-GB" sz="1600" dirty="0" err="1"/>
              <a:t>salud</a:t>
            </a:r>
            <a:r>
              <a:rPr lang="en-GB" sz="1600" dirty="0"/>
              <a:t> mental, </a:t>
            </a:r>
            <a:r>
              <a:rPr lang="en-GB" sz="1600" dirty="0" err="1"/>
              <a:t>seguida</a:t>
            </a:r>
            <a:r>
              <a:rPr lang="en-GB" sz="1600" dirty="0"/>
              <a:t> de un </a:t>
            </a:r>
            <a:r>
              <a:rPr lang="en-GB" sz="1600" dirty="0" err="1"/>
              <a:t>caso</a:t>
            </a:r>
            <a:r>
              <a:rPr lang="en-GB" sz="1600" dirty="0"/>
              <a:t> </a:t>
            </a:r>
            <a:r>
              <a:rPr lang="en-GB" sz="1600" dirty="0" err="1"/>
              <a:t>clínico</a:t>
            </a:r>
            <a:endParaRPr lang="en-GB" sz="1600" dirty="0"/>
          </a:p>
          <a:p>
            <a:r>
              <a:rPr lang="en-GB" sz="1600" dirty="0" err="1"/>
              <a:t>Estas</a:t>
            </a:r>
            <a:r>
              <a:rPr lang="en-GB" sz="1600" dirty="0"/>
              <a:t> </a:t>
            </a:r>
            <a:r>
              <a:rPr lang="en-GB" sz="1600" dirty="0" err="1"/>
              <a:t>diapositivas</a:t>
            </a:r>
            <a:r>
              <a:rPr lang="en-GB" sz="1600" dirty="0"/>
              <a:t> se </a:t>
            </a:r>
            <a:r>
              <a:rPr lang="en-GB" sz="1600" dirty="0" err="1"/>
              <a:t>ofrecen</a:t>
            </a:r>
            <a:r>
              <a:rPr lang="en-GB" sz="1600" dirty="0"/>
              <a:t> bajo </a:t>
            </a:r>
            <a:r>
              <a:rPr lang="en-GB" sz="1600" dirty="0" err="1"/>
              <a:t>licencia</a:t>
            </a:r>
            <a:r>
              <a:rPr lang="en-GB" sz="1600" dirty="0"/>
              <a:t> </a:t>
            </a:r>
            <a:r>
              <a:rPr lang="en-GB" sz="1600" dirty="0" err="1"/>
              <a:t>creativa</a:t>
            </a:r>
            <a:r>
              <a:rPr lang="en-GB" sz="1600" dirty="0"/>
              <a:t> CC BY-NC-ND</a:t>
            </a:r>
          </a:p>
          <a:p>
            <a:pPr lvl="1"/>
            <a:r>
              <a:rPr lang="en-GB" sz="1200" dirty="0"/>
              <a:t>BY </a:t>
            </a:r>
            <a:r>
              <a:rPr lang="en-GB" sz="1200" dirty="0" err="1"/>
              <a:t>significa</a:t>
            </a:r>
            <a:r>
              <a:rPr lang="en-GB" sz="1200" dirty="0"/>
              <a:t> la </a:t>
            </a:r>
            <a:r>
              <a:rPr lang="en-GB" sz="1200" dirty="0" err="1"/>
              <a:t>atribución</a:t>
            </a:r>
            <a:r>
              <a:rPr lang="en-GB" sz="1200" dirty="0"/>
              <a:t> ( </a:t>
            </a:r>
            <a:r>
              <a:rPr lang="en-GB" sz="1200" dirty="0" err="1"/>
              <a:t>existe</a:t>
            </a:r>
            <a:r>
              <a:rPr lang="en-GB" sz="1200" dirty="0"/>
              <a:t> </a:t>
            </a:r>
            <a:r>
              <a:rPr lang="en-GB" sz="1200" dirty="0" err="1"/>
              <a:t>obligación</a:t>
            </a:r>
            <a:r>
              <a:rPr lang="en-GB" sz="1200" dirty="0"/>
              <a:t> de </a:t>
            </a:r>
            <a:r>
              <a:rPr lang="en-GB" sz="1200" dirty="0" err="1"/>
              <a:t>acreditar</a:t>
            </a:r>
            <a:r>
              <a:rPr lang="en-GB" sz="1200" dirty="0"/>
              <a:t> al </a:t>
            </a:r>
            <a:r>
              <a:rPr lang="en-GB" sz="1200" dirty="0" err="1"/>
              <a:t>autor</a:t>
            </a:r>
            <a:r>
              <a:rPr lang="en-GB" sz="1200" dirty="0"/>
              <a:t> u </a:t>
            </a:r>
            <a:r>
              <a:rPr lang="en-GB" sz="1200" dirty="0" err="1"/>
              <a:t>otros</a:t>
            </a:r>
            <a:r>
              <a:rPr lang="en-GB" sz="1200" dirty="0"/>
              <a:t> </a:t>
            </a:r>
            <a:r>
              <a:rPr lang="en-GB" sz="1200" dirty="0" err="1"/>
              <a:t>acreditados</a:t>
            </a:r>
            <a:r>
              <a:rPr lang="en-GB" sz="1200" dirty="0"/>
              <a:t> </a:t>
            </a:r>
            <a:r>
              <a:rPr lang="en-GB" sz="1200" dirty="0" err="1"/>
              <a:t>por</a:t>
            </a:r>
            <a:r>
              <a:rPr lang="en-GB" sz="1200" dirty="0"/>
              <a:t> la </a:t>
            </a:r>
            <a:r>
              <a:rPr lang="en-GB" sz="1200" dirty="0" err="1"/>
              <a:t>atribución</a:t>
            </a:r>
            <a:r>
              <a:rPr lang="en-GB" sz="1200" dirty="0"/>
              <a:t>)</a:t>
            </a:r>
          </a:p>
          <a:p>
            <a:pPr lvl="1"/>
            <a:r>
              <a:rPr lang="en-GB" sz="1200" dirty="0"/>
              <a:t>NC </a:t>
            </a:r>
            <a:r>
              <a:rPr lang="en-GB" sz="1200" dirty="0" err="1"/>
              <a:t>significa</a:t>
            </a:r>
            <a:r>
              <a:rPr lang="en-GB" sz="1200" dirty="0"/>
              <a:t> No </a:t>
            </a:r>
            <a:r>
              <a:rPr lang="en-GB" sz="1200" dirty="0" err="1"/>
              <a:t>Comercial</a:t>
            </a:r>
            <a:r>
              <a:rPr lang="en-GB" sz="1200" dirty="0"/>
              <a:t> (</a:t>
            </a:r>
            <a:r>
              <a:rPr lang="en-GB" sz="1200" dirty="0" err="1"/>
              <a:t>esta</a:t>
            </a:r>
            <a:r>
              <a:rPr lang="en-GB" sz="1200" dirty="0"/>
              <a:t> </a:t>
            </a:r>
            <a:r>
              <a:rPr lang="en-GB" sz="1200" dirty="0" err="1"/>
              <a:t>licencia</a:t>
            </a:r>
            <a:r>
              <a:rPr lang="en-GB" sz="1200" dirty="0"/>
              <a:t> </a:t>
            </a:r>
            <a:r>
              <a:rPr lang="en-GB" sz="1200" dirty="0" err="1"/>
              <a:t>excluye</a:t>
            </a:r>
            <a:r>
              <a:rPr lang="en-GB" sz="1200" dirty="0"/>
              <a:t> </a:t>
            </a:r>
            <a:r>
              <a:rPr lang="en-GB" sz="1200" dirty="0" err="1"/>
              <a:t>el</a:t>
            </a:r>
            <a:r>
              <a:rPr lang="en-GB" sz="1200" dirty="0"/>
              <a:t> </a:t>
            </a:r>
            <a:r>
              <a:rPr lang="en-GB" sz="1200" dirty="0" err="1"/>
              <a:t>uso</a:t>
            </a:r>
            <a:r>
              <a:rPr lang="en-GB" sz="1200" dirty="0"/>
              <a:t> </a:t>
            </a:r>
            <a:r>
              <a:rPr lang="en-GB" sz="1200" dirty="0" err="1"/>
              <a:t>comercial</a:t>
            </a:r>
            <a:r>
              <a:rPr lang="en-GB" sz="1200" dirty="0"/>
              <a:t> del </a:t>
            </a:r>
            <a:r>
              <a:rPr lang="en-GB" sz="1200" dirty="0" err="1"/>
              <a:t>contenido</a:t>
            </a:r>
            <a:r>
              <a:rPr lang="en-GB" sz="1200" dirty="0"/>
              <a:t>)</a:t>
            </a:r>
          </a:p>
          <a:p>
            <a:pPr lvl="1"/>
            <a:r>
              <a:rPr lang="en-GB" sz="1200" dirty="0"/>
              <a:t>ND </a:t>
            </a:r>
            <a:r>
              <a:rPr lang="en-GB" sz="1200" dirty="0" err="1"/>
              <a:t>significa</a:t>
            </a:r>
            <a:r>
              <a:rPr lang="en-GB" sz="1200" dirty="0"/>
              <a:t> No </a:t>
            </a:r>
            <a:r>
              <a:rPr lang="en-GB" sz="1200" dirty="0" err="1"/>
              <a:t>derivados</a:t>
            </a:r>
            <a:r>
              <a:rPr lang="en-GB" sz="1200" dirty="0"/>
              <a:t> (solo se </a:t>
            </a:r>
            <a:r>
              <a:rPr lang="en-GB" sz="1200" dirty="0" err="1"/>
              <a:t>pueden</a:t>
            </a:r>
            <a:r>
              <a:rPr lang="en-GB" sz="1200" dirty="0"/>
              <a:t> </a:t>
            </a:r>
            <a:r>
              <a:rPr lang="en-GB" sz="1200" dirty="0" err="1"/>
              <a:t>compartir</a:t>
            </a:r>
            <a:r>
              <a:rPr lang="en-GB" sz="1200" dirty="0"/>
              <a:t> </a:t>
            </a:r>
            <a:r>
              <a:rPr lang="en-GB" sz="1200" dirty="0" err="1"/>
              <a:t>copias</a:t>
            </a:r>
            <a:r>
              <a:rPr lang="en-GB" sz="1200" dirty="0"/>
              <a:t> </a:t>
            </a:r>
            <a:r>
              <a:rPr lang="en-GB" sz="1200" dirty="0" err="1"/>
              <a:t>textuales</a:t>
            </a:r>
            <a:r>
              <a:rPr lang="en-GB" sz="1200" dirty="0"/>
              <a:t>)</a:t>
            </a:r>
          </a:p>
          <a:p>
            <a:r>
              <a:rPr lang="en-GB" sz="1600" dirty="0"/>
              <a:t>Si </a:t>
            </a:r>
            <a:r>
              <a:rPr lang="en-GB" sz="1600" dirty="0" err="1"/>
              <a:t>usa</a:t>
            </a:r>
            <a:r>
              <a:rPr lang="en-GB" sz="1600" dirty="0"/>
              <a:t> </a:t>
            </a:r>
            <a:r>
              <a:rPr lang="en-GB" sz="1600" dirty="0" err="1"/>
              <a:t>nuestras</a:t>
            </a:r>
            <a:r>
              <a:rPr lang="en-GB" sz="1600" dirty="0"/>
              <a:t> </a:t>
            </a:r>
            <a:r>
              <a:rPr lang="en-GB" sz="1600" dirty="0" err="1"/>
              <a:t>diapositivas</a:t>
            </a:r>
            <a:r>
              <a:rPr lang="en-GB" sz="1600" dirty="0"/>
              <a:t> </a:t>
            </a:r>
            <a:r>
              <a:rPr lang="en-GB" sz="1600" dirty="0" err="1"/>
              <a:t>muestre</a:t>
            </a:r>
            <a:r>
              <a:rPr lang="en-GB" sz="1600" dirty="0"/>
              <a:t> la </a:t>
            </a:r>
            <a:r>
              <a:rPr lang="en-GB" sz="1600" dirty="0" err="1"/>
              <a:t>atribución</a:t>
            </a:r>
            <a:r>
              <a:rPr lang="en-GB" sz="1600" dirty="0"/>
              <a:t> de la </a:t>
            </a:r>
            <a:r>
              <a:rPr lang="en-GB" sz="1600" dirty="0" err="1"/>
              <a:t>fuente</a:t>
            </a:r>
            <a:r>
              <a:rPr lang="en-GB" sz="1600" dirty="0"/>
              <a:t>: </a:t>
            </a:r>
            <a:r>
              <a:rPr lang="en-GB" sz="1600" i="1" dirty="0"/>
              <a:t>IPCRG 2022 COPD and Mental Health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2A0B-78D7-AC4B-5C2B-134D65E0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Cesación</a:t>
            </a:r>
            <a:r>
              <a:rPr lang="en-US" dirty="0"/>
              <a:t> </a:t>
            </a:r>
            <a:r>
              <a:rPr lang="en-US" dirty="0" err="1"/>
              <a:t>tabáquica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con EPOC y </a:t>
            </a:r>
            <a:r>
              <a:rPr lang="en-US" dirty="0" err="1"/>
              <a:t>patología</a:t>
            </a:r>
            <a:r>
              <a:rPr lang="en-US" dirty="0"/>
              <a:t> 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C6B4-8B8F-DD17-F256-4B084A37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Los </a:t>
            </a:r>
            <a:r>
              <a:rPr lang="en-US" sz="1600" dirty="0" err="1"/>
              <a:t>problemas</a:t>
            </a:r>
            <a:r>
              <a:rPr lang="en-US" sz="1600" dirty="0"/>
              <a:t> </a:t>
            </a:r>
            <a:r>
              <a:rPr lang="en-US" sz="1600" dirty="0" err="1"/>
              <a:t>mentales</a:t>
            </a:r>
            <a:r>
              <a:rPr lang="en-US" sz="1600" dirty="0"/>
              <a:t> se </a:t>
            </a:r>
            <a:r>
              <a:rPr lang="en-US" sz="1600" dirty="0" err="1"/>
              <a:t>asocian</a:t>
            </a:r>
            <a:r>
              <a:rPr lang="en-US" sz="1600" dirty="0"/>
              <a:t> </a:t>
            </a:r>
            <a:r>
              <a:rPr lang="en-US" sz="1600" dirty="0" err="1"/>
              <a:t>negativamente</a:t>
            </a:r>
            <a:r>
              <a:rPr lang="en-US" sz="1600" dirty="0"/>
              <a:t> con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éxito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cesación</a:t>
            </a:r>
            <a:r>
              <a:rPr lang="en-US" sz="1600" dirty="0"/>
              <a:t> tabáquica.</a:t>
            </a:r>
            <a:r>
              <a:rPr lang="en-US" sz="1600" baseline="30000" dirty="0"/>
              <a:t>1,2</a:t>
            </a:r>
          </a:p>
          <a:p>
            <a:r>
              <a:rPr lang="en-US" sz="1600" dirty="0"/>
              <a:t>Los </a:t>
            </a:r>
            <a:r>
              <a:rPr lang="en-US" sz="1600" dirty="0" err="1"/>
              <a:t>fumadores</a:t>
            </a:r>
            <a:r>
              <a:rPr lang="en-US" sz="1600" dirty="0"/>
              <a:t> con </a:t>
            </a:r>
            <a:r>
              <a:rPr lang="en-US" sz="1600" dirty="0" err="1"/>
              <a:t>problemas</a:t>
            </a:r>
            <a:r>
              <a:rPr lang="en-US" sz="1600" dirty="0"/>
              <a:t> de </a:t>
            </a:r>
            <a:r>
              <a:rPr lang="en-US" sz="1600" dirty="0" err="1"/>
              <a:t>salud</a:t>
            </a:r>
            <a:r>
              <a:rPr lang="en-US" sz="1600" dirty="0"/>
              <a:t> mental </a:t>
            </a:r>
            <a:r>
              <a:rPr lang="en-US" sz="1600" dirty="0" err="1"/>
              <a:t>tienden</a:t>
            </a:r>
            <a:r>
              <a:rPr lang="en-US" sz="1600" dirty="0"/>
              <a:t> a:</a:t>
            </a:r>
            <a:r>
              <a:rPr lang="en-US" sz="1600" baseline="30000" dirty="0"/>
              <a:t>3,4</a:t>
            </a:r>
          </a:p>
          <a:p>
            <a:pPr lvl="1"/>
            <a:r>
              <a:rPr lang="en-US" sz="1400" dirty="0"/>
              <a:t>Ser </a:t>
            </a:r>
            <a:r>
              <a:rPr lang="en-US" sz="1400" dirty="0" err="1"/>
              <a:t>más</a:t>
            </a:r>
            <a:r>
              <a:rPr lang="en-US" sz="1400" dirty="0"/>
              <a:t> </a:t>
            </a:r>
            <a:r>
              <a:rPr lang="en-US" sz="1400" dirty="0" err="1"/>
              <a:t>adictos</a:t>
            </a:r>
            <a:r>
              <a:rPr lang="en-US" sz="1400" dirty="0"/>
              <a:t> al tabaco</a:t>
            </a:r>
          </a:p>
          <a:p>
            <a:pPr lvl="1"/>
            <a:r>
              <a:rPr lang="en-US" sz="1400" dirty="0" err="1"/>
              <a:t>Fumar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r>
              <a:rPr lang="en-US" sz="1400" dirty="0"/>
              <a:t> </a:t>
            </a:r>
            <a:r>
              <a:rPr lang="en-US" sz="1400" dirty="0" err="1"/>
              <a:t>cigarrillos</a:t>
            </a:r>
            <a:endParaRPr lang="en-US" sz="1400" dirty="0"/>
          </a:p>
          <a:p>
            <a:pPr lvl="1"/>
            <a:r>
              <a:rPr lang="en-US" sz="1400" dirty="0" err="1"/>
              <a:t>Recaer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endParaRPr lang="en-US" sz="1400" dirty="0"/>
          </a:p>
          <a:p>
            <a:pPr lvl="1"/>
            <a:r>
              <a:rPr lang="en-US" sz="1400" dirty="0" err="1"/>
              <a:t>Necesitar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r>
              <a:rPr lang="en-US" sz="1400" dirty="0"/>
              <a:t> </a:t>
            </a:r>
            <a:r>
              <a:rPr lang="en-US" sz="1400" dirty="0" err="1"/>
              <a:t>yuda</a:t>
            </a:r>
            <a:r>
              <a:rPr lang="en-US" sz="1400" dirty="0"/>
              <a:t> para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intentos</a:t>
            </a:r>
            <a:r>
              <a:rPr lang="en-US" sz="1400" dirty="0"/>
              <a:t> </a:t>
            </a:r>
            <a:r>
              <a:rPr lang="en-US" sz="1400" dirty="0" err="1"/>
              <a:t>repetidos</a:t>
            </a:r>
            <a:r>
              <a:rPr lang="en-US" sz="1400" dirty="0"/>
              <a:t> de </a:t>
            </a:r>
            <a:r>
              <a:rPr lang="en-US" sz="1400" dirty="0" err="1"/>
              <a:t>dejar</a:t>
            </a:r>
            <a:r>
              <a:rPr lang="en-US" sz="1400" dirty="0"/>
              <a:t> de </a:t>
            </a:r>
            <a:r>
              <a:rPr lang="en-US" sz="1400" dirty="0" err="1"/>
              <a:t>fumar</a:t>
            </a:r>
            <a:endParaRPr lang="en-US" sz="1400" dirty="0"/>
          </a:p>
          <a:p>
            <a:r>
              <a:rPr lang="en-US" sz="1600" dirty="0" err="1"/>
              <a:t>Contrariamente</a:t>
            </a:r>
            <a:r>
              <a:rPr lang="en-US" sz="1600" dirty="0"/>
              <a:t> a la </a:t>
            </a:r>
            <a:r>
              <a:rPr lang="en-US" sz="1600" dirty="0" err="1"/>
              <a:t>creencia</a:t>
            </a:r>
            <a:r>
              <a:rPr lang="en-US" sz="1600" dirty="0"/>
              <a:t> popular, </a:t>
            </a:r>
            <a:r>
              <a:rPr lang="en-US" sz="1600" dirty="0" err="1"/>
              <a:t>dejar</a:t>
            </a:r>
            <a:r>
              <a:rPr lang="en-US" sz="1600" dirty="0"/>
              <a:t> de </a:t>
            </a:r>
            <a:r>
              <a:rPr lang="en-US" sz="1600" dirty="0" err="1"/>
              <a:t>fumar</a:t>
            </a:r>
            <a:r>
              <a:rPr lang="en-US" sz="1600" dirty="0"/>
              <a:t> reduce la </a:t>
            </a:r>
            <a:r>
              <a:rPr lang="en-US" sz="1600" dirty="0" err="1"/>
              <a:t>ansiedad</a:t>
            </a:r>
            <a:r>
              <a:rPr lang="en-US" sz="1600" dirty="0"/>
              <a:t> y la </a:t>
            </a:r>
            <a:r>
              <a:rPr lang="en-US" sz="1600" dirty="0" err="1"/>
              <a:t>depresión</a:t>
            </a:r>
            <a:r>
              <a:rPr lang="en-US" sz="1600" dirty="0"/>
              <a:t> y la magnitude de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efecto</a:t>
            </a:r>
            <a:r>
              <a:rPr lang="en-US" sz="1600" dirty="0"/>
              <a:t> es superior al de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antidepresivos</a:t>
            </a:r>
            <a:r>
              <a:rPr lang="en-US" sz="1600" dirty="0"/>
              <a:t> para la ansiedad.</a:t>
            </a:r>
            <a:r>
              <a:rPr lang="en-US" sz="1600" baseline="30000" dirty="0"/>
              <a:t>1</a:t>
            </a:r>
          </a:p>
          <a:p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B841-2FCF-A995-C26E-7108EDD6C181}"/>
              </a:ext>
            </a:extLst>
          </p:cNvPr>
          <p:cNvSpPr txBox="1">
            <a:spLocks/>
          </p:cNvSpPr>
          <p:nvPr/>
        </p:nvSpPr>
        <p:spPr>
          <a:xfrm>
            <a:off x="3911600" y="4288584"/>
            <a:ext cx="5232400" cy="52193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IPCRG Desktop Helper, No 12. Disponible </a:t>
            </a:r>
            <a:r>
              <a:rPr lang="en-US" sz="800" kern="0" dirty="0" err="1"/>
              <a:t>en</a:t>
            </a:r>
            <a:r>
              <a:rPr lang="en-US" sz="800" kern="0" dirty="0"/>
              <a:t>: </a:t>
            </a:r>
            <a:r>
              <a:rPr lang="en-US" sz="800" kern="0" dirty="0">
                <a:hlinkClick r:id="rId3"/>
              </a:rPr>
              <a:t>www.ipcrg.org/dth12</a:t>
            </a:r>
            <a:r>
              <a:rPr lang="en-US" sz="800" kern="0" dirty="0"/>
              <a:t>; </a:t>
            </a:r>
            <a:br>
              <a:rPr lang="en-US" sz="800" kern="0" dirty="0"/>
            </a:br>
            <a:r>
              <a:rPr lang="en-US" sz="800" kern="0" dirty="0"/>
              <a:t>2. Hashimoto R, et al. Respir </a:t>
            </a:r>
            <a:r>
              <a:rPr lang="en-US" sz="800" kern="0" dirty="0" err="1"/>
              <a:t>Investig</a:t>
            </a:r>
            <a:r>
              <a:rPr lang="en-US" sz="800" kern="0" dirty="0"/>
              <a:t> 2020;58:387-94; 3. Royal College of Physicians, Royal College of Psychiatrists, 2013; 4. Ho SY, et al. Gen Hosp Psychiatry 2015;37:399-407.</a:t>
            </a:r>
          </a:p>
        </p:txBody>
      </p:sp>
    </p:spTree>
    <p:extLst>
      <p:ext uri="{BB962C8B-B14F-4D97-AF65-F5344CB8AC3E}">
        <p14:creationId xmlns:p14="http://schemas.microsoft.com/office/powerpoint/2010/main" val="4171620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3CE9-1263-7840-A5C2-312C9F8B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Ayuda</a:t>
            </a:r>
            <a:r>
              <a:rPr lang="en-US" dirty="0"/>
              <a:t> para </a:t>
            </a:r>
            <a:r>
              <a:rPr lang="en-US" dirty="0" err="1"/>
              <a:t>dejar</a:t>
            </a:r>
            <a:r>
              <a:rPr lang="en-US" dirty="0"/>
              <a:t> de </a:t>
            </a:r>
            <a:r>
              <a:rPr lang="en-US" dirty="0" err="1"/>
              <a:t>fumar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31AA21-3A5B-5F78-1F85-A06C802CC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393686"/>
              </p:ext>
            </p:extLst>
          </p:nvPr>
        </p:nvGraphicFramePr>
        <p:xfrm>
          <a:off x="358775" y="1349375"/>
          <a:ext cx="8285354" cy="2992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4350">
                  <a:extLst>
                    <a:ext uri="{9D8B030D-6E8A-4147-A177-3AD203B41FA5}">
                      <a16:colId xmlns:a16="http://schemas.microsoft.com/office/drawing/2014/main" val="2312872537"/>
                    </a:ext>
                  </a:extLst>
                </a:gridCol>
                <a:gridCol w="870775">
                  <a:extLst>
                    <a:ext uri="{9D8B030D-6E8A-4147-A177-3AD203B41FA5}">
                      <a16:colId xmlns:a16="http://schemas.microsoft.com/office/drawing/2014/main" val="3665413716"/>
                    </a:ext>
                  </a:extLst>
                </a:gridCol>
                <a:gridCol w="3170229">
                  <a:extLst>
                    <a:ext uri="{9D8B030D-6E8A-4147-A177-3AD203B41FA5}">
                      <a16:colId xmlns:a16="http://schemas.microsoft.com/office/drawing/2014/main" val="2100022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Profesional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sanitario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Respuesta del </a:t>
                      </a:r>
                      <a:r>
                        <a:rPr lang="en-US" dirty="0" err="1"/>
                        <a:t>paciente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80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PREGUNTAR</a:t>
                      </a:r>
                      <a:r>
                        <a:rPr lang="en-US" altLang="en-US" sz="1400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tabaco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cada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visita</a:t>
                      </a:r>
                      <a:endParaRPr lang="en-US" altLang="en-US" sz="14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ficha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ha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usted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fumador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¿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Sigue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fumando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todavía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cigarillos al día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no he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intentado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</a:rPr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3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ACONSEJAR</a:t>
                      </a:r>
                      <a:r>
                        <a:rPr lang="en-US" altLang="en-US" sz="1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eficaces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necesario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perjuicios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tabaco)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-“¿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 de reducer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daño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provoca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tabaco?”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”No,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había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pensado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hasta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ahora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me lo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16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ACTUAR</a:t>
                      </a:r>
                      <a:r>
                        <a:rPr lang="en-US" altLang="en-US" sz="14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Según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respuesta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paciente</a:t>
                      </a:r>
                      <a:endParaRPr lang="en-US" altLang="en-US" sz="14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-“¿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Quiere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le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opciones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tiene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117911"/>
                  </a:ext>
                </a:extLst>
              </a:tr>
            </a:tbl>
          </a:graphicData>
        </a:graphic>
      </p:graphicFrame>
      <p:sp>
        <p:nvSpPr>
          <p:cNvPr id="5" name="8 - Δεξιό βέλος">
            <a:extLst>
              <a:ext uri="{FF2B5EF4-FFF2-40B4-BE49-F238E27FC236}">
                <a16:creationId xmlns:a16="http://schemas.microsoft.com/office/drawing/2014/main" id="{AAA91E93-3E9B-7462-6D07-F30F521758F2}"/>
              </a:ext>
            </a:extLst>
          </p:cNvPr>
          <p:cNvSpPr/>
          <p:nvPr/>
        </p:nvSpPr>
        <p:spPr>
          <a:xfrm>
            <a:off x="4829747" y="2108073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>
            <a:extLst>
              <a:ext uri="{FF2B5EF4-FFF2-40B4-BE49-F238E27FC236}">
                <a16:creationId xmlns:a16="http://schemas.microsoft.com/office/drawing/2014/main" id="{608A9616-4504-32C1-E8C9-CC621DF2FB98}"/>
              </a:ext>
            </a:extLst>
          </p:cNvPr>
          <p:cNvSpPr/>
          <p:nvPr/>
        </p:nvSpPr>
        <p:spPr>
          <a:xfrm>
            <a:off x="4829747" y="3077337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>
            <a:extLst>
              <a:ext uri="{FF2B5EF4-FFF2-40B4-BE49-F238E27FC236}">
                <a16:creationId xmlns:a16="http://schemas.microsoft.com/office/drawing/2014/main" id="{9AB883CF-DB91-3EDB-3811-903644970C20}"/>
              </a:ext>
            </a:extLst>
          </p:cNvPr>
          <p:cNvSpPr/>
          <p:nvPr/>
        </p:nvSpPr>
        <p:spPr>
          <a:xfrm>
            <a:off x="4829747" y="385152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08956CA-7B60-DCA3-9505-16375E06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46" y="4341495"/>
            <a:ext cx="7936420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 err="1"/>
              <a:t>Registre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/>
              <a:t>esta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/>
              <a:t>intervención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/>
              <a:t>en</a:t>
            </a:r>
            <a:r>
              <a:rPr lang="en-US" altLang="en-US" sz="1200" b="1" i="1" dirty="0"/>
              <a:t> la </a:t>
            </a:r>
            <a:r>
              <a:rPr lang="en-US" altLang="en-US" sz="1200" b="1" i="1" dirty="0" err="1"/>
              <a:t>historia</a:t>
            </a:r>
            <a:r>
              <a:rPr lang="en-US" altLang="en-US" sz="1200" b="1" i="1" dirty="0"/>
              <a:t> del </a:t>
            </a:r>
            <a:r>
              <a:rPr lang="en-US" altLang="en-US" sz="1200" b="1" i="1" dirty="0" err="1"/>
              <a:t>paciente</a:t>
            </a:r>
            <a:endParaRPr lang="en-US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402763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FA28-DAA0-7578-9EC1-78C1253F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Revisamos</a:t>
            </a:r>
            <a:r>
              <a:rPr lang="en-US" dirty="0"/>
              <a:t> la consulta de Johan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3CB9-DCF1-2F21-225B-74C07FC2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8212348" cy="26289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Le decimos que vivir con EPOC es duro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i="1" dirty="0">
                <a:latin typeface="Arial" panose="020B0604020202020204" pitchFamily="34" charset="0"/>
                <a:cs typeface="Arial" panose="020B0604020202020204" pitchFamily="34" charset="0"/>
              </a:rPr>
              <a:t>En el test PHQ-4 vemos que necesita profundizar en el diagnóstico de ansiedad-  y luego saca 10 en el GAD-7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sv-SE" sz="1500" i="1" dirty="0">
                <a:latin typeface="Arial" panose="020B0604020202020204" pitchFamily="34" charset="0"/>
                <a:cs typeface="Arial" panose="020B0604020202020204" pitchFamily="34" charset="0"/>
              </a:rPr>
              <a:t>En este momento no tiene síntomas de depresión, pero lo anotamos en la historia para revisarlo en la próxima visita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i="1" dirty="0">
                <a:latin typeface="Arial" panose="020B0604020202020204" pitchFamily="34" charset="0"/>
                <a:cs typeface="Arial" panose="020B0604020202020204" pitchFamily="34" charset="0"/>
              </a:rPr>
              <a:t>Organizamos la TCC (como derivación o una cita otro día)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acordamos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telefónica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de control para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valorar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progreso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de la TCC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6-8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semanas</a:t>
            </a: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Hacemos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PREGUNTAR/ACONSEJAR/ACTUAR de la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cesación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tabáquica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con Johan y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programamos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cita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valorar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opciones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/>
          </a:p>
        </p:txBody>
      </p:sp>
      <p:pic>
        <p:nvPicPr>
          <p:cNvPr id="4" name="Picture 3" descr="Elderly man looking out the window">
            <a:extLst>
              <a:ext uri="{FF2B5EF4-FFF2-40B4-BE49-F238E27FC236}">
                <a16:creationId xmlns:a16="http://schemas.microsoft.com/office/drawing/2014/main" id="{20D916DB-BA68-036B-B611-1467B7269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773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0B4B-0D6B-1014-4FF5-30AFB036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8D2-9ED1-93DC-CC82-117B56DD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8328025" cy="262890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 err="1"/>
              <a:t>Valorar</a:t>
            </a:r>
            <a:r>
              <a:rPr lang="en-US" sz="2000" dirty="0"/>
              <a:t> las </a:t>
            </a:r>
            <a:r>
              <a:rPr lang="en-US" sz="2000" dirty="0" err="1"/>
              <a:t>comorbilidades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pacientes</a:t>
            </a:r>
            <a:r>
              <a:rPr lang="en-US" sz="2000" dirty="0"/>
              <a:t> con EPOC</a:t>
            </a:r>
          </a:p>
          <a:p>
            <a:r>
              <a:rPr lang="en-US" sz="2000" dirty="0" err="1"/>
              <a:t>Estar</a:t>
            </a:r>
            <a:r>
              <a:rPr lang="en-US" sz="2000" dirty="0"/>
              <a:t> </a:t>
            </a:r>
            <a:r>
              <a:rPr lang="en-US" sz="2000" dirty="0" err="1"/>
              <a:t>atentos</a:t>
            </a:r>
            <a:r>
              <a:rPr lang="en-US" sz="2000" dirty="0"/>
              <a:t> a la </a:t>
            </a:r>
            <a:r>
              <a:rPr lang="en-US" sz="2000" dirty="0" err="1"/>
              <a:t>ansiedad</a:t>
            </a:r>
            <a:r>
              <a:rPr lang="en-US" sz="2000" dirty="0"/>
              <a:t> y la </a:t>
            </a:r>
            <a:r>
              <a:rPr lang="en-US" sz="2000" dirty="0" err="1"/>
              <a:t>depresión</a:t>
            </a:r>
            <a:endParaRPr lang="en-US" sz="2000" dirty="0"/>
          </a:p>
          <a:p>
            <a:r>
              <a:rPr lang="en-US" sz="2000" dirty="0" err="1"/>
              <a:t>Diagnosticar</a:t>
            </a:r>
            <a:r>
              <a:rPr lang="en-US" sz="2000" dirty="0"/>
              <a:t> y </a:t>
            </a:r>
            <a:r>
              <a:rPr lang="en-US" sz="2000" dirty="0" err="1"/>
              <a:t>tratar</a:t>
            </a:r>
            <a:r>
              <a:rPr lang="en-US" sz="2000" dirty="0"/>
              <a:t> la </a:t>
            </a:r>
            <a:r>
              <a:rPr lang="en-US" sz="2000" dirty="0" err="1"/>
              <a:t>ansiedad</a:t>
            </a:r>
            <a:r>
              <a:rPr lang="en-US" sz="2000" dirty="0"/>
              <a:t> y </a:t>
            </a:r>
            <a:r>
              <a:rPr lang="en-US" sz="2000" dirty="0" err="1"/>
              <a:t>depresión</a:t>
            </a:r>
            <a:r>
              <a:rPr lang="en-US" sz="2000" dirty="0"/>
              <a:t> </a:t>
            </a:r>
            <a:r>
              <a:rPr lang="en-US" sz="2000" dirty="0" err="1"/>
              <a:t>comórbidas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pacientes</a:t>
            </a:r>
            <a:r>
              <a:rPr lang="en-US" sz="2000" dirty="0"/>
              <a:t> con EPOC </a:t>
            </a:r>
            <a:r>
              <a:rPr lang="en-US" sz="2000" dirty="0" err="1"/>
              <a:t>mejorará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calidad</a:t>
            </a:r>
            <a:r>
              <a:rPr lang="en-US" sz="2000" dirty="0"/>
              <a:t> de </a:t>
            </a:r>
            <a:r>
              <a:rPr lang="en-US" sz="2000" dirty="0" err="1"/>
              <a:t>vida</a:t>
            </a:r>
            <a:r>
              <a:rPr lang="en-US" sz="2000" dirty="0"/>
              <a:t> y </a:t>
            </a:r>
            <a:r>
              <a:rPr lang="en-US" sz="2000" dirty="0" err="1"/>
              <a:t>su</a:t>
            </a:r>
            <a:r>
              <a:rPr lang="en-US" sz="2000" dirty="0"/>
              <a:t> EPOC.</a:t>
            </a:r>
          </a:p>
        </p:txBody>
      </p:sp>
    </p:spTree>
    <p:extLst>
      <p:ext uri="{BB962C8B-B14F-4D97-AF65-F5344CB8AC3E}">
        <p14:creationId xmlns:p14="http://schemas.microsoft.com/office/powerpoint/2010/main" val="295245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C2C-AC68-05AB-35B6-364AC18B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Glosario</a:t>
            </a:r>
            <a:r>
              <a:rPr lang="en-US" sz="2400" dirty="0"/>
              <a:t> de </a:t>
            </a:r>
            <a:r>
              <a:rPr lang="en-US" sz="2400" dirty="0" err="1"/>
              <a:t>términos</a:t>
            </a:r>
            <a:r>
              <a:rPr lang="en-US" sz="2400" dirty="0"/>
              <a:t>, </a:t>
            </a:r>
            <a:r>
              <a:rPr lang="en-US" sz="2400" dirty="0" err="1"/>
              <a:t>abreviaturas</a:t>
            </a:r>
            <a:r>
              <a:rPr lang="en-US" sz="2400" dirty="0"/>
              <a:t> y </a:t>
            </a:r>
            <a:r>
              <a:rPr lang="en-US" sz="2400" dirty="0" err="1"/>
              <a:t>acrónimos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2A68-65A4-035B-01B0-CC0D4A11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200" b="1" dirty="0" err="1"/>
              <a:t>IMC:</a:t>
            </a:r>
            <a:r>
              <a:rPr lang="en-US" sz="1200" dirty="0" err="1"/>
              <a:t>Índice</a:t>
            </a:r>
            <a:r>
              <a:rPr lang="en-US" sz="1200" dirty="0"/>
              <a:t> de masa corporal</a:t>
            </a:r>
          </a:p>
          <a:p>
            <a:r>
              <a:rPr lang="en-US" sz="1200" b="1" dirty="0"/>
              <a:t>TCC</a:t>
            </a:r>
            <a:r>
              <a:rPr lang="en-US" sz="1200" dirty="0"/>
              <a:t>, </a:t>
            </a:r>
            <a:r>
              <a:rPr lang="en-US" sz="1200" dirty="0" err="1"/>
              <a:t>terapia</a:t>
            </a:r>
            <a:r>
              <a:rPr lang="en-US" sz="1200" dirty="0"/>
              <a:t> </a:t>
            </a:r>
            <a:r>
              <a:rPr lang="en-US" sz="1200" dirty="0" err="1"/>
              <a:t>cognitivo</a:t>
            </a:r>
            <a:r>
              <a:rPr lang="en-US" sz="1200" dirty="0"/>
              <a:t> </a:t>
            </a:r>
            <a:r>
              <a:rPr lang="en-US" sz="1200" dirty="0" err="1"/>
              <a:t>conductual</a:t>
            </a:r>
            <a:endParaRPr lang="en-US" sz="1200" dirty="0"/>
          </a:p>
          <a:p>
            <a:r>
              <a:rPr lang="en-US" sz="1200" b="1" dirty="0"/>
              <a:t>EPOC: </a:t>
            </a:r>
            <a:r>
              <a:rPr lang="en-US" sz="1200" dirty="0" err="1"/>
              <a:t>enfermedad</a:t>
            </a:r>
            <a:r>
              <a:rPr lang="en-US" sz="1200" dirty="0"/>
              <a:t> </a:t>
            </a:r>
            <a:r>
              <a:rPr lang="en-US" sz="1200" dirty="0" err="1"/>
              <a:t>pulmonar</a:t>
            </a:r>
            <a:r>
              <a:rPr lang="en-US" sz="1200" dirty="0"/>
              <a:t> </a:t>
            </a:r>
            <a:r>
              <a:rPr lang="en-US" sz="1200" dirty="0" err="1"/>
              <a:t>obstructiva</a:t>
            </a:r>
            <a:r>
              <a:rPr lang="en-US" sz="1200" dirty="0"/>
              <a:t> </a:t>
            </a:r>
            <a:r>
              <a:rPr lang="en-US" sz="1200" dirty="0" err="1"/>
              <a:t>crónica</a:t>
            </a:r>
            <a:endParaRPr lang="en-US" sz="1200" dirty="0"/>
          </a:p>
          <a:p>
            <a:r>
              <a:rPr lang="en-US" sz="1200" b="1" dirty="0"/>
              <a:t>FEV</a:t>
            </a:r>
            <a:r>
              <a:rPr lang="en-US" sz="1200" b="1" baseline="-25000" dirty="0"/>
              <a:t>1</a:t>
            </a:r>
            <a:r>
              <a:rPr lang="en-US" sz="1200" dirty="0"/>
              <a:t>, </a:t>
            </a:r>
            <a:r>
              <a:rPr lang="en-US" sz="1200" dirty="0" err="1"/>
              <a:t>volumen</a:t>
            </a:r>
            <a:r>
              <a:rPr lang="en-US" sz="1200" dirty="0"/>
              <a:t> </a:t>
            </a:r>
            <a:r>
              <a:rPr lang="en-US" sz="1200" dirty="0" err="1"/>
              <a:t>espiratorio</a:t>
            </a:r>
            <a:r>
              <a:rPr lang="en-US" sz="1200" dirty="0"/>
              <a:t> </a:t>
            </a:r>
            <a:r>
              <a:rPr lang="en-US" sz="1200" dirty="0" err="1"/>
              <a:t>forzado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1 </a:t>
            </a:r>
            <a:r>
              <a:rPr lang="en-US" sz="1200" dirty="0" err="1"/>
              <a:t>segundo</a:t>
            </a:r>
            <a:endParaRPr lang="en-US" sz="1200" dirty="0"/>
          </a:p>
          <a:p>
            <a:r>
              <a:rPr lang="en-US" sz="1200" b="1" dirty="0"/>
              <a:t>CVF</a:t>
            </a:r>
            <a:r>
              <a:rPr lang="en-US" sz="1200" dirty="0"/>
              <a:t>, </a:t>
            </a:r>
            <a:r>
              <a:rPr lang="en-US" sz="1200" dirty="0" err="1"/>
              <a:t>capacidad</a:t>
            </a:r>
            <a:r>
              <a:rPr lang="en-US" sz="1200" dirty="0"/>
              <a:t> vital </a:t>
            </a:r>
            <a:r>
              <a:rPr lang="en-US" sz="1200" dirty="0" err="1"/>
              <a:t>forzada</a:t>
            </a:r>
            <a:endParaRPr lang="en-US" sz="1200" dirty="0"/>
          </a:p>
          <a:p>
            <a:r>
              <a:rPr lang="en-US" sz="1200" b="1" dirty="0"/>
              <a:t>GAD-7</a:t>
            </a:r>
            <a:r>
              <a:rPr lang="en-US" sz="1200" dirty="0"/>
              <a:t>, </a:t>
            </a:r>
            <a:r>
              <a:rPr lang="en-US" sz="1200" dirty="0" err="1"/>
              <a:t>Escala</a:t>
            </a:r>
            <a:r>
              <a:rPr lang="en-US" sz="1200" dirty="0"/>
              <a:t> de </a:t>
            </a:r>
            <a:r>
              <a:rPr lang="en-US" sz="1200" dirty="0" err="1"/>
              <a:t>ansiedad</a:t>
            </a:r>
            <a:r>
              <a:rPr lang="en-US" sz="1200" dirty="0"/>
              <a:t> </a:t>
            </a:r>
            <a:r>
              <a:rPr lang="en-US" sz="1200" dirty="0" err="1"/>
              <a:t>generalizada</a:t>
            </a:r>
            <a:r>
              <a:rPr lang="en-US" sz="1200" dirty="0"/>
              <a:t> de 7 items</a:t>
            </a:r>
          </a:p>
          <a:p>
            <a:r>
              <a:rPr lang="en-US" sz="1200" b="1" dirty="0"/>
              <a:t>GOLD</a:t>
            </a:r>
            <a:r>
              <a:rPr lang="en-US" sz="1200" dirty="0"/>
              <a:t>, </a:t>
            </a:r>
            <a:r>
              <a:rPr lang="en-US" sz="1200" dirty="0" err="1"/>
              <a:t>Iniciativa</a:t>
            </a:r>
            <a:r>
              <a:rPr lang="en-US" sz="1200" dirty="0"/>
              <a:t> global para la EPOC</a:t>
            </a:r>
          </a:p>
          <a:p>
            <a:r>
              <a:rPr lang="en-US" sz="1200" b="1" dirty="0"/>
              <a:t>MF, </a:t>
            </a:r>
            <a:r>
              <a:rPr lang="en-US" sz="1200" dirty="0"/>
              <a:t>medico de </a:t>
            </a:r>
            <a:r>
              <a:rPr lang="en-US" sz="1200" dirty="0" err="1"/>
              <a:t>familia</a:t>
            </a:r>
            <a:endParaRPr lang="en-US" sz="1200" dirty="0"/>
          </a:p>
          <a:p>
            <a:r>
              <a:rPr lang="en-US" sz="1200" b="1" dirty="0"/>
              <a:t>HbA1c</a:t>
            </a:r>
            <a:r>
              <a:rPr lang="en-US" sz="1200" dirty="0"/>
              <a:t>, </a:t>
            </a:r>
            <a:r>
              <a:rPr lang="en-US" sz="1200" dirty="0" err="1"/>
              <a:t>hemoglobina</a:t>
            </a:r>
            <a:r>
              <a:rPr lang="en-US" sz="1200" dirty="0"/>
              <a:t> </a:t>
            </a:r>
            <a:r>
              <a:rPr lang="en-US" sz="1200" dirty="0" err="1"/>
              <a:t>glicosilada</a:t>
            </a:r>
            <a:endParaRPr lang="en-US" sz="1200" dirty="0"/>
          </a:p>
          <a:p>
            <a:r>
              <a:rPr lang="en-US" sz="1200" b="1" dirty="0"/>
              <a:t>LABA</a:t>
            </a:r>
            <a:r>
              <a:rPr lang="en-US" sz="1200" dirty="0"/>
              <a:t>, </a:t>
            </a:r>
            <a:r>
              <a:rPr lang="en-US" sz="1200" dirty="0" err="1"/>
              <a:t>agonista</a:t>
            </a:r>
            <a:r>
              <a:rPr lang="en-US" sz="1200" dirty="0"/>
              <a:t> β de </a:t>
            </a:r>
            <a:r>
              <a:rPr lang="en-US" sz="1200" dirty="0" err="1"/>
              <a:t>acción</a:t>
            </a:r>
            <a:r>
              <a:rPr lang="en-US" sz="1200" dirty="0"/>
              <a:t> </a:t>
            </a:r>
            <a:r>
              <a:rPr lang="en-US" sz="1200" dirty="0" err="1"/>
              <a:t>larga</a:t>
            </a:r>
            <a:endParaRPr lang="en-US" sz="1200" dirty="0"/>
          </a:p>
          <a:p>
            <a:r>
              <a:rPr lang="en-US" sz="1200" b="1" dirty="0"/>
              <a:t>LAMA</a:t>
            </a:r>
            <a:r>
              <a:rPr lang="en-US" sz="1200" dirty="0"/>
              <a:t>, </a:t>
            </a:r>
            <a:r>
              <a:rPr lang="en-US" sz="1200" dirty="0" err="1"/>
              <a:t>agonista</a:t>
            </a:r>
            <a:r>
              <a:rPr lang="en-US" sz="1200" dirty="0"/>
              <a:t> </a:t>
            </a:r>
            <a:r>
              <a:rPr lang="en-US" sz="1200" dirty="0" err="1"/>
              <a:t>muscarínico</a:t>
            </a:r>
            <a:r>
              <a:rPr lang="en-US" sz="1200" dirty="0"/>
              <a:t> de </a:t>
            </a:r>
            <a:r>
              <a:rPr lang="en-US" sz="1200" dirty="0" err="1"/>
              <a:t>acción</a:t>
            </a:r>
            <a:r>
              <a:rPr lang="en-US" sz="1200" dirty="0"/>
              <a:t> </a:t>
            </a:r>
            <a:r>
              <a:rPr lang="en-US" sz="1200" dirty="0" err="1"/>
              <a:t>larga</a:t>
            </a:r>
            <a:endParaRPr lang="en-US" sz="1200" dirty="0"/>
          </a:p>
          <a:p>
            <a:r>
              <a:rPr lang="en-US" sz="1200" b="1" dirty="0"/>
              <a:t>LDL</a:t>
            </a:r>
            <a:r>
              <a:rPr lang="en-US" sz="1200" dirty="0"/>
              <a:t>, </a:t>
            </a:r>
            <a:r>
              <a:rPr lang="en-US" sz="1200" dirty="0" err="1"/>
              <a:t>lipoproteína</a:t>
            </a:r>
            <a:r>
              <a:rPr lang="en-US" sz="1200" dirty="0"/>
              <a:t> de </a:t>
            </a:r>
            <a:r>
              <a:rPr lang="en-US" sz="1200" dirty="0" err="1"/>
              <a:t>baja</a:t>
            </a:r>
            <a:r>
              <a:rPr lang="en-US" sz="1200" dirty="0"/>
              <a:t> </a:t>
            </a:r>
            <a:r>
              <a:rPr lang="en-US" sz="1200" dirty="0" err="1"/>
              <a:t>densidad</a:t>
            </a:r>
            <a:endParaRPr lang="en-US" sz="1200" dirty="0"/>
          </a:p>
          <a:p>
            <a:r>
              <a:rPr lang="en-US" sz="1200" b="1" dirty="0"/>
              <a:t>MAP</a:t>
            </a:r>
            <a:r>
              <a:rPr lang="en-US" sz="1200" dirty="0"/>
              <a:t>, medico de </a:t>
            </a:r>
            <a:r>
              <a:rPr lang="en-US" sz="1200" dirty="0" err="1"/>
              <a:t>atención</a:t>
            </a:r>
            <a:r>
              <a:rPr lang="en-US" sz="1200" dirty="0"/>
              <a:t> </a:t>
            </a:r>
            <a:r>
              <a:rPr lang="en-US" sz="1200" dirty="0" err="1"/>
              <a:t>primaria</a:t>
            </a:r>
            <a:endParaRPr lang="en-US" sz="1200" dirty="0"/>
          </a:p>
          <a:p>
            <a:r>
              <a:rPr lang="en-US" sz="1200" b="1" dirty="0"/>
              <a:t>PHQ-4</a:t>
            </a:r>
            <a:r>
              <a:rPr lang="en-US" sz="1200" dirty="0"/>
              <a:t>, </a:t>
            </a:r>
            <a:r>
              <a:rPr lang="en-US" sz="1200" dirty="0" err="1"/>
              <a:t>Cuestionario</a:t>
            </a:r>
            <a:r>
              <a:rPr lang="en-US" sz="1200" dirty="0"/>
              <a:t> de </a:t>
            </a:r>
            <a:r>
              <a:rPr lang="en-US" sz="1200" dirty="0" err="1"/>
              <a:t>salud</a:t>
            </a:r>
            <a:r>
              <a:rPr lang="en-US" sz="1200" dirty="0"/>
              <a:t> del </a:t>
            </a:r>
            <a:r>
              <a:rPr lang="en-US" sz="1200" dirty="0" err="1"/>
              <a:t>paciente</a:t>
            </a:r>
            <a:r>
              <a:rPr lang="en-US" sz="1200" dirty="0"/>
              <a:t> 4</a:t>
            </a:r>
          </a:p>
          <a:p>
            <a:r>
              <a:rPr lang="en-US" sz="1200" b="1" dirty="0"/>
              <a:t>PHQ-9</a:t>
            </a:r>
            <a:r>
              <a:rPr lang="en-US" sz="1200" dirty="0"/>
              <a:t>, </a:t>
            </a:r>
            <a:r>
              <a:rPr lang="en-US" sz="1200" dirty="0" err="1"/>
              <a:t>Cuestionario</a:t>
            </a:r>
            <a:r>
              <a:rPr lang="en-US" sz="1200" dirty="0"/>
              <a:t> de </a:t>
            </a:r>
            <a:r>
              <a:rPr lang="en-US" sz="1200" dirty="0" err="1"/>
              <a:t>salud</a:t>
            </a:r>
            <a:r>
              <a:rPr lang="en-US" sz="1200" dirty="0"/>
              <a:t> del </a:t>
            </a:r>
            <a:r>
              <a:rPr lang="en-US" sz="1200" dirty="0" err="1"/>
              <a:t>paciente</a:t>
            </a:r>
            <a:r>
              <a:rPr lang="en-US" sz="1200" dirty="0"/>
              <a:t> 9</a:t>
            </a:r>
          </a:p>
          <a:p>
            <a:r>
              <a:rPr lang="en-US" sz="1200" b="1" dirty="0" err="1"/>
              <a:t>CdV</a:t>
            </a:r>
            <a:r>
              <a:rPr lang="en-US" sz="1200" dirty="0"/>
              <a:t>, </a:t>
            </a:r>
            <a:r>
              <a:rPr lang="en-US" sz="1200" dirty="0" err="1"/>
              <a:t>calidad</a:t>
            </a:r>
            <a:r>
              <a:rPr lang="en-US" sz="1200" dirty="0"/>
              <a:t> de </a:t>
            </a:r>
            <a:r>
              <a:rPr lang="en-US" sz="1200" dirty="0" err="1"/>
              <a:t>vida</a:t>
            </a:r>
            <a:endParaRPr lang="en-US" sz="1200" dirty="0"/>
          </a:p>
          <a:p>
            <a:r>
              <a:rPr lang="en-US" sz="1200" b="1" dirty="0"/>
              <a:t>ISRS</a:t>
            </a:r>
            <a:r>
              <a:rPr lang="en-US" sz="1200" dirty="0"/>
              <a:t>, </a:t>
            </a:r>
            <a:r>
              <a:rPr lang="en-US" sz="1200" dirty="0" err="1"/>
              <a:t>inhibidor</a:t>
            </a:r>
            <a:r>
              <a:rPr lang="en-US" sz="1200" dirty="0"/>
              <a:t> </a:t>
            </a:r>
            <a:r>
              <a:rPr lang="en-US" sz="1200" dirty="0" err="1"/>
              <a:t>selectivo</a:t>
            </a:r>
            <a:r>
              <a:rPr lang="en-US" sz="1200" dirty="0"/>
              <a:t> de la </a:t>
            </a:r>
            <a:r>
              <a:rPr lang="en-US" sz="1200" dirty="0" err="1"/>
              <a:t>recaptación</a:t>
            </a:r>
            <a:r>
              <a:rPr lang="en-US" sz="1200" dirty="0"/>
              <a:t> de </a:t>
            </a:r>
            <a:r>
              <a:rPr lang="en-US" sz="1200" dirty="0" err="1"/>
              <a:t>serotonina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36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6E32-831D-6143-FA8B-F94B24A7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objetivo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4ED1-8072-531F-E800-4D6A42EF4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Resaltar</a:t>
            </a:r>
            <a:r>
              <a:rPr lang="en-US" dirty="0"/>
              <a:t> la </a:t>
            </a:r>
            <a:r>
              <a:rPr lang="en-US" dirty="0" err="1"/>
              <a:t>importancia</a:t>
            </a:r>
            <a:r>
              <a:rPr lang="en-US" dirty="0"/>
              <a:t> de </a:t>
            </a:r>
            <a:r>
              <a:rPr lang="en-US" dirty="0" err="1"/>
              <a:t>valorar</a:t>
            </a:r>
            <a:r>
              <a:rPr lang="en-US" dirty="0"/>
              <a:t> y </a:t>
            </a:r>
            <a:r>
              <a:rPr lang="en-US" dirty="0" err="1"/>
              <a:t>tratar</a:t>
            </a:r>
            <a:r>
              <a:rPr lang="en-US" dirty="0"/>
              <a:t> la </a:t>
            </a:r>
            <a:r>
              <a:rPr lang="en-US" dirty="0" err="1"/>
              <a:t>ansiedad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personas con EPOC y </a:t>
            </a:r>
            <a:r>
              <a:rPr lang="en-US" dirty="0" err="1"/>
              <a:t>ofrecer</a:t>
            </a:r>
            <a:r>
              <a:rPr lang="en-US" dirty="0"/>
              <a:t> un </a:t>
            </a:r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intervención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evidencia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de un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clínico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33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8D90-93AC-1842-CECA-CCD118AF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que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aprender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A9EB-987B-846F-8A8D-91B43BF2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Por 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centramos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ansiedad</a:t>
            </a:r>
            <a:endParaRPr lang="en-US" sz="2000" dirty="0"/>
          </a:p>
          <a:p>
            <a:r>
              <a:rPr lang="en-US" sz="2000" dirty="0"/>
              <a:t>Lo que la </a:t>
            </a:r>
            <a:r>
              <a:rPr lang="en-US" sz="2000" dirty="0" err="1"/>
              <a:t>ansiedad</a:t>
            </a:r>
            <a:r>
              <a:rPr lang="en-US" sz="2000" dirty="0"/>
              <a:t> </a:t>
            </a:r>
            <a:r>
              <a:rPr lang="en-US" sz="2000" dirty="0" err="1"/>
              <a:t>significa</a:t>
            </a:r>
            <a:r>
              <a:rPr lang="en-US" sz="2000" dirty="0"/>
              <a:t> para las personas con EPOC</a:t>
            </a:r>
          </a:p>
          <a:p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mejorar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manejo</a:t>
            </a:r>
            <a:r>
              <a:rPr lang="en-US" sz="2000" dirty="0"/>
              <a:t> de la </a:t>
            </a:r>
            <a:r>
              <a:rPr lang="en-US" sz="2000" dirty="0" err="1"/>
              <a:t>ansiedad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personas con </a:t>
            </a:r>
            <a:r>
              <a:rPr lang="en-US" sz="2000" dirty="0" err="1"/>
              <a:t>efermedades</a:t>
            </a:r>
            <a:r>
              <a:rPr lang="en-US" sz="2000" dirty="0"/>
              <a:t> </a:t>
            </a:r>
            <a:r>
              <a:rPr lang="en-US" sz="2000" dirty="0" err="1"/>
              <a:t>respiratorias</a:t>
            </a:r>
            <a:r>
              <a:rPr lang="en-US" sz="2000" dirty="0"/>
              <a:t> </a:t>
            </a:r>
            <a:r>
              <a:rPr lang="en-US" sz="2000" dirty="0" err="1"/>
              <a:t>crónicas</a:t>
            </a:r>
            <a:endParaRPr lang="en-US" sz="2000" dirty="0"/>
          </a:p>
          <a:p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puedes</a:t>
            </a:r>
            <a:r>
              <a:rPr lang="en-US" sz="2000" dirty="0"/>
              <a:t> ser </a:t>
            </a:r>
            <a:r>
              <a:rPr lang="en-US" sz="2000" dirty="0" err="1"/>
              <a:t>parte</a:t>
            </a:r>
            <a:r>
              <a:rPr lang="en-US" sz="2000" dirty="0"/>
              <a:t> del </a:t>
            </a:r>
            <a:r>
              <a:rPr lang="en-US" sz="2000" dirty="0" err="1"/>
              <a:t>cambio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462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893C-AF61-9328-F7F5-4EE4DCB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mentales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Comorbilidades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EPOC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9A55-3052-414B-180C-29C81DCE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La </a:t>
            </a:r>
            <a:r>
              <a:rPr lang="en-US" sz="1600" dirty="0" err="1"/>
              <a:t>ansiedad</a:t>
            </a:r>
            <a:r>
              <a:rPr lang="en-US" sz="1600" dirty="0"/>
              <a:t> y la </a:t>
            </a:r>
            <a:r>
              <a:rPr lang="en-US" sz="1600" dirty="0" err="1"/>
              <a:t>depresión</a:t>
            </a:r>
            <a:r>
              <a:rPr lang="en-US" sz="1600" dirty="0"/>
              <a:t> son </a:t>
            </a:r>
            <a:r>
              <a:rPr lang="en-US" sz="1600" dirty="0" err="1"/>
              <a:t>frecuentes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EPOC y se </a:t>
            </a:r>
            <a:r>
              <a:rPr lang="en-US" sz="1600" dirty="0" err="1"/>
              <a:t>asocian</a:t>
            </a:r>
            <a:r>
              <a:rPr lang="en-US" sz="1600" dirty="0"/>
              <a:t> a </a:t>
            </a:r>
            <a:r>
              <a:rPr lang="en-US" sz="1600" dirty="0" err="1"/>
              <a:t>peor</a:t>
            </a:r>
            <a:r>
              <a:rPr lang="en-US" sz="1600" dirty="0"/>
              <a:t> </a:t>
            </a:r>
            <a:r>
              <a:rPr lang="en-US" sz="1600" dirty="0" err="1"/>
              <a:t>estado</a:t>
            </a:r>
            <a:r>
              <a:rPr lang="en-US" sz="1600" dirty="0"/>
              <a:t> de </a:t>
            </a:r>
            <a:r>
              <a:rPr lang="en-US" sz="1600" dirty="0" err="1"/>
              <a:t>salud</a:t>
            </a:r>
            <a:r>
              <a:rPr lang="en-US" sz="1600" dirty="0"/>
              <a:t> y al </a:t>
            </a:r>
            <a:r>
              <a:rPr lang="en-US" sz="1600" dirty="0" err="1"/>
              <a:t>aumento</a:t>
            </a:r>
            <a:r>
              <a:rPr lang="en-US" sz="1600" dirty="0"/>
              <a:t> del </a:t>
            </a:r>
            <a:r>
              <a:rPr lang="en-US" sz="1600" dirty="0" err="1"/>
              <a:t>riesgo</a:t>
            </a:r>
            <a:r>
              <a:rPr lang="en-US" sz="1600" dirty="0"/>
              <a:t> de </a:t>
            </a:r>
            <a:r>
              <a:rPr lang="en-US" sz="1600" dirty="0" err="1"/>
              <a:t>exacerbaciones</a:t>
            </a:r>
            <a:r>
              <a:rPr lang="en-US" sz="1600" dirty="0"/>
              <a:t> y de </a:t>
            </a:r>
            <a:r>
              <a:rPr lang="en-US" sz="1600" dirty="0" err="1"/>
              <a:t>ingresos</a:t>
            </a:r>
            <a:r>
              <a:rPr lang="en-US" sz="1600" dirty="0"/>
              <a:t> hospitalarios.</a:t>
            </a:r>
            <a:r>
              <a:rPr lang="en-US" sz="1600" baseline="30000" dirty="0"/>
              <a:t>1</a:t>
            </a:r>
          </a:p>
          <a:p>
            <a:r>
              <a:rPr lang="en-US" sz="1600" dirty="0" err="1"/>
              <a:t>Varios</a:t>
            </a:r>
            <a:r>
              <a:rPr lang="en-US" sz="1600" dirty="0"/>
              <a:t> </a:t>
            </a:r>
            <a:r>
              <a:rPr lang="en-US" sz="1600" dirty="0" err="1"/>
              <a:t>estudios</a:t>
            </a:r>
            <a:r>
              <a:rPr lang="en-US" sz="1600" dirty="0"/>
              <a:t> </a:t>
            </a:r>
            <a:r>
              <a:rPr lang="en-US" sz="1600" dirty="0" err="1"/>
              <a:t>han</a:t>
            </a:r>
            <a:r>
              <a:rPr lang="en-US" sz="1600" dirty="0"/>
              <a:t> </a:t>
            </a:r>
            <a:r>
              <a:rPr lang="en-US" sz="1600" dirty="0" err="1"/>
              <a:t>demostrado</a:t>
            </a:r>
            <a:r>
              <a:rPr lang="en-US" sz="1600" dirty="0"/>
              <a:t> la </a:t>
            </a:r>
            <a:r>
              <a:rPr lang="en-US" sz="1600" dirty="0" err="1"/>
              <a:t>asociación</a:t>
            </a:r>
            <a:r>
              <a:rPr lang="en-US" sz="1600" dirty="0"/>
              <a:t> entre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tabaquismo</a:t>
            </a:r>
            <a:r>
              <a:rPr lang="en-US" sz="1600" dirty="0"/>
              <a:t> y un </a:t>
            </a:r>
            <a:r>
              <a:rPr lang="en-US" sz="1600" dirty="0" err="1"/>
              <a:t>aumento</a:t>
            </a:r>
            <a:r>
              <a:rPr lang="en-US" sz="1600" dirty="0"/>
              <a:t> de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síntomas</a:t>
            </a:r>
            <a:r>
              <a:rPr lang="en-US" sz="1600" dirty="0"/>
              <a:t> o </a:t>
            </a:r>
            <a:r>
              <a:rPr lang="en-US" sz="1600" dirty="0" err="1"/>
              <a:t>trastornos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ansiedad.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El </a:t>
            </a:r>
            <a:r>
              <a:rPr lang="en-US" sz="1600" dirty="0" err="1"/>
              <a:t>tabaquismo</a:t>
            </a:r>
            <a:r>
              <a:rPr lang="en-US" sz="1600" dirty="0"/>
              <a:t>, la </a:t>
            </a:r>
            <a:r>
              <a:rPr lang="en-US" sz="1600" dirty="0" err="1"/>
              <a:t>depresión</a:t>
            </a:r>
            <a:r>
              <a:rPr lang="en-US" sz="1600" dirty="0"/>
              <a:t> y la </a:t>
            </a:r>
            <a:r>
              <a:rPr lang="en-US" sz="1600" dirty="0" err="1"/>
              <a:t>ansiedad</a:t>
            </a:r>
            <a:r>
              <a:rPr lang="en-US" sz="1600" dirty="0"/>
              <a:t> se </a:t>
            </a:r>
            <a:r>
              <a:rPr lang="en-US" sz="1600" dirty="0" err="1"/>
              <a:t>relacionan</a:t>
            </a:r>
            <a:r>
              <a:rPr lang="en-US" sz="1600" dirty="0"/>
              <a:t> con un </a:t>
            </a:r>
            <a:r>
              <a:rPr lang="en-US" sz="1600" dirty="0" err="1"/>
              <a:t>aumento</a:t>
            </a:r>
            <a:r>
              <a:rPr lang="en-US" sz="1600" dirty="0"/>
              <a:t> del </a:t>
            </a:r>
            <a:r>
              <a:rPr lang="en-US" sz="1600" dirty="0" err="1"/>
              <a:t>riesgo</a:t>
            </a:r>
            <a:r>
              <a:rPr lang="en-US" sz="1600" dirty="0"/>
              <a:t> de </a:t>
            </a:r>
            <a:r>
              <a:rPr lang="en-US" sz="1600" dirty="0" err="1"/>
              <a:t>muerte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personas con EPOC.</a:t>
            </a:r>
            <a:r>
              <a:rPr lang="en-US" sz="1600" baseline="30000" dirty="0"/>
              <a:t>3</a:t>
            </a:r>
          </a:p>
          <a:p>
            <a:r>
              <a:rPr lang="en-US" sz="1600" dirty="0"/>
              <a:t>Los MF a menudo </a:t>
            </a:r>
            <a:r>
              <a:rPr lang="en-US" sz="1600" dirty="0" err="1"/>
              <a:t>tienen</a:t>
            </a:r>
            <a:r>
              <a:rPr lang="en-US" sz="1600" dirty="0"/>
              <a:t> </a:t>
            </a:r>
            <a:r>
              <a:rPr lang="en-US" sz="1600" dirty="0" err="1"/>
              <a:t>poca</a:t>
            </a:r>
            <a:r>
              <a:rPr lang="en-US" sz="1600" dirty="0"/>
              <a:t> </a:t>
            </a:r>
            <a:r>
              <a:rPr lang="en-US" sz="1600" dirty="0" err="1"/>
              <a:t>confianza</a:t>
            </a:r>
            <a:r>
              <a:rPr lang="en-US" sz="1600" dirty="0"/>
              <a:t> para </a:t>
            </a:r>
            <a:r>
              <a:rPr lang="en-US" sz="1600" dirty="0" err="1"/>
              <a:t>evaluar</a:t>
            </a:r>
            <a:r>
              <a:rPr lang="en-US" sz="1600" dirty="0"/>
              <a:t> y </a:t>
            </a:r>
            <a:r>
              <a:rPr lang="en-US" sz="1600" dirty="0" err="1"/>
              <a:t>tratar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problemas</a:t>
            </a:r>
            <a:r>
              <a:rPr lang="en-US" sz="1600" dirty="0"/>
              <a:t> </a:t>
            </a:r>
            <a:r>
              <a:rPr lang="en-US" sz="1600" dirty="0" err="1"/>
              <a:t>emocionales</a:t>
            </a:r>
            <a:r>
              <a:rPr lang="en-US" sz="1600" dirty="0"/>
              <a:t> </a:t>
            </a:r>
            <a:r>
              <a:rPr lang="en-US" sz="1600" dirty="0" err="1"/>
              <a:t>debido</a:t>
            </a:r>
            <a:r>
              <a:rPr lang="en-US" sz="1600" dirty="0"/>
              <a:t> a las </a:t>
            </a:r>
            <a:r>
              <a:rPr lang="en-US" sz="1600" dirty="0" err="1"/>
              <a:t>complejas</a:t>
            </a:r>
            <a:r>
              <a:rPr lang="en-US" sz="1600" dirty="0"/>
              <a:t> inter-</a:t>
            </a:r>
            <a:r>
              <a:rPr lang="en-US" sz="1600" dirty="0" err="1"/>
              <a:t>relaciones</a:t>
            </a:r>
            <a:r>
              <a:rPr lang="en-US" sz="1600" dirty="0"/>
              <a:t> entre </a:t>
            </a:r>
            <a:r>
              <a:rPr lang="en-US" sz="1600" dirty="0" err="1"/>
              <a:t>estos</a:t>
            </a:r>
            <a:r>
              <a:rPr lang="en-US" sz="1600" dirty="0"/>
              <a:t> </a:t>
            </a:r>
            <a:r>
              <a:rPr lang="en-US" sz="1600" dirty="0" err="1"/>
              <a:t>trastornos</a:t>
            </a:r>
            <a:r>
              <a:rPr lang="en-US" sz="1600" dirty="0"/>
              <a:t> y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síntomas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la </a:t>
            </a:r>
            <a:r>
              <a:rPr lang="en-US" sz="1600" dirty="0" err="1"/>
              <a:t>disnea</a:t>
            </a:r>
            <a:r>
              <a:rPr lang="en-US" sz="1600" dirty="0"/>
              <a:t>.</a:t>
            </a:r>
          </a:p>
          <a:p>
            <a:endParaRPr lang="en-US" sz="1600" baseline="30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2BF9A-CE52-FA5B-BE81-54DD909A1D20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Disponible </a:t>
            </a:r>
            <a:r>
              <a:rPr lang="en-US" sz="800" kern="0" dirty="0" err="1"/>
              <a:t>en</a:t>
            </a:r>
            <a:r>
              <a:rPr lang="en-US" sz="800" kern="0" dirty="0"/>
              <a:t>  https://goldcopd.org/2022-gold-reports-2/;</a:t>
            </a:r>
            <a:br>
              <a:rPr lang="en-US" sz="800" kern="0" dirty="0"/>
            </a:br>
            <a:r>
              <a:rPr lang="en-US" sz="800" kern="0" dirty="0"/>
              <a:t>2. Moylan S, et al. Brain </a:t>
            </a:r>
            <a:r>
              <a:rPr lang="en-US" sz="800" kern="0" dirty="0" err="1"/>
              <a:t>Behav</a:t>
            </a:r>
            <a:r>
              <a:rPr lang="en-US" sz="800" kern="0" dirty="0"/>
              <a:t> 2013;3:302-26; 3. Lou P, et al. Respir Care 2014;59:54-61.</a:t>
            </a:r>
          </a:p>
        </p:txBody>
      </p:sp>
    </p:spTree>
    <p:extLst>
      <p:ext uri="{BB962C8B-B14F-4D97-AF65-F5344CB8AC3E}">
        <p14:creationId xmlns:p14="http://schemas.microsoft.com/office/powerpoint/2010/main" val="192250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1F5-3455-35A1-8E09-B1D3F8A3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Prevalencia</a:t>
            </a:r>
            <a:r>
              <a:rPr lang="en-US" dirty="0"/>
              <a:t> e </a:t>
            </a:r>
            <a:r>
              <a:rPr lang="en-US" dirty="0" err="1"/>
              <a:t>impacto</a:t>
            </a:r>
            <a:r>
              <a:rPr lang="en-US" dirty="0"/>
              <a:t> de la </a:t>
            </a:r>
            <a:r>
              <a:rPr lang="en-US" dirty="0" err="1"/>
              <a:t>ansiedad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EPOC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44DA-8DF7-8700-D756-44506480F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ansiedad</a:t>
            </a:r>
            <a:r>
              <a:rPr lang="en-US" sz="2000" dirty="0"/>
              <a:t> es un </a:t>
            </a:r>
            <a:r>
              <a:rPr lang="en-US" sz="2000" dirty="0" err="1"/>
              <a:t>problema</a:t>
            </a:r>
            <a:r>
              <a:rPr lang="en-US" sz="2000" dirty="0"/>
              <a:t> </a:t>
            </a:r>
            <a:r>
              <a:rPr lang="en-US" sz="2000" dirty="0" err="1"/>
              <a:t>significativo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EPOC, con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prevalencia</a:t>
            </a:r>
            <a:r>
              <a:rPr lang="en-US" sz="2000" dirty="0"/>
              <a:t> </a:t>
            </a:r>
            <a:r>
              <a:rPr lang="en-US" sz="2000" dirty="0" err="1"/>
              <a:t>estimada</a:t>
            </a:r>
            <a:r>
              <a:rPr lang="en-US" sz="2000" dirty="0"/>
              <a:t> del 40%</a:t>
            </a:r>
            <a:r>
              <a:rPr lang="en-US" sz="2000" baseline="30000" dirty="0"/>
              <a:t>1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Las personas con EPOC </a:t>
            </a:r>
            <a:r>
              <a:rPr lang="en-US" sz="2000" dirty="0" err="1"/>
              <a:t>tienen</a:t>
            </a:r>
            <a:r>
              <a:rPr lang="en-US" sz="2000" dirty="0"/>
              <a:t> 10 </a:t>
            </a:r>
            <a:r>
              <a:rPr lang="en-US" sz="2000" dirty="0" err="1"/>
              <a:t>veces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probabilidad</a:t>
            </a:r>
            <a:r>
              <a:rPr lang="en-US" sz="2000" dirty="0"/>
              <a:t> de </a:t>
            </a:r>
            <a:r>
              <a:rPr lang="en-US" sz="2000" dirty="0" err="1"/>
              <a:t>padecer</a:t>
            </a:r>
            <a:r>
              <a:rPr lang="en-US" sz="2000" dirty="0"/>
              <a:t> </a:t>
            </a:r>
            <a:r>
              <a:rPr lang="en-US" sz="2000" dirty="0" err="1"/>
              <a:t>trastornos</a:t>
            </a:r>
            <a:r>
              <a:rPr lang="en-US" sz="2000" dirty="0"/>
              <a:t> de </a:t>
            </a:r>
            <a:r>
              <a:rPr lang="en-US" sz="2000" dirty="0" err="1"/>
              <a:t>ansiedad</a:t>
            </a:r>
            <a:r>
              <a:rPr lang="en-US" sz="2000" dirty="0"/>
              <a:t> o </a:t>
            </a:r>
            <a:r>
              <a:rPr lang="en-US" sz="2000" dirty="0" err="1"/>
              <a:t>ataques</a:t>
            </a:r>
            <a:r>
              <a:rPr lang="en-US" sz="2000" dirty="0"/>
              <a:t> de </a:t>
            </a:r>
            <a:r>
              <a:rPr lang="en-US" sz="2000" dirty="0" err="1"/>
              <a:t>pánico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comparación</a:t>
            </a:r>
            <a:r>
              <a:rPr lang="en-US" sz="2000" dirty="0"/>
              <a:t> con la población general.</a:t>
            </a:r>
            <a:r>
              <a:rPr lang="en-US" sz="2000" baseline="30000" dirty="0"/>
              <a:t>2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ansiedad</a:t>
            </a:r>
            <a:r>
              <a:rPr lang="en-US" sz="2000" dirty="0"/>
              <a:t> se </a:t>
            </a:r>
            <a:r>
              <a:rPr lang="en-US" sz="2000" dirty="0" err="1"/>
              <a:t>asocia</a:t>
            </a:r>
            <a:r>
              <a:rPr lang="en-US" sz="2000" dirty="0"/>
              <a:t> con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peor</a:t>
            </a:r>
            <a:r>
              <a:rPr lang="en-US" sz="2000" dirty="0"/>
              <a:t> </a:t>
            </a:r>
            <a:r>
              <a:rPr lang="en-US" sz="2000" dirty="0" err="1"/>
              <a:t>calidad</a:t>
            </a:r>
            <a:r>
              <a:rPr lang="en-US" sz="2000" dirty="0"/>
              <a:t> de vida</a:t>
            </a:r>
            <a:r>
              <a:rPr lang="en-US" sz="2000" baseline="30000" dirty="0"/>
              <a:t>3</a:t>
            </a:r>
            <a:r>
              <a:rPr lang="en-US" sz="2000" dirty="0"/>
              <a:t> y a un </a:t>
            </a:r>
            <a:r>
              <a:rPr lang="en-US" sz="2000" dirty="0" err="1"/>
              <a:t>aumento</a:t>
            </a:r>
            <a:r>
              <a:rPr lang="en-US" sz="2000" dirty="0"/>
              <a:t> del </a:t>
            </a:r>
            <a:r>
              <a:rPr lang="en-US" sz="2000" dirty="0" err="1"/>
              <a:t>riesgo</a:t>
            </a:r>
            <a:r>
              <a:rPr lang="en-US" sz="2000" dirty="0"/>
              <a:t> de mortalidad</a:t>
            </a:r>
            <a:r>
              <a:rPr lang="en-US" sz="2000" baseline="30000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260FA-2039-A2FE-AA48-43A9528640B7}"/>
              </a:ext>
            </a:extLst>
          </p:cNvPr>
          <p:cNvSpPr txBox="1">
            <a:spLocks/>
          </p:cNvSpPr>
          <p:nvPr/>
        </p:nvSpPr>
        <p:spPr>
          <a:xfrm>
            <a:off x="3283027" y="4436317"/>
            <a:ext cx="5860973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</a:t>
            </a:r>
            <a:r>
              <a:rPr lang="en-US" sz="800" kern="0" dirty="0" err="1"/>
              <a:t>Panagioti</a:t>
            </a:r>
            <a:r>
              <a:rPr lang="en-US" sz="800" kern="0" dirty="0"/>
              <a:t> M. Int J Chron Obstruct </a:t>
            </a:r>
            <a:r>
              <a:rPr lang="en-US" sz="800" kern="0" dirty="0" err="1"/>
              <a:t>Pulmon</a:t>
            </a:r>
            <a:r>
              <a:rPr lang="en-US" sz="800" kern="0" dirty="0"/>
              <a:t> Dis 2014;9:1289-306; 2. Livermore N, et al. Respir Med 2010;104:1246-53; </a:t>
            </a:r>
            <a:br>
              <a:rPr lang="en-US" sz="800" kern="0" dirty="0"/>
            </a:br>
            <a:r>
              <a:rPr lang="en-US" sz="800" kern="0" dirty="0"/>
              <a:t>3. Blakemore A, et al. Int J Chron Obstruct </a:t>
            </a:r>
            <a:r>
              <a:rPr lang="en-US" sz="800" kern="0" dirty="0" err="1"/>
              <a:t>Pulmon</a:t>
            </a:r>
            <a:r>
              <a:rPr lang="en-US" sz="800" kern="0" dirty="0"/>
              <a:t> Dis 2014;9:501-12; 4. </a:t>
            </a:r>
            <a:r>
              <a:rPr lang="en-US" sz="800" kern="0" dirty="0" err="1"/>
              <a:t>Vikjord</a:t>
            </a:r>
            <a:r>
              <a:rPr lang="en-US" sz="800" kern="0" dirty="0"/>
              <a:t> SAA, et al. Respir Med 2020;171:106089.</a:t>
            </a:r>
          </a:p>
        </p:txBody>
      </p:sp>
    </p:spTree>
    <p:extLst>
      <p:ext uri="{BB962C8B-B14F-4D97-AF65-F5344CB8AC3E}">
        <p14:creationId xmlns:p14="http://schemas.microsoft.com/office/powerpoint/2010/main" val="380477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A77A5-4EC1-C6C6-417A-D33AA42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Caso </a:t>
            </a:r>
            <a:r>
              <a:rPr lang="en-US" dirty="0" err="1"/>
              <a:t>clínico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7BC59F-D3AF-326D-D82B-43B982D5EA49}"/>
              </a:ext>
            </a:extLst>
          </p:cNvPr>
          <p:cNvSpPr txBox="1"/>
          <p:nvPr/>
        </p:nvSpPr>
        <p:spPr>
          <a:xfrm>
            <a:off x="1160368" y="4450976"/>
            <a:ext cx="7059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Respirar y sentirse bien a través del acceso universal al cuidado adecuado</a:t>
            </a:r>
          </a:p>
        </p:txBody>
      </p:sp>
    </p:spTree>
    <p:extLst>
      <p:ext uri="{BB962C8B-B14F-4D97-AF65-F5344CB8AC3E}">
        <p14:creationId xmlns:p14="http://schemas.microsoft.com/office/powerpoint/2010/main" val="412477428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2632</Words>
  <Application>Microsoft Office PowerPoint</Application>
  <PresentationFormat>Presentación en pantalla (16:9)</PresentationFormat>
  <Paragraphs>255</Paragraphs>
  <Slides>33</Slides>
  <Notes>9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</vt:lpstr>
      <vt:lpstr>Wingdings</vt:lpstr>
      <vt:lpstr>1_Blank Presentation</vt:lpstr>
      <vt:lpstr>EPOC y salud mental</vt:lpstr>
      <vt:lpstr>Casos clínicos de EPOC y salud mental EPOC y ansiedad  Bjorn Stallberg, Liz Steed, Stephanie Taylor</vt:lpstr>
      <vt:lpstr>Sobre estas diapositivas</vt:lpstr>
      <vt:lpstr>Glosario de términos, abreviaturas y acrónimos</vt:lpstr>
      <vt:lpstr>Nuestro objetivo</vt:lpstr>
      <vt:lpstr>Lo que vamos a aprender</vt:lpstr>
      <vt:lpstr>Problemas mentales:  Comorbilidades importantes en EPOC</vt:lpstr>
      <vt:lpstr>Prevalencia e impacto de la ansiedad en EPOC</vt:lpstr>
      <vt:lpstr>Caso clínico</vt:lpstr>
      <vt:lpstr>Antecedentes</vt:lpstr>
      <vt:lpstr>Historia clínica </vt:lpstr>
      <vt:lpstr>Historia respiratoria I</vt:lpstr>
      <vt:lpstr>Historia respiratoria II</vt:lpstr>
      <vt:lpstr>Visita de hoy</vt:lpstr>
      <vt:lpstr>Lo que el MF le ofreció</vt:lpstr>
      <vt:lpstr>Presentación de PowerPoint</vt:lpstr>
      <vt:lpstr>¿Qué opina de la visita a Johan?</vt:lpstr>
      <vt:lpstr>Hubo un olvido importante</vt:lpstr>
      <vt:lpstr>Presentación de PowerPoint</vt:lpstr>
      <vt:lpstr>Diagnosticar la ansiedad</vt:lpstr>
      <vt:lpstr>Identificar problemas de salud mental: PHQ-4</vt:lpstr>
      <vt:lpstr>Evaluación más detallada de la ansiedad: GAD-7</vt:lpstr>
      <vt:lpstr>GAD-7</vt:lpstr>
      <vt:lpstr>Tratar la ansiedad</vt:lpstr>
      <vt:lpstr>Terapia cognitive conductual</vt:lpstr>
      <vt:lpstr>La TCC como una opción: Pistas</vt:lpstr>
      <vt:lpstr>Presentar la TCC</vt:lpstr>
      <vt:lpstr>Otras intervenciones para la disnea que pueden mejorar la ansiedad</vt:lpstr>
      <vt:lpstr>Tratamiento farmacológico</vt:lpstr>
      <vt:lpstr>Cesación tabáquica en pacientes con EPOC y patología mental</vt:lpstr>
      <vt:lpstr>Ayuda para dejar de fumar</vt:lpstr>
      <vt:lpstr>Revisamos la consulta de Johan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marina garcia pardo</cp:lastModifiedBy>
  <cp:revision>21</cp:revision>
  <dcterms:created xsi:type="dcterms:W3CDTF">2019-11-21T21:57:43Z</dcterms:created>
  <dcterms:modified xsi:type="dcterms:W3CDTF">2022-10-25T16:26:40Z</dcterms:modified>
</cp:coreProperties>
</file>