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  <p:sldMasterId id="2147483729" r:id="rId2"/>
  </p:sldMasterIdLst>
  <p:notesMasterIdLst>
    <p:notesMasterId r:id="rId34"/>
  </p:notesMasterIdLst>
  <p:sldIdLst>
    <p:sldId id="325" r:id="rId3"/>
    <p:sldId id="326" r:id="rId4"/>
    <p:sldId id="327" r:id="rId5"/>
    <p:sldId id="266" r:id="rId6"/>
    <p:sldId id="328" r:id="rId7"/>
    <p:sldId id="268" r:id="rId8"/>
    <p:sldId id="329" r:id="rId9"/>
    <p:sldId id="271" r:id="rId10"/>
    <p:sldId id="272" r:id="rId11"/>
    <p:sldId id="273" r:id="rId12"/>
    <p:sldId id="274" r:id="rId13"/>
    <p:sldId id="275" r:id="rId14"/>
    <p:sldId id="307" r:id="rId15"/>
    <p:sldId id="276" r:id="rId16"/>
    <p:sldId id="292" r:id="rId17"/>
    <p:sldId id="293" r:id="rId18"/>
    <p:sldId id="294" r:id="rId19"/>
    <p:sldId id="295" r:id="rId20"/>
    <p:sldId id="296" r:id="rId21"/>
    <p:sldId id="297" r:id="rId22"/>
    <p:sldId id="277" r:id="rId23"/>
    <p:sldId id="298" r:id="rId24"/>
    <p:sldId id="299" r:id="rId25"/>
    <p:sldId id="302" r:id="rId26"/>
    <p:sldId id="301" r:id="rId27"/>
    <p:sldId id="303" r:id="rId28"/>
    <p:sldId id="287" r:id="rId29"/>
    <p:sldId id="304" r:id="rId30"/>
    <p:sldId id="305" r:id="rId31"/>
    <p:sldId id="306" r:id="rId32"/>
    <p:sldId id="33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92" autoAdjust="0"/>
    <p:restoredTop sz="93922" autoAdjust="0"/>
  </p:normalViewPr>
  <p:slideViewPr>
    <p:cSldViewPr snapToGrid="0" snapToObjects="1">
      <p:cViewPr varScale="1">
        <p:scale>
          <a:sx n="117" d="100"/>
          <a:sy n="117" d="100"/>
        </p:scale>
        <p:origin x="1142" y="8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586CEEA5-DB4E-46DE-A64A-BD24D65587D9}"/>
    <pc:docChg chg="undo custSel modSld">
      <pc:chgData name="Tracey Lonergan" userId="93974b687ab88d62" providerId="LiveId" clId="{586CEEA5-DB4E-46DE-A64A-BD24D65587D9}" dt="2022-07-12T08:27:17.015" v="16" actId="20577"/>
      <pc:docMkLst>
        <pc:docMk/>
      </pc:docMkLst>
      <pc:sldChg chg="modSp mod">
        <pc:chgData name="Tracey Lonergan" userId="93974b687ab88d62" providerId="LiveId" clId="{586CEEA5-DB4E-46DE-A64A-BD24D65587D9}" dt="2022-07-12T08:19:46.395" v="3" actId="20577"/>
        <pc:sldMkLst>
          <pc:docMk/>
          <pc:sldMk cId="0" sldId="263"/>
        </pc:sldMkLst>
        <pc:spChg chg="mod">
          <ac:chgData name="Tracey Lonergan" userId="93974b687ab88d62" providerId="LiveId" clId="{586CEEA5-DB4E-46DE-A64A-BD24D65587D9}" dt="2022-07-12T08:19:46.395" v="3" actId="20577"/>
          <ac:spMkLst>
            <pc:docMk/>
            <pc:sldMk cId="0" sldId="263"/>
            <ac:spMk id="5" creationId="{11244608-FB9C-4A44-AC9C-6827D17ADEA5}"/>
          </ac:spMkLst>
        </pc:spChg>
      </pc:sldChg>
      <pc:sldChg chg="modSp mod">
        <pc:chgData name="Tracey Lonergan" userId="93974b687ab88d62" providerId="LiveId" clId="{586CEEA5-DB4E-46DE-A64A-BD24D65587D9}" dt="2022-07-12T08:21:42.938" v="7" actId="6549"/>
        <pc:sldMkLst>
          <pc:docMk/>
          <pc:sldMk cId="4171620894" sldId="271"/>
        </pc:sldMkLst>
        <pc:spChg chg="mod">
          <ac:chgData name="Tracey Lonergan" userId="93974b687ab88d62" providerId="LiveId" clId="{586CEEA5-DB4E-46DE-A64A-BD24D65587D9}" dt="2022-07-12T08:21:42.938" v="7" actId="6549"/>
          <ac:spMkLst>
            <pc:docMk/>
            <pc:sldMk cId="4171620894" sldId="271"/>
            <ac:spMk id="4" creationId="{A8BEB841-2FCF-A995-C26E-7108EDD6C181}"/>
          </ac:spMkLst>
        </pc:spChg>
      </pc:sldChg>
      <pc:sldChg chg="modSp mod">
        <pc:chgData name="Tracey Lonergan" userId="93974b687ab88d62" providerId="LiveId" clId="{586CEEA5-DB4E-46DE-A64A-BD24D65587D9}" dt="2022-07-12T08:22:49.789" v="14" actId="120"/>
        <pc:sldMkLst>
          <pc:docMk/>
          <pc:sldMk cId="2384946941" sldId="274"/>
        </pc:sldMkLst>
        <pc:graphicFrameChg chg="modGraphic">
          <ac:chgData name="Tracey Lonergan" userId="93974b687ab88d62" providerId="LiveId" clId="{586CEEA5-DB4E-46DE-A64A-BD24D65587D9}" dt="2022-07-12T08:22:49.789" v="14" actId="120"/>
          <ac:graphicFrameMkLst>
            <pc:docMk/>
            <pc:sldMk cId="2384946941" sldId="274"/>
            <ac:graphicFrameMk id="4" creationId="{40D45784-DD1F-A687-8310-40899016ECA6}"/>
          </ac:graphicFrameMkLst>
        </pc:graphicFrameChg>
      </pc:sldChg>
      <pc:sldChg chg="modSp mod">
        <pc:chgData name="Tracey Lonergan" userId="93974b687ab88d62" providerId="LiveId" clId="{586CEEA5-DB4E-46DE-A64A-BD24D65587D9}" dt="2022-07-12T08:24:57.466" v="15" actId="20577"/>
        <pc:sldMkLst>
          <pc:docMk/>
          <pc:sldMk cId="3536068389" sldId="277"/>
        </pc:sldMkLst>
        <pc:spChg chg="mod">
          <ac:chgData name="Tracey Lonergan" userId="93974b687ab88d62" providerId="LiveId" clId="{586CEEA5-DB4E-46DE-A64A-BD24D65587D9}" dt="2022-07-12T08:24:57.466" v="15" actId="20577"/>
          <ac:spMkLst>
            <pc:docMk/>
            <pc:sldMk cId="3536068389" sldId="277"/>
            <ac:spMk id="6" creationId="{C473012E-19CC-678A-DBD3-28CB078BFF50}"/>
          </ac:spMkLst>
        </pc:spChg>
      </pc:sldChg>
      <pc:sldChg chg="modSp mod">
        <pc:chgData name="Tracey Lonergan" userId="93974b687ab88d62" providerId="LiveId" clId="{586CEEA5-DB4E-46DE-A64A-BD24D65587D9}" dt="2022-07-12T08:27:17.015" v="16" actId="20577"/>
        <pc:sldMkLst>
          <pc:docMk/>
          <pc:sldMk cId="2952454317" sldId="291"/>
        </pc:sldMkLst>
        <pc:spChg chg="mod">
          <ac:chgData name="Tracey Lonergan" userId="93974b687ab88d62" providerId="LiveId" clId="{586CEEA5-DB4E-46DE-A64A-BD24D65587D9}" dt="2022-07-12T08:27:17.015" v="16" actId="20577"/>
          <ac:spMkLst>
            <pc:docMk/>
            <pc:sldMk cId="2952454317" sldId="291"/>
            <ac:spMk id="3" creationId="{D40D78D2-9ED1-93DC-CC82-117B56DDE7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BA84-ABC8-724D-9EB0-311E7AF19368}" type="doc">
      <dgm:prSet loTypeId="urn:microsoft.com/office/officeart/2005/8/layout/radial6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PT"/>
        </a:p>
      </dgm:t>
    </dgm:pt>
    <dgm:pt modelId="{F7D5080B-7DD5-F74D-9DFA-9ED7A1FE9BAF}">
      <dgm:prSet phldrT="[Texto]" custT="1"/>
      <dgm:spPr/>
      <dgm:t>
        <a:bodyPr/>
        <a:lstStyle/>
        <a:p>
          <a:r>
            <a:rPr lang="pt-PT" sz="1800" dirty="0"/>
            <a:t>Patient atteint de BPCO</a:t>
          </a:r>
        </a:p>
      </dgm:t>
    </dgm:pt>
    <dgm:pt modelId="{647ADC3A-93B6-4B47-9043-1E3A5CA7FA5B}" type="parTrans" cxnId="{8751F726-4837-DC4C-B71D-FE068D7C4839}">
      <dgm:prSet/>
      <dgm:spPr/>
      <dgm:t>
        <a:bodyPr/>
        <a:lstStyle/>
        <a:p>
          <a:endParaRPr lang="pt-PT"/>
        </a:p>
      </dgm:t>
    </dgm:pt>
    <dgm:pt modelId="{B9396A4E-0BEB-6842-A0BA-8F84EF83CF01}" type="sibTrans" cxnId="{8751F726-4837-DC4C-B71D-FE068D7C4839}">
      <dgm:prSet/>
      <dgm:spPr/>
      <dgm:t>
        <a:bodyPr/>
        <a:lstStyle/>
        <a:p>
          <a:endParaRPr lang="pt-PT"/>
        </a:p>
      </dgm:t>
    </dgm:pt>
    <dgm:pt modelId="{8C09F89F-691F-6F4C-9467-67C5B88AE48A}">
      <dgm:prSet phldrT="[Texto]" custT="1"/>
      <dgm:spPr/>
      <dgm:t>
        <a:bodyPr/>
        <a:lstStyle/>
        <a:p>
          <a:r>
            <a:rPr lang="pt-PT" sz="1200" dirty="0"/>
            <a:t>Temps et outils</a:t>
          </a:r>
        </a:p>
      </dgm:t>
    </dgm:pt>
    <dgm:pt modelId="{B6CFD723-7B36-974E-BA6E-B19E7B92EB07}" type="parTrans" cxnId="{A99A5C88-8C16-9744-9800-77E380521C8D}">
      <dgm:prSet/>
      <dgm:spPr/>
      <dgm:t>
        <a:bodyPr/>
        <a:lstStyle/>
        <a:p>
          <a:endParaRPr lang="pt-PT"/>
        </a:p>
      </dgm:t>
    </dgm:pt>
    <dgm:pt modelId="{A0AF6B18-D28D-2E4D-935B-3C36B9064B0E}" type="sibTrans" cxnId="{A99A5C88-8C16-9744-9800-77E380521C8D}">
      <dgm:prSet/>
      <dgm:spPr/>
      <dgm:t>
        <a:bodyPr/>
        <a:lstStyle/>
        <a:p>
          <a:endParaRPr lang="pt-PT"/>
        </a:p>
      </dgm:t>
    </dgm:pt>
    <dgm:pt modelId="{C267B9C7-D596-604F-81BB-48C3A532A7E6}">
      <dgm:prSet phldrT="[Texto]" custT="1"/>
      <dgm:spPr/>
      <dgm:t>
        <a:bodyPr/>
        <a:lstStyle/>
        <a:p>
          <a:r>
            <a:rPr lang="pt-PT" sz="1200" dirty="0"/>
            <a:t>Famille / soignants</a:t>
          </a:r>
        </a:p>
      </dgm:t>
    </dgm:pt>
    <dgm:pt modelId="{32746627-4791-B149-BEEF-7BE6E67B783E}" type="parTrans" cxnId="{7EB8717A-9453-094E-9B54-2FE9660AE397}">
      <dgm:prSet/>
      <dgm:spPr/>
      <dgm:t>
        <a:bodyPr/>
        <a:lstStyle/>
        <a:p>
          <a:endParaRPr lang="pt-PT"/>
        </a:p>
      </dgm:t>
    </dgm:pt>
    <dgm:pt modelId="{4F933156-204E-244C-B11B-3892363E266B}" type="sibTrans" cxnId="{7EB8717A-9453-094E-9B54-2FE9660AE397}">
      <dgm:prSet/>
      <dgm:spPr/>
      <dgm:t>
        <a:bodyPr/>
        <a:lstStyle/>
        <a:p>
          <a:endParaRPr lang="pt-PT"/>
        </a:p>
      </dgm:t>
    </dgm:pt>
    <dgm:pt modelId="{6B0B2B51-AF7D-CA4A-A82D-469F5E74B91C}">
      <dgm:prSet phldrT="[Texto]" custT="1"/>
      <dgm:spPr/>
      <dgm:t>
        <a:bodyPr/>
        <a:lstStyle/>
        <a:p>
          <a:r>
            <a:rPr lang="pt-PT" sz="1200" dirty="0"/>
            <a:t>Consultation structurée</a:t>
          </a:r>
        </a:p>
        <a:p>
          <a:r>
            <a:rPr lang="pt-PT" sz="1200" dirty="0"/>
            <a:t>Ressources locales</a:t>
          </a:r>
        </a:p>
      </dgm:t>
    </dgm:pt>
    <dgm:pt modelId="{5498028A-70D9-8C4C-B7AB-5C63A13D4A45}" type="parTrans" cxnId="{0F6E4C7D-F0A0-DE43-AADB-F34F9480DE1E}">
      <dgm:prSet/>
      <dgm:spPr/>
      <dgm:t>
        <a:bodyPr/>
        <a:lstStyle/>
        <a:p>
          <a:endParaRPr lang="pt-PT"/>
        </a:p>
      </dgm:t>
    </dgm:pt>
    <dgm:pt modelId="{8C0D27B5-432D-D440-B8A1-41D563DEEBF1}" type="sibTrans" cxnId="{0F6E4C7D-F0A0-DE43-AADB-F34F9480DE1E}">
      <dgm:prSet/>
      <dgm:spPr/>
      <dgm:t>
        <a:bodyPr/>
        <a:lstStyle/>
        <a:p>
          <a:endParaRPr lang="pt-PT"/>
        </a:p>
      </dgm:t>
    </dgm:pt>
    <dgm:pt modelId="{EC83F31E-7244-3C40-BDCD-7F144FD14509}">
      <dgm:prSet phldrT="[Texto]" custT="1"/>
      <dgm:spPr/>
      <dgm:t>
        <a:bodyPr/>
        <a:lstStyle/>
        <a:p>
          <a:r>
            <a:rPr lang="pt-PT" sz="1200" dirty="0"/>
            <a:t>Sens et connaissances cliniques</a:t>
          </a:r>
        </a:p>
      </dgm:t>
    </dgm:pt>
    <dgm:pt modelId="{75145921-5572-D445-8E58-92C6241CE160}" type="parTrans" cxnId="{34BFDC76-CD59-C641-A8A9-FF703024C74E}">
      <dgm:prSet/>
      <dgm:spPr/>
      <dgm:t>
        <a:bodyPr/>
        <a:lstStyle/>
        <a:p>
          <a:endParaRPr lang="pt-PT"/>
        </a:p>
      </dgm:t>
    </dgm:pt>
    <dgm:pt modelId="{E9F91780-6079-514C-8ADF-ACC2ED48A24F}" type="sibTrans" cxnId="{34BFDC76-CD59-C641-A8A9-FF703024C74E}">
      <dgm:prSet/>
      <dgm:spPr/>
      <dgm:t>
        <a:bodyPr/>
        <a:lstStyle/>
        <a:p>
          <a:endParaRPr lang="pt-PT"/>
        </a:p>
      </dgm:t>
    </dgm:pt>
    <dgm:pt modelId="{0381A171-F091-F048-AB1E-7C1E89056BE2}" type="pres">
      <dgm:prSet presAssocID="{2963BA84-ABC8-724D-9EB0-311E7AF193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1C558-A2C0-FF4A-BB65-06D3DAF16586}" type="pres">
      <dgm:prSet presAssocID="{F7D5080B-7DD5-F74D-9DFA-9ED7A1FE9BAF}" presName="centerShape" presStyleLbl="node0" presStyleIdx="0" presStyleCnt="1"/>
      <dgm:spPr/>
    </dgm:pt>
    <dgm:pt modelId="{9CCA4E3A-5D8D-C44D-90D5-9521E4C427BD}" type="pres">
      <dgm:prSet presAssocID="{8C09F89F-691F-6F4C-9467-67C5B88AE48A}" presName="node" presStyleLbl="node1" presStyleIdx="0" presStyleCnt="4" custScaleX="222725">
        <dgm:presLayoutVars>
          <dgm:bulletEnabled val="1"/>
        </dgm:presLayoutVars>
      </dgm:prSet>
      <dgm:spPr/>
    </dgm:pt>
    <dgm:pt modelId="{F2E1AABF-CAD3-A941-8AA0-1681142457AE}" type="pres">
      <dgm:prSet presAssocID="{8C09F89F-691F-6F4C-9467-67C5B88AE48A}" presName="dummy" presStyleCnt="0"/>
      <dgm:spPr/>
    </dgm:pt>
    <dgm:pt modelId="{FC524AD7-92F4-8145-B050-3C5B944FD01F}" type="pres">
      <dgm:prSet presAssocID="{A0AF6B18-D28D-2E4D-935B-3C36B9064B0E}" presName="sibTrans" presStyleLbl="sibTrans2D1" presStyleIdx="0" presStyleCnt="4"/>
      <dgm:spPr/>
    </dgm:pt>
    <dgm:pt modelId="{8614EEA1-AE65-AD41-8DC2-9B2F90D79708}" type="pres">
      <dgm:prSet presAssocID="{C267B9C7-D596-604F-81BB-48C3A532A7E6}" presName="node" presStyleLbl="node1" presStyleIdx="1" presStyleCnt="4" custScaleX="222725" custRadScaleRad="128093" custRadScaleInc="-1224">
        <dgm:presLayoutVars>
          <dgm:bulletEnabled val="1"/>
        </dgm:presLayoutVars>
      </dgm:prSet>
      <dgm:spPr/>
    </dgm:pt>
    <dgm:pt modelId="{014B0E4C-C98D-124E-BC94-E95B1D97F0B6}" type="pres">
      <dgm:prSet presAssocID="{C267B9C7-D596-604F-81BB-48C3A532A7E6}" presName="dummy" presStyleCnt="0"/>
      <dgm:spPr/>
    </dgm:pt>
    <dgm:pt modelId="{DBEE525B-4EB7-274B-B5FA-4DE2F642EEE2}" type="pres">
      <dgm:prSet presAssocID="{4F933156-204E-244C-B11B-3892363E266B}" presName="sibTrans" presStyleLbl="sibTrans2D1" presStyleIdx="1" presStyleCnt="4"/>
      <dgm:spPr/>
    </dgm:pt>
    <dgm:pt modelId="{3DAE0425-A16C-C446-BCFC-4EC1F551C920}" type="pres">
      <dgm:prSet presAssocID="{6B0B2B51-AF7D-CA4A-A82D-469F5E74B91C}" presName="node" presStyleLbl="node1" presStyleIdx="2" presStyleCnt="4" custScaleX="222725">
        <dgm:presLayoutVars>
          <dgm:bulletEnabled val="1"/>
        </dgm:presLayoutVars>
      </dgm:prSet>
      <dgm:spPr/>
    </dgm:pt>
    <dgm:pt modelId="{11C75167-FF1A-B545-8874-563D3F2D2549}" type="pres">
      <dgm:prSet presAssocID="{6B0B2B51-AF7D-CA4A-A82D-469F5E74B91C}" presName="dummy" presStyleCnt="0"/>
      <dgm:spPr/>
    </dgm:pt>
    <dgm:pt modelId="{A995925B-462E-0340-9D53-63C80D03182F}" type="pres">
      <dgm:prSet presAssocID="{8C0D27B5-432D-D440-B8A1-41D563DEEBF1}" presName="sibTrans" presStyleLbl="sibTrans2D1" presStyleIdx="2" presStyleCnt="4"/>
      <dgm:spPr/>
    </dgm:pt>
    <dgm:pt modelId="{BD764736-0949-9A49-B26A-559020776FD2}" type="pres">
      <dgm:prSet presAssocID="{EC83F31E-7244-3C40-BDCD-7F144FD14509}" presName="node" presStyleLbl="node1" presStyleIdx="3" presStyleCnt="4" custScaleX="222725" custRadScaleRad="128093" custRadScaleInc="-1224">
        <dgm:presLayoutVars>
          <dgm:bulletEnabled val="1"/>
        </dgm:presLayoutVars>
      </dgm:prSet>
      <dgm:spPr/>
    </dgm:pt>
    <dgm:pt modelId="{5DE22D81-E83A-2544-8179-254B7B40774B}" type="pres">
      <dgm:prSet presAssocID="{EC83F31E-7244-3C40-BDCD-7F144FD14509}" presName="dummy" presStyleCnt="0"/>
      <dgm:spPr/>
    </dgm:pt>
    <dgm:pt modelId="{B8F5F53C-3823-7247-8623-DA1068C3E439}" type="pres">
      <dgm:prSet presAssocID="{E9F91780-6079-514C-8ADF-ACC2ED48A24F}" presName="sibTrans" presStyleLbl="sibTrans2D1" presStyleIdx="3" presStyleCnt="4"/>
      <dgm:spPr/>
    </dgm:pt>
  </dgm:ptLst>
  <dgm:cxnLst>
    <dgm:cxn modelId="{8751F726-4837-DC4C-B71D-FE068D7C4839}" srcId="{2963BA84-ABC8-724D-9EB0-311E7AF19368}" destId="{F7D5080B-7DD5-F74D-9DFA-9ED7A1FE9BAF}" srcOrd="0" destOrd="0" parTransId="{647ADC3A-93B6-4B47-9043-1E3A5CA7FA5B}" sibTransId="{B9396A4E-0BEB-6842-A0BA-8F84EF83CF01}"/>
    <dgm:cxn modelId="{B1D80528-9CDF-BE4D-AB3D-AF61FC97056B}" type="presOf" srcId="{E9F91780-6079-514C-8ADF-ACC2ED48A24F}" destId="{B8F5F53C-3823-7247-8623-DA1068C3E439}" srcOrd="0" destOrd="0" presId="urn:microsoft.com/office/officeart/2005/8/layout/radial6"/>
    <dgm:cxn modelId="{83CD6933-766C-AA49-A2E4-830CF2AFEF38}" type="presOf" srcId="{2963BA84-ABC8-724D-9EB0-311E7AF19368}" destId="{0381A171-F091-F048-AB1E-7C1E89056BE2}" srcOrd="0" destOrd="0" presId="urn:microsoft.com/office/officeart/2005/8/layout/radial6"/>
    <dgm:cxn modelId="{E3C4B042-CF7D-3D4E-AFD0-D96151724496}" type="presOf" srcId="{8C09F89F-691F-6F4C-9467-67C5B88AE48A}" destId="{9CCA4E3A-5D8D-C44D-90D5-9521E4C427BD}" srcOrd="0" destOrd="0" presId="urn:microsoft.com/office/officeart/2005/8/layout/radial6"/>
    <dgm:cxn modelId="{093F5D46-4E55-EC4A-907C-EC2144685958}" type="presOf" srcId="{6B0B2B51-AF7D-CA4A-A82D-469F5E74B91C}" destId="{3DAE0425-A16C-C446-BCFC-4EC1F551C920}" srcOrd="0" destOrd="0" presId="urn:microsoft.com/office/officeart/2005/8/layout/radial6"/>
    <dgm:cxn modelId="{66250C6E-DB99-4B4C-AB77-39948B83EBB0}" type="presOf" srcId="{A0AF6B18-D28D-2E4D-935B-3C36B9064B0E}" destId="{FC524AD7-92F4-8145-B050-3C5B944FD01F}" srcOrd="0" destOrd="0" presId="urn:microsoft.com/office/officeart/2005/8/layout/radial6"/>
    <dgm:cxn modelId="{34BFDC76-CD59-C641-A8A9-FF703024C74E}" srcId="{F7D5080B-7DD5-F74D-9DFA-9ED7A1FE9BAF}" destId="{EC83F31E-7244-3C40-BDCD-7F144FD14509}" srcOrd="3" destOrd="0" parTransId="{75145921-5572-D445-8E58-92C6241CE160}" sibTransId="{E9F91780-6079-514C-8ADF-ACC2ED48A24F}"/>
    <dgm:cxn modelId="{7EB8717A-9453-094E-9B54-2FE9660AE397}" srcId="{F7D5080B-7DD5-F74D-9DFA-9ED7A1FE9BAF}" destId="{C267B9C7-D596-604F-81BB-48C3A532A7E6}" srcOrd="1" destOrd="0" parTransId="{32746627-4791-B149-BEEF-7BE6E67B783E}" sibTransId="{4F933156-204E-244C-B11B-3892363E266B}"/>
    <dgm:cxn modelId="{0F6E4C7D-F0A0-DE43-AADB-F34F9480DE1E}" srcId="{F7D5080B-7DD5-F74D-9DFA-9ED7A1FE9BAF}" destId="{6B0B2B51-AF7D-CA4A-A82D-469F5E74B91C}" srcOrd="2" destOrd="0" parTransId="{5498028A-70D9-8C4C-B7AB-5C63A13D4A45}" sibTransId="{8C0D27B5-432D-D440-B8A1-41D563DEEBF1}"/>
    <dgm:cxn modelId="{A99A5C88-8C16-9744-9800-77E380521C8D}" srcId="{F7D5080B-7DD5-F74D-9DFA-9ED7A1FE9BAF}" destId="{8C09F89F-691F-6F4C-9467-67C5B88AE48A}" srcOrd="0" destOrd="0" parTransId="{B6CFD723-7B36-974E-BA6E-B19E7B92EB07}" sibTransId="{A0AF6B18-D28D-2E4D-935B-3C36B9064B0E}"/>
    <dgm:cxn modelId="{B7F6F689-9D02-754F-9039-D28C3DADBEC3}" type="presOf" srcId="{4F933156-204E-244C-B11B-3892363E266B}" destId="{DBEE525B-4EB7-274B-B5FA-4DE2F642EEE2}" srcOrd="0" destOrd="0" presId="urn:microsoft.com/office/officeart/2005/8/layout/radial6"/>
    <dgm:cxn modelId="{750015AD-8A54-A64A-901D-F64AB6B18B27}" type="presOf" srcId="{F7D5080B-7DD5-F74D-9DFA-9ED7A1FE9BAF}" destId="{8361C558-A2C0-FF4A-BB65-06D3DAF16586}" srcOrd="0" destOrd="0" presId="urn:microsoft.com/office/officeart/2005/8/layout/radial6"/>
    <dgm:cxn modelId="{EDC14EB4-07B8-E54C-BC84-37DEEAA9B23E}" type="presOf" srcId="{EC83F31E-7244-3C40-BDCD-7F144FD14509}" destId="{BD764736-0949-9A49-B26A-559020776FD2}" srcOrd="0" destOrd="0" presId="urn:microsoft.com/office/officeart/2005/8/layout/radial6"/>
    <dgm:cxn modelId="{B19F76C3-BF18-4F48-B68F-5C9716C91850}" type="presOf" srcId="{8C0D27B5-432D-D440-B8A1-41D563DEEBF1}" destId="{A995925B-462E-0340-9D53-63C80D03182F}" srcOrd="0" destOrd="0" presId="urn:microsoft.com/office/officeart/2005/8/layout/radial6"/>
    <dgm:cxn modelId="{2CD1A3E2-5397-8649-913B-53F1EBC93B02}" type="presOf" srcId="{C267B9C7-D596-604F-81BB-48C3A532A7E6}" destId="{8614EEA1-AE65-AD41-8DC2-9B2F90D79708}" srcOrd="0" destOrd="0" presId="urn:microsoft.com/office/officeart/2005/8/layout/radial6"/>
    <dgm:cxn modelId="{6CB68557-DEF7-984B-B2D7-27155887593C}" type="presParOf" srcId="{0381A171-F091-F048-AB1E-7C1E89056BE2}" destId="{8361C558-A2C0-FF4A-BB65-06D3DAF16586}" srcOrd="0" destOrd="0" presId="urn:microsoft.com/office/officeart/2005/8/layout/radial6"/>
    <dgm:cxn modelId="{54F568C7-507B-6643-B53C-2CD4BF4DE61A}" type="presParOf" srcId="{0381A171-F091-F048-AB1E-7C1E89056BE2}" destId="{9CCA4E3A-5D8D-C44D-90D5-9521E4C427BD}" srcOrd="1" destOrd="0" presId="urn:microsoft.com/office/officeart/2005/8/layout/radial6"/>
    <dgm:cxn modelId="{DC5DEE1D-7095-3F4A-94BF-1BD232F24112}" type="presParOf" srcId="{0381A171-F091-F048-AB1E-7C1E89056BE2}" destId="{F2E1AABF-CAD3-A941-8AA0-1681142457AE}" srcOrd="2" destOrd="0" presId="urn:microsoft.com/office/officeart/2005/8/layout/radial6"/>
    <dgm:cxn modelId="{9576DF2B-A62F-F34C-ACC0-72FC7C5230B2}" type="presParOf" srcId="{0381A171-F091-F048-AB1E-7C1E89056BE2}" destId="{FC524AD7-92F4-8145-B050-3C5B944FD01F}" srcOrd="3" destOrd="0" presId="urn:microsoft.com/office/officeart/2005/8/layout/radial6"/>
    <dgm:cxn modelId="{AA025846-FE8D-D64E-A09B-58F63BC6F6DB}" type="presParOf" srcId="{0381A171-F091-F048-AB1E-7C1E89056BE2}" destId="{8614EEA1-AE65-AD41-8DC2-9B2F90D79708}" srcOrd="4" destOrd="0" presId="urn:microsoft.com/office/officeart/2005/8/layout/radial6"/>
    <dgm:cxn modelId="{11FB1E44-1BAD-1245-AF47-164FD26B9BE7}" type="presParOf" srcId="{0381A171-F091-F048-AB1E-7C1E89056BE2}" destId="{014B0E4C-C98D-124E-BC94-E95B1D97F0B6}" srcOrd="5" destOrd="0" presId="urn:microsoft.com/office/officeart/2005/8/layout/radial6"/>
    <dgm:cxn modelId="{2A27BFE6-DB91-9846-B298-B064A3C48B18}" type="presParOf" srcId="{0381A171-F091-F048-AB1E-7C1E89056BE2}" destId="{DBEE525B-4EB7-274B-B5FA-4DE2F642EEE2}" srcOrd="6" destOrd="0" presId="urn:microsoft.com/office/officeart/2005/8/layout/radial6"/>
    <dgm:cxn modelId="{DF911232-2141-C847-85EB-F743811635E0}" type="presParOf" srcId="{0381A171-F091-F048-AB1E-7C1E89056BE2}" destId="{3DAE0425-A16C-C446-BCFC-4EC1F551C920}" srcOrd="7" destOrd="0" presId="urn:microsoft.com/office/officeart/2005/8/layout/radial6"/>
    <dgm:cxn modelId="{419F01F5-8007-F143-811E-948FF2FD0E50}" type="presParOf" srcId="{0381A171-F091-F048-AB1E-7C1E89056BE2}" destId="{11C75167-FF1A-B545-8874-563D3F2D2549}" srcOrd="8" destOrd="0" presId="urn:microsoft.com/office/officeart/2005/8/layout/radial6"/>
    <dgm:cxn modelId="{9ECB6763-9D20-A742-A12B-57AF1659DB08}" type="presParOf" srcId="{0381A171-F091-F048-AB1E-7C1E89056BE2}" destId="{A995925B-462E-0340-9D53-63C80D03182F}" srcOrd="9" destOrd="0" presId="urn:microsoft.com/office/officeart/2005/8/layout/radial6"/>
    <dgm:cxn modelId="{C294EC40-49B6-9B46-8013-C667534E62F1}" type="presParOf" srcId="{0381A171-F091-F048-AB1E-7C1E89056BE2}" destId="{BD764736-0949-9A49-B26A-559020776FD2}" srcOrd="10" destOrd="0" presId="urn:microsoft.com/office/officeart/2005/8/layout/radial6"/>
    <dgm:cxn modelId="{7C3F7080-2382-B442-B85B-EE37177690C1}" type="presParOf" srcId="{0381A171-F091-F048-AB1E-7C1E89056BE2}" destId="{5DE22D81-E83A-2544-8179-254B7B40774B}" srcOrd="11" destOrd="0" presId="urn:microsoft.com/office/officeart/2005/8/layout/radial6"/>
    <dgm:cxn modelId="{6DE51E7F-F4BC-924D-99BA-77B544725B2F}" type="presParOf" srcId="{0381A171-F091-F048-AB1E-7C1E89056BE2}" destId="{B8F5F53C-3823-7247-8623-DA1068C3E4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4CBDB-DB5F-B34B-AD16-FD32B8DA0423}" type="doc">
      <dgm:prSet loTypeId="urn:microsoft.com/office/officeart/2005/8/layout/arrow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20E0AE-8819-C64B-A4DA-B9CB5AF6817F}">
      <dgm:prSet phldrT="[Texto]"/>
      <dgm:spPr/>
      <dgm:t>
        <a:bodyPr/>
        <a:lstStyle/>
        <a:p>
          <a:r>
            <a:rPr lang="pt-PT" dirty="0"/>
            <a:t>Mental</a:t>
          </a:r>
        </a:p>
      </dgm:t>
    </dgm:pt>
    <dgm:pt modelId="{E2F678D0-B071-D145-B597-2B95667A545C}" type="parTrans" cxnId="{A58931AF-2C20-3D42-9C1F-3F48B74CACCB}">
      <dgm:prSet/>
      <dgm:spPr/>
      <dgm:t>
        <a:bodyPr/>
        <a:lstStyle/>
        <a:p>
          <a:endParaRPr lang="pt-PT"/>
        </a:p>
      </dgm:t>
    </dgm:pt>
    <dgm:pt modelId="{7A0AFB92-357F-5444-9234-72B0F6032D15}" type="sibTrans" cxnId="{A58931AF-2C20-3D42-9C1F-3F48B74CACCB}">
      <dgm:prSet/>
      <dgm:spPr/>
      <dgm:t>
        <a:bodyPr/>
        <a:lstStyle/>
        <a:p>
          <a:endParaRPr lang="pt-PT"/>
        </a:p>
      </dgm:t>
    </dgm:pt>
    <dgm:pt modelId="{B0111E27-5879-454A-B5E8-8C410B13B2EE}">
      <dgm:prSet phldrT="[Texto]"/>
      <dgm:spPr/>
      <dgm:t>
        <a:bodyPr/>
        <a:lstStyle/>
        <a:p>
          <a:r>
            <a:rPr lang="pt-PT" dirty="0"/>
            <a:t>Corps</a:t>
          </a:r>
        </a:p>
      </dgm:t>
    </dgm:pt>
    <dgm:pt modelId="{E57C191E-FAAE-F34B-8B31-BD174392B845}" type="parTrans" cxnId="{78E728CE-132A-C34F-994F-FB91DDF72A25}">
      <dgm:prSet/>
      <dgm:spPr/>
      <dgm:t>
        <a:bodyPr/>
        <a:lstStyle/>
        <a:p>
          <a:endParaRPr lang="pt-PT"/>
        </a:p>
      </dgm:t>
    </dgm:pt>
    <dgm:pt modelId="{BE4BB1EF-7994-E143-9098-9E8ED2EEE2D3}" type="sibTrans" cxnId="{78E728CE-132A-C34F-994F-FB91DDF72A25}">
      <dgm:prSet/>
      <dgm:spPr/>
      <dgm:t>
        <a:bodyPr/>
        <a:lstStyle/>
        <a:p>
          <a:endParaRPr lang="pt-PT"/>
        </a:p>
      </dgm:t>
    </dgm:pt>
    <dgm:pt modelId="{7C3DB069-0BF5-7D42-9770-A1CD0D773112}" type="pres">
      <dgm:prSet presAssocID="{9A34CBDB-DB5F-B34B-AD16-FD32B8DA0423}" presName="diagram" presStyleCnt="0">
        <dgm:presLayoutVars>
          <dgm:dir/>
          <dgm:resizeHandles val="exact"/>
        </dgm:presLayoutVars>
      </dgm:prSet>
      <dgm:spPr/>
    </dgm:pt>
    <dgm:pt modelId="{67E64F56-C7BF-A54D-AD3F-23739F335451}" type="pres">
      <dgm:prSet presAssocID="{D920E0AE-8819-C64B-A4DA-B9CB5AF6817F}" presName="arrow" presStyleLbl="node1" presStyleIdx="0" presStyleCnt="2">
        <dgm:presLayoutVars>
          <dgm:bulletEnabled val="1"/>
        </dgm:presLayoutVars>
      </dgm:prSet>
      <dgm:spPr/>
    </dgm:pt>
    <dgm:pt modelId="{17813AB3-72FD-C643-ABF5-F5F8039F123E}" type="pres">
      <dgm:prSet presAssocID="{B0111E27-5879-454A-B5E8-8C410B13B2EE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E50175-C8EE-5140-BCB5-EA40EC0BE782}" type="presOf" srcId="{D920E0AE-8819-C64B-A4DA-B9CB5AF6817F}" destId="{67E64F56-C7BF-A54D-AD3F-23739F335451}" srcOrd="0" destOrd="0" presId="urn:microsoft.com/office/officeart/2005/8/layout/arrow5"/>
    <dgm:cxn modelId="{C4ABB1A9-E7F5-0547-A870-2EFDD25E6EC6}" type="presOf" srcId="{B0111E27-5879-454A-B5E8-8C410B13B2EE}" destId="{17813AB3-72FD-C643-ABF5-F5F8039F123E}" srcOrd="0" destOrd="0" presId="urn:microsoft.com/office/officeart/2005/8/layout/arrow5"/>
    <dgm:cxn modelId="{A58931AF-2C20-3D42-9C1F-3F48B74CACCB}" srcId="{9A34CBDB-DB5F-B34B-AD16-FD32B8DA0423}" destId="{D920E0AE-8819-C64B-A4DA-B9CB5AF6817F}" srcOrd="0" destOrd="0" parTransId="{E2F678D0-B071-D145-B597-2B95667A545C}" sibTransId="{7A0AFB92-357F-5444-9234-72B0F6032D15}"/>
    <dgm:cxn modelId="{78E728CE-132A-C34F-994F-FB91DDF72A25}" srcId="{9A34CBDB-DB5F-B34B-AD16-FD32B8DA0423}" destId="{B0111E27-5879-454A-B5E8-8C410B13B2EE}" srcOrd="1" destOrd="0" parTransId="{E57C191E-FAAE-F34B-8B31-BD174392B845}" sibTransId="{BE4BB1EF-7994-E143-9098-9E8ED2EEE2D3}"/>
    <dgm:cxn modelId="{B3A7F3D4-FD66-DB41-A22F-B0AE87F15A83}" type="presOf" srcId="{9A34CBDB-DB5F-B34B-AD16-FD32B8DA0423}" destId="{7C3DB069-0BF5-7D42-9770-A1CD0D773112}" srcOrd="0" destOrd="0" presId="urn:microsoft.com/office/officeart/2005/8/layout/arrow5"/>
    <dgm:cxn modelId="{FF6A62D4-8CCE-8B42-A533-535599641A8B}" type="presParOf" srcId="{7C3DB069-0BF5-7D42-9770-A1CD0D773112}" destId="{67E64F56-C7BF-A54D-AD3F-23739F335451}" srcOrd="0" destOrd="0" presId="urn:microsoft.com/office/officeart/2005/8/layout/arrow5"/>
    <dgm:cxn modelId="{B2B24DBF-E9D0-864A-980D-34CE49F9A2A2}" type="presParOf" srcId="{7C3DB069-0BF5-7D42-9770-A1CD0D773112}" destId="{17813AB3-72FD-C643-ABF5-F5F8039F12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F53C-3823-7247-8623-DA1068C3E439}">
      <dsp:nvSpPr>
        <dsp:cNvPr id="0" name=""/>
        <dsp:cNvSpPr/>
      </dsp:nvSpPr>
      <dsp:spPr>
        <a:xfrm>
          <a:off x="1635998" y="357732"/>
          <a:ext cx="2746571" cy="2746571"/>
        </a:xfrm>
        <a:prstGeom prst="blockArc">
          <a:avLst>
            <a:gd name="adj1" fmla="val 10632092"/>
            <a:gd name="adj2" fmla="val 171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5925B-462E-0340-9D53-63C80D03182F}">
      <dsp:nvSpPr>
        <dsp:cNvPr id="0" name=""/>
        <dsp:cNvSpPr/>
      </dsp:nvSpPr>
      <dsp:spPr>
        <a:xfrm>
          <a:off x="1636902" y="466425"/>
          <a:ext cx="2746571" cy="2746571"/>
        </a:xfrm>
        <a:prstGeom prst="blockArc">
          <a:avLst>
            <a:gd name="adj1" fmla="val 4419293"/>
            <a:gd name="adj2" fmla="val 109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E525B-4EB7-274B-B5FA-4DE2F642EEE2}">
      <dsp:nvSpPr>
        <dsp:cNvPr id="0" name=""/>
        <dsp:cNvSpPr/>
      </dsp:nvSpPr>
      <dsp:spPr>
        <a:xfrm>
          <a:off x="2392804" y="466691"/>
          <a:ext cx="2746571" cy="2746571"/>
        </a:xfrm>
        <a:prstGeom prst="blockArc">
          <a:avLst>
            <a:gd name="adj1" fmla="val 21432092"/>
            <a:gd name="adj2" fmla="val 63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24AD7-92F4-8145-B050-3C5B944FD01F}">
      <dsp:nvSpPr>
        <dsp:cNvPr id="0" name=""/>
        <dsp:cNvSpPr/>
      </dsp:nvSpPr>
      <dsp:spPr>
        <a:xfrm>
          <a:off x="2391900" y="357997"/>
          <a:ext cx="2746571" cy="2746571"/>
        </a:xfrm>
        <a:prstGeom prst="blockArc">
          <a:avLst>
            <a:gd name="adj1" fmla="val 15219293"/>
            <a:gd name="adj2" fmla="val 1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1C558-A2C0-FF4A-BB65-06D3DAF16586}">
      <dsp:nvSpPr>
        <dsp:cNvPr id="0" name=""/>
        <dsp:cNvSpPr/>
      </dsp:nvSpPr>
      <dsp:spPr>
        <a:xfrm>
          <a:off x="2754976" y="1152787"/>
          <a:ext cx="1265420" cy="1265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Patient atteint de BPCO</a:t>
          </a:r>
        </a:p>
      </dsp:txBody>
      <dsp:txXfrm>
        <a:off x="2940292" y="1338103"/>
        <a:ext cx="894788" cy="894788"/>
      </dsp:txXfrm>
    </dsp:sp>
    <dsp:sp modelId="{9CCA4E3A-5D8D-C44D-90D5-9521E4C427BD}">
      <dsp:nvSpPr>
        <dsp:cNvPr id="0" name=""/>
        <dsp:cNvSpPr/>
      </dsp:nvSpPr>
      <dsp:spPr>
        <a:xfrm>
          <a:off x="2401244" y="1203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Temps et outils</a:t>
          </a:r>
        </a:p>
      </dsp:txBody>
      <dsp:txXfrm>
        <a:off x="2690166" y="130925"/>
        <a:ext cx="1395040" cy="626350"/>
      </dsp:txXfrm>
    </dsp:sp>
    <dsp:sp modelId="{8614EEA1-AE65-AD41-8DC2-9B2F90D79708}">
      <dsp:nvSpPr>
        <dsp:cNvPr id="0" name=""/>
        <dsp:cNvSpPr/>
      </dsp:nvSpPr>
      <dsp:spPr>
        <a:xfrm>
          <a:off x="4119444" y="1331588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Famille / soignants</a:t>
          </a:r>
        </a:p>
      </dsp:txBody>
      <dsp:txXfrm>
        <a:off x="4408366" y="1461310"/>
        <a:ext cx="1395040" cy="626350"/>
      </dsp:txXfrm>
    </dsp:sp>
    <dsp:sp modelId="{3DAE0425-A16C-C446-BCFC-4EC1F551C920}">
      <dsp:nvSpPr>
        <dsp:cNvPr id="0" name=""/>
        <dsp:cNvSpPr/>
      </dsp:nvSpPr>
      <dsp:spPr>
        <a:xfrm>
          <a:off x="2401244" y="2683997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Consultation structurée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Ressources locales</a:t>
          </a:r>
        </a:p>
      </dsp:txBody>
      <dsp:txXfrm>
        <a:off x="2690166" y="2813719"/>
        <a:ext cx="1395040" cy="626350"/>
      </dsp:txXfrm>
    </dsp:sp>
    <dsp:sp modelId="{BD764736-0949-9A49-B26A-559020776FD2}">
      <dsp:nvSpPr>
        <dsp:cNvPr id="0" name=""/>
        <dsp:cNvSpPr/>
      </dsp:nvSpPr>
      <dsp:spPr>
        <a:xfrm>
          <a:off x="683044" y="1353612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Sens et connaissances cliniques</a:t>
          </a:r>
        </a:p>
      </dsp:txBody>
      <dsp:txXfrm>
        <a:off x="971966" y="1483334"/>
        <a:ext cx="1395040" cy="62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4F56-C7BF-A54D-AD3F-23739F335451}">
      <dsp:nvSpPr>
        <dsp:cNvPr id="0" name=""/>
        <dsp:cNvSpPr/>
      </dsp:nvSpPr>
      <dsp:spPr>
        <a:xfrm rot="16200000">
          <a:off x="443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800" kern="1200" dirty="0"/>
            <a:t>Mental</a:t>
          </a:r>
        </a:p>
      </dsp:txBody>
      <dsp:txXfrm rot="5400000">
        <a:off x="444" y="1101180"/>
        <a:ext cx="2526869" cy="1531436"/>
      </dsp:txXfrm>
    </dsp:sp>
    <dsp:sp modelId="{17813AB3-72FD-C643-ABF5-F5F8039F123E}">
      <dsp:nvSpPr>
        <dsp:cNvPr id="0" name=""/>
        <dsp:cNvSpPr/>
      </dsp:nvSpPr>
      <dsp:spPr>
        <a:xfrm rot="5400000">
          <a:off x="3247310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800" kern="1200" dirty="0"/>
            <a:t>Corps</a:t>
          </a:r>
        </a:p>
      </dsp:txBody>
      <dsp:txXfrm rot="-5400000">
        <a:off x="3783314" y="1101181"/>
        <a:ext cx="2526869" cy="153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827AF-AD0A-0A4A-B7CA-45E7D9D14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827AF-AD0A-0A4A-B7CA-45E7D9D14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11165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15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320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BPCO et </a:t>
            </a:r>
            <a:r>
              <a:rPr lang="en-GB" dirty="0" err="1"/>
              <a:t>Santé</a:t>
            </a:r>
            <a:r>
              <a:rPr lang="en-GB" dirty="0"/>
              <a:t> </a:t>
            </a:r>
            <a:r>
              <a:rPr lang="en-GB" dirty="0" err="1"/>
              <a:t>Mentale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96592" y="2248584"/>
            <a:ext cx="5775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 Initiative IPCRG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Guide Pratique 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pour les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Primaires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74B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74" y="4071559"/>
            <a:ext cx="84544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Boehringer Ingelheim a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fourni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une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subvention sans restriction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afin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de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soutenir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développement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, la production et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l’impression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et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l’utilisation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de </a:t>
            </a:r>
            <a:r>
              <a:rPr kumimoji="0" lang="en-US" sz="105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l’ouvrage</a:t>
            </a: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 err="1"/>
              <a:t>Mme</a:t>
            </a:r>
            <a:r>
              <a:rPr lang="en-US" sz="1500" dirty="0"/>
              <a:t> </a:t>
            </a:r>
            <a:r>
              <a:rPr lang="en-US" sz="1500" dirty="0" err="1"/>
              <a:t>Vitalina</a:t>
            </a:r>
            <a:r>
              <a:rPr lang="en-US" sz="1500" dirty="0"/>
              <a:t>, </a:t>
            </a:r>
            <a:r>
              <a:rPr lang="en-US" sz="1500" b="1" dirty="0"/>
              <a:t>70 </a:t>
            </a:r>
            <a:r>
              <a:rPr lang="en-US" sz="1500" b="1" dirty="0" err="1"/>
              <a:t>ans</a:t>
            </a:r>
            <a:r>
              <a:rPr lang="en-US" sz="1500" dirty="0"/>
              <a:t> et </a:t>
            </a:r>
            <a:r>
              <a:rPr lang="en-US" sz="1500" dirty="0" err="1"/>
              <a:t>mariée</a:t>
            </a:r>
            <a:endParaRPr lang="en-US" sz="1500" dirty="0"/>
          </a:p>
          <a:p>
            <a:r>
              <a:rPr lang="en-US" sz="1500" dirty="0"/>
              <a:t>Elle </a:t>
            </a:r>
            <a:r>
              <a:rPr lang="en-US" sz="1500" dirty="0" err="1"/>
              <a:t>est</a:t>
            </a:r>
            <a:r>
              <a:rPr lang="en-US" sz="1500" dirty="0"/>
              <a:t> propriétaire/</a:t>
            </a:r>
            <a:r>
              <a:rPr lang="en-US" sz="1500" dirty="0" err="1"/>
              <a:t>gestionnaire</a:t>
            </a:r>
            <a:r>
              <a:rPr lang="en-US" sz="1500" dirty="0"/>
              <a:t> </a:t>
            </a:r>
            <a:r>
              <a:rPr lang="en-US" sz="1500" dirty="0" err="1"/>
              <a:t>d’une</a:t>
            </a:r>
            <a:r>
              <a:rPr lang="en-US" sz="1500" dirty="0"/>
              <a:t> petite </a:t>
            </a:r>
            <a:r>
              <a:rPr lang="en-US" sz="1500" dirty="0" err="1"/>
              <a:t>entreprise</a:t>
            </a:r>
            <a:r>
              <a:rPr lang="en-US" sz="1500" dirty="0"/>
              <a:t> de bouchons.</a:t>
            </a:r>
          </a:p>
          <a:p>
            <a:r>
              <a:rPr lang="en-US" sz="1500" dirty="0"/>
              <a:t>Elle </a:t>
            </a:r>
            <a:r>
              <a:rPr lang="en-US" sz="1500" dirty="0" err="1"/>
              <a:t>est</a:t>
            </a:r>
            <a:r>
              <a:rPr lang="en-US" sz="1500" dirty="0"/>
              <a:t> née au Mozambique, bien </a:t>
            </a:r>
            <a:r>
              <a:rPr lang="en-US" sz="1500" dirty="0" err="1"/>
              <a:t>qu’étant</a:t>
            </a:r>
            <a:r>
              <a:rPr lang="en-US" sz="1500" dirty="0"/>
              <a:t> </a:t>
            </a:r>
            <a:r>
              <a:rPr lang="en-US" sz="1500" b="1" dirty="0" err="1"/>
              <a:t>caucasienne</a:t>
            </a:r>
            <a:r>
              <a:rPr lang="en-US" sz="1500" dirty="0"/>
              <a:t>, vit </a:t>
            </a:r>
            <a:r>
              <a:rPr lang="en-US" sz="1500" dirty="0" err="1"/>
              <a:t>actuellement</a:t>
            </a:r>
            <a:r>
              <a:rPr lang="en-US" sz="1500" dirty="0"/>
              <a:t> à </a:t>
            </a:r>
            <a:r>
              <a:rPr lang="en-US" sz="1500" dirty="0" err="1"/>
              <a:t>Mealhada</a:t>
            </a:r>
            <a:r>
              <a:rPr lang="en-US" sz="1500" dirty="0"/>
              <a:t> au Portugal.</a:t>
            </a:r>
          </a:p>
          <a:p>
            <a:r>
              <a:rPr lang="en-US" sz="1500" dirty="0"/>
              <a:t>Elle </a:t>
            </a:r>
            <a:r>
              <a:rPr lang="en-US" sz="1500" b="1" dirty="0"/>
              <a:t>ne </a:t>
            </a:r>
            <a:r>
              <a:rPr lang="en-US" sz="1500" b="1" dirty="0" err="1"/>
              <a:t>boit</a:t>
            </a:r>
            <a:r>
              <a:rPr lang="en-US" sz="1500" b="1" dirty="0"/>
              <a:t> pas et ne fume pas</a:t>
            </a:r>
            <a:r>
              <a:rPr lang="en-US" sz="1500" dirty="0"/>
              <a:t>, bien que son </a:t>
            </a:r>
            <a:r>
              <a:rPr lang="en-US" sz="1500" dirty="0" err="1"/>
              <a:t>mari</a:t>
            </a:r>
            <a:r>
              <a:rPr lang="en-US" sz="1500" dirty="0"/>
              <a:t> </a:t>
            </a:r>
            <a:r>
              <a:rPr lang="en-US" sz="1500" dirty="0" err="1"/>
              <a:t>soit</a:t>
            </a:r>
            <a:r>
              <a:rPr lang="en-US" sz="1500" dirty="0"/>
              <a:t> </a:t>
            </a:r>
            <a:r>
              <a:rPr lang="en-US" sz="1500" dirty="0" err="1"/>
              <a:t>fumeur</a:t>
            </a:r>
            <a:r>
              <a:rPr lang="en-US" sz="1500" dirty="0"/>
              <a:t>. </a:t>
            </a:r>
            <a:r>
              <a:rPr lang="en-US" sz="1500" dirty="0" err="1"/>
              <a:t>Ils</a:t>
            </a:r>
            <a:r>
              <a:rPr lang="en-US" sz="1500" dirty="0"/>
              <a:t> </a:t>
            </a:r>
            <a:r>
              <a:rPr lang="en-US" sz="1500" dirty="0" err="1"/>
              <a:t>ont</a:t>
            </a:r>
            <a:r>
              <a:rPr lang="en-US" sz="1500" dirty="0"/>
              <a:t> </a:t>
            </a:r>
            <a:r>
              <a:rPr lang="en-US" sz="1500" dirty="0" err="1"/>
              <a:t>également</a:t>
            </a:r>
            <a:r>
              <a:rPr lang="en-US" sz="1500" dirty="0"/>
              <a:t> </a:t>
            </a:r>
            <a:r>
              <a:rPr lang="en-US" sz="1500" dirty="0" err="1"/>
              <a:t>une</a:t>
            </a:r>
            <a:r>
              <a:rPr lang="en-US" sz="1500" dirty="0"/>
              <a:t> </a:t>
            </a:r>
            <a:r>
              <a:rPr lang="en-US" sz="1500" dirty="0" err="1"/>
              <a:t>cheminée</a:t>
            </a:r>
            <a:r>
              <a:rPr lang="en-US" sz="1500" dirty="0"/>
              <a:t> dans </a:t>
            </a:r>
            <a:r>
              <a:rPr lang="en-US" sz="1500" dirty="0" err="1"/>
              <a:t>leur</a:t>
            </a:r>
            <a:r>
              <a:rPr lang="en-US" sz="1500" dirty="0"/>
              <a:t> </a:t>
            </a:r>
            <a:r>
              <a:rPr lang="en-US" sz="1500" dirty="0" err="1"/>
              <a:t>maison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Mrs</a:t>
            </a:r>
            <a:r>
              <a:rPr lang="en-US" sz="1500" dirty="0"/>
              <a:t> </a:t>
            </a:r>
            <a:r>
              <a:rPr lang="en-US" sz="1500" dirty="0" err="1"/>
              <a:t>Vitalina</a:t>
            </a:r>
            <a:r>
              <a:rPr lang="en-US" sz="1500" dirty="0"/>
              <a:t> fait </a:t>
            </a:r>
            <a:r>
              <a:rPr lang="en-US" sz="1500" b="1" dirty="0" err="1"/>
              <a:t>peu</a:t>
            </a:r>
            <a:r>
              <a:rPr lang="en-US" sz="1500" b="1" dirty="0"/>
              <a:t> </a:t>
            </a:r>
            <a:r>
              <a:rPr lang="en-US" sz="1500" b="1" dirty="0" err="1"/>
              <a:t>d’exercice</a:t>
            </a:r>
            <a:r>
              <a:rPr lang="en-US" sz="1500" b="1" dirty="0"/>
              <a:t> </a:t>
            </a:r>
            <a:r>
              <a:rPr lang="en-US" sz="1500" dirty="0" err="1"/>
              <a:t>mais</a:t>
            </a:r>
            <a:r>
              <a:rPr lang="en-US" sz="1500" dirty="0"/>
              <a:t> a perdu 5 kg </a:t>
            </a:r>
            <a:r>
              <a:rPr lang="en-US" sz="1500" dirty="0" err="1"/>
              <a:t>l’année</a:t>
            </a:r>
            <a:r>
              <a:rPr lang="en-US" sz="1500" dirty="0"/>
              <a:t> </a:t>
            </a:r>
            <a:r>
              <a:rPr lang="en-US" sz="1500" dirty="0" err="1"/>
              <a:t>dernière</a:t>
            </a:r>
            <a:r>
              <a:rPr lang="en-US" sz="1500" dirty="0"/>
              <a:t> et se sent </a:t>
            </a:r>
            <a:r>
              <a:rPr lang="en-US" sz="1500" b="1" dirty="0" err="1"/>
              <a:t>constamment</a:t>
            </a:r>
            <a:r>
              <a:rPr lang="en-US" sz="1500" b="1" dirty="0"/>
              <a:t> </a:t>
            </a:r>
            <a:r>
              <a:rPr lang="en-US" sz="1500" b="1" dirty="0" err="1"/>
              <a:t>fatiguée</a:t>
            </a:r>
            <a:r>
              <a:rPr lang="en-US" sz="1500" dirty="0"/>
              <a:t>.</a:t>
            </a:r>
            <a:endParaRPr lang="en-US" sz="1500" b="1" dirty="0"/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B37A7151-168C-1DA0-E9F0-F30F09EF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8" y="2433373"/>
            <a:ext cx="2858622" cy="17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00753D-1243-F74B-93C5-667E38F907A7}"/>
              </a:ext>
            </a:extLst>
          </p:cNvPr>
          <p:cNvSpPr/>
          <p:nvPr/>
        </p:nvSpPr>
        <p:spPr bwMode="auto">
          <a:xfrm>
            <a:off x="5740400" y="1167787"/>
            <a:ext cx="3075141" cy="1265585"/>
          </a:xfrm>
          <a:prstGeom prst="wedgeRoundRectCallout">
            <a:avLst>
              <a:gd name="adj1" fmla="val -4317"/>
              <a:gd name="adj2" fmla="val 65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1600" dirty="0">
                <a:ea typeface="ＭＳ Ｐゴシック" charset="-128"/>
                <a:cs typeface="ＭＳ Ｐゴシック" charset="-128"/>
              </a:rPr>
              <a:t>“</a:t>
            </a:r>
            <a:r>
              <a:rPr lang="pt-PT" sz="1400" dirty="0">
                <a:ea typeface="ＭＳ Ｐゴシック" charset="-128"/>
                <a:cs typeface="ＭＳ Ｐゴシック" charset="-128"/>
              </a:rPr>
              <a:t>Je me sens toujours un peu fatiguée, je me sens encore plus mal depuis quelques mois mais je prends mes traitements respiratoires tous les jours.”</a:t>
            </a:r>
          </a:p>
        </p:txBody>
      </p:sp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Antécédents</a:t>
            </a:r>
            <a:r>
              <a:rPr lang="en-US" dirty="0"/>
              <a:t> et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risque</a:t>
            </a:r>
            <a:endParaRPr lang="en-US" dirty="0"/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29870"/>
              </p:ext>
            </p:extLst>
          </p:nvPr>
        </p:nvGraphicFramePr>
        <p:xfrm>
          <a:off x="357823" y="1124386"/>
          <a:ext cx="8471535" cy="274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Antécédents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Hypertension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artérielle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Dyslipidémie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Diabète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type 2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BPCO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Traitement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Perindopril 5 mg + amlodipine 5 mg /j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Atorvastatine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mg /j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Metformine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1000 mg x2/j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Tiotropium bromide 2 inhalations/j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Consommation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d’alcool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Tabagisme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non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fumeur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(le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fume)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Exercice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limité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 sent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constamment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fatiguée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Allergies: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Vaccinations: à jour des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grippe, le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pneumocoque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la 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F102BD-96BC-DB08-9AB8-C3012DD46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de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Mme</a:t>
            </a:r>
            <a:r>
              <a:rPr lang="en-US" sz="1800" dirty="0"/>
              <a:t> </a:t>
            </a:r>
            <a:r>
              <a:rPr lang="en-US" sz="1800" dirty="0" err="1"/>
              <a:t>Vitalina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venue chez son </a:t>
            </a:r>
            <a:r>
              <a:rPr lang="en-US" sz="1800" dirty="0" err="1"/>
              <a:t>médecin</a:t>
            </a:r>
            <a:r>
              <a:rPr lang="en-US" sz="1800" dirty="0"/>
              <a:t> </a:t>
            </a:r>
            <a:r>
              <a:rPr lang="en-US" sz="1800" dirty="0" err="1"/>
              <a:t>traitant</a:t>
            </a:r>
            <a:r>
              <a:rPr lang="en-US" sz="1800" dirty="0"/>
              <a:t> pour </a:t>
            </a:r>
            <a:r>
              <a:rPr lang="en-US" sz="1800" dirty="0" err="1"/>
              <a:t>disculter</a:t>
            </a:r>
            <a:r>
              <a:rPr lang="en-US" sz="1800" dirty="0"/>
              <a:t> de son hypertension.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Elle parle lentement et doucement et regarde toujours vers le bas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Elle s’inquiète de la santé de son mari et de sa fille qui a perdu son emploi récemment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Son dossier médical indique 7 consultations au cours des 5 derniers mois en soins primaires et aux urgences de l’hôpital pour diverses raisons, notamment des petites douleurs ou un essoufflement. 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Pendant les 12 derniers mois, elle a eu 1 excerbation modérée de BPCO.</a:t>
            </a:r>
            <a:endParaRPr lang="en-US" sz="1800" dirty="0"/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D782086E-8F46-E1FC-25E3-8E80FCF8F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C6-9E9A-634C-5416-F1D8665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Examen physique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84418B-A6E3-C79A-ED63-DD36F4D06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38835"/>
              </p:ext>
            </p:extLst>
          </p:nvPr>
        </p:nvGraphicFramePr>
        <p:xfrm>
          <a:off x="358774" y="1349375"/>
          <a:ext cx="8392253" cy="29591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35555">
                  <a:extLst>
                    <a:ext uri="{9D8B030D-6E8A-4147-A177-3AD203B41FA5}">
                      <a16:colId xmlns:a16="http://schemas.microsoft.com/office/drawing/2014/main" val="3932678463"/>
                    </a:ext>
                  </a:extLst>
                </a:gridCol>
                <a:gridCol w="5856698">
                  <a:extLst>
                    <a:ext uri="{9D8B030D-6E8A-4147-A177-3AD203B41FA5}">
                      <a16:colId xmlns:a16="http://schemas.microsoft.com/office/drawing/2014/main" val="300089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Apparence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/>
                        <a:t>Expressions facials </a:t>
                      </a:r>
                      <a:r>
                        <a:rPr lang="en-US" sz="1350" b="0" dirty="0" err="1"/>
                        <a:t>limitées</a:t>
                      </a:r>
                      <a:r>
                        <a:rPr lang="en-US" sz="1350" b="0" dirty="0"/>
                        <a:t> (</a:t>
                      </a:r>
                      <a:r>
                        <a:rPr lang="en-US" sz="1350" b="0" dirty="0" err="1"/>
                        <a:t>anhédonie</a:t>
                      </a:r>
                      <a:r>
                        <a:rPr lang="en-US" sz="1350" b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/>
                        <a:t>Yeux </a:t>
                      </a:r>
                      <a:r>
                        <a:rPr lang="en-US" sz="1350" b="0" dirty="0" err="1"/>
                        <a:t>cernés</a:t>
                      </a:r>
                      <a:endParaRPr lang="en-US" sz="135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Respiratoire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err="1"/>
                        <a:t>Aucun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signe</a:t>
                      </a:r>
                      <a:r>
                        <a:rPr lang="en-US" sz="1350" dirty="0"/>
                        <a:t> de </a:t>
                      </a:r>
                      <a:r>
                        <a:rPr lang="en-US" sz="1350" dirty="0" err="1"/>
                        <a:t>détresse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respiratoire</a:t>
                      </a:r>
                      <a:r>
                        <a:rPr lang="en-US" sz="1350" dirty="0"/>
                        <a:t> ; SpO</a:t>
                      </a:r>
                      <a:r>
                        <a:rPr lang="en-US" sz="1350" baseline="-25000" dirty="0"/>
                        <a:t>2</a:t>
                      </a:r>
                      <a:r>
                        <a:rPr lang="en-US" sz="1350" dirty="0"/>
                        <a:t> 95% 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Auscultation </a:t>
                      </a:r>
                      <a:r>
                        <a:rPr lang="en-US" sz="1350" dirty="0" err="1"/>
                        <a:t>pulmonaire</a:t>
                      </a:r>
                      <a:r>
                        <a:rPr lang="en-US" sz="1350" dirty="0"/>
                        <a:t> : </a:t>
                      </a:r>
                      <a:r>
                        <a:rPr lang="en-US" sz="1350" dirty="0" err="1"/>
                        <a:t>Murmure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vésiculaire</a:t>
                      </a:r>
                      <a:r>
                        <a:rPr lang="en-US" sz="1350" dirty="0"/>
                        <a:t> bilateral, </a:t>
                      </a:r>
                      <a:r>
                        <a:rPr lang="en-US" sz="1350" dirty="0" err="1"/>
                        <a:t>globalement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diminué</a:t>
                      </a:r>
                      <a:r>
                        <a:rPr lang="en-US" sz="1350" dirty="0"/>
                        <a:t>, normal sans bruit </a:t>
                      </a:r>
                      <a:r>
                        <a:rPr lang="en-US" sz="1350" dirty="0" err="1"/>
                        <a:t>surajouté</a:t>
                      </a:r>
                      <a:r>
                        <a:rPr lang="en-US" sz="1350" dirty="0"/>
                        <a:t>.</a:t>
                      </a:r>
                      <a:endParaRPr 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4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Cardiovasculaire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Pression </a:t>
                      </a:r>
                      <a:r>
                        <a:rPr lang="en-US" sz="1350" dirty="0" err="1"/>
                        <a:t>artérielle</a:t>
                      </a:r>
                      <a:r>
                        <a:rPr lang="en-US" sz="1350" dirty="0"/>
                        <a:t> 138/74 mmHg, </a:t>
                      </a:r>
                      <a:r>
                        <a:rPr lang="en-US" sz="1350" dirty="0" err="1"/>
                        <a:t>fréquence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cardiaque</a:t>
                      </a:r>
                      <a:r>
                        <a:rPr lang="en-US" sz="1350" dirty="0"/>
                        <a:t> 80 bpm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Auscultation </a:t>
                      </a:r>
                      <a:r>
                        <a:rPr lang="en-US" sz="1350" dirty="0" err="1"/>
                        <a:t>cardiaque</a:t>
                      </a:r>
                      <a:r>
                        <a:rPr lang="en-US" sz="1350" dirty="0"/>
                        <a:t>: S1 and S2 </a:t>
                      </a:r>
                      <a:r>
                        <a:rPr lang="en-US" sz="1350" dirty="0" err="1"/>
                        <a:t>rythmiques</a:t>
                      </a:r>
                      <a:endParaRPr lang="en-US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8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Autres</a:t>
                      </a:r>
                      <a:r>
                        <a:rPr lang="en-US" b="1" dirty="0"/>
                        <a:t> observations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Abdomen normal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Pas </a:t>
                      </a:r>
                      <a:r>
                        <a:rPr lang="en-US" sz="1350" dirty="0" err="1"/>
                        <a:t>d’oedème</a:t>
                      </a:r>
                      <a:r>
                        <a:rPr lang="en-US" sz="1350" dirty="0"/>
                        <a:t> des </a:t>
                      </a:r>
                      <a:r>
                        <a:rPr lang="en-US" sz="1350" dirty="0" err="1"/>
                        <a:t>membres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inférieurs</a:t>
                      </a:r>
                      <a:endParaRPr lang="en-US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Taille / </a:t>
                      </a:r>
                      <a:r>
                        <a:rPr lang="en-US" b="1" dirty="0" err="1"/>
                        <a:t>poids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149 cm / 52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23.4 kg/m</a:t>
                      </a:r>
                      <a:r>
                        <a:rPr lang="en-US" sz="135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6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3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03E0-4918-22BC-77DE-17CB6FC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devez-vous</a:t>
            </a:r>
            <a:r>
              <a:rPr lang="en-US" dirty="0"/>
              <a:t> faire ?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3EBC0916-ECBF-FB7C-6DFB-99EDD694F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66850"/>
              </p:ext>
            </p:extLst>
          </p:nvPr>
        </p:nvGraphicFramePr>
        <p:xfrm>
          <a:off x="1123720" y="1145753"/>
          <a:ext cx="6775374" cy="3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4">
            <a:extLst>
              <a:ext uri="{FF2B5EF4-FFF2-40B4-BE49-F238E27FC236}">
                <a16:creationId xmlns:a16="http://schemas.microsoft.com/office/drawing/2014/main" id="{891C64FF-2198-A719-97B3-8F0FE323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8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1B1-5A29-0CF7-AB78-78659C95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sa</a:t>
            </a:r>
            <a:r>
              <a:rPr lang="en-US" dirty="0"/>
              <a:t> première consultation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2D6B64D-6565-4E71-6ECD-16D5324CD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CECFCFCF-8C28-1D00-39A4-95DC7074C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54632"/>
              </p:ext>
            </p:extLst>
          </p:nvPr>
        </p:nvGraphicFramePr>
        <p:xfrm>
          <a:off x="658368" y="1218520"/>
          <a:ext cx="7949184" cy="33070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Pensez</a:t>
                      </a:r>
                      <a:r>
                        <a:rPr lang="en-US" sz="1600" dirty="0"/>
                        <a:t> à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Quoi </a:t>
                      </a:r>
                      <a:r>
                        <a:rPr lang="en-US" sz="1600" dirty="0" err="1"/>
                        <a:t>d’autre</a:t>
                      </a:r>
                      <a:r>
                        <a:rPr lang="en-US" sz="1600" dirty="0"/>
                        <a:t> ?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Evaluer</a:t>
                      </a:r>
                      <a:r>
                        <a:rPr lang="en-GB" b="0" dirty="0"/>
                        <a:t> 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L’hypertension</a:t>
                      </a:r>
                      <a:endParaRPr lang="en-GB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Le </a:t>
                      </a:r>
                      <a:r>
                        <a:rPr lang="en-GB" b="0" dirty="0" err="1"/>
                        <a:t>contrôle</a:t>
                      </a:r>
                      <a:r>
                        <a:rPr lang="en-GB" b="0" dirty="0"/>
                        <a:t> du </a:t>
                      </a:r>
                      <a:r>
                        <a:rPr lang="en-GB" b="0" dirty="0" err="1"/>
                        <a:t>diabète</a:t>
                      </a:r>
                      <a:r>
                        <a:rPr lang="en-GB" b="0" dirty="0"/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Le </a:t>
                      </a:r>
                      <a:r>
                        <a:rPr lang="en-GB" b="0" dirty="0" err="1"/>
                        <a:t>risque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cardiovasculaire</a:t>
                      </a:r>
                      <a:endParaRPr lang="en-GB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La BPCO – Limitation des flux </a:t>
                      </a:r>
                      <a:r>
                        <a:rPr lang="en-GB" b="0" dirty="0" err="1"/>
                        <a:t>d’air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symptômes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risque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d’événements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futurs</a:t>
                      </a:r>
                      <a:r>
                        <a:rPr lang="en-GB" b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Faire un examen </a:t>
                      </a:r>
                      <a:r>
                        <a:rPr lang="en-GB" b="0" dirty="0" err="1"/>
                        <a:t>clinique</a:t>
                      </a:r>
                      <a:r>
                        <a:rPr lang="en-GB" b="0" dirty="0"/>
                        <a:t> et </a:t>
                      </a:r>
                      <a:r>
                        <a:rPr lang="en-GB" b="0" dirty="0" err="1"/>
                        <a:t>réévaluer</a:t>
                      </a:r>
                      <a:r>
                        <a:rPr lang="en-GB" b="0" dirty="0"/>
                        <a:t> les notes </a:t>
                      </a:r>
                      <a:r>
                        <a:rPr lang="en-GB" b="0" dirty="0" err="1"/>
                        <a:t>médicales</a:t>
                      </a:r>
                      <a:r>
                        <a:rPr lang="en-GB" b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Effectuer</a:t>
                      </a:r>
                      <a:r>
                        <a:rPr lang="en-GB" b="0" dirty="0"/>
                        <a:t> des </a:t>
                      </a:r>
                      <a:r>
                        <a:rPr lang="en-GB" b="0" dirty="0" err="1"/>
                        <a:t>ajustements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cliniques</a:t>
                      </a:r>
                      <a:r>
                        <a:rPr lang="en-GB" b="0" dirty="0"/>
                        <a:t> du </a:t>
                      </a:r>
                      <a:r>
                        <a:rPr lang="en-GB" b="0" dirty="0" err="1"/>
                        <a:t>régime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alimentaire</a:t>
                      </a:r>
                      <a:r>
                        <a:rPr lang="en-GB" b="0" dirty="0"/>
                        <a:t>, de </a:t>
                      </a:r>
                      <a:r>
                        <a:rPr lang="en-GB" b="0" dirty="0" err="1"/>
                        <a:t>l’exercice</a:t>
                      </a:r>
                      <a:r>
                        <a:rPr lang="en-GB" b="0" dirty="0"/>
                        <a:t> physique, de la technique </a:t>
                      </a:r>
                      <a:r>
                        <a:rPr lang="en-GB" b="0" dirty="0" err="1"/>
                        <a:t>d’inhalation</a:t>
                      </a:r>
                      <a:r>
                        <a:rPr lang="en-GB" b="0" dirty="0"/>
                        <a:t>, des nouveaux medicaments (pas </a:t>
                      </a:r>
                      <a:r>
                        <a:rPr lang="en-GB" b="0" dirty="0" err="1"/>
                        <a:t>seulement</a:t>
                      </a:r>
                      <a:r>
                        <a:rPr lang="en-GB" b="0" dirty="0"/>
                        <a:t> pour la BPCO).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Vérifier</a:t>
                      </a:r>
                      <a:r>
                        <a:rPr lang="en-GB" b="0" dirty="0"/>
                        <a:t> le </a:t>
                      </a:r>
                      <a:r>
                        <a:rPr lang="en-GB" b="0" dirty="0" err="1"/>
                        <a:t>renouvellement</a:t>
                      </a:r>
                      <a:r>
                        <a:rPr lang="en-GB" b="0" dirty="0"/>
                        <a:t> des </a:t>
                      </a:r>
                      <a:r>
                        <a:rPr lang="en-GB" b="0" dirty="0" err="1"/>
                        <a:t>traitements</a:t>
                      </a:r>
                      <a:r>
                        <a:rPr lang="en-GB" b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Panifier</a:t>
                      </a:r>
                      <a:r>
                        <a:rPr lang="en-GB" b="0" dirty="0"/>
                        <a:t> la </a:t>
                      </a:r>
                      <a:r>
                        <a:rPr lang="en-GB" b="0" dirty="0" err="1"/>
                        <a:t>prochaine</a:t>
                      </a:r>
                      <a:r>
                        <a:rPr lang="en-GB" b="0" dirty="0"/>
                        <a:t> consultation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Explorer </a:t>
                      </a:r>
                      <a:r>
                        <a:rPr lang="en-GB" sz="1400" b="0" dirty="0" err="1"/>
                        <a:t>ses</a:t>
                      </a:r>
                      <a:r>
                        <a:rPr lang="en-GB" sz="1400" b="0" dirty="0"/>
                        <a:t> sentiments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err="1"/>
                        <a:t>Enquêter</a:t>
                      </a:r>
                      <a:r>
                        <a:rPr lang="en-GB" sz="1400" b="0" dirty="0"/>
                        <a:t> sur les motifs RÉELS de la consultation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Accorder du temps et de </a:t>
                      </a:r>
                      <a:r>
                        <a:rPr lang="en-GB" sz="1400" b="0" dirty="0" err="1"/>
                        <a:t>l’espace</a:t>
                      </a:r>
                      <a:r>
                        <a:rPr lang="en-GB" sz="1400" b="0" dirty="0"/>
                        <a:t> à la </a:t>
                      </a:r>
                      <a:r>
                        <a:rPr lang="en-GB" sz="1400" b="0" dirty="0" err="1"/>
                        <a:t>patiente</a:t>
                      </a:r>
                      <a:r>
                        <a:rPr lang="en-GB" sz="1400" b="0" dirty="0"/>
                        <a:t> pendant la consultation pour </a:t>
                      </a:r>
                      <a:r>
                        <a:rPr lang="en-GB" sz="1400" b="0" dirty="0" err="1"/>
                        <a:t>qu’elle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puisse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s’exprimer</a:t>
                      </a:r>
                      <a:r>
                        <a:rPr lang="en-GB" sz="1400" b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Utiliser des </a:t>
                      </a:r>
                      <a:r>
                        <a:rPr lang="en-GB" sz="1400" b="0" dirty="0" err="1"/>
                        <a:t>outils</a:t>
                      </a:r>
                      <a:r>
                        <a:rPr lang="en-GB" sz="1400" b="0" dirty="0"/>
                        <a:t> et questionnaires</a:t>
                      </a:r>
                      <a:endParaRPr lang="en-GB" sz="1600" b="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2">
            <a:extLst>
              <a:ext uri="{FF2B5EF4-FFF2-40B4-BE49-F238E27FC236}">
                <a16:creationId xmlns:a16="http://schemas.microsoft.com/office/drawing/2014/main" id="{3DC16068-38E8-D7B6-DF72-0F281EF9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7" y="1684399"/>
            <a:ext cx="1916934" cy="108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7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8">
            <a:extLst>
              <a:ext uri="{FF2B5EF4-FFF2-40B4-BE49-F238E27FC236}">
                <a16:creationId xmlns:a16="http://schemas.microsoft.com/office/drawing/2014/main" id="{E1968448-C398-0A4D-B4C3-18BA3512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36170" cy="18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177D8EF1-CED6-7E15-21A1-A27A54EB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3830"/>
            <a:ext cx="2832582" cy="26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3A5A32-C6E7-EFF6-7FAA-FC281E51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" y="1991166"/>
            <a:ext cx="4790357" cy="22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0187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CC1-5DAC-66F4-3BC8-20A32828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cardiovasculaires</a:t>
            </a:r>
            <a:r>
              <a:rPr lang="en-US" dirty="0"/>
              <a:t>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A663-CC68-D43B-4E84-A574C5C6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 : </a:t>
            </a:r>
            <a:r>
              <a:rPr lang="pt-PT" sz="2400" dirty="0">
                <a:ea typeface="ＭＳ Ｐゴシック" charset="-128"/>
                <a:cs typeface="ＭＳ Ｐゴシック" charset="-128"/>
              </a:rPr>
              <a:t>138/74 mmHg; pouls 80 bpm</a:t>
            </a:r>
          </a:p>
          <a:p>
            <a:r>
              <a:rPr lang="pt-PT" sz="2400" dirty="0">
                <a:ea typeface="ＭＳ Ｐゴシック" charset="-128"/>
              </a:rPr>
              <a:t>Diabète : HbA1c 6.3%</a:t>
            </a:r>
          </a:p>
          <a:p>
            <a:r>
              <a:rPr lang="pt-PT" sz="2400" dirty="0">
                <a:ea typeface="ＭＳ Ｐゴシック" charset="-128"/>
              </a:rPr>
              <a:t>Risque cardiovasculaire 8%</a:t>
            </a:r>
            <a:r>
              <a:rPr lang="pt-PT" sz="2400" baseline="30000" dirty="0">
                <a:ea typeface="ＭＳ Ｐゴシック" charset="-128"/>
              </a:rPr>
              <a:t>a1</a:t>
            </a:r>
          </a:p>
          <a:p>
            <a:pPr lvl="1"/>
            <a:r>
              <a:rPr lang="pt-PT" dirty="0">
                <a:ea typeface="ＭＳ Ｐゴシック" charset="-128"/>
              </a:rPr>
              <a:t>Cholestérol total 162 mg/dL</a:t>
            </a:r>
          </a:p>
          <a:p>
            <a:pPr lvl="1"/>
            <a:r>
              <a:rPr lang="pt-PT" dirty="0">
                <a:ea typeface="ＭＳ Ｐゴシック" charset="-128"/>
              </a:rPr>
              <a:t>HDL cholestérol 50 mg/dL</a:t>
            </a:r>
          </a:p>
          <a:p>
            <a:pPr lvl="1"/>
            <a:r>
              <a:rPr lang="pt-PT" dirty="0">
                <a:ea typeface="ＭＳ Ｐゴシック" charset="-128"/>
              </a:rPr>
              <a:t>LDL cholestérol 104 mg/dL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811A-9561-E07F-A1C3-A2C4F994C8C3}"/>
              </a:ext>
            </a:extLst>
          </p:cNvPr>
          <p:cNvSpPr txBox="1">
            <a:spLocks/>
          </p:cNvSpPr>
          <p:nvPr/>
        </p:nvSpPr>
        <p:spPr>
          <a:xfrm>
            <a:off x="358775" y="4498220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800" kern="0" baseline="30000" dirty="0" err="1"/>
              <a:t>a</a:t>
            </a:r>
            <a:r>
              <a:rPr lang="en-US" sz="800" kern="0" dirty="0" err="1"/>
              <a:t>Based</a:t>
            </a:r>
            <a:r>
              <a:rPr lang="en-US" sz="800" kern="0" dirty="0"/>
              <a:t> on SCORE2, Portugal is a moderate risk zone.</a:t>
            </a:r>
          </a:p>
        </p:txBody>
      </p:sp>
      <p:sp>
        <p:nvSpPr>
          <p:cNvPr id="5" name="6 - TextBox">
            <a:extLst>
              <a:ext uri="{FF2B5EF4-FFF2-40B4-BE49-F238E27FC236}">
                <a16:creationId xmlns:a16="http://schemas.microsoft.com/office/drawing/2014/main" id="{A148603E-D05F-3946-DEED-6F54B627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</a:t>
            </a:r>
            <a:r>
              <a:rPr lang="en-GB" sz="800" dirty="0"/>
              <a:t>https://heartscore.escardio.org/Calculate/quickCalcResult.aspx?model=moderate.</a:t>
            </a:r>
            <a:endParaRPr lang="zh-CN" altLang="en-US" sz="800"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CCE4C67F-59E9-1C52-EDDB-1DB8E89A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5" y="2430795"/>
            <a:ext cx="4190145" cy="1958863"/>
          </a:xfrm>
          <a:prstGeom prst="rect">
            <a:avLst/>
          </a:prstGeo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A804C894-CE5F-88B3-B8AA-1A36D76C5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97155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85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1660-2E9B-DD97-F50C-6E58D1D4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cardiovasculaires</a:t>
            </a:r>
            <a:r>
              <a:rPr lang="en-US" dirty="0"/>
              <a:t>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623E9AD-6963-850D-FCDE-D7E2CD16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53" y="933093"/>
            <a:ext cx="2818037" cy="396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1918BD-92B5-EB7F-1243-2DF45F4C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9" y="1774825"/>
            <a:ext cx="341630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421DC36E-E09D-E2E4-FE10-4EC10B43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1008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90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65F-11BB-750E-EEFF-78A05F4C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L’évaluation</a:t>
            </a:r>
            <a:r>
              <a:rPr lang="en-US" dirty="0"/>
              <a:t> de BPCO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6ACD-B0A2-6CC1-F5E7-17F4C1C2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spirométrique</a:t>
            </a:r>
            <a:endParaRPr lang="en-US" dirty="0"/>
          </a:p>
          <a:p>
            <a:r>
              <a:rPr lang="en-US" dirty="0"/>
              <a:t>Technique </a:t>
            </a:r>
            <a:r>
              <a:rPr lang="en-US" dirty="0" err="1"/>
              <a:t>d’inhalation</a:t>
            </a:r>
            <a:endParaRPr lang="en-US" dirty="0"/>
          </a:p>
          <a:p>
            <a:r>
              <a:rPr lang="en-US" dirty="0" err="1"/>
              <a:t>Activité</a:t>
            </a:r>
            <a:r>
              <a:rPr lang="en-US" dirty="0"/>
              <a:t> physique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2792F89-E913-B289-FB1E-38AEB56F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75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BPCO et </a:t>
            </a:r>
            <a:r>
              <a:rPr lang="en-GB" sz="3600" dirty="0" err="1"/>
              <a:t>Santé</a:t>
            </a:r>
            <a:r>
              <a:rPr lang="en-GB" sz="3600" dirty="0"/>
              <a:t> </a:t>
            </a:r>
            <a:r>
              <a:rPr lang="en-GB" sz="3600" dirty="0" err="1"/>
              <a:t>Mentale</a:t>
            </a:r>
            <a:br>
              <a:rPr lang="en-GB" sz="3600" dirty="0"/>
            </a:br>
            <a:r>
              <a:rPr lang="en-GB" sz="3600" dirty="0"/>
              <a:t>Cas </a:t>
            </a:r>
            <a:r>
              <a:rPr lang="en-GB" sz="3600" dirty="0" err="1"/>
              <a:t>Cliniques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BPCO et </a:t>
            </a:r>
            <a:r>
              <a:rPr lang="en-GB" sz="1800" dirty="0" err="1">
                <a:solidFill>
                  <a:schemeClr val="tx1"/>
                </a:solidFill>
              </a:rPr>
              <a:t>dépression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Cláudia</a:t>
            </a:r>
            <a:r>
              <a:rPr lang="en-GB" sz="1600" dirty="0">
                <a:solidFill>
                  <a:schemeClr val="tx1"/>
                </a:solidFill>
              </a:rPr>
              <a:t> Vicente (Portugal) et </a:t>
            </a:r>
            <a:r>
              <a:rPr lang="en-GB" sz="1600" dirty="0" err="1">
                <a:solidFill>
                  <a:schemeClr val="tx1"/>
                </a:solidFill>
              </a:rPr>
              <a:t>Ioanna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Tsiligianni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Grèce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F785-8599-393C-CAB4-E9935C35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Spirométrie</a:t>
            </a:r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ECD5D00-490B-BE37-3471-02E80197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6" y="1015090"/>
            <a:ext cx="4178608" cy="31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30248C-1D54-A279-0FD3-AB6EE717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45" y="1071552"/>
            <a:ext cx="4123626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9310AD0A-6B9E-4FAC-A976-47834C1C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6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D7DC-2E9C-0F72-6322-D7FF63DB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r>
              <a:rPr lang="en-US" dirty="0"/>
              <a:t> de la </a:t>
            </a:r>
            <a:r>
              <a:rPr lang="en-US" dirty="0" err="1"/>
              <a:t>gravité</a:t>
            </a:r>
            <a:r>
              <a:rPr lang="en-US" dirty="0"/>
              <a:t> de la limitation du </a:t>
            </a:r>
            <a:r>
              <a:rPr lang="en-US" dirty="0" err="1"/>
              <a:t>débit</a:t>
            </a:r>
            <a:r>
              <a:rPr lang="en-US" dirty="0"/>
              <a:t> </a:t>
            </a:r>
            <a:r>
              <a:rPr lang="en-US" dirty="0" err="1"/>
              <a:t>d’air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BDC142-D58F-55A3-6232-4A88B0A6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143394"/>
              </p:ext>
            </p:extLst>
          </p:nvPr>
        </p:nvGraphicFramePr>
        <p:xfrm>
          <a:off x="897075" y="1557338"/>
          <a:ext cx="7856782" cy="3047684"/>
        </p:xfrm>
        <a:graphic>
          <a:graphicData uri="http://schemas.openxmlformats.org/drawingml/2006/table">
            <a:tbl>
              <a:tblPr/>
              <a:tblGrid>
                <a:gridCol w="261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94">
                <a:tc gridSpan="2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r>
                        <a:rPr kumimoji="0" lang="en-US" alt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GB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Chez les patients avec 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VEMS/CVF post-</a:t>
                      </a:r>
                      <a:r>
                        <a:rPr kumimoji="0" lang="en-US" alt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bronchodilateur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&lt;0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70: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VEMS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 </a:t>
                      </a:r>
                      <a:r>
                        <a:rPr kumimoji="0" lang="en-US" alt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théorique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Modéré</a:t>
                      </a:r>
                      <a:endParaRPr kumimoji="0" lang="en-US" alt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Sévère</a:t>
                      </a:r>
                      <a:endParaRPr kumimoji="0" lang="en-US" alt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sévèr</a:t>
                      </a: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C473012E-19CC-678A-DBD3-28CB078B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164876"/>
            <a:ext cx="6625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 err="1">
                <a:sym typeface="+mn-ea"/>
              </a:rPr>
              <a:t>Spirométrie</a:t>
            </a:r>
            <a:r>
              <a:rPr lang="en-US" altLang="en-US" sz="1400" b="1" dirty="0">
                <a:sym typeface="+mn-ea"/>
              </a:rPr>
              <a:t> : </a:t>
            </a:r>
            <a:r>
              <a:rPr lang="en-US" altLang="en-US" sz="1400" dirty="0">
                <a:sym typeface="+mn-ea"/>
              </a:rPr>
              <a:t>VEMS/CVF post-</a:t>
            </a:r>
            <a:r>
              <a:rPr lang="en-US" altLang="en-US" sz="1400" dirty="0" err="1">
                <a:sym typeface="+mn-ea"/>
              </a:rPr>
              <a:t>bronchodilateur</a:t>
            </a:r>
            <a:r>
              <a:rPr lang="en-US" altLang="en-US" sz="1400" dirty="0">
                <a:sym typeface="+mn-ea"/>
              </a:rPr>
              <a:t>=61.37; </a:t>
            </a:r>
            <a:r>
              <a:rPr lang="en-US" altLang="en-US" sz="1400" dirty="0" err="1">
                <a:sym typeface="+mn-ea"/>
              </a:rPr>
              <a:t>réversibilité</a:t>
            </a:r>
            <a:r>
              <a:rPr lang="en-US" altLang="en-US" sz="1400" dirty="0">
                <a:sym typeface="+mn-ea"/>
              </a:rPr>
              <a:t> 7.8% (&lt;12%)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9531DD-D456-6450-0EA1-2DA5346ECA5D}"/>
              </a:ext>
            </a:extLst>
          </p:cNvPr>
          <p:cNvSpPr txBox="1">
            <a:spLocks/>
          </p:cNvSpPr>
          <p:nvPr/>
        </p:nvSpPr>
        <p:spPr>
          <a:xfrm>
            <a:off x="3911600" y="4592427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209EF-DFBB-0342-9686-7444BA4E2FFE}"/>
              </a:ext>
            </a:extLst>
          </p:cNvPr>
          <p:cNvSpPr/>
          <p:nvPr/>
        </p:nvSpPr>
        <p:spPr bwMode="auto">
          <a:xfrm>
            <a:off x="770708" y="2889504"/>
            <a:ext cx="8080683" cy="5608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771315FB-9B60-5ED6-122F-3BD81977A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2902204"/>
            <a:ext cx="853260" cy="52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06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F103-6F79-79D2-F5B3-6EA3C5E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tableau </a:t>
            </a:r>
            <a:r>
              <a:rPr lang="en-US" dirty="0" err="1"/>
              <a:t>clinique</a:t>
            </a:r>
            <a:r>
              <a:rPr lang="en-US" dirty="0"/>
              <a:t>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DE1C-FE94-BE08-65E1-C69A19CC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Elle a un certain </a:t>
            </a:r>
            <a:r>
              <a:rPr lang="en-GB" sz="2400" dirty="0" err="1"/>
              <a:t>nombre</a:t>
            </a:r>
            <a:r>
              <a:rPr lang="en-GB" sz="2400" dirty="0"/>
              <a:t> de </a:t>
            </a:r>
            <a:r>
              <a:rPr lang="en-GB" sz="2400" dirty="0" err="1"/>
              <a:t>comorbidités</a:t>
            </a:r>
            <a:r>
              <a:rPr lang="en-GB" sz="2400" dirty="0"/>
              <a:t> :</a:t>
            </a:r>
          </a:p>
          <a:p>
            <a:pPr lvl="1"/>
            <a:r>
              <a:rPr lang="en-GB" dirty="0" err="1"/>
              <a:t>Diabète</a:t>
            </a:r>
            <a:endParaRPr lang="en-GB" dirty="0"/>
          </a:p>
          <a:p>
            <a:pPr lvl="1"/>
            <a:r>
              <a:rPr lang="en-GB" dirty="0"/>
              <a:t>Hypertension </a:t>
            </a:r>
            <a:r>
              <a:rPr lang="en-GB" dirty="0" err="1"/>
              <a:t>artérielle</a:t>
            </a:r>
            <a:endParaRPr lang="en-GB" dirty="0"/>
          </a:p>
          <a:p>
            <a:pPr lvl="1"/>
            <a:r>
              <a:rPr lang="en-GB" dirty="0" err="1"/>
              <a:t>Dyslipidémie</a:t>
            </a:r>
            <a:endParaRPr lang="en-GB" dirty="0"/>
          </a:p>
          <a:p>
            <a:pPr lvl="1"/>
            <a:r>
              <a:rPr lang="en-GB" dirty="0"/>
              <a:t>BPCO – contrôlée ?</a:t>
            </a:r>
            <a:endParaRPr lang="en-GB" sz="1400" dirty="0"/>
          </a:p>
          <a:p>
            <a:r>
              <a:rPr lang="en-GB" sz="2800" b="1" dirty="0"/>
              <a:t>Y a-t-il </a:t>
            </a:r>
            <a:r>
              <a:rPr lang="en-GB" sz="2800" b="1" dirty="0" err="1"/>
              <a:t>d’autres</a:t>
            </a:r>
            <a:r>
              <a:rPr lang="en-GB" sz="2800" b="1" dirty="0"/>
              <a:t> </a:t>
            </a:r>
            <a:r>
              <a:rPr lang="en-GB" sz="2800" b="1" dirty="0" err="1"/>
              <a:t>comorbidités</a:t>
            </a:r>
            <a:r>
              <a:rPr lang="en-GB" sz="2800" b="1" dirty="0"/>
              <a:t> </a:t>
            </a:r>
            <a:r>
              <a:rPr lang="en-GB" sz="2800" b="1" dirty="0" err="1"/>
              <a:t>manquantes</a:t>
            </a:r>
            <a:r>
              <a:rPr lang="en-GB" sz="2800" b="1" dirty="0"/>
              <a:t>?</a:t>
            </a:r>
          </a:p>
          <a:p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79C683C-3027-EA89-62F3-D950B996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19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2E1-A04E-A35F-CA24-F7360B24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 les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xsanté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atteintes</a:t>
            </a:r>
            <a:r>
              <a:rPr lang="en-US" dirty="0"/>
              <a:t> de BPCO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0F44-9962-9225-B076-41F412AC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4048125" cy="2628900"/>
          </a:xfrm>
        </p:spPr>
        <p:txBody>
          <a:bodyPr/>
          <a:lstStyle/>
          <a:p>
            <a:r>
              <a:rPr lang="en-US" sz="1800" dirty="0"/>
              <a:t>Une bonne consultation </a:t>
            </a:r>
            <a:r>
              <a:rPr lang="en-US" sz="1800" dirty="0" err="1"/>
              <a:t>centrée</a:t>
            </a:r>
            <a:r>
              <a:rPr lang="en-US" sz="1800" dirty="0"/>
              <a:t> sur le patient</a:t>
            </a:r>
          </a:p>
          <a:p>
            <a:r>
              <a:rPr lang="en-US" sz="2000" dirty="0" err="1"/>
              <a:t>É</a:t>
            </a:r>
            <a:r>
              <a:rPr lang="en-US" sz="1800" dirty="0" err="1"/>
              <a:t>coute</a:t>
            </a:r>
            <a:r>
              <a:rPr lang="en-US" sz="1800" dirty="0"/>
              <a:t> active – </a:t>
            </a:r>
            <a:r>
              <a:rPr lang="en-US" sz="2000" dirty="0" err="1"/>
              <a:t>É</a:t>
            </a:r>
            <a:r>
              <a:rPr lang="en-US" sz="1800" dirty="0" err="1"/>
              <a:t>viter</a:t>
            </a:r>
            <a:r>
              <a:rPr lang="en-US" sz="1800" dirty="0"/>
              <a:t> les interruptions</a:t>
            </a:r>
          </a:p>
          <a:p>
            <a:r>
              <a:rPr lang="en-US" sz="1800" dirty="0" err="1"/>
              <a:t>Montrer</a:t>
            </a:r>
            <a:r>
              <a:rPr lang="en-US" sz="1800" dirty="0"/>
              <a:t> de </a:t>
            </a:r>
            <a:r>
              <a:rPr lang="en-US" sz="1800" dirty="0" err="1"/>
              <a:t>l’empathie</a:t>
            </a:r>
            <a:endParaRPr lang="en-US" sz="1800" dirty="0"/>
          </a:p>
          <a:p>
            <a:r>
              <a:rPr lang="en-US" sz="1800" dirty="0"/>
              <a:t>Observer </a:t>
            </a:r>
            <a:r>
              <a:rPr lang="en-US" sz="1800" dirty="0" err="1"/>
              <a:t>attentivement</a:t>
            </a:r>
            <a:endParaRPr lang="en-US" sz="1800" dirty="0"/>
          </a:p>
          <a:p>
            <a:pPr lvl="1"/>
            <a:r>
              <a:rPr lang="en-US" sz="1600" dirty="0"/>
              <a:t>Le </a:t>
            </a:r>
            <a:r>
              <a:rPr lang="en-US" sz="1600" dirty="0" err="1"/>
              <a:t>langage</a:t>
            </a:r>
            <a:r>
              <a:rPr lang="en-US" sz="1600" dirty="0"/>
              <a:t> </a:t>
            </a:r>
            <a:r>
              <a:rPr lang="en-US" sz="1600" dirty="0" err="1"/>
              <a:t>corporel</a:t>
            </a:r>
            <a:r>
              <a:rPr lang="en-US" sz="1600" dirty="0"/>
              <a:t> et les </a:t>
            </a:r>
            <a:r>
              <a:rPr lang="en-US" sz="1600" dirty="0" err="1"/>
              <a:t>signes</a:t>
            </a:r>
            <a:r>
              <a:rPr lang="en-US" sz="1600" dirty="0"/>
              <a:t> non </a:t>
            </a:r>
            <a:r>
              <a:rPr lang="en-US" sz="1600" dirty="0" err="1"/>
              <a:t>verbaux</a:t>
            </a:r>
            <a:r>
              <a:rPr lang="en-US" sz="1600" dirty="0"/>
              <a:t> </a:t>
            </a:r>
            <a:r>
              <a:rPr lang="en-US" sz="1600" dirty="0" err="1"/>
              <a:t>peuvent</a:t>
            </a:r>
            <a:r>
              <a:rPr lang="en-US" sz="1600" dirty="0"/>
              <a:t> </a:t>
            </a:r>
            <a:r>
              <a:rPr lang="en-US" sz="1600" dirty="0" err="1"/>
              <a:t>fournir</a:t>
            </a:r>
            <a:r>
              <a:rPr lang="en-US" sz="1600" dirty="0"/>
              <a:t> des </a:t>
            </a:r>
            <a:r>
              <a:rPr lang="en-US" sz="1600" dirty="0" err="1"/>
              <a:t>informations</a:t>
            </a:r>
            <a:r>
              <a:rPr lang="en-US" sz="1600" dirty="0"/>
              <a:t> </a:t>
            </a:r>
            <a:r>
              <a:rPr lang="en-US" sz="1600" dirty="0" err="1"/>
              <a:t>utiles</a:t>
            </a:r>
            <a:endParaRPr lang="en-US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806143-A0B3-CF70-43D5-B7B7B4E4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487147"/>
            <a:ext cx="4445000" cy="1660488"/>
          </a:xfrm>
          <a:prstGeom prst="rect">
            <a:avLst/>
          </a:prstGeom>
        </p:spPr>
      </p:pic>
      <p:sp>
        <p:nvSpPr>
          <p:cNvPr id="5" name="6 - TextBox">
            <a:extLst>
              <a:ext uri="{FF2B5EF4-FFF2-40B4-BE49-F238E27FC236}">
                <a16:creationId xmlns:a16="http://schemas.microsoft.com/office/drawing/2014/main" id="{603A78E8-EF25-2512-86CC-CFA9EB48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6541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 les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BPCO 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/>
              <a:t>Pour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mesure</a:t>
            </a:r>
            <a:r>
              <a:rPr lang="en-US" sz="2000" dirty="0"/>
              <a:t> très </a:t>
            </a:r>
            <a:r>
              <a:rPr lang="en-US" sz="2000" dirty="0" err="1"/>
              <a:t>brève</a:t>
            </a:r>
            <a:r>
              <a:rPr lang="en-US" sz="2000" dirty="0"/>
              <a:t> de la </a:t>
            </a:r>
            <a:r>
              <a:rPr lang="en-US" sz="2000" dirty="0" err="1"/>
              <a:t>dépression</a:t>
            </a:r>
            <a:r>
              <a:rPr lang="en-US" sz="2000" dirty="0"/>
              <a:t> et de </a:t>
            </a:r>
            <a:r>
              <a:rPr lang="en-US" sz="2000" dirty="0" err="1"/>
              <a:t>l’anxiété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complété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BA316E07-3367-73C9-6084-E7FB2C8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81150"/>
            <a:ext cx="4984750" cy="2286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B640BB-5D39-2765-10E8-9C2BCEA68FB2}"/>
              </a:ext>
            </a:extLst>
          </p:cNvPr>
          <p:cNvSpPr/>
          <p:nvPr/>
        </p:nvSpPr>
        <p:spPr>
          <a:xfrm>
            <a:off x="6802315" y="239443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7D4F4D-CF7C-989B-A560-7A08E0181CB9}"/>
              </a:ext>
            </a:extLst>
          </p:cNvPr>
          <p:cNvSpPr/>
          <p:nvPr/>
        </p:nvSpPr>
        <p:spPr>
          <a:xfrm>
            <a:off x="6479930" y="257900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29587-A71D-B965-D317-8591ECCA89C2}"/>
              </a:ext>
            </a:extLst>
          </p:cNvPr>
          <p:cNvSpPr/>
          <p:nvPr/>
        </p:nvSpPr>
        <p:spPr>
          <a:xfrm>
            <a:off x="7370640" y="2372422"/>
            <a:ext cx="1087560" cy="413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ADE5E0-0538-9A0A-244E-7F5A8851047B}"/>
              </a:ext>
            </a:extLst>
          </p:cNvPr>
          <p:cNvSpPr txBox="1">
            <a:spLocks/>
          </p:cNvSpPr>
          <p:nvPr/>
        </p:nvSpPr>
        <p:spPr bwMode="auto">
          <a:xfrm>
            <a:off x="3742230" y="4004825"/>
            <a:ext cx="4976319" cy="8601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 err="1">
                <a:solidFill>
                  <a:schemeClr val="bg1"/>
                </a:solidFill>
              </a:rPr>
              <a:t>Mme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Vitalina</a:t>
            </a:r>
            <a:r>
              <a:rPr lang="en-US" sz="1600" b="1" kern="0" dirty="0">
                <a:solidFill>
                  <a:schemeClr val="bg1"/>
                </a:solidFill>
              </a:rPr>
              <a:t> a </a:t>
            </a:r>
            <a:r>
              <a:rPr lang="en-US" sz="1600" b="1" kern="0" dirty="0" err="1">
                <a:solidFill>
                  <a:schemeClr val="bg1"/>
                </a:solidFill>
              </a:rPr>
              <a:t>obtenu</a:t>
            </a:r>
            <a:r>
              <a:rPr lang="en-US" sz="1600" b="1" kern="0" dirty="0">
                <a:solidFill>
                  <a:schemeClr val="bg1"/>
                </a:solidFill>
              </a:rPr>
              <a:t> un score de 3 pour les items 3 et 4 qui </a:t>
            </a:r>
            <a:r>
              <a:rPr lang="en-US" sz="1600" b="1" kern="0" dirty="0" err="1">
                <a:solidFill>
                  <a:schemeClr val="bg1"/>
                </a:solidFill>
              </a:rPr>
              <a:t>évaluent</a:t>
            </a:r>
            <a:r>
              <a:rPr lang="en-US" sz="1600" b="1" kern="0" dirty="0">
                <a:solidFill>
                  <a:schemeClr val="bg1"/>
                </a:solidFill>
              </a:rPr>
              <a:t> les </a:t>
            </a:r>
            <a:r>
              <a:rPr lang="en-US" sz="1600" b="1" kern="0" dirty="0" err="1">
                <a:solidFill>
                  <a:schemeClr val="bg1"/>
                </a:solidFill>
              </a:rPr>
              <a:t>symptômes</a:t>
            </a:r>
            <a:r>
              <a:rPr lang="en-US" sz="1600" b="1" kern="0" dirty="0">
                <a:solidFill>
                  <a:schemeClr val="bg1"/>
                </a:solidFill>
              </a:rPr>
              <a:t> de </a:t>
            </a:r>
            <a:r>
              <a:rPr lang="en-US" sz="1600" b="1" kern="0" dirty="0" err="1">
                <a:solidFill>
                  <a:schemeClr val="bg1"/>
                </a:solidFill>
              </a:rPr>
              <a:t>dépression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:a16="http://schemas.microsoft.com/office/drawing/2014/main" id="{5AE4A923-9E12-C41A-04F8-9C9A891FA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4016454"/>
            <a:ext cx="977899" cy="6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r>
              <a:rPr lang="en-US" dirty="0"/>
              <a:t> plus </a:t>
            </a:r>
            <a:r>
              <a:rPr lang="en-US" dirty="0" err="1"/>
              <a:t>détaillée</a:t>
            </a:r>
            <a:r>
              <a:rPr lang="en-US" dirty="0"/>
              <a:t> de la </a:t>
            </a:r>
            <a:r>
              <a:rPr lang="en-US" dirty="0" err="1"/>
              <a:t>dépression</a:t>
            </a:r>
            <a:r>
              <a:rPr lang="en-US" dirty="0"/>
              <a:t> :  PHQ-9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409677" cy="2628900"/>
          </a:xfrm>
        </p:spPr>
        <p:txBody>
          <a:bodyPr/>
          <a:lstStyle/>
          <a:p>
            <a:r>
              <a:rPr lang="en-US" sz="2000" dirty="0"/>
              <a:t>Aider le </a:t>
            </a:r>
            <a:r>
              <a:rPr lang="en-US" sz="2000" dirty="0" err="1"/>
              <a:t>clinicien</a:t>
            </a:r>
            <a:r>
              <a:rPr lang="en-US" sz="2000" dirty="0"/>
              <a:t> à </a:t>
            </a:r>
            <a:r>
              <a:rPr lang="en-US" sz="2000" dirty="0" err="1"/>
              <a:t>établir</a:t>
            </a:r>
            <a:r>
              <a:rPr lang="en-US" sz="2000" dirty="0"/>
              <a:t> le diagnostic de la </a:t>
            </a:r>
            <a:r>
              <a:rPr lang="en-US" sz="2000" dirty="0" err="1"/>
              <a:t>dépression</a:t>
            </a:r>
            <a:endParaRPr lang="en-US" sz="2000" dirty="0"/>
          </a:p>
          <a:p>
            <a:r>
              <a:rPr lang="en-US" sz="2000" dirty="0"/>
              <a:t>Quantifier les </a:t>
            </a:r>
            <a:r>
              <a:rPr lang="en-US" sz="2000" dirty="0" err="1"/>
              <a:t>symptômes</a:t>
            </a:r>
            <a:r>
              <a:rPr lang="en-US" sz="2000" dirty="0"/>
              <a:t> de la </a:t>
            </a:r>
            <a:r>
              <a:rPr lang="en-US" sz="2000" dirty="0" err="1"/>
              <a:t>dépression</a:t>
            </a:r>
            <a:r>
              <a:rPr lang="en-US" sz="2000" dirty="0"/>
              <a:t> 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surveiller</a:t>
            </a:r>
            <a:r>
              <a:rPr lang="en-US" sz="2000" dirty="0"/>
              <a:t> la </a:t>
            </a:r>
            <a:r>
              <a:rPr lang="en-US" sz="2000" dirty="0" err="1"/>
              <a:t>gravité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16E66-7D17-F388-1F33-3C6B294B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52" y="961534"/>
            <a:ext cx="4816748" cy="38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F915-20CE-9798-5E19-2530DB73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400050"/>
            <a:ext cx="5679449" cy="810460"/>
          </a:xfrm>
        </p:spPr>
        <p:txBody>
          <a:bodyPr/>
          <a:lstStyle/>
          <a:p>
            <a:r>
              <a:rPr lang="en-US" dirty="0"/>
              <a:t>Le score PHQ-9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de 16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DACF8115-32EC-EF44-BCD1-45DBF9E2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159710"/>
            <a:ext cx="8064500" cy="3822700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290F3C1E-F49B-CFA6-4703-8D0802C97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58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3EA-B833-6ECC-B1B5-9B656141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on </a:t>
            </a:r>
            <a:r>
              <a:rPr lang="en-US" dirty="0" err="1"/>
              <a:t>pense</a:t>
            </a:r>
            <a:r>
              <a:rPr lang="en-US" dirty="0"/>
              <a:t> à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graphicFrame>
        <p:nvGraphicFramePr>
          <p:cNvPr id="4" name="4 - Πίνακας">
            <a:extLst>
              <a:ext uri="{FF2B5EF4-FFF2-40B4-BE49-F238E27FC236}">
                <a16:creationId xmlns:a16="http://schemas.microsoft.com/office/drawing/2014/main" id="{BF7A3F8A-3D85-3C76-24CA-3C25C214B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400451"/>
              </p:ext>
            </p:extLst>
          </p:nvPr>
        </p:nvGraphicFramePr>
        <p:xfrm>
          <a:off x="658368" y="1218520"/>
          <a:ext cx="7949184" cy="34098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Difficultés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Points </a:t>
                      </a:r>
                      <a:r>
                        <a:rPr lang="en-US" sz="1600" dirty="0" err="1"/>
                        <a:t>positifs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Elle </a:t>
                      </a:r>
                      <a:r>
                        <a:rPr lang="en-US" sz="1600" dirty="0" err="1"/>
                        <a:t>souffre</a:t>
                      </a:r>
                      <a:r>
                        <a:rPr lang="en-US" sz="1600" dirty="0"/>
                        <a:t> de 4 </a:t>
                      </a:r>
                      <a:r>
                        <a:rPr lang="en-US" sz="1600" dirty="0" err="1"/>
                        <a:t>comorbidités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plus de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BPCO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Elle </a:t>
                      </a:r>
                      <a:r>
                        <a:rPr lang="en-US" sz="1600" dirty="0" err="1"/>
                        <a:t>est</a:t>
                      </a:r>
                      <a:r>
                        <a:rPr lang="en-US" sz="1600" dirty="0"/>
                        <a:t> à jour dans </a:t>
                      </a:r>
                      <a:r>
                        <a:rPr lang="en-US" sz="1600" dirty="0" err="1"/>
                        <a:t>ses</a:t>
                      </a:r>
                      <a:r>
                        <a:rPr lang="en-US" sz="1600" dirty="0"/>
                        <a:t> vaccinations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8">
                <a:tc>
                  <a:txBody>
                    <a:bodyPr/>
                    <a:lstStyle/>
                    <a:p>
                      <a:r>
                        <a:rPr lang="en-US" sz="1600" dirty="0"/>
                        <a:t>Elle </a:t>
                      </a:r>
                      <a:r>
                        <a:rPr lang="en-US" sz="1600" dirty="0" err="1"/>
                        <a:t>prend</a:t>
                      </a:r>
                      <a:r>
                        <a:rPr lang="en-US" sz="1600" dirty="0"/>
                        <a:t> beaucoup de medicaments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jours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Elle </a:t>
                      </a:r>
                      <a:r>
                        <a:rPr lang="en-US" sz="1600" dirty="0" err="1">
                          <a:sym typeface="+mn-ea"/>
                        </a:rPr>
                        <a:t>est</a:t>
                      </a:r>
                      <a:r>
                        <a:rPr lang="en-US" sz="1600" dirty="0">
                          <a:sym typeface="+mn-ea"/>
                        </a:rPr>
                        <a:t> non </a:t>
                      </a:r>
                      <a:r>
                        <a:rPr lang="en-US" sz="1600" dirty="0" err="1">
                          <a:sym typeface="+mn-ea"/>
                        </a:rPr>
                        <a:t>fumeuse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Elle ne </a:t>
                      </a:r>
                      <a:r>
                        <a:rPr lang="en-US" sz="1600" dirty="0" err="1"/>
                        <a:t>sait</a:t>
                      </a:r>
                      <a:r>
                        <a:rPr lang="en-US" sz="1600" dirty="0"/>
                        <a:t> pas comment </a:t>
                      </a:r>
                      <a:r>
                        <a:rPr lang="en-US" sz="1600" dirty="0" err="1"/>
                        <a:t>reconnaître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gérer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symptômes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BPCO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Elle </a:t>
                      </a:r>
                      <a:r>
                        <a:rPr lang="en-US" sz="1600" dirty="0" err="1">
                          <a:sym typeface="+mn-ea"/>
                        </a:rPr>
                        <a:t>prend</a:t>
                      </a:r>
                      <a:r>
                        <a:rPr lang="en-US" sz="1600" dirty="0">
                          <a:sym typeface="+mn-ea"/>
                        </a:rPr>
                        <a:t> bien </a:t>
                      </a:r>
                      <a:r>
                        <a:rPr lang="en-US" sz="1600" dirty="0" err="1">
                          <a:sym typeface="+mn-ea"/>
                        </a:rPr>
                        <a:t>ses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autres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traitements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Elle </a:t>
                      </a:r>
                      <a:r>
                        <a:rPr lang="en-US" sz="1600" dirty="0" err="1"/>
                        <a:t>n’a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d’aide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maison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Elle a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bonne relation avec son </a:t>
                      </a:r>
                      <a:r>
                        <a:rPr lang="en-US" sz="1600" dirty="0" err="1"/>
                        <a:t>médecin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/>
                        <a:t>ELLE EST DEPRIMEE. Que faire ?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99379864"/>
                  </a:ext>
                </a:extLst>
              </a:tr>
            </a:tbl>
          </a:graphicData>
        </a:graphic>
      </p:graphicFrame>
      <p:pic>
        <p:nvPicPr>
          <p:cNvPr id="6" name="Imagem 4">
            <a:extLst>
              <a:ext uri="{FF2B5EF4-FFF2-40B4-BE49-F238E27FC236}">
                <a16:creationId xmlns:a16="http://schemas.microsoft.com/office/drawing/2014/main" id="{B5986645-B6F4-E8DD-316F-769602EDF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89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F7D2-0FB5-82D9-F5CB-70DD1A1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charge de la BPCO et de la </a:t>
            </a:r>
            <a:r>
              <a:rPr lang="en-US" dirty="0" err="1"/>
              <a:t>dépression</a:t>
            </a:r>
            <a:r>
              <a:rPr lang="en-US" dirty="0"/>
              <a:t>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graphicFrame>
        <p:nvGraphicFramePr>
          <p:cNvPr id="4" name="Diagrama 1">
            <a:extLst>
              <a:ext uri="{FF2B5EF4-FFF2-40B4-BE49-F238E27FC236}">
                <a16:creationId xmlns:a16="http://schemas.microsoft.com/office/drawing/2014/main" id="{B6BF696C-3E15-17D7-1A09-A6E73D001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848894"/>
              </p:ext>
            </p:extLst>
          </p:nvPr>
        </p:nvGraphicFramePr>
        <p:xfrm>
          <a:off x="1958975" y="1037024"/>
          <a:ext cx="631062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 descr="Ambiente&#10;">
            <a:extLst>
              <a:ext uri="{FF2B5EF4-FFF2-40B4-BE49-F238E27FC236}">
                <a16:creationId xmlns:a16="http://schemas.microsoft.com/office/drawing/2014/main" id="{98366D61-2BF0-6171-BD0B-AE760F205509}"/>
              </a:ext>
            </a:extLst>
          </p:cNvPr>
          <p:cNvSpPr/>
          <p:nvPr/>
        </p:nvSpPr>
        <p:spPr>
          <a:xfrm>
            <a:off x="4383402" y="2340307"/>
            <a:ext cx="1524000" cy="9827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5C6C4A62-E52A-5C2A-0233-0F65FBDAD43B}"/>
              </a:ext>
            </a:extLst>
          </p:cNvPr>
          <p:cNvSpPr txBox="1"/>
          <p:nvPr/>
        </p:nvSpPr>
        <p:spPr>
          <a:xfrm>
            <a:off x="4383402" y="26762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Environnement</a:t>
            </a:r>
          </a:p>
        </p:txBody>
      </p:sp>
      <p:pic>
        <p:nvPicPr>
          <p:cNvPr id="7" name="Marcador de Posição de Conteúdo 5">
            <a:extLst>
              <a:ext uri="{FF2B5EF4-FFF2-40B4-BE49-F238E27FC236}">
                <a16:creationId xmlns:a16="http://schemas.microsoft.com/office/drawing/2014/main" id="{E754874F-8388-B264-9F99-2A8FC183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4"/>
          <a:stretch/>
        </p:blipFill>
        <p:spPr>
          <a:xfrm>
            <a:off x="700087" y="2232356"/>
            <a:ext cx="1067115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400050"/>
            <a:ext cx="7185025" cy="1314450"/>
          </a:xfrm>
        </p:spPr>
        <p:txBody>
          <a:bodyPr/>
          <a:lstStyle/>
          <a:p>
            <a:r>
              <a:rPr lang="en-US" dirty="0"/>
              <a:t>Les interventions </a:t>
            </a:r>
            <a:r>
              <a:rPr lang="en-US" dirty="0" err="1"/>
              <a:t>visant</a:t>
            </a:r>
            <a:r>
              <a:rPr lang="en-US" dirty="0"/>
              <a:t> à </a:t>
            </a:r>
            <a:r>
              <a:rPr lang="en-US" dirty="0" err="1"/>
              <a:t>diminuer</a:t>
            </a:r>
            <a:r>
              <a:rPr lang="en-US" dirty="0"/>
              <a:t> </a:t>
            </a:r>
            <a:r>
              <a:rPr lang="en-US" dirty="0" err="1"/>
              <a:t>l’essoufflement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soulager</a:t>
            </a:r>
            <a:r>
              <a:rPr lang="en-US" dirty="0"/>
              <a:t> les </a:t>
            </a:r>
            <a:r>
              <a:rPr lang="en-US" dirty="0" err="1"/>
              <a:t>symptômes</a:t>
            </a:r>
            <a:r>
              <a:rPr lang="en-US" dirty="0"/>
              <a:t> de la </a:t>
            </a:r>
            <a:r>
              <a:rPr lang="en-US" dirty="0" err="1"/>
              <a:t>dépression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69779"/>
              </p:ext>
            </p:extLst>
          </p:nvPr>
        </p:nvGraphicFramePr>
        <p:xfrm>
          <a:off x="317500" y="1496963"/>
          <a:ext cx="8521700" cy="395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But/</a:t>
                      </a:r>
                      <a:r>
                        <a:rPr lang="en-US" sz="1100" dirty="0" err="1"/>
                        <a:t>objectif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 err="1"/>
                        <a:t>Thérapie</a:t>
                      </a:r>
                      <a:r>
                        <a:rPr lang="en-US" sz="1100" dirty="0"/>
                        <a:t> cognitive-</a:t>
                      </a:r>
                      <a:r>
                        <a:rPr lang="en-US" sz="1100" dirty="0" err="1"/>
                        <a:t>comportementale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Approche</a:t>
                      </a:r>
                      <a:r>
                        <a:rPr lang="en-US" sz="1100" dirty="0"/>
                        <a:t> de resolution de </a:t>
                      </a:r>
                      <a:r>
                        <a:rPr lang="en-US" sz="1100" dirty="0" err="1"/>
                        <a:t>problèmes</a:t>
                      </a:r>
                      <a:r>
                        <a:rPr lang="en-US" sz="1100" dirty="0"/>
                        <a:t> qui </a:t>
                      </a:r>
                      <a:r>
                        <a:rPr lang="en-US" sz="1100" dirty="0" err="1"/>
                        <a:t>remet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en</a:t>
                      </a:r>
                      <a:r>
                        <a:rPr lang="en-US" sz="1100" dirty="0"/>
                        <a:t> question les pensées/</a:t>
                      </a:r>
                      <a:r>
                        <a:rPr lang="en-US" sz="1100" dirty="0" err="1"/>
                        <a:t>comportements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inutiles</a:t>
                      </a:r>
                      <a:r>
                        <a:rPr lang="en-US" sz="1100" dirty="0"/>
                        <a:t> : </a:t>
                      </a:r>
                      <a:r>
                        <a:rPr lang="en-US" sz="1100" dirty="0" err="1"/>
                        <a:t>réduit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l’anxiété</a:t>
                      </a:r>
                      <a:r>
                        <a:rPr lang="en-US" sz="1100" dirty="0"/>
                        <a:t> à court </a:t>
                      </a:r>
                      <a:r>
                        <a:rPr lang="en-US" sz="1100" dirty="0" err="1"/>
                        <a:t>terme</a:t>
                      </a:r>
                      <a:r>
                        <a:rPr lang="en-US" sz="1100" dirty="0"/>
                        <a:t> chez les </a:t>
                      </a:r>
                      <a:r>
                        <a:rPr lang="en-US" sz="1100" dirty="0" err="1"/>
                        <a:t>personnes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atteintes</a:t>
                      </a:r>
                      <a:r>
                        <a:rPr lang="en-US" sz="1100" dirty="0"/>
                        <a:t> de BPCO et </a:t>
                      </a:r>
                      <a:r>
                        <a:rPr lang="en-US" sz="1100" dirty="0" err="1"/>
                        <a:t>augmente</a:t>
                      </a:r>
                      <a:r>
                        <a:rPr lang="en-US" sz="1100" dirty="0"/>
                        <a:t> la participation à la </a:t>
                      </a:r>
                      <a:r>
                        <a:rPr lang="en-US" sz="1100" dirty="0" err="1"/>
                        <a:t>réadaptation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pulmonaire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77889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Méditation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pleine</a:t>
                      </a:r>
                      <a:r>
                        <a:rPr lang="en-US" sz="1100" dirty="0"/>
                        <a:t> conscience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 minutes de respiration </a:t>
                      </a:r>
                      <a:r>
                        <a:rPr lang="en-US" sz="1100" dirty="0" err="1"/>
                        <a:t>pleine</a:t>
                      </a:r>
                      <a:r>
                        <a:rPr lang="en-US" sz="1100" dirty="0"/>
                        <a:t> conscience </a:t>
                      </a:r>
                      <a:r>
                        <a:rPr lang="en-US" sz="1100" dirty="0" err="1"/>
                        <a:t>réduisent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l’essoufflement</a:t>
                      </a:r>
                      <a:r>
                        <a:rPr lang="en-US" sz="1100" dirty="0"/>
                        <a:t> dans les maladies </a:t>
                      </a:r>
                      <a:r>
                        <a:rPr lang="en-US" sz="1100" dirty="0" err="1"/>
                        <a:t>pulmonaires</a:t>
                      </a:r>
                      <a:r>
                        <a:rPr lang="en-US" sz="1100" dirty="0"/>
                        <a:t> et </a:t>
                      </a:r>
                      <a:r>
                        <a:rPr lang="en-US" sz="1100" dirty="0" err="1"/>
                        <a:t>l’anxiété</a:t>
                      </a:r>
                      <a:r>
                        <a:rPr lang="en-US" sz="1100" dirty="0"/>
                        <a:t>/la depression dans les maladies </a:t>
                      </a:r>
                      <a:r>
                        <a:rPr lang="en-US" sz="1100" dirty="0" err="1"/>
                        <a:t>avancées</a:t>
                      </a:r>
                      <a:r>
                        <a:rPr lang="en-US" sz="1100" dirty="0"/>
                        <a:t> ; </a:t>
                      </a:r>
                      <a:r>
                        <a:rPr lang="en-US" sz="1100" dirty="0" err="1"/>
                        <a:t>améliorent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l’attention</a:t>
                      </a:r>
                      <a:r>
                        <a:rPr lang="en-US" sz="1100" dirty="0"/>
                        <a:t> et </a:t>
                      </a:r>
                      <a:r>
                        <a:rPr lang="en-US" sz="1100" dirty="0" err="1"/>
                        <a:t>peuvent</a:t>
                      </a:r>
                      <a:r>
                        <a:rPr lang="en-US" sz="1100" dirty="0"/>
                        <a:t> augmenter </a:t>
                      </a:r>
                      <a:r>
                        <a:rPr lang="en-US" sz="1100" dirty="0" err="1"/>
                        <a:t>l’auto-efficacité</a:t>
                      </a:r>
                      <a:r>
                        <a:rPr lang="en-US" sz="11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r>
                        <a:rPr lang="en-US" sz="1100" dirty="0"/>
                        <a:t>Techniques de relaxation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Certaines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données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indiquent</a:t>
                      </a:r>
                      <a:r>
                        <a:rPr lang="en-US" sz="1100" dirty="0"/>
                        <a:t> que les interventions de relaxation </a:t>
                      </a:r>
                      <a:r>
                        <a:rPr lang="en-US" sz="1100" dirty="0" err="1"/>
                        <a:t>peuvent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soulager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l’anxiété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l’essoufflement</a:t>
                      </a:r>
                      <a:r>
                        <a:rPr lang="en-US" sz="1100" dirty="0"/>
                        <a:t> et la fatigue chez les </a:t>
                      </a:r>
                      <a:r>
                        <a:rPr lang="en-US" sz="1100" dirty="0" err="1"/>
                        <a:t>personnes</a:t>
                      </a:r>
                      <a:r>
                        <a:rPr lang="en-US" sz="1100" dirty="0"/>
                        <a:t> BPCO. </a:t>
                      </a:r>
                      <a:r>
                        <a:rPr lang="en-US" sz="1100" dirty="0" err="1"/>
                        <a:t>L’imagerie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guidée</a:t>
                      </a:r>
                      <a:r>
                        <a:rPr lang="en-US" sz="1100" dirty="0"/>
                        <a:t> (“</a:t>
                      </a:r>
                      <a:r>
                        <a:rPr lang="en-US" sz="1100" dirty="0" err="1"/>
                        <a:t>pensez</a:t>
                      </a:r>
                      <a:r>
                        <a:rPr lang="en-US" sz="1100" dirty="0"/>
                        <a:t> à un </a:t>
                      </a:r>
                      <a:r>
                        <a:rPr lang="en-US" sz="1100" dirty="0" err="1"/>
                        <a:t>endroit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agréable</a:t>
                      </a:r>
                      <a:r>
                        <a:rPr lang="en-US" sz="1100" dirty="0"/>
                        <a:t>”), la relaxation </a:t>
                      </a:r>
                      <a:r>
                        <a:rPr lang="en-US" sz="1100" dirty="0" err="1"/>
                        <a:t>musculaire</a:t>
                      </a:r>
                      <a:r>
                        <a:rPr lang="en-US" sz="1100" dirty="0"/>
                        <a:t> progressive et le </a:t>
                      </a:r>
                      <a:r>
                        <a:rPr lang="en-US" sz="1100" dirty="0" err="1"/>
                        <a:t>comptage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sont</a:t>
                      </a:r>
                      <a:r>
                        <a:rPr lang="en-US" sz="1100" dirty="0"/>
                        <a:t> les plus </a:t>
                      </a:r>
                      <a:r>
                        <a:rPr lang="en-US" sz="1100" dirty="0" err="1"/>
                        <a:t>acceptables</a:t>
                      </a:r>
                      <a:r>
                        <a:rPr lang="en-US" sz="11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93003">
                <a:tc>
                  <a:txBody>
                    <a:bodyPr/>
                    <a:lstStyle/>
                    <a:p>
                      <a:r>
                        <a:rPr lang="en-US" sz="1100" dirty="0"/>
                        <a:t>Acupuncture/pression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Améliore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l’essoufflement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cas</a:t>
                      </a:r>
                      <a:r>
                        <a:rPr lang="en-US" sz="1100" dirty="0"/>
                        <a:t> de </a:t>
                      </a:r>
                      <a:r>
                        <a:rPr lang="en-US" sz="1100" dirty="0" err="1"/>
                        <a:t>maladie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avancée</a:t>
                      </a:r>
                      <a:r>
                        <a:rPr lang="en-US" sz="1100" dirty="0"/>
                        <a:t> et </a:t>
                      </a:r>
                      <a:r>
                        <a:rPr lang="en-US" sz="1100" dirty="0" err="1"/>
                        <a:t>peut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réduire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l’anxiété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 err="1"/>
                        <a:t>Thérapie</a:t>
                      </a:r>
                      <a:r>
                        <a:rPr lang="en-US" sz="1100" dirty="0"/>
                        <a:t> par le chant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 </a:t>
                      </a:r>
                      <a:r>
                        <a:rPr lang="en-US" sz="1100" dirty="0" err="1"/>
                        <a:t>plupart</a:t>
                      </a:r>
                      <a:r>
                        <a:rPr lang="en-US" sz="1100" dirty="0"/>
                        <a:t> des </a:t>
                      </a:r>
                      <a:r>
                        <a:rPr lang="en-US" sz="1100" dirty="0" err="1"/>
                        <a:t>preuves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suggèrent</a:t>
                      </a:r>
                      <a:r>
                        <a:rPr lang="en-US" sz="1100" dirty="0"/>
                        <a:t> que la </a:t>
                      </a:r>
                      <a:r>
                        <a:rPr lang="en-US" sz="1100" dirty="0" err="1"/>
                        <a:t>thérapie</a:t>
                      </a:r>
                      <a:r>
                        <a:rPr lang="en-US" sz="1100" dirty="0"/>
                        <a:t> par le chant </a:t>
                      </a:r>
                      <a:r>
                        <a:rPr lang="en-US" sz="1100" dirty="0" err="1"/>
                        <a:t>peut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améliorer</a:t>
                      </a:r>
                      <a:r>
                        <a:rPr lang="en-US" sz="1100" dirty="0"/>
                        <a:t> la function </a:t>
                      </a:r>
                      <a:r>
                        <a:rPr lang="en-US" sz="1100" dirty="0" err="1"/>
                        <a:t>pulmonaire</a:t>
                      </a:r>
                      <a:r>
                        <a:rPr lang="en-US" sz="1100" dirty="0"/>
                        <a:t> ; </a:t>
                      </a:r>
                      <a:r>
                        <a:rPr lang="en-US" sz="1100" dirty="0" err="1"/>
                        <a:t>certaines</a:t>
                      </a:r>
                      <a:r>
                        <a:rPr lang="en-US" sz="1100" dirty="0"/>
                        <a:t> études </a:t>
                      </a:r>
                      <a:r>
                        <a:rPr lang="en-US" sz="1100" dirty="0" err="1"/>
                        <a:t>prouvent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qu’elle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peut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améliorer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l’anxiété</a:t>
                      </a:r>
                      <a:r>
                        <a:rPr lang="en-US" sz="1100" dirty="0"/>
                        <a:t> et la </a:t>
                      </a:r>
                      <a:r>
                        <a:rPr lang="en-US" sz="1100" dirty="0" err="1"/>
                        <a:t>QdV</a:t>
                      </a:r>
                      <a:r>
                        <a:rPr lang="en-US" sz="1100" dirty="0"/>
                        <a:t> ; des études </a:t>
                      </a:r>
                      <a:r>
                        <a:rPr lang="en-US" sz="1100" dirty="0" err="1"/>
                        <a:t>anecdotiques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montrent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également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qu’elle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est</a:t>
                      </a:r>
                      <a:r>
                        <a:rPr lang="en-US" sz="1100" dirty="0"/>
                        <a:t> utile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La </a:t>
                      </a:r>
                      <a:r>
                        <a:rPr lang="en-US" sz="1100" dirty="0" err="1"/>
                        <a:t>psychologie</a:t>
                      </a:r>
                      <a:r>
                        <a:rPr lang="en-US" sz="1100" dirty="0"/>
                        <a:t> positive procure un sentiment de </a:t>
                      </a:r>
                      <a:r>
                        <a:rPr lang="en-US" sz="1100" dirty="0" err="1"/>
                        <a:t>contrôle</a:t>
                      </a:r>
                      <a:r>
                        <a:rPr lang="en-US" sz="1100" dirty="0"/>
                        <a:t>/</a:t>
                      </a:r>
                      <a:r>
                        <a:rPr lang="en-US" sz="1100" dirty="0" err="1"/>
                        <a:t>confiance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 </a:t>
                      </a:r>
                      <a:r>
                        <a:rPr lang="en-US" sz="1100" dirty="0" err="1"/>
                        <a:t>basée</a:t>
                      </a:r>
                      <a:r>
                        <a:rPr lang="en-US" sz="1100" dirty="0"/>
                        <a:t> sur les </a:t>
                      </a:r>
                      <a:r>
                        <a:rPr lang="en-US" sz="1100" dirty="0" err="1"/>
                        <a:t>preuves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cependant</a:t>
                      </a:r>
                      <a:r>
                        <a:rPr lang="en-US" sz="1100" dirty="0"/>
                        <a:t>, les services </a:t>
                      </a:r>
                      <a:r>
                        <a:rPr lang="en-US" sz="1100" dirty="0" err="1"/>
                        <a:t>d’aide</a:t>
                      </a:r>
                      <a:r>
                        <a:rPr lang="en-US" sz="1100" dirty="0"/>
                        <a:t> aux </a:t>
                      </a:r>
                      <a:r>
                        <a:rPr lang="en-US" sz="1100" dirty="0" err="1"/>
                        <a:t>personnes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souffrant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d’essoufflement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réduisent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l’anxiété</a:t>
                      </a:r>
                      <a:r>
                        <a:rPr lang="en-US" sz="1100" dirty="0"/>
                        <a:t>/la depression et </a:t>
                      </a:r>
                      <a:r>
                        <a:rPr lang="en-US" sz="1100" dirty="0" err="1"/>
                        <a:t>utilisent</a:t>
                      </a:r>
                      <a:r>
                        <a:rPr lang="en-US" sz="1100" dirty="0"/>
                        <a:t> la </a:t>
                      </a:r>
                      <a:r>
                        <a:rPr lang="en-US" sz="1100" dirty="0" err="1"/>
                        <a:t>psychologie</a:t>
                      </a:r>
                      <a:r>
                        <a:rPr lang="en-US" sz="1100" dirty="0"/>
                        <a:t> positive, ameliorant </a:t>
                      </a:r>
                      <a:r>
                        <a:rPr lang="en-US" sz="1100" dirty="0" err="1"/>
                        <a:t>ainsi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l’auto-efficacité</a:t>
                      </a:r>
                      <a:r>
                        <a:rPr lang="en-US" sz="11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 err="1"/>
                        <a:t>Présence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sociale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D’après</a:t>
                      </a:r>
                      <a:r>
                        <a:rPr lang="en-US" sz="1100" dirty="0"/>
                        <a:t> des études </a:t>
                      </a:r>
                      <a:r>
                        <a:rPr lang="en-US" sz="1100" dirty="0" err="1"/>
                        <a:t>expérimentales</a:t>
                      </a:r>
                      <a:r>
                        <a:rPr lang="en-US" sz="1100" dirty="0"/>
                        <a:t>, la presence </a:t>
                      </a:r>
                      <a:r>
                        <a:rPr lang="en-US" sz="1100" dirty="0" err="1"/>
                        <a:t>sociale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réduit</a:t>
                      </a:r>
                      <a:r>
                        <a:rPr lang="en-US" sz="1100" dirty="0"/>
                        <a:t> la sensation </a:t>
                      </a:r>
                      <a:r>
                        <a:rPr lang="en-US" sz="1100" dirty="0" err="1"/>
                        <a:t>d’essoufflement</a:t>
                      </a:r>
                      <a:r>
                        <a:rPr lang="en-US" sz="1100" dirty="0"/>
                        <a:t> chez les </a:t>
                      </a:r>
                      <a:r>
                        <a:rPr lang="en-US" sz="1100" dirty="0" err="1"/>
                        <a:t>volontaires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sains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ils</a:t>
                      </a:r>
                      <a:r>
                        <a:rPr lang="en-US" sz="1100" dirty="0"/>
                        <a:t> se </a:t>
                      </a:r>
                      <a:r>
                        <a:rPr lang="en-US" sz="1100" dirty="0" err="1"/>
                        <a:t>disent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rassurés</a:t>
                      </a:r>
                      <a:r>
                        <a:rPr lang="en-US" sz="1100" dirty="0"/>
                        <a:t> par la presence </a:t>
                      </a:r>
                      <a:r>
                        <a:rPr lang="en-US" sz="1100" dirty="0" err="1"/>
                        <a:t>d’autrui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08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About these slides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Vous</a:t>
            </a:r>
            <a:r>
              <a:rPr lang="en-GB" sz="1600" dirty="0"/>
              <a:t> </a:t>
            </a:r>
            <a:r>
              <a:rPr lang="en-GB" sz="1600" dirty="0" err="1"/>
              <a:t>pouvez</a:t>
            </a:r>
            <a:r>
              <a:rPr lang="en-GB" sz="1600" dirty="0"/>
              <a:t> utiliser, </a:t>
            </a:r>
            <a:r>
              <a:rPr lang="en-GB" sz="1600" dirty="0" err="1"/>
              <a:t>mettre</a:t>
            </a:r>
            <a:r>
              <a:rPr lang="en-GB" sz="1600" dirty="0"/>
              <a:t> à jour et </a:t>
            </a:r>
            <a:r>
              <a:rPr lang="en-GB" sz="1600" dirty="0" err="1"/>
              <a:t>partager</a:t>
            </a:r>
            <a:r>
              <a:rPr lang="en-GB" sz="1600" dirty="0"/>
              <a:t> </a:t>
            </a:r>
            <a:r>
              <a:rPr lang="en-GB" sz="1600" dirty="0" err="1"/>
              <a:t>ces</a:t>
            </a:r>
            <a:r>
              <a:rPr lang="en-GB" sz="1600" dirty="0"/>
              <a:t> </a:t>
            </a:r>
            <a:r>
              <a:rPr lang="en-GB" sz="1600" dirty="0" err="1"/>
              <a:t>dispositives</a:t>
            </a:r>
            <a:r>
              <a:rPr lang="en-GB" sz="1600" dirty="0"/>
              <a:t> </a:t>
            </a:r>
            <a:r>
              <a:rPr lang="en-GB" sz="1600" dirty="0" err="1"/>
              <a:t>librement</a:t>
            </a:r>
            <a:r>
              <a:rPr lang="en-GB" sz="1600" dirty="0"/>
              <a:t> avec </a:t>
            </a:r>
            <a:r>
              <a:rPr lang="en-GB" sz="1600" dirty="0" err="1"/>
              <a:t>vos</a:t>
            </a:r>
            <a:r>
              <a:rPr lang="en-GB" sz="1600" dirty="0"/>
              <a:t> </a:t>
            </a:r>
            <a:r>
              <a:rPr lang="en-GB" sz="1600" dirty="0" err="1"/>
              <a:t>collègues</a:t>
            </a:r>
            <a:r>
              <a:rPr lang="en-GB" sz="1600" dirty="0"/>
              <a:t> et patients dans un but non commercial</a:t>
            </a:r>
          </a:p>
          <a:p>
            <a:r>
              <a:rPr lang="en-GB" sz="1600" dirty="0"/>
              <a:t>Il y aura </a:t>
            </a:r>
            <a:r>
              <a:rPr lang="en-GB" sz="1600" dirty="0" err="1"/>
              <a:t>une</a:t>
            </a:r>
            <a:r>
              <a:rPr lang="en-GB" sz="1600" dirty="0"/>
              <a:t> introduction sur les </a:t>
            </a:r>
            <a:r>
              <a:rPr lang="en-GB" sz="1600" dirty="0" err="1"/>
              <a:t>généralités</a:t>
            </a:r>
            <a:r>
              <a:rPr lang="en-GB" sz="1600" dirty="0"/>
              <a:t> sur la BPCO et la </a:t>
            </a:r>
            <a:r>
              <a:rPr lang="en-GB" sz="1600" dirty="0" err="1"/>
              <a:t>santé</a:t>
            </a:r>
            <a:r>
              <a:rPr lang="en-GB" sz="1600" dirty="0"/>
              <a:t> </a:t>
            </a:r>
            <a:r>
              <a:rPr lang="en-GB" sz="1600" dirty="0" err="1"/>
              <a:t>mentale</a:t>
            </a:r>
            <a:r>
              <a:rPr lang="en-GB" sz="1600" dirty="0"/>
              <a:t> </a:t>
            </a:r>
            <a:r>
              <a:rPr lang="en-GB" sz="1600" dirty="0" err="1"/>
              <a:t>suivie</a:t>
            </a:r>
            <a:r>
              <a:rPr lang="en-GB" sz="1600" dirty="0"/>
              <a:t> d’un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err="1"/>
              <a:t>clinique</a:t>
            </a:r>
            <a:r>
              <a:rPr lang="en-GB" sz="1600" dirty="0"/>
              <a:t>.</a:t>
            </a:r>
          </a:p>
          <a:p>
            <a:r>
              <a:rPr lang="en-GB" sz="1600" dirty="0"/>
              <a:t>Les </a:t>
            </a:r>
            <a:r>
              <a:rPr lang="en-GB" sz="1600" dirty="0" err="1"/>
              <a:t>diapos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soumises</a:t>
            </a:r>
            <a:r>
              <a:rPr lang="en-GB" sz="1600" dirty="0"/>
              <a:t> à la licence Creative Commons CC BY-NC-ND</a:t>
            </a:r>
          </a:p>
          <a:p>
            <a:pPr lvl="1"/>
            <a:r>
              <a:rPr lang="en-GB" sz="1200" dirty="0"/>
              <a:t>BY pour attribution (</a:t>
            </a:r>
            <a:r>
              <a:rPr lang="fr-FR" sz="1200" dirty="0"/>
              <a:t>obligation de créditer l'auteur et les autres parties liées à la production de ce travail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pour </a:t>
            </a:r>
            <a:r>
              <a:rPr lang="en-GB" sz="1200" dirty="0" err="1"/>
              <a:t>NonCommercial</a:t>
            </a:r>
            <a:r>
              <a:rPr lang="en-GB" sz="1200" dirty="0"/>
              <a:t> (</a:t>
            </a:r>
            <a:r>
              <a:rPr lang="en-GB" sz="1200" dirty="0" err="1"/>
              <a:t>l’utilisation</a:t>
            </a:r>
            <a:r>
              <a:rPr lang="en-GB" sz="1200" dirty="0"/>
              <a:t> à des fins </a:t>
            </a:r>
            <a:r>
              <a:rPr lang="en-GB" sz="1200" dirty="0" err="1"/>
              <a:t>commerciales</a:t>
            </a:r>
            <a:r>
              <a:rPr lang="en-GB" sz="1200" dirty="0"/>
              <a:t> </a:t>
            </a:r>
            <a:r>
              <a:rPr lang="en-GB" sz="1200" dirty="0" err="1"/>
              <a:t>n’est</a:t>
            </a:r>
            <a:r>
              <a:rPr lang="en-GB" sz="1200" dirty="0"/>
              <a:t> pas </a:t>
            </a:r>
            <a:r>
              <a:rPr lang="en-GB" sz="1200" dirty="0" err="1"/>
              <a:t>autorisée</a:t>
            </a:r>
            <a:r>
              <a:rPr lang="en-GB" sz="1200" dirty="0"/>
              <a:t> par la license)</a:t>
            </a:r>
          </a:p>
          <a:p>
            <a:pPr lvl="1"/>
            <a:r>
              <a:rPr lang="en-GB" sz="1200" dirty="0"/>
              <a:t>ND pour </a:t>
            </a:r>
            <a:r>
              <a:rPr lang="en-GB" sz="1200" dirty="0" err="1"/>
              <a:t>NoDerivatives</a:t>
            </a:r>
            <a:r>
              <a:rPr lang="en-GB" sz="1200" dirty="0"/>
              <a:t> (</a:t>
            </a:r>
            <a:r>
              <a:rPr lang="en-GB" sz="1200" dirty="0" err="1"/>
              <a:t>Seules</a:t>
            </a:r>
            <a:r>
              <a:rPr lang="en-GB" sz="1200" dirty="0"/>
              <a:t> les copies de verbatim de </a:t>
            </a:r>
            <a:r>
              <a:rPr lang="en-GB" sz="1200" dirty="0" err="1"/>
              <a:t>ce</a:t>
            </a:r>
            <a:r>
              <a:rPr lang="en-GB" sz="1200" dirty="0"/>
              <a:t> travail </a:t>
            </a:r>
            <a:r>
              <a:rPr lang="en-GB" sz="1200" dirty="0" err="1"/>
              <a:t>peuvent</a:t>
            </a:r>
            <a:r>
              <a:rPr lang="en-GB" sz="1200" dirty="0"/>
              <a:t> </a:t>
            </a:r>
            <a:r>
              <a:rPr lang="en-GB" sz="1200" dirty="0" err="1"/>
              <a:t>être</a:t>
            </a:r>
            <a:r>
              <a:rPr lang="en-GB" sz="1200" dirty="0"/>
              <a:t> </a:t>
            </a:r>
            <a:r>
              <a:rPr lang="en-GB" sz="1200" dirty="0" err="1"/>
              <a:t>partagées</a:t>
            </a:r>
            <a:r>
              <a:rPr lang="en-GB" sz="1200" dirty="0"/>
              <a:t>)</a:t>
            </a:r>
          </a:p>
          <a:p>
            <a:r>
              <a:rPr lang="en-GB" sz="1600" dirty="0" err="1"/>
              <a:t>Lors</a:t>
            </a:r>
            <a:r>
              <a:rPr lang="en-GB" sz="1600" dirty="0"/>
              <a:t> de </a:t>
            </a:r>
            <a:r>
              <a:rPr lang="en-GB" sz="1600" dirty="0" err="1"/>
              <a:t>l’utilisation</a:t>
            </a:r>
            <a:r>
              <a:rPr lang="en-GB" sz="1600" dirty="0"/>
              <a:t> des diapositives, merci de bien </a:t>
            </a:r>
            <a:r>
              <a:rPr lang="en-GB" sz="1600" dirty="0" err="1"/>
              <a:t>indiquer</a:t>
            </a:r>
            <a:r>
              <a:rPr lang="en-GB" sz="1600" dirty="0"/>
              <a:t> la source : IPCRG 2022 COPD and Mental Health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08EC-5E41-35A0-981A-3D551917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charge de la BPCO et de la </a:t>
            </a:r>
            <a:r>
              <a:rPr lang="en-US" dirty="0" err="1"/>
              <a:t>dépression</a:t>
            </a:r>
            <a:r>
              <a:rPr lang="en-US" dirty="0"/>
              <a:t> de </a:t>
            </a:r>
            <a:r>
              <a:rPr lang="en-US" dirty="0" err="1"/>
              <a:t>Mme</a:t>
            </a:r>
            <a:r>
              <a:rPr lang="en-US" dirty="0"/>
              <a:t>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A17-A881-9E46-E33A-E80E457B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883025" cy="2628900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dirty="0"/>
              <a:t>Discuter de sa situation actuelle de manière générale : 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Ce qu’elle peut changer/ne pas changer ?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Consultation planifiée partagée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Discuter de l’augmentation de son activité physique*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E1A99-9C07-F815-9E98-563328CA4444}"/>
              </a:ext>
            </a:extLst>
          </p:cNvPr>
          <p:cNvSpPr txBox="1">
            <a:spLocks/>
          </p:cNvSpPr>
          <p:nvPr/>
        </p:nvSpPr>
        <p:spPr bwMode="auto">
          <a:xfrm>
            <a:off x="4394200" y="1351758"/>
            <a:ext cx="3883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b="1" kern="0" dirty="0"/>
              <a:t>Mrs Vitalina devrait: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/>
              <a:t>Être </a:t>
            </a:r>
            <a:r>
              <a:rPr lang="pt-PT" sz="1600" b="1" kern="0" dirty="0"/>
              <a:t>orientée vers la réadaptation pulmonaire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Commencer un ISRS – par exemple sertraline 50 mg/j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Éviter les benzodiazépines</a:t>
            </a:r>
          </a:p>
          <a:p>
            <a:pPr marL="4762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900" b="1" kern="0" dirty="0"/>
              <a:t>Fixer un rendez-vousde suivi</a:t>
            </a:r>
            <a:endParaRPr lang="pt-PT" sz="1900" kern="0" dirty="0"/>
          </a:p>
          <a:p>
            <a:pPr defTabSz="914400">
              <a:lnSpc>
                <a:spcPct val="100000"/>
              </a:lnSpc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7454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 err="1"/>
              <a:t>Lors</a:t>
            </a:r>
            <a:r>
              <a:rPr lang="en-US" sz="2000" dirty="0"/>
              <a:t> de </a:t>
            </a:r>
            <a:r>
              <a:rPr lang="en-US" sz="2000" dirty="0" err="1"/>
              <a:t>l’examen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personne</a:t>
            </a:r>
            <a:r>
              <a:rPr lang="en-US" sz="2000" dirty="0"/>
              <a:t> BPCO, </a:t>
            </a:r>
            <a:r>
              <a:rPr lang="en-US" sz="2000" dirty="0" err="1"/>
              <a:t>évaluez</a:t>
            </a:r>
            <a:r>
              <a:rPr lang="en-US" sz="2000" dirty="0"/>
              <a:t> </a:t>
            </a:r>
            <a:r>
              <a:rPr lang="en-US" sz="2000" dirty="0" err="1"/>
              <a:t>toutes</a:t>
            </a:r>
            <a:r>
              <a:rPr lang="en-US" sz="2000" dirty="0"/>
              <a:t> les </a:t>
            </a:r>
            <a:r>
              <a:rPr lang="en-US" sz="2000" dirty="0" err="1"/>
              <a:t>comorbidités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Soyez</a:t>
            </a:r>
            <a:r>
              <a:rPr lang="en-US" sz="2000" dirty="0"/>
              <a:t> vigilant à </a:t>
            </a:r>
            <a:r>
              <a:rPr lang="en-US" sz="2000" dirty="0" err="1"/>
              <a:t>l’égard</a:t>
            </a:r>
            <a:r>
              <a:rPr lang="en-US" sz="2000" dirty="0"/>
              <a:t> de </a:t>
            </a:r>
            <a:r>
              <a:rPr lang="en-US" sz="2000" dirty="0" err="1"/>
              <a:t>l’anxiété</a:t>
            </a:r>
            <a:r>
              <a:rPr lang="en-US" sz="2000" dirty="0"/>
              <a:t> et de la depression</a:t>
            </a:r>
          </a:p>
          <a:p>
            <a:r>
              <a:rPr lang="en-US" sz="2000" dirty="0"/>
              <a:t>Le diagnostic et les </a:t>
            </a:r>
            <a:r>
              <a:rPr lang="en-US" sz="2000" dirty="0" err="1"/>
              <a:t>traitements</a:t>
            </a:r>
            <a:r>
              <a:rPr lang="en-US" sz="2000" dirty="0"/>
              <a:t> </a:t>
            </a:r>
            <a:r>
              <a:rPr lang="en-US" sz="2000" dirty="0" err="1"/>
              <a:t>contre</a:t>
            </a:r>
            <a:r>
              <a:rPr lang="en-US" sz="2000" dirty="0"/>
              <a:t> </a:t>
            </a:r>
            <a:r>
              <a:rPr lang="en-US" sz="2000" dirty="0" err="1"/>
              <a:t>l’anxiété</a:t>
            </a:r>
            <a:r>
              <a:rPr lang="en-US" sz="2000" dirty="0"/>
              <a:t> et la </a:t>
            </a:r>
            <a:r>
              <a:rPr lang="en-US" sz="2000" dirty="0" err="1"/>
              <a:t>dépression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BPCO </a:t>
            </a:r>
            <a:r>
              <a:rPr lang="en-US" sz="2000" dirty="0" err="1"/>
              <a:t>amélioreront</a:t>
            </a:r>
            <a:r>
              <a:rPr lang="en-US" sz="2000" dirty="0"/>
              <a:t>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QdV</a:t>
            </a:r>
            <a:r>
              <a:rPr lang="en-US" sz="2000" dirty="0"/>
              <a:t> et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résultat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92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Glossaire</a:t>
            </a:r>
            <a:r>
              <a:rPr lang="en-US" sz="2400" dirty="0"/>
              <a:t> de </a:t>
            </a:r>
            <a:r>
              <a:rPr lang="en-US" sz="2400" dirty="0" err="1"/>
              <a:t>termes</a:t>
            </a:r>
            <a:r>
              <a:rPr lang="en-US" sz="2400" dirty="0"/>
              <a:t>, </a:t>
            </a:r>
            <a:r>
              <a:rPr lang="en-US" sz="2400" dirty="0" err="1"/>
              <a:t>abréviations</a:t>
            </a:r>
            <a:r>
              <a:rPr lang="en-US" sz="2400" dirty="0"/>
              <a:t> et </a:t>
            </a:r>
            <a:r>
              <a:rPr lang="en-US" sz="2400" dirty="0" err="1"/>
              <a:t>acronymes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bpm</a:t>
            </a:r>
            <a:r>
              <a:rPr lang="en-US" sz="1200" dirty="0"/>
              <a:t>,</a:t>
            </a:r>
            <a:r>
              <a:rPr lang="en-US" sz="1200" b="1" dirty="0"/>
              <a:t> </a:t>
            </a:r>
            <a:r>
              <a:rPr lang="en-US" sz="1200" dirty="0"/>
              <a:t>battements par minute</a:t>
            </a:r>
          </a:p>
          <a:p>
            <a:r>
              <a:rPr lang="en-US" sz="1200" b="1" dirty="0"/>
              <a:t>IMC</a:t>
            </a:r>
            <a:r>
              <a:rPr lang="en-US" sz="1200" dirty="0"/>
              <a:t>, </a:t>
            </a:r>
            <a:r>
              <a:rPr lang="en-US" sz="1200" dirty="0" err="1"/>
              <a:t>Indice</a:t>
            </a:r>
            <a:r>
              <a:rPr lang="en-US" sz="1200" dirty="0"/>
              <a:t> de masse </a:t>
            </a:r>
            <a:r>
              <a:rPr lang="en-US" sz="1200" dirty="0" err="1"/>
              <a:t>corporelle</a:t>
            </a:r>
            <a:endParaRPr lang="en-US" sz="1200" dirty="0"/>
          </a:p>
          <a:p>
            <a:r>
              <a:rPr lang="en-US" sz="1200" b="1" dirty="0"/>
              <a:t>BPCO</a:t>
            </a:r>
            <a:r>
              <a:rPr lang="en-US" sz="1200" dirty="0"/>
              <a:t>, </a:t>
            </a:r>
            <a:r>
              <a:rPr lang="en-US" sz="1200" dirty="0" err="1"/>
              <a:t>Bronchopneumopathie</a:t>
            </a:r>
            <a:r>
              <a:rPr lang="en-US" sz="1200" dirty="0"/>
              <a:t> </a:t>
            </a:r>
            <a:r>
              <a:rPr lang="en-US" sz="1200" dirty="0" err="1"/>
              <a:t>chronique</a:t>
            </a:r>
            <a:r>
              <a:rPr lang="en-US" sz="1200" dirty="0"/>
              <a:t> obstructive</a:t>
            </a:r>
          </a:p>
          <a:p>
            <a:r>
              <a:rPr lang="en-US" sz="1200" b="1" dirty="0"/>
              <a:t>MCV</a:t>
            </a:r>
            <a:r>
              <a:rPr lang="en-US" sz="1200" dirty="0"/>
              <a:t>, </a:t>
            </a:r>
            <a:r>
              <a:rPr lang="en-US" sz="1200" dirty="0" err="1"/>
              <a:t>maladie</a:t>
            </a:r>
            <a:r>
              <a:rPr lang="en-US" sz="1200" dirty="0"/>
              <a:t> </a:t>
            </a:r>
            <a:r>
              <a:rPr lang="en-US" sz="1200" dirty="0" err="1"/>
              <a:t>cardiovasculaire</a:t>
            </a:r>
            <a:endParaRPr lang="en-US" sz="1200" dirty="0"/>
          </a:p>
          <a:p>
            <a:r>
              <a:rPr lang="en-US" sz="1200" b="1" dirty="0"/>
              <a:t>VEMS</a:t>
            </a:r>
            <a:r>
              <a:rPr lang="en-US" sz="1200" dirty="0"/>
              <a:t>, </a:t>
            </a:r>
            <a:r>
              <a:rPr lang="fr-FR" sz="1200" dirty="0"/>
              <a:t>volume expiratoire maximal à la première seconde</a:t>
            </a:r>
            <a:endParaRPr lang="en-US" sz="1200" dirty="0"/>
          </a:p>
          <a:p>
            <a:r>
              <a:rPr lang="en-US" sz="1200" b="1" dirty="0"/>
              <a:t>CVF</a:t>
            </a:r>
            <a:r>
              <a:rPr lang="en-US" sz="1200" dirty="0"/>
              <a:t>, </a:t>
            </a:r>
            <a:r>
              <a:rPr lang="en-US" sz="1200" dirty="0" err="1"/>
              <a:t>capacité</a:t>
            </a:r>
            <a:r>
              <a:rPr lang="en-US" sz="1200" dirty="0"/>
              <a:t> </a:t>
            </a:r>
            <a:r>
              <a:rPr lang="en-US" sz="1200" dirty="0" err="1"/>
              <a:t>vitale</a:t>
            </a:r>
            <a:r>
              <a:rPr lang="en-US" sz="1200" dirty="0"/>
              <a:t> </a:t>
            </a:r>
            <a:r>
              <a:rPr lang="en-US" sz="1200" dirty="0" err="1"/>
              <a:t>forcée</a:t>
            </a:r>
            <a:endParaRPr lang="en-US" sz="1200" dirty="0"/>
          </a:p>
          <a:p>
            <a:r>
              <a:rPr lang="en-US" sz="1200" b="1" dirty="0"/>
              <a:t>GOLD</a:t>
            </a:r>
            <a:r>
              <a:rPr lang="en-US" sz="1200" dirty="0"/>
              <a:t>, Global Initiative for Chronic Obstructive Lung Disease</a:t>
            </a:r>
          </a:p>
          <a:p>
            <a:r>
              <a:rPr lang="en-US" sz="1200" b="1" dirty="0"/>
              <a:t>HbA1c</a:t>
            </a:r>
            <a:r>
              <a:rPr lang="en-US" sz="1200" dirty="0"/>
              <a:t>, </a:t>
            </a:r>
            <a:r>
              <a:rPr lang="en-US" sz="1200" dirty="0" err="1"/>
              <a:t>Hémoglobine</a:t>
            </a:r>
            <a:r>
              <a:rPr lang="en-US" sz="1200" dirty="0"/>
              <a:t> </a:t>
            </a:r>
            <a:r>
              <a:rPr lang="en-US" sz="1200" dirty="0" err="1"/>
              <a:t>glyquée</a:t>
            </a:r>
            <a:endParaRPr lang="en-US" sz="1200" dirty="0"/>
          </a:p>
          <a:p>
            <a:r>
              <a:rPr lang="en-US" sz="1200" b="1" dirty="0"/>
              <a:t>HDL</a:t>
            </a:r>
            <a:r>
              <a:rPr lang="en-US" sz="1200" dirty="0"/>
              <a:t>, high-density lipoprotein</a:t>
            </a:r>
          </a:p>
          <a:p>
            <a:r>
              <a:rPr lang="en-US" sz="1200" b="1" dirty="0"/>
              <a:t>LDL</a:t>
            </a:r>
            <a:r>
              <a:rPr lang="en-US" sz="1200" dirty="0"/>
              <a:t>, low-density lipoprotein</a:t>
            </a:r>
          </a:p>
          <a:p>
            <a:r>
              <a:rPr lang="en-US" sz="1200" b="1" dirty="0"/>
              <a:t>1/j</a:t>
            </a:r>
            <a:r>
              <a:rPr lang="en-US" sz="1200" dirty="0"/>
              <a:t>, </a:t>
            </a:r>
            <a:r>
              <a:rPr lang="en-US" sz="1200" dirty="0" err="1"/>
              <a:t>une</a:t>
            </a:r>
            <a:r>
              <a:rPr lang="en-US" sz="1200" dirty="0"/>
              <a:t> </a:t>
            </a:r>
            <a:r>
              <a:rPr lang="en-US" sz="1200" dirty="0" err="1"/>
              <a:t>fois</a:t>
            </a:r>
            <a:r>
              <a:rPr lang="en-US" sz="1200" dirty="0"/>
              <a:t> par jour</a:t>
            </a:r>
          </a:p>
          <a:p>
            <a:r>
              <a:rPr lang="en-US" sz="1200" b="1" dirty="0"/>
              <a:t>MSP</a:t>
            </a:r>
            <a:r>
              <a:rPr lang="en-US" sz="1200" dirty="0"/>
              <a:t>, </a:t>
            </a:r>
            <a:r>
              <a:rPr lang="en-US" sz="1200" dirty="0" err="1"/>
              <a:t>Médecin</a:t>
            </a:r>
            <a:r>
              <a:rPr lang="en-US" sz="1200" dirty="0"/>
              <a:t> de </a:t>
            </a:r>
            <a:r>
              <a:rPr lang="en-US" sz="1200" dirty="0" err="1"/>
              <a:t>soins</a:t>
            </a:r>
            <a:r>
              <a:rPr lang="en-US" sz="1200" dirty="0"/>
              <a:t> </a:t>
            </a:r>
            <a:r>
              <a:rPr lang="en-US" sz="1200" dirty="0" err="1"/>
              <a:t>primaire</a:t>
            </a:r>
            <a:endParaRPr lang="en-US" sz="1200" dirty="0"/>
          </a:p>
          <a:p>
            <a:r>
              <a:rPr lang="en-US" sz="1200" b="1" dirty="0"/>
              <a:t>PHQ-4</a:t>
            </a:r>
            <a:r>
              <a:rPr lang="en-US" sz="1200" dirty="0"/>
              <a:t>, Patient Health Questionnaire 4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Patient Health Questionnaire 9</a:t>
            </a:r>
          </a:p>
          <a:p>
            <a:r>
              <a:rPr lang="en-US" sz="1200" b="1" dirty="0" err="1"/>
              <a:t>QdV</a:t>
            </a:r>
            <a:r>
              <a:rPr lang="en-US" sz="1200" dirty="0"/>
              <a:t>, </a:t>
            </a:r>
            <a:r>
              <a:rPr lang="en-US" sz="1200" dirty="0" err="1"/>
              <a:t>qualité</a:t>
            </a:r>
            <a:r>
              <a:rPr lang="en-US" sz="1200" dirty="0"/>
              <a:t> de vie</a:t>
            </a:r>
          </a:p>
          <a:p>
            <a:r>
              <a:rPr lang="en-US" sz="1200" b="1" dirty="0"/>
              <a:t>ISRS</a:t>
            </a:r>
            <a:r>
              <a:rPr lang="en-US" sz="1200" dirty="0"/>
              <a:t>, </a:t>
            </a:r>
            <a:r>
              <a:rPr lang="en-US" sz="1200" dirty="0" err="1"/>
              <a:t>inhibiteur</a:t>
            </a:r>
            <a:r>
              <a:rPr lang="en-US" sz="1200" dirty="0"/>
              <a:t> </a:t>
            </a:r>
            <a:r>
              <a:rPr lang="en-US" sz="1200" dirty="0" err="1"/>
              <a:t>sélectif</a:t>
            </a:r>
            <a:r>
              <a:rPr lang="en-US" sz="1200" dirty="0"/>
              <a:t> de la recapture de la </a:t>
            </a:r>
            <a:r>
              <a:rPr lang="en-US" sz="1200" dirty="0" err="1"/>
              <a:t>sérotonine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Souligner</a:t>
            </a:r>
            <a:r>
              <a:rPr lang="en-US" dirty="0"/>
              <a:t> </a:t>
            </a:r>
            <a:r>
              <a:rPr lang="en-US" dirty="0" err="1"/>
              <a:t>l’importance</a:t>
            </a:r>
            <a:r>
              <a:rPr lang="en-US" dirty="0"/>
              <a:t> du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souffrant</a:t>
            </a:r>
            <a:r>
              <a:rPr lang="en-US" dirty="0"/>
              <a:t> de BPCO et </a:t>
            </a:r>
            <a:r>
              <a:rPr lang="en-US" dirty="0" err="1"/>
              <a:t>d’anxiété</a:t>
            </a:r>
            <a:r>
              <a:rPr lang="en-US" dirty="0"/>
              <a:t> et </a:t>
            </a:r>
            <a:r>
              <a:rPr lang="en-US" dirty="0" err="1"/>
              <a:t>fournir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 </a:t>
            </a:r>
            <a:r>
              <a:rPr lang="en-US" dirty="0" err="1"/>
              <a:t>basée</a:t>
            </a:r>
            <a:r>
              <a:rPr lang="en-US" dirty="0"/>
              <a:t> sur les </a:t>
            </a:r>
            <a:r>
              <a:rPr lang="en-US" dirty="0" err="1"/>
              <a:t>preuves</a:t>
            </a:r>
            <a:r>
              <a:rPr lang="en-US" dirty="0"/>
              <a:t> à travers un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clinique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apprendre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Comment </a:t>
            </a:r>
            <a:r>
              <a:rPr lang="en-US" sz="2000" dirty="0" err="1"/>
              <a:t>évaluer</a:t>
            </a:r>
            <a:r>
              <a:rPr lang="en-US" sz="2000" dirty="0"/>
              <a:t> le s </a:t>
            </a:r>
            <a:r>
              <a:rPr lang="en-US" sz="2000" dirty="0" err="1"/>
              <a:t>symptômes</a:t>
            </a:r>
            <a:r>
              <a:rPr lang="en-US" sz="2000" dirty="0"/>
              <a:t> de la depression chez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atteinte</a:t>
            </a:r>
            <a:r>
              <a:rPr lang="en-US" sz="2000" dirty="0"/>
              <a:t> de BPCO.</a:t>
            </a:r>
          </a:p>
          <a:p>
            <a:r>
              <a:rPr lang="en-US" sz="2000" dirty="0" err="1"/>
              <a:t>Outils</a:t>
            </a:r>
            <a:r>
              <a:rPr lang="en-US" sz="2000" dirty="0"/>
              <a:t> </a:t>
            </a:r>
            <a:r>
              <a:rPr lang="en-US" sz="2000" dirty="0" err="1"/>
              <a:t>appropriés</a:t>
            </a:r>
            <a:r>
              <a:rPr lang="en-US" sz="2000" dirty="0"/>
              <a:t> à </a:t>
            </a:r>
            <a:r>
              <a:rPr lang="en-US" sz="2000" dirty="0" err="1"/>
              <a:t>utiliser</a:t>
            </a:r>
            <a:r>
              <a:rPr lang="en-US" sz="2000" dirty="0"/>
              <a:t> pour </a:t>
            </a:r>
            <a:r>
              <a:rPr lang="en-US" sz="2000" dirty="0" err="1"/>
              <a:t>évaluer</a:t>
            </a:r>
            <a:r>
              <a:rPr lang="en-US" sz="2000" dirty="0"/>
              <a:t> la depression chez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personne</a:t>
            </a:r>
            <a:r>
              <a:rPr lang="en-US" sz="2000" dirty="0"/>
              <a:t> </a:t>
            </a:r>
            <a:r>
              <a:rPr lang="en-US" sz="2000" dirty="0" err="1"/>
              <a:t>attiente</a:t>
            </a:r>
            <a:r>
              <a:rPr lang="en-US" sz="2000" dirty="0"/>
              <a:t> de BPCO.</a:t>
            </a:r>
          </a:p>
          <a:p>
            <a:r>
              <a:rPr lang="en-US" sz="2000" dirty="0"/>
              <a:t>Comment prendre </a:t>
            </a:r>
            <a:r>
              <a:rPr lang="en-US" sz="2000" dirty="0" err="1"/>
              <a:t>en</a:t>
            </a:r>
            <a:r>
              <a:rPr lang="en-US" sz="2000" dirty="0"/>
              <a:t> charge la depression chez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personne</a:t>
            </a:r>
            <a:r>
              <a:rPr lang="en-US" sz="2000" dirty="0"/>
              <a:t> </a:t>
            </a:r>
            <a:r>
              <a:rPr lang="en-US" sz="2000" dirty="0" err="1"/>
              <a:t>atteinte</a:t>
            </a:r>
            <a:r>
              <a:rPr lang="en-US" sz="2000" dirty="0"/>
              <a:t> de BPCO ?</a:t>
            </a:r>
          </a:p>
        </p:txBody>
      </p:sp>
    </p:spTree>
    <p:extLst>
      <p:ext uri="{BB962C8B-B14F-4D97-AF65-F5344CB8AC3E}">
        <p14:creationId xmlns:p14="http://schemas.microsoft.com/office/powerpoint/2010/main" val="33546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troubles </a:t>
            </a:r>
            <a:r>
              <a:rPr lang="en-US" dirty="0" err="1"/>
              <a:t>mentaux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 err="1"/>
              <a:t>Comorbidités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dans la BPCO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L’anxiété</a:t>
            </a:r>
            <a:r>
              <a:rPr lang="en-US" sz="1600" dirty="0"/>
              <a:t> et la depression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courantes</a:t>
            </a:r>
            <a:r>
              <a:rPr lang="en-US" sz="1600" dirty="0"/>
              <a:t> dans les </a:t>
            </a:r>
            <a:r>
              <a:rPr lang="en-US" sz="1600" dirty="0" err="1"/>
              <a:t>cas</a:t>
            </a:r>
            <a:r>
              <a:rPr lang="en-US" sz="1600" dirty="0"/>
              <a:t> de BPCO et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associées</a:t>
            </a:r>
            <a:r>
              <a:rPr lang="en-US" sz="1600" dirty="0"/>
              <a:t> à un </a:t>
            </a:r>
            <a:r>
              <a:rPr lang="en-US" sz="1600" dirty="0" err="1"/>
              <a:t>mauvais</a:t>
            </a:r>
            <a:r>
              <a:rPr lang="en-US" sz="1600" dirty="0"/>
              <a:t> </a:t>
            </a:r>
            <a:r>
              <a:rPr lang="en-US" sz="1600" dirty="0" err="1"/>
              <a:t>état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et à un risqué </a:t>
            </a:r>
            <a:r>
              <a:rPr lang="en-US" sz="1600" dirty="0" err="1"/>
              <a:t>accru</a:t>
            </a:r>
            <a:r>
              <a:rPr lang="en-US" sz="1600" dirty="0"/>
              <a:t> </a:t>
            </a:r>
            <a:r>
              <a:rPr lang="en-US" sz="1600" dirty="0" err="1"/>
              <a:t>d’exacerbations</a:t>
            </a:r>
            <a:r>
              <a:rPr lang="en-US" sz="1600" dirty="0"/>
              <a:t> et </a:t>
            </a:r>
            <a:r>
              <a:rPr lang="en-US" sz="1600" dirty="0" err="1"/>
              <a:t>d’hospitalisations</a:t>
            </a:r>
            <a:r>
              <a:rPr lang="en-US" sz="1600" dirty="0"/>
              <a:t> d’urgence.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nombreuses</a:t>
            </a:r>
            <a:r>
              <a:rPr lang="en-US" sz="1600" dirty="0"/>
              <a:t> études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démontré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association entre le </a:t>
            </a:r>
            <a:r>
              <a:rPr lang="en-US" sz="1600" dirty="0" err="1"/>
              <a:t>tabagisme</a:t>
            </a:r>
            <a:r>
              <a:rPr lang="en-US" sz="1600" dirty="0"/>
              <a:t> et </a:t>
            </a:r>
            <a:r>
              <a:rPr lang="en-US" sz="1600" dirty="0" err="1"/>
              <a:t>l’augmentation</a:t>
            </a:r>
            <a:r>
              <a:rPr lang="en-US" sz="1600" dirty="0"/>
              <a:t> des </a:t>
            </a:r>
            <a:r>
              <a:rPr lang="en-US" sz="1600" dirty="0" err="1"/>
              <a:t>symptômes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des troubles anxieux.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Le </a:t>
            </a:r>
            <a:r>
              <a:rPr lang="en-US" sz="1600" dirty="0" err="1"/>
              <a:t>tabagisme</a:t>
            </a:r>
            <a:r>
              <a:rPr lang="en-US" sz="1600" dirty="0"/>
              <a:t>, la depression et </a:t>
            </a:r>
            <a:r>
              <a:rPr lang="en-US" sz="1600" dirty="0" err="1"/>
              <a:t>l’anxiété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tous</a:t>
            </a:r>
            <a:r>
              <a:rPr lang="en-US" sz="1600" dirty="0"/>
              <a:t> </a:t>
            </a:r>
            <a:r>
              <a:rPr lang="en-US" sz="1600" dirty="0" err="1"/>
              <a:t>associés</a:t>
            </a:r>
            <a:r>
              <a:rPr lang="en-US" sz="1600" dirty="0"/>
              <a:t> à un </a:t>
            </a:r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accru</a:t>
            </a:r>
            <a:r>
              <a:rPr lang="en-US" sz="1600" dirty="0"/>
              <a:t> de </a:t>
            </a:r>
            <a:r>
              <a:rPr lang="en-US" sz="1600" dirty="0" err="1"/>
              <a:t>décès</a:t>
            </a:r>
            <a:r>
              <a:rPr lang="en-US" sz="1600" dirty="0"/>
              <a:t> chez les </a:t>
            </a:r>
            <a:r>
              <a:rPr lang="en-US" sz="1600" dirty="0" err="1"/>
              <a:t>personnes</a:t>
            </a:r>
            <a:r>
              <a:rPr lang="en-US" sz="1600" dirty="0"/>
              <a:t> BPCO</a:t>
            </a:r>
            <a:r>
              <a:rPr lang="en-US" sz="1600" baseline="30000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None/>
              <a:tabLst>
                <a:tab pos="1070372" algn="l"/>
                <a:tab pos="1231106" algn="l"/>
              </a:tabLst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ＭＳ Ｐゴシック" pitchFamily="112" charset="-128"/>
              </a:rPr>
              <a:t>1. GOLD 2022. Available at: https://goldcopd.org/2022-gold-reports-2/;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ＭＳ Ｐゴシック" pitchFamily="112" charset="-128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ＭＳ Ｐゴシック" pitchFamily="112" charset="-128"/>
              </a:rPr>
              <a:t>2. Moylan S, et al. Brain </a:t>
            </a: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ＭＳ Ｐゴシック" pitchFamily="112" charset="-128"/>
              </a:rPr>
              <a:t>Behav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4B88"/>
                </a:solidFill>
                <a:effectLst/>
                <a:uLnTx/>
                <a:uFillTx/>
                <a:latin typeface="Arial"/>
                <a:ea typeface="ＭＳ Ｐゴシック" pitchFamily="112" charset="-128"/>
              </a:rPr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24061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BPCO et troubles </a:t>
            </a:r>
            <a:r>
              <a:rPr lang="en-US" dirty="0" err="1"/>
              <a:t>mentaux</a:t>
            </a:r>
            <a:r>
              <a:rPr lang="en-US" dirty="0"/>
              <a:t> : </a:t>
            </a:r>
            <a:r>
              <a:rPr lang="en-US" dirty="0" err="1"/>
              <a:t>Dépression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Les MG </a:t>
            </a:r>
            <a:r>
              <a:rPr lang="en-US" sz="1800" dirty="0" err="1"/>
              <a:t>ont</a:t>
            </a:r>
            <a:r>
              <a:rPr lang="en-US" sz="1800" dirty="0"/>
              <a:t> </a:t>
            </a:r>
            <a:r>
              <a:rPr lang="en-US" sz="1800" dirty="0" err="1"/>
              <a:t>souvent</a:t>
            </a:r>
            <a:r>
              <a:rPr lang="en-US" sz="1800" dirty="0"/>
              <a:t> </a:t>
            </a:r>
            <a:r>
              <a:rPr lang="en-US" sz="1800" dirty="0" err="1"/>
              <a:t>peu</a:t>
            </a:r>
            <a:r>
              <a:rPr lang="en-US" sz="1800" dirty="0"/>
              <a:t> </a:t>
            </a:r>
            <a:r>
              <a:rPr lang="en-US" sz="1800" dirty="0" err="1"/>
              <a:t>confiance</a:t>
            </a:r>
            <a:r>
              <a:rPr lang="en-US" sz="1800" dirty="0"/>
              <a:t> pour </a:t>
            </a:r>
            <a:r>
              <a:rPr lang="en-US" sz="1800" dirty="0" err="1"/>
              <a:t>évaluer</a:t>
            </a:r>
            <a:r>
              <a:rPr lang="en-US" sz="1800" dirty="0"/>
              <a:t> et </a:t>
            </a:r>
            <a:r>
              <a:rPr lang="en-US" sz="1800" dirty="0" err="1"/>
              <a:t>traiter</a:t>
            </a:r>
            <a:r>
              <a:rPr lang="en-US" sz="1800" dirty="0"/>
              <a:t> les </a:t>
            </a:r>
            <a:r>
              <a:rPr lang="en-US" sz="1800" dirty="0" err="1"/>
              <a:t>problèmes</a:t>
            </a:r>
            <a:r>
              <a:rPr lang="en-US" sz="1800" dirty="0"/>
              <a:t> de </a:t>
            </a:r>
            <a:r>
              <a:rPr lang="en-US" sz="1800" dirty="0" err="1"/>
              <a:t>santé</a:t>
            </a:r>
            <a:r>
              <a:rPr lang="en-US" sz="1800" dirty="0"/>
              <a:t> </a:t>
            </a:r>
            <a:r>
              <a:rPr lang="en-US" sz="1800" dirty="0" err="1"/>
              <a:t>mentale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raison des relations complexes entre </a:t>
            </a:r>
            <a:r>
              <a:rPr lang="en-US" sz="1800" dirty="0" err="1"/>
              <a:t>ces</a:t>
            </a:r>
            <a:r>
              <a:rPr lang="en-US" sz="1800" dirty="0"/>
              <a:t> </a:t>
            </a:r>
            <a:r>
              <a:rPr lang="en-US" sz="1800" dirty="0" err="1"/>
              <a:t>derniers</a:t>
            </a:r>
            <a:r>
              <a:rPr lang="en-US" sz="1800" dirty="0"/>
              <a:t> et des </a:t>
            </a:r>
            <a:r>
              <a:rPr lang="en-US" sz="1800" dirty="0" err="1"/>
              <a:t>symptômes</a:t>
            </a:r>
            <a:r>
              <a:rPr lang="en-US" sz="1800" dirty="0"/>
              <a:t> </a:t>
            </a:r>
            <a:r>
              <a:rPr lang="en-US" sz="1800" dirty="0" err="1"/>
              <a:t>tels</a:t>
            </a:r>
            <a:r>
              <a:rPr lang="en-US" sz="1800" dirty="0"/>
              <a:t> que </a:t>
            </a:r>
            <a:r>
              <a:rPr lang="en-US" sz="1800" dirty="0" err="1"/>
              <a:t>l’essoufflement</a:t>
            </a:r>
            <a:r>
              <a:rPr lang="en-US" sz="1800" dirty="0"/>
              <a:t>.</a:t>
            </a:r>
            <a:endParaRPr lang="en-US" sz="1800" baseline="30000" dirty="0"/>
          </a:p>
          <a:p>
            <a:r>
              <a:rPr lang="en-US" sz="1800" dirty="0"/>
              <a:t>Environ 30% des </a:t>
            </a:r>
            <a:r>
              <a:rPr lang="en-US" sz="1800" dirty="0" err="1"/>
              <a:t>personnes</a:t>
            </a:r>
            <a:r>
              <a:rPr lang="en-US" sz="1800" dirty="0"/>
              <a:t> </a:t>
            </a:r>
            <a:r>
              <a:rPr lang="en-US" sz="1800" dirty="0" err="1"/>
              <a:t>atteintes</a:t>
            </a:r>
            <a:r>
              <a:rPr lang="en-US" sz="1800" dirty="0"/>
              <a:t> de BPCO </a:t>
            </a:r>
            <a:r>
              <a:rPr lang="en-US" sz="1800" dirty="0" err="1"/>
              <a:t>souffrent</a:t>
            </a:r>
            <a:r>
              <a:rPr lang="en-US" sz="1800" dirty="0"/>
              <a:t> de </a:t>
            </a:r>
            <a:r>
              <a:rPr lang="en-US" sz="1800" dirty="0" err="1"/>
              <a:t>dépression</a:t>
            </a:r>
            <a:r>
              <a:rPr lang="en-US" sz="1800" dirty="0"/>
              <a:t> concomitante</a:t>
            </a:r>
            <a:r>
              <a:rPr lang="en-US" sz="1800" baseline="30000" dirty="0"/>
              <a:t>1-3</a:t>
            </a:r>
          </a:p>
          <a:p>
            <a:r>
              <a:rPr lang="en-US" sz="1800" dirty="0"/>
              <a:t>La </a:t>
            </a:r>
            <a:r>
              <a:rPr lang="en-US" sz="1800" dirty="0" err="1"/>
              <a:t>dépression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sous-</a:t>
            </a:r>
            <a:r>
              <a:rPr lang="en-US" sz="1800" dirty="0" err="1"/>
              <a:t>diagnostiquée</a:t>
            </a:r>
            <a:r>
              <a:rPr lang="en-US" sz="1800" dirty="0"/>
              <a:t> et </a:t>
            </a:r>
            <a:r>
              <a:rPr lang="en-US" sz="1800" dirty="0" err="1"/>
              <a:t>insuffisamment</a:t>
            </a:r>
            <a:r>
              <a:rPr lang="en-US" sz="1800" dirty="0"/>
              <a:t> </a:t>
            </a:r>
            <a:r>
              <a:rPr lang="en-US" sz="1800" dirty="0" err="1"/>
              <a:t>traitée</a:t>
            </a:r>
            <a:r>
              <a:rPr lang="en-US" sz="1800" dirty="0"/>
              <a:t> chez les </a:t>
            </a:r>
            <a:r>
              <a:rPr lang="en-US" sz="1800" dirty="0" err="1"/>
              <a:t>personnes</a:t>
            </a:r>
            <a:r>
              <a:rPr lang="en-US" sz="1800" dirty="0"/>
              <a:t> </a:t>
            </a:r>
            <a:r>
              <a:rPr lang="en-US" sz="1800" dirty="0" err="1"/>
              <a:t>atteintes</a:t>
            </a:r>
            <a:r>
              <a:rPr lang="en-US" sz="1800" dirty="0"/>
              <a:t> de BPCO.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Pollok J, et al. Cochrane Database Syst Rev 2019;3:CD012347; 2. </a:t>
            </a:r>
            <a:r>
              <a:rPr lang="en-US" sz="800" kern="0" dirty="0" err="1"/>
              <a:t>Sohapal</a:t>
            </a:r>
            <a:r>
              <a:rPr lang="en-US" sz="800" kern="0" dirty="0"/>
              <a:t> R. Trials 2020;21:18 (2020); </a:t>
            </a:r>
            <a:br>
              <a:rPr lang="en-US" sz="800" kern="0" dirty="0"/>
            </a:br>
            <a:r>
              <a:rPr lang="en-US" sz="800" kern="0" dirty="0"/>
              <a:t>3. Yohannes AM, </a:t>
            </a:r>
            <a:r>
              <a:rPr lang="en-US" sz="800" kern="0" dirty="0" err="1"/>
              <a:t>Alexopoulos</a:t>
            </a:r>
            <a:r>
              <a:rPr lang="en-US" sz="800" kern="0" dirty="0"/>
              <a:t> GS.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2014:23:345-9.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</a:t>
            </a:r>
            <a:r>
              <a:rPr lang="en-US" dirty="0" err="1"/>
              <a:t>clinique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1952</Words>
  <Application>Microsoft Office PowerPoint</Application>
  <PresentationFormat>Affichage à l'écran (16:9)</PresentationFormat>
  <Paragraphs>232</Paragraphs>
  <Slides>31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</vt:lpstr>
      <vt:lpstr>Wingdings</vt:lpstr>
      <vt:lpstr>1_Blank Presentation</vt:lpstr>
      <vt:lpstr>2_Blank Presentation</vt:lpstr>
      <vt:lpstr>BPCO et Santé Mentale</vt:lpstr>
      <vt:lpstr>BPCO et Santé Mentale Cas Cliniques BPCO et dépression  Cláudia Vicente (Portugal) et Ioanna Tsiligianni (Grèce)</vt:lpstr>
      <vt:lpstr>About these slides</vt:lpstr>
      <vt:lpstr>Glossaire de termes, abréviations et acronymes</vt:lpstr>
      <vt:lpstr>Objectif</vt:lpstr>
      <vt:lpstr>Ce que vous allez apprendre</vt:lpstr>
      <vt:lpstr>Les troubles mentaux :  Comorbidités importantes dans la BPCO</vt:lpstr>
      <vt:lpstr>BPCO et troubles mentaux : Dépression</vt:lpstr>
      <vt:lpstr>Cas clinique</vt:lpstr>
      <vt:lpstr>Contexte</vt:lpstr>
      <vt:lpstr>Antécédents et facteurs de risque</vt:lpstr>
      <vt:lpstr>Motif de consultation</vt:lpstr>
      <vt:lpstr>Examen physique</vt:lpstr>
      <vt:lpstr>Que devez-vous faire ?</vt:lpstr>
      <vt:lpstr>Lors de sa première consultation</vt:lpstr>
      <vt:lpstr>Présentation PowerPoint</vt:lpstr>
      <vt:lpstr>Les facteurs de risque cardiovasculaires de Mme Vitalina</vt:lpstr>
      <vt:lpstr>Les facteurs de risque cardiovasculaires de Mme Vitalina</vt:lpstr>
      <vt:lpstr>L’évaluation de BPCO de Mme Vitalina</vt:lpstr>
      <vt:lpstr>Spirométrie</vt:lpstr>
      <vt:lpstr>Évaluation de la gravité de la limitation du débit d’air</vt:lpstr>
      <vt:lpstr>Le tableau clinique de Mme Vitalina</vt:lpstr>
      <vt:lpstr>Identifier les problèmes de xsanté mentale chez les personnes atteintes de BPCO</vt:lpstr>
      <vt:lpstr>Identifier les problèmes de santé mentale chez les personnes BPCO : PHQ-4</vt:lpstr>
      <vt:lpstr>Évaluation plus détaillée de la dépression :  PHQ-9</vt:lpstr>
      <vt:lpstr>Le score PHQ-9 de Mme Vitalina était de 16</vt:lpstr>
      <vt:lpstr>Si on pense à Mme Vitalina</vt:lpstr>
      <vt:lpstr>Prise en charge de la BPCO et de la dépression de Mme Vitalina</vt:lpstr>
      <vt:lpstr>Les interventions visant à diminuer l’essoufflement peuvent soulager les symptômes de la dépression</vt:lpstr>
      <vt:lpstr>Prise en charge de la BPCO et de la dépression de Mme Vitalina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Selçuk Uncu</cp:lastModifiedBy>
  <cp:revision>24</cp:revision>
  <dcterms:created xsi:type="dcterms:W3CDTF">2019-11-21T21:57:43Z</dcterms:created>
  <dcterms:modified xsi:type="dcterms:W3CDTF">2022-11-07T19:25:13Z</dcterms:modified>
</cp:coreProperties>
</file>