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  <p:sldMasterId id="2147483729" r:id="rId2"/>
  </p:sldMasterIdLst>
  <p:notesMasterIdLst>
    <p:notesMasterId r:id="rId36"/>
  </p:notesMasterIdLst>
  <p:sldIdLst>
    <p:sldId id="325" r:id="rId3"/>
    <p:sldId id="326" r:id="rId4"/>
    <p:sldId id="327" r:id="rId5"/>
    <p:sldId id="266" r:id="rId6"/>
    <p:sldId id="328" r:id="rId7"/>
    <p:sldId id="329" r:id="rId8"/>
    <p:sldId id="270" r:id="rId9"/>
    <p:sldId id="317" r:id="rId10"/>
    <p:sldId id="272" r:id="rId11"/>
    <p:sldId id="273" r:id="rId12"/>
    <p:sldId id="274" r:id="rId13"/>
    <p:sldId id="275" r:id="rId14"/>
    <p:sldId id="308" r:id="rId15"/>
    <p:sldId id="309" r:id="rId16"/>
    <p:sldId id="310" r:id="rId17"/>
    <p:sldId id="311" r:id="rId18"/>
    <p:sldId id="312" r:id="rId19"/>
    <p:sldId id="313" r:id="rId20"/>
    <p:sldId id="293" r:id="rId21"/>
    <p:sldId id="318" r:id="rId22"/>
    <p:sldId id="302" r:id="rId23"/>
    <p:sldId id="315" r:id="rId24"/>
    <p:sldId id="316" r:id="rId25"/>
    <p:sldId id="319" r:id="rId26"/>
    <p:sldId id="320" r:id="rId27"/>
    <p:sldId id="321" r:id="rId28"/>
    <p:sldId id="322" r:id="rId29"/>
    <p:sldId id="305" r:id="rId30"/>
    <p:sldId id="323" r:id="rId31"/>
    <p:sldId id="330" r:id="rId32"/>
    <p:sldId id="331" r:id="rId33"/>
    <p:sldId id="324" r:id="rId34"/>
    <p:sldId id="291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3946" autoAdjust="0"/>
  </p:normalViewPr>
  <p:slideViewPr>
    <p:cSldViewPr snapToGrid="0" snapToObjects="1">
      <p:cViewPr varScale="1">
        <p:scale>
          <a:sx n="110" d="100"/>
          <a:sy n="110" d="100"/>
        </p:scale>
        <p:origin x="716" y="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Lonergan" userId="93974b687ab88d62" providerId="LiveId" clId="{A9692294-EB15-4047-9CA5-7019FC36D958}"/>
    <pc:docChg chg="undo custSel modSld">
      <pc:chgData name="Tracey Lonergan" userId="93974b687ab88d62" providerId="LiveId" clId="{A9692294-EB15-4047-9CA5-7019FC36D958}" dt="2022-07-12T08:43:21.758" v="45" actId="20577"/>
      <pc:docMkLst>
        <pc:docMk/>
      </pc:docMkLst>
      <pc:sldChg chg="modSp mod">
        <pc:chgData name="Tracey Lonergan" userId="93974b687ab88d62" providerId="LiveId" clId="{A9692294-EB15-4047-9CA5-7019FC36D958}" dt="2022-07-12T08:33:59.053" v="2" actId="20577"/>
        <pc:sldMkLst>
          <pc:docMk/>
          <pc:sldMk cId="0" sldId="263"/>
        </pc:sldMkLst>
        <pc:spChg chg="mod">
          <ac:chgData name="Tracey Lonergan" userId="93974b687ab88d62" providerId="LiveId" clId="{A9692294-EB15-4047-9CA5-7019FC36D958}" dt="2022-07-12T08:33:59.053" v="2" actId="20577"/>
          <ac:spMkLst>
            <pc:docMk/>
            <pc:sldMk cId="0" sldId="263"/>
            <ac:spMk id="5" creationId="{11244608-FB9C-4A44-AC9C-6827D17ADEA5}"/>
          </ac:spMkLst>
        </pc:spChg>
      </pc:sldChg>
      <pc:sldChg chg="modSp mod">
        <pc:chgData name="Tracey Lonergan" userId="93974b687ab88d62" providerId="LiveId" clId="{A9692294-EB15-4047-9CA5-7019FC36D958}" dt="2022-07-12T08:38:17.263" v="25" actId="20577"/>
        <pc:sldMkLst>
          <pc:docMk/>
          <pc:sldMk cId="265378170" sldId="315"/>
        </pc:sldMkLst>
        <pc:graphicFrameChg chg="modGraphic">
          <ac:chgData name="Tracey Lonergan" userId="93974b687ab88d62" providerId="LiveId" clId="{A9692294-EB15-4047-9CA5-7019FC36D958}" dt="2022-07-12T08:38:17.263" v="25" actId="20577"/>
          <ac:graphicFrameMkLst>
            <pc:docMk/>
            <pc:sldMk cId="265378170" sldId="315"/>
            <ac:graphicFrameMk id="4" creationId="{402033BE-06AD-EC25-F0D0-2D5F5460F043}"/>
          </ac:graphicFrameMkLst>
        </pc:graphicFrameChg>
      </pc:sldChg>
      <pc:sldChg chg="modSp mod">
        <pc:chgData name="Tracey Lonergan" userId="93974b687ab88d62" providerId="LiveId" clId="{A9692294-EB15-4047-9CA5-7019FC36D958}" dt="2022-07-12T08:37:31.521" v="7" actId="20577"/>
        <pc:sldMkLst>
          <pc:docMk/>
          <pc:sldMk cId="1662284932" sldId="318"/>
        </pc:sldMkLst>
        <pc:spChg chg="mod">
          <ac:chgData name="Tracey Lonergan" userId="93974b687ab88d62" providerId="LiveId" clId="{A9692294-EB15-4047-9CA5-7019FC36D958}" dt="2022-07-12T08:37:31.521" v="7" actId="20577"/>
          <ac:spMkLst>
            <pc:docMk/>
            <pc:sldMk cId="1662284932" sldId="318"/>
            <ac:spMk id="3" creationId="{5E395FBC-35F5-EB17-9401-2518C04D47D9}"/>
          </ac:spMkLst>
        </pc:spChg>
        <pc:spChg chg="mod">
          <ac:chgData name="Tracey Lonergan" userId="93974b687ab88d62" providerId="LiveId" clId="{A9692294-EB15-4047-9CA5-7019FC36D958}" dt="2022-07-12T08:37:14.100" v="5" actId="313"/>
          <ac:spMkLst>
            <pc:docMk/>
            <pc:sldMk cId="1662284932" sldId="318"/>
            <ac:spMk id="4" creationId="{80F313AA-C935-7223-4214-B07A23249887}"/>
          </ac:spMkLst>
        </pc:spChg>
      </pc:sldChg>
      <pc:sldChg chg="modSp mod">
        <pc:chgData name="Tracey Lonergan" userId="93974b687ab88d62" providerId="LiveId" clId="{A9692294-EB15-4047-9CA5-7019FC36D958}" dt="2022-07-12T08:39:31.088" v="26" actId="20577"/>
        <pc:sldMkLst>
          <pc:docMk/>
          <pc:sldMk cId="781734608" sldId="322"/>
        </pc:sldMkLst>
        <pc:spChg chg="mod">
          <ac:chgData name="Tracey Lonergan" userId="93974b687ab88d62" providerId="LiveId" clId="{A9692294-EB15-4047-9CA5-7019FC36D958}" dt="2022-07-12T08:39:31.088" v="26" actId="20577"/>
          <ac:spMkLst>
            <pc:docMk/>
            <pc:sldMk cId="781734608" sldId="322"/>
            <ac:spMk id="3" creationId="{ECE772DC-C2EC-B2AE-CA43-68161259C7C2}"/>
          </ac:spMkLst>
        </pc:spChg>
      </pc:sldChg>
      <pc:sldChg chg="modSp mod">
        <pc:chgData name="Tracey Lonergan" userId="93974b687ab88d62" providerId="LiveId" clId="{A9692294-EB15-4047-9CA5-7019FC36D958}" dt="2022-07-12T08:43:21.758" v="45" actId="20577"/>
        <pc:sldMkLst>
          <pc:docMk/>
          <pc:sldMk cId="3312773064" sldId="324"/>
        </pc:sldMkLst>
        <pc:spChg chg="mod">
          <ac:chgData name="Tracey Lonergan" userId="93974b687ab88d62" providerId="LiveId" clId="{A9692294-EB15-4047-9CA5-7019FC36D958}" dt="2022-07-12T08:43:21.758" v="45" actId="20577"/>
          <ac:spMkLst>
            <pc:docMk/>
            <pc:sldMk cId="3312773064" sldId="324"/>
            <ac:spMk id="3" creationId="{9C243CB9-DCF1-2F21-225B-74C07FC295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8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827AF-AD0A-0A4A-B7CA-45E7D9D14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827AF-AD0A-0A4A-B7CA-45E7D9D14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F404-975E-4A6F-A6D6-43C8116AC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8AB2-2787-4BBD-B654-7C0E2FD84211}"/>
              </a:ext>
            </a:extLst>
          </p:cNvPr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  <p:extLst>
      <p:ext uri="{BB962C8B-B14F-4D97-AF65-F5344CB8AC3E}">
        <p14:creationId xmlns:p14="http://schemas.microsoft.com/office/powerpoint/2010/main" val="4084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F2938DA-659B-11A3-787D-0112DA27CD4D}"/>
              </a:ext>
            </a:extLst>
          </p:cNvPr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47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F2CB799-EABD-03F3-1BE1-3EC58F2B517C}"/>
              </a:ext>
            </a:extLst>
          </p:cNvPr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012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6A256E-1EBC-4F2D-BAB5-5EAE083CD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980435-5DB7-4EED-A356-152461997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2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  <p:extLst>
      <p:ext uri="{BB962C8B-B14F-4D97-AF65-F5344CB8AC3E}">
        <p14:creationId xmlns:p14="http://schemas.microsoft.com/office/powerpoint/2010/main" val="216229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/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629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/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285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8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93C6F891-E3A9-47F8-91AA-FEBA4EEFA0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5" r:id="rId2"/>
    <p:sldLayoutId id="2147483726" r:id="rId3"/>
    <p:sldLayoutId id="214748372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6" indent="-25955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72" algn="l"/>
          <a:tab pos="123110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56" indent="-26551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72" algn="l"/>
          <a:tab pos="123110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31" indent="-20121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72" algn="l"/>
          <a:tab pos="123110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72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72" algn="l"/>
          <a:tab pos="123110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50" indent="-2047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6pPr>
      <a:lvl7pPr marL="18859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7pPr>
      <a:lvl8pPr marL="22288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8pPr>
      <a:lvl9pPr marL="25717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6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MS PGothic" panose="020B0600070205080204" pitchFamily="112" charset="-128"/>
          <a:cs typeface="MS PGothic" panose="020B0600070205080204" pitchFamily="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9715" indent="-25971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69975" algn="l"/>
          <a:tab pos="1230630" algn="l"/>
        </a:tabLst>
        <a:defRPr sz="2250">
          <a:solidFill>
            <a:schemeClr val="tx1"/>
          </a:solidFill>
          <a:latin typeface="+mn-lt"/>
          <a:ea typeface="MS PGothic" panose="020B0600070205080204" pitchFamily="112" charset="-128"/>
          <a:cs typeface="MS PGothic" panose="020B0600070205080204" pitchFamily="112" charset="-128"/>
        </a:defRPr>
      </a:lvl1pPr>
      <a:lvl2pPr marL="526415" indent="-26543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69975" algn="l"/>
          <a:tab pos="1230630" algn="l"/>
        </a:tabLst>
        <a:defRPr sz="1950">
          <a:solidFill>
            <a:schemeClr val="tx1"/>
          </a:solidFill>
          <a:latin typeface="+mn-lt"/>
          <a:ea typeface="MS PGothic" panose="020B0600070205080204" pitchFamily="112" charset="-128"/>
        </a:defRPr>
      </a:lvl2pPr>
      <a:lvl3pPr marL="745490" indent="-20129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69975" algn="l"/>
          <a:tab pos="1230630" algn="l"/>
        </a:tabLst>
        <a:defRPr sz="1650">
          <a:solidFill>
            <a:schemeClr val="tx1"/>
          </a:solidFill>
          <a:latin typeface="+mn-lt"/>
          <a:ea typeface="MS PGothic" panose="020B0600070205080204" pitchFamily="112" charset="-128"/>
        </a:defRPr>
      </a:lvl3pPr>
      <a:lvl4pPr marL="994410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69975" algn="l"/>
          <a:tab pos="1230630" algn="l"/>
        </a:tabLst>
        <a:defRPr sz="1425">
          <a:solidFill>
            <a:schemeClr val="tx1"/>
          </a:solidFill>
          <a:latin typeface="+mn-lt"/>
          <a:ea typeface="MS PGothic" panose="020B0600070205080204" pitchFamily="112" charset="-128"/>
        </a:defRPr>
      </a:lvl4pPr>
      <a:lvl5pPr marL="1200150" indent="-20510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  <a:ea typeface="MS PGothic" panose="020B0600070205080204" pitchFamily="112" charset="-128"/>
        </a:defRPr>
      </a:lvl5pPr>
      <a:lvl6pPr marL="15430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6pPr>
      <a:lvl7pPr marL="18859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7pPr>
      <a:lvl8pPr marL="22288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8pPr>
      <a:lvl9pPr marL="25717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rg.org/dth12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1171575"/>
            <a:ext cx="7578362" cy="933450"/>
          </a:xfrm>
        </p:spPr>
        <p:txBody>
          <a:bodyPr/>
          <a:lstStyle/>
          <a:p>
            <a:r>
              <a:rPr lang="en-GB" dirty="0"/>
              <a:t>BPCO et </a:t>
            </a:r>
            <a:r>
              <a:rPr lang="en-GB" dirty="0" err="1"/>
              <a:t>Santé</a:t>
            </a:r>
            <a:r>
              <a:rPr lang="en-GB" dirty="0"/>
              <a:t> </a:t>
            </a:r>
            <a:r>
              <a:rPr lang="en-GB" dirty="0" err="1"/>
              <a:t>Mentale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96592" y="2248584"/>
            <a:ext cx="5775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Une Initiative IPCRG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Guide Pratique et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pour les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Soins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Primaires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74B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774" y="4071559"/>
            <a:ext cx="84544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Boehringer Ingelheim a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fourni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une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subvention sans restriction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afin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de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soutenir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le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développement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, la production et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l’impression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et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l’utilisation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de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l’ouvrage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763BB-EC80-2F9B-812E-FE47E4BD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Contexte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ED5B9-8AD7-0B88-FC5C-29486BBC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26358"/>
            <a:ext cx="5381625" cy="2628900"/>
          </a:xfrm>
        </p:spPr>
        <p:txBody>
          <a:bodyPr/>
          <a:lstStyle/>
          <a:p>
            <a:r>
              <a:rPr lang="en-US" sz="1500" dirty="0"/>
              <a:t>Johan, </a:t>
            </a:r>
            <a:r>
              <a:rPr lang="en-US" sz="1500" b="1" dirty="0"/>
              <a:t>un homme de </a:t>
            </a:r>
            <a:r>
              <a:rPr lang="en-US" sz="1500" b="1" i="1" dirty="0"/>
              <a:t>68 </a:t>
            </a:r>
            <a:r>
              <a:rPr lang="en-US" sz="1500" b="1" i="1" dirty="0" err="1"/>
              <a:t>ans</a:t>
            </a:r>
            <a:endParaRPr lang="en-US" sz="1500" dirty="0"/>
          </a:p>
          <a:p>
            <a:r>
              <a:rPr lang="en-US" sz="1500" dirty="0"/>
              <a:t>Il a pris </a:t>
            </a:r>
            <a:r>
              <a:rPr lang="en-US" sz="1500" dirty="0" err="1"/>
              <a:t>sa</a:t>
            </a:r>
            <a:r>
              <a:rPr lang="en-US" sz="1500" dirty="0"/>
              <a:t> </a:t>
            </a:r>
            <a:r>
              <a:rPr lang="en-US" sz="1500" dirty="0" err="1"/>
              <a:t>retraite</a:t>
            </a:r>
            <a:r>
              <a:rPr lang="en-US" sz="1500" dirty="0"/>
              <a:t> il y a 4 ans. Avant, il </a:t>
            </a:r>
            <a:r>
              <a:rPr lang="en-US" sz="1500" dirty="0" err="1"/>
              <a:t>travaillait</a:t>
            </a:r>
            <a:r>
              <a:rPr lang="en-US" sz="1500" dirty="0"/>
              <a:t> </a:t>
            </a:r>
            <a:r>
              <a:rPr lang="en-US" sz="1500" dirty="0" err="1"/>
              <a:t>comme</a:t>
            </a:r>
            <a:r>
              <a:rPr lang="en-US" sz="1500" dirty="0"/>
              <a:t> </a:t>
            </a:r>
            <a:r>
              <a:rPr lang="en-US" sz="1500" dirty="0" err="1"/>
              <a:t>comptable</a:t>
            </a:r>
            <a:r>
              <a:rPr lang="en-US" sz="1500" dirty="0"/>
              <a:t> dans un petit bureau pendant la majeure </a:t>
            </a:r>
            <a:r>
              <a:rPr lang="en-US" sz="1500" dirty="0" err="1"/>
              <a:t>partie</a:t>
            </a:r>
            <a:r>
              <a:rPr lang="en-US" sz="1500" dirty="0"/>
              <a:t> de </a:t>
            </a:r>
            <a:r>
              <a:rPr lang="en-US" sz="1500" dirty="0" err="1"/>
              <a:t>sa</a:t>
            </a:r>
            <a:r>
              <a:rPr lang="en-US" sz="1500" dirty="0"/>
              <a:t> vie </a:t>
            </a:r>
            <a:r>
              <a:rPr lang="en-US" sz="1500" dirty="0" err="1"/>
              <a:t>professionnelle</a:t>
            </a:r>
            <a:endParaRPr lang="en-US" sz="1500" dirty="0"/>
          </a:p>
          <a:p>
            <a:r>
              <a:rPr lang="en-US" sz="1500" dirty="0"/>
              <a:t>Il vit </a:t>
            </a:r>
            <a:r>
              <a:rPr lang="en-US" sz="1500" dirty="0" err="1"/>
              <a:t>seul</a:t>
            </a:r>
            <a:r>
              <a:rPr lang="en-US" sz="1500" dirty="0"/>
              <a:t> dans </a:t>
            </a:r>
            <a:r>
              <a:rPr lang="en-US" sz="1500" dirty="0" err="1"/>
              <a:t>une</a:t>
            </a:r>
            <a:r>
              <a:rPr lang="en-US" sz="1500" dirty="0"/>
              <a:t> petite </a:t>
            </a:r>
            <a:r>
              <a:rPr lang="en-US" sz="1500" dirty="0" err="1"/>
              <a:t>ville</a:t>
            </a:r>
            <a:r>
              <a:rPr lang="en-US" sz="1500" dirty="0"/>
              <a:t> et a deux enfants et cinq petits-enfants.</a:t>
            </a:r>
          </a:p>
          <a:p>
            <a:r>
              <a:rPr lang="en-US" sz="1500" dirty="0"/>
              <a:t>Il </a:t>
            </a:r>
            <a:r>
              <a:rPr lang="en-US" sz="1500" dirty="0" err="1"/>
              <a:t>aime</a:t>
            </a:r>
            <a:r>
              <a:rPr lang="en-US" sz="1500" dirty="0"/>
              <a:t> lire</a:t>
            </a:r>
          </a:p>
          <a:p>
            <a:r>
              <a:rPr lang="en-US" sz="1500" dirty="0"/>
              <a:t>Il </a:t>
            </a:r>
            <a:r>
              <a:rPr lang="en-US" sz="1500" dirty="0" err="1"/>
              <a:t>avait</a:t>
            </a:r>
            <a:r>
              <a:rPr lang="en-US" sz="1500" dirty="0"/>
              <a:t> </a:t>
            </a:r>
            <a:r>
              <a:rPr lang="en-US" sz="1500" dirty="0" err="1"/>
              <a:t>l’habitude</a:t>
            </a:r>
            <a:r>
              <a:rPr lang="en-US" sz="1500" dirty="0"/>
              <a:t> de marcher beaucoup, </a:t>
            </a:r>
            <a:r>
              <a:rPr lang="en-US" sz="1500" dirty="0" err="1"/>
              <a:t>mais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raison de son </a:t>
            </a:r>
            <a:r>
              <a:rPr lang="en-US" sz="1500" dirty="0" err="1"/>
              <a:t>essoufflement</a:t>
            </a:r>
            <a:r>
              <a:rPr lang="en-US" sz="1500" dirty="0"/>
              <a:t>, il </a:t>
            </a:r>
            <a:r>
              <a:rPr lang="en-US" sz="1500" dirty="0" err="1"/>
              <a:t>préfère</a:t>
            </a:r>
            <a:r>
              <a:rPr lang="en-US" sz="1500" dirty="0"/>
              <a:t> </a:t>
            </a:r>
            <a:r>
              <a:rPr lang="en-US" sz="1500" dirty="0" err="1"/>
              <a:t>rester</a:t>
            </a:r>
            <a:r>
              <a:rPr lang="en-US" sz="1500" dirty="0"/>
              <a:t> à la </a:t>
            </a:r>
            <a:r>
              <a:rPr lang="en-US" sz="1500" dirty="0" err="1"/>
              <a:t>maison</a:t>
            </a:r>
            <a:r>
              <a:rPr lang="en-US" sz="1500" dirty="0"/>
              <a:t>.</a:t>
            </a:r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3C870614-B565-B65D-15F5-25BD5D7F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98" y="1455603"/>
            <a:ext cx="2683183" cy="172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91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08-38EC-4827-CD75-F3884CEB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Antécédents</a:t>
            </a:r>
            <a:r>
              <a:rPr lang="en-US" dirty="0"/>
              <a:t> </a:t>
            </a:r>
            <a:r>
              <a:rPr lang="en-US" dirty="0" err="1"/>
              <a:t>médicaux</a:t>
            </a:r>
            <a:endParaRPr lang="en-US" dirty="0"/>
          </a:p>
        </p:txBody>
      </p:sp>
      <p:graphicFrame>
        <p:nvGraphicFramePr>
          <p:cNvPr id="4" name="5 - Πίνακας">
            <a:extLst>
              <a:ext uri="{FF2B5EF4-FFF2-40B4-BE49-F238E27FC236}">
                <a16:creationId xmlns:a16="http://schemas.microsoft.com/office/drawing/2014/main" id="{40D45784-DD1F-A687-8310-40899016E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04893"/>
              </p:ext>
            </p:extLst>
          </p:nvPr>
        </p:nvGraphicFramePr>
        <p:xfrm>
          <a:off x="357823" y="1124386"/>
          <a:ext cx="8471535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58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Antécédents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: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Hypertension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artérielle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Diabète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de type 2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BPCO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l-GR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Traitement</a:t>
                      </a:r>
                      <a:r>
                        <a:rPr lang="en-US" altLang="el-G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l-GR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actuel</a:t>
                      </a:r>
                      <a:r>
                        <a:rPr lang="en-US" altLang="el-G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Amlodipine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Enalapril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Atorvastatine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Metformine</a:t>
                      </a: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Association fixe de AMLA/BALA et BASA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besoin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94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deux consultations de routine par an avec son MG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Renouvelle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traitements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lors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consultations chez le MG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Obèse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depuis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quarantaine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poids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102 kg, taille 177 cm (IMC 33)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Elderly man looking out the window">
            <a:extLst>
              <a:ext uri="{FF2B5EF4-FFF2-40B4-BE49-F238E27FC236}">
                <a16:creationId xmlns:a16="http://schemas.microsoft.com/office/drawing/2014/main" id="{071C7066-4A38-E11D-4D8A-09B9B47C1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94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4B5F-CC61-9F61-51BE-CDCA6CD0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Anamnèse</a:t>
            </a:r>
            <a:r>
              <a:rPr lang="en-US" dirty="0"/>
              <a:t> </a:t>
            </a:r>
            <a:r>
              <a:rPr lang="en-US" dirty="0" err="1"/>
              <a:t>respiratoire</a:t>
            </a:r>
            <a:r>
              <a:rPr lang="en-US" dirty="0"/>
              <a:t>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A611-6B92-46F0-C2FB-88D7D70AB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Johan fume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l’âge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14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et fume encore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quotidiennement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Une BPCO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diagnostiquée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il y a environ dix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spirométrie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faite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il y a un an : VEMS à 55% des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valeurs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prédites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et VEMS/CVF à 0,55.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prescrit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association fixe de AMLA/BALA et de BASA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cours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des 5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dernières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années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/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CA40C26E-F2B0-F1D7-BF06-2A8B8349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86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CE1-14D0-AF5F-5959-A2495E79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Anamnèse</a:t>
            </a:r>
            <a:r>
              <a:rPr lang="en-US" dirty="0"/>
              <a:t> </a:t>
            </a:r>
            <a:r>
              <a:rPr lang="en-US" dirty="0" err="1"/>
              <a:t>respiratoire</a:t>
            </a:r>
            <a:r>
              <a:rPr lang="en-US" dirty="0"/>
              <a:t>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D6A1-8D87-9232-615B-1CE3B6ECD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348979"/>
            <a:ext cx="8465185" cy="2628900"/>
          </a:xfrm>
        </p:spPr>
        <p:txBody>
          <a:bodyPr/>
          <a:lstStyle/>
          <a:p>
            <a:r>
              <a:rPr lang="en-US" dirty="0"/>
              <a:t>Dans le dossier </a:t>
            </a:r>
            <a:r>
              <a:rPr lang="en-US" dirty="0" err="1"/>
              <a:t>médical</a:t>
            </a:r>
            <a:r>
              <a:rPr lang="en-US" dirty="0"/>
              <a:t> de Johan </a:t>
            </a:r>
            <a:r>
              <a:rPr lang="en-US" dirty="0" err="1"/>
              <a:t>lors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consultation </a:t>
            </a:r>
            <a:r>
              <a:rPr lang="en-US" dirty="0" err="1"/>
              <a:t>précédente</a:t>
            </a:r>
            <a:r>
              <a:rPr lang="en-US" dirty="0"/>
              <a:t> :</a:t>
            </a:r>
          </a:p>
          <a:p>
            <a:pPr lvl="1"/>
            <a:r>
              <a:rPr lang="en-US" sz="1800" dirty="0"/>
              <a:t>Il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essoufflé</a:t>
            </a:r>
            <a:r>
              <a:rPr lang="en-US" sz="1800" dirty="0"/>
              <a:t> </a:t>
            </a:r>
            <a:r>
              <a:rPr lang="en-US" sz="1800" dirty="0" err="1"/>
              <a:t>lorsqu’il</a:t>
            </a:r>
            <a:r>
              <a:rPr lang="en-US" sz="1800" dirty="0"/>
              <a:t> </a:t>
            </a:r>
            <a:r>
              <a:rPr lang="en-US" sz="1800" dirty="0" err="1"/>
              <a:t>marche</a:t>
            </a:r>
            <a:r>
              <a:rPr lang="en-US" sz="1800" dirty="0"/>
              <a:t> avec des </a:t>
            </a:r>
            <a:r>
              <a:rPr lang="en-US" sz="1800" dirty="0" err="1"/>
              <a:t>personnes</a:t>
            </a:r>
            <a:r>
              <a:rPr lang="en-US" sz="1800" dirty="0"/>
              <a:t> du </a:t>
            </a:r>
            <a:r>
              <a:rPr lang="en-US" sz="1800" dirty="0" err="1"/>
              <a:t>même</a:t>
            </a:r>
            <a:r>
              <a:rPr lang="en-US" sz="1800" dirty="0"/>
              <a:t> </a:t>
            </a:r>
            <a:r>
              <a:rPr lang="en-US" sz="1800" dirty="0" err="1"/>
              <a:t>âge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Il a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exacerbation </a:t>
            </a:r>
            <a:r>
              <a:rPr lang="en-US" sz="1800" dirty="0" err="1"/>
              <a:t>sévère</a:t>
            </a:r>
            <a:r>
              <a:rPr lang="en-US" sz="1800" dirty="0"/>
              <a:t> de </a:t>
            </a:r>
            <a:r>
              <a:rPr lang="en-US" sz="1800" dirty="0" err="1"/>
              <a:t>sa</a:t>
            </a:r>
            <a:r>
              <a:rPr lang="en-US" sz="1800" dirty="0"/>
              <a:t> BPCO (il y a 2 </a:t>
            </a:r>
            <a:r>
              <a:rPr lang="en-US" sz="1800" dirty="0" err="1"/>
              <a:t>ans</a:t>
            </a:r>
            <a:r>
              <a:rPr lang="en-US" sz="1800" dirty="0"/>
              <a:t>).</a:t>
            </a:r>
          </a:p>
          <a:p>
            <a:pPr lvl="1"/>
            <a:r>
              <a:rPr lang="en-US" sz="1800" dirty="0"/>
              <a:t>Il </a:t>
            </a:r>
            <a:r>
              <a:rPr lang="en-US" sz="1800" dirty="0" err="1"/>
              <a:t>présente</a:t>
            </a:r>
            <a:r>
              <a:rPr lang="en-US" sz="1800" dirty="0"/>
              <a:t> </a:t>
            </a:r>
            <a:r>
              <a:rPr lang="en-US" sz="1800" dirty="0" err="1"/>
              <a:t>souvent</a:t>
            </a:r>
            <a:r>
              <a:rPr lang="en-US" sz="1800" dirty="0"/>
              <a:t> des </a:t>
            </a:r>
            <a:r>
              <a:rPr lang="en-US" sz="1800" dirty="0" err="1"/>
              <a:t>symptômes</a:t>
            </a:r>
            <a:r>
              <a:rPr lang="en-US" sz="1800" dirty="0"/>
              <a:t> la </a:t>
            </a:r>
            <a:r>
              <a:rPr lang="en-US" sz="1800" dirty="0" err="1"/>
              <a:t>nuit</a:t>
            </a:r>
            <a:r>
              <a:rPr lang="en-US" sz="1800" dirty="0"/>
              <a:t>, surtout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toux</a:t>
            </a:r>
            <a:r>
              <a:rPr lang="en-US" sz="1800" dirty="0"/>
              <a:t> et </a:t>
            </a:r>
            <a:r>
              <a:rPr lang="en-US" sz="1800" dirty="0" err="1"/>
              <a:t>parfois</a:t>
            </a:r>
            <a:r>
              <a:rPr lang="en-US" sz="1800" dirty="0"/>
              <a:t> un </a:t>
            </a:r>
            <a:r>
              <a:rPr lang="en-US" sz="1800" dirty="0" err="1"/>
              <a:t>essoufflement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Il </a:t>
            </a:r>
            <a:r>
              <a:rPr lang="en-US" sz="1800" dirty="0" err="1"/>
              <a:t>utilise</a:t>
            </a:r>
            <a:r>
              <a:rPr lang="en-US" sz="1800" dirty="0"/>
              <a:t> </a:t>
            </a:r>
            <a:r>
              <a:rPr lang="en-US" sz="1800" dirty="0" err="1"/>
              <a:t>quotidiennement</a:t>
            </a:r>
            <a:r>
              <a:rPr lang="en-US" sz="1800" dirty="0"/>
              <a:t> un </a:t>
            </a:r>
            <a:r>
              <a:rPr lang="en-US" sz="1800" dirty="0" err="1"/>
              <a:t>supplément</a:t>
            </a:r>
            <a:r>
              <a:rPr lang="en-US" sz="1800" dirty="0"/>
              <a:t> de BASA, </a:t>
            </a:r>
            <a:r>
              <a:rPr lang="en-US" sz="1800" dirty="0" err="1"/>
              <a:t>mais</a:t>
            </a:r>
            <a:r>
              <a:rPr lang="en-US" sz="1800" dirty="0"/>
              <a:t> avec un </a:t>
            </a:r>
            <a:r>
              <a:rPr lang="en-US" sz="1800" dirty="0" err="1"/>
              <a:t>effet</a:t>
            </a:r>
            <a:r>
              <a:rPr lang="en-US" sz="1800" dirty="0"/>
              <a:t> </a:t>
            </a:r>
            <a:r>
              <a:rPr lang="en-US" sz="1800" dirty="0" err="1"/>
              <a:t>limité</a:t>
            </a:r>
            <a:r>
              <a:rPr lang="en-US" sz="1800" dirty="0"/>
              <a:t> sur son </a:t>
            </a:r>
            <a:r>
              <a:rPr lang="en-US" sz="1800" dirty="0" err="1"/>
              <a:t>essoufflement</a:t>
            </a:r>
            <a:r>
              <a:rPr lang="en-US" sz="1800" dirty="0"/>
              <a:t>.</a:t>
            </a:r>
          </a:p>
        </p:txBody>
      </p:sp>
      <p:pic>
        <p:nvPicPr>
          <p:cNvPr id="4" name="Picture 3" descr="Elderly man looking out the window">
            <a:extLst>
              <a:ext uri="{FF2B5EF4-FFF2-40B4-BE49-F238E27FC236}">
                <a16:creationId xmlns:a16="http://schemas.microsoft.com/office/drawing/2014/main" id="{CC303F7E-EBF2-0EFE-D017-3A614959E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2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369F-5ABA-46DC-B9B1-2B34CC1E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Déroulement</a:t>
            </a:r>
            <a:r>
              <a:rPr lang="en-US" dirty="0"/>
              <a:t> de la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88EB-E864-2070-D7B0-93007734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Johan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prévu</a:t>
            </a:r>
            <a:r>
              <a:rPr lang="en-US" dirty="0"/>
              <a:t> un </a:t>
            </a:r>
            <a:r>
              <a:rPr lang="en-US" dirty="0" err="1"/>
              <a:t>contrôle</a:t>
            </a:r>
            <a:r>
              <a:rPr lang="en-US" dirty="0"/>
              <a:t> de routine</a:t>
            </a:r>
          </a:p>
          <a:p>
            <a:pPr marL="5524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Le bilan sanguin montre un diabète équilibré (HbA1c 49 mmol/mol, cholestérol total 5.6 mmol/L and LDL cholestérol 2.4 mmol/L)</a:t>
            </a:r>
          </a:p>
          <a:p>
            <a:pPr marL="5524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Pression artérielle 140/85 mmHg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6455A-C486-692D-B39F-DD7438E3AFDE}"/>
              </a:ext>
            </a:extLst>
          </p:cNvPr>
          <p:cNvSpPr/>
          <p:nvPr/>
        </p:nvSpPr>
        <p:spPr bwMode="auto">
          <a:xfrm>
            <a:off x="358775" y="3095740"/>
            <a:ext cx="8256415" cy="1075427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généraliste était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d’habitude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pressé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question “comment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allez-vous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?”, il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soupire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BPCO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s’est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aggravée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qu’il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essoufflé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tout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semble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difficile,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qu’il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n’est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sûr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s’en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sortir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Il a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également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nouvelle ordonnance de BASA</a:t>
            </a:r>
            <a:endParaRPr lang="sv-SE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DB18FD37-D077-B8F8-90ED-6A8E94EC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1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369F-5ABA-46DC-B9B1-2B34CC1E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que son MG </a:t>
            </a:r>
            <a:r>
              <a:rPr lang="en-US" dirty="0" err="1"/>
              <a:t>lui</a:t>
            </a:r>
            <a:r>
              <a:rPr lang="en-US" dirty="0"/>
              <a:t> propose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88EB-E864-2070-D7B0-93007734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Ils</a:t>
            </a:r>
            <a:r>
              <a:rPr lang="en-GB" dirty="0"/>
              <a:t> </a:t>
            </a:r>
            <a:r>
              <a:rPr lang="en-GB" dirty="0" err="1"/>
              <a:t>conviennent</a:t>
            </a:r>
            <a:r>
              <a:rPr lang="en-GB" dirty="0"/>
              <a:t> que la BPCO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maladie</a:t>
            </a:r>
            <a:r>
              <a:rPr lang="en-GB" dirty="0"/>
              <a:t> difficile à vivre.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Il a prescrit trois autre cartouches de BASA et ont également renouvelé tous les autres médicaments de Johan.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Ils se sont mis d’accord pour une prochaine consultation dans 6 mois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6455A-C486-692D-B39F-DD7438E3AFDE}"/>
              </a:ext>
            </a:extLst>
          </p:cNvPr>
          <p:cNvSpPr/>
          <p:nvPr/>
        </p:nvSpPr>
        <p:spPr bwMode="auto">
          <a:xfrm>
            <a:off x="358775" y="4368820"/>
            <a:ext cx="7661505" cy="441465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MG se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précipite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prochain patient</a:t>
            </a:r>
            <a:endParaRPr lang="sv-SE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CE237EBD-82F1-2452-7993-CD6AB6DA0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3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pload.wikimedia.org/wikipedia/commons/thumb/c/c4/Sweden_road_sign_B2.svg/250px-Sweden_road_sign_B2.svg.png">
            <a:extLst>
              <a:ext uri="{FF2B5EF4-FFF2-40B4-BE49-F238E27FC236}">
                <a16:creationId xmlns:a16="http://schemas.microsoft.com/office/drawing/2014/main" id="{35510612-A244-DFA7-1438-F6C4725C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76" y="823739"/>
            <a:ext cx="3333520" cy="33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6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5187-FE8A-F247-E59D-D99AEED7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pensez-vous</a:t>
            </a:r>
            <a:r>
              <a:rPr lang="en-US" dirty="0"/>
              <a:t> de la consultation de Johan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EF907-757F-598B-4EB1-2D89AF9C7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S’agissait</a:t>
            </a:r>
            <a:r>
              <a:rPr lang="en-US" dirty="0"/>
              <a:t>-il </a:t>
            </a:r>
            <a:r>
              <a:rPr lang="en-US" dirty="0" err="1"/>
              <a:t>d’une</a:t>
            </a:r>
            <a:r>
              <a:rPr lang="en-US" dirty="0"/>
              <a:t> consultation </a:t>
            </a:r>
            <a:r>
              <a:rPr lang="en-US" dirty="0" err="1"/>
              <a:t>typique</a:t>
            </a:r>
            <a:r>
              <a:rPr lang="en-US" dirty="0"/>
              <a:t> de MG pour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 </a:t>
            </a:r>
            <a:r>
              <a:rPr lang="en-US" dirty="0" err="1"/>
              <a:t>atteinte</a:t>
            </a:r>
            <a:r>
              <a:rPr lang="en-US" dirty="0"/>
              <a:t> de BPCO ?</a:t>
            </a:r>
          </a:p>
          <a:p>
            <a:r>
              <a:rPr lang="en-US" dirty="0" err="1"/>
              <a:t>Qu’est-ce</a:t>
            </a:r>
            <a:r>
              <a:rPr lang="en-US" dirty="0"/>
              <a:t> qui </a:t>
            </a:r>
            <a:r>
              <a:rPr lang="en-US" dirty="0" err="1"/>
              <a:t>aurait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fait </a:t>
            </a:r>
            <a:r>
              <a:rPr lang="en-US" dirty="0" err="1"/>
              <a:t>différemment</a:t>
            </a:r>
            <a:r>
              <a:rPr lang="en-US" dirty="0"/>
              <a:t> ?</a:t>
            </a:r>
          </a:p>
          <a:p>
            <a:r>
              <a:rPr lang="en-US" dirty="0" err="1"/>
              <a:t>Qu’est-ce</a:t>
            </a:r>
            <a:r>
              <a:rPr lang="en-US" dirty="0"/>
              <a:t> qui a manqué ?</a:t>
            </a:r>
          </a:p>
          <a:p>
            <a:r>
              <a:rPr lang="en-US" dirty="0"/>
              <a:t>Que </a:t>
            </a:r>
            <a:r>
              <a:rPr lang="en-US" dirty="0" err="1"/>
              <a:t>proposez-vous</a:t>
            </a:r>
            <a:r>
              <a:rPr lang="en-US" dirty="0"/>
              <a:t> pour </a:t>
            </a:r>
            <a:r>
              <a:rPr lang="en-US" dirty="0" err="1"/>
              <a:t>améliorer</a:t>
            </a:r>
            <a:r>
              <a:rPr lang="en-US" dirty="0"/>
              <a:t> la consultation ?</a:t>
            </a:r>
          </a:p>
          <a:p>
            <a:r>
              <a:rPr lang="en-US" dirty="0"/>
              <a:t>Y </a:t>
            </a:r>
            <a:r>
              <a:rPr lang="en-US" dirty="0" err="1"/>
              <a:t>avait</a:t>
            </a:r>
            <a:r>
              <a:rPr lang="en-US" dirty="0"/>
              <a:t>-il des indices que </a:t>
            </a:r>
            <a:r>
              <a:rPr lang="en-US" dirty="0" err="1"/>
              <a:t>quelque</a:t>
            </a:r>
            <a:r>
              <a:rPr lang="en-US" dirty="0"/>
              <a:t> chose </a:t>
            </a:r>
            <a:r>
              <a:rPr lang="en-US" dirty="0" err="1"/>
              <a:t>d’autre</a:t>
            </a:r>
            <a:r>
              <a:rPr lang="en-US" dirty="0"/>
              <a:t> se </a:t>
            </a:r>
            <a:r>
              <a:rPr lang="en-US" dirty="0" err="1"/>
              <a:t>passait</a:t>
            </a:r>
            <a:r>
              <a:rPr lang="en-US" dirty="0"/>
              <a:t> chez Johan ?</a:t>
            </a:r>
          </a:p>
        </p:txBody>
      </p:sp>
    </p:spTree>
    <p:extLst>
      <p:ext uri="{BB962C8B-B14F-4D97-AF65-F5344CB8AC3E}">
        <p14:creationId xmlns:p14="http://schemas.microsoft.com/office/powerpoint/2010/main" val="382255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5C484-8933-FA66-BCF3-A58CED64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Quelque</a:t>
            </a:r>
            <a:r>
              <a:rPr lang="en-US" dirty="0"/>
              <a:t> chose </a:t>
            </a:r>
            <a:r>
              <a:rPr lang="en-US" dirty="0" err="1"/>
              <a:t>d’important</a:t>
            </a:r>
            <a:r>
              <a:rPr lang="en-US" dirty="0"/>
              <a:t>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omis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6F3A-39D9-644A-10BE-E4051040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Le MG de Johan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semblait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amical et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essayait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d’adopter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approche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centrée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patient,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comment a-t-il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réagit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propos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du patient qui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disait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ne plus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pouvoir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rester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plus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plus à 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maison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lvl="1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prouvé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que les MG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plutôt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d’évoquer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problèmes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mentale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souvent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tendance à les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taire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(Guthrie, 2017)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serait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utile de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simplement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demander au patient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d’en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dire plus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s’ils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font part de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certains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problèmes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médicaux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742D4ED-9F3E-CFF7-9069-19B6D016BF45}"/>
              </a:ext>
            </a:extLst>
          </p:cNvPr>
          <p:cNvSpPr/>
          <p:nvPr/>
        </p:nvSpPr>
        <p:spPr>
          <a:xfrm flipH="1">
            <a:off x="5181600" y="3437689"/>
            <a:ext cx="2524912" cy="1080379"/>
          </a:xfrm>
          <a:prstGeom prst="wedgeRoundRectCallout">
            <a:avLst>
              <a:gd name="adj1" fmla="val 45389"/>
              <a:gd name="adj2" fmla="val 71568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‘</a:t>
            </a:r>
            <a:r>
              <a:rPr lang="en-GB" dirty="0" err="1">
                <a:solidFill>
                  <a:schemeClr val="bg1"/>
                </a:solidFill>
              </a:rPr>
              <a:t>Pouvez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vous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m’en</a:t>
            </a:r>
            <a:r>
              <a:rPr lang="en-GB" dirty="0">
                <a:solidFill>
                  <a:schemeClr val="bg1"/>
                </a:solidFill>
              </a:rPr>
              <a:t> dire un </a:t>
            </a:r>
            <a:r>
              <a:rPr lang="en-GB" dirty="0" err="1">
                <a:solidFill>
                  <a:schemeClr val="bg1"/>
                </a:solidFill>
              </a:rPr>
              <a:t>peu</a:t>
            </a:r>
            <a:r>
              <a:rPr lang="en-GB" dirty="0">
                <a:solidFill>
                  <a:schemeClr val="bg1"/>
                </a:solidFill>
              </a:rPr>
              <a:t> plus à </a:t>
            </a:r>
            <a:r>
              <a:rPr lang="en-GB" dirty="0" err="1">
                <a:solidFill>
                  <a:schemeClr val="bg1"/>
                </a:solidFill>
              </a:rPr>
              <a:t>ce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sujet</a:t>
            </a:r>
            <a:r>
              <a:rPr lang="en-GB" dirty="0">
                <a:solidFill>
                  <a:schemeClr val="bg1"/>
                </a:solidFill>
              </a:rPr>
              <a:t>?’</a:t>
            </a:r>
          </a:p>
        </p:txBody>
      </p:sp>
    </p:spTree>
    <p:extLst>
      <p:ext uri="{BB962C8B-B14F-4D97-AF65-F5344CB8AC3E}">
        <p14:creationId xmlns:p14="http://schemas.microsoft.com/office/powerpoint/2010/main" val="114314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8">
            <a:extLst>
              <a:ext uri="{FF2B5EF4-FFF2-40B4-BE49-F238E27FC236}">
                <a16:creationId xmlns:a16="http://schemas.microsoft.com/office/drawing/2014/main" id="{E1968448-C398-0A4D-B4C3-18BA35120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836170" cy="18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0">
            <a:extLst>
              <a:ext uri="{FF2B5EF4-FFF2-40B4-BE49-F238E27FC236}">
                <a16:creationId xmlns:a16="http://schemas.microsoft.com/office/drawing/2014/main" id="{177D8EF1-CED6-7E15-21A1-A27A54EB3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93830"/>
            <a:ext cx="2832582" cy="260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9A3A5A32-C6E7-EFF6-7FAA-FC281E517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1" y="1991166"/>
            <a:ext cx="4790357" cy="225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>
            <a:extLst>
              <a:ext uri="{FF2B5EF4-FFF2-40B4-BE49-F238E27FC236}">
                <a16:creationId xmlns:a16="http://schemas.microsoft.com/office/drawing/2014/main" id="{2A2E539E-7EC0-CCAC-CE08-EDB56634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0187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BPCO et </a:t>
            </a:r>
            <a:r>
              <a:rPr lang="en-GB" sz="3600" dirty="0" err="1"/>
              <a:t>Santé</a:t>
            </a:r>
            <a:r>
              <a:rPr lang="en-GB" sz="3600" dirty="0"/>
              <a:t> </a:t>
            </a:r>
            <a:r>
              <a:rPr lang="en-GB" sz="3600" dirty="0" err="1"/>
              <a:t>Mentale</a:t>
            </a:r>
            <a:br>
              <a:rPr lang="en-GB" sz="3600" dirty="0"/>
            </a:br>
            <a:r>
              <a:rPr lang="en-GB" sz="3600" dirty="0"/>
              <a:t>Cas </a:t>
            </a:r>
            <a:r>
              <a:rPr lang="en-GB" sz="3600" dirty="0" err="1"/>
              <a:t>Cliniques</a:t>
            </a:r>
            <a:br>
              <a:rPr lang="en-GB" sz="2400" dirty="0"/>
            </a:br>
            <a:r>
              <a:rPr lang="en-GB" sz="1800" dirty="0">
                <a:solidFill>
                  <a:schemeClr val="tx1"/>
                </a:solidFill>
              </a:rPr>
              <a:t>BPCO et </a:t>
            </a:r>
            <a:r>
              <a:rPr lang="en-GB" sz="1800" dirty="0" err="1">
                <a:solidFill>
                  <a:schemeClr val="tx1"/>
                </a:solidFill>
              </a:rPr>
              <a:t>anxiété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Bjorn </a:t>
            </a:r>
            <a:r>
              <a:rPr lang="en-GB" sz="1600" dirty="0" err="1">
                <a:solidFill>
                  <a:schemeClr val="tx1"/>
                </a:solidFill>
              </a:rPr>
              <a:t>Stallberg</a:t>
            </a:r>
            <a:r>
              <a:rPr lang="en-GB" sz="1600" dirty="0">
                <a:solidFill>
                  <a:schemeClr val="tx1"/>
                </a:solidFill>
              </a:rPr>
              <a:t>, Liz Steed, Stephanie Taylor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DC9C-A11C-77EE-17AF-099463C0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Diagnostiquer</a:t>
            </a:r>
            <a:r>
              <a:rPr lang="en-US" dirty="0"/>
              <a:t> </a:t>
            </a:r>
            <a:r>
              <a:rPr lang="en-US" dirty="0" err="1"/>
              <a:t>l’anxiété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5FBC-35F5-EB17-9401-2518C04D4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5050507" cy="2628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Avant </a:t>
            </a:r>
            <a:r>
              <a:rPr lang="en-GB" sz="1800" dirty="0" err="1"/>
              <a:t>d’utiliser</a:t>
            </a:r>
            <a:r>
              <a:rPr lang="en-GB" sz="1800" dirty="0"/>
              <a:t> les questionnaires, il faut </a:t>
            </a:r>
            <a:r>
              <a:rPr lang="en-GB" sz="1800" dirty="0" err="1"/>
              <a:t>reconnaître</a:t>
            </a:r>
            <a:r>
              <a:rPr lang="en-GB" sz="1800" dirty="0"/>
              <a:t> que </a:t>
            </a:r>
            <a:r>
              <a:rPr lang="en-GB" sz="1800" dirty="0" err="1"/>
              <a:t>l’anxiété</a:t>
            </a:r>
            <a:r>
              <a:rPr lang="en-GB" sz="1800" dirty="0"/>
              <a:t> </a:t>
            </a:r>
            <a:r>
              <a:rPr lang="en-GB" sz="1800" dirty="0" err="1"/>
              <a:t>est</a:t>
            </a:r>
            <a:r>
              <a:rPr lang="en-GB" sz="1800" dirty="0"/>
              <a:t> un </a:t>
            </a:r>
            <a:r>
              <a:rPr lang="en-GB" sz="1800" dirty="0" err="1"/>
              <a:t>problème</a:t>
            </a:r>
            <a:r>
              <a:rPr lang="en-GB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L’anxiété</a:t>
            </a:r>
            <a:r>
              <a:rPr lang="en-GB" sz="1800" dirty="0"/>
              <a:t> </a:t>
            </a:r>
            <a:r>
              <a:rPr lang="en-GB" sz="1800" dirty="0" err="1"/>
              <a:t>peut</a:t>
            </a:r>
            <a:r>
              <a:rPr lang="en-GB" sz="1800" dirty="0"/>
              <a:t> affecter les sentiments, les pensées, les </a:t>
            </a:r>
            <a:r>
              <a:rPr lang="en-GB" sz="1800" dirty="0" err="1"/>
              <a:t>comportements</a:t>
            </a:r>
            <a:r>
              <a:rPr lang="en-GB" sz="1800" dirty="0"/>
              <a:t> et les symptômes, de </a:t>
            </a:r>
            <a:r>
              <a:rPr lang="en-GB" sz="1800" dirty="0" err="1"/>
              <a:t>sorte</a:t>
            </a:r>
            <a:r>
              <a:rPr lang="en-GB" sz="1800" dirty="0"/>
              <a:t> que des </a:t>
            </a:r>
            <a:r>
              <a:rPr lang="en-GB" sz="1800" dirty="0" err="1"/>
              <a:t>signes</a:t>
            </a:r>
            <a:r>
              <a:rPr lang="en-GB" sz="1800" dirty="0"/>
              <a:t> dans </a:t>
            </a:r>
            <a:r>
              <a:rPr lang="en-GB" sz="1800" dirty="0" err="1"/>
              <a:t>l’un</a:t>
            </a:r>
            <a:r>
              <a:rPr lang="en-GB" sz="1800" dirty="0"/>
              <a:t> </a:t>
            </a:r>
            <a:r>
              <a:rPr lang="en-GB" sz="1800" dirty="0" err="1"/>
              <a:t>ou</a:t>
            </a:r>
            <a:r>
              <a:rPr lang="en-GB" sz="1800" dirty="0"/>
              <a:t> </a:t>
            </a:r>
            <a:r>
              <a:rPr lang="en-GB" sz="1800" dirty="0" err="1"/>
              <a:t>l’autre</a:t>
            </a:r>
            <a:r>
              <a:rPr lang="en-GB" sz="1800" dirty="0"/>
              <a:t> de </a:t>
            </a:r>
            <a:r>
              <a:rPr lang="en-GB" sz="1800" dirty="0" err="1"/>
              <a:t>ces</a:t>
            </a:r>
            <a:r>
              <a:rPr lang="en-GB" sz="1800" dirty="0"/>
              <a:t> </a:t>
            </a:r>
            <a:r>
              <a:rPr lang="en-GB" sz="1800" dirty="0" err="1"/>
              <a:t>domaines</a:t>
            </a:r>
            <a:r>
              <a:rPr lang="en-GB" sz="1800" dirty="0"/>
              <a:t> </a:t>
            </a:r>
            <a:r>
              <a:rPr lang="en-GB" sz="1800" dirty="0" err="1"/>
              <a:t>peuvent</a:t>
            </a:r>
            <a:r>
              <a:rPr lang="en-GB" sz="1800" dirty="0"/>
              <a:t> </a:t>
            </a:r>
            <a:r>
              <a:rPr lang="en-GB" sz="1800" dirty="0" err="1"/>
              <a:t>être</a:t>
            </a:r>
            <a:r>
              <a:rPr lang="en-GB" sz="1800" dirty="0"/>
              <a:t> </a:t>
            </a:r>
            <a:r>
              <a:rPr lang="en-GB" sz="1800" dirty="0" err="1"/>
              <a:t>utiles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L’anxiété</a:t>
            </a:r>
            <a:r>
              <a:rPr lang="en-GB" sz="1800" dirty="0"/>
              <a:t> </a:t>
            </a:r>
            <a:r>
              <a:rPr lang="en-GB" sz="1800" dirty="0" err="1"/>
              <a:t>est</a:t>
            </a:r>
            <a:r>
              <a:rPr lang="en-GB" sz="1800" dirty="0"/>
              <a:t> </a:t>
            </a:r>
            <a:r>
              <a:rPr lang="en-GB" sz="1800" dirty="0" err="1"/>
              <a:t>accompagnée</a:t>
            </a:r>
            <a:r>
              <a:rPr lang="en-GB" sz="1800" dirty="0"/>
              <a:t> par des sentiments de </a:t>
            </a:r>
            <a:r>
              <a:rPr lang="en-GB" sz="1800" dirty="0" err="1"/>
              <a:t>persécution</a:t>
            </a:r>
            <a:r>
              <a:rPr lang="en-GB" sz="1800" dirty="0"/>
              <a:t> et </a:t>
            </a:r>
            <a:r>
              <a:rPr lang="en-GB" sz="1800" dirty="0" err="1"/>
              <a:t>une</a:t>
            </a:r>
            <a:r>
              <a:rPr lang="en-GB" sz="1800" dirty="0"/>
              <a:t> </a:t>
            </a:r>
            <a:r>
              <a:rPr lang="en-GB" sz="1800" dirty="0" err="1"/>
              <a:t>incapacité</a:t>
            </a:r>
            <a:r>
              <a:rPr lang="en-GB" sz="1800" dirty="0"/>
              <a:t> à faire face</a:t>
            </a:r>
            <a:endParaRPr lang="en-US" sz="1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0F313AA-C935-7223-4214-B07A23249887}"/>
              </a:ext>
            </a:extLst>
          </p:cNvPr>
          <p:cNvSpPr/>
          <p:nvPr/>
        </p:nvSpPr>
        <p:spPr>
          <a:xfrm flipH="1">
            <a:off x="5251079" y="3869124"/>
            <a:ext cx="2524912" cy="1080379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Je </a:t>
            </a:r>
            <a:r>
              <a:rPr lang="en-GB" sz="1600" dirty="0" err="1">
                <a:solidFill>
                  <a:schemeClr val="bg1"/>
                </a:solidFill>
              </a:rPr>
              <a:t>n’arrête</a:t>
            </a:r>
            <a:r>
              <a:rPr lang="en-GB" sz="1600" dirty="0">
                <a:solidFill>
                  <a:schemeClr val="bg1"/>
                </a:solidFill>
              </a:rPr>
              <a:t> pas de </a:t>
            </a:r>
            <a:r>
              <a:rPr lang="en-GB" sz="1600" dirty="0" err="1">
                <a:solidFill>
                  <a:schemeClr val="bg1"/>
                </a:solidFill>
              </a:rPr>
              <a:t>penser</a:t>
            </a:r>
            <a:r>
              <a:rPr lang="en-GB" sz="1600" dirty="0">
                <a:solidFill>
                  <a:schemeClr val="bg1"/>
                </a:solidFill>
              </a:rPr>
              <a:t> à “et </a:t>
            </a:r>
            <a:r>
              <a:rPr lang="en-GB" sz="1600" dirty="0" err="1">
                <a:solidFill>
                  <a:schemeClr val="bg1"/>
                </a:solidFill>
              </a:rPr>
              <a:t>si</a:t>
            </a:r>
            <a:r>
              <a:rPr lang="en-GB" sz="1600" dirty="0">
                <a:solidFill>
                  <a:schemeClr val="bg1"/>
                </a:solidFill>
              </a:rPr>
              <a:t> je </a:t>
            </a:r>
            <a:r>
              <a:rPr lang="en-GB" sz="1600" dirty="0" err="1">
                <a:solidFill>
                  <a:schemeClr val="bg1"/>
                </a:solidFill>
              </a:rPr>
              <a:t>n’arrive</a:t>
            </a:r>
            <a:r>
              <a:rPr lang="en-GB" sz="1600" dirty="0">
                <a:solidFill>
                  <a:schemeClr val="bg1"/>
                </a:solidFill>
              </a:rPr>
              <a:t> pas à </a:t>
            </a:r>
            <a:r>
              <a:rPr lang="en-GB" sz="1600" dirty="0" err="1">
                <a:solidFill>
                  <a:schemeClr val="bg1"/>
                </a:solidFill>
              </a:rPr>
              <a:t>reprendre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mon</a:t>
            </a:r>
            <a:r>
              <a:rPr lang="en-GB" sz="1600" dirty="0">
                <a:solidFill>
                  <a:schemeClr val="bg1"/>
                </a:solidFill>
              </a:rPr>
              <a:t> souffle”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BE24B9E-C51B-E106-FF66-E0BE786E702F}"/>
              </a:ext>
            </a:extLst>
          </p:cNvPr>
          <p:cNvSpPr/>
          <p:nvPr/>
        </p:nvSpPr>
        <p:spPr>
          <a:xfrm flipH="1">
            <a:off x="6039184" y="145610"/>
            <a:ext cx="2524912" cy="1080379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J’ai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arrêté</a:t>
            </a:r>
            <a:r>
              <a:rPr lang="en-GB" sz="1600" dirty="0">
                <a:solidFill>
                  <a:schemeClr val="bg1"/>
                </a:solidFill>
              </a:rPr>
              <a:t> de </a:t>
            </a:r>
            <a:r>
              <a:rPr lang="en-GB" sz="1600" dirty="0" err="1">
                <a:solidFill>
                  <a:schemeClr val="bg1"/>
                </a:solidFill>
              </a:rPr>
              <a:t>sortir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juste</a:t>
            </a:r>
            <a:r>
              <a:rPr lang="en-GB" sz="1600" dirty="0">
                <a:solidFill>
                  <a:schemeClr val="bg1"/>
                </a:solidFill>
              </a:rPr>
              <a:t> au </a:t>
            </a:r>
            <a:r>
              <a:rPr lang="en-GB" sz="1600" dirty="0" err="1">
                <a:solidFill>
                  <a:schemeClr val="bg1"/>
                </a:solidFill>
              </a:rPr>
              <a:t>cas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où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j’aurais</a:t>
            </a:r>
            <a:r>
              <a:rPr lang="en-GB" sz="1600" dirty="0">
                <a:solidFill>
                  <a:schemeClr val="bg1"/>
                </a:solidFill>
              </a:rPr>
              <a:t> le souffle coupé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87BBEB8-63F2-FDCC-7B78-8BEBC193E45A}"/>
              </a:ext>
            </a:extLst>
          </p:cNvPr>
          <p:cNvSpPr/>
          <p:nvPr/>
        </p:nvSpPr>
        <p:spPr>
          <a:xfrm flipH="1">
            <a:off x="5957829" y="1402985"/>
            <a:ext cx="2687622" cy="1260444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Je me </a:t>
            </a:r>
            <a:r>
              <a:rPr lang="en-GB" sz="1600" dirty="0" err="1">
                <a:solidFill>
                  <a:schemeClr val="bg1"/>
                </a:solidFill>
              </a:rPr>
              <a:t>sens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nerveux</a:t>
            </a:r>
            <a:r>
              <a:rPr lang="en-GB" sz="1600" dirty="0">
                <a:solidFill>
                  <a:schemeClr val="bg1"/>
                </a:solidFill>
              </a:rPr>
              <a:t> tout le temps, </a:t>
            </a:r>
            <a:r>
              <a:rPr lang="en-GB" sz="1600" dirty="0" err="1">
                <a:solidFill>
                  <a:schemeClr val="bg1"/>
                </a:solidFill>
              </a:rPr>
              <a:t>comme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quelque</a:t>
            </a:r>
            <a:r>
              <a:rPr lang="en-GB" sz="1600" dirty="0">
                <a:solidFill>
                  <a:schemeClr val="bg1"/>
                </a:solidFill>
              </a:rPr>
              <a:t> chose de terrible </a:t>
            </a:r>
            <a:r>
              <a:rPr lang="en-GB" sz="1600" dirty="0" err="1">
                <a:solidFill>
                  <a:schemeClr val="bg1"/>
                </a:solidFill>
              </a:rPr>
              <a:t>allait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arriver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0467DCF-5DAA-5B05-B7C2-563A3F8C167D}"/>
              </a:ext>
            </a:extLst>
          </p:cNvPr>
          <p:cNvSpPr/>
          <p:nvPr/>
        </p:nvSpPr>
        <p:spPr>
          <a:xfrm flipH="1">
            <a:off x="6506376" y="2663429"/>
            <a:ext cx="2687622" cy="1260444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Mon </a:t>
            </a:r>
            <a:r>
              <a:rPr lang="en-GB" sz="1600" dirty="0" err="1">
                <a:solidFill>
                  <a:schemeClr val="bg1"/>
                </a:solidFill>
              </a:rPr>
              <a:t>coeur</a:t>
            </a:r>
            <a:r>
              <a:rPr lang="en-GB" sz="1600" dirty="0">
                <a:solidFill>
                  <a:schemeClr val="bg1"/>
                </a:solidFill>
              </a:rPr>
              <a:t> commence à </a:t>
            </a:r>
            <a:r>
              <a:rPr lang="en-GB" sz="1600" dirty="0" err="1">
                <a:solidFill>
                  <a:schemeClr val="bg1"/>
                </a:solidFill>
              </a:rPr>
              <a:t>battre</a:t>
            </a:r>
            <a:r>
              <a:rPr lang="en-GB" sz="1600" dirty="0">
                <a:solidFill>
                  <a:schemeClr val="bg1"/>
                </a:solidFill>
              </a:rPr>
              <a:t> la chamade, je suis </a:t>
            </a:r>
            <a:r>
              <a:rPr lang="en-GB" sz="1600" dirty="0" err="1">
                <a:solidFill>
                  <a:schemeClr val="bg1"/>
                </a:solidFill>
              </a:rPr>
              <a:t>en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sueur</a:t>
            </a:r>
            <a:r>
              <a:rPr lang="en-GB" sz="1600" dirty="0">
                <a:solidFill>
                  <a:schemeClr val="bg1"/>
                </a:solidFill>
              </a:rPr>
              <a:t>, je </a:t>
            </a:r>
            <a:r>
              <a:rPr lang="en-GB" sz="1600" dirty="0" err="1">
                <a:solidFill>
                  <a:schemeClr val="bg1"/>
                </a:solidFill>
              </a:rPr>
              <a:t>n’arrive</a:t>
            </a:r>
            <a:r>
              <a:rPr lang="en-GB" sz="1600" dirty="0">
                <a:solidFill>
                  <a:schemeClr val="bg1"/>
                </a:solidFill>
              </a:rPr>
              <a:t> pas à </a:t>
            </a:r>
            <a:r>
              <a:rPr lang="en-GB" sz="1600" dirty="0" err="1">
                <a:solidFill>
                  <a:schemeClr val="bg1"/>
                </a:solidFill>
              </a:rPr>
              <a:t>respirer</a:t>
            </a:r>
            <a:r>
              <a:rPr lang="en-GB" sz="1600" dirty="0">
                <a:solidFill>
                  <a:schemeClr val="bg1"/>
                </a:solidFill>
              </a:rPr>
              <a:t> et je ne </a:t>
            </a:r>
            <a:r>
              <a:rPr lang="en-GB" sz="1600" dirty="0" err="1">
                <a:solidFill>
                  <a:schemeClr val="bg1"/>
                </a:solidFill>
              </a:rPr>
              <a:t>sais</a:t>
            </a:r>
            <a:r>
              <a:rPr lang="en-GB" sz="1600" dirty="0">
                <a:solidFill>
                  <a:schemeClr val="bg1"/>
                </a:solidFill>
              </a:rPr>
              <a:t> pas quoi faire</a:t>
            </a:r>
          </a:p>
        </p:txBody>
      </p:sp>
    </p:spTree>
    <p:extLst>
      <p:ext uri="{BB962C8B-B14F-4D97-AF65-F5344CB8AC3E}">
        <p14:creationId xmlns:p14="http://schemas.microsoft.com/office/powerpoint/2010/main" val="166228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3C1-8E04-5976-AA6B-EF87BE6E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 les </a:t>
            </a:r>
            <a:r>
              <a:rPr lang="en-US" dirty="0" err="1"/>
              <a:t>problèmes</a:t>
            </a:r>
            <a:r>
              <a:rPr lang="en-US" dirty="0"/>
              <a:t> de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chez les </a:t>
            </a:r>
            <a:r>
              <a:rPr lang="en-US" dirty="0" err="1"/>
              <a:t>personnes</a:t>
            </a:r>
            <a:r>
              <a:rPr lang="en-US" dirty="0"/>
              <a:t> BPCO : PHQ-4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B4B3-B7CA-5C95-8AFA-9723A4A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63279"/>
            <a:ext cx="3409677" cy="1711721"/>
          </a:xfrm>
        </p:spPr>
        <p:txBody>
          <a:bodyPr/>
          <a:lstStyle/>
          <a:p>
            <a:r>
              <a:rPr lang="en-US" sz="2000" dirty="0"/>
              <a:t>Pour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mesure</a:t>
            </a:r>
            <a:r>
              <a:rPr lang="en-US" sz="2000" dirty="0"/>
              <a:t> très </a:t>
            </a:r>
            <a:r>
              <a:rPr lang="en-US" sz="2000" dirty="0" err="1"/>
              <a:t>brève</a:t>
            </a:r>
            <a:r>
              <a:rPr lang="en-US" sz="2000" dirty="0"/>
              <a:t> de la depression et de </a:t>
            </a:r>
            <a:r>
              <a:rPr lang="en-US" sz="2000" dirty="0" err="1"/>
              <a:t>l’anxiété</a:t>
            </a:r>
            <a:endParaRPr lang="en-US" sz="2000" dirty="0"/>
          </a:p>
          <a:p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complété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ligne</a:t>
            </a:r>
            <a:endParaRPr lang="en-US" sz="2000" dirty="0"/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EAD50EEF-441C-B1BD-C018-1EDA6650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id="{BA316E07-3367-73C9-6084-E7FB2C89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581150"/>
            <a:ext cx="4984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C5C2-DB42-0292-7DE1-0BAD52E2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plus </a:t>
            </a:r>
            <a:r>
              <a:rPr lang="en-US" dirty="0" err="1"/>
              <a:t>détaillée</a:t>
            </a:r>
            <a:r>
              <a:rPr lang="en-US" dirty="0"/>
              <a:t> de </a:t>
            </a:r>
            <a:r>
              <a:rPr lang="en-US" dirty="0" err="1"/>
              <a:t>l’anxiété</a:t>
            </a:r>
            <a:r>
              <a:rPr lang="en-US" dirty="0"/>
              <a:t> : GAD-7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3836D-E470-86BA-A4F5-F8762E971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Donne un </a:t>
            </a:r>
            <a:r>
              <a:rPr lang="en-GB" sz="1600" dirty="0" err="1"/>
              <a:t>indicateur</a:t>
            </a:r>
            <a:r>
              <a:rPr lang="en-GB" sz="1600" dirty="0"/>
              <a:t> plus </a:t>
            </a:r>
            <a:r>
              <a:rPr lang="en-GB" sz="1600" dirty="0" err="1"/>
              <a:t>complet</a:t>
            </a:r>
            <a:r>
              <a:rPr lang="en-GB" sz="1600" dirty="0"/>
              <a:t> de </a:t>
            </a:r>
            <a:r>
              <a:rPr lang="en-GB" sz="1600" dirty="0" err="1"/>
              <a:t>l’anxiété</a:t>
            </a:r>
            <a:endParaRPr lang="en-GB" sz="1600" dirty="0"/>
          </a:p>
          <a:p>
            <a:r>
              <a:rPr lang="en-GB" sz="1600" dirty="0"/>
              <a:t>Un score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≥8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suggère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nécessité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d’explorer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advantage les symptômes</a:t>
            </a:r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2033BE-06AD-EC25-F0D0-2D5F5460F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44457"/>
              </p:ext>
            </p:extLst>
          </p:nvPr>
        </p:nvGraphicFramePr>
        <p:xfrm>
          <a:off x="358775" y="2093205"/>
          <a:ext cx="8175624" cy="24116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17788">
                  <a:extLst>
                    <a:ext uri="{9D8B030D-6E8A-4147-A177-3AD203B41FA5}">
                      <a16:colId xmlns:a16="http://schemas.microsoft.com/office/drawing/2014/main" val="1167813915"/>
                    </a:ext>
                  </a:extLst>
                </a:gridCol>
                <a:gridCol w="714459">
                  <a:extLst>
                    <a:ext uri="{9D8B030D-6E8A-4147-A177-3AD203B41FA5}">
                      <a16:colId xmlns:a16="http://schemas.microsoft.com/office/drawing/2014/main" val="1788606920"/>
                    </a:ext>
                  </a:extLst>
                </a:gridCol>
                <a:gridCol w="714459">
                  <a:extLst>
                    <a:ext uri="{9D8B030D-6E8A-4147-A177-3AD203B41FA5}">
                      <a16:colId xmlns:a16="http://schemas.microsoft.com/office/drawing/2014/main" val="2856561658"/>
                    </a:ext>
                  </a:extLst>
                </a:gridCol>
                <a:gridCol w="714459">
                  <a:extLst>
                    <a:ext uri="{9D8B030D-6E8A-4147-A177-3AD203B41FA5}">
                      <a16:colId xmlns:a16="http://schemas.microsoft.com/office/drawing/2014/main" val="2622175686"/>
                    </a:ext>
                  </a:extLst>
                </a:gridCol>
                <a:gridCol w="714459">
                  <a:extLst>
                    <a:ext uri="{9D8B030D-6E8A-4147-A177-3AD203B41FA5}">
                      <a16:colId xmlns:a16="http://schemas.microsoft.com/office/drawing/2014/main" val="964768935"/>
                    </a:ext>
                  </a:extLst>
                </a:gridCol>
              </a:tblGrid>
              <a:tr h="169453">
                <a:tc gridSpan="5"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 </a:t>
                      </a:r>
                      <a:r>
                        <a:rPr lang="en-GB" sz="1200" b="1" dirty="0">
                          <a:effectLst/>
                        </a:rPr>
                        <a:t>Generalized Anxiety Disorder 7- item (GAD-7)</a:t>
                      </a:r>
                    </a:p>
                  </a:txBody>
                  <a:tcPr marL="14637" marR="14637" marT="7318" marB="731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183189"/>
                  </a:ext>
                </a:extLst>
              </a:tr>
              <a:tr h="483245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Au </a:t>
                      </a:r>
                      <a:r>
                        <a:rPr lang="en-GB" sz="1200" b="0" dirty="0" err="1">
                          <a:effectLst/>
                        </a:rPr>
                        <a:t>cours</a:t>
                      </a:r>
                      <a:r>
                        <a:rPr lang="en-GB" sz="1200" b="0" dirty="0">
                          <a:effectLst/>
                        </a:rPr>
                        <a:t> des deux </a:t>
                      </a:r>
                      <a:r>
                        <a:rPr lang="en-GB" sz="1200" b="0" dirty="0" err="1">
                          <a:effectLst/>
                        </a:rPr>
                        <a:t>dernières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semaines</a:t>
                      </a:r>
                      <a:r>
                        <a:rPr lang="en-GB" sz="1200" b="0" dirty="0">
                          <a:effectLst/>
                        </a:rPr>
                        <a:t>, à quelle </a:t>
                      </a:r>
                      <a:r>
                        <a:rPr lang="en-GB" sz="1200" b="0" dirty="0" err="1">
                          <a:effectLst/>
                        </a:rPr>
                        <a:t>fréquence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avez-vous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été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gêné</a:t>
                      </a:r>
                      <a:r>
                        <a:rPr lang="en-GB" sz="1200" b="0" dirty="0">
                          <a:effectLst/>
                        </a:rPr>
                        <a:t> par les </a:t>
                      </a:r>
                      <a:r>
                        <a:rPr lang="en-GB" sz="1200" b="0" dirty="0" err="1">
                          <a:effectLst/>
                        </a:rPr>
                        <a:t>problèmes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suivants</a:t>
                      </a:r>
                      <a:r>
                        <a:rPr lang="en-GB" sz="1200" b="0" dirty="0">
                          <a:effectLst/>
                        </a:rPr>
                        <a:t> :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Pas du tout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 err="1">
                          <a:effectLst/>
                        </a:rPr>
                        <a:t>Plusieurs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jours</a:t>
                      </a:r>
                      <a:endParaRPr lang="en-GB" sz="1200" b="0" dirty="0">
                        <a:effectLst/>
                      </a:endParaRP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Plus d’un jour sur deux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Presque </a:t>
                      </a:r>
                      <a:r>
                        <a:rPr lang="en-GB" sz="1200" b="0" dirty="0" err="1">
                          <a:effectLst/>
                        </a:rPr>
                        <a:t>chaque</a:t>
                      </a:r>
                      <a:r>
                        <a:rPr lang="en-GB" sz="1200" b="0" dirty="0">
                          <a:effectLst/>
                        </a:rPr>
                        <a:t> jour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57515239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1. Se </a:t>
                      </a:r>
                      <a:r>
                        <a:rPr lang="en-GB" sz="1200" b="0" dirty="0" err="1">
                          <a:effectLst/>
                        </a:rPr>
                        <a:t>sentir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nerveux</a:t>
                      </a:r>
                      <a:r>
                        <a:rPr lang="en-GB" sz="1200" b="0" dirty="0">
                          <a:effectLst/>
                        </a:rPr>
                        <a:t>, </a:t>
                      </a:r>
                      <a:r>
                        <a:rPr lang="en-GB" sz="1200" b="0" dirty="0" err="1">
                          <a:effectLst/>
                        </a:rPr>
                        <a:t>anxieux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ou</a:t>
                      </a:r>
                      <a:r>
                        <a:rPr lang="en-GB" sz="1200" b="0" dirty="0">
                          <a:effectLst/>
                        </a:rPr>
                        <a:t> à bout de nerfs?  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2570828349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2. Ne pas </a:t>
                      </a:r>
                      <a:r>
                        <a:rPr lang="en-GB" sz="1200" b="0" dirty="0" err="1">
                          <a:effectLst/>
                        </a:rPr>
                        <a:t>être</a:t>
                      </a:r>
                      <a:r>
                        <a:rPr lang="en-GB" sz="1200" b="0" dirty="0">
                          <a:effectLst/>
                        </a:rPr>
                        <a:t> capable de cesser </a:t>
                      </a:r>
                      <a:r>
                        <a:rPr lang="en-GB" sz="1200" b="0" dirty="0" err="1">
                          <a:effectLst/>
                        </a:rPr>
                        <a:t>ou</a:t>
                      </a:r>
                      <a:r>
                        <a:rPr lang="en-GB" sz="1200" b="0" dirty="0">
                          <a:effectLst/>
                        </a:rPr>
                        <a:t> de </a:t>
                      </a:r>
                      <a:r>
                        <a:rPr lang="en-GB" sz="1200" b="0" dirty="0" err="1">
                          <a:effectLst/>
                        </a:rPr>
                        <a:t>contrôler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l’inquiétude</a:t>
                      </a:r>
                      <a:r>
                        <a:rPr lang="en-GB" sz="1200" b="0" dirty="0">
                          <a:effectLst/>
                        </a:rPr>
                        <a:t> 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2854584762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3. </a:t>
                      </a:r>
                      <a:r>
                        <a:rPr lang="en-GB" sz="1200" b="0" dirty="0" err="1">
                          <a:effectLst/>
                        </a:rPr>
                        <a:t>S’inquiéter</a:t>
                      </a:r>
                      <a:r>
                        <a:rPr lang="en-GB" sz="1200" b="0" dirty="0">
                          <a:effectLst/>
                        </a:rPr>
                        <a:t> beaucoup à </a:t>
                      </a:r>
                      <a:r>
                        <a:rPr lang="en-GB" sz="1200" b="0" dirty="0" err="1">
                          <a:effectLst/>
                        </a:rPr>
                        <a:t>propos</a:t>
                      </a:r>
                      <a:r>
                        <a:rPr lang="en-GB" sz="1200" b="0" dirty="0">
                          <a:effectLst/>
                        </a:rPr>
                        <a:t> de </a:t>
                      </a:r>
                      <a:r>
                        <a:rPr lang="en-GB" sz="1200" b="0" dirty="0" err="1">
                          <a:effectLst/>
                        </a:rPr>
                        <a:t>différentes</a:t>
                      </a:r>
                      <a:r>
                        <a:rPr lang="en-GB" sz="1200" b="0" dirty="0">
                          <a:effectLst/>
                        </a:rPr>
                        <a:t> choses 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4242397422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4. </a:t>
                      </a:r>
                      <a:r>
                        <a:rPr lang="en-GB" sz="1200" b="0" dirty="0" err="1">
                          <a:effectLst/>
                        </a:rPr>
                        <a:t>Avoir</a:t>
                      </a:r>
                      <a:r>
                        <a:rPr lang="en-GB" sz="1200" b="0" dirty="0">
                          <a:effectLst/>
                        </a:rPr>
                        <a:t> du mal à se </a:t>
                      </a:r>
                      <a:r>
                        <a:rPr lang="en-GB" sz="1200" b="0" dirty="0" err="1">
                          <a:effectLst/>
                        </a:rPr>
                        <a:t>relâcher</a:t>
                      </a:r>
                      <a:r>
                        <a:rPr lang="en-GB" sz="1200" b="0" dirty="0">
                          <a:effectLst/>
                        </a:rPr>
                        <a:t> 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3747396388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5. </a:t>
                      </a:r>
                      <a:r>
                        <a:rPr lang="en-GB" sz="1200" b="0" dirty="0" err="1">
                          <a:effectLst/>
                        </a:rPr>
                        <a:t>Être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si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agité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qu’il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est</a:t>
                      </a:r>
                      <a:r>
                        <a:rPr lang="en-GB" sz="1200" b="0" dirty="0">
                          <a:effectLst/>
                        </a:rPr>
                        <a:t> difficile de </a:t>
                      </a:r>
                      <a:r>
                        <a:rPr lang="en-GB" sz="1200" b="0" dirty="0" err="1">
                          <a:effectLst/>
                        </a:rPr>
                        <a:t>rester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assis</a:t>
                      </a:r>
                      <a:r>
                        <a:rPr lang="en-GB" sz="1200" b="0" dirty="0">
                          <a:effectLst/>
                        </a:rPr>
                        <a:t>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3983057353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6. </a:t>
                      </a:r>
                      <a:r>
                        <a:rPr lang="en-GB" sz="1200" b="0" dirty="0" err="1">
                          <a:effectLst/>
                        </a:rPr>
                        <a:t>Devenir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facilement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gêné</a:t>
                      </a:r>
                      <a:r>
                        <a:rPr lang="en-GB" sz="1200" b="0" dirty="0">
                          <a:effectLst/>
                        </a:rPr>
                        <a:t> et irritable?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1673677176"/>
                  </a:ext>
                </a:extLst>
              </a:tr>
              <a:tr h="235833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7. </a:t>
                      </a:r>
                      <a:r>
                        <a:rPr lang="en-GB" sz="1200" b="0" dirty="0" err="1">
                          <a:effectLst/>
                        </a:rPr>
                        <a:t>Avoir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peur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comme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si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quelque</a:t>
                      </a:r>
                      <a:r>
                        <a:rPr lang="en-GB" sz="1200" b="0" dirty="0">
                          <a:effectLst/>
                        </a:rPr>
                        <a:t> chose de grave </a:t>
                      </a:r>
                      <a:r>
                        <a:rPr lang="en-GB" sz="1200" b="0" dirty="0" err="1">
                          <a:effectLst/>
                        </a:rPr>
                        <a:t>pouvait</a:t>
                      </a:r>
                      <a:r>
                        <a:rPr lang="en-GB" sz="1200" b="0" dirty="0">
                          <a:effectLst/>
                        </a:rPr>
                        <a:t> se </a:t>
                      </a:r>
                      <a:r>
                        <a:rPr lang="en-GB" sz="1200" b="0" dirty="0" err="1">
                          <a:effectLst/>
                        </a:rPr>
                        <a:t>produire</a:t>
                      </a:r>
                      <a:r>
                        <a:rPr lang="en-GB" sz="1200" b="0" dirty="0">
                          <a:effectLst/>
                        </a:rPr>
                        <a:t> 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3716204985"/>
                  </a:ext>
                </a:extLst>
              </a:tr>
            </a:tbl>
          </a:graphicData>
        </a:graphic>
      </p:graphicFrame>
      <p:sp>
        <p:nvSpPr>
          <p:cNvPr id="5" name="6 - TextBox">
            <a:extLst>
              <a:ext uri="{FF2B5EF4-FFF2-40B4-BE49-F238E27FC236}">
                <a16:creationId xmlns:a16="http://schemas.microsoft.com/office/drawing/2014/main" id="{355D253B-F1A0-D9FC-7982-C3D0C5EBE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 err="1"/>
              <a:t>Sapra</a:t>
            </a:r>
            <a:r>
              <a:rPr lang="en-GB" altLang="zh-CN" sz="800" dirty="0"/>
              <a:t> A. </a:t>
            </a:r>
            <a:r>
              <a:rPr lang="en-GB" altLang="zh-CN" sz="800" dirty="0" err="1"/>
              <a:t>Cureus</a:t>
            </a:r>
            <a:r>
              <a:rPr lang="en-GB" altLang="zh-CN" sz="800" dirty="0"/>
              <a:t> 2020;21:12.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537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283D-3758-3688-48BF-5FD522B9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B497-C875-28C2-7E09-0B4E22C14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3331876" cy="2628900"/>
          </a:xfrm>
        </p:spPr>
        <p:txBody>
          <a:bodyPr/>
          <a:lstStyle/>
          <a:p>
            <a:r>
              <a:rPr lang="en-US" sz="2000" dirty="0"/>
              <a:t>GAD-7 </a:t>
            </a:r>
            <a:r>
              <a:rPr lang="en-US" sz="2000" dirty="0" err="1"/>
              <a:t>est</a:t>
            </a:r>
            <a:r>
              <a:rPr lang="en-US" sz="2000" dirty="0"/>
              <a:t> disponible dans </a:t>
            </a:r>
            <a:r>
              <a:rPr lang="en-US" sz="2000" dirty="0" err="1"/>
              <a:t>plusieurs</a:t>
            </a:r>
            <a:r>
              <a:rPr lang="en-US" sz="2000" dirty="0"/>
              <a:t> </a:t>
            </a:r>
            <a:r>
              <a:rPr lang="en-US" sz="2000" dirty="0" err="1"/>
              <a:t>langues</a:t>
            </a:r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télécharger</a:t>
            </a:r>
            <a:r>
              <a:rPr lang="en-US" sz="2000" dirty="0"/>
              <a:t> </a:t>
            </a:r>
            <a:r>
              <a:rPr lang="en-US" sz="2000" dirty="0" err="1"/>
              <a:t>gratuitement</a:t>
            </a:r>
            <a:r>
              <a:rPr lang="en-US" sz="2000" dirty="0"/>
              <a:t> sur le lien </a:t>
            </a:r>
            <a:r>
              <a:rPr lang="en-US" sz="2000" dirty="0" err="1"/>
              <a:t>suivant</a:t>
            </a:r>
            <a:r>
              <a:rPr lang="en-US" sz="2000" dirty="0"/>
              <a:t> : www.phqscreeners.com</a:t>
            </a:r>
            <a:endParaRPr lang="sv-SE" sz="2000" dirty="0"/>
          </a:p>
          <a:p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27C317-216F-91AE-88AE-F45AD33E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64" y="971550"/>
            <a:ext cx="4358640" cy="360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49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5581-F68E-4E26-C7AA-76EEA12C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Gestion de </a:t>
            </a:r>
            <a:r>
              <a:rPr lang="en-US" dirty="0" err="1"/>
              <a:t>l’anxiété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85C3-7E38-0E19-72F2-E454002CE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/>
              <a:t>De nombreux praticiens font état d’un manque de confiance dans le traitement des problèmes de santé mentale, ou craignent de ne pas avoir le temps ou les compétences nécessaires pour y faire face. Il peut être intéressant d’avoir des outils à portée de main : </a:t>
            </a:r>
          </a:p>
          <a:p>
            <a:pPr lvl="1"/>
            <a:r>
              <a:rPr lang="sv-SE" sz="1500" dirty="0"/>
              <a:t>Orienter vers une TCC (face à face, en ligne ou en autosoins, tous peuvent présenter un bénéfice)</a:t>
            </a:r>
            <a:r>
              <a:rPr lang="en-US" sz="1500" baseline="30000" dirty="0"/>
              <a:t>1</a:t>
            </a:r>
            <a:endParaRPr lang="sv-SE" sz="1500" dirty="0"/>
          </a:p>
          <a:p>
            <a:pPr marL="0" indent="0">
              <a:buNone/>
            </a:pPr>
            <a:r>
              <a:rPr lang="sv-SE" sz="1800" b="1" i="1" dirty="0"/>
              <a:t>MAIS </a:t>
            </a:r>
          </a:p>
          <a:p>
            <a:r>
              <a:rPr lang="sv-SE" sz="1800" dirty="0"/>
              <a:t>La manière dont le traitement psychologique est introduit peut être déterminante dans l’observance de celui-ci.</a:t>
            </a:r>
            <a:endParaRPr lang="en-US" sz="1800" dirty="0"/>
          </a:p>
        </p:txBody>
      </p:sp>
      <p:sp>
        <p:nvSpPr>
          <p:cNvPr id="4" name="6 - TextBox">
            <a:extLst>
              <a:ext uri="{FF2B5EF4-FFF2-40B4-BE49-F238E27FC236}">
                <a16:creationId xmlns:a16="http://schemas.microsoft.com/office/drawing/2014/main" id="{A2EEEEAE-EB67-A752-47DC-FE85BED0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Williams M. Int J Chron Obstruct </a:t>
            </a:r>
            <a:r>
              <a:rPr lang="en-GB" altLang="zh-CN" sz="800" dirty="0" err="1"/>
              <a:t>Pulmon</a:t>
            </a:r>
            <a:r>
              <a:rPr lang="en-GB" altLang="zh-CN" sz="800" dirty="0"/>
              <a:t> Dis 2020;15:903-19.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919539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8BA5-45BB-549F-DB2A-1E553EA1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Thérapie</a:t>
            </a:r>
            <a:r>
              <a:rPr lang="en-US" dirty="0"/>
              <a:t> cognitive-</a:t>
            </a:r>
            <a:r>
              <a:rPr lang="en-US" dirty="0" err="1"/>
              <a:t>comportementale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E625-AEFC-AA0A-816C-8E1E7F69A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Les revues systématiques</a:t>
            </a:r>
            <a:r>
              <a:rPr lang="en-US" sz="1800" baseline="30000" dirty="0"/>
              <a:t>1</a:t>
            </a:r>
            <a:r>
              <a:rPr lang="sv-SE" sz="1800" baseline="30000" dirty="0"/>
              <a:t>-4</a:t>
            </a:r>
            <a:r>
              <a:rPr lang="sv-SE" sz="1800" dirty="0"/>
              <a:t> ont suggéré que la TCC peut améliorer :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sv-SE" sz="1500" dirty="0"/>
              <a:t>La dépression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sv-SE" sz="1500" dirty="0"/>
              <a:t>L’anxiété</a:t>
            </a:r>
            <a:r>
              <a:rPr lang="en-US" sz="1500" baseline="30000" dirty="0"/>
              <a:t> 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GB" sz="1500" dirty="0" err="1"/>
              <a:t>L’essoufflement</a:t>
            </a:r>
            <a:endParaRPr lang="sv-SE" sz="1500" dirty="0"/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sv-SE" sz="1500" dirty="0"/>
              <a:t>La qualité de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Bien que la durée </a:t>
            </a:r>
            <a:r>
              <a:rPr lang="en-US" sz="1800" dirty="0" err="1"/>
              <a:t>avant</a:t>
            </a:r>
            <a:r>
              <a:rPr lang="en-US" sz="1800" dirty="0"/>
              <a:t> </a:t>
            </a:r>
            <a:r>
              <a:rPr lang="en-US" sz="1800" dirty="0" err="1"/>
              <a:t>l’obtention</a:t>
            </a:r>
            <a:r>
              <a:rPr lang="en-US" sz="1800" dirty="0"/>
              <a:t> de </a:t>
            </a:r>
            <a:r>
              <a:rPr lang="en-US" sz="1800" dirty="0" err="1"/>
              <a:t>bénéfices</a:t>
            </a:r>
            <a:r>
              <a:rPr lang="en-US" sz="1800" dirty="0"/>
              <a:t> et </a:t>
            </a:r>
            <a:r>
              <a:rPr lang="en-US" sz="1800" dirty="0" err="1"/>
              <a:t>l’intensité</a:t>
            </a:r>
            <a:r>
              <a:rPr lang="en-US" sz="1800" dirty="0"/>
              <a:t> du </a:t>
            </a:r>
            <a:r>
              <a:rPr lang="en-US" sz="1800" dirty="0" err="1"/>
              <a:t>traitement</a:t>
            </a:r>
            <a:r>
              <a:rPr lang="en-US" sz="1800" dirty="0"/>
              <a:t> </a:t>
            </a:r>
            <a:r>
              <a:rPr lang="en-US" sz="1800" dirty="0" err="1"/>
              <a:t>peuvent</a:t>
            </a:r>
            <a:r>
              <a:rPr lang="en-US" sz="1800" dirty="0"/>
              <a:t> varier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fonction</a:t>
            </a:r>
            <a:r>
              <a:rPr lang="en-US" sz="1800" dirty="0"/>
              <a:t> de </a:t>
            </a:r>
            <a:r>
              <a:rPr lang="en-US" sz="1800" dirty="0" err="1"/>
              <a:t>l’individu</a:t>
            </a:r>
            <a:r>
              <a:rPr lang="en-US" sz="1800" dirty="0"/>
              <a:t>.</a:t>
            </a:r>
          </a:p>
          <a:p>
            <a:endParaRPr lang="en-US" sz="1800" baseline="30000" dirty="0"/>
          </a:p>
          <a:p>
            <a:endParaRPr lang="en-US" sz="1800" dirty="0"/>
          </a:p>
        </p:txBody>
      </p:sp>
      <p:sp>
        <p:nvSpPr>
          <p:cNvPr id="4" name="6 - TextBox">
            <a:extLst>
              <a:ext uri="{FF2B5EF4-FFF2-40B4-BE49-F238E27FC236}">
                <a16:creationId xmlns:a16="http://schemas.microsoft.com/office/drawing/2014/main" id="{115CE191-A275-D163-769D-DA0D54C18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Pollok J, et al. Cochrane Database </a:t>
            </a:r>
            <a:r>
              <a:rPr lang="en-GB" altLang="zh-CN" sz="800" dirty="0" err="1"/>
              <a:t>Syst</a:t>
            </a:r>
            <a:r>
              <a:rPr lang="en-GB" altLang="zh-CN" sz="800" dirty="0"/>
              <a:t> Rev 2019;3:CD012347; 2. Williams M. Int J Chron Obstruct </a:t>
            </a:r>
            <a:r>
              <a:rPr lang="en-GB" altLang="zh-CN" sz="800" dirty="0" err="1"/>
              <a:t>Pulmon</a:t>
            </a:r>
            <a:r>
              <a:rPr lang="en-GB" altLang="zh-CN" sz="800" dirty="0"/>
              <a:t> Dis 2020;15:903-19; </a:t>
            </a:r>
            <a:br>
              <a:rPr lang="en-GB" altLang="zh-CN" sz="800" dirty="0"/>
            </a:br>
            <a:r>
              <a:rPr lang="en-GB" altLang="zh-CN" sz="800" dirty="0"/>
              <a:t>3. Ma RC, et al. Complement </a:t>
            </a:r>
            <a:r>
              <a:rPr lang="en-GB" altLang="zh-CN" sz="800" dirty="0" err="1"/>
              <a:t>Ther</a:t>
            </a:r>
            <a:r>
              <a:rPr lang="en-GB" altLang="zh-CN" sz="800" dirty="0"/>
              <a:t> Clin </a:t>
            </a:r>
            <a:r>
              <a:rPr lang="en-GB" altLang="zh-CN" sz="800" dirty="0" err="1"/>
              <a:t>Pract</a:t>
            </a:r>
            <a:r>
              <a:rPr lang="en-GB" altLang="zh-CN" sz="800" dirty="0"/>
              <a:t> 2020;38:101071; 4. Zhang X, et al. Clin </a:t>
            </a:r>
            <a:r>
              <a:rPr lang="en-GB" altLang="zh-CN" sz="800" dirty="0" err="1"/>
              <a:t>Resp</a:t>
            </a:r>
            <a:r>
              <a:rPr lang="en-GB" altLang="zh-CN" sz="800" dirty="0"/>
              <a:t> J 2020;14:891-900.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78190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F101-594E-B352-E8C4-9E62D98B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Aborder</a:t>
            </a:r>
            <a:r>
              <a:rPr lang="en-US" dirty="0"/>
              <a:t> la TCC </a:t>
            </a:r>
            <a:r>
              <a:rPr lang="en-US" dirty="0" err="1"/>
              <a:t>comme</a:t>
            </a:r>
            <a:r>
              <a:rPr lang="en-US" dirty="0"/>
              <a:t> option : Conseils pratiques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8FAD3-411D-5880-F370-07CCBD57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6703037" cy="2628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Reconnaître que la BPCO, comme toutes les maladies chroniques, peut affecter les personnes aussi bien psychologiquement et émotionnellement que physiquement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Suggérer que la gestion de ce problème est tout aussi importante que celle des symptômes physiques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Dire que l’anxiété est fréquente dans la BPCO (mais éviter de dire que c’est normal, sous-entendu qu’il n’est pas nécessaire de la prendre en compte)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Dire que vous souhaiteriez les revoir dans 6 à 8 semaines afin de souligner votre engagement envers cette approche</a:t>
            </a:r>
          </a:p>
          <a:p>
            <a:endParaRPr lang="en-US" sz="1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FF15D86-D3F1-30ED-D920-98811BFA664B}"/>
              </a:ext>
            </a:extLst>
          </p:cNvPr>
          <p:cNvSpPr/>
          <p:nvPr/>
        </p:nvSpPr>
        <p:spPr>
          <a:xfrm flipH="1">
            <a:off x="6988629" y="1364763"/>
            <a:ext cx="1981200" cy="2628900"/>
          </a:xfrm>
          <a:prstGeom prst="wedgeRoundRectCallout">
            <a:avLst>
              <a:gd name="adj1" fmla="val 42134"/>
              <a:gd name="adj2" fmla="val 55487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‘Beaucoup de </a:t>
            </a:r>
            <a:r>
              <a:rPr lang="en-GB" sz="1600" dirty="0" err="1">
                <a:solidFill>
                  <a:schemeClr val="bg1"/>
                </a:solidFill>
              </a:rPr>
              <a:t>personnes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atteintes</a:t>
            </a:r>
            <a:r>
              <a:rPr lang="en-GB" sz="1600" dirty="0">
                <a:solidFill>
                  <a:schemeClr val="bg1"/>
                </a:solidFill>
              </a:rPr>
              <a:t> de BPCO </a:t>
            </a:r>
            <a:r>
              <a:rPr lang="en-GB" sz="1600" dirty="0" err="1">
                <a:solidFill>
                  <a:schemeClr val="bg1"/>
                </a:solidFill>
              </a:rPr>
              <a:t>ont</a:t>
            </a:r>
            <a:r>
              <a:rPr lang="en-GB" sz="1600" dirty="0">
                <a:solidFill>
                  <a:schemeClr val="bg1"/>
                </a:solidFill>
              </a:rPr>
              <a:t> de </a:t>
            </a:r>
            <a:r>
              <a:rPr lang="en-GB" sz="1600" dirty="0" err="1">
                <a:solidFill>
                  <a:schemeClr val="bg1"/>
                </a:solidFill>
              </a:rPr>
              <a:t>l’anxiété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c’est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aussi</a:t>
            </a:r>
            <a:r>
              <a:rPr lang="en-GB" sz="1600" dirty="0">
                <a:solidFill>
                  <a:schemeClr val="bg1"/>
                </a:solidFill>
              </a:rPr>
              <a:t> important de la prendre </a:t>
            </a:r>
            <a:r>
              <a:rPr lang="en-GB" sz="1600" dirty="0" err="1">
                <a:solidFill>
                  <a:schemeClr val="bg1"/>
                </a:solidFill>
              </a:rPr>
              <a:t>en</a:t>
            </a:r>
            <a:r>
              <a:rPr lang="en-GB" sz="1600" dirty="0">
                <a:solidFill>
                  <a:schemeClr val="bg1"/>
                </a:solidFill>
              </a:rPr>
              <a:t> charge au </a:t>
            </a:r>
            <a:r>
              <a:rPr lang="en-GB" sz="1600" dirty="0" err="1">
                <a:solidFill>
                  <a:schemeClr val="bg1"/>
                </a:solidFill>
              </a:rPr>
              <a:t>même</a:t>
            </a:r>
            <a:r>
              <a:rPr lang="en-GB" sz="1600" dirty="0">
                <a:solidFill>
                  <a:schemeClr val="bg1"/>
                </a:solidFill>
              </a:rPr>
              <a:t> titre que </a:t>
            </a:r>
            <a:r>
              <a:rPr lang="en-GB" sz="1600" dirty="0" err="1">
                <a:solidFill>
                  <a:schemeClr val="bg1"/>
                </a:solidFill>
              </a:rPr>
              <a:t>votre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essoufflement</a:t>
            </a:r>
            <a:r>
              <a:rPr lang="en-GB" sz="1600" dirty="0">
                <a:solidFill>
                  <a:schemeClr val="bg1"/>
                </a:solidFill>
              </a:rPr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3129175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68E1-65C5-7020-235D-E8284208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la TCC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72DC-C2EC-B2AE-CA43-68161259C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005296"/>
            <a:ext cx="7772400" cy="2628900"/>
          </a:xfrm>
        </p:spPr>
        <p:txBody>
          <a:bodyPr/>
          <a:lstStyle/>
          <a:p>
            <a:r>
              <a:rPr lang="sv-SE" sz="1800" i="1" dirty="0"/>
              <a:t>”Nous savons que l’essoufflement est anxiogène et qu’il nous affecte aussi bien émotionnellement que physiquement. Apprendre à gérer cette peur et cette anxiété est tout aussi important que la gestion de vos symptômes physiques. La TCC est un moyen d’y parvenir et consiste à examiner comment nos pensées, nos sentiments, nos comportements et nos symptômes interagissent”.</a:t>
            </a:r>
          </a:p>
          <a:p>
            <a:pPr marL="0" indent="0">
              <a:buNone/>
            </a:pPr>
            <a:endParaRPr lang="sv-SE" sz="1800" i="1" dirty="0"/>
          </a:p>
          <a:p>
            <a:r>
              <a:rPr lang="sv-SE" sz="1800" dirty="0"/>
              <a:t>Comme pour tout traitement que vous recommandez, il est utile de vérifier sur une échelle de 1 à 10 dans quelle mesure votre patient est susceptible de l’appliquer.</a:t>
            </a:r>
          </a:p>
          <a:p>
            <a:pPr lvl="1"/>
            <a:r>
              <a:rPr lang="sv-SE" sz="1500" dirty="0"/>
              <a:t>Les scores ≤ 7 suggèrent qu’un soutien supplémentaire ou un plan révisé peut être nécessaire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173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AA79-6683-54C5-D482-C7817F52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D’autres</a:t>
            </a:r>
            <a:r>
              <a:rPr lang="en-US" dirty="0"/>
              <a:t> </a:t>
            </a:r>
            <a:r>
              <a:rPr lang="en-US" dirty="0" err="1"/>
              <a:t>moyens</a:t>
            </a:r>
            <a:r>
              <a:rPr lang="en-US" dirty="0"/>
              <a:t> </a:t>
            </a:r>
            <a:r>
              <a:rPr lang="en-US" dirty="0" err="1"/>
              <a:t>visant</a:t>
            </a:r>
            <a:r>
              <a:rPr lang="en-US" dirty="0"/>
              <a:t> à </a:t>
            </a:r>
            <a:r>
              <a:rPr lang="en-US" dirty="0" err="1"/>
              <a:t>remédier</a:t>
            </a:r>
            <a:r>
              <a:rPr lang="en-US" dirty="0"/>
              <a:t> à </a:t>
            </a:r>
            <a:r>
              <a:rPr lang="en-US" dirty="0" err="1"/>
              <a:t>l’essoufflement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soulager</a:t>
            </a:r>
            <a:r>
              <a:rPr lang="en-US" dirty="0"/>
              <a:t> </a:t>
            </a:r>
            <a:r>
              <a:rPr lang="en-US" dirty="0" err="1"/>
              <a:t>l’anxiété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8F483F-E55A-66E5-D40C-C4BADEE82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626"/>
              </p:ext>
            </p:extLst>
          </p:nvPr>
        </p:nvGraphicFramePr>
        <p:xfrm>
          <a:off x="317500" y="1320800"/>
          <a:ext cx="8521700" cy="3786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1788038553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921137097"/>
                    </a:ext>
                  </a:extLst>
                </a:gridCol>
              </a:tblGrid>
              <a:tr h="293003">
                <a:tc>
                  <a:txBody>
                    <a:bodyPr/>
                    <a:lstStyle/>
                    <a:p>
                      <a:r>
                        <a:rPr lang="en-US" sz="1200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But/Objectif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361643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200" dirty="0" err="1"/>
                        <a:t>Méditation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pleine</a:t>
                      </a:r>
                      <a:r>
                        <a:rPr lang="en-US" sz="1200" dirty="0"/>
                        <a:t> conscience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minutes de respiration </a:t>
                      </a:r>
                      <a:r>
                        <a:rPr lang="en-US" sz="1200" dirty="0" err="1"/>
                        <a:t>pleine</a:t>
                      </a:r>
                      <a:r>
                        <a:rPr lang="en-US" sz="1200" dirty="0"/>
                        <a:t> conscience </a:t>
                      </a:r>
                      <a:r>
                        <a:rPr lang="en-US" sz="1200" dirty="0" err="1"/>
                        <a:t>réduisent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l’essoufflement</a:t>
                      </a:r>
                      <a:r>
                        <a:rPr lang="en-US" sz="1200" dirty="0"/>
                        <a:t> dans les maladies </a:t>
                      </a:r>
                      <a:r>
                        <a:rPr lang="en-US" sz="1200" dirty="0" err="1"/>
                        <a:t>pulmonaires</a:t>
                      </a:r>
                      <a:r>
                        <a:rPr lang="en-US" sz="1200" dirty="0"/>
                        <a:t> et </a:t>
                      </a:r>
                      <a:r>
                        <a:rPr lang="en-US" sz="1200" dirty="0" err="1"/>
                        <a:t>l’anxiété</a:t>
                      </a:r>
                      <a:r>
                        <a:rPr lang="en-US" sz="1200" dirty="0"/>
                        <a:t>/la depression dans les maladies </a:t>
                      </a:r>
                      <a:r>
                        <a:rPr lang="en-US" sz="1200" dirty="0" err="1"/>
                        <a:t>avancées</a:t>
                      </a:r>
                      <a:r>
                        <a:rPr lang="en-US" sz="1200" dirty="0"/>
                        <a:t> ; </a:t>
                      </a:r>
                      <a:r>
                        <a:rPr lang="en-US" sz="1200" dirty="0" err="1"/>
                        <a:t>améliorent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l’attention</a:t>
                      </a:r>
                      <a:r>
                        <a:rPr lang="en-US" sz="1200" dirty="0"/>
                        <a:t> et </a:t>
                      </a:r>
                      <a:r>
                        <a:rPr lang="en-US" sz="1200" dirty="0" err="1"/>
                        <a:t>peuvent</a:t>
                      </a:r>
                      <a:r>
                        <a:rPr lang="en-US" sz="1200" dirty="0"/>
                        <a:t> augmenter </a:t>
                      </a:r>
                      <a:r>
                        <a:rPr lang="en-US" sz="1200" dirty="0" err="1"/>
                        <a:t>l’auto-efficacité</a:t>
                      </a:r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95244"/>
                  </a:ext>
                </a:extLst>
              </a:tr>
              <a:tr h="510125">
                <a:tc>
                  <a:txBody>
                    <a:bodyPr/>
                    <a:lstStyle/>
                    <a:p>
                      <a:r>
                        <a:rPr lang="en-US" sz="1200" dirty="0"/>
                        <a:t>Techniques de relaxation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Certaines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données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indiquent</a:t>
                      </a:r>
                      <a:r>
                        <a:rPr lang="en-US" sz="1200" dirty="0"/>
                        <a:t> que les interventions de relaxation </a:t>
                      </a:r>
                      <a:r>
                        <a:rPr lang="en-US" sz="1200" dirty="0" err="1"/>
                        <a:t>peuvent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soulager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l’anxiété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l’essoufflement</a:t>
                      </a:r>
                      <a:r>
                        <a:rPr lang="en-US" sz="1200" dirty="0"/>
                        <a:t> et la fatigue chez les </a:t>
                      </a:r>
                      <a:r>
                        <a:rPr lang="en-US" sz="1200" dirty="0" err="1"/>
                        <a:t>personnes</a:t>
                      </a:r>
                      <a:r>
                        <a:rPr lang="en-US" sz="1200" dirty="0"/>
                        <a:t> BPCO. </a:t>
                      </a:r>
                      <a:r>
                        <a:rPr lang="en-US" sz="1200" dirty="0" err="1"/>
                        <a:t>L’imagerie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guidée</a:t>
                      </a:r>
                      <a:r>
                        <a:rPr lang="en-US" sz="1200" dirty="0"/>
                        <a:t> (“</a:t>
                      </a:r>
                      <a:r>
                        <a:rPr lang="en-US" sz="1200" dirty="0" err="1"/>
                        <a:t>pensez</a:t>
                      </a:r>
                      <a:r>
                        <a:rPr lang="en-US" sz="1200" dirty="0"/>
                        <a:t> à un </a:t>
                      </a:r>
                      <a:r>
                        <a:rPr lang="en-US" sz="1200" dirty="0" err="1"/>
                        <a:t>endroit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agréable</a:t>
                      </a:r>
                      <a:r>
                        <a:rPr lang="en-US" sz="1200" dirty="0"/>
                        <a:t>”), la relaxation </a:t>
                      </a:r>
                      <a:r>
                        <a:rPr lang="en-US" sz="1200" dirty="0" err="1"/>
                        <a:t>musculaire</a:t>
                      </a:r>
                      <a:r>
                        <a:rPr lang="en-US" sz="1200" dirty="0"/>
                        <a:t> progressive et le </a:t>
                      </a:r>
                      <a:r>
                        <a:rPr lang="en-US" sz="1200" dirty="0" err="1"/>
                        <a:t>comptage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sont</a:t>
                      </a:r>
                      <a:r>
                        <a:rPr lang="en-US" sz="1200" dirty="0"/>
                        <a:t> les plus </a:t>
                      </a:r>
                      <a:r>
                        <a:rPr lang="en-US" sz="1200" dirty="0" err="1"/>
                        <a:t>acceptables</a:t>
                      </a:r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20983"/>
                  </a:ext>
                </a:extLst>
              </a:tr>
              <a:tr h="293003">
                <a:tc>
                  <a:txBody>
                    <a:bodyPr/>
                    <a:lstStyle/>
                    <a:p>
                      <a:r>
                        <a:rPr lang="en-US" sz="1200" dirty="0"/>
                        <a:t>Acupuncture/pression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Améliore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l’essoufflement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cas</a:t>
                      </a:r>
                      <a:r>
                        <a:rPr lang="en-US" sz="1200" dirty="0"/>
                        <a:t> de </a:t>
                      </a:r>
                      <a:r>
                        <a:rPr lang="en-US" sz="1200" dirty="0" err="1"/>
                        <a:t>maladie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avancée</a:t>
                      </a:r>
                      <a:r>
                        <a:rPr lang="en-US" sz="1200" dirty="0"/>
                        <a:t> et </a:t>
                      </a:r>
                      <a:r>
                        <a:rPr lang="en-US" sz="1200" dirty="0" err="1"/>
                        <a:t>peut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réduire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l’anxiété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30810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200" dirty="0" err="1"/>
                        <a:t>Thérapie</a:t>
                      </a:r>
                      <a:r>
                        <a:rPr lang="en-US" sz="1200" dirty="0"/>
                        <a:t> par le chant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 </a:t>
                      </a:r>
                      <a:r>
                        <a:rPr lang="en-US" sz="1200" dirty="0" err="1"/>
                        <a:t>plupart</a:t>
                      </a:r>
                      <a:r>
                        <a:rPr lang="en-US" sz="1200" dirty="0"/>
                        <a:t> des </a:t>
                      </a:r>
                      <a:r>
                        <a:rPr lang="en-US" sz="1200" dirty="0" err="1"/>
                        <a:t>preuves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suggèrent</a:t>
                      </a:r>
                      <a:r>
                        <a:rPr lang="en-US" sz="1200" dirty="0"/>
                        <a:t> que la </a:t>
                      </a:r>
                      <a:r>
                        <a:rPr lang="en-US" sz="1200" dirty="0" err="1"/>
                        <a:t>thérapie</a:t>
                      </a:r>
                      <a:r>
                        <a:rPr lang="en-US" sz="1200" dirty="0"/>
                        <a:t> par le chant </a:t>
                      </a:r>
                      <a:r>
                        <a:rPr lang="en-US" sz="1200" dirty="0" err="1"/>
                        <a:t>peut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améliorer</a:t>
                      </a:r>
                      <a:r>
                        <a:rPr lang="en-US" sz="1200" dirty="0"/>
                        <a:t> la </a:t>
                      </a:r>
                      <a:r>
                        <a:rPr lang="en-US" sz="1200" dirty="0" err="1"/>
                        <a:t>fonction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pulmonaire</a:t>
                      </a:r>
                      <a:r>
                        <a:rPr lang="en-US" sz="1200" dirty="0"/>
                        <a:t> ; </a:t>
                      </a:r>
                      <a:r>
                        <a:rPr lang="en-US" sz="1200" dirty="0" err="1"/>
                        <a:t>certaines</a:t>
                      </a:r>
                      <a:r>
                        <a:rPr lang="en-US" sz="1200" dirty="0"/>
                        <a:t> études </a:t>
                      </a:r>
                      <a:r>
                        <a:rPr lang="en-US" sz="1200" dirty="0" err="1"/>
                        <a:t>prouvent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qu’elle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améliorer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l’anxiété</a:t>
                      </a:r>
                      <a:r>
                        <a:rPr lang="en-US" sz="1200" dirty="0"/>
                        <a:t> et la </a:t>
                      </a:r>
                      <a:r>
                        <a:rPr lang="en-US" sz="1200" dirty="0" err="1"/>
                        <a:t>QdV</a:t>
                      </a:r>
                      <a:r>
                        <a:rPr lang="en-US" sz="1200" dirty="0"/>
                        <a:t> ; des études </a:t>
                      </a:r>
                      <a:r>
                        <a:rPr lang="en-US" sz="1200" dirty="0" err="1"/>
                        <a:t>anecdotiques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montrent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également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qu’elle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est</a:t>
                      </a:r>
                      <a:r>
                        <a:rPr lang="en-US" sz="1200" dirty="0"/>
                        <a:t> utile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01110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200" dirty="0"/>
                        <a:t>La </a:t>
                      </a:r>
                      <a:r>
                        <a:rPr lang="en-US" sz="1200" dirty="0" err="1"/>
                        <a:t>psychologie</a:t>
                      </a:r>
                      <a:r>
                        <a:rPr lang="en-US" sz="1200" dirty="0"/>
                        <a:t> positive procure un sentiment de </a:t>
                      </a:r>
                      <a:r>
                        <a:rPr lang="en-US" sz="1200" dirty="0" err="1"/>
                        <a:t>contrôle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confiance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 </a:t>
                      </a:r>
                      <a:r>
                        <a:rPr lang="en-US" sz="1200" dirty="0" err="1"/>
                        <a:t>basée</a:t>
                      </a:r>
                      <a:r>
                        <a:rPr lang="en-US" sz="1200" dirty="0"/>
                        <a:t> sur les </a:t>
                      </a:r>
                      <a:r>
                        <a:rPr lang="en-US" sz="1200" dirty="0" err="1"/>
                        <a:t>preuves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cependant</a:t>
                      </a:r>
                      <a:r>
                        <a:rPr lang="en-US" sz="1200" dirty="0"/>
                        <a:t>, les services </a:t>
                      </a:r>
                      <a:r>
                        <a:rPr lang="en-US" sz="1200" dirty="0" err="1"/>
                        <a:t>d’aide</a:t>
                      </a:r>
                      <a:r>
                        <a:rPr lang="en-US" sz="1200" dirty="0"/>
                        <a:t> aux </a:t>
                      </a:r>
                      <a:r>
                        <a:rPr lang="en-US" sz="1200" dirty="0" err="1"/>
                        <a:t>personnes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souffrant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d’essoufflement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réduisent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l’anxiété</a:t>
                      </a:r>
                      <a:r>
                        <a:rPr lang="en-US" sz="1200" dirty="0"/>
                        <a:t>/la depression et </a:t>
                      </a:r>
                      <a:r>
                        <a:rPr lang="en-US" sz="1200" dirty="0" err="1"/>
                        <a:t>utilisent</a:t>
                      </a:r>
                      <a:r>
                        <a:rPr lang="en-US" sz="1200" dirty="0"/>
                        <a:t> la </a:t>
                      </a:r>
                      <a:r>
                        <a:rPr lang="en-US" sz="1200" dirty="0" err="1"/>
                        <a:t>psychologie</a:t>
                      </a:r>
                      <a:r>
                        <a:rPr lang="en-US" sz="1200" dirty="0"/>
                        <a:t> positive, ameliorant </a:t>
                      </a:r>
                      <a:r>
                        <a:rPr lang="en-US" sz="1200" dirty="0" err="1"/>
                        <a:t>ainsi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l’auto-efficacité</a:t>
                      </a:r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497976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200" dirty="0" err="1"/>
                        <a:t>Présence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sociale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D’après</a:t>
                      </a:r>
                      <a:r>
                        <a:rPr lang="en-US" sz="1200" dirty="0"/>
                        <a:t> des études </a:t>
                      </a:r>
                      <a:r>
                        <a:rPr lang="en-US" sz="1200" dirty="0" err="1"/>
                        <a:t>expérimentales</a:t>
                      </a:r>
                      <a:r>
                        <a:rPr lang="en-US" sz="1200" dirty="0"/>
                        <a:t>, la presence </a:t>
                      </a:r>
                      <a:r>
                        <a:rPr lang="en-US" sz="1200" dirty="0" err="1"/>
                        <a:t>sociale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réduit</a:t>
                      </a:r>
                      <a:r>
                        <a:rPr lang="en-US" sz="1200" dirty="0"/>
                        <a:t> la sensation </a:t>
                      </a:r>
                      <a:r>
                        <a:rPr lang="en-US" sz="1200" dirty="0" err="1"/>
                        <a:t>d’essoufflement</a:t>
                      </a:r>
                      <a:r>
                        <a:rPr lang="en-US" sz="1200" dirty="0"/>
                        <a:t> chez les </a:t>
                      </a:r>
                      <a:r>
                        <a:rPr lang="en-US" sz="1200" dirty="0" err="1"/>
                        <a:t>volontaires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sains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ils</a:t>
                      </a:r>
                      <a:r>
                        <a:rPr lang="en-US" sz="1200" dirty="0"/>
                        <a:t> se </a:t>
                      </a:r>
                      <a:r>
                        <a:rPr lang="en-US" sz="1200" dirty="0" err="1"/>
                        <a:t>disent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rassurés</a:t>
                      </a:r>
                      <a:r>
                        <a:rPr lang="en-US" sz="1200" dirty="0"/>
                        <a:t> par la presence </a:t>
                      </a:r>
                      <a:r>
                        <a:rPr lang="en-US" sz="1200" dirty="0" err="1"/>
                        <a:t>d’autrui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55636"/>
                  </a:ext>
                </a:extLst>
              </a:tr>
            </a:tbl>
          </a:graphicData>
        </a:graphic>
      </p:graphicFrame>
      <p:sp>
        <p:nvSpPr>
          <p:cNvPr id="5" name="6 - TextBox">
            <a:extLst>
              <a:ext uri="{FF2B5EF4-FFF2-40B4-BE49-F238E27FC236}">
                <a16:creationId xmlns:a16="http://schemas.microsoft.com/office/drawing/2014/main" id="{E314CFAD-42F1-B12B-DBA3-E9C6D1EB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60886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78D0-8B27-FEDA-94BC-135CE64B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médicamenteuses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CD93-F65E-FDF8-FBC4-4D192F3D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baseline="0" dirty="0" err="1"/>
              <a:t>L’anxiété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peut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être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prise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en</a:t>
            </a:r>
            <a:r>
              <a:rPr lang="en-US" sz="1800" b="0" i="0" u="none" strike="noStrike" baseline="0" dirty="0"/>
              <a:t> charge par des ISRS, </a:t>
            </a:r>
            <a:r>
              <a:rPr lang="en-US" sz="1800" b="0" i="0" u="none" strike="noStrike" baseline="0" dirty="0" err="1"/>
              <a:t>mais</a:t>
            </a:r>
            <a:r>
              <a:rPr lang="en-US" sz="1800" b="0" i="0" u="none" strike="noStrike" baseline="0" dirty="0"/>
              <a:t> les </a:t>
            </a:r>
            <a:r>
              <a:rPr lang="en-US" sz="1800" b="0" i="0" u="none" strike="noStrike" baseline="0" dirty="0" err="1"/>
              <a:t>preuves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sont</a:t>
            </a:r>
            <a:r>
              <a:rPr lang="en-US" sz="1800" b="0" i="0" u="none" strike="noStrike" baseline="0" dirty="0"/>
              <a:t> faibles.</a:t>
            </a:r>
            <a:r>
              <a:rPr lang="en-US" sz="1800" b="0" i="0" u="none" strike="noStrike" baseline="30000" dirty="0"/>
              <a:t>1</a:t>
            </a:r>
          </a:p>
          <a:p>
            <a:r>
              <a:rPr lang="en-GB" sz="1800" dirty="0"/>
              <a:t>Les </a:t>
            </a:r>
            <a:r>
              <a:rPr lang="en-GB" sz="1800" dirty="0" err="1"/>
              <a:t>benzodiazépines</a:t>
            </a:r>
            <a:r>
              <a:rPr lang="en-GB" sz="1800" dirty="0"/>
              <a:t> </a:t>
            </a:r>
            <a:r>
              <a:rPr lang="en-GB" sz="1800" dirty="0" err="1"/>
              <a:t>peuvent</a:t>
            </a:r>
            <a:r>
              <a:rPr lang="en-GB" sz="1800" dirty="0"/>
              <a:t> </a:t>
            </a:r>
            <a:r>
              <a:rPr lang="en-GB" sz="1800" dirty="0" err="1"/>
              <a:t>être</a:t>
            </a:r>
            <a:r>
              <a:rPr lang="en-GB" sz="1800" dirty="0"/>
              <a:t> </a:t>
            </a:r>
            <a:r>
              <a:rPr lang="en-GB" sz="1800" dirty="0" err="1"/>
              <a:t>envisagées</a:t>
            </a:r>
            <a:r>
              <a:rPr lang="en-GB" sz="1800" dirty="0"/>
              <a:t> pour </a:t>
            </a:r>
            <a:r>
              <a:rPr lang="en-GB" sz="1800" dirty="0" err="1"/>
              <a:t>une</a:t>
            </a:r>
            <a:r>
              <a:rPr lang="en-GB" sz="1800" dirty="0"/>
              <a:t> utilisation à court </a:t>
            </a:r>
            <a:r>
              <a:rPr lang="en-GB" sz="1800" dirty="0" err="1"/>
              <a:t>terme</a:t>
            </a:r>
            <a:r>
              <a:rPr lang="en-GB" sz="1800" dirty="0"/>
              <a:t> (pas plus de 4 </a:t>
            </a:r>
            <a:r>
              <a:rPr lang="en-GB" sz="1800" dirty="0" err="1"/>
              <a:t>semaines</a:t>
            </a:r>
            <a:r>
              <a:rPr lang="en-GB" sz="1800" dirty="0"/>
              <a:t>) </a:t>
            </a:r>
            <a:r>
              <a:rPr lang="en-GB" sz="1800" dirty="0" err="1"/>
              <a:t>uniquement</a:t>
            </a:r>
            <a:r>
              <a:rPr lang="en-GB" sz="1800" dirty="0"/>
              <a:t> pour les </a:t>
            </a:r>
            <a:r>
              <a:rPr lang="en-GB" sz="1800" dirty="0" err="1"/>
              <a:t>personnes</a:t>
            </a:r>
            <a:r>
              <a:rPr lang="en-GB" sz="1800" dirty="0"/>
              <a:t> </a:t>
            </a:r>
            <a:r>
              <a:rPr lang="en-GB" sz="1800" dirty="0" err="1"/>
              <a:t>souffrant</a:t>
            </a:r>
            <a:r>
              <a:rPr lang="en-GB" sz="1800" dirty="0"/>
              <a:t> </a:t>
            </a:r>
            <a:r>
              <a:rPr lang="en-GB" sz="1800" dirty="0" err="1"/>
              <a:t>d’anxiété</a:t>
            </a:r>
            <a:r>
              <a:rPr lang="en-GB" sz="1800" dirty="0"/>
              <a:t> </a:t>
            </a:r>
            <a:r>
              <a:rPr lang="en-GB" sz="1800" dirty="0" err="1"/>
              <a:t>aiguë</a:t>
            </a:r>
            <a:r>
              <a:rPr lang="en-GB" sz="1800" dirty="0"/>
              <a:t>.</a:t>
            </a:r>
            <a:endParaRPr lang="en-US" sz="1800" dirty="0"/>
          </a:p>
        </p:txBody>
      </p:sp>
      <p:sp>
        <p:nvSpPr>
          <p:cNvPr id="4" name="6 - TextBox">
            <a:extLst>
              <a:ext uri="{FF2B5EF4-FFF2-40B4-BE49-F238E27FC236}">
                <a16:creationId xmlns:a16="http://schemas.microsoft.com/office/drawing/2014/main" id="{EF8AE555-5DDA-5BDE-1DAF-57879000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Usmani ZA, et al. Cochrane Database </a:t>
            </a:r>
            <a:r>
              <a:rPr lang="en-GB" altLang="zh-CN" sz="800" dirty="0" err="1"/>
              <a:t>Syst</a:t>
            </a:r>
            <a:r>
              <a:rPr lang="en-GB" altLang="zh-CN" sz="800" dirty="0"/>
              <a:t> Rev 2011;11;CD008483.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90720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n-GB" dirty="0"/>
              <a:t>About these slides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err="1"/>
              <a:t>Vous</a:t>
            </a:r>
            <a:r>
              <a:rPr lang="en-GB" sz="1600" dirty="0"/>
              <a:t> </a:t>
            </a:r>
            <a:r>
              <a:rPr lang="en-GB" sz="1600" dirty="0" err="1"/>
              <a:t>pouvez</a:t>
            </a:r>
            <a:r>
              <a:rPr lang="en-GB" sz="1600" dirty="0"/>
              <a:t> utiliser, </a:t>
            </a:r>
            <a:r>
              <a:rPr lang="en-GB" sz="1600" dirty="0" err="1"/>
              <a:t>mettre</a:t>
            </a:r>
            <a:r>
              <a:rPr lang="en-GB" sz="1600" dirty="0"/>
              <a:t> à jour et </a:t>
            </a:r>
            <a:r>
              <a:rPr lang="en-GB" sz="1600" dirty="0" err="1"/>
              <a:t>partager</a:t>
            </a:r>
            <a:r>
              <a:rPr lang="en-GB" sz="1600" dirty="0"/>
              <a:t> </a:t>
            </a:r>
            <a:r>
              <a:rPr lang="en-GB" sz="1600" dirty="0" err="1"/>
              <a:t>ces</a:t>
            </a:r>
            <a:r>
              <a:rPr lang="en-GB" sz="1600" dirty="0"/>
              <a:t> </a:t>
            </a:r>
            <a:r>
              <a:rPr lang="en-GB" sz="1600" dirty="0" err="1"/>
              <a:t>dispositives</a:t>
            </a:r>
            <a:r>
              <a:rPr lang="en-GB" sz="1600" dirty="0"/>
              <a:t> </a:t>
            </a:r>
            <a:r>
              <a:rPr lang="en-GB" sz="1600" dirty="0" err="1"/>
              <a:t>librement</a:t>
            </a:r>
            <a:r>
              <a:rPr lang="en-GB" sz="1600" dirty="0"/>
              <a:t> avec </a:t>
            </a:r>
            <a:r>
              <a:rPr lang="en-GB" sz="1600" dirty="0" err="1"/>
              <a:t>vos</a:t>
            </a:r>
            <a:r>
              <a:rPr lang="en-GB" sz="1600" dirty="0"/>
              <a:t> </a:t>
            </a:r>
            <a:r>
              <a:rPr lang="en-GB" sz="1600" dirty="0" err="1"/>
              <a:t>collègues</a:t>
            </a:r>
            <a:r>
              <a:rPr lang="en-GB" sz="1600" dirty="0"/>
              <a:t> et patients dans un but non commercial</a:t>
            </a:r>
          </a:p>
          <a:p>
            <a:r>
              <a:rPr lang="en-GB" sz="1600" dirty="0"/>
              <a:t>Il y aura </a:t>
            </a:r>
            <a:r>
              <a:rPr lang="en-GB" sz="1600" dirty="0" err="1"/>
              <a:t>une</a:t>
            </a:r>
            <a:r>
              <a:rPr lang="en-GB" sz="1600" dirty="0"/>
              <a:t> introduction sur les </a:t>
            </a:r>
            <a:r>
              <a:rPr lang="en-GB" sz="1600" dirty="0" err="1"/>
              <a:t>généralités</a:t>
            </a:r>
            <a:r>
              <a:rPr lang="en-GB" sz="1600" dirty="0"/>
              <a:t> sur la BPCO et la </a:t>
            </a:r>
            <a:r>
              <a:rPr lang="en-GB" sz="1600" dirty="0" err="1"/>
              <a:t>santé</a:t>
            </a:r>
            <a:r>
              <a:rPr lang="en-GB" sz="1600" dirty="0"/>
              <a:t> </a:t>
            </a:r>
            <a:r>
              <a:rPr lang="en-GB" sz="1600" dirty="0" err="1"/>
              <a:t>mentale</a:t>
            </a:r>
            <a:r>
              <a:rPr lang="en-GB" sz="1600" dirty="0"/>
              <a:t> </a:t>
            </a:r>
            <a:r>
              <a:rPr lang="en-GB" sz="1600" dirty="0" err="1"/>
              <a:t>suivie</a:t>
            </a:r>
            <a:r>
              <a:rPr lang="en-GB" sz="1600" dirty="0"/>
              <a:t> d’un </a:t>
            </a:r>
            <a:r>
              <a:rPr lang="en-GB" sz="1600" dirty="0" err="1"/>
              <a:t>cas</a:t>
            </a:r>
            <a:r>
              <a:rPr lang="en-GB" sz="1600" dirty="0"/>
              <a:t> </a:t>
            </a:r>
            <a:r>
              <a:rPr lang="en-GB" sz="1600" dirty="0" err="1"/>
              <a:t>clinique</a:t>
            </a:r>
            <a:r>
              <a:rPr lang="en-GB" sz="1600" dirty="0"/>
              <a:t>.</a:t>
            </a:r>
          </a:p>
          <a:p>
            <a:r>
              <a:rPr lang="en-GB" sz="1600" dirty="0"/>
              <a:t>Les </a:t>
            </a:r>
            <a:r>
              <a:rPr lang="en-GB" sz="1600" dirty="0" err="1"/>
              <a:t>diapos</a:t>
            </a:r>
            <a:r>
              <a:rPr lang="en-GB" sz="1600" dirty="0"/>
              <a:t> </a:t>
            </a:r>
            <a:r>
              <a:rPr lang="en-GB" sz="1600" dirty="0" err="1"/>
              <a:t>sont</a:t>
            </a:r>
            <a:r>
              <a:rPr lang="en-GB" sz="1600" dirty="0"/>
              <a:t> </a:t>
            </a:r>
            <a:r>
              <a:rPr lang="en-GB" sz="1600" dirty="0" err="1"/>
              <a:t>soumises</a:t>
            </a:r>
            <a:r>
              <a:rPr lang="en-GB" sz="1600" dirty="0"/>
              <a:t> à la licence Creative Commons CC BY-NC-ND</a:t>
            </a:r>
          </a:p>
          <a:p>
            <a:pPr lvl="1"/>
            <a:r>
              <a:rPr lang="en-GB" sz="1200" dirty="0"/>
              <a:t>BY pour attribution (</a:t>
            </a:r>
            <a:r>
              <a:rPr lang="fr-FR" sz="1200" dirty="0"/>
              <a:t>obligation de créditer l'auteur et les autres parties liées à la production de ce travail</a:t>
            </a:r>
            <a:r>
              <a:rPr lang="en-GB" sz="1200" dirty="0"/>
              <a:t>)</a:t>
            </a:r>
          </a:p>
          <a:p>
            <a:pPr lvl="1"/>
            <a:r>
              <a:rPr lang="en-GB" sz="1200" dirty="0"/>
              <a:t>NC pour </a:t>
            </a:r>
            <a:r>
              <a:rPr lang="en-GB" sz="1200" dirty="0" err="1"/>
              <a:t>NonCommercial</a:t>
            </a:r>
            <a:r>
              <a:rPr lang="en-GB" sz="1200" dirty="0"/>
              <a:t> (</a:t>
            </a:r>
            <a:r>
              <a:rPr lang="en-GB" sz="1200" dirty="0" err="1"/>
              <a:t>l’utilisation</a:t>
            </a:r>
            <a:r>
              <a:rPr lang="en-GB" sz="1200" dirty="0"/>
              <a:t> à des fins </a:t>
            </a:r>
            <a:r>
              <a:rPr lang="en-GB" sz="1200" dirty="0" err="1"/>
              <a:t>commerciales</a:t>
            </a:r>
            <a:r>
              <a:rPr lang="en-GB" sz="1200" dirty="0"/>
              <a:t> </a:t>
            </a:r>
            <a:r>
              <a:rPr lang="en-GB" sz="1200" dirty="0" err="1"/>
              <a:t>n’est</a:t>
            </a:r>
            <a:r>
              <a:rPr lang="en-GB" sz="1200" dirty="0"/>
              <a:t> pas </a:t>
            </a:r>
            <a:r>
              <a:rPr lang="en-GB" sz="1200" dirty="0" err="1"/>
              <a:t>autorisée</a:t>
            </a:r>
            <a:r>
              <a:rPr lang="en-GB" sz="1200" dirty="0"/>
              <a:t> par la license)</a:t>
            </a:r>
          </a:p>
          <a:p>
            <a:pPr lvl="1"/>
            <a:r>
              <a:rPr lang="en-GB" sz="1200" dirty="0"/>
              <a:t>ND pour </a:t>
            </a:r>
            <a:r>
              <a:rPr lang="en-GB" sz="1200" dirty="0" err="1"/>
              <a:t>NoDerivatives</a:t>
            </a:r>
            <a:r>
              <a:rPr lang="en-GB" sz="1200" dirty="0"/>
              <a:t> (</a:t>
            </a:r>
            <a:r>
              <a:rPr lang="en-GB" sz="1200" dirty="0" err="1"/>
              <a:t>Seules</a:t>
            </a:r>
            <a:r>
              <a:rPr lang="en-GB" sz="1200" dirty="0"/>
              <a:t> les copies de verbatim de </a:t>
            </a:r>
            <a:r>
              <a:rPr lang="en-GB" sz="1200" dirty="0" err="1"/>
              <a:t>ce</a:t>
            </a:r>
            <a:r>
              <a:rPr lang="en-GB" sz="1200" dirty="0"/>
              <a:t> travail </a:t>
            </a:r>
            <a:r>
              <a:rPr lang="en-GB" sz="1200" dirty="0" err="1"/>
              <a:t>peuvent</a:t>
            </a:r>
            <a:r>
              <a:rPr lang="en-GB" sz="1200" dirty="0"/>
              <a:t> </a:t>
            </a:r>
            <a:r>
              <a:rPr lang="en-GB" sz="1200" dirty="0" err="1"/>
              <a:t>être</a:t>
            </a:r>
            <a:r>
              <a:rPr lang="en-GB" sz="1200" dirty="0"/>
              <a:t> </a:t>
            </a:r>
            <a:r>
              <a:rPr lang="en-GB" sz="1200" dirty="0" err="1"/>
              <a:t>partagées</a:t>
            </a:r>
            <a:r>
              <a:rPr lang="en-GB" sz="1200" dirty="0"/>
              <a:t>)</a:t>
            </a:r>
          </a:p>
          <a:p>
            <a:r>
              <a:rPr lang="en-GB" sz="1600" dirty="0" err="1"/>
              <a:t>Lors</a:t>
            </a:r>
            <a:r>
              <a:rPr lang="en-GB" sz="1600" dirty="0"/>
              <a:t> de </a:t>
            </a:r>
            <a:r>
              <a:rPr lang="en-GB" sz="1600" dirty="0" err="1"/>
              <a:t>l’utilisation</a:t>
            </a:r>
            <a:r>
              <a:rPr lang="en-GB" sz="1600" dirty="0"/>
              <a:t> des diapositives, merci de bien </a:t>
            </a:r>
            <a:r>
              <a:rPr lang="en-GB" sz="1600" dirty="0" err="1"/>
              <a:t>indiquer</a:t>
            </a:r>
            <a:r>
              <a:rPr lang="en-GB" sz="1600" dirty="0"/>
              <a:t> la source : IPCRG 2022 COPD and Mental Health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Sevrage</a:t>
            </a:r>
            <a:r>
              <a:rPr lang="en-US" dirty="0"/>
              <a:t> </a:t>
            </a:r>
            <a:r>
              <a:rPr lang="en-US" dirty="0" err="1"/>
              <a:t>tabagique</a:t>
            </a:r>
            <a:r>
              <a:rPr lang="en-US" dirty="0"/>
              <a:t> chez les patients BPCO </a:t>
            </a:r>
            <a:r>
              <a:rPr lang="en-US" dirty="0" err="1"/>
              <a:t>ayant</a:t>
            </a:r>
            <a:r>
              <a:rPr lang="en-US" dirty="0"/>
              <a:t> des troubles </a:t>
            </a:r>
            <a:r>
              <a:rPr lang="en-US" dirty="0" err="1"/>
              <a:t>mentaux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Les </a:t>
            </a:r>
            <a:r>
              <a:rPr lang="en-US" sz="1600" dirty="0" err="1"/>
              <a:t>problèmes</a:t>
            </a:r>
            <a:r>
              <a:rPr lang="en-US" sz="1600" dirty="0"/>
              <a:t> de </a:t>
            </a:r>
            <a:r>
              <a:rPr lang="en-US" sz="1600" dirty="0" err="1"/>
              <a:t>santé</a:t>
            </a:r>
            <a:r>
              <a:rPr lang="en-US" sz="1600" dirty="0"/>
              <a:t> </a:t>
            </a:r>
            <a:r>
              <a:rPr lang="en-US" sz="1600" dirty="0" err="1"/>
              <a:t>mentale</a:t>
            </a:r>
            <a:r>
              <a:rPr lang="en-US" sz="1600" dirty="0"/>
              <a:t>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négativement</a:t>
            </a:r>
            <a:r>
              <a:rPr lang="en-US" sz="1600" dirty="0"/>
              <a:t> </a:t>
            </a:r>
            <a:r>
              <a:rPr lang="en-US" sz="1600" dirty="0" err="1"/>
              <a:t>associés</a:t>
            </a:r>
            <a:r>
              <a:rPr lang="en-US" sz="1600" dirty="0"/>
              <a:t> à la </a:t>
            </a:r>
            <a:r>
              <a:rPr lang="en-US" sz="1600" dirty="0" err="1"/>
              <a:t>réussite</a:t>
            </a:r>
            <a:r>
              <a:rPr lang="en-US" sz="1600" dirty="0"/>
              <a:t> du </a:t>
            </a:r>
            <a:r>
              <a:rPr lang="en-US" sz="1600" dirty="0" err="1"/>
              <a:t>sevrage</a:t>
            </a:r>
            <a:r>
              <a:rPr lang="en-US" sz="1600" dirty="0"/>
              <a:t> tabagique.</a:t>
            </a:r>
            <a:r>
              <a:rPr lang="en-US" sz="1600" baseline="30000" dirty="0"/>
              <a:t>1,2</a:t>
            </a:r>
          </a:p>
          <a:p>
            <a:r>
              <a:rPr lang="en-US" sz="1600" dirty="0"/>
              <a:t>Les </a:t>
            </a:r>
            <a:r>
              <a:rPr lang="en-US" sz="1600" dirty="0" err="1"/>
              <a:t>tabagiques</a:t>
            </a:r>
            <a:r>
              <a:rPr lang="en-US" sz="1600" dirty="0"/>
              <a:t> </a:t>
            </a:r>
            <a:r>
              <a:rPr lang="en-US" sz="1600" dirty="0" err="1"/>
              <a:t>ayant</a:t>
            </a:r>
            <a:r>
              <a:rPr lang="en-US" sz="1600" dirty="0"/>
              <a:t> des </a:t>
            </a:r>
            <a:r>
              <a:rPr lang="en-US" sz="1600" dirty="0" err="1"/>
              <a:t>problèmes</a:t>
            </a:r>
            <a:r>
              <a:rPr lang="en-US" sz="1600" dirty="0"/>
              <a:t> de </a:t>
            </a:r>
            <a:r>
              <a:rPr lang="en-US" sz="1600" dirty="0" err="1"/>
              <a:t>santé</a:t>
            </a:r>
            <a:r>
              <a:rPr lang="en-US" sz="1600" dirty="0"/>
              <a:t> </a:t>
            </a:r>
            <a:r>
              <a:rPr lang="en-US" sz="1600" dirty="0" err="1"/>
              <a:t>mentale</a:t>
            </a:r>
            <a:r>
              <a:rPr lang="en-US" sz="1600" dirty="0"/>
              <a:t> </a:t>
            </a:r>
            <a:r>
              <a:rPr lang="en-US" sz="1600" dirty="0" err="1"/>
              <a:t>ont</a:t>
            </a:r>
            <a:r>
              <a:rPr lang="en-US" sz="1600" dirty="0"/>
              <a:t> </a:t>
            </a:r>
            <a:r>
              <a:rPr lang="en-US" sz="1600" dirty="0" err="1"/>
              <a:t>souvent</a:t>
            </a:r>
            <a:r>
              <a:rPr lang="en-US" sz="1600" dirty="0"/>
              <a:t> tendance à :</a:t>
            </a:r>
            <a:r>
              <a:rPr lang="en-US" sz="1600" baseline="30000" dirty="0"/>
              <a:t>3,4</a:t>
            </a:r>
          </a:p>
          <a:p>
            <a:pPr lvl="1"/>
            <a:r>
              <a:rPr lang="en-US" sz="1400" dirty="0" err="1"/>
              <a:t>Être</a:t>
            </a:r>
            <a:r>
              <a:rPr lang="en-US" sz="1400" dirty="0"/>
              <a:t> plus </a:t>
            </a:r>
            <a:r>
              <a:rPr lang="en-US" sz="1400" dirty="0" err="1"/>
              <a:t>dépendant</a:t>
            </a:r>
            <a:r>
              <a:rPr lang="en-US" sz="1400" dirty="0"/>
              <a:t> du </a:t>
            </a:r>
            <a:r>
              <a:rPr lang="en-US" sz="1400" dirty="0" err="1"/>
              <a:t>tabac</a:t>
            </a:r>
            <a:endParaRPr lang="en-US" sz="1400" dirty="0"/>
          </a:p>
          <a:p>
            <a:pPr lvl="1"/>
            <a:r>
              <a:rPr lang="en-US" sz="1400" dirty="0" err="1"/>
              <a:t>Fumer</a:t>
            </a:r>
            <a:r>
              <a:rPr lang="en-US" sz="1400" dirty="0"/>
              <a:t> plus</a:t>
            </a:r>
          </a:p>
          <a:p>
            <a:pPr lvl="1"/>
            <a:r>
              <a:rPr lang="en-US" sz="1400" dirty="0" err="1"/>
              <a:t>Avoir</a:t>
            </a:r>
            <a:r>
              <a:rPr lang="en-US" sz="1400" dirty="0"/>
              <a:t> plus de </a:t>
            </a:r>
            <a:r>
              <a:rPr lang="en-US" sz="1400" dirty="0" err="1"/>
              <a:t>risques</a:t>
            </a:r>
            <a:r>
              <a:rPr lang="en-US" sz="1400" dirty="0"/>
              <a:t> de </a:t>
            </a:r>
            <a:r>
              <a:rPr lang="en-US" sz="1400" dirty="0" err="1"/>
              <a:t>rechute</a:t>
            </a:r>
            <a:endParaRPr lang="en-US" sz="1400" dirty="0"/>
          </a:p>
          <a:p>
            <a:pPr lvl="1"/>
            <a:r>
              <a:rPr lang="en-US" sz="1400" dirty="0"/>
              <a:t>Demander </a:t>
            </a:r>
            <a:r>
              <a:rPr lang="en-US" sz="1400" dirty="0" err="1"/>
              <a:t>une</a:t>
            </a:r>
            <a:r>
              <a:rPr lang="en-US" sz="1400" dirty="0"/>
              <a:t> aide suite à des </a:t>
            </a:r>
            <a:r>
              <a:rPr lang="en-US" sz="1400" dirty="0" err="1"/>
              <a:t>tentatives</a:t>
            </a:r>
            <a:r>
              <a:rPr lang="en-US" sz="1400" dirty="0"/>
              <a:t> de </a:t>
            </a:r>
            <a:r>
              <a:rPr lang="en-US" sz="1400" dirty="0" err="1"/>
              <a:t>sevrage</a:t>
            </a:r>
            <a:r>
              <a:rPr lang="en-US" sz="1400" dirty="0"/>
              <a:t> </a:t>
            </a:r>
            <a:r>
              <a:rPr lang="en-US" sz="1400" dirty="0" err="1"/>
              <a:t>répétées</a:t>
            </a:r>
            <a:endParaRPr lang="en-US" sz="1400" dirty="0"/>
          </a:p>
          <a:p>
            <a:r>
              <a:rPr lang="en-US" sz="1600" dirty="0" err="1"/>
              <a:t>Contrairement</a:t>
            </a:r>
            <a:r>
              <a:rPr lang="en-US" sz="1600" dirty="0"/>
              <a:t> à la </a:t>
            </a:r>
            <a:r>
              <a:rPr lang="en-US" sz="1600" dirty="0" err="1"/>
              <a:t>croyance</a:t>
            </a:r>
            <a:r>
              <a:rPr lang="en-US" sz="1600" dirty="0"/>
              <a:t> </a:t>
            </a:r>
            <a:r>
              <a:rPr lang="en-US" sz="1600" dirty="0" err="1"/>
              <a:t>populaire</a:t>
            </a:r>
            <a:r>
              <a:rPr lang="en-US" sz="1600" dirty="0"/>
              <a:t>, </a:t>
            </a:r>
            <a:r>
              <a:rPr lang="en-US" sz="1600" dirty="0" err="1"/>
              <a:t>l’arrêt</a:t>
            </a:r>
            <a:r>
              <a:rPr lang="en-US" sz="1600" dirty="0"/>
              <a:t> du </a:t>
            </a:r>
            <a:r>
              <a:rPr lang="en-US" sz="1600" dirty="0" err="1"/>
              <a:t>tabac</a:t>
            </a:r>
            <a:r>
              <a:rPr lang="en-US" sz="1600" dirty="0"/>
              <a:t> </a:t>
            </a:r>
            <a:r>
              <a:rPr lang="en-US" sz="1600" dirty="0" err="1"/>
              <a:t>réduit</a:t>
            </a:r>
            <a:r>
              <a:rPr lang="en-US" sz="1600" dirty="0"/>
              <a:t> </a:t>
            </a:r>
            <a:r>
              <a:rPr lang="en-US" sz="1600" dirty="0" err="1"/>
              <a:t>l’anxiété</a:t>
            </a:r>
            <a:r>
              <a:rPr lang="en-US" sz="1600" dirty="0"/>
              <a:t>. </a:t>
            </a:r>
            <a:r>
              <a:rPr lang="en-US" sz="1600" dirty="0" err="1"/>
              <a:t>Cet</a:t>
            </a:r>
            <a:r>
              <a:rPr lang="en-US" sz="1600" dirty="0"/>
              <a:t> </a:t>
            </a:r>
            <a:r>
              <a:rPr lang="en-US" sz="1600" dirty="0" err="1"/>
              <a:t>effet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aussi</a:t>
            </a:r>
            <a:r>
              <a:rPr lang="en-US" sz="1600" dirty="0"/>
              <a:t> puissant, </a:t>
            </a:r>
            <a:r>
              <a:rPr lang="en-US" sz="1600" dirty="0" err="1"/>
              <a:t>voire</a:t>
            </a:r>
            <a:r>
              <a:rPr lang="en-US" sz="1600" dirty="0"/>
              <a:t> plus que </a:t>
            </a:r>
            <a:r>
              <a:rPr lang="en-US" sz="1600" dirty="0" err="1"/>
              <a:t>celui</a:t>
            </a:r>
            <a:r>
              <a:rPr lang="en-US" sz="1600" dirty="0"/>
              <a:t> des </a:t>
            </a:r>
            <a:r>
              <a:rPr lang="en-US" sz="1600" dirty="0" err="1"/>
              <a:t>antidépresseurs</a:t>
            </a:r>
            <a:r>
              <a:rPr lang="en-US" sz="1600" dirty="0"/>
              <a:t> pour les troubles de </a:t>
            </a:r>
            <a:r>
              <a:rPr lang="en-US" sz="1600" dirty="0" err="1"/>
              <a:t>l’humeur</a:t>
            </a:r>
            <a:r>
              <a:rPr lang="en-US" sz="1600" dirty="0"/>
              <a:t> et de l’anxiété.</a:t>
            </a:r>
            <a:r>
              <a:rPr lang="en-US" sz="1600" baseline="30000" dirty="0"/>
              <a:t>1</a:t>
            </a:r>
          </a:p>
          <a:p>
            <a:endParaRPr lang="en-US" sz="1400" dirty="0"/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288584"/>
            <a:ext cx="5232400" cy="52193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None/>
              <a:tabLst>
                <a:tab pos="1069975" algn="l"/>
                <a:tab pos="1230630" algn="l"/>
              </a:tabLst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MS PGothic" panose="020B0600070205080204" pitchFamily="112" charset="-128"/>
              </a:rPr>
              <a:t>1. IPCRG Desktop Helper, No 12. Available at: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MS PGothic" panose="020B0600070205080204" pitchFamily="112" charset="-128"/>
                <a:hlinkClick r:id="rId2"/>
              </a:rPr>
              <a:t>www.ipcrg.org/dth12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MS PGothic" panose="020B0600070205080204" pitchFamily="112" charset="-128"/>
              </a:rPr>
              <a:t>; 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MS PGothic" panose="020B0600070205080204" pitchFamily="112" charset="-128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MS PGothic" panose="020B0600070205080204" pitchFamily="112" charset="-128"/>
              </a:rPr>
              <a:t>2. Hashimoto R, et al. Respir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MS PGothic" panose="020B0600070205080204" pitchFamily="112" charset="-128"/>
              </a:rPr>
              <a:t>Investig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MS PGothic" panose="020B0600070205080204" pitchFamily="112" charset="-128"/>
              </a:rPr>
              <a:t> 2020;58:387-94; 3. Royal College of Physicians, Royal College of Psychiatrists, 2013; 4. Ho SY, et al. Gen Hosp Psychiatry 2015;37:399-407.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Soutien</a:t>
            </a:r>
            <a:r>
              <a:rPr lang="en-US" dirty="0"/>
              <a:t> pour le </a:t>
            </a:r>
            <a:r>
              <a:rPr lang="en-US" dirty="0" err="1"/>
              <a:t>sevrage</a:t>
            </a:r>
            <a:r>
              <a:rPr lang="en-US" dirty="0"/>
              <a:t> </a:t>
            </a:r>
            <a:r>
              <a:rPr lang="en-US" dirty="0" err="1"/>
              <a:t>tabagique</a:t>
            </a:r>
            <a:endParaRPr lang="en-US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283506"/>
              </p:ext>
            </p:extLst>
          </p:nvPr>
        </p:nvGraphicFramePr>
        <p:xfrm>
          <a:off x="358775" y="1349375"/>
          <a:ext cx="8285354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Professionnel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santé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Réponse</a:t>
                      </a:r>
                      <a:r>
                        <a:rPr lang="en-US" dirty="0"/>
                        <a:t> du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INTERROGER 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la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concommation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tabac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chaque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consultation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votre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dossier que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fumiez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jusqu’à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récemment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Est-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toujours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je fume 15 cigarettes par jour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depuis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environ 40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sans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aucune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tentative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préalable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sevrage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tabagique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</a:rPr>
                        <a:t>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CONSEILLER</a:t>
                      </a:r>
                      <a:r>
                        <a:rPr lang="en-US" altLang="en-US" sz="1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les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efficaces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sevrage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(et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exposer les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méfaits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tabac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Connaissez-vous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meilleur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d’arrêter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fumer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réduire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méfaits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”Pas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vraiment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je ne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m’étais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jamais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interrogé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votre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AGIR</a:t>
                      </a:r>
                      <a:r>
                        <a:rPr lang="en-US" altLang="en-US" sz="14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fonction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réponse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patient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Voulez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discuter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disponibles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le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sevrage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tabagique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serait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utile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8 - Δεξιό βέλος"/>
          <p:cNvSpPr/>
          <p:nvPr/>
        </p:nvSpPr>
        <p:spPr>
          <a:xfrm>
            <a:off x="4829747" y="2108073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8 - Δεξιό βέλος"/>
          <p:cNvSpPr/>
          <p:nvPr/>
        </p:nvSpPr>
        <p:spPr>
          <a:xfrm>
            <a:off x="4829747" y="3077337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8 - Δεξιό βέλος"/>
          <p:cNvSpPr/>
          <p:nvPr/>
        </p:nvSpPr>
        <p:spPr>
          <a:xfrm>
            <a:off x="4829747" y="3851529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5646" y="4341495"/>
            <a:ext cx="7936420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Reportez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votre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interaction dans le dossier </a:t>
            </a:r>
            <a:r>
              <a:rPr kumimoji="0" lang="en-US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médical</a:t>
            </a:r>
            <a:endParaRPr kumimoji="0" lang="en-US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074B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FA28-DAA0-7578-9EC1-78C1253F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Consultation de Johan – À faire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3CB9-DCF1-2F21-225B-74C07FC2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8212348" cy="26289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Vous reconnaissez que la BPCO est une maladie difficile au quotidien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i="1" dirty="0">
                <a:latin typeface="Arial" panose="020B0604020202020204" pitchFamily="34" charset="0"/>
                <a:cs typeface="Arial" panose="020B0604020202020204" pitchFamily="34" charset="0"/>
              </a:rPr>
              <a:t>Vous appliquez le PHQ-4 et notez qu’une évaluation plus poussée de son anxiété est nécessaire. Il obtient ensuite un score de 10 sur le GAD-7.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sv-SE" sz="1500" i="1" dirty="0">
                <a:latin typeface="Arial" panose="020B0604020202020204" pitchFamily="34" charset="0"/>
                <a:cs typeface="Arial" panose="020B0604020202020204" pitchFamily="34" charset="0"/>
              </a:rPr>
              <a:t>Vous notez que, pour l’instant, il ne présente pas de symptômes de dépression, mais vous prenez en compte la nécessité de faire un suivi lors de la prochaine consultation.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i="1" dirty="0">
                <a:latin typeface="Arial" panose="020B0604020202020204" pitchFamily="34" charset="0"/>
                <a:cs typeface="Arial" panose="020B0604020202020204" pitchFamily="34" charset="0"/>
              </a:rPr>
              <a:t>Vous prenez RDV pour une TCC (prévoir une consultation ultérieure)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convenez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également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d’un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voir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point la TCC le fait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progresser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dans 6 à 8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semaines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demandez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conseillez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agissez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sur le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sevrage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tabagique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prévoyez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consultation pour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discuter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des options avec Johan.</a:t>
            </a:r>
            <a:endParaRPr lang="en-US" sz="1800" dirty="0"/>
          </a:p>
        </p:txBody>
      </p:sp>
      <p:pic>
        <p:nvPicPr>
          <p:cNvPr id="4" name="Picture 3" descr="Elderly man looking out the window">
            <a:extLst>
              <a:ext uri="{FF2B5EF4-FFF2-40B4-BE49-F238E27FC236}">
                <a16:creationId xmlns:a16="http://schemas.microsoft.com/office/drawing/2014/main" id="{20D916DB-BA68-036B-B611-1467B7269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773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0B4B-0D6B-1014-4FF5-30AFB036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Résumé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8D2-9ED1-93DC-CC82-117B56DD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8328025" cy="2628900"/>
          </a:xfrm>
        </p:spPr>
        <p:txBody>
          <a:bodyPr/>
          <a:lstStyle/>
          <a:p>
            <a:r>
              <a:rPr lang="en-US" sz="2000" dirty="0" err="1"/>
              <a:t>Lors</a:t>
            </a:r>
            <a:r>
              <a:rPr lang="en-US" sz="2000" dirty="0"/>
              <a:t> de </a:t>
            </a:r>
            <a:r>
              <a:rPr lang="en-US" sz="2000" dirty="0" err="1"/>
              <a:t>l’examen</a:t>
            </a:r>
            <a:r>
              <a:rPr lang="en-US" sz="2000" dirty="0"/>
              <a:t>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personne</a:t>
            </a:r>
            <a:r>
              <a:rPr lang="en-US" sz="2000" dirty="0"/>
              <a:t> BPCO, </a:t>
            </a:r>
            <a:r>
              <a:rPr lang="en-US" sz="2000" dirty="0" err="1"/>
              <a:t>évaluez</a:t>
            </a:r>
            <a:r>
              <a:rPr lang="en-US" sz="2000" dirty="0"/>
              <a:t> </a:t>
            </a:r>
            <a:r>
              <a:rPr lang="en-US" sz="2000" dirty="0" err="1"/>
              <a:t>toutes</a:t>
            </a:r>
            <a:r>
              <a:rPr lang="en-US" sz="2000" dirty="0"/>
              <a:t> les </a:t>
            </a:r>
            <a:r>
              <a:rPr lang="en-US" sz="2000" dirty="0" err="1"/>
              <a:t>comorbidités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Soyez</a:t>
            </a:r>
            <a:r>
              <a:rPr lang="en-US" sz="2000" dirty="0"/>
              <a:t> vigilant à </a:t>
            </a:r>
            <a:r>
              <a:rPr lang="en-US" sz="2000" dirty="0" err="1"/>
              <a:t>l’égard</a:t>
            </a:r>
            <a:r>
              <a:rPr lang="en-US" sz="2000" dirty="0"/>
              <a:t> de </a:t>
            </a:r>
            <a:r>
              <a:rPr lang="en-US" sz="2000" dirty="0" err="1"/>
              <a:t>l’anxiété</a:t>
            </a:r>
            <a:r>
              <a:rPr lang="en-US" sz="2000" dirty="0"/>
              <a:t> et de la </a:t>
            </a:r>
            <a:r>
              <a:rPr lang="en-US" sz="2000"/>
              <a:t>dépression</a:t>
            </a:r>
            <a:endParaRPr lang="en-US" sz="2000" dirty="0"/>
          </a:p>
          <a:p>
            <a:r>
              <a:rPr lang="en-US" sz="2000" dirty="0"/>
              <a:t>Le diagnostic et les </a:t>
            </a:r>
            <a:r>
              <a:rPr lang="en-US" sz="2000" dirty="0" err="1"/>
              <a:t>traitements</a:t>
            </a:r>
            <a:r>
              <a:rPr lang="en-US" sz="2000" dirty="0"/>
              <a:t> </a:t>
            </a:r>
            <a:r>
              <a:rPr lang="en-US" sz="2000" dirty="0" err="1"/>
              <a:t>contre</a:t>
            </a:r>
            <a:r>
              <a:rPr lang="en-US" sz="2000" dirty="0"/>
              <a:t> </a:t>
            </a:r>
            <a:r>
              <a:rPr lang="en-US" sz="2000" dirty="0" err="1"/>
              <a:t>l’anxiété</a:t>
            </a:r>
            <a:r>
              <a:rPr lang="en-US" sz="2000" dirty="0"/>
              <a:t> et la </a:t>
            </a:r>
            <a:r>
              <a:rPr lang="en-US" sz="2000" dirty="0" err="1"/>
              <a:t>dépression</a:t>
            </a:r>
            <a:r>
              <a:rPr lang="en-US" sz="2000" dirty="0"/>
              <a:t> chez les </a:t>
            </a:r>
            <a:r>
              <a:rPr lang="en-US" sz="2000" dirty="0" err="1"/>
              <a:t>personnes</a:t>
            </a:r>
            <a:r>
              <a:rPr lang="en-US" sz="2000" dirty="0"/>
              <a:t> BPCO </a:t>
            </a:r>
            <a:r>
              <a:rPr lang="en-US" sz="2000" dirty="0" err="1"/>
              <a:t>amélioreront</a:t>
            </a:r>
            <a:r>
              <a:rPr lang="en-US" sz="2000" dirty="0"/>
              <a:t> </a:t>
            </a:r>
            <a:r>
              <a:rPr lang="en-US" sz="2000" dirty="0" err="1"/>
              <a:t>leur</a:t>
            </a:r>
            <a:r>
              <a:rPr lang="en-US" sz="2000" dirty="0"/>
              <a:t> </a:t>
            </a:r>
            <a:r>
              <a:rPr lang="en-US" sz="2000" dirty="0" err="1"/>
              <a:t>QdV</a:t>
            </a:r>
            <a:r>
              <a:rPr lang="en-US" sz="2000" dirty="0"/>
              <a:t> et </a:t>
            </a:r>
            <a:r>
              <a:rPr lang="en-US" sz="2000" dirty="0" err="1"/>
              <a:t>leur</a:t>
            </a:r>
            <a:r>
              <a:rPr lang="en-US" sz="2000" dirty="0"/>
              <a:t> </a:t>
            </a:r>
            <a:r>
              <a:rPr lang="en-US" sz="2000" dirty="0" err="1"/>
              <a:t>résultat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45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7C2C-AC68-05AB-35B6-364AC18B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Glossary of terms, abbreviations and 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2A68-65A4-035B-01B0-CC0D4A11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200" b="1" dirty="0"/>
              <a:t>IMC</a:t>
            </a:r>
            <a:r>
              <a:rPr lang="en-US" sz="1200" dirty="0"/>
              <a:t>, </a:t>
            </a:r>
            <a:r>
              <a:rPr lang="en-US" sz="1200" dirty="0" err="1"/>
              <a:t>indice</a:t>
            </a:r>
            <a:r>
              <a:rPr lang="en-US" sz="1200" dirty="0"/>
              <a:t> de masse </a:t>
            </a:r>
            <a:r>
              <a:rPr lang="en-US" sz="1200" dirty="0" err="1"/>
              <a:t>corporelle</a:t>
            </a:r>
            <a:endParaRPr lang="en-US" sz="1200" dirty="0"/>
          </a:p>
          <a:p>
            <a:r>
              <a:rPr lang="en-US" sz="1200" b="1" dirty="0"/>
              <a:t>TCC</a:t>
            </a:r>
            <a:r>
              <a:rPr lang="en-US" sz="1200" dirty="0"/>
              <a:t>, </a:t>
            </a:r>
            <a:r>
              <a:rPr lang="en-US" sz="1200" dirty="0" err="1"/>
              <a:t>thérapie</a:t>
            </a:r>
            <a:r>
              <a:rPr lang="en-US" sz="1200" dirty="0"/>
              <a:t> </a:t>
            </a:r>
            <a:r>
              <a:rPr lang="en-US" sz="1200" dirty="0" err="1"/>
              <a:t>cognitivo-comportementale</a:t>
            </a:r>
            <a:endParaRPr lang="en-US" sz="1200" dirty="0"/>
          </a:p>
          <a:p>
            <a:r>
              <a:rPr lang="en-US" sz="1200" b="1" dirty="0"/>
              <a:t>BPCO</a:t>
            </a:r>
            <a:r>
              <a:rPr lang="en-US" sz="1200" dirty="0"/>
              <a:t>, </a:t>
            </a:r>
            <a:r>
              <a:rPr lang="en-US" sz="1200" dirty="0" err="1"/>
              <a:t>Bronchopneumopathie</a:t>
            </a:r>
            <a:r>
              <a:rPr lang="en-US" sz="1200" dirty="0"/>
              <a:t> </a:t>
            </a:r>
            <a:r>
              <a:rPr lang="en-US" sz="1200" dirty="0" err="1"/>
              <a:t>chronique</a:t>
            </a:r>
            <a:r>
              <a:rPr lang="en-US" sz="1200" dirty="0"/>
              <a:t> obstructive</a:t>
            </a:r>
          </a:p>
          <a:p>
            <a:r>
              <a:rPr lang="en-US" sz="1200" b="1" dirty="0"/>
              <a:t>VEMS</a:t>
            </a:r>
            <a:r>
              <a:rPr lang="en-US" sz="1200" dirty="0"/>
              <a:t>, </a:t>
            </a:r>
            <a:r>
              <a:rPr lang="fr-FR" sz="1200" dirty="0"/>
              <a:t>volume expiratoire maximal à la première seconde</a:t>
            </a:r>
            <a:endParaRPr lang="en-US" sz="1200" dirty="0"/>
          </a:p>
          <a:p>
            <a:r>
              <a:rPr lang="en-US" sz="1200" b="1" dirty="0"/>
              <a:t>CVF</a:t>
            </a:r>
            <a:r>
              <a:rPr lang="en-US" sz="1200" dirty="0"/>
              <a:t>, </a:t>
            </a:r>
            <a:r>
              <a:rPr lang="en-US" sz="1200" dirty="0" err="1"/>
              <a:t>capacité</a:t>
            </a:r>
            <a:r>
              <a:rPr lang="en-US" sz="1200" dirty="0"/>
              <a:t> </a:t>
            </a:r>
            <a:r>
              <a:rPr lang="en-US" sz="1200" dirty="0" err="1"/>
              <a:t>vitale</a:t>
            </a:r>
            <a:r>
              <a:rPr lang="en-US" sz="1200" dirty="0"/>
              <a:t> </a:t>
            </a:r>
            <a:r>
              <a:rPr lang="en-US" sz="1200" dirty="0" err="1"/>
              <a:t>forcée</a:t>
            </a:r>
            <a:endParaRPr lang="en-US" sz="1200" dirty="0"/>
          </a:p>
          <a:p>
            <a:r>
              <a:rPr lang="en-US" sz="1200" b="1" dirty="0"/>
              <a:t>GAD-7</a:t>
            </a:r>
            <a:r>
              <a:rPr lang="en-US" sz="1200" dirty="0"/>
              <a:t>, </a:t>
            </a:r>
            <a:r>
              <a:rPr lang="fr-FR" sz="1200" dirty="0"/>
              <a:t>Échelle de dépistage de l'anxiété généralisée</a:t>
            </a:r>
          </a:p>
          <a:p>
            <a:r>
              <a:rPr lang="en-US" sz="1200" b="1" dirty="0"/>
              <a:t>GOLD</a:t>
            </a:r>
            <a:r>
              <a:rPr lang="en-US" sz="1200" dirty="0"/>
              <a:t>, Global Initiative for Chronic Obstructive Lung Disease</a:t>
            </a:r>
          </a:p>
          <a:p>
            <a:r>
              <a:rPr lang="en-US" sz="1200" b="1" dirty="0"/>
              <a:t>MG</a:t>
            </a:r>
            <a:r>
              <a:rPr lang="en-US" sz="1200" dirty="0"/>
              <a:t>, </a:t>
            </a:r>
            <a:r>
              <a:rPr lang="en-US" sz="1200" dirty="0" err="1"/>
              <a:t>Médecin</a:t>
            </a:r>
            <a:r>
              <a:rPr lang="en-US" sz="1200" dirty="0"/>
              <a:t> </a:t>
            </a:r>
            <a:r>
              <a:rPr lang="en-US" sz="1200" dirty="0" err="1"/>
              <a:t>généraliste</a:t>
            </a:r>
            <a:endParaRPr lang="en-US" sz="1200" dirty="0"/>
          </a:p>
          <a:p>
            <a:r>
              <a:rPr lang="en-US" sz="1200" b="1" dirty="0"/>
              <a:t>HbA1c</a:t>
            </a:r>
            <a:r>
              <a:rPr lang="en-US" sz="1200" dirty="0"/>
              <a:t>, </a:t>
            </a:r>
            <a:r>
              <a:rPr lang="en-US" sz="1200" dirty="0" err="1"/>
              <a:t>Hémoglobine</a:t>
            </a:r>
            <a:r>
              <a:rPr lang="en-US" sz="1200" dirty="0"/>
              <a:t> </a:t>
            </a:r>
            <a:r>
              <a:rPr lang="en-US" sz="1200" dirty="0" err="1"/>
              <a:t>glyquée</a:t>
            </a:r>
            <a:endParaRPr lang="en-US" sz="1200" dirty="0"/>
          </a:p>
          <a:p>
            <a:r>
              <a:rPr lang="en-US" sz="1200" b="1" dirty="0"/>
              <a:t>BALA</a:t>
            </a:r>
            <a:r>
              <a:rPr lang="en-US" sz="1200" dirty="0"/>
              <a:t>, </a:t>
            </a:r>
            <a:r>
              <a:rPr lang="el-GR" sz="1200" dirty="0"/>
              <a:t>β-</a:t>
            </a:r>
            <a:r>
              <a:rPr lang="en-US" sz="1200" dirty="0" err="1"/>
              <a:t>agoniste</a:t>
            </a:r>
            <a:r>
              <a:rPr lang="en-US" sz="1200" dirty="0"/>
              <a:t> de longue durée </a:t>
            </a:r>
            <a:r>
              <a:rPr lang="en-US" sz="1200" dirty="0" err="1"/>
              <a:t>d’action</a:t>
            </a:r>
            <a:endParaRPr lang="en-US" sz="1200" dirty="0"/>
          </a:p>
          <a:p>
            <a:r>
              <a:rPr lang="en-US" sz="1200" b="1" dirty="0"/>
              <a:t>AMLA</a:t>
            </a:r>
            <a:r>
              <a:rPr lang="en-US" sz="1200" dirty="0"/>
              <a:t>, </a:t>
            </a:r>
            <a:r>
              <a:rPr lang="fr-FR" sz="1200" dirty="0"/>
              <a:t>antagonistes muscariniques à longue durée d'action</a:t>
            </a:r>
            <a:endParaRPr lang="en-US" sz="1200" dirty="0"/>
          </a:p>
          <a:p>
            <a:r>
              <a:rPr lang="en-US" sz="1200" b="1" dirty="0"/>
              <a:t>LDL</a:t>
            </a:r>
            <a:r>
              <a:rPr lang="en-US" sz="1200" dirty="0"/>
              <a:t>, low-density lipoprotein</a:t>
            </a:r>
          </a:p>
          <a:p>
            <a:r>
              <a:rPr lang="en-US" sz="1200" b="1" dirty="0"/>
              <a:t>MSP</a:t>
            </a:r>
            <a:r>
              <a:rPr lang="en-US" sz="1200" dirty="0"/>
              <a:t>, </a:t>
            </a:r>
            <a:r>
              <a:rPr lang="en-US" sz="1200" dirty="0" err="1"/>
              <a:t>médecin</a:t>
            </a:r>
            <a:r>
              <a:rPr lang="en-US" sz="1200" dirty="0"/>
              <a:t> de </a:t>
            </a:r>
            <a:r>
              <a:rPr lang="en-US" sz="1200" dirty="0" err="1"/>
              <a:t>soins</a:t>
            </a:r>
            <a:r>
              <a:rPr lang="en-US" sz="1200" dirty="0"/>
              <a:t> </a:t>
            </a:r>
            <a:r>
              <a:rPr lang="en-US" sz="1200" dirty="0" err="1"/>
              <a:t>primaire</a:t>
            </a:r>
            <a:endParaRPr lang="en-US" sz="1200" dirty="0"/>
          </a:p>
          <a:p>
            <a:r>
              <a:rPr lang="en-US" sz="1200" b="1" dirty="0"/>
              <a:t>PHQ-4</a:t>
            </a:r>
            <a:r>
              <a:rPr lang="en-US" sz="1200" dirty="0"/>
              <a:t>, Patient Health Questionnaire 4</a:t>
            </a:r>
          </a:p>
          <a:p>
            <a:r>
              <a:rPr lang="en-US" sz="1200" b="1" dirty="0"/>
              <a:t>PHQ-9</a:t>
            </a:r>
            <a:r>
              <a:rPr lang="en-US" sz="1200" dirty="0"/>
              <a:t>, Patient Health Questionnaire 9</a:t>
            </a:r>
          </a:p>
          <a:p>
            <a:r>
              <a:rPr lang="en-US" sz="1200" b="1" dirty="0" err="1"/>
              <a:t>QdV</a:t>
            </a:r>
            <a:r>
              <a:rPr lang="en-US" sz="1200" dirty="0"/>
              <a:t>, </a:t>
            </a:r>
            <a:r>
              <a:rPr lang="en-US" sz="1200" dirty="0" err="1"/>
              <a:t>qualité</a:t>
            </a:r>
            <a:r>
              <a:rPr lang="en-US" sz="1200" dirty="0"/>
              <a:t> de vie</a:t>
            </a:r>
          </a:p>
          <a:p>
            <a:r>
              <a:rPr lang="en-US" sz="1200" b="1" dirty="0"/>
              <a:t>ISRS</a:t>
            </a:r>
            <a:r>
              <a:rPr lang="en-US" sz="1200" dirty="0"/>
              <a:t>, </a:t>
            </a:r>
            <a:r>
              <a:rPr lang="en-US" sz="1200" dirty="0" err="1"/>
              <a:t>inhibiteur</a:t>
            </a:r>
            <a:r>
              <a:rPr lang="en-US" sz="1200" dirty="0"/>
              <a:t> </a:t>
            </a:r>
            <a:r>
              <a:rPr lang="en-US" sz="1200" dirty="0" err="1"/>
              <a:t>sélectif</a:t>
            </a:r>
            <a:r>
              <a:rPr lang="en-US" sz="1200" dirty="0"/>
              <a:t> de la recapture de la </a:t>
            </a:r>
            <a:r>
              <a:rPr lang="en-US" sz="1200" dirty="0" err="1"/>
              <a:t>sérotonine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36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Souligner</a:t>
            </a:r>
            <a:r>
              <a:rPr lang="en-US" dirty="0"/>
              <a:t> </a:t>
            </a:r>
            <a:r>
              <a:rPr lang="en-US" dirty="0" err="1"/>
              <a:t>l’importance</a:t>
            </a:r>
            <a:r>
              <a:rPr lang="en-US" dirty="0"/>
              <a:t> du </a:t>
            </a:r>
            <a:r>
              <a:rPr lang="en-US" dirty="0" err="1"/>
              <a:t>sevrage</a:t>
            </a:r>
            <a:r>
              <a:rPr lang="en-US" dirty="0"/>
              <a:t> </a:t>
            </a:r>
            <a:r>
              <a:rPr lang="en-US" dirty="0" err="1"/>
              <a:t>tabagique</a:t>
            </a:r>
            <a:r>
              <a:rPr lang="en-US" dirty="0"/>
              <a:t> chez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souffrant</a:t>
            </a:r>
            <a:r>
              <a:rPr lang="en-US" dirty="0"/>
              <a:t> de BPCO et </a:t>
            </a:r>
            <a:r>
              <a:rPr lang="en-US" dirty="0" err="1"/>
              <a:t>d’anxiété</a:t>
            </a:r>
            <a:r>
              <a:rPr lang="en-US" dirty="0"/>
              <a:t> et </a:t>
            </a:r>
            <a:r>
              <a:rPr lang="en-US" dirty="0" err="1"/>
              <a:t>fournir</a:t>
            </a:r>
            <a:r>
              <a:rPr lang="en-US" dirty="0"/>
              <a:t> un </a:t>
            </a:r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d’intervention</a:t>
            </a:r>
            <a:r>
              <a:rPr lang="en-US" dirty="0"/>
              <a:t> </a:t>
            </a:r>
            <a:r>
              <a:rPr lang="en-US" dirty="0" err="1"/>
              <a:t>basée</a:t>
            </a:r>
            <a:r>
              <a:rPr lang="en-US" dirty="0"/>
              <a:t> sur les </a:t>
            </a:r>
            <a:r>
              <a:rPr lang="en-US" dirty="0" err="1"/>
              <a:t>preuves</a:t>
            </a:r>
            <a:r>
              <a:rPr lang="en-US" dirty="0"/>
              <a:t> à travers un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clinique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allez</a:t>
            </a:r>
            <a:r>
              <a:rPr lang="en-US" dirty="0"/>
              <a:t> </a:t>
            </a:r>
            <a:r>
              <a:rPr lang="en-US" dirty="0" err="1"/>
              <a:t>apprendre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Comprendre</a:t>
            </a:r>
            <a:r>
              <a:rPr lang="en-US" sz="2000" dirty="0"/>
              <a:t> </a:t>
            </a:r>
            <a:r>
              <a:rPr lang="en-US" sz="2000" dirty="0" err="1"/>
              <a:t>l’importance</a:t>
            </a:r>
            <a:r>
              <a:rPr lang="en-US" sz="2000" dirty="0"/>
              <a:t> de </a:t>
            </a:r>
            <a:r>
              <a:rPr lang="en-US" sz="2000" dirty="0" err="1"/>
              <a:t>l’évaluation</a:t>
            </a:r>
            <a:r>
              <a:rPr lang="en-US" sz="2000" dirty="0"/>
              <a:t> du </a:t>
            </a:r>
            <a:r>
              <a:rPr lang="en-US" sz="2000" dirty="0" err="1"/>
              <a:t>statut</a:t>
            </a:r>
            <a:r>
              <a:rPr lang="en-US" sz="2000" dirty="0"/>
              <a:t> </a:t>
            </a:r>
            <a:r>
              <a:rPr lang="en-US" sz="2000" dirty="0" err="1"/>
              <a:t>tabagique</a:t>
            </a:r>
            <a:r>
              <a:rPr lang="en-US" sz="2000" dirty="0"/>
              <a:t> chez les </a:t>
            </a:r>
            <a:r>
              <a:rPr lang="en-US" sz="2000" dirty="0" err="1"/>
              <a:t>personnes</a:t>
            </a:r>
            <a:r>
              <a:rPr lang="en-US" sz="2000" dirty="0"/>
              <a:t> </a:t>
            </a:r>
            <a:r>
              <a:rPr lang="en-US" sz="2000" dirty="0" err="1"/>
              <a:t>souffrant</a:t>
            </a:r>
            <a:r>
              <a:rPr lang="en-US" sz="2000" dirty="0"/>
              <a:t> de BPCO et </a:t>
            </a:r>
            <a:r>
              <a:rPr lang="en-US" sz="2000" dirty="0" err="1"/>
              <a:t>d’anxiété</a:t>
            </a:r>
            <a:endParaRPr lang="en-US" sz="2000" dirty="0"/>
          </a:p>
          <a:p>
            <a:r>
              <a:rPr lang="en-US" sz="2000" dirty="0"/>
              <a:t>Identifier les </a:t>
            </a:r>
            <a:r>
              <a:rPr lang="en-US" sz="2000" dirty="0" err="1"/>
              <a:t>principaux</a:t>
            </a:r>
            <a:r>
              <a:rPr lang="en-US" sz="2000" dirty="0"/>
              <a:t> obstacles au </a:t>
            </a:r>
            <a:r>
              <a:rPr lang="en-US" sz="2000" dirty="0" err="1"/>
              <a:t>sevrage</a:t>
            </a:r>
            <a:r>
              <a:rPr lang="en-US" sz="2000" dirty="0"/>
              <a:t> </a:t>
            </a:r>
            <a:r>
              <a:rPr lang="en-US" sz="2000" dirty="0" err="1"/>
              <a:t>tabagique</a:t>
            </a:r>
            <a:r>
              <a:rPr lang="en-US" sz="2000" dirty="0"/>
              <a:t> chez les </a:t>
            </a:r>
            <a:r>
              <a:rPr lang="en-US" sz="2000" dirty="0" err="1"/>
              <a:t>personnes</a:t>
            </a:r>
            <a:r>
              <a:rPr lang="en-US" sz="2000" dirty="0"/>
              <a:t> </a:t>
            </a:r>
            <a:r>
              <a:rPr lang="en-US" sz="2000" dirty="0" err="1"/>
              <a:t>atteintes</a:t>
            </a:r>
            <a:r>
              <a:rPr lang="en-US" sz="2000" dirty="0"/>
              <a:t> de BPCO et </a:t>
            </a:r>
            <a:r>
              <a:rPr lang="en-US" sz="2000" dirty="0" err="1"/>
              <a:t>d’anxiété</a:t>
            </a:r>
            <a:r>
              <a:rPr lang="en-US" sz="2000" dirty="0"/>
              <a:t> et les </a:t>
            </a:r>
            <a:r>
              <a:rPr lang="en-US" sz="2000" dirty="0" err="1"/>
              <a:t>méthodes</a:t>
            </a:r>
            <a:r>
              <a:rPr lang="en-US" sz="2000" dirty="0"/>
              <a:t> </a:t>
            </a:r>
            <a:r>
              <a:rPr lang="en-US" sz="2000" dirty="0" err="1"/>
              <a:t>appropriées</a:t>
            </a:r>
            <a:r>
              <a:rPr lang="en-US" sz="2000" dirty="0"/>
              <a:t> pour les </a:t>
            </a:r>
            <a:r>
              <a:rPr lang="en-US" sz="2000" dirty="0" err="1"/>
              <a:t>surmonter</a:t>
            </a:r>
            <a:r>
              <a:rPr lang="en-US" sz="2000" dirty="0"/>
              <a:t>.</a:t>
            </a:r>
          </a:p>
          <a:p>
            <a:r>
              <a:rPr lang="en-US" sz="2000" dirty="0"/>
              <a:t>Comment appliquer </a:t>
            </a:r>
            <a:r>
              <a:rPr lang="en-US" sz="2000" dirty="0" err="1"/>
              <a:t>une</a:t>
            </a:r>
            <a:r>
              <a:rPr lang="en-US" sz="2000" dirty="0"/>
              <a:t> intervention </a:t>
            </a:r>
            <a:r>
              <a:rPr lang="en-US" sz="2000" dirty="0" err="1"/>
              <a:t>structurée</a:t>
            </a:r>
            <a:r>
              <a:rPr lang="en-US" sz="2000" dirty="0"/>
              <a:t> de </a:t>
            </a:r>
            <a:r>
              <a:rPr lang="en-US" sz="2000" dirty="0" err="1"/>
              <a:t>sevrage</a:t>
            </a:r>
            <a:r>
              <a:rPr lang="en-US" sz="2000" dirty="0"/>
              <a:t> </a:t>
            </a:r>
            <a:r>
              <a:rPr lang="en-US" sz="2000" dirty="0" err="1"/>
              <a:t>tabagique</a:t>
            </a:r>
            <a:r>
              <a:rPr lang="en-US" sz="2000" dirty="0"/>
              <a:t> pour les </a:t>
            </a:r>
            <a:r>
              <a:rPr lang="en-US" sz="2000" dirty="0" err="1"/>
              <a:t>personnes</a:t>
            </a:r>
            <a:r>
              <a:rPr lang="en-US" sz="2000" dirty="0"/>
              <a:t> </a:t>
            </a:r>
            <a:r>
              <a:rPr lang="en-US" sz="2000" dirty="0" err="1"/>
              <a:t>souffrant</a:t>
            </a:r>
            <a:r>
              <a:rPr lang="en-US" sz="2000" dirty="0"/>
              <a:t> de BPCO et </a:t>
            </a:r>
            <a:r>
              <a:rPr lang="en-US" sz="2000" dirty="0" err="1"/>
              <a:t>d’anxiété</a:t>
            </a:r>
            <a:r>
              <a:rPr lang="en-US" sz="2000" dirty="0"/>
              <a:t>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893C-AF61-9328-F7F5-4EE4DCB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troubles </a:t>
            </a:r>
            <a:r>
              <a:rPr lang="en-US" dirty="0" err="1"/>
              <a:t>mentaux</a:t>
            </a:r>
            <a:r>
              <a:rPr lang="en-US" dirty="0"/>
              <a:t> : </a:t>
            </a:r>
            <a:br>
              <a:rPr lang="en-US" dirty="0"/>
            </a:br>
            <a:r>
              <a:rPr lang="en-US" dirty="0" err="1"/>
              <a:t>Comorbidités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dans la BPCO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9A55-3052-414B-180C-29C81DCE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L’anxiété</a:t>
            </a:r>
            <a:r>
              <a:rPr lang="en-US" sz="1600" dirty="0"/>
              <a:t> et la depression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courantes</a:t>
            </a:r>
            <a:r>
              <a:rPr lang="en-US" sz="1600" dirty="0"/>
              <a:t> dans les </a:t>
            </a:r>
            <a:r>
              <a:rPr lang="en-US" sz="1600" dirty="0" err="1"/>
              <a:t>cas</a:t>
            </a:r>
            <a:r>
              <a:rPr lang="en-US" sz="1600" dirty="0"/>
              <a:t> de BPCO et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associées</a:t>
            </a:r>
            <a:r>
              <a:rPr lang="en-US" sz="1600" dirty="0"/>
              <a:t> à un </a:t>
            </a:r>
            <a:r>
              <a:rPr lang="en-US" sz="1600" dirty="0" err="1"/>
              <a:t>mauvais</a:t>
            </a:r>
            <a:r>
              <a:rPr lang="en-US" sz="1600" dirty="0"/>
              <a:t> </a:t>
            </a:r>
            <a:r>
              <a:rPr lang="en-US" sz="1600" dirty="0" err="1"/>
              <a:t>état</a:t>
            </a:r>
            <a:r>
              <a:rPr lang="en-US" sz="1600" dirty="0"/>
              <a:t> de </a:t>
            </a:r>
            <a:r>
              <a:rPr lang="en-US" sz="1600" dirty="0" err="1"/>
              <a:t>santé</a:t>
            </a:r>
            <a:r>
              <a:rPr lang="en-US" sz="1600" dirty="0"/>
              <a:t> et à un </a:t>
            </a:r>
            <a:r>
              <a:rPr lang="en-US" sz="1600" dirty="0" err="1"/>
              <a:t>risque</a:t>
            </a:r>
            <a:r>
              <a:rPr lang="en-US" sz="1600" dirty="0"/>
              <a:t> </a:t>
            </a:r>
            <a:r>
              <a:rPr lang="en-US" sz="1600" dirty="0" err="1"/>
              <a:t>accru</a:t>
            </a:r>
            <a:r>
              <a:rPr lang="en-US" sz="1600" dirty="0"/>
              <a:t> </a:t>
            </a:r>
            <a:r>
              <a:rPr lang="en-US" sz="1600" dirty="0" err="1"/>
              <a:t>d’exacerbations</a:t>
            </a:r>
            <a:r>
              <a:rPr lang="en-US" sz="1600" dirty="0"/>
              <a:t> et </a:t>
            </a:r>
            <a:r>
              <a:rPr lang="en-US" sz="1600" dirty="0" err="1"/>
              <a:t>d’hospitalisations</a:t>
            </a:r>
            <a:r>
              <a:rPr lang="en-US" sz="1600" dirty="0"/>
              <a:t> d’urgence.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De </a:t>
            </a:r>
            <a:r>
              <a:rPr lang="en-US" sz="1600" dirty="0" err="1"/>
              <a:t>nombreuses</a:t>
            </a:r>
            <a:r>
              <a:rPr lang="en-US" sz="1600" dirty="0"/>
              <a:t> études </a:t>
            </a:r>
            <a:r>
              <a:rPr lang="en-US" sz="1600" dirty="0" err="1"/>
              <a:t>ont</a:t>
            </a:r>
            <a:r>
              <a:rPr lang="en-US" sz="1600" dirty="0"/>
              <a:t> </a:t>
            </a:r>
            <a:r>
              <a:rPr lang="en-US" sz="1600" dirty="0" err="1"/>
              <a:t>démontré</a:t>
            </a:r>
            <a:r>
              <a:rPr lang="en-US" sz="1600" dirty="0"/>
              <a:t> </a:t>
            </a:r>
            <a:r>
              <a:rPr lang="en-US" sz="1600" dirty="0" err="1"/>
              <a:t>une</a:t>
            </a:r>
            <a:r>
              <a:rPr lang="en-US" sz="1600" dirty="0"/>
              <a:t> association entre le </a:t>
            </a:r>
            <a:r>
              <a:rPr lang="en-US" sz="1600" dirty="0" err="1"/>
              <a:t>tabagisme</a:t>
            </a:r>
            <a:r>
              <a:rPr lang="en-US" sz="1600" dirty="0"/>
              <a:t> et </a:t>
            </a:r>
            <a:r>
              <a:rPr lang="en-US" sz="1600" dirty="0" err="1"/>
              <a:t>l’augmentation</a:t>
            </a:r>
            <a:r>
              <a:rPr lang="en-US" sz="1600" dirty="0"/>
              <a:t> des </a:t>
            </a:r>
            <a:r>
              <a:rPr lang="en-US" sz="1600" dirty="0" err="1"/>
              <a:t>symptômes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des troubles anxieux.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Le </a:t>
            </a:r>
            <a:r>
              <a:rPr lang="en-US" sz="1600" dirty="0" err="1"/>
              <a:t>tabagisme</a:t>
            </a:r>
            <a:r>
              <a:rPr lang="en-US" sz="1600" dirty="0"/>
              <a:t>, la depression et </a:t>
            </a:r>
            <a:r>
              <a:rPr lang="en-US" sz="1600" dirty="0" err="1"/>
              <a:t>l’anxiété</a:t>
            </a:r>
            <a:r>
              <a:rPr lang="en-US" sz="1600" dirty="0"/>
              <a:t>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tous</a:t>
            </a:r>
            <a:r>
              <a:rPr lang="en-US" sz="1600" dirty="0"/>
              <a:t> </a:t>
            </a:r>
            <a:r>
              <a:rPr lang="en-US" sz="1600" dirty="0" err="1"/>
              <a:t>associés</a:t>
            </a:r>
            <a:r>
              <a:rPr lang="en-US" sz="1600" dirty="0"/>
              <a:t> à un </a:t>
            </a:r>
            <a:r>
              <a:rPr lang="en-US" sz="1600" dirty="0" err="1"/>
              <a:t>risque</a:t>
            </a:r>
            <a:r>
              <a:rPr lang="en-US" sz="1600" dirty="0"/>
              <a:t> </a:t>
            </a:r>
            <a:r>
              <a:rPr lang="en-US" sz="1600" dirty="0" err="1"/>
              <a:t>accru</a:t>
            </a:r>
            <a:r>
              <a:rPr lang="en-US" sz="1600" dirty="0"/>
              <a:t> de </a:t>
            </a:r>
            <a:r>
              <a:rPr lang="en-US" sz="1600" dirty="0" err="1"/>
              <a:t>décès</a:t>
            </a:r>
            <a:r>
              <a:rPr lang="en-US" sz="1600" dirty="0"/>
              <a:t> chez les </a:t>
            </a:r>
            <a:r>
              <a:rPr lang="en-US" sz="1600" dirty="0" err="1"/>
              <a:t>personnes</a:t>
            </a:r>
            <a:r>
              <a:rPr lang="en-US" sz="1600" dirty="0"/>
              <a:t> BPCO</a:t>
            </a:r>
            <a:r>
              <a:rPr lang="en-US" sz="1600" baseline="30000" dirty="0"/>
              <a:t>3</a:t>
            </a:r>
          </a:p>
          <a:p>
            <a:r>
              <a:rPr lang="en-US" sz="1600" dirty="0"/>
              <a:t>Les MG </a:t>
            </a:r>
            <a:r>
              <a:rPr lang="en-US" sz="1600" dirty="0" err="1"/>
              <a:t>ont</a:t>
            </a:r>
            <a:r>
              <a:rPr lang="en-US" sz="1600" dirty="0"/>
              <a:t> </a:t>
            </a:r>
            <a:r>
              <a:rPr lang="en-US" sz="1600" dirty="0" err="1"/>
              <a:t>souvent</a:t>
            </a:r>
            <a:r>
              <a:rPr lang="en-US" sz="1600" dirty="0"/>
              <a:t> </a:t>
            </a:r>
            <a:r>
              <a:rPr lang="en-US" sz="1600" dirty="0" err="1"/>
              <a:t>peu</a:t>
            </a:r>
            <a:r>
              <a:rPr lang="en-US" sz="1600" dirty="0"/>
              <a:t> </a:t>
            </a:r>
            <a:r>
              <a:rPr lang="en-US" sz="1600" dirty="0" err="1"/>
              <a:t>confiance</a:t>
            </a:r>
            <a:r>
              <a:rPr lang="en-US" sz="1600" dirty="0"/>
              <a:t> pour </a:t>
            </a:r>
            <a:r>
              <a:rPr lang="en-US" sz="1600" dirty="0" err="1"/>
              <a:t>évaluer</a:t>
            </a:r>
            <a:r>
              <a:rPr lang="en-US" sz="1600" dirty="0"/>
              <a:t> et </a:t>
            </a:r>
            <a:r>
              <a:rPr lang="en-US" sz="1600" dirty="0" err="1"/>
              <a:t>traiter</a:t>
            </a:r>
            <a:r>
              <a:rPr lang="en-US" sz="1600" dirty="0"/>
              <a:t> les </a:t>
            </a:r>
            <a:r>
              <a:rPr lang="en-US" sz="1600" dirty="0" err="1"/>
              <a:t>problèmes</a:t>
            </a:r>
            <a:r>
              <a:rPr lang="en-US" sz="1600" dirty="0"/>
              <a:t> de </a:t>
            </a:r>
            <a:r>
              <a:rPr lang="en-US" sz="1600" dirty="0" err="1"/>
              <a:t>santé</a:t>
            </a:r>
            <a:r>
              <a:rPr lang="en-US" sz="1600" dirty="0"/>
              <a:t> </a:t>
            </a:r>
            <a:r>
              <a:rPr lang="en-US" sz="1600" dirty="0" err="1"/>
              <a:t>mentale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raison des relations complexes entre </a:t>
            </a:r>
            <a:r>
              <a:rPr lang="en-US" sz="1600" dirty="0" err="1"/>
              <a:t>ces</a:t>
            </a:r>
            <a:r>
              <a:rPr lang="en-US" sz="1600" dirty="0"/>
              <a:t> </a:t>
            </a:r>
            <a:r>
              <a:rPr lang="en-US" sz="1600" dirty="0" err="1"/>
              <a:t>derniers</a:t>
            </a:r>
            <a:r>
              <a:rPr lang="en-US" sz="1600" dirty="0"/>
              <a:t> et des </a:t>
            </a:r>
            <a:r>
              <a:rPr lang="en-US" sz="1600" dirty="0" err="1"/>
              <a:t>symptômes</a:t>
            </a:r>
            <a:r>
              <a:rPr lang="en-US" sz="1600" dirty="0"/>
              <a:t> </a:t>
            </a:r>
            <a:r>
              <a:rPr lang="en-US" sz="1600" dirty="0" err="1"/>
              <a:t>tels</a:t>
            </a:r>
            <a:r>
              <a:rPr lang="en-US" sz="1600" dirty="0"/>
              <a:t> que </a:t>
            </a:r>
            <a:r>
              <a:rPr lang="en-US" sz="1600" dirty="0" err="1"/>
              <a:t>l’essoufflement</a:t>
            </a:r>
            <a:r>
              <a:rPr lang="en-US" sz="1600" dirty="0"/>
              <a:t>.</a:t>
            </a:r>
            <a:endParaRPr lang="en-US" sz="1600" baseline="30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2BF9A-CE52-FA5B-BE81-54DD909A1D20}"/>
              </a:ext>
            </a:extLst>
          </p:cNvPr>
          <p:cNvSpPr txBox="1">
            <a:spLocks/>
          </p:cNvSpPr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Available at: https://goldcopd.org/2022-gold-reports-2/;</a:t>
            </a:r>
            <a:br>
              <a:rPr lang="en-US" sz="800" kern="0" dirty="0"/>
            </a:br>
            <a:r>
              <a:rPr lang="en-US" sz="800" kern="0" dirty="0"/>
              <a:t>2. Moylan S, et al. Brain </a:t>
            </a:r>
            <a:r>
              <a:rPr lang="fr-FR" sz="800" kern="0" dirty="0" err="1"/>
              <a:t>Behav</a:t>
            </a:r>
            <a:r>
              <a:rPr lang="en-US" sz="800" kern="0" dirty="0"/>
              <a:t> 2013;3:302-26; 3. Lou P, et al. Respir Care 2014;59:54-61.</a:t>
            </a:r>
          </a:p>
        </p:txBody>
      </p:sp>
    </p:spTree>
    <p:extLst>
      <p:ext uri="{BB962C8B-B14F-4D97-AF65-F5344CB8AC3E}">
        <p14:creationId xmlns:p14="http://schemas.microsoft.com/office/powerpoint/2010/main" val="192250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71F5-3455-35A1-8E09-B1D3F8A3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Prévalence</a:t>
            </a:r>
            <a:r>
              <a:rPr lang="en-US" dirty="0"/>
              <a:t> et impact de </a:t>
            </a:r>
            <a:r>
              <a:rPr lang="en-US" dirty="0" err="1"/>
              <a:t>l’anxiété</a:t>
            </a:r>
            <a:r>
              <a:rPr lang="en-US" dirty="0"/>
              <a:t> dans la BPCO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44DA-8DF7-8700-D756-44506480F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L’anxiété</a:t>
            </a:r>
            <a:r>
              <a:rPr lang="en-US" sz="2000" dirty="0"/>
              <a:t> a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reconnue</a:t>
            </a:r>
            <a:r>
              <a:rPr lang="en-US" sz="2000" dirty="0"/>
              <a:t> </a:t>
            </a:r>
            <a:r>
              <a:rPr lang="en-US" sz="2000" dirty="0" err="1"/>
              <a:t>comme</a:t>
            </a:r>
            <a:r>
              <a:rPr lang="en-US" sz="2000" dirty="0"/>
              <a:t> un </a:t>
            </a:r>
            <a:r>
              <a:rPr lang="en-US" sz="2000" dirty="0" err="1"/>
              <a:t>problème</a:t>
            </a:r>
            <a:r>
              <a:rPr lang="en-US" sz="2000" dirty="0"/>
              <a:t> important dans la BPCO avec </a:t>
            </a:r>
            <a:r>
              <a:rPr lang="en-US" sz="2000" dirty="0" err="1"/>
              <a:t>une</a:t>
            </a:r>
            <a:r>
              <a:rPr lang="en-US" sz="2000" dirty="0"/>
              <a:t> prevalence </a:t>
            </a:r>
            <a:r>
              <a:rPr lang="en-US" sz="2000" dirty="0" err="1"/>
              <a:t>estimée</a:t>
            </a:r>
            <a:r>
              <a:rPr lang="en-US" sz="2000" dirty="0"/>
              <a:t> </a:t>
            </a:r>
            <a:r>
              <a:rPr lang="en-US" sz="2000" dirty="0" err="1"/>
              <a:t>jusqu’à</a:t>
            </a:r>
            <a:r>
              <a:rPr lang="en-US" sz="2000" dirty="0"/>
              <a:t> 40%.</a:t>
            </a:r>
            <a:r>
              <a:rPr lang="en-US" sz="2000" baseline="30000" dirty="0"/>
              <a:t>1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Les </a:t>
            </a:r>
            <a:r>
              <a:rPr lang="en-US" sz="2000" dirty="0" err="1"/>
              <a:t>personnes</a:t>
            </a:r>
            <a:r>
              <a:rPr lang="en-US" sz="2000" dirty="0"/>
              <a:t> </a:t>
            </a:r>
            <a:r>
              <a:rPr lang="en-US" sz="2000" dirty="0" err="1"/>
              <a:t>atteintes</a:t>
            </a:r>
            <a:r>
              <a:rPr lang="en-US" sz="2000" dirty="0"/>
              <a:t> de BPCO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jusqu’à</a:t>
            </a:r>
            <a:r>
              <a:rPr lang="en-US" sz="2000" dirty="0"/>
              <a:t> dix </a:t>
            </a:r>
            <a:r>
              <a:rPr lang="en-US" sz="2000" dirty="0" err="1"/>
              <a:t>fois</a:t>
            </a:r>
            <a:r>
              <a:rPr lang="en-US" sz="2000" dirty="0"/>
              <a:t> plus </a:t>
            </a:r>
            <a:r>
              <a:rPr lang="en-US" sz="2000" dirty="0" err="1"/>
              <a:t>sujets</a:t>
            </a:r>
            <a:r>
              <a:rPr lang="en-US" sz="2000" dirty="0"/>
              <a:t> au trouble </a:t>
            </a:r>
            <a:r>
              <a:rPr lang="en-US" sz="2000" dirty="0" err="1"/>
              <a:t>panique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attaques</a:t>
            </a:r>
            <a:r>
              <a:rPr lang="en-US" sz="2000" dirty="0"/>
              <a:t> de </a:t>
            </a:r>
            <a:r>
              <a:rPr lang="en-US" sz="2000" dirty="0" err="1"/>
              <a:t>panique</a:t>
            </a:r>
            <a:r>
              <a:rPr lang="en-US" sz="2000" dirty="0"/>
              <a:t> par rapport à la population générale.</a:t>
            </a:r>
            <a:r>
              <a:rPr lang="en-US" sz="2000" baseline="30000" dirty="0"/>
              <a:t>2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L’anxiété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associée</a:t>
            </a:r>
            <a:r>
              <a:rPr lang="en-US" sz="2000" dirty="0"/>
              <a:t> à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altération</a:t>
            </a:r>
            <a:r>
              <a:rPr lang="en-US" sz="2000" dirty="0"/>
              <a:t> de la QdV</a:t>
            </a:r>
            <a:r>
              <a:rPr lang="en-US" sz="2000" baseline="30000" dirty="0"/>
              <a:t>3</a:t>
            </a:r>
            <a:r>
              <a:rPr lang="en-US" sz="2000" dirty="0"/>
              <a:t> et à un </a:t>
            </a:r>
            <a:r>
              <a:rPr lang="en-US" sz="2000" dirty="0" err="1"/>
              <a:t>risque</a:t>
            </a:r>
            <a:r>
              <a:rPr lang="en-US" sz="2000" dirty="0"/>
              <a:t> </a:t>
            </a:r>
            <a:r>
              <a:rPr lang="en-US" sz="2000" dirty="0" err="1"/>
              <a:t>accru</a:t>
            </a:r>
            <a:r>
              <a:rPr lang="en-US" sz="2000" dirty="0"/>
              <a:t> de mortalité.</a:t>
            </a:r>
            <a:r>
              <a:rPr lang="en-US" sz="2000" baseline="30000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260FA-2039-A2FE-AA48-43A9528640B7}"/>
              </a:ext>
            </a:extLst>
          </p:cNvPr>
          <p:cNvSpPr txBox="1">
            <a:spLocks/>
          </p:cNvSpPr>
          <p:nvPr/>
        </p:nvSpPr>
        <p:spPr>
          <a:xfrm>
            <a:off x="3283027" y="4436317"/>
            <a:ext cx="5860973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</a:t>
            </a:r>
            <a:r>
              <a:rPr lang="en-US" sz="800" kern="0" dirty="0" err="1"/>
              <a:t>Panagioti</a:t>
            </a:r>
            <a:r>
              <a:rPr lang="en-US" sz="800" kern="0" dirty="0"/>
              <a:t> M. Int J Chron Obstruct </a:t>
            </a:r>
            <a:r>
              <a:rPr lang="en-US" sz="800" kern="0" dirty="0" err="1"/>
              <a:t>Pulmon</a:t>
            </a:r>
            <a:r>
              <a:rPr lang="en-US" sz="800" kern="0" dirty="0"/>
              <a:t> Dis 2014;9:1289-306; 2. Livermore N, et al. Respir Med 2010;104:1246-53; </a:t>
            </a:r>
            <a:br>
              <a:rPr lang="en-US" sz="800" kern="0" dirty="0"/>
            </a:br>
            <a:r>
              <a:rPr lang="en-US" sz="800" kern="0" dirty="0"/>
              <a:t>3. Blakemore A, et al. Int J Chron Obstruct </a:t>
            </a:r>
            <a:r>
              <a:rPr lang="en-US" sz="800" kern="0" dirty="0" err="1"/>
              <a:t>Pulmon</a:t>
            </a:r>
            <a:r>
              <a:rPr lang="en-US" sz="800" kern="0" dirty="0"/>
              <a:t> Dis 2014;9:501-12; 4. </a:t>
            </a:r>
            <a:r>
              <a:rPr lang="en-US" sz="800" kern="0" dirty="0" err="1"/>
              <a:t>Vikjord</a:t>
            </a:r>
            <a:r>
              <a:rPr lang="en-US" sz="800" kern="0" dirty="0"/>
              <a:t> SAA, et al. Respir Med 2020;171:106089.</a:t>
            </a:r>
          </a:p>
        </p:txBody>
      </p:sp>
    </p:spTree>
    <p:extLst>
      <p:ext uri="{BB962C8B-B14F-4D97-AF65-F5344CB8AC3E}">
        <p14:creationId xmlns:p14="http://schemas.microsoft.com/office/powerpoint/2010/main" val="380477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A77A5-4EC1-C6C6-417A-D33AA427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Etude de </a:t>
            </a:r>
            <a:r>
              <a:rPr lang="en-US" dirty="0" err="1"/>
              <a:t>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7428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2849</Words>
  <Application>Microsoft Office PowerPoint</Application>
  <PresentationFormat>Affichage à l'écran (16:9)</PresentationFormat>
  <Paragraphs>244</Paragraphs>
  <Slides>33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</vt:lpstr>
      <vt:lpstr>Wingdings</vt:lpstr>
      <vt:lpstr>1_Blank Presentation</vt:lpstr>
      <vt:lpstr>2_Blank Presentation</vt:lpstr>
      <vt:lpstr>BPCO et Santé Mentale</vt:lpstr>
      <vt:lpstr>BPCO et Santé Mentale Cas Cliniques BPCO et anxiété  Bjorn Stallberg, Liz Steed, Stephanie Taylor</vt:lpstr>
      <vt:lpstr>About these slides</vt:lpstr>
      <vt:lpstr>Glossary of terms, abbreviations and acronyms</vt:lpstr>
      <vt:lpstr>Objectif</vt:lpstr>
      <vt:lpstr>Ce que vous allez apprendre</vt:lpstr>
      <vt:lpstr>Les troubles mentaux :  Comorbidités importantes dans la BPCO</vt:lpstr>
      <vt:lpstr>Prévalence et impact de l’anxiété dans la BPCO</vt:lpstr>
      <vt:lpstr>Etude de cas</vt:lpstr>
      <vt:lpstr>Contexte</vt:lpstr>
      <vt:lpstr>Antécédents médicaux</vt:lpstr>
      <vt:lpstr>Anamnèse respiratoire I</vt:lpstr>
      <vt:lpstr>Anamnèse respiratoire II</vt:lpstr>
      <vt:lpstr>Déroulement de la consultation</vt:lpstr>
      <vt:lpstr>Ce que son MG lui propose</vt:lpstr>
      <vt:lpstr>Présentation PowerPoint</vt:lpstr>
      <vt:lpstr>Que pensez-vous de la consultation de Johan ?</vt:lpstr>
      <vt:lpstr>Quelque chose d’important a été omis</vt:lpstr>
      <vt:lpstr>Présentation PowerPoint</vt:lpstr>
      <vt:lpstr>Diagnostiquer l’anxiété</vt:lpstr>
      <vt:lpstr>Identifier les problèmes de santé mentale chez les personnes BPCO : PHQ-4</vt:lpstr>
      <vt:lpstr>Evaluation plus détaillée de l’anxiété : GAD-7</vt:lpstr>
      <vt:lpstr>GAD-7</vt:lpstr>
      <vt:lpstr>Gestion de l’anxiété</vt:lpstr>
      <vt:lpstr>Thérapie cognitive-comportementale</vt:lpstr>
      <vt:lpstr>Aborder la TCC comme option : Conseils pratiques</vt:lpstr>
      <vt:lpstr>Présentation de la TCC</vt:lpstr>
      <vt:lpstr>D’autres moyens visant à remédier à l’essoufflement peuvent soulager l’anxiété</vt:lpstr>
      <vt:lpstr>Méthodes médicamenteuses</vt:lpstr>
      <vt:lpstr>Sevrage tabagique chez les patients BPCO ayant des troubles mentaux</vt:lpstr>
      <vt:lpstr>Soutien pour le sevrage tabagique</vt:lpstr>
      <vt:lpstr>Consultation de Johan – À faire</vt:lpstr>
      <vt:lpstr>Résumé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Selçuk Uncu</cp:lastModifiedBy>
  <cp:revision>30</cp:revision>
  <dcterms:created xsi:type="dcterms:W3CDTF">2019-11-21T21:57:43Z</dcterms:created>
  <dcterms:modified xsi:type="dcterms:W3CDTF">2022-11-07T19:05:05Z</dcterms:modified>
</cp:coreProperties>
</file>