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33"/>
  </p:notesMasterIdLst>
  <p:sldIdLst>
    <p:sldId id="264" r:id="rId2"/>
    <p:sldId id="265" r:id="rId3"/>
    <p:sldId id="263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307" r:id="rId14"/>
    <p:sldId id="276" r:id="rId15"/>
    <p:sldId id="292" r:id="rId16"/>
    <p:sldId id="293" r:id="rId17"/>
    <p:sldId id="294" r:id="rId18"/>
    <p:sldId id="295" r:id="rId19"/>
    <p:sldId id="296" r:id="rId20"/>
    <p:sldId id="297" r:id="rId21"/>
    <p:sldId id="277" r:id="rId22"/>
    <p:sldId id="298" r:id="rId23"/>
    <p:sldId id="299" r:id="rId24"/>
    <p:sldId id="302" r:id="rId25"/>
    <p:sldId id="301" r:id="rId26"/>
    <p:sldId id="303" r:id="rId27"/>
    <p:sldId id="287" r:id="rId28"/>
    <p:sldId id="304" r:id="rId29"/>
    <p:sldId id="305" r:id="rId30"/>
    <p:sldId id="306" r:id="rId31"/>
    <p:sldId id="291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n Williams" initials="S" lastIdx="4" clrIdx="0"/>
  <p:cmAuthor id="2" name="Ioanna Tsiligianni" initials="IT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692" autoAdjust="0"/>
    <p:restoredTop sz="93922" autoAdjust="0"/>
  </p:normalViewPr>
  <p:slideViewPr>
    <p:cSldViewPr snapToGrid="0" snapToObjects="1">
      <p:cViewPr varScale="1">
        <p:scale>
          <a:sx n="146" d="100"/>
          <a:sy n="146" d="100"/>
        </p:scale>
        <p:origin x="129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ey Lonergan" userId="93974b687ab88d62" providerId="LiveId" clId="{586CEEA5-DB4E-46DE-A64A-BD24D65587D9}"/>
    <pc:docChg chg="undo custSel modSld">
      <pc:chgData name="Tracey Lonergan" userId="93974b687ab88d62" providerId="LiveId" clId="{586CEEA5-DB4E-46DE-A64A-BD24D65587D9}" dt="2022-07-12T08:27:17.015" v="16" actId="20577"/>
      <pc:docMkLst>
        <pc:docMk/>
      </pc:docMkLst>
      <pc:sldChg chg="modSp mod">
        <pc:chgData name="Tracey Lonergan" userId="93974b687ab88d62" providerId="LiveId" clId="{586CEEA5-DB4E-46DE-A64A-BD24D65587D9}" dt="2022-07-12T08:19:46.395" v="3" actId="20577"/>
        <pc:sldMkLst>
          <pc:docMk/>
          <pc:sldMk cId="0" sldId="263"/>
        </pc:sldMkLst>
        <pc:spChg chg="mod">
          <ac:chgData name="Tracey Lonergan" userId="93974b687ab88d62" providerId="LiveId" clId="{586CEEA5-DB4E-46DE-A64A-BD24D65587D9}" dt="2022-07-12T08:19:46.395" v="3" actId="20577"/>
          <ac:spMkLst>
            <pc:docMk/>
            <pc:sldMk cId="0" sldId="263"/>
            <ac:spMk id="5" creationId="{11244608-FB9C-4A44-AC9C-6827D17ADEA5}"/>
          </ac:spMkLst>
        </pc:spChg>
      </pc:sldChg>
      <pc:sldChg chg="modSp mod">
        <pc:chgData name="Tracey Lonergan" userId="93974b687ab88d62" providerId="LiveId" clId="{586CEEA5-DB4E-46DE-A64A-BD24D65587D9}" dt="2022-07-12T08:21:42.938" v="7" actId="6549"/>
        <pc:sldMkLst>
          <pc:docMk/>
          <pc:sldMk cId="4171620894" sldId="271"/>
        </pc:sldMkLst>
        <pc:spChg chg="mod">
          <ac:chgData name="Tracey Lonergan" userId="93974b687ab88d62" providerId="LiveId" clId="{586CEEA5-DB4E-46DE-A64A-BD24D65587D9}" dt="2022-07-12T08:21:42.938" v="7" actId="6549"/>
          <ac:spMkLst>
            <pc:docMk/>
            <pc:sldMk cId="4171620894" sldId="271"/>
            <ac:spMk id="4" creationId="{A8BEB841-2FCF-A995-C26E-7108EDD6C181}"/>
          </ac:spMkLst>
        </pc:spChg>
      </pc:sldChg>
      <pc:sldChg chg="modSp mod">
        <pc:chgData name="Tracey Lonergan" userId="93974b687ab88d62" providerId="LiveId" clId="{586CEEA5-DB4E-46DE-A64A-BD24D65587D9}" dt="2022-07-12T08:22:49.789" v="14" actId="120"/>
        <pc:sldMkLst>
          <pc:docMk/>
          <pc:sldMk cId="2384946941" sldId="274"/>
        </pc:sldMkLst>
        <pc:graphicFrameChg chg="modGraphic">
          <ac:chgData name="Tracey Lonergan" userId="93974b687ab88d62" providerId="LiveId" clId="{586CEEA5-DB4E-46DE-A64A-BD24D65587D9}" dt="2022-07-12T08:22:49.789" v="14" actId="120"/>
          <ac:graphicFrameMkLst>
            <pc:docMk/>
            <pc:sldMk cId="2384946941" sldId="274"/>
            <ac:graphicFrameMk id="4" creationId="{40D45784-DD1F-A687-8310-40899016ECA6}"/>
          </ac:graphicFrameMkLst>
        </pc:graphicFrameChg>
      </pc:sldChg>
      <pc:sldChg chg="modSp mod">
        <pc:chgData name="Tracey Lonergan" userId="93974b687ab88d62" providerId="LiveId" clId="{586CEEA5-DB4E-46DE-A64A-BD24D65587D9}" dt="2022-07-12T08:24:57.466" v="15" actId="20577"/>
        <pc:sldMkLst>
          <pc:docMk/>
          <pc:sldMk cId="3536068389" sldId="277"/>
        </pc:sldMkLst>
        <pc:spChg chg="mod">
          <ac:chgData name="Tracey Lonergan" userId="93974b687ab88d62" providerId="LiveId" clId="{586CEEA5-DB4E-46DE-A64A-BD24D65587D9}" dt="2022-07-12T08:24:57.466" v="15" actId="20577"/>
          <ac:spMkLst>
            <pc:docMk/>
            <pc:sldMk cId="3536068389" sldId="277"/>
            <ac:spMk id="6" creationId="{C473012E-19CC-678A-DBD3-28CB078BFF50}"/>
          </ac:spMkLst>
        </pc:spChg>
      </pc:sldChg>
      <pc:sldChg chg="modSp mod">
        <pc:chgData name="Tracey Lonergan" userId="93974b687ab88d62" providerId="LiveId" clId="{586CEEA5-DB4E-46DE-A64A-BD24D65587D9}" dt="2022-07-12T08:27:17.015" v="16" actId="20577"/>
        <pc:sldMkLst>
          <pc:docMk/>
          <pc:sldMk cId="2952454317" sldId="291"/>
        </pc:sldMkLst>
        <pc:spChg chg="mod">
          <ac:chgData name="Tracey Lonergan" userId="93974b687ab88d62" providerId="LiveId" clId="{586CEEA5-DB4E-46DE-A64A-BD24D65587D9}" dt="2022-07-12T08:27:17.015" v="16" actId="20577"/>
          <ac:spMkLst>
            <pc:docMk/>
            <pc:sldMk cId="2952454317" sldId="291"/>
            <ac:spMk id="3" creationId="{D40D78D2-9ED1-93DC-CC82-117B56DDE75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3BA84-ABC8-724D-9EB0-311E7AF19368}" type="doc">
      <dgm:prSet loTypeId="urn:microsoft.com/office/officeart/2005/8/layout/radial6" loCatId="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pt-PT"/>
        </a:p>
      </dgm:t>
    </dgm:pt>
    <dgm:pt modelId="{F7D5080B-7DD5-F74D-9DFA-9ED7A1FE9BAF}">
      <dgm:prSet phldrT="[Texto]" custT="1"/>
      <dgm:spPr/>
      <dgm:t>
        <a:bodyPr/>
        <a:lstStyle/>
        <a:p>
          <a:r>
            <a:rPr lang="pt-PT" sz="1800" dirty="0"/>
            <a:t>Person with COPD</a:t>
          </a:r>
        </a:p>
      </dgm:t>
    </dgm:pt>
    <dgm:pt modelId="{647ADC3A-93B6-4B47-9043-1E3A5CA7FA5B}" type="parTrans" cxnId="{8751F726-4837-DC4C-B71D-FE068D7C4839}">
      <dgm:prSet/>
      <dgm:spPr/>
      <dgm:t>
        <a:bodyPr/>
        <a:lstStyle/>
        <a:p>
          <a:endParaRPr lang="pt-PT"/>
        </a:p>
      </dgm:t>
    </dgm:pt>
    <dgm:pt modelId="{B9396A4E-0BEB-6842-A0BA-8F84EF83CF01}" type="sibTrans" cxnId="{8751F726-4837-DC4C-B71D-FE068D7C4839}">
      <dgm:prSet/>
      <dgm:spPr/>
      <dgm:t>
        <a:bodyPr/>
        <a:lstStyle/>
        <a:p>
          <a:endParaRPr lang="pt-PT"/>
        </a:p>
      </dgm:t>
    </dgm:pt>
    <dgm:pt modelId="{8C09F89F-691F-6F4C-9467-67C5B88AE48A}">
      <dgm:prSet phldrT="[Texto]" custT="1"/>
      <dgm:spPr/>
      <dgm:t>
        <a:bodyPr/>
        <a:lstStyle/>
        <a:p>
          <a:r>
            <a:rPr lang="pt-PT" sz="1200" dirty="0"/>
            <a:t>Time </a:t>
          </a:r>
          <a:r>
            <a:rPr lang="pt-PT" sz="1200" dirty="0" err="1"/>
            <a:t>and</a:t>
          </a:r>
          <a:r>
            <a:rPr lang="pt-PT" sz="1200" dirty="0"/>
            <a:t> </a:t>
          </a:r>
          <a:r>
            <a:rPr lang="pt-PT" sz="1200" dirty="0" err="1"/>
            <a:t>tools</a:t>
          </a:r>
          <a:endParaRPr lang="pt-PT" sz="1200" dirty="0"/>
        </a:p>
      </dgm:t>
    </dgm:pt>
    <dgm:pt modelId="{B6CFD723-7B36-974E-BA6E-B19E7B92EB07}" type="parTrans" cxnId="{A99A5C88-8C16-9744-9800-77E380521C8D}">
      <dgm:prSet/>
      <dgm:spPr/>
      <dgm:t>
        <a:bodyPr/>
        <a:lstStyle/>
        <a:p>
          <a:endParaRPr lang="pt-PT"/>
        </a:p>
      </dgm:t>
    </dgm:pt>
    <dgm:pt modelId="{A0AF6B18-D28D-2E4D-935B-3C36B9064B0E}" type="sibTrans" cxnId="{A99A5C88-8C16-9744-9800-77E380521C8D}">
      <dgm:prSet/>
      <dgm:spPr/>
      <dgm:t>
        <a:bodyPr/>
        <a:lstStyle/>
        <a:p>
          <a:endParaRPr lang="pt-PT"/>
        </a:p>
      </dgm:t>
    </dgm:pt>
    <dgm:pt modelId="{C267B9C7-D596-604F-81BB-48C3A532A7E6}">
      <dgm:prSet phldrT="[Texto]" custT="1"/>
      <dgm:spPr/>
      <dgm:t>
        <a:bodyPr/>
        <a:lstStyle/>
        <a:p>
          <a:r>
            <a:rPr lang="pt-PT" sz="1200" dirty="0"/>
            <a:t>Family / caregivers</a:t>
          </a:r>
        </a:p>
      </dgm:t>
    </dgm:pt>
    <dgm:pt modelId="{32746627-4791-B149-BEEF-7BE6E67B783E}" type="parTrans" cxnId="{7EB8717A-9453-094E-9B54-2FE9660AE397}">
      <dgm:prSet/>
      <dgm:spPr/>
      <dgm:t>
        <a:bodyPr/>
        <a:lstStyle/>
        <a:p>
          <a:endParaRPr lang="pt-PT"/>
        </a:p>
      </dgm:t>
    </dgm:pt>
    <dgm:pt modelId="{4F933156-204E-244C-B11B-3892363E266B}" type="sibTrans" cxnId="{7EB8717A-9453-094E-9B54-2FE9660AE397}">
      <dgm:prSet/>
      <dgm:spPr/>
      <dgm:t>
        <a:bodyPr/>
        <a:lstStyle/>
        <a:p>
          <a:endParaRPr lang="pt-PT"/>
        </a:p>
      </dgm:t>
    </dgm:pt>
    <dgm:pt modelId="{6B0B2B51-AF7D-CA4A-A82D-469F5E74B91C}">
      <dgm:prSet phldrT="[Texto]" custT="1"/>
      <dgm:spPr/>
      <dgm:t>
        <a:bodyPr/>
        <a:lstStyle/>
        <a:p>
          <a:r>
            <a:rPr lang="pt-PT" sz="1200" dirty="0"/>
            <a:t>Structured appointment </a:t>
          </a:r>
        </a:p>
        <a:p>
          <a:r>
            <a:rPr lang="pt-PT" sz="1200" dirty="0"/>
            <a:t>Local </a:t>
          </a:r>
          <a:r>
            <a:rPr lang="pt-PT" sz="1200" dirty="0" err="1"/>
            <a:t>resources</a:t>
          </a:r>
          <a:endParaRPr lang="pt-PT" sz="1200" dirty="0"/>
        </a:p>
      </dgm:t>
    </dgm:pt>
    <dgm:pt modelId="{5498028A-70D9-8C4C-B7AB-5C63A13D4A45}" type="parTrans" cxnId="{0F6E4C7D-F0A0-DE43-AADB-F34F9480DE1E}">
      <dgm:prSet/>
      <dgm:spPr/>
      <dgm:t>
        <a:bodyPr/>
        <a:lstStyle/>
        <a:p>
          <a:endParaRPr lang="pt-PT"/>
        </a:p>
      </dgm:t>
    </dgm:pt>
    <dgm:pt modelId="{8C0D27B5-432D-D440-B8A1-41D563DEEBF1}" type="sibTrans" cxnId="{0F6E4C7D-F0A0-DE43-AADB-F34F9480DE1E}">
      <dgm:prSet/>
      <dgm:spPr/>
      <dgm:t>
        <a:bodyPr/>
        <a:lstStyle/>
        <a:p>
          <a:endParaRPr lang="pt-PT"/>
        </a:p>
      </dgm:t>
    </dgm:pt>
    <dgm:pt modelId="{EC83F31E-7244-3C40-BDCD-7F144FD14509}">
      <dgm:prSet phldrT="[Texto]" custT="1"/>
      <dgm:spPr/>
      <dgm:t>
        <a:bodyPr/>
        <a:lstStyle/>
        <a:p>
          <a:r>
            <a:rPr lang="pt-PT" sz="1200" dirty="0"/>
            <a:t>Clinical sense and knowledge</a:t>
          </a:r>
        </a:p>
      </dgm:t>
    </dgm:pt>
    <dgm:pt modelId="{75145921-5572-D445-8E58-92C6241CE160}" type="parTrans" cxnId="{34BFDC76-CD59-C641-A8A9-FF703024C74E}">
      <dgm:prSet/>
      <dgm:spPr/>
      <dgm:t>
        <a:bodyPr/>
        <a:lstStyle/>
        <a:p>
          <a:endParaRPr lang="pt-PT"/>
        </a:p>
      </dgm:t>
    </dgm:pt>
    <dgm:pt modelId="{E9F91780-6079-514C-8ADF-ACC2ED48A24F}" type="sibTrans" cxnId="{34BFDC76-CD59-C641-A8A9-FF703024C74E}">
      <dgm:prSet/>
      <dgm:spPr/>
      <dgm:t>
        <a:bodyPr/>
        <a:lstStyle/>
        <a:p>
          <a:endParaRPr lang="pt-PT"/>
        </a:p>
      </dgm:t>
    </dgm:pt>
    <dgm:pt modelId="{0381A171-F091-F048-AB1E-7C1E89056BE2}" type="pres">
      <dgm:prSet presAssocID="{2963BA84-ABC8-724D-9EB0-311E7AF1936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61C558-A2C0-FF4A-BB65-06D3DAF16586}" type="pres">
      <dgm:prSet presAssocID="{F7D5080B-7DD5-F74D-9DFA-9ED7A1FE9BAF}" presName="centerShape" presStyleLbl="node0" presStyleIdx="0" presStyleCnt="1"/>
      <dgm:spPr/>
    </dgm:pt>
    <dgm:pt modelId="{9CCA4E3A-5D8D-C44D-90D5-9521E4C427BD}" type="pres">
      <dgm:prSet presAssocID="{8C09F89F-691F-6F4C-9467-67C5B88AE48A}" presName="node" presStyleLbl="node1" presStyleIdx="0" presStyleCnt="4" custScaleX="222725">
        <dgm:presLayoutVars>
          <dgm:bulletEnabled val="1"/>
        </dgm:presLayoutVars>
      </dgm:prSet>
      <dgm:spPr/>
    </dgm:pt>
    <dgm:pt modelId="{F2E1AABF-CAD3-A941-8AA0-1681142457AE}" type="pres">
      <dgm:prSet presAssocID="{8C09F89F-691F-6F4C-9467-67C5B88AE48A}" presName="dummy" presStyleCnt="0"/>
      <dgm:spPr/>
    </dgm:pt>
    <dgm:pt modelId="{FC524AD7-92F4-8145-B050-3C5B944FD01F}" type="pres">
      <dgm:prSet presAssocID="{A0AF6B18-D28D-2E4D-935B-3C36B9064B0E}" presName="sibTrans" presStyleLbl="sibTrans2D1" presStyleIdx="0" presStyleCnt="4"/>
      <dgm:spPr/>
    </dgm:pt>
    <dgm:pt modelId="{8614EEA1-AE65-AD41-8DC2-9B2F90D79708}" type="pres">
      <dgm:prSet presAssocID="{C267B9C7-D596-604F-81BB-48C3A532A7E6}" presName="node" presStyleLbl="node1" presStyleIdx="1" presStyleCnt="4" custScaleX="222725" custRadScaleRad="128093" custRadScaleInc="-1224">
        <dgm:presLayoutVars>
          <dgm:bulletEnabled val="1"/>
        </dgm:presLayoutVars>
      </dgm:prSet>
      <dgm:spPr/>
    </dgm:pt>
    <dgm:pt modelId="{014B0E4C-C98D-124E-BC94-E95B1D97F0B6}" type="pres">
      <dgm:prSet presAssocID="{C267B9C7-D596-604F-81BB-48C3A532A7E6}" presName="dummy" presStyleCnt="0"/>
      <dgm:spPr/>
    </dgm:pt>
    <dgm:pt modelId="{DBEE525B-4EB7-274B-B5FA-4DE2F642EEE2}" type="pres">
      <dgm:prSet presAssocID="{4F933156-204E-244C-B11B-3892363E266B}" presName="sibTrans" presStyleLbl="sibTrans2D1" presStyleIdx="1" presStyleCnt="4"/>
      <dgm:spPr/>
    </dgm:pt>
    <dgm:pt modelId="{3DAE0425-A16C-C446-BCFC-4EC1F551C920}" type="pres">
      <dgm:prSet presAssocID="{6B0B2B51-AF7D-CA4A-A82D-469F5E74B91C}" presName="node" presStyleLbl="node1" presStyleIdx="2" presStyleCnt="4" custScaleX="222725">
        <dgm:presLayoutVars>
          <dgm:bulletEnabled val="1"/>
        </dgm:presLayoutVars>
      </dgm:prSet>
      <dgm:spPr/>
    </dgm:pt>
    <dgm:pt modelId="{11C75167-FF1A-B545-8874-563D3F2D2549}" type="pres">
      <dgm:prSet presAssocID="{6B0B2B51-AF7D-CA4A-A82D-469F5E74B91C}" presName="dummy" presStyleCnt="0"/>
      <dgm:spPr/>
    </dgm:pt>
    <dgm:pt modelId="{A995925B-462E-0340-9D53-63C80D03182F}" type="pres">
      <dgm:prSet presAssocID="{8C0D27B5-432D-D440-B8A1-41D563DEEBF1}" presName="sibTrans" presStyleLbl="sibTrans2D1" presStyleIdx="2" presStyleCnt="4"/>
      <dgm:spPr/>
    </dgm:pt>
    <dgm:pt modelId="{BD764736-0949-9A49-B26A-559020776FD2}" type="pres">
      <dgm:prSet presAssocID="{EC83F31E-7244-3C40-BDCD-7F144FD14509}" presName="node" presStyleLbl="node1" presStyleIdx="3" presStyleCnt="4" custScaleX="222725" custRadScaleRad="128093" custRadScaleInc="-1224">
        <dgm:presLayoutVars>
          <dgm:bulletEnabled val="1"/>
        </dgm:presLayoutVars>
      </dgm:prSet>
      <dgm:spPr/>
    </dgm:pt>
    <dgm:pt modelId="{5DE22D81-E83A-2544-8179-254B7B40774B}" type="pres">
      <dgm:prSet presAssocID="{EC83F31E-7244-3C40-BDCD-7F144FD14509}" presName="dummy" presStyleCnt="0"/>
      <dgm:spPr/>
    </dgm:pt>
    <dgm:pt modelId="{B8F5F53C-3823-7247-8623-DA1068C3E439}" type="pres">
      <dgm:prSet presAssocID="{E9F91780-6079-514C-8ADF-ACC2ED48A24F}" presName="sibTrans" presStyleLbl="sibTrans2D1" presStyleIdx="3" presStyleCnt="4"/>
      <dgm:spPr/>
    </dgm:pt>
  </dgm:ptLst>
  <dgm:cxnLst>
    <dgm:cxn modelId="{8751F726-4837-DC4C-B71D-FE068D7C4839}" srcId="{2963BA84-ABC8-724D-9EB0-311E7AF19368}" destId="{F7D5080B-7DD5-F74D-9DFA-9ED7A1FE9BAF}" srcOrd="0" destOrd="0" parTransId="{647ADC3A-93B6-4B47-9043-1E3A5CA7FA5B}" sibTransId="{B9396A4E-0BEB-6842-A0BA-8F84EF83CF01}"/>
    <dgm:cxn modelId="{B1D80528-9CDF-BE4D-AB3D-AF61FC97056B}" type="presOf" srcId="{E9F91780-6079-514C-8ADF-ACC2ED48A24F}" destId="{B8F5F53C-3823-7247-8623-DA1068C3E439}" srcOrd="0" destOrd="0" presId="urn:microsoft.com/office/officeart/2005/8/layout/radial6"/>
    <dgm:cxn modelId="{83CD6933-766C-AA49-A2E4-830CF2AFEF38}" type="presOf" srcId="{2963BA84-ABC8-724D-9EB0-311E7AF19368}" destId="{0381A171-F091-F048-AB1E-7C1E89056BE2}" srcOrd="0" destOrd="0" presId="urn:microsoft.com/office/officeart/2005/8/layout/radial6"/>
    <dgm:cxn modelId="{E3C4B042-CF7D-3D4E-AFD0-D96151724496}" type="presOf" srcId="{8C09F89F-691F-6F4C-9467-67C5B88AE48A}" destId="{9CCA4E3A-5D8D-C44D-90D5-9521E4C427BD}" srcOrd="0" destOrd="0" presId="urn:microsoft.com/office/officeart/2005/8/layout/radial6"/>
    <dgm:cxn modelId="{093F5D46-4E55-EC4A-907C-EC2144685958}" type="presOf" srcId="{6B0B2B51-AF7D-CA4A-A82D-469F5E74B91C}" destId="{3DAE0425-A16C-C446-BCFC-4EC1F551C920}" srcOrd="0" destOrd="0" presId="urn:microsoft.com/office/officeart/2005/8/layout/radial6"/>
    <dgm:cxn modelId="{66250C6E-DB99-4B4C-AB77-39948B83EBB0}" type="presOf" srcId="{A0AF6B18-D28D-2E4D-935B-3C36B9064B0E}" destId="{FC524AD7-92F4-8145-B050-3C5B944FD01F}" srcOrd="0" destOrd="0" presId="urn:microsoft.com/office/officeart/2005/8/layout/radial6"/>
    <dgm:cxn modelId="{34BFDC76-CD59-C641-A8A9-FF703024C74E}" srcId="{F7D5080B-7DD5-F74D-9DFA-9ED7A1FE9BAF}" destId="{EC83F31E-7244-3C40-BDCD-7F144FD14509}" srcOrd="3" destOrd="0" parTransId="{75145921-5572-D445-8E58-92C6241CE160}" sibTransId="{E9F91780-6079-514C-8ADF-ACC2ED48A24F}"/>
    <dgm:cxn modelId="{7EB8717A-9453-094E-9B54-2FE9660AE397}" srcId="{F7D5080B-7DD5-F74D-9DFA-9ED7A1FE9BAF}" destId="{C267B9C7-D596-604F-81BB-48C3A532A7E6}" srcOrd="1" destOrd="0" parTransId="{32746627-4791-B149-BEEF-7BE6E67B783E}" sibTransId="{4F933156-204E-244C-B11B-3892363E266B}"/>
    <dgm:cxn modelId="{0F6E4C7D-F0A0-DE43-AADB-F34F9480DE1E}" srcId="{F7D5080B-7DD5-F74D-9DFA-9ED7A1FE9BAF}" destId="{6B0B2B51-AF7D-CA4A-A82D-469F5E74B91C}" srcOrd="2" destOrd="0" parTransId="{5498028A-70D9-8C4C-B7AB-5C63A13D4A45}" sibTransId="{8C0D27B5-432D-D440-B8A1-41D563DEEBF1}"/>
    <dgm:cxn modelId="{A99A5C88-8C16-9744-9800-77E380521C8D}" srcId="{F7D5080B-7DD5-F74D-9DFA-9ED7A1FE9BAF}" destId="{8C09F89F-691F-6F4C-9467-67C5B88AE48A}" srcOrd="0" destOrd="0" parTransId="{B6CFD723-7B36-974E-BA6E-B19E7B92EB07}" sibTransId="{A0AF6B18-D28D-2E4D-935B-3C36B9064B0E}"/>
    <dgm:cxn modelId="{B7F6F689-9D02-754F-9039-D28C3DADBEC3}" type="presOf" srcId="{4F933156-204E-244C-B11B-3892363E266B}" destId="{DBEE525B-4EB7-274B-B5FA-4DE2F642EEE2}" srcOrd="0" destOrd="0" presId="urn:microsoft.com/office/officeart/2005/8/layout/radial6"/>
    <dgm:cxn modelId="{750015AD-8A54-A64A-901D-F64AB6B18B27}" type="presOf" srcId="{F7D5080B-7DD5-F74D-9DFA-9ED7A1FE9BAF}" destId="{8361C558-A2C0-FF4A-BB65-06D3DAF16586}" srcOrd="0" destOrd="0" presId="urn:microsoft.com/office/officeart/2005/8/layout/radial6"/>
    <dgm:cxn modelId="{EDC14EB4-07B8-E54C-BC84-37DEEAA9B23E}" type="presOf" srcId="{EC83F31E-7244-3C40-BDCD-7F144FD14509}" destId="{BD764736-0949-9A49-B26A-559020776FD2}" srcOrd="0" destOrd="0" presId="urn:microsoft.com/office/officeart/2005/8/layout/radial6"/>
    <dgm:cxn modelId="{B19F76C3-BF18-4F48-B68F-5C9716C91850}" type="presOf" srcId="{8C0D27B5-432D-D440-B8A1-41D563DEEBF1}" destId="{A995925B-462E-0340-9D53-63C80D03182F}" srcOrd="0" destOrd="0" presId="urn:microsoft.com/office/officeart/2005/8/layout/radial6"/>
    <dgm:cxn modelId="{2CD1A3E2-5397-8649-913B-53F1EBC93B02}" type="presOf" srcId="{C267B9C7-D596-604F-81BB-48C3A532A7E6}" destId="{8614EEA1-AE65-AD41-8DC2-9B2F90D79708}" srcOrd="0" destOrd="0" presId="urn:microsoft.com/office/officeart/2005/8/layout/radial6"/>
    <dgm:cxn modelId="{6CB68557-DEF7-984B-B2D7-27155887593C}" type="presParOf" srcId="{0381A171-F091-F048-AB1E-7C1E89056BE2}" destId="{8361C558-A2C0-FF4A-BB65-06D3DAF16586}" srcOrd="0" destOrd="0" presId="urn:microsoft.com/office/officeart/2005/8/layout/radial6"/>
    <dgm:cxn modelId="{54F568C7-507B-6643-B53C-2CD4BF4DE61A}" type="presParOf" srcId="{0381A171-F091-F048-AB1E-7C1E89056BE2}" destId="{9CCA4E3A-5D8D-C44D-90D5-9521E4C427BD}" srcOrd="1" destOrd="0" presId="urn:microsoft.com/office/officeart/2005/8/layout/radial6"/>
    <dgm:cxn modelId="{DC5DEE1D-7095-3F4A-94BF-1BD232F24112}" type="presParOf" srcId="{0381A171-F091-F048-AB1E-7C1E89056BE2}" destId="{F2E1AABF-CAD3-A941-8AA0-1681142457AE}" srcOrd="2" destOrd="0" presId="urn:microsoft.com/office/officeart/2005/8/layout/radial6"/>
    <dgm:cxn modelId="{9576DF2B-A62F-F34C-ACC0-72FC7C5230B2}" type="presParOf" srcId="{0381A171-F091-F048-AB1E-7C1E89056BE2}" destId="{FC524AD7-92F4-8145-B050-3C5B944FD01F}" srcOrd="3" destOrd="0" presId="urn:microsoft.com/office/officeart/2005/8/layout/radial6"/>
    <dgm:cxn modelId="{AA025846-FE8D-D64E-A09B-58F63BC6F6DB}" type="presParOf" srcId="{0381A171-F091-F048-AB1E-7C1E89056BE2}" destId="{8614EEA1-AE65-AD41-8DC2-9B2F90D79708}" srcOrd="4" destOrd="0" presId="urn:microsoft.com/office/officeart/2005/8/layout/radial6"/>
    <dgm:cxn modelId="{11FB1E44-1BAD-1245-AF47-164FD26B9BE7}" type="presParOf" srcId="{0381A171-F091-F048-AB1E-7C1E89056BE2}" destId="{014B0E4C-C98D-124E-BC94-E95B1D97F0B6}" srcOrd="5" destOrd="0" presId="urn:microsoft.com/office/officeart/2005/8/layout/radial6"/>
    <dgm:cxn modelId="{2A27BFE6-DB91-9846-B298-B064A3C48B18}" type="presParOf" srcId="{0381A171-F091-F048-AB1E-7C1E89056BE2}" destId="{DBEE525B-4EB7-274B-B5FA-4DE2F642EEE2}" srcOrd="6" destOrd="0" presId="urn:microsoft.com/office/officeart/2005/8/layout/radial6"/>
    <dgm:cxn modelId="{DF911232-2141-C847-85EB-F743811635E0}" type="presParOf" srcId="{0381A171-F091-F048-AB1E-7C1E89056BE2}" destId="{3DAE0425-A16C-C446-BCFC-4EC1F551C920}" srcOrd="7" destOrd="0" presId="urn:microsoft.com/office/officeart/2005/8/layout/radial6"/>
    <dgm:cxn modelId="{419F01F5-8007-F143-811E-948FF2FD0E50}" type="presParOf" srcId="{0381A171-F091-F048-AB1E-7C1E89056BE2}" destId="{11C75167-FF1A-B545-8874-563D3F2D2549}" srcOrd="8" destOrd="0" presId="urn:microsoft.com/office/officeart/2005/8/layout/radial6"/>
    <dgm:cxn modelId="{9ECB6763-9D20-A742-A12B-57AF1659DB08}" type="presParOf" srcId="{0381A171-F091-F048-AB1E-7C1E89056BE2}" destId="{A995925B-462E-0340-9D53-63C80D03182F}" srcOrd="9" destOrd="0" presId="urn:microsoft.com/office/officeart/2005/8/layout/radial6"/>
    <dgm:cxn modelId="{C294EC40-49B6-9B46-8013-C667534E62F1}" type="presParOf" srcId="{0381A171-F091-F048-AB1E-7C1E89056BE2}" destId="{BD764736-0949-9A49-B26A-559020776FD2}" srcOrd="10" destOrd="0" presId="urn:microsoft.com/office/officeart/2005/8/layout/radial6"/>
    <dgm:cxn modelId="{7C3F7080-2382-B442-B85B-EE37177690C1}" type="presParOf" srcId="{0381A171-F091-F048-AB1E-7C1E89056BE2}" destId="{5DE22D81-E83A-2544-8179-254B7B40774B}" srcOrd="11" destOrd="0" presId="urn:microsoft.com/office/officeart/2005/8/layout/radial6"/>
    <dgm:cxn modelId="{6DE51E7F-F4BC-924D-99BA-77B544725B2F}" type="presParOf" srcId="{0381A171-F091-F048-AB1E-7C1E89056BE2}" destId="{B8F5F53C-3823-7247-8623-DA1068C3E43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34CBDB-DB5F-B34B-AD16-FD32B8DA0423}" type="doc">
      <dgm:prSet loTypeId="urn:microsoft.com/office/officeart/2005/8/layout/arrow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920E0AE-8819-C64B-A4DA-B9CB5AF6817F}">
      <dgm:prSet phldrT="[Texto]"/>
      <dgm:spPr/>
      <dgm:t>
        <a:bodyPr/>
        <a:lstStyle/>
        <a:p>
          <a:r>
            <a:rPr lang="pt-PT" dirty="0" err="1"/>
            <a:t>Mind</a:t>
          </a:r>
          <a:endParaRPr lang="pt-PT" dirty="0"/>
        </a:p>
      </dgm:t>
    </dgm:pt>
    <dgm:pt modelId="{E2F678D0-B071-D145-B597-2B95667A545C}" type="parTrans" cxnId="{A58931AF-2C20-3D42-9C1F-3F48B74CACCB}">
      <dgm:prSet/>
      <dgm:spPr/>
      <dgm:t>
        <a:bodyPr/>
        <a:lstStyle/>
        <a:p>
          <a:endParaRPr lang="pt-PT"/>
        </a:p>
      </dgm:t>
    </dgm:pt>
    <dgm:pt modelId="{7A0AFB92-357F-5444-9234-72B0F6032D15}" type="sibTrans" cxnId="{A58931AF-2C20-3D42-9C1F-3F48B74CACCB}">
      <dgm:prSet/>
      <dgm:spPr/>
      <dgm:t>
        <a:bodyPr/>
        <a:lstStyle/>
        <a:p>
          <a:endParaRPr lang="pt-PT"/>
        </a:p>
      </dgm:t>
    </dgm:pt>
    <dgm:pt modelId="{B0111E27-5879-454A-B5E8-8C410B13B2EE}">
      <dgm:prSet phldrT="[Texto]"/>
      <dgm:spPr/>
      <dgm:t>
        <a:bodyPr/>
        <a:lstStyle/>
        <a:p>
          <a:r>
            <a:rPr lang="pt-PT" dirty="0"/>
            <a:t>Body</a:t>
          </a:r>
        </a:p>
      </dgm:t>
    </dgm:pt>
    <dgm:pt modelId="{E57C191E-FAAE-F34B-8B31-BD174392B845}" type="parTrans" cxnId="{78E728CE-132A-C34F-994F-FB91DDF72A25}">
      <dgm:prSet/>
      <dgm:spPr/>
      <dgm:t>
        <a:bodyPr/>
        <a:lstStyle/>
        <a:p>
          <a:endParaRPr lang="pt-PT"/>
        </a:p>
      </dgm:t>
    </dgm:pt>
    <dgm:pt modelId="{BE4BB1EF-7994-E143-9098-9E8ED2EEE2D3}" type="sibTrans" cxnId="{78E728CE-132A-C34F-994F-FB91DDF72A25}">
      <dgm:prSet/>
      <dgm:spPr/>
      <dgm:t>
        <a:bodyPr/>
        <a:lstStyle/>
        <a:p>
          <a:endParaRPr lang="pt-PT"/>
        </a:p>
      </dgm:t>
    </dgm:pt>
    <dgm:pt modelId="{7C3DB069-0BF5-7D42-9770-A1CD0D773112}" type="pres">
      <dgm:prSet presAssocID="{9A34CBDB-DB5F-B34B-AD16-FD32B8DA0423}" presName="diagram" presStyleCnt="0">
        <dgm:presLayoutVars>
          <dgm:dir/>
          <dgm:resizeHandles val="exact"/>
        </dgm:presLayoutVars>
      </dgm:prSet>
      <dgm:spPr/>
    </dgm:pt>
    <dgm:pt modelId="{67E64F56-C7BF-A54D-AD3F-23739F335451}" type="pres">
      <dgm:prSet presAssocID="{D920E0AE-8819-C64B-A4DA-B9CB5AF6817F}" presName="arrow" presStyleLbl="node1" presStyleIdx="0" presStyleCnt="2">
        <dgm:presLayoutVars>
          <dgm:bulletEnabled val="1"/>
        </dgm:presLayoutVars>
      </dgm:prSet>
      <dgm:spPr/>
    </dgm:pt>
    <dgm:pt modelId="{17813AB3-72FD-C643-ABF5-F5F8039F123E}" type="pres">
      <dgm:prSet presAssocID="{B0111E27-5879-454A-B5E8-8C410B13B2EE}" presName="arrow" presStyleLbl="node1" presStyleIdx="1" presStyleCnt="2">
        <dgm:presLayoutVars>
          <dgm:bulletEnabled val="1"/>
        </dgm:presLayoutVars>
      </dgm:prSet>
      <dgm:spPr/>
    </dgm:pt>
  </dgm:ptLst>
  <dgm:cxnLst>
    <dgm:cxn modelId="{E1E50175-C8EE-5140-BCB5-EA40EC0BE782}" type="presOf" srcId="{D920E0AE-8819-C64B-A4DA-B9CB5AF6817F}" destId="{67E64F56-C7BF-A54D-AD3F-23739F335451}" srcOrd="0" destOrd="0" presId="urn:microsoft.com/office/officeart/2005/8/layout/arrow5"/>
    <dgm:cxn modelId="{C4ABB1A9-E7F5-0547-A870-2EFDD25E6EC6}" type="presOf" srcId="{B0111E27-5879-454A-B5E8-8C410B13B2EE}" destId="{17813AB3-72FD-C643-ABF5-F5F8039F123E}" srcOrd="0" destOrd="0" presId="urn:microsoft.com/office/officeart/2005/8/layout/arrow5"/>
    <dgm:cxn modelId="{A58931AF-2C20-3D42-9C1F-3F48B74CACCB}" srcId="{9A34CBDB-DB5F-B34B-AD16-FD32B8DA0423}" destId="{D920E0AE-8819-C64B-A4DA-B9CB5AF6817F}" srcOrd="0" destOrd="0" parTransId="{E2F678D0-B071-D145-B597-2B95667A545C}" sibTransId="{7A0AFB92-357F-5444-9234-72B0F6032D15}"/>
    <dgm:cxn modelId="{78E728CE-132A-C34F-994F-FB91DDF72A25}" srcId="{9A34CBDB-DB5F-B34B-AD16-FD32B8DA0423}" destId="{B0111E27-5879-454A-B5E8-8C410B13B2EE}" srcOrd="1" destOrd="0" parTransId="{E57C191E-FAAE-F34B-8B31-BD174392B845}" sibTransId="{BE4BB1EF-7994-E143-9098-9E8ED2EEE2D3}"/>
    <dgm:cxn modelId="{B3A7F3D4-FD66-DB41-A22F-B0AE87F15A83}" type="presOf" srcId="{9A34CBDB-DB5F-B34B-AD16-FD32B8DA0423}" destId="{7C3DB069-0BF5-7D42-9770-A1CD0D773112}" srcOrd="0" destOrd="0" presId="urn:microsoft.com/office/officeart/2005/8/layout/arrow5"/>
    <dgm:cxn modelId="{FF6A62D4-8CCE-8B42-A533-535599641A8B}" type="presParOf" srcId="{7C3DB069-0BF5-7D42-9770-A1CD0D773112}" destId="{67E64F56-C7BF-A54D-AD3F-23739F335451}" srcOrd="0" destOrd="0" presId="urn:microsoft.com/office/officeart/2005/8/layout/arrow5"/>
    <dgm:cxn modelId="{B2B24DBF-E9D0-864A-980D-34CE49F9A2A2}" type="presParOf" srcId="{7C3DB069-0BF5-7D42-9770-A1CD0D773112}" destId="{17813AB3-72FD-C643-ABF5-F5F8039F123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5F53C-3823-7247-8623-DA1068C3E439}">
      <dsp:nvSpPr>
        <dsp:cNvPr id="0" name=""/>
        <dsp:cNvSpPr/>
      </dsp:nvSpPr>
      <dsp:spPr>
        <a:xfrm>
          <a:off x="1635998" y="357732"/>
          <a:ext cx="2746571" cy="2746571"/>
        </a:xfrm>
        <a:prstGeom prst="blockArc">
          <a:avLst>
            <a:gd name="adj1" fmla="val 10632092"/>
            <a:gd name="adj2" fmla="val 17183121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95925B-462E-0340-9D53-63C80D03182F}">
      <dsp:nvSpPr>
        <dsp:cNvPr id="0" name=""/>
        <dsp:cNvSpPr/>
      </dsp:nvSpPr>
      <dsp:spPr>
        <a:xfrm>
          <a:off x="1636902" y="466425"/>
          <a:ext cx="2746571" cy="2746571"/>
        </a:xfrm>
        <a:prstGeom prst="blockArc">
          <a:avLst>
            <a:gd name="adj1" fmla="val 4419293"/>
            <a:gd name="adj2" fmla="val 10910738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EE525B-4EB7-274B-B5FA-4DE2F642EEE2}">
      <dsp:nvSpPr>
        <dsp:cNvPr id="0" name=""/>
        <dsp:cNvSpPr/>
      </dsp:nvSpPr>
      <dsp:spPr>
        <a:xfrm>
          <a:off x="2392804" y="466691"/>
          <a:ext cx="2746571" cy="2746571"/>
        </a:xfrm>
        <a:prstGeom prst="blockArc">
          <a:avLst>
            <a:gd name="adj1" fmla="val 21432092"/>
            <a:gd name="adj2" fmla="val 6383121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524AD7-92F4-8145-B050-3C5B944FD01F}">
      <dsp:nvSpPr>
        <dsp:cNvPr id="0" name=""/>
        <dsp:cNvSpPr/>
      </dsp:nvSpPr>
      <dsp:spPr>
        <a:xfrm>
          <a:off x="2391900" y="357997"/>
          <a:ext cx="2746571" cy="2746571"/>
        </a:xfrm>
        <a:prstGeom prst="blockArc">
          <a:avLst>
            <a:gd name="adj1" fmla="val 15219293"/>
            <a:gd name="adj2" fmla="val 110738"/>
            <a:gd name="adj3" fmla="val 4644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61C558-A2C0-FF4A-BB65-06D3DAF16586}">
      <dsp:nvSpPr>
        <dsp:cNvPr id="0" name=""/>
        <dsp:cNvSpPr/>
      </dsp:nvSpPr>
      <dsp:spPr>
        <a:xfrm>
          <a:off x="2754976" y="1152787"/>
          <a:ext cx="1265420" cy="12654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Person with COPD</a:t>
          </a:r>
        </a:p>
      </dsp:txBody>
      <dsp:txXfrm>
        <a:off x="2940292" y="1338103"/>
        <a:ext cx="894788" cy="894788"/>
      </dsp:txXfrm>
    </dsp:sp>
    <dsp:sp modelId="{9CCA4E3A-5D8D-C44D-90D5-9521E4C427BD}">
      <dsp:nvSpPr>
        <dsp:cNvPr id="0" name=""/>
        <dsp:cNvSpPr/>
      </dsp:nvSpPr>
      <dsp:spPr>
        <a:xfrm>
          <a:off x="2401244" y="1203"/>
          <a:ext cx="1972884" cy="8857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Time </a:t>
          </a:r>
          <a:r>
            <a:rPr lang="pt-PT" sz="1200" kern="1200" dirty="0" err="1"/>
            <a:t>and</a:t>
          </a:r>
          <a:r>
            <a:rPr lang="pt-PT" sz="1200" kern="1200" dirty="0"/>
            <a:t> </a:t>
          </a:r>
          <a:r>
            <a:rPr lang="pt-PT" sz="1200" kern="1200" dirty="0" err="1"/>
            <a:t>tools</a:t>
          </a:r>
          <a:endParaRPr lang="pt-PT" sz="1200" kern="1200" dirty="0"/>
        </a:p>
      </dsp:txBody>
      <dsp:txXfrm>
        <a:off x="2690166" y="130925"/>
        <a:ext cx="1395040" cy="626350"/>
      </dsp:txXfrm>
    </dsp:sp>
    <dsp:sp modelId="{8614EEA1-AE65-AD41-8DC2-9B2F90D79708}">
      <dsp:nvSpPr>
        <dsp:cNvPr id="0" name=""/>
        <dsp:cNvSpPr/>
      </dsp:nvSpPr>
      <dsp:spPr>
        <a:xfrm>
          <a:off x="4119444" y="1331588"/>
          <a:ext cx="1972884" cy="8857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Family / caregivers</a:t>
          </a:r>
        </a:p>
      </dsp:txBody>
      <dsp:txXfrm>
        <a:off x="4408366" y="1461310"/>
        <a:ext cx="1395040" cy="626350"/>
      </dsp:txXfrm>
    </dsp:sp>
    <dsp:sp modelId="{3DAE0425-A16C-C446-BCFC-4EC1F551C920}">
      <dsp:nvSpPr>
        <dsp:cNvPr id="0" name=""/>
        <dsp:cNvSpPr/>
      </dsp:nvSpPr>
      <dsp:spPr>
        <a:xfrm>
          <a:off x="2401244" y="2683997"/>
          <a:ext cx="1972884" cy="8857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Structured appointment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Local </a:t>
          </a:r>
          <a:r>
            <a:rPr lang="pt-PT" sz="1200" kern="1200" dirty="0" err="1"/>
            <a:t>resources</a:t>
          </a:r>
          <a:endParaRPr lang="pt-PT" sz="1200" kern="1200" dirty="0"/>
        </a:p>
      </dsp:txBody>
      <dsp:txXfrm>
        <a:off x="2690166" y="2813719"/>
        <a:ext cx="1395040" cy="626350"/>
      </dsp:txXfrm>
    </dsp:sp>
    <dsp:sp modelId="{BD764736-0949-9A49-B26A-559020776FD2}">
      <dsp:nvSpPr>
        <dsp:cNvPr id="0" name=""/>
        <dsp:cNvSpPr/>
      </dsp:nvSpPr>
      <dsp:spPr>
        <a:xfrm>
          <a:off x="683044" y="1353612"/>
          <a:ext cx="1972884" cy="8857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Clinical sense and knowledge</a:t>
          </a:r>
        </a:p>
      </dsp:txBody>
      <dsp:txXfrm>
        <a:off x="971966" y="1483334"/>
        <a:ext cx="1395040" cy="626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64F56-C7BF-A54D-AD3F-23739F335451}">
      <dsp:nvSpPr>
        <dsp:cNvPr id="0" name=""/>
        <dsp:cNvSpPr/>
      </dsp:nvSpPr>
      <dsp:spPr>
        <a:xfrm rot="16200000">
          <a:off x="443" y="335463"/>
          <a:ext cx="3062872" cy="306287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5500" kern="1200" dirty="0" err="1"/>
            <a:t>Mind</a:t>
          </a:r>
          <a:endParaRPr lang="pt-PT" sz="5500" kern="1200" dirty="0"/>
        </a:p>
      </dsp:txBody>
      <dsp:txXfrm rot="5400000">
        <a:off x="444" y="1101180"/>
        <a:ext cx="2526869" cy="1531436"/>
      </dsp:txXfrm>
    </dsp:sp>
    <dsp:sp modelId="{17813AB3-72FD-C643-ABF5-F5F8039F123E}">
      <dsp:nvSpPr>
        <dsp:cNvPr id="0" name=""/>
        <dsp:cNvSpPr/>
      </dsp:nvSpPr>
      <dsp:spPr>
        <a:xfrm rot="5400000">
          <a:off x="3247310" y="335463"/>
          <a:ext cx="3062872" cy="306287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5500" kern="1200" dirty="0"/>
            <a:t>Body</a:t>
          </a:r>
        </a:p>
      </dsp:txBody>
      <dsp:txXfrm rot="-5400000">
        <a:off x="3783314" y="1101181"/>
        <a:ext cx="2526869" cy="1531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67F46-0AAF-DD4A-93FC-C683461C5B8C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27AF-AD0A-0A4A-B7CA-45E7D9D14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4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F404-975E-4A6F-A6D6-43C8116AC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1171575"/>
            <a:ext cx="7124699" cy="9334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28AB2-2787-4BBD-B654-7C0E2FD84211}"/>
              </a:ext>
            </a:extLst>
          </p:cNvPr>
          <p:cNvSpPr txBox="1"/>
          <p:nvPr userDrawn="1"/>
        </p:nvSpPr>
        <p:spPr>
          <a:xfrm>
            <a:off x="1722437" y="4672178"/>
            <a:ext cx="598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i="1" dirty="0">
                <a:solidFill>
                  <a:srgbClr val="074B88"/>
                </a:solidFill>
              </a:rPr>
              <a:t>Breathing and feeling well through universal access to right care</a:t>
            </a:r>
          </a:p>
        </p:txBody>
      </p:sp>
    </p:spTree>
    <p:extLst>
      <p:ext uri="{BB962C8B-B14F-4D97-AF65-F5344CB8AC3E}">
        <p14:creationId xmlns:p14="http://schemas.microsoft.com/office/powerpoint/2010/main" val="40843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7F2938DA-659B-11A3-787D-0112DA27CD4D}"/>
              </a:ext>
            </a:extLst>
          </p:cNvPr>
          <p:cNvSpPr txBox="1"/>
          <p:nvPr userDrawn="1"/>
        </p:nvSpPr>
        <p:spPr>
          <a:xfrm>
            <a:off x="1016000" y="4942228"/>
            <a:ext cx="7462837" cy="131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Ingelheim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provided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unrestricted</a:t>
            </a:r>
            <a:r>
              <a:rPr sz="700" spc="6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educational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grant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support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development,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typesetting,</a:t>
            </a:r>
            <a:r>
              <a:rPr sz="700" spc="6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printing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associated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costs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did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not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contribute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content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this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document.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4472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0F2CB799-EABD-03F3-1BE1-3EC58F2B517C}"/>
              </a:ext>
            </a:extLst>
          </p:cNvPr>
          <p:cNvSpPr txBox="1"/>
          <p:nvPr userDrawn="1"/>
        </p:nvSpPr>
        <p:spPr>
          <a:xfrm>
            <a:off x="1016000" y="4942228"/>
            <a:ext cx="7462837" cy="131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Ingelheim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provided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unrestricted</a:t>
            </a:r>
            <a:r>
              <a:rPr sz="700" spc="6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educational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grant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support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development,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typesetting,</a:t>
            </a:r>
            <a:r>
              <a:rPr sz="700" spc="6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printing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associated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costs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did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not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contribute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content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this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document.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0127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strapeline logo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11792"/>
            <a:ext cx="6019536" cy="725828"/>
          </a:xfrm>
        </p:spPr>
        <p:txBody>
          <a:bodyPr anchor="ctr" anchorCtr="0"/>
          <a:lstStyle>
            <a:lvl1pPr>
              <a:defRPr sz="2700" spc="-56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46A256E-1EBC-4F2D-BAB5-5EAE083CD2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836" y="-41946"/>
            <a:ext cx="1105175" cy="110517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980435-5DB7-4EED-A356-1524619973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785997"/>
            <a:ext cx="8229600" cy="270272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2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93C6F891-E3A9-47F8-91AA-FEBA4EEFA0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9333" y="300086"/>
            <a:ext cx="1727200" cy="6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5" r:id="rId2"/>
    <p:sldLayoutId id="2147483726" r:id="rId3"/>
    <p:sldLayoutId id="214748372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9556" indent="-25955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070372" algn="l"/>
          <a:tab pos="1231106" algn="l"/>
        </a:tabLst>
        <a:defRPr sz="225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526256" indent="-26551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070372" algn="l"/>
          <a:tab pos="1231106" algn="l"/>
        </a:tabLst>
        <a:defRPr sz="1950">
          <a:solidFill>
            <a:schemeClr val="tx1"/>
          </a:solidFill>
          <a:latin typeface="+mn-lt"/>
          <a:ea typeface="ＭＳ Ｐゴシック" pitchFamily="112" charset="-128"/>
        </a:defRPr>
      </a:lvl2pPr>
      <a:lvl3pPr marL="745331" indent="-20121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070372" algn="l"/>
          <a:tab pos="1231106" algn="l"/>
        </a:tabLst>
        <a:defRPr sz="1650">
          <a:solidFill>
            <a:schemeClr val="tx1"/>
          </a:solidFill>
          <a:latin typeface="+mn-lt"/>
          <a:ea typeface="ＭＳ Ｐゴシック" pitchFamily="112" charset="-128"/>
        </a:defRPr>
      </a:lvl3pPr>
      <a:lvl4pPr marL="994172" indent="-2476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070372" algn="l"/>
          <a:tab pos="1231106" algn="l"/>
        </a:tabLst>
        <a:defRPr sz="1425">
          <a:solidFill>
            <a:schemeClr val="tx1"/>
          </a:solidFill>
          <a:latin typeface="+mn-lt"/>
          <a:ea typeface="ＭＳ Ｐゴシック" pitchFamily="112" charset="-128"/>
        </a:defRPr>
      </a:lvl4pPr>
      <a:lvl5pPr marL="1200150" indent="-2047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  <a:ea typeface="ＭＳ Ｐゴシック" pitchFamily="112" charset="-128"/>
        </a:defRPr>
      </a:lvl5pPr>
      <a:lvl6pPr marL="15430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6pPr>
      <a:lvl7pPr marL="18859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7pPr>
      <a:lvl8pPr marL="22288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8pPr>
      <a:lvl9pPr marL="25717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81B1-4C9A-4F0F-A3E9-9FDD862F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1171575"/>
            <a:ext cx="7578362" cy="933450"/>
          </a:xfrm>
        </p:spPr>
        <p:txBody>
          <a:bodyPr/>
          <a:lstStyle/>
          <a:p>
            <a:r>
              <a:rPr lang="en-GB" dirty="0"/>
              <a:t>COPD and Mental 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F82A1-87DA-A6C9-B14F-3336335E18D5}"/>
              </a:ext>
            </a:extLst>
          </p:cNvPr>
          <p:cNvSpPr txBox="1"/>
          <p:nvPr/>
        </p:nvSpPr>
        <p:spPr>
          <a:xfrm>
            <a:off x="2131238" y="2248584"/>
            <a:ext cx="550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An IPCRG Initiative</a:t>
            </a:r>
          </a:p>
          <a:p>
            <a:pPr algn="ctr"/>
            <a:r>
              <a:rPr lang="en-US" b="1" dirty="0"/>
              <a:t>Holistic and Practical Guidance for Primary Care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74373-B8DA-C008-EFF9-922B4524541E}"/>
              </a:ext>
            </a:extLst>
          </p:cNvPr>
          <p:cNvSpPr txBox="1"/>
          <p:nvPr/>
        </p:nvSpPr>
        <p:spPr>
          <a:xfrm>
            <a:off x="344774" y="4071559"/>
            <a:ext cx="84544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Boehringer Ingelheim provided an unrestricted educational grant </a:t>
            </a:r>
            <a:r>
              <a:rPr lang="en-US" sz="105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to 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support </a:t>
            </a:r>
            <a:r>
              <a:rPr lang="en-US" sz="105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development, typesetting, printing</a:t>
            </a:r>
            <a:r>
              <a:rPr lang="en-US" sz="1050" spc="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and</a:t>
            </a:r>
            <a:endParaRPr lang="en-US" sz="105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31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associated costs but did not contribute to the content of this</a:t>
            </a:r>
            <a:r>
              <a:rPr lang="en-US" sz="1050" spc="-19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document</a:t>
            </a:r>
          </a:p>
        </p:txBody>
      </p:sp>
    </p:spTree>
    <p:extLst>
      <p:ext uri="{BB962C8B-B14F-4D97-AF65-F5344CB8AC3E}">
        <p14:creationId xmlns:p14="http://schemas.microsoft.com/office/powerpoint/2010/main" val="157548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B763BB-EC80-2F9B-812E-FE47E4BD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ED5B9-8AD7-0B88-FC5C-29486BBC7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26358"/>
            <a:ext cx="5381625" cy="2628900"/>
          </a:xfrm>
        </p:spPr>
        <p:txBody>
          <a:bodyPr/>
          <a:lstStyle/>
          <a:p>
            <a:r>
              <a:rPr lang="en-US" sz="1500" dirty="0"/>
              <a:t>Mrs </a:t>
            </a:r>
            <a:r>
              <a:rPr lang="en-US" sz="1500" dirty="0" err="1"/>
              <a:t>Vitalina</a:t>
            </a:r>
            <a:r>
              <a:rPr lang="en-US" sz="1500" dirty="0"/>
              <a:t> is </a:t>
            </a:r>
            <a:r>
              <a:rPr lang="en-US" sz="1500" b="1" i="1" dirty="0"/>
              <a:t>70 years old </a:t>
            </a:r>
            <a:r>
              <a:rPr lang="en-US" sz="1500" dirty="0"/>
              <a:t>and is married</a:t>
            </a:r>
          </a:p>
          <a:p>
            <a:r>
              <a:rPr lang="en-US" sz="1500" dirty="0"/>
              <a:t>She is owner/manager of a small cork company</a:t>
            </a:r>
          </a:p>
          <a:p>
            <a:r>
              <a:rPr lang="en-US" sz="1500" dirty="0"/>
              <a:t>She was born in Mozambique, although is of </a:t>
            </a:r>
            <a:r>
              <a:rPr lang="en-US" sz="1500" b="1" dirty="0"/>
              <a:t>Caucasian </a:t>
            </a:r>
            <a:r>
              <a:rPr lang="en-US" sz="1500" dirty="0"/>
              <a:t>ethnicity, and currently lives in </a:t>
            </a:r>
            <a:r>
              <a:rPr lang="en-US" sz="1500" dirty="0" err="1"/>
              <a:t>Mealhada</a:t>
            </a:r>
            <a:r>
              <a:rPr lang="en-US" sz="1500" dirty="0"/>
              <a:t> in Portugal</a:t>
            </a:r>
          </a:p>
          <a:p>
            <a:r>
              <a:rPr lang="en-US" sz="1500" dirty="0"/>
              <a:t>She </a:t>
            </a:r>
            <a:r>
              <a:rPr lang="en-US" sz="1500" b="1" dirty="0"/>
              <a:t>does not drink or smoke </a:t>
            </a:r>
            <a:r>
              <a:rPr lang="en-US" sz="1500" dirty="0"/>
              <a:t>although her husband is a smoker. They also have a wood-burning fire in their home</a:t>
            </a:r>
          </a:p>
          <a:p>
            <a:r>
              <a:rPr lang="en-US" sz="1500" dirty="0" err="1"/>
              <a:t>Mrs</a:t>
            </a:r>
            <a:r>
              <a:rPr lang="en-US" sz="1500" dirty="0"/>
              <a:t> </a:t>
            </a:r>
            <a:r>
              <a:rPr lang="en-US" sz="1500" dirty="0" err="1"/>
              <a:t>Vitalina</a:t>
            </a:r>
            <a:r>
              <a:rPr lang="en-US" sz="1500" dirty="0"/>
              <a:t> takes only </a:t>
            </a:r>
            <a:r>
              <a:rPr lang="en-US" sz="1500" b="1" dirty="0"/>
              <a:t>limited exercise </a:t>
            </a:r>
            <a:r>
              <a:rPr lang="en-US" sz="1500" dirty="0"/>
              <a:t>but has lost 5 kg in the last year and feels </a:t>
            </a:r>
            <a:r>
              <a:rPr lang="en-US" sz="1500" b="1" dirty="0"/>
              <a:t>constantly fatigued</a:t>
            </a:r>
          </a:p>
        </p:txBody>
      </p:sp>
      <p:pic>
        <p:nvPicPr>
          <p:cNvPr id="8" name="Imagem 4">
            <a:extLst>
              <a:ext uri="{FF2B5EF4-FFF2-40B4-BE49-F238E27FC236}">
                <a16:creationId xmlns:a16="http://schemas.microsoft.com/office/drawing/2014/main" id="{B37A7151-168C-1DA0-E9F0-F30F09EFB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48" y="2433373"/>
            <a:ext cx="2858622" cy="1757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800753D-1243-F74B-93C5-667E38F907A7}"/>
              </a:ext>
            </a:extLst>
          </p:cNvPr>
          <p:cNvSpPr/>
          <p:nvPr/>
        </p:nvSpPr>
        <p:spPr bwMode="auto">
          <a:xfrm>
            <a:off x="5740400" y="1167788"/>
            <a:ext cx="3075141" cy="1121370"/>
          </a:xfrm>
          <a:prstGeom prst="wedgeRoundRectCallout">
            <a:avLst>
              <a:gd name="adj1" fmla="val -4317"/>
              <a:gd name="adj2" fmla="val 6520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PT" sz="1600" dirty="0">
                <a:ea typeface="ＭＳ Ｐゴシック" charset="-128"/>
                <a:cs typeface="ＭＳ Ｐゴシック" charset="-128"/>
              </a:rPr>
              <a:t>“</a:t>
            </a:r>
            <a:r>
              <a:rPr lang="pt-PT" sz="1400" dirty="0">
                <a:ea typeface="ＭＳ Ｐゴシック" charset="-128"/>
                <a:cs typeface="ＭＳ Ｐゴシック" charset="-128"/>
              </a:rPr>
              <a:t>I’m always a bit tired, I’m feeling even worse in the past few months but I take my respiratory  medications every day”</a:t>
            </a:r>
          </a:p>
        </p:txBody>
      </p:sp>
    </p:spTree>
    <p:extLst>
      <p:ext uri="{BB962C8B-B14F-4D97-AF65-F5344CB8AC3E}">
        <p14:creationId xmlns:p14="http://schemas.microsoft.com/office/powerpoint/2010/main" val="66991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4408-38EC-4827-CD75-F3884CEB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history and risk factors</a:t>
            </a:r>
          </a:p>
        </p:txBody>
      </p:sp>
      <p:graphicFrame>
        <p:nvGraphicFramePr>
          <p:cNvPr id="4" name="5 - Πίνακας">
            <a:extLst>
              <a:ext uri="{FF2B5EF4-FFF2-40B4-BE49-F238E27FC236}">
                <a16:creationId xmlns:a16="http://schemas.microsoft.com/office/drawing/2014/main" id="{40D45784-DD1F-A687-8310-40899016E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47586"/>
              </p:ext>
            </p:extLst>
          </p:nvPr>
        </p:nvGraphicFramePr>
        <p:xfrm>
          <a:off x="357823" y="1124386"/>
          <a:ext cx="8471535" cy="2742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8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058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Medical conditions: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Hypertension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Dyslipidaemia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Type 2 diabetes mellitus 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COPD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el-G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medication: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Perindopril 5 mg + amlodipine 5 mg od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Atorvastatin 10 mg od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Metformin 1000 mg twice daily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Tiotropium bromide 2 inhalations od</a:t>
                      </a:r>
                    </a:p>
                    <a:p>
                      <a:pPr indent="0">
                        <a:buFont typeface="Arial" panose="020B0604020202020204" pitchFamily="34" charset="0"/>
                        <a:buNone/>
                      </a:pPr>
                      <a:endParaRPr lang="en-US" altLang="el-G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9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assessment: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Alcohol consumption: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Smoking</a:t>
                      </a:r>
                      <a:r>
                        <a:rPr lang="en-US" sz="14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status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smoker (husband smokes)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Exercise: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limited, feels constantly fatigued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-268288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Allergies: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8288" marR="0" indent="-268288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Vaccinations: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date with influenza, pneumococcal and COVID-19 vaccinations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A1F102BD-96BC-DB08-9AB8-C3012DD46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94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4B5F-CC61-9F61-51BE-CDCA6CD0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for visiting her doctor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DA611-6B92-46F0-C2FB-88D7D70AB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Mrs</a:t>
            </a:r>
            <a:r>
              <a:rPr lang="en-US" sz="1800" dirty="0"/>
              <a:t> </a:t>
            </a:r>
            <a:r>
              <a:rPr lang="en-US" sz="1800" dirty="0" err="1"/>
              <a:t>Vitalina</a:t>
            </a:r>
            <a:r>
              <a:rPr lang="en-US" sz="1800" dirty="0"/>
              <a:t> has come to her family doctor to discuss her hypertension</a:t>
            </a:r>
          </a:p>
          <a:p>
            <a:r>
              <a:rPr lang="pt-PT" sz="1800" dirty="0">
                <a:ea typeface="ＭＳ Ｐゴシック" charset="-128"/>
                <a:cs typeface="ＭＳ Ｐゴシック" charset="-128"/>
              </a:rPr>
              <a:t>She speaks slowly and softly and always looking down</a:t>
            </a:r>
          </a:p>
          <a:p>
            <a:r>
              <a:rPr lang="pt-PT" sz="1800" dirty="0">
                <a:ea typeface="ＭＳ Ｐゴシック" charset="-128"/>
                <a:cs typeface="ＭＳ Ｐゴシック" charset="-128"/>
              </a:rPr>
              <a:t>She is worried about her husbands health and about her daughter who lost her job recently</a:t>
            </a:r>
          </a:p>
          <a:p>
            <a:r>
              <a:rPr lang="pt-PT" sz="1800" dirty="0">
                <a:ea typeface="ＭＳ Ｐゴシック" charset="-128"/>
                <a:cs typeface="ＭＳ Ｐゴシック" charset="-128"/>
              </a:rPr>
              <a:t>Her medical records indicate 7 appointments in the last 5 months for primary care and the hospital emergency department, for various reasons including small pains or breathlessness </a:t>
            </a:r>
          </a:p>
          <a:p>
            <a:r>
              <a:rPr lang="pt-PT" sz="1800" dirty="0">
                <a:ea typeface="ＭＳ Ｐゴシック" charset="-128"/>
                <a:cs typeface="ＭＳ Ｐゴシック" charset="-128"/>
              </a:rPr>
              <a:t>In the past 12 months she had one moderate exacerbation of her COPD</a:t>
            </a:r>
          </a:p>
          <a:p>
            <a:endParaRPr lang="en-US" sz="1800" dirty="0"/>
          </a:p>
        </p:txBody>
      </p:sp>
      <p:pic>
        <p:nvPicPr>
          <p:cNvPr id="6" name="Imagem 4">
            <a:extLst>
              <a:ext uri="{FF2B5EF4-FFF2-40B4-BE49-F238E27FC236}">
                <a16:creationId xmlns:a16="http://schemas.microsoft.com/office/drawing/2014/main" id="{D782086E-8F46-E1FC-25E3-8E80FCF8F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860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337C6-9E9A-634C-5416-F1D86650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examination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84418B-A6E3-C79A-ED63-DD36F4D068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09580"/>
              </p:ext>
            </p:extLst>
          </p:nvPr>
        </p:nvGraphicFramePr>
        <p:xfrm>
          <a:off x="358774" y="1349375"/>
          <a:ext cx="8262711" cy="29591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06013">
                  <a:extLst>
                    <a:ext uri="{9D8B030D-6E8A-4147-A177-3AD203B41FA5}">
                      <a16:colId xmlns:a16="http://schemas.microsoft.com/office/drawing/2014/main" val="3932678463"/>
                    </a:ext>
                  </a:extLst>
                </a:gridCol>
                <a:gridCol w="5856698">
                  <a:extLst>
                    <a:ext uri="{9D8B030D-6E8A-4147-A177-3AD203B41FA5}">
                      <a16:colId xmlns:a16="http://schemas.microsoft.com/office/drawing/2014/main" val="300089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Appearance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b="0" dirty="0"/>
                        <a:t>Limited facial expressions (</a:t>
                      </a:r>
                      <a:r>
                        <a:rPr lang="en-US" sz="1350" b="0" dirty="0" err="1"/>
                        <a:t>anhedonic</a:t>
                      </a:r>
                      <a:r>
                        <a:rPr lang="en-US" sz="1350" b="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b="0" dirty="0"/>
                        <a:t>Dark circles under her eyes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26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Respiratory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No sign of respiratory distress; SpO</a:t>
                      </a:r>
                      <a:r>
                        <a:rPr lang="en-US" sz="1350" baseline="-25000" dirty="0"/>
                        <a:t>2</a:t>
                      </a:r>
                      <a:r>
                        <a:rPr lang="en-US" sz="1350" dirty="0"/>
                        <a:t> 95% aa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Pulmonary auscultation</a:t>
                      </a:r>
                      <a:r>
                        <a:rPr lang="en-US" sz="135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pt-PT" sz="1350" b="0" dirty="0">
                          <a:solidFill>
                            <a:schemeClr val="tx1"/>
                          </a:solidFill>
                        </a:rPr>
                        <a:t>vesicular murmur present bilaterally, </a:t>
                      </a:r>
                      <a:r>
                        <a:rPr lang="pt-PT" sz="1350" b="0" kern="1200" dirty="0">
                          <a:solidFill>
                            <a:schemeClr val="tx1"/>
                          </a:solidFill>
                        </a:rPr>
                        <a:t>globally diminished, </a:t>
                      </a:r>
                      <a:r>
                        <a:rPr lang="en-US" sz="1350" b="0" kern="1200" dirty="0">
                          <a:solidFill>
                            <a:schemeClr val="tx1"/>
                          </a:solidFill>
                        </a:rPr>
                        <a:t>normal without sounds like wheezing or crackles</a:t>
                      </a:r>
                      <a:endParaRPr lang="en-US" sz="13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846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Cardiovascular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Blood pressure 138/74 mmHg, heart rate 80 bpm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Cardiac auscultation: S1 and S2 rhythmic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283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Other physical 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Abdomen normal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No oedema of lower limbs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09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Height /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149 cm / 52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444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/>
                        <a:t>23.4 kg/m</a:t>
                      </a:r>
                      <a:r>
                        <a:rPr lang="en-US" sz="1350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764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43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03E0-4918-22BC-77DE-17CB6FC9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you do?</a:t>
            </a:r>
          </a:p>
        </p:txBody>
      </p:sp>
      <p:graphicFrame>
        <p:nvGraphicFramePr>
          <p:cNvPr id="8" name="Diagrama 3">
            <a:extLst>
              <a:ext uri="{FF2B5EF4-FFF2-40B4-BE49-F238E27FC236}">
                <a16:creationId xmlns:a16="http://schemas.microsoft.com/office/drawing/2014/main" id="{3EBC0916-ECBF-FB7C-6DFB-99EDD694F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805251"/>
              </p:ext>
            </p:extLst>
          </p:nvPr>
        </p:nvGraphicFramePr>
        <p:xfrm>
          <a:off x="1123720" y="1145753"/>
          <a:ext cx="6775374" cy="357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4">
            <a:extLst>
              <a:ext uri="{FF2B5EF4-FFF2-40B4-BE49-F238E27FC236}">
                <a16:creationId xmlns:a16="http://schemas.microsoft.com/office/drawing/2014/main" id="{891C64FF-2198-A719-97B3-8F0FE323D2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855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91B1-5A29-0CF7-AB78-78659C95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her first appointment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B2D6B64D-6565-4E71-6ECD-16D5324CD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4 - Πίνακας">
            <a:extLst>
              <a:ext uri="{FF2B5EF4-FFF2-40B4-BE49-F238E27FC236}">
                <a16:creationId xmlns:a16="http://schemas.microsoft.com/office/drawing/2014/main" id="{CECFCFCF-8C28-1D00-39A4-95DC7074C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304319"/>
              </p:ext>
            </p:extLst>
          </p:nvPr>
        </p:nvGraphicFramePr>
        <p:xfrm>
          <a:off x="658368" y="1218520"/>
          <a:ext cx="7949184" cy="31013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42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6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90">
                <a:tc>
                  <a:txBody>
                    <a:bodyPr/>
                    <a:lstStyle/>
                    <a:p>
                      <a:r>
                        <a:rPr lang="en-US" sz="1600" dirty="0"/>
                        <a:t>Consider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 else?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4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Assess her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Hypertension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Diabetes control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Cardiovascular risk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COPD – airflow limitation, symptoms, risk of future events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Conduct a clinical examination and review her medical notes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Make any clinical adjustments to diet, exercise, inhaler technique, new medication (not only for COPD)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Check for prescription renewal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/>
                        <a:t>Schedule next appointment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Explore her feelings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Investigate REAL consultation reasons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Give time and space during the appointment so the patient can speak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/>
                        <a:t>Use some tools/questionnaires</a:t>
                      </a:r>
                      <a:endParaRPr lang="en-GB" sz="1600" b="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Imagem 2">
            <a:extLst>
              <a:ext uri="{FF2B5EF4-FFF2-40B4-BE49-F238E27FC236}">
                <a16:creationId xmlns:a16="http://schemas.microsoft.com/office/drawing/2014/main" id="{3DC16068-38E8-D7B6-DF72-0F281EF9B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07" y="1684399"/>
            <a:ext cx="1916934" cy="108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807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8">
            <a:extLst>
              <a:ext uri="{FF2B5EF4-FFF2-40B4-BE49-F238E27FC236}">
                <a16:creationId xmlns:a16="http://schemas.microsoft.com/office/drawing/2014/main" id="{E1968448-C398-0A4D-B4C3-18BA35120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5836170" cy="182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0">
            <a:extLst>
              <a:ext uri="{FF2B5EF4-FFF2-40B4-BE49-F238E27FC236}">
                <a16:creationId xmlns:a16="http://schemas.microsoft.com/office/drawing/2014/main" id="{177D8EF1-CED6-7E15-21A1-A27A54EB3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93830"/>
            <a:ext cx="2832582" cy="260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12">
            <a:extLst>
              <a:ext uri="{FF2B5EF4-FFF2-40B4-BE49-F238E27FC236}">
                <a16:creationId xmlns:a16="http://schemas.microsoft.com/office/drawing/2014/main" id="{9A3A5A32-C6E7-EFF6-7FAA-FC281E517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1" y="1991166"/>
            <a:ext cx="4790357" cy="225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TextBox">
            <a:extLst>
              <a:ext uri="{FF2B5EF4-FFF2-40B4-BE49-F238E27FC236}">
                <a16:creationId xmlns:a16="http://schemas.microsoft.com/office/drawing/2014/main" id="{2A2E539E-7EC0-CCAC-CE08-EDB566348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Available at: https://www.ipcrg.org/dth12.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01874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2CC1-5DAC-66F4-3BC8-20A32828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</a:t>
            </a:r>
            <a:r>
              <a:rPr lang="en-US" dirty="0" err="1"/>
              <a:t>Vitalina’s</a:t>
            </a:r>
            <a:r>
              <a:rPr lang="en-US" dirty="0"/>
              <a:t> cardiovascular risk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6A663-CC68-D43B-4E84-A574C5C67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Hypertension: </a:t>
            </a:r>
            <a:r>
              <a:rPr lang="pt-PT" sz="2400" dirty="0">
                <a:ea typeface="ＭＳ Ｐゴシック" charset="-128"/>
                <a:cs typeface="ＭＳ Ｐゴシック" charset="-128"/>
              </a:rPr>
              <a:t>138/74 mmHg; heart rate 80 bpm</a:t>
            </a:r>
          </a:p>
          <a:p>
            <a:r>
              <a:rPr lang="pt-PT" sz="2400" dirty="0">
                <a:ea typeface="ＭＳ Ｐゴシック" charset="-128"/>
              </a:rPr>
              <a:t>Diabetes control: HbA1c 6.3%</a:t>
            </a:r>
          </a:p>
          <a:p>
            <a:r>
              <a:rPr lang="pt-PT" sz="2400" dirty="0">
                <a:ea typeface="ＭＳ Ｐゴシック" charset="-128"/>
              </a:rPr>
              <a:t>Cardiovascular risk 8%</a:t>
            </a:r>
            <a:r>
              <a:rPr lang="pt-PT" sz="2400" baseline="30000" dirty="0">
                <a:ea typeface="ＭＳ Ｐゴシック" charset="-128"/>
              </a:rPr>
              <a:t>a1</a:t>
            </a:r>
          </a:p>
          <a:p>
            <a:pPr lvl="1"/>
            <a:r>
              <a:rPr lang="pt-PT" dirty="0">
                <a:ea typeface="ＭＳ Ｐゴシック" charset="-128"/>
              </a:rPr>
              <a:t>Total cholesterol 162 mg/dL</a:t>
            </a:r>
          </a:p>
          <a:p>
            <a:pPr lvl="1"/>
            <a:r>
              <a:rPr lang="pt-PT" dirty="0">
                <a:ea typeface="ＭＳ Ｐゴシック" charset="-128"/>
              </a:rPr>
              <a:t>HDL cholesterol 50 mg/dL</a:t>
            </a:r>
          </a:p>
          <a:p>
            <a:pPr lvl="1"/>
            <a:r>
              <a:rPr lang="pt-PT" dirty="0">
                <a:ea typeface="ＭＳ Ｐゴシック" charset="-128"/>
              </a:rPr>
              <a:t>LDL cholesterol 104 mg/dL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4811A-9561-E07F-A1C3-A2C4F994C8C3}"/>
              </a:ext>
            </a:extLst>
          </p:cNvPr>
          <p:cNvSpPr txBox="1">
            <a:spLocks/>
          </p:cNvSpPr>
          <p:nvPr/>
        </p:nvSpPr>
        <p:spPr>
          <a:xfrm>
            <a:off x="358775" y="4498220"/>
            <a:ext cx="5232400" cy="22647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sz="800" kern="0" baseline="30000" dirty="0" err="1"/>
              <a:t>a</a:t>
            </a:r>
            <a:r>
              <a:rPr lang="en-US" sz="800" kern="0" dirty="0" err="1"/>
              <a:t>Based</a:t>
            </a:r>
            <a:r>
              <a:rPr lang="en-US" sz="800" kern="0" dirty="0"/>
              <a:t> on SCORE2, Portugal is a moderate risk zone.</a:t>
            </a:r>
          </a:p>
        </p:txBody>
      </p:sp>
      <p:sp>
        <p:nvSpPr>
          <p:cNvPr id="5" name="6 - TextBox">
            <a:extLst>
              <a:ext uri="{FF2B5EF4-FFF2-40B4-BE49-F238E27FC236}">
                <a16:creationId xmlns:a16="http://schemas.microsoft.com/office/drawing/2014/main" id="{A148603E-D05F-3946-DEED-6F54B6275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1. </a:t>
            </a:r>
            <a:r>
              <a:rPr lang="en-GB" sz="800" dirty="0"/>
              <a:t>https://heartscore.escardio.org/Calculate/quickCalcResult.aspx?model=moderate.</a:t>
            </a:r>
            <a:endParaRPr lang="zh-CN" altLang="en-US" sz="800" dirty="0"/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CCE4C67F-59E9-1C52-EDDB-1DB8E89A4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35" y="2385906"/>
            <a:ext cx="4190145" cy="1958863"/>
          </a:xfrm>
          <a:prstGeom prst="rect">
            <a:avLst/>
          </a:prstGeom>
        </p:spPr>
      </p:pic>
      <p:pic>
        <p:nvPicPr>
          <p:cNvPr id="7" name="Imagem 4">
            <a:extLst>
              <a:ext uri="{FF2B5EF4-FFF2-40B4-BE49-F238E27FC236}">
                <a16:creationId xmlns:a16="http://schemas.microsoft.com/office/drawing/2014/main" id="{A804C894-CE5F-88B3-B8AA-1A36D76C5B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97155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4852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1660-2E9B-DD97-F50C-6E58D1D41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</a:t>
            </a:r>
            <a:r>
              <a:rPr lang="en-US" dirty="0" err="1"/>
              <a:t>Vitalina’s</a:t>
            </a:r>
            <a:r>
              <a:rPr lang="en-US" dirty="0"/>
              <a:t> cardiovascular risk results</a:t>
            </a:r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D623E9AD-6963-850D-FCDE-D7E2CD16A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53" y="933093"/>
            <a:ext cx="2818037" cy="396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91918BD-92B5-EB7F-1243-2DF45F4CE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9" y="1774825"/>
            <a:ext cx="3416300" cy="159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4">
            <a:extLst>
              <a:ext uri="{FF2B5EF4-FFF2-40B4-BE49-F238E27FC236}">
                <a16:creationId xmlns:a16="http://schemas.microsoft.com/office/drawing/2014/main" id="{421DC36E-E09D-E2E4-FE10-4EC10B43B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1008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90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265F-11BB-750E-EEFF-78A05F4C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</a:t>
            </a:r>
            <a:r>
              <a:rPr lang="en-US" dirty="0" err="1"/>
              <a:t>Vitalina’s</a:t>
            </a:r>
            <a:r>
              <a:rPr lang="en-US" dirty="0"/>
              <a:t> COPD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6ACD-B0A2-6CC1-F5E7-17F4C1C28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Spirometric</a:t>
            </a:r>
            <a:r>
              <a:rPr lang="en-US" dirty="0"/>
              <a:t> evaluation</a:t>
            </a:r>
          </a:p>
          <a:p>
            <a:r>
              <a:rPr lang="en-US" dirty="0"/>
              <a:t>Inhalation technique</a:t>
            </a:r>
          </a:p>
          <a:p>
            <a:r>
              <a:rPr lang="en-US" dirty="0"/>
              <a:t>Physical activity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82792F89-E913-B289-FB1E-38AEB56FB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75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30CB5F-F9E2-0E3F-9486-2C23F383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COPD and Mental Health </a:t>
            </a:r>
            <a:br>
              <a:rPr lang="en-GB" sz="3600" dirty="0"/>
            </a:br>
            <a:r>
              <a:rPr lang="en-GB" sz="3600" dirty="0"/>
              <a:t>Case Studies</a:t>
            </a:r>
            <a:br>
              <a:rPr lang="en-GB" sz="2400" dirty="0"/>
            </a:br>
            <a:r>
              <a:rPr lang="en-GB" sz="1800" dirty="0">
                <a:solidFill>
                  <a:schemeClr val="tx1"/>
                </a:solidFill>
              </a:rPr>
              <a:t>COPD and Depression</a:t>
            </a: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1600" dirty="0" err="1">
                <a:solidFill>
                  <a:schemeClr val="tx1"/>
                </a:solidFill>
              </a:rPr>
              <a:t>Cláudia</a:t>
            </a:r>
            <a:r>
              <a:rPr lang="en-GB" sz="1600" dirty="0">
                <a:solidFill>
                  <a:schemeClr val="tx1"/>
                </a:solidFill>
              </a:rPr>
              <a:t> Vicente (Portugal) and Ioanna Tsiligianni (Greece)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42403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4F785-8599-393C-CAB4-E9935C35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Spirometry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ECD5D00-490B-BE37-3471-02E801973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6" y="1015090"/>
            <a:ext cx="4178608" cy="317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330248C-1D54-A279-0FD3-AB6EE717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945" y="1071552"/>
            <a:ext cx="4123626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4">
            <a:extLst>
              <a:ext uri="{FF2B5EF4-FFF2-40B4-BE49-F238E27FC236}">
                <a16:creationId xmlns:a16="http://schemas.microsoft.com/office/drawing/2014/main" id="{9310AD0A-6B9E-4FAC-A976-47834C1C30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660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D7DC-2E9C-0F72-6322-D7FF63DB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Airflow limitation severity assessment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CBDC142-D58F-55A3-6232-4A88B0A62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909187"/>
              </p:ext>
            </p:extLst>
          </p:nvPr>
        </p:nvGraphicFramePr>
        <p:xfrm>
          <a:off x="897075" y="1557338"/>
          <a:ext cx="7856782" cy="2864804"/>
        </p:xfrm>
        <a:graphic>
          <a:graphicData uri="http://schemas.openxmlformats.org/drawingml/2006/table">
            <a:tbl>
              <a:tblPr/>
              <a:tblGrid>
                <a:gridCol w="2618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2294">
                <a:tc gridSpan="2"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</a:t>
                      </a:r>
                      <a:r>
                        <a:rPr kumimoji="0" lang="en-US" alt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grade</a:t>
                      </a:r>
                      <a:r>
                        <a:rPr kumimoji="0" lang="en-US" altLang="en-GB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GB" sz="14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In patients with </a:t>
                      </a:r>
                      <a:r>
                        <a:rPr kumimoji="0" lang="en-US" alt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post-</a:t>
                      </a:r>
                      <a:r>
                        <a:rPr kumimoji="0" lang="en-US" alt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bronchdilator</a:t>
                      </a:r>
                      <a:r>
                        <a:rPr kumimoji="0" lang="en-US" alt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FEV</a:t>
                      </a:r>
                      <a:r>
                        <a:rPr kumimoji="0" lang="en-US" alt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1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/FVC &lt;0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.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70: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GB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</a:t>
                      </a:r>
                      <a:r>
                        <a:rPr kumimoji="0" lang="en-GB" alt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 predicted):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GOLD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</a:t>
                      </a:r>
                      <a:r>
                        <a:rPr kumimoji="0" lang="en-US" alt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50–79%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0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GOLD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</a:t>
                      </a:r>
                      <a:r>
                        <a:rPr kumimoji="0" lang="en-US" alt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30–49%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GOLD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</a:t>
                      </a: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sever</a:t>
                      </a:r>
                      <a:r>
                        <a:rPr kumimoji="0" lang="en-US" alt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Box 1">
            <a:extLst>
              <a:ext uri="{FF2B5EF4-FFF2-40B4-BE49-F238E27FC236}">
                <a16:creationId xmlns:a16="http://schemas.microsoft.com/office/drawing/2014/main" id="{C473012E-19CC-678A-DBD3-28CB078B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54" y="1164876"/>
            <a:ext cx="6284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ym typeface="+mn-ea"/>
              </a:rPr>
              <a:t>Spirometry: </a:t>
            </a:r>
            <a:r>
              <a:rPr lang="en-US" altLang="en-US" sz="1400" dirty="0">
                <a:sym typeface="+mn-ea"/>
              </a:rPr>
              <a:t>post-bronchodilator FEV</a:t>
            </a:r>
            <a:r>
              <a:rPr lang="en-US" altLang="en-US" sz="1400" baseline="-25000" dirty="0">
                <a:sym typeface="+mn-ea"/>
              </a:rPr>
              <a:t>1</a:t>
            </a:r>
            <a:r>
              <a:rPr lang="en-US" altLang="en-US" sz="1400" dirty="0">
                <a:sym typeface="+mn-ea"/>
              </a:rPr>
              <a:t>/FVC=61.37; reversibility 7.8% (&lt;12%)</a:t>
            </a:r>
            <a:endParaRPr lang="en-US" altLang="en-US" sz="1400" dirty="0"/>
          </a:p>
          <a:p>
            <a:pPr eaLnBrk="1" hangingPunct="1"/>
            <a:endParaRPr lang="en-US" altLang="en-US" sz="14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39531DD-D456-6450-0EA1-2DA5346ECA5D}"/>
              </a:ext>
            </a:extLst>
          </p:cNvPr>
          <p:cNvSpPr txBox="1">
            <a:spLocks/>
          </p:cNvSpPr>
          <p:nvPr/>
        </p:nvSpPr>
        <p:spPr>
          <a:xfrm>
            <a:off x="3911600" y="4592427"/>
            <a:ext cx="5232400" cy="22647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GOLD 2022. Available at: https://goldcopd.org/2022-gold-reports-2/.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0209EF-DFBB-0342-9686-7444BA4E2FFE}"/>
              </a:ext>
            </a:extLst>
          </p:cNvPr>
          <p:cNvSpPr/>
          <p:nvPr/>
        </p:nvSpPr>
        <p:spPr bwMode="auto">
          <a:xfrm>
            <a:off x="770708" y="2889504"/>
            <a:ext cx="8080683" cy="56083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1" name="Imagem 4">
            <a:extLst>
              <a:ext uri="{FF2B5EF4-FFF2-40B4-BE49-F238E27FC236}">
                <a16:creationId xmlns:a16="http://schemas.microsoft.com/office/drawing/2014/main" id="{771315FB-9B60-5ED6-122F-3BD81977A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" y="2902204"/>
            <a:ext cx="853260" cy="52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068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FF103-6F79-79D2-F5B3-6EA3C5E3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</a:t>
            </a:r>
            <a:r>
              <a:rPr lang="en-US" dirty="0" err="1"/>
              <a:t>Vitalina’s</a:t>
            </a:r>
            <a:r>
              <a:rPr lang="en-US" dirty="0"/>
              <a:t> clinical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DE1C-FE94-BE08-65E1-C69A19CCE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She has a number of comorbid conditions:</a:t>
            </a:r>
          </a:p>
          <a:p>
            <a:pPr lvl="1"/>
            <a:r>
              <a:rPr lang="en-GB" dirty="0"/>
              <a:t>Diabetes </a:t>
            </a:r>
          </a:p>
          <a:p>
            <a:pPr lvl="1"/>
            <a:r>
              <a:rPr lang="en-GB" dirty="0"/>
              <a:t>Hypertension</a:t>
            </a:r>
          </a:p>
          <a:p>
            <a:pPr lvl="1"/>
            <a:r>
              <a:rPr lang="en-GB" dirty="0"/>
              <a:t>Dyslipidaemia</a:t>
            </a:r>
          </a:p>
          <a:p>
            <a:pPr lvl="1"/>
            <a:r>
              <a:rPr lang="en-GB" dirty="0"/>
              <a:t>COPD – controlled?</a:t>
            </a:r>
            <a:endParaRPr lang="en-GB" sz="1400" dirty="0"/>
          </a:p>
          <a:p>
            <a:r>
              <a:rPr lang="en-GB" sz="2800" b="1" dirty="0"/>
              <a:t>Is there any condition that is missing?</a:t>
            </a:r>
          </a:p>
          <a:p>
            <a:endParaRPr lang="en-US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279C683C-3027-EA89-62F3-D950B9969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1197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D2E1-A04E-A35F-CA24-F7360B24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mental health problems in people with COPD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F0F44-9962-9225-B076-41F412AC8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4048125" cy="2628900"/>
          </a:xfrm>
        </p:spPr>
        <p:txBody>
          <a:bodyPr/>
          <a:lstStyle/>
          <a:p>
            <a:r>
              <a:rPr lang="en-US" sz="1800" dirty="0"/>
              <a:t>Good patient-</a:t>
            </a:r>
            <a:r>
              <a:rPr lang="en-US" sz="1800" dirty="0" err="1"/>
              <a:t>centred</a:t>
            </a:r>
            <a:r>
              <a:rPr lang="en-US" sz="1800" dirty="0"/>
              <a:t> consultation</a:t>
            </a:r>
          </a:p>
          <a:p>
            <a:r>
              <a:rPr lang="en-US" sz="1800" dirty="0"/>
              <a:t>Active listening – avoid interruption</a:t>
            </a:r>
          </a:p>
          <a:p>
            <a:r>
              <a:rPr lang="en-US" sz="1800" dirty="0"/>
              <a:t>Show empathy</a:t>
            </a:r>
          </a:p>
          <a:p>
            <a:r>
              <a:rPr lang="en-US" sz="1800" dirty="0"/>
              <a:t>Observe carefully</a:t>
            </a:r>
          </a:p>
          <a:p>
            <a:pPr lvl="1"/>
            <a:r>
              <a:rPr lang="en-US" sz="1600" dirty="0"/>
              <a:t>Body language and non-verbal signals may offer useful information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806143-A0B3-CF70-43D5-B7B7B4E46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1487147"/>
            <a:ext cx="4445000" cy="1660488"/>
          </a:xfrm>
          <a:prstGeom prst="rect">
            <a:avLst/>
          </a:prstGeom>
        </p:spPr>
      </p:pic>
      <p:sp>
        <p:nvSpPr>
          <p:cNvPr id="5" name="6 - TextBox">
            <a:extLst>
              <a:ext uri="{FF2B5EF4-FFF2-40B4-BE49-F238E27FC236}">
                <a16:creationId xmlns:a16="http://schemas.microsoft.com/office/drawing/2014/main" id="{603A78E8-EF25-2512-86CC-CFA9EB482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Available at: https://www.ipcrg.org/dth12.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654112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03C1-8E04-5976-AA6B-EF87BE6E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mental health problems in people with COPD: PHQ-4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5B4B3-B7CA-5C95-8AFA-9723A4A4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63279"/>
            <a:ext cx="3409677" cy="1711721"/>
          </a:xfrm>
        </p:spPr>
        <p:txBody>
          <a:bodyPr/>
          <a:lstStyle/>
          <a:p>
            <a:r>
              <a:rPr lang="en-US" sz="2000" dirty="0"/>
              <a:t>For very brief measurement of depression and anxiety</a:t>
            </a:r>
          </a:p>
          <a:p>
            <a:r>
              <a:rPr lang="en-US" sz="2000" dirty="0"/>
              <a:t>Can be completed online</a:t>
            </a:r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EAD50EEF-441C-B1BD-C018-1EDA6650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Available at: https://www.ipcrg.org/dth12.</a:t>
            </a:r>
            <a:endParaRPr lang="zh-CN" altLang="en-US" sz="800" dirty="0"/>
          </a:p>
        </p:txBody>
      </p:sp>
      <p:pic>
        <p:nvPicPr>
          <p:cNvPr id="8" name="Imagem 3">
            <a:extLst>
              <a:ext uri="{FF2B5EF4-FFF2-40B4-BE49-F238E27FC236}">
                <a16:creationId xmlns:a16="http://schemas.microsoft.com/office/drawing/2014/main" id="{BA316E07-3367-73C9-6084-E7FB2C89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1581150"/>
            <a:ext cx="4984750" cy="2286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6B640BB-5D39-2765-10E8-9C2BCEA68FB2}"/>
              </a:ext>
            </a:extLst>
          </p:cNvPr>
          <p:cNvSpPr/>
          <p:nvPr/>
        </p:nvSpPr>
        <p:spPr>
          <a:xfrm>
            <a:off x="6802315" y="2394437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17D4F4D-CF7C-989B-A560-7A08E0181CB9}"/>
              </a:ext>
            </a:extLst>
          </p:cNvPr>
          <p:cNvSpPr/>
          <p:nvPr/>
        </p:nvSpPr>
        <p:spPr>
          <a:xfrm>
            <a:off x="6479930" y="2579007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829587-A71D-B965-D317-8591ECCA89C2}"/>
              </a:ext>
            </a:extLst>
          </p:cNvPr>
          <p:cNvSpPr/>
          <p:nvPr/>
        </p:nvSpPr>
        <p:spPr>
          <a:xfrm>
            <a:off x="7370640" y="2372422"/>
            <a:ext cx="1087560" cy="413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ADE5E0-0538-9A0A-244E-7F5A8851047B}"/>
              </a:ext>
            </a:extLst>
          </p:cNvPr>
          <p:cNvSpPr txBox="1">
            <a:spLocks/>
          </p:cNvSpPr>
          <p:nvPr/>
        </p:nvSpPr>
        <p:spPr bwMode="auto">
          <a:xfrm>
            <a:off x="3742230" y="4004826"/>
            <a:ext cx="4976319" cy="61298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US" sz="1600" b="1" kern="0" dirty="0">
                <a:solidFill>
                  <a:schemeClr val="bg1"/>
                </a:solidFill>
              </a:rPr>
              <a:t>Mrs </a:t>
            </a:r>
            <a:r>
              <a:rPr lang="en-US" sz="1600" b="1" kern="0" dirty="0" err="1">
                <a:solidFill>
                  <a:schemeClr val="bg1"/>
                </a:solidFill>
              </a:rPr>
              <a:t>Vitalina</a:t>
            </a:r>
            <a:r>
              <a:rPr lang="en-US" sz="1600" b="1" kern="0" dirty="0">
                <a:solidFill>
                  <a:schemeClr val="bg1"/>
                </a:solidFill>
              </a:rPr>
              <a:t> scored 3 for items 3 and 4 that assess depressive symptoms</a:t>
            </a:r>
            <a:endParaRPr lang="en-US" sz="1600" kern="0" dirty="0">
              <a:solidFill>
                <a:schemeClr val="bg1"/>
              </a:solidFill>
            </a:endParaRPr>
          </a:p>
        </p:txBody>
      </p:sp>
      <p:pic>
        <p:nvPicPr>
          <p:cNvPr id="13" name="Imagem 4">
            <a:extLst>
              <a:ext uri="{FF2B5EF4-FFF2-40B4-BE49-F238E27FC236}">
                <a16:creationId xmlns:a16="http://schemas.microsoft.com/office/drawing/2014/main" id="{5AE4A923-9E12-C41A-04F8-9C9A891FA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99" y="4016454"/>
            <a:ext cx="977899" cy="60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1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03C1-8E04-5976-AA6B-EF87BE6E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detailed evaluation of depression: PHQ-9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5B4B3-B7CA-5C95-8AFA-9723A4A4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3409677" cy="2628900"/>
          </a:xfrm>
        </p:spPr>
        <p:txBody>
          <a:bodyPr/>
          <a:lstStyle/>
          <a:p>
            <a:r>
              <a:rPr lang="en-US" sz="2000" dirty="0"/>
              <a:t>To assist the clinician in making the diagnosis of depression</a:t>
            </a:r>
          </a:p>
          <a:p>
            <a:r>
              <a:rPr lang="en-US" sz="2000" dirty="0"/>
              <a:t>To quantify depression symptoms and monitor severity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16E66-7D17-F388-1F33-3C6B294B3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452" y="961534"/>
            <a:ext cx="4816748" cy="38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15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8F915-20CE-9798-5E19-2530DB73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</a:t>
            </a:r>
            <a:r>
              <a:rPr lang="en-US" dirty="0" err="1"/>
              <a:t>Vitalina’s</a:t>
            </a:r>
            <a:r>
              <a:rPr lang="en-US" dirty="0"/>
              <a:t> PHQ-9 score was 16</a:t>
            </a:r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DACF8115-32EC-EF44-BCD1-45DBF9E2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971550"/>
            <a:ext cx="8064500" cy="3822700"/>
          </a:xfrm>
          <a:prstGeom prst="rect">
            <a:avLst/>
          </a:prstGeom>
        </p:spPr>
      </p:pic>
      <p:pic>
        <p:nvPicPr>
          <p:cNvPr id="8" name="Imagem 4">
            <a:extLst>
              <a:ext uri="{FF2B5EF4-FFF2-40B4-BE49-F238E27FC236}">
                <a16:creationId xmlns:a16="http://schemas.microsoft.com/office/drawing/2014/main" id="{290F3C1E-F49B-CFA6-4703-8D0802C97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5587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03EA-B833-6ECC-B1B5-9B656141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Mrs </a:t>
            </a:r>
            <a:r>
              <a:rPr lang="en-US" dirty="0" err="1"/>
              <a:t>Vitalina</a:t>
            </a:r>
            <a:endParaRPr lang="en-US" dirty="0"/>
          </a:p>
        </p:txBody>
      </p:sp>
      <p:graphicFrame>
        <p:nvGraphicFramePr>
          <p:cNvPr id="4" name="4 - Πίνακας">
            <a:extLst>
              <a:ext uri="{FF2B5EF4-FFF2-40B4-BE49-F238E27FC236}">
                <a16:creationId xmlns:a16="http://schemas.microsoft.com/office/drawing/2014/main" id="{BF7A3F8A-3D85-3C76-24CA-3C25C214B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499553"/>
              </p:ext>
            </p:extLst>
          </p:nvPr>
        </p:nvGraphicFramePr>
        <p:xfrm>
          <a:off x="658368" y="1218520"/>
          <a:ext cx="7949184" cy="33140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74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4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90">
                <a:tc>
                  <a:txBody>
                    <a:bodyPr/>
                    <a:lstStyle/>
                    <a:p>
                      <a:r>
                        <a:rPr lang="en-US" sz="1600" dirty="0"/>
                        <a:t>Challenges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Positives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51">
                <a:tc>
                  <a:txBody>
                    <a:bodyPr/>
                    <a:lstStyle/>
                    <a:p>
                      <a:r>
                        <a:rPr lang="en-US" sz="1600" dirty="0"/>
                        <a:t>She has 4 comorbid conditions in addition to her COPD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She is up to date with her vaccinations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308">
                <a:tc>
                  <a:txBody>
                    <a:bodyPr/>
                    <a:lstStyle/>
                    <a:p>
                      <a:r>
                        <a:rPr lang="en-US" sz="1600" dirty="0"/>
                        <a:t>She takes a lot of medications every day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+mn-ea"/>
                        </a:rPr>
                        <a:t>She is a non-smoker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551">
                <a:tc>
                  <a:txBody>
                    <a:bodyPr/>
                    <a:lstStyle/>
                    <a:p>
                      <a:r>
                        <a:rPr lang="en-US" sz="1600" dirty="0"/>
                        <a:t>She doesn’t know how to recognize and manage her COPD symptoms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+mn-ea"/>
                        </a:rPr>
                        <a:t>She adheres well to her other medication regimens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62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/>
                        <a:t>She has no support at home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She has a good relationship with her doctor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62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600" dirty="0"/>
                        <a:t>SHE IS DEPRESSED. What to do?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499379864"/>
                  </a:ext>
                </a:extLst>
              </a:tr>
            </a:tbl>
          </a:graphicData>
        </a:graphic>
      </p:graphicFrame>
      <p:pic>
        <p:nvPicPr>
          <p:cNvPr id="6" name="Imagem 4">
            <a:extLst>
              <a:ext uri="{FF2B5EF4-FFF2-40B4-BE49-F238E27FC236}">
                <a16:creationId xmlns:a16="http://schemas.microsoft.com/office/drawing/2014/main" id="{B5986645-B6F4-E8DD-316F-769602EDF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24" y="161090"/>
            <a:ext cx="1317934" cy="8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895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F7D2-0FB5-82D9-F5CB-70DD1A13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Mrs </a:t>
            </a:r>
            <a:r>
              <a:rPr lang="en-US" dirty="0" err="1"/>
              <a:t>Vitalina’s</a:t>
            </a:r>
            <a:r>
              <a:rPr lang="en-US" dirty="0"/>
              <a:t> COPD and </a:t>
            </a:r>
            <a:br>
              <a:rPr lang="en-US" dirty="0"/>
            </a:br>
            <a:r>
              <a:rPr lang="en-US" dirty="0"/>
              <a:t>her depression</a:t>
            </a:r>
          </a:p>
        </p:txBody>
      </p:sp>
      <p:graphicFrame>
        <p:nvGraphicFramePr>
          <p:cNvPr id="4" name="Diagrama 1">
            <a:extLst>
              <a:ext uri="{FF2B5EF4-FFF2-40B4-BE49-F238E27FC236}">
                <a16:creationId xmlns:a16="http://schemas.microsoft.com/office/drawing/2014/main" id="{B6BF696C-3E15-17D7-1A09-A6E73D001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971797"/>
              </p:ext>
            </p:extLst>
          </p:nvPr>
        </p:nvGraphicFramePr>
        <p:xfrm>
          <a:off x="1958975" y="1037024"/>
          <a:ext cx="6310627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 descr="Ambiente&#10;">
            <a:extLst>
              <a:ext uri="{FF2B5EF4-FFF2-40B4-BE49-F238E27FC236}">
                <a16:creationId xmlns:a16="http://schemas.microsoft.com/office/drawing/2014/main" id="{98366D61-2BF0-6171-BD0B-AE760F205509}"/>
              </a:ext>
            </a:extLst>
          </p:cNvPr>
          <p:cNvSpPr/>
          <p:nvPr/>
        </p:nvSpPr>
        <p:spPr>
          <a:xfrm>
            <a:off x="4383402" y="2340307"/>
            <a:ext cx="1524000" cy="9827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3">
            <a:extLst>
              <a:ext uri="{FF2B5EF4-FFF2-40B4-BE49-F238E27FC236}">
                <a16:creationId xmlns:a16="http://schemas.microsoft.com/office/drawing/2014/main" id="{5C6C4A62-E52A-5C2A-0233-0F65FBDAD43B}"/>
              </a:ext>
            </a:extLst>
          </p:cNvPr>
          <p:cNvSpPr txBox="1"/>
          <p:nvPr/>
        </p:nvSpPr>
        <p:spPr>
          <a:xfrm>
            <a:off x="4383402" y="26762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/>
              <a:t>Environment</a:t>
            </a:r>
            <a:endParaRPr lang="pt-PT" dirty="0"/>
          </a:p>
        </p:txBody>
      </p:sp>
      <p:pic>
        <p:nvPicPr>
          <p:cNvPr id="7" name="Marcador de Posição de Conteúdo 5">
            <a:extLst>
              <a:ext uri="{FF2B5EF4-FFF2-40B4-BE49-F238E27FC236}">
                <a16:creationId xmlns:a16="http://schemas.microsoft.com/office/drawing/2014/main" id="{E754874F-8388-B264-9F99-2A8FC1832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4"/>
          <a:stretch/>
        </p:blipFill>
        <p:spPr>
          <a:xfrm>
            <a:off x="700087" y="2232356"/>
            <a:ext cx="1067115" cy="13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65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1AA79-6683-54C5-D482-C7817F52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 to address breathlessness may relieve symptoms of depression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8F483F-E55A-66E5-D40C-C4BADEE82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549330"/>
              </p:ext>
            </p:extLst>
          </p:nvPr>
        </p:nvGraphicFramePr>
        <p:xfrm>
          <a:off x="317500" y="1320800"/>
          <a:ext cx="8521700" cy="3313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900">
                  <a:extLst>
                    <a:ext uri="{9D8B030D-6E8A-4147-A177-3AD203B41FA5}">
                      <a16:colId xmlns:a16="http://schemas.microsoft.com/office/drawing/2014/main" val="1788038553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921137097"/>
                    </a:ext>
                  </a:extLst>
                </a:gridCol>
              </a:tblGrid>
              <a:tr h="293003">
                <a:tc>
                  <a:txBody>
                    <a:bodyPr/>
                    <a:lstStyle/>
                    <a:p>
                      <a:r>
                        <a:rPr lang="en-US" sz="1100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Purpose/aim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361643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r>
                        <a:rPr lang="en-US" sz="1100" dirty="0"/>
                        <a:t>Cognitive behavioral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Problem-solving approach that challenges unhelpful thoughts/</a:t>
                      </a:r>
                      <a:r>
                        <a:rPr lang="en-US" sz="1100" dirty="0" err="1"/>
                        <a:t>behaviours</a:t>
                      </a:r>
                      <a:r>
                        <a:rPr lang="en-US" sz="1100" dirty="0"/>
                        <a:t>; reduces anxiety in COPD in short-term and increases pulmonary rehabilitation attendance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777889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r>
                        <a:rPr lang="en-US" sz="1100" dirty="0"/>
                        <a:t>Mindfulness/meditation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20-minute mindful breathing reduces breathlessness in lung disease, and anxiety/depression in advanced disease; enhances non-evaluative attention and may increase self-efficacy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795244"/>
                  </a:ext>
                </a:extLst>
              </a:tr>
              <a:tr h="510125">
                <a:tc>
                  <a:txBody>
                    <a:bodyPr/>
                    <a:lstStyle/>
                    <a:p>
                      <a:r>
                        <a:rPr lang="en-US" sz="1100" dirty="0"/>
                        <a:t>Relaxation techniques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Some evidence that relaxation interventions can help anxiety, breathlessness and fatigue in COPD. Guided imagery (“thinking of a nice place”), progressive muscular relaxation and counting are most acceptable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820983"/>
                  </a:ext>
                </a:extLst>
              </a:tr>
              <a:tr h="293003">
                <a:tc>
                  <a:txBody>
                    <a:bodyPr/>
                    <a:lstStyle/>
                    <a:p>
                      <a:r>
                        <a:rPr lang="en-US" sz="1100" dirty="0"/>
                        <a:t>Acupuncture/pressure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Improves breathlessness in advanced disease and may reduce anxiety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030810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r>
                        <a:rPr lang="en-US" sz="1100" dirty="0"/>
                        <a:t>Singing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Most evidence suggests singing therapy can improve lung function; some evidence suggests it may improve anxiety and QoL; anecdotal evidence also suggest it is of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01110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r>
                        <a:rPr lang="en-US" sz="1100" dirty="0"/>
                        <a:t>Positive psychology giving sense of control/confidence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Not evidence-based, however, holistic breathlessness services reduce anxiety/depression and use positive psychology, improving self-efficacy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497976"/>
                  </a:ext>
                </a:extLst>
              </a:tr>
              <a:tr h="366244">
                <a:tc>
                  <a:txBody>
                    <a:bodyPr/>
                    <a:lstStyle/>
                    <a:p>
                      <a:r>
                        <a:rPr lang="en-US" sz="1100" dirty="0"/>
                        <a:t>Social presence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Experimental evidence in healthy volunteers for social presence reducing breathless perception; patients describe reassurance from presence of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855636"/>
                  </a:ext>
                </a:extLst>
              </a:tr>
            </a:tbl>
          </a:graphicData>
        </a:graphic>
      </p:graphicFrame>
      <p:sp>
        <p:nvSpPr>
          <p:cNvPr id="5" name="6 - TextBox">
            <a:extLst>
              <a:ext uri="{FF2B5EF4-FFF2-40B4-BE49-F238E27FC236}">
                <a16:creationId xmlns:a16="http://schemas.microsoft.com/office/drawing/2014/main" id="{E314CFAD-42F1-B12B-DBA3-E9C6D1EB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Available at: https://www.ipcrg.org/dth12.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186088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664642-C96D-4D1B-80A6-C00AA3C8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6" y="400050"/>
            <a:ext cx="6172200" cy="571500"/>
          </a:xfrm>
        </p:spPr>
        <p:txBody>
          <a:bodyPr/>
          <a:lstStyle/>
          <a:p>
            <a:r>
              <a:rPr lang="en-GB" dirty="0"/>
              <a:t>About these slides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244608-FB9C-4A44-AC9C-6827D17AD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Please feel free to use, update and share some or all of these slides in your non-commercial presentations to colleagues or patients</a:t>
            </a:r>
          </a:p>
          <a:p>
            <a:r>
              <a:rPr lang="en-GB" sz="1600" dirty="0"/>
              <a:t>There is a general introduction to COPD and mental health, followed by a case study</a:t>
            </a:r>
          </a:p>
          <a:p>
            <a:r>
              <a:rPr lang="en-GB" sz="1600" dirty="0"/>
              <a:t>The slides are provided under creative commons licence CC BY-NC-ND</a:t>
            </a:r>
          </a:p>
          <a:p>
            <a:pPr lvl="1"/>
            <a:r>
              <a:rPr lang="en-GB" sz="1200" dirty="0"/>
              <a:t>BY stands for attribution (the obligation to credit the author and other parties designated for attribution)</a:t>
            </a:r>
          </a:p>
          <a:p>
            <a:pPr lvl="1"/>
            <a:r>
              <a:rPr lang="en-GB" sz="1200" dirty="0"/>
              <a:t>NC stands for </a:t>
            </a:r>
            <a:r>
              <a:rPr lang="en-GB" sz="1200" dirty="0" err="1"/>
              <a:t>NonCommercial</a:t>
            </a:r>
            <a:r>
              <a:rPr lang="en-GB" sz="1200" dirty="0"/>
              <a:t> (commercial use is excluded from the license grant)</a:t>
            </a:r>
          </a:p>
          <a:p>
            <a:pPr lvl="1"/>
            <a:r>
              <a:rPr lang="en-GB" sz="1200" dirty="0"/>
              <a:t>ND means </a:t>
            </a:r>
            <a:r>
              <a:rPr lang="en-GB" sz="1200" dirty="0" err="1"/>
              <a:t>NoDerivatives</a:t>
            </a:r>
            <a:r>
              <a:rPr lang="en-GB" sz="1200" dirty="0"/>
              <a:t> (only verbatim copies of the work can be shared)</a:t>
            </a:r>
          </a:p>
          <a:p>
            <a:r>
              <a:rPr lang="en-GB" sz="1600" dirty="0"/>
              <a:t>When using our slides, please retain the source attribution: IPCRG 2022 COPD and Mental Health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F08EC-5E41-35A0-981A-3D5519179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Mrs </a:t>
            </a:r>
            <a:r>
              <a:rPr lang="en-US" dirty="0" err="1"/>
              <a:t>Vitalina’s</a:t>
            </a:r>
            <a:r>
              <a:rPr lang="en-US" dirty="0"/>
              <a:t> COPD and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7A17-A881-9E46-E33A-E80E457BD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3883025" cy="2628900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800" dirty="0"/>
              <a:t>Discuss her current situation in a holistic way</a:t>
            </a:r>
          </a:p>
          <a:p>
            <a:pPr marL="5524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500" dirty="0"/>
              <a:t>What she can change/cannnot change?</a:t>
            </a:r>
          </a:p>
          <a:p>
            <a:pPr marL="5524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500" dirty="0"/>
              <a:t>Shared planned consultation</a:t>
            </a:r>
          </a:p>
          <a:p>
            <a:pPr marL="5524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500" dirty="0"/>
              <a:t>Discuss increasing her physical activity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AE1A99-9C07-F815-9E98-563328CA4444}"/>
              </a:ext>
            </a:extLst>
          </p:cNvPr>
          <p:cNvSpPr txBox="1">
            <a:spLocks/>
          </p:cNvSpPr>
          <p:nvPr/>
        </p:nvSpPr>
        <p:spPr bwMode="auto">
          <a:xfrm>
            <a:off x="4394200" y="1351758"/>
            <a:ext cx="38830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800" b="1" kern="0" dirty="0"/>
              <a:t>Mrs Vitalina should:</a:t>
            </a:r>
          </a:p>
          <a:p>
            <a:pPr marL="742950" lvl="1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600" b="1" kern="0" dirty="0"/>
              <a:t>Be referred for pulmonary rehabilitation </a:t>
            </a:r>
          </a:p>
          <a:p>
            <a:pPr marL="742950" lvl="1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600" b="1" kern="0" dirty="0"/>
              <a:t>Initiate an SSRI – for example sertraline 50 mg od</a:t>
            </a:r>
          </a:p>
          <a:p>
            <a:pPr marL="742950" lvl="1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600" b="1" kern="0" dirty="0"/>
              <a:t>Avoid benzodiazepines</a:t>
            </a:r>
          </a:p>
          <a:p>
            <a:pPr marL="4762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900" b="1" kern="0" dirty="0"/>
              <a:t>Schedule a follow-up appointment</a:t>
            </a:r>
            <a:endParaRPr lang="pt-PT" sz="1900" kern="0" dirty="0"/>
          </a:p>
          <a:p>
            <a:pPr defTabSz="914400">
              <a:lnSpc>
                <a:spcPct val="100000"/>
              </a:lnSpc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4074544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0B4B-0D6B-1014-4FF5-30AFB036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8D2-9ED1-93DC-CC82-117B56DDE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8328025" cy="2628900"/>
          </a:xfrm>
        </p:spPr>
        <p:txBody>
          <a:bodyPr/>
          <a:lstStyle/>
          <a:p>
            <a:r>
              <a:rPr lang="en-US" sz="2000" dirty="0"/>
              <a:t>When reviewing a person with COPD evaluate all the comorbid conditions</a:t>
            </a:r>
          </a:p>
          <a:p>
            <a:r>
              <a:rPr lang="en-US" sz="2000" dirty="0"/>
              <a:t>Be vigilant for depression and anxiety</a:t>
            </a:r>
          </a:p>
          <a:p>
            <a:r>
              <a:rPr lang="en-US" sz="2000" dirty="0"/>
              <a:t>Diagnosis and interventions to treat comorbid depression and anxiety in people with COPD will improve their QoL and their COPD outcomes</a:t>
            </a:r>
          </a:p>
        </p:txBody>
      </p:sp>
    </p:spTree>
    <p:extLst>
      <p:ext uri="{BB962C8B-B14F-4D97-AF65-F5344CB8AC3E}">
        <p14:creationId xmlns:p14="http://schemas.microsoft.com/office/powerpoint/2010/main" val="295245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7C2C-AC68-05AB-35B6-364AC18B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Glossary of terms, abbreviations and acronyms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82A68-65A4-035B-01B0-CC0D4A11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1200" b="1" dirty="0"/>
              <a:t>bpm</a:t>
            </a:r>
            <a:r>
              <a:rPr lang="en-US" sz="1200" dirty="0"/>
              <a:t>,</a:t>
            </a:r>
            <a:r>
              <a:rPr lang="en-US" sz="1200" b="1" dirty="0"/>
              <a:t> </a:t>
            </a:r>
            <a:r>
              <a:rPr lang="en-US" sz="1200" dirty="0"/>
              <a:t>beats per minute</a:t>
            </a:r>
          </a:p>
          <a:p>
            <a:r>
              <a:rPr lang="en-US" sz="1200" b="1" dirty="0"/>
              <a:t>BMI</a:t>
            </a:r>
            <a:r>
              <a:rPr lang="en-US" sz="1200" dirty="0"/>
              <a:t>, body mass index</a:t>
            </a:r>
          </a:p>
          <a:p>
            <a:r>
              <a:rPr lang="en-US" sz="1200" b="1" dirty="0"/>
              <a:t>COPD</a:t>
            </a:r>
            <a:r>
              <a:rPr lang="en-US" sz="1200" dirty="0"/>
              <a:t>, chronic obstructive pulmonary disease</a:t>
            </a:r>
          </a:p>
          <a:p>
            <a:r>
              <a:rPr lang="en-US" sz="1200" b="1" dirty="0"/>
              <a:t>CVD</a:t>
            </a:r>
            <a:r>
              <a:rPr lang="en-US" sz="1200" dirty="0"/>
              <a:t>, cardiovascular disease</a:t>
            </a:r>
          </a:p>
          <a:p>
            <a:r>
              <a:rPr lang="en-US" sz="1200" b="1" dirty="0"/>
              <a:t>FEV</a:t>
            </a:r>
            <a:r>
              <a:rPr lang="en-US" sz="1200" b="1" baseline="-25000" dirty="0"/>
              <a:t>1</a:t>
            </a:r>
            <a:r>
              <a:rPr lang="en-US" sz="1200" dirty="0"/>
              <a:t>, forced expiratory volume in 1 second</a:t>
            </a:r>
          </a:p>
          <a:p>
            <a:r>
              <a:rPr lang="en-US" sz="1200" b="1" dirty="0"/>
              <a:t>FVC</a:t>
            </a:r>
            <a:r>
              <a:rPr lang="en-US" sz="1200" dirty="0"/>
              <a:t>, forced vital capacity</a:t>
            </a:r>
          </a:p>
          <a:p>
            <a:r>
              <a:rPr lang="en-US" sz="1200" b="1" dirty="0"/>
              <a:t>GOLD</a:t>
            </a:r>
            <a:r>
              <a:rPr lang="en-US" sz="1200" dirty="0"/>
              <a:t>, Global Initiative for Chronic Obstructive Lung Disease</a:t>
            </a:r>
          </a:p>
          <a:p>
            <a:r>
              <a:rPr lang="en-US" sz="1200" b="1" dirty="0"/>
              <a:t>HbA1c</a:t>
            </a:r>
            <a:r>
              <a:rPr lang="en-US" sz="1200" dirty="0"/>
              <a:t>, glycated </a:t>
            </a:r>
            <a:r>
              <a:rPr lang="en-US" sz="1200" dirty="0" err="1"/>
              <a:t>haemoglobin</a:t>
            </a:r>
            <a:endParaRPr lang="en-US" sz="1200" dirty="0"/>
          </a:p>
          <a:p>
            <a:r>
              <a:rPr lang="en-US" sz="1200" b="1" dirty="0"/>
              <a:t>HDL</a:t>
            </a:r>
            <a:r>
              <a:rPr lang="en-US" sz="1200" dirty="0"/>
              <a:t>, high-density lipoprotein</a:t>
            </a:r>
          </a:p>
          <a:p>
            <a:r>
              <a:rPr lang="en-US" sz="1200" b="1" dirty="0"/>
              <a:t>LDL</a:t>
            </a:r>
            <a:r>
              <a:rPr lang="en-US" sz="1200" dirty="0"/>
              <a:t>, low-density lipoprotein</a:t>
            </a:r>
          </a:p>
          <a:p>
            <a:r>
              <a:rPr lang="en-US" sz="1200" b="1" dirty="0"/>
              <a:t>od</a:t>
            </a:r>
            <a:r>
              <a:rPr lang="en-US" sz="1200" dirty="0"/>
              <a:t>, once daily</a:t>
            </a:r>
          </a:p>
          <a:p>
            <a:r>
              <a:rPr lang="en-US" sz="1200" b="1" dirty="0"/>
              <a:t>PCP</a:t>
            </a:r>
            <a:r>
              <a:rPr lang="en-US" sz="1200" dirty="0"/>
              <a:t>, primary care physician</a:t>
            </a:r>
          </a:p>
          <a:p>
            <a:r>
              <a:rPr lang="en-US" sz="1200" b="1" dirty="0"/>
              <a:t>PHQ-4</a:t>
            </a:r>
            <a:r>
              <a:rPr lang="en-US" sz="1200" dirty="0"/>
              <a:t>, Patient Health Questionnaire 4</a:t>
            </a:r>
          </a:p>
          <a:p>
            <a:r>
              <a:rPr lang="en-US" sz="1200" b="1" dirty="0"/>
              <a:t>PHQ-9</a:t>
            </a:r>
            <a:r>
              <a:rPr lang="en-US" sz="1200" dirty="0"/>
              <a:t>, Patient Health Questionnaire 9</a:t>
            </a:r>
          </a:p>
          <a:p>
            <a:r>
              <a:rPr lang="en-US" sz="1200" b="1" dirty="0"/>
              <a:t>QoL</a:t>
            </a:r>
            <a:r>
              <a:rPr lang="en-US" sz="1200" dirty="0"/>
              <a:t>, quality of life</a:t>
            </a:r>
          </a:p>
          <a:p>
            <a:r>
              <a:rPr lang="en-US" sz="1200" b="1" dirty="0"/>
              <a:t>SSRI</a:t>
            </a:r>
            <a:r>
              <a:rPr lang="en-US" sz="1200" dirty="0"/>
              <a:t>, selective serotonin reuptake inhibitor</a:t>
            </a:r>
          </a:p>
        </p:txBody>
      </p:sp>
    </p:spTree>
    <p:extLst>
      <p:ext uri="{BB962C8B-B14F-4D97-AF65-F5344CB8AC3E}">
        <p14:creationId xmlns:p14="http://schemas.microsoft.com/office/powerpoint/2010/main" val="29936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6E32-831D-6143-FA8B-F94B24A7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24ED1-8072-531F-E800-4D6A42EF4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highlight the importance of </a:t>
            </a:r>
            <a:r>
              <a:rPr lang="en-US" i="1" dirty="0"/>
              <a:t>assessing for and treatment of depression </a:t>
            </a:r>
            <a:r>
              <a:rPr lang="en-US" dirty="0"/>
              <a:t>in people with COPD and provide an evidence-based intervention example through a clinical case</a:t>
            </a:r>
          </a:p>
        </p:txBody>
      </p:sp>
    </p:spTree>
    <p:extLst>
      <p:ext uri="{BB962C8B-B14F-4D97-AF65-F5344CB8AC3E}">
        <p14:creationId xmlns:p14="http://schemas.microsoft.com/office/powerpoint/2010/main" val="355233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8D90-93AC-1842-CECA-CCD118AF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will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A9EB-987B-846F-8A8D-91B43BF2F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How to evaluate a person with COPD for symptoms of depression</a:t>
            </a:r>
          </a:p>
          <a:p>
            <a:r>
              <a:rPr lang="en-US" sz="2000" dirty="0"/>
              <a:t>Appropriate tools to use to assess depression in a person with COPD</a:t>
            </a:r>
          </a:p>
          <a:p>
            <a:r>
              <a:rPr lang="en-US" sz="2000" dirty="0"/>
              <a:t>How to manage depression in a person with COPD</a:t>
            </a:r>
          </a:p>
        </p:txBody>
      </p:sp>
    </p:spTree>
    <p:extLst>
      <p:ext uri="{BB962C8B-B14F-4D97-AF65-F5344CB8AC3E}">
        <p14:creationId xmlns:p14="http://schemas.microsoft.com/office/powerpoint/2010/main" val="335462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893C-AF61-9328-F7F5-4EE4DCBD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disorders: </a:t>
            </a:r>
            <a:br>
              <a:rPr lang="en-US" dirty="0"/>
            </a:br>
            <a:r>
              <a:rPr lang="en-US" dirty="0"/>
              <a:t>Important comorbidities in COPD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9A55-3052-414B-180C-29C81DCED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Anxiety and depression are common in COPD and are associated with poorer health status and increased risk of exacerbations and emergency hospital admissions</a:t>
            </a:r>
            <a:r>
              <a:rPr lang="en-US" sz="1800" baseline="30000" dirty="0"/>
              <a:t>1</a:t>
            </a:r>
          </a:p>
          <a:p>
            <a:r>
              <a:rPr lang="en-US" sz="1800" dirty="0"/>
              <a:t>Multiple studies have demonstrated an association between cigarette smoking and increased anxiety symptoms or disorders</a:t>
            </a:r>
            <a:r>
              <a:rPr lang="en-US" sz="1800" baseline="30000" dirty="0"/>
              <a:t>2</a:t>
            </a:r>
          </a:p>
          <a:p>
            <a:r>
              <a:rPr lang="en-US" sz="1800" dirty="0"/>
              <a:t>Smoking, depression and anxiety are all associated with a higher risk of death in people with COPD</a:t>
            </a:r>
            <a:r>
              <a:rPr lang="en-US" sz="1800" baseline="30000" dirty="0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2BF9A-CE52-FA5B-BE81-54DD909A1D20}"/>
              </a:ext>
            </a:extLst>
          </p:cNvPr>
          <p:cNvSpPr txBox="1">
            <a:spLocks/>
          </p:cNvSpPr>
          <p:nvPr/>
        </p:nvSpPr>
        <p:spPr>
          <a:xfrm>
            <a:off x="3911600" y="4436317"/>
            <a:ext cx="5232400" cy="37420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GOLD 2022. Available at: https://goldcopd.org/2022-gold-reports-2/;</a:t>
            </a:r>
            <a:br>
              <a:rPr lang="en-US" sz="800" kern="0" dirty="0"/>
            </a:br>
            <a:r>
              <a:rPr lang="en-US" sz="800" kern="0" dirty="0"/>
              <a:t>2. Moylan S, et al. Brain </a:t>
            </a:r>
            <a:r>
              <a:rPr lang="en-US" sz="800" kern="0" dirty="0" err="1"/>
              <a:t>Behav</a:t>
            </a:r>
            <a:r>
              <a:rPr lang="en-US" sz="800" kern="0" dirty="0"/>
              <a:t> 2013;3:302-26; 3. Lou P, et al. Respir Care 2014;59:54-61.</a:t>
            </a:r>
          </a:p>
        </p:txBody>
      </p:sp>
    </p:spTree>
    <p:extLst>
      <p:ext uri="{BB962C8B-B14F-4D97-AF65-F5344CB8AC3E}">
        <p14:creationId xmlns:p14="http://schemas.microsoft.com/office/powerpoint/2010/main" val="192250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2A0B-78D7-AC4B-5C2B-134D65E0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COPD and mental disorders: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2C6B4-8B8F-DD17-F256-4B084A376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PCPs often have low confidence to evaluate and treat mental health problems due to the complex inter-relationships between them and symptoms such as breathlessness</a:t>
            </a:r>
          </a:p>
          <a:p>
            <a:r>
              <a:rPr lang="en-US" sz="1800" dirty="0"/>
              <a:t>About 30% of people with COPD have comorbid depression</a:t>
            </a:r>
            <a:r>
              <a:rPr lang="en-US" sz="1800" baseline="30000" dirty="0"/>
              <a:t>1-3</a:t>
            </a:r>
          </a:p>
          <a:p>
            <a:r>
              <a:rPr lang="en-US" sz="1800" dirty="0"/>
              <a:t>Depression is underdiagnosed and undertreated in people with COPD</a:t>
            </a: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EB841-2FCF-A995-C26E-7108EDD6C181}"/>
              </a:ext>
            </a:extLst>
          </p:cNvPr>
          <p:cNvSpPr txBox="1">
            <a:spLocks/>
          </p:cNvSpPr>
          <p:nvPr/>
        </p:nvSpPr>
        <p:spPr>
          <a:xfrm>
            <a:off x="3911600" y="4436317"/>
            <a:ext cx="5232400" cy="37420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Pollok J, et al. Cochrane Database Syst Rev 2019;3:CD012347; 2. </a:t>
            </a:r>
            <a:r>
              <a:rPr lang="en-US" sz="800" kern="0" dirty="0" err="1"/>
              <a:t>Sohapal</a:t>
            </a:r>
            <a:r>
              <a:rPr lang="en-US" sz="800" kern="0" dirty="0"/>
              <a:t> R. Trials 2020;21:18 (2020); </a:t>
            </a:r>
            <a:br>
              <a:rPr lang="en-US" sz="800" kern="0" dirty="0"/>
            </a:br>
            <a:r>
              <a:rPr lang="en-US" sz="800" kern="0" dirty="0"/>
              <a:t>3. Yohannes AM, </a:t>
            </a:r>
            <a:r>
              <a:rPr lang="en-US" sz="800" kern="0" dirty="0" err="1"/>
              <a:t>Alexopoulos</a:t>
            </a:r>
            <a:r>
              <a:rPr lang="en-US" sz="800" kern="0" dirty="0"/>
              <a:t> GS. </a:t>
            </a:r>
            <a:r>
              <a:rPr lang="en-US" sz="800" kern="0" dirty="0" err="1"/>
              <a:t>Eur</a:t>
            </a:r>
            <a:r>
              <a:rPr lang="en-US" sz="800" kern="0" dirty="0"/>
              <a:t> Respir Rev 2014:23:345-9.</a:t>
            </a:r>
          </a:p>
        </p:txBody>
      </p:sp>
    </p:spTree>
    <p:extLst>
      <p:ext uri="{BB962C8B-B14F-4D97-AF65-F5344CB8AC3E}">
        <p14:creationId xmlns:p14="http://schemas.microsoft.com/office/powerpoint/2010/main" val="417162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2A77A5-4EC1-C6C6-417A-D33AA427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4124774284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1712</Words>
  <Application>Microsoft Office PowerPoint</Application>
  <PresentationFormat>On-screen Show (16:9)</PresentationFormat>
  <Paragraphs>233</Paragraphs>
  <Slides>31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</vt:lpstr>
      <vt:lpstr>Wingdings</vt:lpstr>
      <vt:lpstr>1_Blank Presentation</vt:lpstr>
      <vt:lpstr>COPD and Mental Health</vt:lpstr>
      <vt:lpstr>COPD and Mental Health  Case Studies COPD and Depression  Cláudia Vicente (Portugal) and Ioanna Tsiligianni (Greece)</vt:lpstr>
      <vt:lpstr>About these slides</vt:lpstr>
      <vt:lpstr>Glossary of terms, abbreviations and acronyms</vt:lpstr>
      <vt:lpstr>Our aim</vt:lpstr>
      <vt:lpstr>What you will learn</vt:lpstr>
      <vt:lpstr>Mental disorders:  Important comorbidities in COPD</vt:lpstr>
      <vt:lpstr>COPD and mental disorders: Depression</vt:lpstr>
      <vt:lpstr>Case study</vt:lpstr>
      <vt:lpstr>Background</vt:lpstr>
      <vt:lpstr>Medical history and risk factors</vt:lpstr>
      <vt:lpstr>Reason for visiting her doctor</vt:lpstr>
      <vt:lpstr>Physical examination</vt:lpstr>
      <vt:lpstr>What should you do?</vt:lpstr>
      <vt:lpstr>At her first appointment</vt:lpstr>
      <vt:lpstr>PowerPoint Presentation</vt:lpstr>
      <vt:lpstr>Mrs Vitalina’s cardiovascular risk results</vt:lpstr>
      <vt:lpstr>Mrs Vitalina’s cardiovascular risk results</vt:lpstr>
      <vt:lpstr>Mrs Vitalina’s COPD assessment</vt:lpstr>
      <vt:lpstr>Spirometry</vt:lpstr>
      <vt:lpstr>Airflow limitation severity assessment</vt:lpstr>
      <vt:lpstr>Mrs Vitalina’s clinical picture</vt:lpstr>
      <vt:lpstr>Identifying mental health problems in people with COPD</vt:lpstr>
      <vt:lpstr>Identifying mental health problems in people with COPD: PHQ-4</vt:lpstr>
      <vt:lpstr>More detailed evaluation of depression: PHQ-9</vt:lpstr>
      <vt:lpstr>Mrs Vitalina’s PHQ-9 score was 16</vt:lpstr>
      <vt:lpstr>Thinking about Mrs Vitalina</vt:lpstr>
      <vt:lpstr>Managing Mrs Vitalina’s COPD and  her depression</vt:lpstr>
      <vt:lpstr>Interventions to address breathlessness may relieve symptoms of depression</vt:lpstr>
      <vt:lpstr>Managing Mrs Vitalina’s COPD and depression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Siân Williams</dc:creator>
  <cp:lastModifiedBy>Pharmagenesis London</cp:lastModifiedBy>
  <cp:revision>15</cp:revision>
  <dcterms:created xsi:type="dcterms:W3CDTF">2019-11-21T21:57:43Z</dcterms:created>
  <dcterms:modified xsi:type="dcterms:W3CDTF">2022-07-12T08:27:21Z</dcterms:modified>
</cp:coreProperties>
</file>