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7" r:id="rId2"/>
    <p:sldMasterId id="2147483666" r:id="rId3"/>
    <p:sldMasterId id="2147483745" r:id="rId4"/>
    <p:sldMasterId id="2147483720" r:id="rId5"/>
    <p:sldMasterId id="2147483738" r:id="rId6"/>
  </p:sldMasterIdLst>
  <p:notesMasterIdLst>
    <p:notesMasterId r:id="rId34"/>
  </p:notesMasterIdLst>
  <p:handoutMasterIdLst>
    <p:handoutMasterId r:id="rId35"/>
  </p:handoutMasterIdLst>
  <p:sldIdLst>
    <p:sldId id="581" r:id="rId7"/>
    <p:sldId id="260" r:id="rId8"/>
    <p:sldId id="261" r:id="rId9"/>
    <p:sldId id="538" r:id="rId10"/>
    <p:sldId id="539" r:id="rId11"/>
    <p:sldId id="973" r:id="rId12"/>
    <p:sldId id="974" r:id="rId13"/>
    <p:sldId id="975" r:id="rId14"/>
    <p:sldId id="976" r:id="rId15"/>
    <p:sldId id="977" r:id="rId16"/>
    <p:sldId id="262" r:id="rId17"/>
    <p:sldId id="978" r:id="rId18"/>
    <p:sldId id="980" r:id="rId19"/>
    <p:sldId id="979" r:id="rId20"/>
    <p:sldId id="264" r:id="rId21"/>
    <p:sldId id="263" r:id="rId22"/>
    <p:sldId id="276" r:id="rId23"/>
    <p:sldId id="277" r:id="rId24"/>
    <p:sldId id="265" r:id="rId25"/>
    <p:sldId id="266" r:id="rId26"/>
    <p:sldId id="267" r:id="rId27"/>
    <p:sldId id="269" r:id="rId28"/>
    <p:sldId id="270" r:id="rId29"/>
    <p:sldId id="271" r:id="rId30"/>
    <p:sldId id="272" r:id="rId31"/>
    <p:sldId id="275" r:id="rId32"/>
    <p:sldId id="274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  <p:cmAuthor id="3" name="darush attar-zadeh" initials="d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79C54-E1C7-49D8-880F-B09D73B9F44D}" v="4" dt="2021-03-17T11:21:42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62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Williams" clId="Web-{96879C54-E1C7-49D8-880F-B09D73B9F44D}"/>
    <pc:docChg chg="modSld">
      <pc:chgData name="Sian Williams" userId="" providerId="" clId="Web-{96879C54-E1C7-49D8-880F-B09D73B9F44D}" dt="2021-03-17T11:21:42.559" v="3" actId="20577"/>
      <pc:docMkLst>
        <pc:docMk/>
      </pc:docMkLst>
      <pc:sldChg chg="modSp">
        <pc:chgData name="Sian Williams" userId="" providerId="" clId="Web-{96879C54-E1C7-49D8-880F-B09D73B9F44D}" dt="2021-03-17T11:21:42.559" v="3" actId="20577"/>
        <pc:sldMkLst>
          <pc:docMk/>
          <pc:sldMk cId="1204289817" sldId="260"/>
        </pc:sldMkLst>
        <pc:spChg chg="mod">
          <ac:chgData name="Sian Williams" userId="" providerId="" clId="Web-{96879C54-E1C7-49D8-880F-B09D73B9F44D}" dt="2021-03-17T11:21:42.559" v="3" actId="20577"/>
          <ac:spMkLst>
            <pc:docMk/>
            <pc:sldMk cId="1204289817" sldId="260"/>
            <ac:spMk id="2" creationId="{76042064-AE73-3B4C-ABFA-CD805D9D603E}"/>
          </ac:spMkLst>
        </pc:spChg>
      </pc:sldChg>
      <pc:sldChg chg="modSp">
        <pc:chgData name="Sian Williams" userId="" providerId="" clId="Web-{96879C54-E1C7-49D8-880F-B09D73B9F44D}" dt="2021-03-17T11:21:07.511" v="0" actId="1076"/>
        <pc:sldMkLst>
          <pc:docMk/>
          <pc:sldMk cId="1716183667" sldId="581"/>
        </pc:sldMkLst>
        <pc:spChg chg="mod">
          <ac:chgData name="Sian Williams" userId="" providerId="" clId="Web-{96879C54-E1C7-49D8-880F-B09D73B9F44D}" dt="2021-03-17T11:21:07.511" v="0" actId="1076"/>
          <ac:spMkLst>
            <pc:docMk/>
            <pc:sldMk cId="1716183667" sldId="581"/>
            <ac:spMk id="8" creationId="{80FBB095-2CA1-EB4C-8128-E9F234429D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2AA2CD-E60C-4A6A-9DBA-30AD014C5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62799-A384-48CE-B330-BB4467E6A2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6F28-5145-41BC-9D46-78F63D92403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9C44E-2FF4-48A1-B2BC-D8EA80BF59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573F-D2F3-4028-B1CD-7CAEB61EBC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D49CE-29B4-40AA-B676-40E6FDD3A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0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https://99percentinvisible.org/article/least-resistance-desire-paths-can-lead-better-design/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B7E21-6B4A-2C4D-89CE-78BEAB30E0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5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https://encrypted-tbn0.gstatic.com/</a:t>
            </a:r>
            <a:r>
              <a:rPr lang="en-US" dirty="0" err="1"/>
              <a:t>images?q</a:t>
            </a:r>
            <a:r>
              <a:rPr lang="en-US" dirty="0"/>
              <a:t>=tbn%3AANd9GcRGELGhzOIPepA-tlXuvx7pioo9ctAjqlyt1w&amp;usqp=CAU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B7E21-6B4A-2C4D-89CE-78BEAB30E0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13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tif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tif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/>
          <a:lstStyle/>
          <a:p>
            <a:fld id="{E02231AA-F071-44F1-B244-41102D3947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/>
          <a:lstStyle/>
          <a:p>
            <a:fld id="{569396B2-8F5E-4F22-8018-AED6C5A4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CECB181-DC30-4849-9734-DBB181A2D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70" y="4574525"/>
            <a:ext cx="1204322" cy="4688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35BFD8-A97F-EE49-8CEC-55877E22F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746" y="2841164"/>
            <a:ext cx="1622018" cy="3956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95302E-BD45-0F45-ADB3-E93A107E8C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499" y="1383637"/>
            <a:ext cx="783285" cy="5908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9CFAAA-E2B0-AC4C-B9A2-26CC57B778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644" y="401264"/>
            <a:ext cx="978684" cy="6672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4EA28E-52DF-7640-8DD0-1720A04DF2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52" y="841493"/>
            <a:ext cx="658978" cy="4959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87FDC6-E335-C742-9940-51C57C2F10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42" y="3706976"/>
            <a:ext cx="1400804" cy="4539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E2B2BF-7513-0346-B39B-34EECABF4B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409" y="2786048"/>
            <a:ext cx="1439581" cy="3266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614674-F55E-0043-820B-0FFEC012A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708" y="1640591"/>
            <a:ext cx="1300649" cy="301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8457BD-4382-4C46-B3B7-3C1954FC87D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622" y="2128929"/>
            <a:ext cx="984689" cy="4765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9E7FE5-015C-5140-A6FB-DE226729CD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487" y="3335388"/>
            <a:ext cx="777139" cy="576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B0847F-E32A-B143-B389-821101E7B40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20" y="3879084"/>
            <a:ext cx="1076369" cy="2377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EED5B2-D511-A648-8367-137A716142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610" y="580198"/>
            <a:ext cx="1007270" cy="354173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0E85CFD7-2533-FE46-B4F9-70C5C0A13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52" y="2247573"/>
            <a:ext cx="1563725" cy="3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0C269EC-B01E-DD45-8042-E3AEB92017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87" y="856745"/>
            <a:ext cx="726437" cy="5592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E2E34C-2DB4-B046-8CDC-6A39148779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668" y="1039293"/>
            <a:ext cx="3522716" cy="26314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A3046D-E0A7-424F-8C31-9BC01E4B118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8" y="4635668"/>
            <a:ext cx="2685641" cy="37564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499B361-27E8-CA47-B6A9-16B6B324C266}"/>
              </a:ext>
            </a:extLst>
          </p:cNvPr>
          <p:cNvSpPr/>
          <p:nvPr userDrawn="1"/>
        </p:nvSpPr>
        <p:spPr>
          <a:xfrm>
            <a:off x="223216" y="4543633"/>
            <a:ext cx="8798276" cy="53065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53AB0CD-1BF8-7D40-8A1B-8768CC91355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56" y="3324615"/>
            <a:ext cx="635933" cy="4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3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/>
          <a:lstStyle/>
          <a:p>
            <a:fld id="{9EC4B8B3-43BC-4898-9883-BC91C05C5C66}" type="datetimeFigureOut">
              <a:rPr lang="en-GB" smtClean="0"/>
              <a:pPr/>
              <a:t>18/06/2021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/>
          <a:lstStyle/>
          <a:p>
            <a:fld id="{9680F382-611B-42F8-9499-A39FC147DC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8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32228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949F-2B14-429F-877B-D4C391F4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6A37E-FA38-408B-94FD-3EDC04797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18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949F-2B14-429F-877B-D4C391F4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6A37E-FA38-408B-94FD-3EDC04797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46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949F-2B14-429F-877B-D4C391F4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6A37E-FA38-408B-94FD-3EDC04797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2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/>
          <a:lstStyle/>
          <a:p>
            <a:fld id="{E02231AA-F071-44F1-B244-41102D3947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/>
          <a:lstStyle/>
          <a:p>
            <a:fld id="{569396B2-8F5E-4F22-8018-AED6C5A4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9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CECB181-DC30-4849-9734-DBB181A2D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70" y="4574525"/>
            <a:ext cx="1204322" cy="4688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35BFD8-A97F-EE49-8CEC-55877E22F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746" y="2841165"/>
            <a:ext cx="1622018" cy="3956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95302E-BD45-0F45-ADB3-E93A107E8C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499" y="1383638"/>
            <a:ext cx="783285" cy="5908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9CFAAA-E2B0-AC4C-B9A2-26CC57B778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644" y="401264"/>
            <a:ext cx="978684" cy="6672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4EA28E-52DF-7640-8DD0-1720A04DF2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52" y="841494"/>
            <a:ext cx="658978" cy="4959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87FDC6-E335-C742-9940-51C57C2F10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42" y="3706977"/>
            <a:ext cx="1400804" cy="4539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E2B2BF-7513-0346-B39B-34EECABF4B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410" y="2786048"/>
            <a:ext cx="1439581" cy="3266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614674-F55E-0043-820B-0FFEC012A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709" y="1640592"/>
            <a:ext cx="1300649" cy="301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8457BD-4382-4C46-B3B7-3C1954FC87D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623" y="2128930"/>
            <a:ext cx="984689" cy="4765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9E7FE5-015C-5140-A6FB-DE226729CD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488" y="3335389"/>
            <a:ext cx="777139" cy="576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B0847F-E32A-B143-B389-821101E7B40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21" y="3879085"/>
            <a:ext cx="1076369" cy="2377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EED5B2-D511-A648-8367-137A716142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610" y="580199"/>
            <a:ext cx="1007270" cy="354173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0E85CFD7-2533-FE46-B4F9-70C5C0A13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53" y="2247573"/>
            <a:ext cx="1563725" cy="3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0C269EC-B01E-DD45-8042-E3AEB92017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88" y="856746"/>
            <a:ext cx="726437" cy="5592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E2E34C-2DB4-B046-8CDC-6A39148779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668" y="1039294"/>
            <a:ext cx="3522716" cy="26314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A3046D-E0A7-424F-8C31-9BC01E4B118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9" y="4635669"/>
            <a:ext cx="2685641" cy="37564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499B361-27E8-CA47-B6A9-16B6B324C266}"/>
              </a:ext>
            </a:extLst>
          </p:cNvPr>
          <p:cNvSpPr/>
          <p:nvPr userDrawn="1"/>
        </p:nvSpPr>
        <p:spPr>
          <a:xfrm>
            <a:off x="223216" y="4543634"/>
            <a:ext cx="8798276" cy="53065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53AB0CD-1BF8-7D40-8A1B-8768CC91355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57" y="3324616"/>
            <a:ext cx="635933" cy="4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1F447D11-94F2-46D2-8A9F-A05DBC7F46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301" y="293042"/>
            <a:ext cx="1485900" cy="57058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0A8F9F9-EF4E-4EEB-8F92-8E9C860A3ED7}"/>
              </a:ext>
            </a:extLst>
          </p:cNvPr>
          <p:cNvSpPr txBox="1">
            <a:spLocks/>
          </p:cNvSpPr>
          <p:nvPr userDrawn="1"/>
        </p:nvSpPr>
        <p:spPr>
          <a:xfrm>
            <a:off x="728436" y="4680113"/>
            <a:ext cx="7886700" cy="30008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+mj-lt"/>
                <a:ea typeface="ＭＳ Ｐゴシック" pitchFamily="112" charset="-128"/>
                <a:cs typeface="ＭＳ Ｐゴシック" pitchFamily="9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342900"/>
            <a:r>
              <a:rPr lang="en-US" sz="1200" b="0" i="1" kern="0" dirty="0">
                <a:solidFill>
                  <a:srgbClr val="074B88"/>
                </a:solidFill>
              </a:rPr>
              <a:t>Breathing and feeling well through universal access to right care</a:t>
            </a:r>
            <a:br>
              <a:rPr lang="en-US" sz="1200" b="0" i="1" kern="0" dirty="0">
                <a:solidFill>
                  <a:srgbClr val="074B88"/>
                </a:solidFill>
              </a:rPr>
            </a:br>
            <a:r>
              <a:rPr lang="en-US" sz="1200" b="0" i="1" kern="0" dirty="0">
                <a:solidFill>
                  <a:srgbClr val="074B88"/>
                </a:solidFill>
              </a:rPr>
              <a:t>Remote respiratory consultations </a:t>
            </a:r>
            <a:r>
              <a:rPr lang="en-US" sz="1200" b="0" i="1" kern="0" dirty="0" err="1">
                <a:solidFill>
                  <a:srgbClr val="074B88"/>
                </a:solidFill>
              </a:rPr>
              <a:t>www.ipcrg.org</a:t>
            </a:r>
            <a:r>
              <a:rPr lang="en-US" sz="1200" b="0" i="1" kern="0" dirty="0">
                <a:solidFill>
                  <a:srgbClr val="074B88"/>
                </a:solidFill>
              </a:rPr>
              <a:t>/dth11</a:t>
            </a:r>
          </a:p>
        </p:txBody>
      </p:sp>
    </p:spTree>
    <p:extLst>
      <p:ext uri="{BB962C8B-B14F-4D97-AF65-F5344CB8AC3E}">
        <p14:creationId xmlns:p14="http://schemas.microsoft.com/office/powerpoint/2010/main" val="185256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49" r:id="rId2"/>
    <p:sldLayoutId id="214748375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09" y="95265"/>
            <a:ext cx="1532380" cy="9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75" indent="-354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75" indent="-268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63" indent="-330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200" indent="-273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09" y="95265"/>
            <a:ext cx="1532380" cy="9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75" indent="-354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75" indent="-268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63" indent="-330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200" indent="-273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09" y="95265"/>
            <a:ext cx="1532380" cy="9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75" indent="-354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75" indent="-268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63" indent="-330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200" indent="-273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DDA2A49-FC48-7141-97A4-08B16E3177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76" y="72837"/>
            <a:ext cx="1769327" cy="7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892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0" indent="-2595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45" algn="l"/>
          <a:tab pos="123107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43" indent="-26550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45" algn="l"/>
          <a:tab pos="123107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13" indent="-20121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45" algn="l"/>
          <a:tab pos="123107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48" indent="-2476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45" algn="l"/>
          <a:tab pos="123107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20" indent="-20478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45" algn="l"/>
          <a:tab pos="123107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12" indent="-20478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45" algn="l"/>
          <a:tab pos="1231076" algn="l"/>
        </a:tabLst>
        <a:defRPr sz="1275">
          <a:solidFill>
            <a:schemeClr val="tx1"/>
          </a:solidFill>
          <a:latin typeface="+mn-lt"/>
        </a:defRPr>
      </a:lvl6pPr>
      <a:lvl7pPr marL="1885903" indent="-20478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45" algn="l"/>
          <a:tab pos="1231076" algn="l"/>
        </a:tabLst>
        <a:defRPr sz="1275">
          <a:solidFill>
            <a:schemeClr val="tx1"/>
          </a:solidFill>
          <a:latin typeface="+mn-lt"/>
        </a:defRPr>
      </a:lvl7pPr>
      <a:lvl8pPr marL="2228795" indent="-20478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45" algn="l"/>
          <a:tab pos="1231076" algn="l"/>
        </a:tabLst>
        <a:defRPr sz="1275">
          <a:solidFill>
            <a:schemeClr val="tx1"/>
          </a:solidFill>
          <a:latin typeface="+mn-lt"/>
        </a:defRPr>
      </a:lvl8pPr>
      <a:lvl9pPr marL="2571686" indent="-20478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45" algn="l"/>
          <a:tab pos="123107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076" name="Picture 12" descr="IPCRG Logo (large file)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160740"/>
            <a:ext cx="1685925" cy="89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6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gp.org.uk/policy/general-practice-covid-19-recovery-consultations-patient-triag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oup.com/occmed/article/67/6/496/4095219" TargetMode="External"/><Relationship Id="rId13" Type="http://schemas.openxmlformats.org/officeDocument/2006/relationships/hyperlink" Target="https://core.ac.uk/download/pdf/62692897.pdf" TargetMode="External"/><Relationship Id="rId3" Type="http://schemas.openxmlformats.org/officeDocument/2006/relationships/hyperlink" Target="https://www.asthma.org.uk/advice/manage-your-asthma/peak-flow/" TargetMode="External"/><Relationship Id="rId7" Type="http://schemas.openxmlformats.org/officeDocument/2006/relationships/hyperlink" Target="http://www.pcrs-uk.org/mrc-dyspnoea-scale" TargetMode="External"/><Relationship Id="rId12" Type="http://schemas.openxmlformats.org/officeDocument/2006/relationships/hyperlink" Target="https://www.asthmacontroltest.com/" TargetMode="External"/><Relationship Id="rId2" Type="http://schemas.openxmlformats.org/officeDocument/2006/relationships/hyperlink" Target="https://www.youtube.com/watch?v=atm-gnobU7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Y-CWTqKiIhQ" TargetMode="External"/><Relationship Id="rId11" Type="http://schemas.openxmlformats.org/officeDocument/2006/relationships/hyperlink" Target="http://www.ccq.nl/" TargetMode="External"/><Relationship Id="rId5" Type="http://schemas.openxmlformats.org/officeDocument/2006/relationships/hyperlink" Target="https://www.asthma.org.uk/advice/inhaler-videos/" TargetMode="External"/><Relationship Id="rId10" Type="http://schemas.openxmlformats.org/officeDocument/2006/relationships/hyperlink" Target="https://www.catestonline.org/" TargetMode="External"/><Relationship Id="rId4" Type="http://schemas.openxmlformats.org/officeDocument/2006/relationships/hyperlink" Target="https://www.youtube.com/watch?v=chw2oMUrh4U" TargetMode="External"/><Relationship Id="rId9" Type="http://schemas.openxmlformats.org/officeDocument/2006/relationships/hyperlink" Target="applewebdata://1BAC3E5E-0FA7-483E-93B2-27079AA963CD/COPD%20Assessment%20Test" TargetMode="External"/><Relationship Id="rId14" Type="http://schemas.openxmlformats.org/officeDocument/2006/relationships/hyperlink" Target="https://www.guidelinesinpractice.co.uk/nov_99_bucknall_asthma_nov99/304385.article#.VliASa1dHI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FBB095-2CA1-EB4C-8128-E9F234429D84}"/>
              </a:ext>
            </a:extLst>
          </p:cNvPr>
          <p:cNvSpPr txBox="1"/>
          <p:nvPr/>
        </p:nvSpPr>
        <p:spPr>
          <a:xfrm>
            <a:off x="2201452" y="3666704"/>
            <a:ext cx="177362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0FA8D0-050E-4E95-BA54-98FD0D1ED22C}"/>
              </a:ext>
            </a:extLst>
          </p:cNvPr>
          <p:cNvSpPr txBox="1">
            <a:spLocks/>
          </p:cNvSpPr>
          <p:nvPr/>
        </p:nvSpPr>
        <p:spPr bwMode="auto">
          <a:xfrm>
            <a:off x="932731" y="1514309"/>
            <a:ext cx="7124699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+mj-lt"/>
                <a:ea typeface="ＭＳ Ｐゴシック" pitchFamily="112" charset="-128"/>
                <a:cs typeface="ＭＳ Ｐゴシック" pitchFamily="9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25" b="1">
                <a:solidFill>
                  <a:srgbClr val="CC030B"/>
                </a:solidFill>
                <a:latin typeface="Arial" charset="0"/>
                <a:ea typeface="ＭＳ Ｐゴシック" pitchFamily="112" charset="-128"/>
                <a:cs typeface="ＭＳ Ｐゴシック" pitchFamily="96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GB" sz="4800" kern="0" dirty="0"/>
              <a:t>Remote Respiratory Consultations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6CE0F0-556C-F843-85EA-8D6AB9CE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932731" y="0"/>
            <a:ext cx="7278538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CA4822-A5C0-1747-A572-A42BA447DB0B}"/>
              </a:ext>
            </a:extLst>
          </p:cNvPr>
          <p:cNvSpPr txBox="1"/>
          <p:nvPr/>
        </p:nvSpPr>
        <p:spPr>
          <a:xfrm>
            <a:off x="8057430" y="441960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Siân Williams</a:t>
            </a:r>
          </a:p>
        </p:txBody>
      </p:sp>
    </p:spTree>
    <p:extLst>
      <p:ext uri="{BB962C8B-B14F-4D97-AF65-F5344CB8AC3E}">
        <p14:creationId xmlns:p14="http://schemas.microsoft.com/office/powerpoint/2010/main" val="171618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A7C2-BA63-F448-B7E0-99C485D0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https://</a:t>
            </a:r>
            <a:r>
              <a:rPr lang="en-US" dirty="0" err="1"/>
              <a:t>www.ipcrg.org</a:t>
            </a:r>
            <a:r>
              <a:rPr lang="en-US" dirty="0"/>
              <a:t>/dth11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FAAA-5E46-2E4F-80A1-4137D2F1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5251450" cy="2628900"/>
          </a:xfrm>
        </p:spPr>
        <p:txBody>
          <a:bodyPr/>
          <a:lstStyle/>
          <a:p>
            <a:r>
              <a:rPr lang="en-US" dirty="0"/>
              <a:t>Desktop helper</a:t>
            </a:r>
          </a:p>
          <a:p>
            <a:r>
              <a:rPr lang="en-US" dirty="0"/>
              <a:t>Webpage</a:t>
            </a:r>
          </a:p>
          <a:p>
            <a:r>
              <a:rPr lang="en-US" dirty="0"/>
              <a:t>Videos of consultations</a:t>
            </a:r>
          </a:p>
          <a:p>
            <a:r>
              <a:rPr lang="en-US" dirty="0"/>
              <a:t>Translations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8BAC-F4C0-FC46-AE40-AA37799B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this information</a:t>
            </a:r>
          </a:p>
        </p:txBody>
      </p:sp>
      <p:pic>
        <p:nvPicPr>
          <p:cNvPr id="8" name="Picture 7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1A591368-C5D7-7348-B2D8-C06B3D9EB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50639"/>
            <a:ext cx="8667750" cy="413093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676C84-E3A7-7047-BF13-6C6C1402E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8175" y="3911666"/>
            <a:ext cx="1818948" cy="1003234"/>
          </a:xfrm>
        </p:spPr>
      </p:pic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0E19D6D-3A5F-A74F-85E8-9FE4AF046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3922652"/>
            <a:ext cx="1742749" cy="9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8BAC-F4C0-FC46-AE40-AA37799B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this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4C7F8-66E5-3F42-A774-60E703D6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180891"/>
            <a:ext cx="7449406" cy="2628900"/>
          </a:xfrm>
        </p:spPr>
        <p:txBody>
          <a:bodyPr/>
          <a:lstStyle/>
          <a:p>
            <a:r>
              <a:rPr lang="en-US" sz="2000" dirty="0"/>
              <a:t>Three primary care focus groups from low, middle, high income countries December 2020-January 2021</a:t>
            </a:r>
          </a:p>
          <a:p>
            <a:r>
              <a:rPr lang="en-US" sz="2000" dirty="0"/>
              <a:t>Rural, remote and urban settings</a:t>
            </a:r>
          </a:p>
          <a:p>
            <a:r>
              <a:rPr lang="en-US" sz="2000" dirty="0"/>
              <a:t>With patients, GPs and pharmacist</a:t>
            </a:r>
          </a:p>
          <a:p>
            <a:r>
              <a:rPr lang="en-US" sz="2000" dirty="0"/>
              <a:t>Literature review</a:t>
            </a:r>
          </a:p>
          <a:p>
            <a:r>
              <a:rPr lang="en-US" sz="2000" dirty="0"/>
              <a:t>Independent peer review</a:t>
            </a:r>
          </a:p>
          <a:p>
            <a:r>
              <a:rPr lang="en-US" sz="2000" dirty="0"/>
              <a:t>Funded from an educational grant from Boehringer Ingelheim</a:t>
            </a:r>
          </a:p>
          <a:p>
            <a:pPr lvl="1"/>
            <a:r>
              <a:rPr lang="en-US" sz="1800" dirty="0"/>
              <a:t>No involvement in meetings or resources</a:t>
            </a:r>
          </a:p>
        </p:txBody>
      </p:sp>
    </p:spTree>
    <p:extLst>
      <p:ext uri="{BB962C8B-B14F-4D97-AF65-F5344CB8AC3E}">
        <p14:creationId xmlns:p14="http://schemas.microsoft.com/office/powerpoint/2010/main" val="385492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77A3F9-1DA3-D44B-A3D2-95716703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15" y="1322401"/>
            <a:ext cx="3057924" cy="571500"/>
          </a:xfrm>
        </p:spPr>
        <p:txBody>
          <a:bodyPr/>
          <a:lstStyle/>
          <a:p>
            <a:r>
              <a:rPr lang="en-US" dirty="0"/>
              <a:t>Two options in Bangladesh</a:t>
            </a: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848808B-3227-A94B-9056-46D4B4DD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9697" y="1558615"/>
            <a:ext cx="4277773" cy="1960646"/>
          </a:xfrm>
          <a:prstGeom prst="rect">
            <a:avLst/>
          </a:prstGeom>
        </p:spPr>
      </p:pic>
      <p:pic>
        <p:nvPicPr>
          <p:cNvPr id="4" name="Picture 3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D3F95635-6E0C-2B4C-946D-20412E072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46" y="432863"/>
            <a:ext cx="1960647" cy="424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62CFE-9EF2-DE4B-8556-6DB80A68D116}"/>
              </a:ext>
            </a:extLst>
          </p:cNvPr>
          <p:cNvSpPr txBox="1"/>
          <p:nvPr/>
        </p:nvSpPr>
        <p:spPr>
          <a:xfrm>
            <a:off x="528115" y="4216160"/>
            <a:ext cx="246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Photos from </a:t>
            </a:r>
            <a:r>
              <a:rPr lang="en-US" sz="1200" dirty="0" err="1"/>
              <a:t>Monsur</a:t>
            </a:r>
            <a:r>
              <a:rPr lang="en-US" sz="1200" dirty="0"/>
              <a:t> Habib, Bangladesh</a:t>
            </a:r>
          </a:p>
        </p:txBody>
      </p:sp>
    </p:spTree>
    <p:extLst>
      <p:ext uri="{BB962C8B-B14F-4D97-AF65-F5344CB8AC3E}">
        <p14:creationId xmlns:p14="http://schemas.microsoft.com/office/powerpoint/2010/main" val="102047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8607-17B1-CB47-A9E8-F5B4B37F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285E-ED20-7D49-8A46-ADCB2C7A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slides used at the first experience-led care meeting</a:t>
            </a:r>
          </a:p>
        </p:txBody>
      </p:sp>
    </p:spTree>
    <p:extLst>
      <p:ext uri="{BB962C8B-B14F-4D97-AF65-F5344CB8AC3E}">
        <p14:creationId xmlns:p14="http://schemas.microsoft.com/office/powerpoint/2010/main" val="198157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Remote Respiratory Consultations</a:t>
            </a:r>
            <a:br>
              <a:rPr lang="en-GB" sz="4400" dirty="0"/>
            </a:br>
            <a:r>
              <a:rPr lang="en-GB" sz="3200" i="1" dirty="0"/>
              <a:t>Global experience-led care meeting</a:t>
            </a:r>
            <a:br>
              <a:rPr lang="en-GB" sz="3200" i="1" dirty="0"/>
            </a:br>
            <a:br>
              <a:rPr lang="en-GB" sz="3200" i="1" dirty="0"/>
            </a:br>
            <a:r>
              <a:rPr lang="en-GB" sz="2000" dirty="0"/>
              <a:t>Friday 11 September, 2020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2378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/>
              <a:t>Meeting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Guide the content of three IPCRG products: a practical desktop helper, a position paper and “how to” videos</a:t>
            </a:r>
          </a:p>
          <a:p>
            <a:r>
              <a:rPr lang="en-GB" dirty="0"/>
              <a:t>Reach consensus on key questions about remote respiratory consultations</a:t>
            </a:r>
          </a:p>
          <a:p>
            <a:r>
              <a:rPr lang="en-GB" dirty="0"/>
              <a:t>Share experience in the delivery of remote respiratory consultations  </a:t>
            </a:r>
          </a:p>
        </p:txBody>
      </p:sp>
    </p:spTree>
    <p:extLst>
      <p:ext uri="{BB962C8B-B14F-4D97-AF65-F5344CB8AC3E}">
        <p14:creationId xmlns:p14="http://schemas.microsoft.com/office/powerpoint/2010/main" val="309829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D550-C29D-4DAF-B430-296C487F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 and introductions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0DADF05-8D58-40E8-8CCE-0412E84483EB}"/>
              </a:ext>
            </a:extLst>
          </p:cNvPr>
          <p:cNvSpPr txBox="1">
            <a:spLocks/>
          </p:cNvSpPr>
          <p:nvPr/>
        </p:nvSpPr>
        <p:spPr>
          <a:xfrm>
            <a:off x="358775" y="1470005"/>
            <a:ext cx="3944284" cy="2628900"/>
          </a:xfrm>
          <a:prstGeom prst="rect">
            <a:avLst/>
          </a:prstGeom>
        </p:spPr>
        <p:txBody>
          <a:bodyPr/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GB" sz="1400" kern="0" dirty="0"/>
              <a:t>Si</a:t>
            </a:r>
            <a:r>
              <a:rPr lang="en-GB" sz="1000" dirty="0"/>
              <a:t>â</a:t>
            </a:r>
            <a:r>
              <a:rPr lang="en-GB" sz="1400" kern="0" dirty="0"/>
              <a:t>n Williams (IPCRG)</a:t>
            </a:r>
          </a:p>
          <a:p>
            <a:pPr defTabSz="914400"/>
            <a:r>
              <a:rPr lang="en-GB" sz="1400" kern="0" dirty="0"/>
              <a:t>Tracey Lonergan (IPCRG)</a:t>
            </a:r>
          </a:p>
          <a:p>
            <a:pPr defTabSz="914400"/>
            <a:r>
              <a:rPr lang="en-GB" sz="1400" kern="0" dirty="0"/>
              <a:t>Nicola Connor (IPCRG) </a:t>
            </a:r>
          </a:p>
          <a:p>
            <a:pPr defTabSz="914400"/>
            <a:r>
              <a:rPr lang="en-GB" sz="1400" kern="0" dirty="0"/>
              <a:t>Vince Mak (UK)</a:t>
            </a:r>
          </a:p>
          <a:p>
            <a:pPr defTabSz="914400"/>
            <a:r>
              <a:rPr lang="en-GB" sz="1400" kern="0" dirty="0"/>
              <a:t>Phil Collis (UK)</a:t>
            </a:r>
          </a:p>
          <a:p>
            <a:pPr defTabSz="914400"/>
            <a:r>
              <a:rPr lang="en-GB" sz="1400" kern="0" dirty="0"/>
              <a:t>Miguel Roman (Spain)</a:t>
            </a:r>
          </a:p>
          <a:p>
            <a:pPr defTabSz="914400"/>
            <a:r>
              <a:rPr lang="en-GB" sz="1400" kern="0" dirty="0"/>
              <a:t>Frank </a:t>
            </a:r>
            <a:r>
              <a:rPr lang="en-GB" sz="1400" kern="0" dirty="0" err="1"/>
              <a:t>Kanniess</a:t>
            </a:r>
            <a:r>
              <a:rPr lang="en-GB" sz="1400" kern="0" dirty="0"/>
              <a:t> (Germany)</a:t>
            </a:r>
          </a:p>
          <a:p>
            <a:pPr defTabSz="914400"/>
            <a:r>
              <a:rPr lang="en-GB" sz="1400" kern="0" dirty="0"/>
              <a:t>Joe </a:t>
            </a:r>
            <a:r>
              <a:rPr lang="en-GB" sz="1400" kern="0" dirty="0" err="1"/>
              <a:t>Wherton</a:t>
            </a:r>
            <a:r>
              <a:rPr lang="en-GB" sz="1400" kern="0" dirty="0"/>
              <a:t> (UK)</a:t>
            </a:r>
          </a:p>
          <a:p>
            <a:pPr defTabSz="914400"/>
            <a:r>
              <a:rPr lang="en-GB" sz="1400" kern="0" dirty="0"/>
              <a:t>Jaime </a:t>
            </a:r>
            <a:r>
              <a:rPr lang="en-GB" sz="1400" kern="0" dirty="0" err="1"/>
              <a:t>Corrieia</a:t>
            </a:r>
            <a:r>
              <a:rPr lang="en-GB" sz="1400" kern="0" dirty="0"/>
              <a:t> de Sousa (Portugal)</a:t>
            </a:r>
          </a:p>
          <a:p>
            <a:pPr defTabSz="914400"/>
            <a:r>
              <a:rPr lang="en-GB" sz="1400" kern="0" dirty="0" err="1"/>
              <a:t>Ema</a:t>
            </a:r>
            <a:r>
              <a:rPr lang="en-GB" sz="1400" kern="0" dirty="0"/>
              <a:t> </a:t>
            </a:r>
            <a:r>
              <a:rPr lang="en-GB" sz="1400" kern="0" dirty="0" err="1"/>
              <a:t>Paulino</a:t>
            </a:r>
            <a:r>
              <a:rPr lang="en-GB" sz="1400" kern="0" dirty="0"/>
              <a:t> (Portugal)</a:t>
            </a:r>
          </a:p>
          <a:p>
            <a:pPr defTabSz="914400"/>
            <a:endParaRPr lang="en-GB" sz="1800" kern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725431C-912B-4413-BE1A-94F213D9ABDF}"/>
              </a:ext>
            </a:extLst>
          </p:cNvPr>
          <p:cNvSpPr txBox="1">
            <a:spLocks/>
          </p:cNvSpPr>
          <p:nvPr/>
        </p:nvSpPr>
        <p:spPr bwMode="auto">
          <a:xfrm>
            <a:off x="4840941" y="1470005"/>
            <a:ext cx="394428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GB" sz="1400" kern="0" dirty="0"/>
              <a:t>Hilary Pinnock (UK)</a:t>
            </a:r>
          </a:p>
          <a:p>
            <a:pPr defTabSz="914400"/>
            <a:r>
              <a:rPr lang="en-GB" sz="1400" kern="0" dirty="0" err="1"/>
              <a:t>Ioanna</a:t>
            </a:r>
            <a:r>
              <a:rPr lang="en-GB" sz="1400" kern="0" dirty="0"/>
              <a:t> </a:t>
            </a:r>
            <a:r>
              <a:rPr lang="en-GB" sz="1400" kern="0" dirty="0" err="1"/>
              <a:t>Tsiligianni</a:t>
            </a:r>
            <a:r>
              <a:rPr lang="en-GB" sz="1400" kern="0" dirty="0"/>
              <a:t> (Greece)</a:t>
            </a:r>
          </a:p>
          <a:p>
            <a:pPr defTabSz="914400"/>
            <a:r>
              <a:rPr lang="en-GB" sz="1400" kern="0" dirty="0"/>
              <a:t>Tessa </a:t>
            </a:r>
            <a:r>
              <a:rPr lang="en-GB" sz="1400" kern="0" dirty="0" err="1"/>
              <a:t>Jelen</a:t>
            </a:r>
            <a:r>
              <a:rPr lang="en-GB" sz="1400" kern="0" dirty="0"/>
              <a:t> (UK)</a:t>
            </a:r>
          </a:p>
          <a:p>
            <a:pPr defTabSz="914400"/>
            <a:r>
              <a:rPr lang="en-GB" sz="1400" kern="0" dirty="0"/>
              <a:t>Laurine van der Steen (The Netherlands)</a:t>
            </a:r>
          </a:p>
          <a:p>
            <a:pPr defTabSz="914400"/>
            <a:r>
              <a:rPr lang="en-GB" sz="1400" kern="0" dirty="0" err="1"/>
              <a:t>Monsur</a:t>
            </a:r>
            <a:r>
              <a:rPr lang="en-GB" sz="1400" kern="0" dirty="0"/>
              <a:t> Habib (Bangladesh)</a:t>
            </a:r>
          </a:p>
          <a:p>
            <a:pPr defTabSz="914400"/>
            <a:r>
              <a:rPr lang="en-GB" sz="1400" kern="0" dirty="0"/>
              <a:t>Amanda Barnard (Australia)</a:t>
            </a:r>
          </a:p>
          <a:p>
            <a:pPr defTabSz="914400"/>
            <a:r>
              <a:rPr lang="en-GB" sz="1400" kern="0" dirty="0"/>
              <a:t>Sonia Martins (Brazil)</a:t>
            </a:r>
          </a:p>
          <a:p>
            <a:pPr defTabSz="914400"/>
            <a:r>
              <a:rPr lang="en-GB" sz="1400" kern="0" dirty="0"/>
              <a:t>Hanna </a:t>
            </a:r>
            <a:r>
              <a:rPr lang="en-GB" sz="1400" kern="0" dirty="0" err="1"/>
              <a:t>Sandelowsky</a:t>
            </a:r>
            <a:r>
              <a:rPr lang="en-GB" sz="1400" kern="0" dirty="0"/>
              <a:t> (Sweden)</a:t>
            </a:r>
          </a:p>
          <a:p>
            <a:pPr defTabSz="914400"/>
            <a:r>
              <a:rPr lang="en-GB" sz="1400" kern="0" dirty="0"/>
              <a:t>Suraj Ghimire (Nepal)</a:t>
            </a:r>
          </a:p>
        </p:txBody>
      </p:sp>
    </p:spTree>
    <p:extLst>
      <p:ext uri="{BB962C8B-B14F-4D97-AF65-F5344CB8AC3E}">
        <p14:creationId xmlns:p14="http://schemas.microsoft.com/office/powerpoint/2010/main" val="171705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8123-AEE1-4468-A333-ADA9049C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does our clinical practice look like now?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7E5B4E-EC1C-4C4A-B6A9-ED6CEC1DF528}"/>
              </a:ext>
            </a:extLst>
          </p:cNvPr>
          <p:cNvGraphicFramePr>
            <a:graphicFrameLocks noGrp="1"/>
          </p:cNvGraphicFramePr>
          <p:nvPr/>
        </p:nvGraphicFramePr>
        <p:xfrm>
          <a:off x="171450" y="1297997"/>
          <a:ext cx="8858247" cy="322019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27552">
                  <a:extLst>
                    <a:ext uri="{9D8B030D-6E8A-4147-A177-3AD203B41FA5}">
                      <a16:colId xmlns:a16="http://schemas.microsoft.com/office/drawing/2014/main" val="544780854"/>
                    </a:ext>
                  </a:extLst>
                </a:gridCol>
                <a:gridCol w="734895">
                  <a:extLst>
                    <a:ext uri="{9D8B030D-6E8A-4147-A177-3AD203B41FA5}">
                      <a16:colId xmlns:a16="http://schemas.microsoft.com/office/drawing/2014/main" val="340700826"/>
                    </a:ext>
                  </a:extLst>
                </a:gridCol>
                <a:gridCol w="829719">
                  <a:extLst>
                    <a:ext uri="{9D8B030D-6E8A-4147-A177-3AD203B41FA5}">
                      <a16:colId xmlns:a16="http://schemas.microsoft.com/office/drawing/2014/main" val="2707150586"/>
                    </a:ext>
                  </a:extLst>
                </a:gridCol>
                <a:gridCol w="798111">
                  <a:extLst>
                    <a:ext uri="{9D8B030D-6E8A-4147-A177-3AD203B41FA5}">
                      <a16:colId xmlns:a16="http://schemas.microsoft.com/office/drawing/2014/main" val="4184327368"/>
                    </a:ext>
                  </a:extLst>
                </a:gridCol>
                <a:gridCol w="750698">
                  <a:extLst>
                    <a:ext uri="{9D8B030D-6E8A-4147-A177-3AD203B41FA5}">
                      <a16:colId xmlns:a16="http://schemas.microsoft.com/office/drawing/2014/main" val="718343959"/>
                    </a:ext>
                  </a:extLst>
                </a:gridCol>
                <a:gridCol w="734895">
                  <a:extLst>
                    <a:ext uri="{9D8B030D-6E8A-4147-A177-3AD203B41FA5}">
                      <a16:colId xmlns:a16="http://schemas.microsoft.com/office/drawing/2014/main" val="3263704068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598565177"/>
                    </a:ext>
                  </a:extLst>
                </a:gridCol>
                <a:gridCol w="734895">
                  <a:extLst>
                    <a:ext uri="{9D8B030D-6E8A-4147-A177-3AD203B41FA5}">
                      <a16:colId xmlns:a16="http://schemas.microsoft.com/office/drawing/2014/main" val="2486881712"/>
                    </a:ext>
                  </a:extLst>
                </a:gridCol>
                <a:gridCol w="734895">
                  <a:extLst>
                    <a:ext uri="{9D8B030D-6E8A-4147-A177-3AD203B41FA5}">
                      <a16:colId xmlns:a16="http://schemas.microsoft.com/office/drawing/2014/main" val="3379086556"/>
                    </a:ext>
                  </a:extLst>
                </a:gridCol>
                <a:gridCol w="734895">
                  <a:extLst>
                    <a:ext uri="{9D8B030D-6E8A-4147-A177-3AD203B41FA5}">
                      <a16:colId xmlns:a16="http://schemas.microsoft.com/office/drawing/2014/main" val="3815415147"/>
                    </a:ext>
                  </a:extLst>
                </a:gridCol>
                <a:gridCol w="734895">
                  <a:extLst>
                    <a:ext uri="{9D8B030D-6E8A-4147-A177-3AD203B41FA5}">
                      <a16:colId xmlns:a16="http://schemas.microsoft.com/office/drawing/2014/main" val="573296756"/>
                    </a:ext>
                  </a:extLst>
                </a:gridCol>
              </a:tblGrid>
              <a:tr h="279343">
                <a:tc>
                  <a:txBody>
                    <a:bodyPr/>
                    <a:lstStyle/>
                    <a:p>
                      <a:pPr algn="l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 err="1">
                          <a:effectLst/>
                        </a:rPr>
                        <a:t>LvdS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>
                          <a:effectLst/>
                        </a:rPr>
                        <a:t>MR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>
                          <a:effectLst/>
                        </a:rPr>
                        <a:t>MH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 err="1">
                          <a:effectLst/>
                        </a:rPr>
                        <a:t>JCdS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>
                          <a:effectLst/>
                        </a:rPr>
                        <a:t>HS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>
                          <a:effectLst/>
                        </a:rPr>
                        <a:t>EP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>
                          <a:effectLst/>
                        </a:rPr>
                        <a:t>SG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u="none" strike="noStrike" dirty="0">
                          <a:effectLst/>
                        </a:rPr>
                        <a:t>SM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FK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855530278"/>
                  </a:ext>
                </a:extLst>
              </a:tr>
              <a:tr h="203950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Country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Netherlands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Spain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Bangladesh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>
                          <a:effectLst/>
                        </a:rPr>
                        <a:t>Portugal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Sweden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Portugal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Nepal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Brazil</a:t>
                      </a: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4199395737"/>
                  </a:ext>
                </a:extLst>
              </a:tr>
              <a:tr h="203950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Main clinical role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Patient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PCP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PCP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GP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GP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CPharm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PCP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PCP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Paed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GP, Allergist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164557812"/>
                  </a:ext>
                </a:extLst>
              </a:tr>
              <a:tr h="61185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What type of patients do you mainly see?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NA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General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All patients with respiratory disease (acute and chronic)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General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Gerneral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General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General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General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General, focus respiratory, diabetes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1558103248"/>
                  </a:ext>
                </a:extLst>
              </a:tr>
              <a:tr h="61185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What proportion of your current clinical contact with patients is undertaken remotely?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90%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90%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60%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45%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50%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5%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80%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2912446185"/>
                  </a:ext>
                </a:extLst>
              </a:tr>
              <a:tr h="61185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What proportion of your current clinical contact with colleagues is undertaken remotely?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75%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50%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30%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20%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10%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20%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80%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4179132151"/>
                  </a:ext>
                </a:extLst>
              </a:tr>
              <a:tr h="61185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How does that compare with the proportion of remote working you undertook this time last year?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Normally I always go to the practice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Increased hugely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 remote consultations last year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More than double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About doubled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Bigger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Significantly different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Infinitely more this year</a:t>
                      </a:r>
                      <a:endParaRPr lang="en-GB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100% bigger</a:t>
                      </a:r>
                    </a:p>
                  </a:txBody>
                  <a:tcPr marL="6923" marR="6923" marT="6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Video consultations are new in COVID times</a:t>
                      </a:r>
                    </a:p>
                  </a:txBody>
                  <a:tcPr marL="6923" marR="6923" marT="6923" marB="0"/>
                </a:tc>
                <a:extLst>
                  <a:ext uri="{0D108BD9-81ED-4DB2-BD59-A6C34878D82A}">
                    <a16:rowId xmlns:a16="http://schemas.microsoft.com/office/drawing/2014/main" val="620443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60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CA45-EFC4-47DD-9C2E-BB09E13D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A6B85E-C698-4A45-A842-A7B262F81F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8775" y="1349375"/>
          <a:ext cx="8422154" cy="343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498">
                  <a:extLst>
                    <a:ext uri="{9D8B030D-6E8A-4147-A177-3AD203B41FA5}">
                      <a16:colId xmlns:a16="http://schemas.microsoft.com/office/drawing/2014/main" val="4287647985"/>
                    </a:ext>
                  </a:extLst>
                </a:gridCol>
                <a:gridCol w="5551630">
                  <a:extLst>
                    <a:ext uri="{9D8B030D-6E8A-4147-A177-3AD203B41FA5}">
                      <a16:colId xmlns:a16="http://schemas.microsoft.com/office/drawing/2014/main" val="258668167"/>
                    </a:ext>
                  </a:extLst>
                </a:gridCol>
                <a:gridCol w="1977026">
                  <a:extLst>
                    <a:ext uri="{9D8B030D-6E8A-4147-A177-3AD203B41FA5}">
                      <a16:colId xmlns:a16="http://schemas.microsoft.com/office/drawing/2014/main" val="992305955"/>
                    </a:ext>
                  </a:extLst>
                </a:gridCol>
              </a:tblGrid>
              <a:tr h="30341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Discussion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Facilitator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14952"/>
                  </a:ext>
                </a:extLst>
              </a:tr>
              <a:tr h="303412">
                <a:tc>
                  <a:txBody>
                    <a:bodyPr/>
                    <a:lstStyle/>
                    <a:p>
                      <a:r>
                        <a:rPr lang="en-GB" dirty="0"/>
                        <a:t>11.45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Welcome and aims of the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Siân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30285"/>
                  </a:ext>
                </a:extLst>
              </a:tr>
              <a:tr h="411477">
                <a:tc>
                  <a:txBody>
                    <a:bodyPr/>
                    <a:lstStyle/>
                    <a:p>
                      <a:r>
                        <a:rPr lang="en-GB" dirty="0"/>
                        <a:t>11.50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constitutes a ‘remote respiratory consultation’ and what does it look like now in your experience?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Siân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834523"/>
                  </a:ext>
                </a:extLst>
              </a:tr>
              <a:tr h="303412">
                <a:tc>
                  <a:txBody>
                    <a:bodyPr/>
                    <a:lstStyle/>
                    <a:p>
                      <a:r>
                        <a:rPr lang="en-GB" dirty="0"/>
                        <a:t>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Exploring different types of patient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Siân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81970"/>
                  </a:ext>
                </a:extLst>
              </a:tr>
              <a:tr h="748140">
                <a:tc>
                  <a:txBody>
                    <a:bodyPr/>
                    <a:lstStyle/>
                    <a:p>
                      <a:r>
                        <a:rPr lang="en-GB" dirty="0"/>
                        <a:t>12.40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Breakout sessions: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How should patients requiring a consultation be triaged?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What are the barriers and challenges, and potential solutions, to the delivery of remote respiratory-related consultations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Siân Williams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Tracey Lonergan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97982"/>
                  </a:ext>
                </a:extLst>
              </a:tr>
              <a:tr h="303412">
                <a:tc>
                  <a:txBody>
                    <a:bodyPr/>
                    <a:lstStyle/>
                    <a:p>
                      <a:r>
                        <a:rPr lang="en-GB" dirty="0"/>
                        <a:t>13.10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Feedback on breakout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87352"/>
                  </a:ext>
                </a:extLst>
              </a:tr>
              <a:tr h="411477">
                <a:tc>
                  <a:txBody>
                    <a:bodyPr/>
                    <a:lstStyle/>
                    <a:p>
                      <a:r>
                        <a:rPr lang="en-GB" dirty="0"/>
                        <a:t>13.20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How can technology be used to establish peer to peer support networks and ‘GP-specialist/other HCP-patient’ networks?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1406"/>
                  </a:ext>
                </a:extLst>
              </a:tr>
              <a:tr h="303412">
                <a:tc>
                  <a:txBody>
                    <a:bodyPr/>
                    <a:lstStyle/>
                    <a:p>
                      <a:r>
                        <a:rPr lang="en-GB" dirty="0"/>
                        <a:t>13.40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Next steps and meeting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Siân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2064-AE73-3B4C-ABFA-CD805D9D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76889"/>
            <a:ext cx="7185025" cy="571500"/>
          </a:xfrm>
        </p:spPr>
        <p:txBody>
          <a:bodyPr/>
          <a:lstStyle/>
          <a:p>
            <a:r>
              <a:rPr lang="en-GB" sz="2400" dirty="0">
                <a:ea typeface="ＭＳ Ｐゴシック"/>
              </a:rPr>
              <a:t>Remote Respiratory Consultations:</a:t>
            </a:r>
            <a:br>
              <a:rPr lang="en-GB" sz="2400" dirty="0"/>
            </a:br>
            <a:r>
              <a:rPr lang="en-US" sz="2600" dirty="0">
                <a:solidFill>
                  <a:srgbClr val="DB0000"/>
                </a:solidFill>
                <a:latin typeface="Arial"/>
                <a:ea typeface="ＭＳ Ｐゴシック"/>
                <a:cs typeface="Arial"/>
              </a:rPr>
              <a:t>Certainties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90CB-DFF4-D74B-8024-C5366E0D1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157967"/>
            <a:ext cx="5310578" cy="368600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Needed to protect GP and patient during COVID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Will change practice forever: new “desire lines”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Must create at least equivalent experience </a:t>
            </a:r>
            <a:b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for GP and patient </a:t>
            </a:r>
            <a:b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quiet and private not phoning from supermarket or driving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Needs preparation and follow up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Best for routine not new diagnosis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Some tests can be done remotely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Video better but sometimes only phone possible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Takes as long or longer than face to face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Risk of increasing inequity for people with respiratory problems:</a:t>
            </a:r>
          </a:p>
          <a:p>
            <a:pPr lv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poverty, educational level means risk of digital exclusion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6B031-8E3D-7A4F-9F4A-2920233C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53" y="1157967"/>
            <a:ext cx="3263503" cy="3263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D2BA0-55BB-A045-8D42-A711A57A84F6}"/>
              </a:ext>
            </a:extLst>
          </p:cNvPr>
          <p:cNvSpPr txBox="1"/>
          <p:nvPr/>
        </p:nvSpPr>
        <p:spPr>
          <a:xfrm>
            <a:off x="6265628" y="3403158"/>
            <a:ext cx="77922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Desire line</a:t>
            </a:r>
          </a:p>
        </p:txBody>
      </p:sp>
    </p:spTree>
    <p:extLst>
      <p:ext uri="{BB962C8B-B14F-4D97-AF65-F5344CB8AC3E}">
        <p14:creationId xmlns:p14="http://schemas.microsoft.com/office/powerpoint/2010/main" val="120428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762BA-94C8-43FC-8198-A60383A9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 1: What constitutes a ‘remote respiratory consultation’ and what does it look like now in your experience?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2DF6C6-8DF5-4F84-8771-A7B7F26D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modes of communication?</a:t>
            </a:r>
          </a:p>
          <a:p>
            <a:r>
              <a:rPr lang="en-GB" dirty="0"/>
              <a:t>Advantages/disadvantages of the different modes and how this is influenced by: </a:t>
            </a:r>
          </a:p>
          <a:p>
            <a:pPr lvl="1"/>
            <a:r>
              <a:rPr lang="en-GB" dirty="0"/>
              <a:t>Purpose of the consultation and patient problem</a:t>
            </a:r>
          </a:p>
          <a:p>
            <a:pPr lvl="1"/>
            <a:r>
              <a:rPr lang="en-GB" dirty="0"/>
              <a:t>HCP involved</a:t>
            </a:r>
          </a:p>
          <a:p>
            <a:pPr lvl="1"/>
            <a:r>
              <a:rPr lang="en-GB" dirty="0"/>
              <a:t>Length of consultation</a:t>
            </a:r>
          </a:p>
          <a:p>
            <a:pPr lvl="1"/>
            <a:r>
              <a:rPr lang="en-GB" dirty="0"/>
              <a:t>Patient characteristics</a:t>
            </a:r>
          </a:p>
          <a:p>
            <a:r>
              <a:rPr lang="en-GB" dirty="0"/>
              <a:t>Good examples from other disciplines?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54787-4631-BD41-8644-6773EA35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5" r="3449" b="6524"/>
          <a:stretch/>
        </p:blipFill>
        <p:spPr>
          <a:xfrm>
            <a:off x="5675413" y="3163625"/>
            <a:ext cx="3468587" cy="19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762BA-94C8-43FC-8198-A60383A9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 2: What are the elements of a good remote consultation for respiratory problems?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2DF6C6-8DF5-4F84-8771-A7B7F26D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diagnosis?</a:t>
            </a:r>
          </a:p>
          <a:p>
            <a:r>
              <a:rPr lang="en-GB" dirty="0"/>
              <a:t>For routine management?</a:t>
            </a:r>
          </a:p>
          <a:p>
            <a:r>
              <a:rPr lang="en-GB" dirty="0"/>
              <a:t>For acute management?</a:t>
            </a:r>
          </a:p>
          <a:p>
            <a:r>
              <a:rPr lang="en-GB" dirty="0"/>
              <a:t>For follow-up after an acute presentation?</a:t>
            </a:r>
          </a:p>
          <a:p>
            <a:r>
              <a:rPr lang="en-GB" dirty="0"/>
              <a:t>What should happen </a:t>
            </a:r>
            <a:r>
              <a:rPr lang="en-GB" i="1" dirty="0"/>
              <a:t>before</a:t>
            </a:r>
            <a:r>
              <a:rPr lang="en-GB" dirty="0"/>
              <a:t> a remote consultation to ensure it is effective?</a:t>
            </a:r>
          </a:p>
        </p:txBody>
      </p:sp>
    </p:spTree>
    <p:extLst>
      <p:ext uri="{BB962C8B-B14F-4D97-AF65-F5344CB8AC3E}">
        <p14:creationId xmlns:p14="http://schemas.microsoft.com/office/powerpoint/2010/main" val="3878955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4152E9-712D-4C85-85F0-6616D7F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714377"/>
            <a:ext cx="7124699" cy="933450"/>
          </a:xfrm>
        </p:spPr>
        <p:txBody>
          <a:bodyPr/>
          <a:lstStyle/>
          <a:p>
            <a:r>
              <a:rPr lang="en-GB" dirty="0"/>
              <a:t>Breakout sessions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59C7E9-5502-47A9-A2B5-F2744C21142A}"/>
              </a:ext>
            </a:extLst>
          </p:cNvPr>
          <p:cNvSpPr txBox="1">
            <a:spLocks/>
          </p:cNvSpPr>
          <p:nvPr/>
        </p:nvSpPr>
        <p:spPr>
          <a:xfrm>
            <a:off x="358775" y="1470005"/>
            <a:ext cx="3944284" cy="2628900"/>
          </a:xfrm>
          <a:prstGeom prst="rect">
            <a:avLst/>
          </a:prstGeom>
        </p:spPr>
        <p:txBody>
          <a:bodyPr/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GB" sz="1800" b="1" kern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Group A (Siân Williams)</a:t>
            </a:r>
            <a:endParaRPr lang="en-GB" sz="1800" b="1" kern="0" dirty="0"/>
          </a:p>
          <a:p>
            <a:pPr defTabSz="914400"/>
            <a:r>
              <a:rPr lang="en-GB" sz="1400" kern="0" dirty="0"/>
              <a:t>Vince Mak</a:t>
            </a:r>
          </a:p>
          <a:p>
            <a:pPr defTabSz="914400"/>
            <a:r>
              <a:rPr lang="en-GB" sz="1400" kern="0" dirty="0"/>
              <a:t>Phil Collis</a:t>
            </a:r>
          </a:p>
          <a:p>
            <a:pPr defTabSz="914400"/>
            <a:r>
              <a:rPr lang="en-GB" sz="1400" kern="0" dirty="0"/>
              <a:t>Miguel Roman</a:t>
            </a:r>
          </a:p>
          <a:p>
            <a:pPr defTabSz="914400"/>
            <a:r>
              <a:rPr lang="en-GB" sz="1400" kern="0" dirty="0"/>
              <a:t>Frank </a:t>
            </a:r>
            <a:r>
              <a:rPr lang="en-GB" sz="1400" kern="0" dirty="0" err="1"/>
              <a:t>Kanniess</a:t>
            </a:r>
            <a:endParaRPr lang="en-GB" sz="1400" kern="0" dirty="0"/>
          </a:p>
          <a:p>
            <a:pPr defTabSz="914400"/>
            <a:r>
              <a:rPr lang="en-GB" sz="1400" kern="0" dirty="0"/>
              <a:t>Joe </a:t>
            </a:r>
            <a:r>
              <a:rPr lang="en-GB" sz="1400" kern="0" dirty="0" err="1"/>
              <a:t>Wherton</a:t>
            </a:r>
            <a:endParaRPr lang="en-GB" sz="1400" kern="0" dirty="0"/>
          </a:p>
          <a:p>
            <a:pPr defTabSz="914400"/>
            <a:r>
              <a:rPr lang="en-GB" sz="1400" kern="0" dirty="0"/>
              <a:t>Jaime </a:t>
            </a:r>
            <a:r>
              <a:rPr lang="en-GB" sz="1400" kern="0" dirty="0" err="1"/>
              <a:t>Corrieia</a:t>
            </a:r>
            <a:r>
              <a:rPr lang="en-GB" sz="1400" kern="0" dirty="0"/>
              <a:t> de Sousa</a:t>
            </a:r>
          </a:p>
          <a:p>
            <a:pPr defTabSz="914400"/>
            <a:r>
              <a:rPr lang="en-GB" sz="1400" kern="0" dirty="0" err="1"/>
              <a:t>Ema</a:t>
            </a:r>
            <a:r>
              <a:rPr lang="en-GB" sz="1400" kern="0" dirty="0"/>
              <a:t> </a:t>
            </a:r>
            <a:r>
              <a:rPr lang="en-GB" sz="1400" kern="0" dirty="0" err="1"/>
              <a:t>Paulino</a:t>
            </a:r>
            <a:endParaRPr lang="en-GB" sz="1400" kern="0" dirty="0"/>
          </a:p>
          <a:p>
            <a:pPr defTabSz="914400"/>
            <a:r>
              <a:rPr lang="en-GB" sz="1400" kern="0" dirty="0" err="1"/>
              <a:t>Monsur</a:t>
            </a:r>
            <a:r>
              <a:rPr lang="en-GB" sz="1400" kern="0" dirty="0"/>
              <a:t> Habib</a:t>
            </a:r>
          </a:p>
          <a:p>
            <a:pPr marL="0" indent="0" defTabSz="914400">
              <a:buNone/>
            </a:pPr>
            <a:endParaRPr lang="en-GB" sz="1400" kern="0" dirty="0"/>
          </a:p>
          <a:p>
            <a:pPr defTabSz="914400"/>
            <a:endParaRPr lang="en-GB" sz="1400" kern="0" dirty="0"/>
          </a:p>
          <a:p>
            <a:pPr defTabSz="914400"/>
            <a:endParaRPr lang="en-GB" sz="1800" kern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4FCE3A-F4C4-4113-B3DE-EC85A2632B7B}"/>
              </a:ext>
            </a:extLst>
          </p:cNvPr>
          <p:cNvSpPr txBox="1">
            <a:spLocks/>
          </p:cNvSpPr>
          <p:nvPr/>
        </p:nvSpPr>
        <p:spPr bwMode="auto">
          <a:xfrm>
            <a:off x="4840941" y="1470005"/>
            <a:ext cx="394428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GB" sz="1800" b="1" kern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Group B (Tracey Lonergan)</a:t>
            </a:r>
            <a:endParaRPr lang="en-GB" sz="1800" b="1" kern="0" dirty="0"/>
          </a:p>
          <a:p>
            <a:pPr defTabSz="914400"/>
            <a:r>
              <a:rPr lang="en-GB" sz="1400" kern="0" dirty="0"/>
              <a:t>Hilary Pinnock</a:t>
            </a:r>
          </a:p>
          <a:p>
            <a:pPr defTabSz="914400"/>
            <a:r>
              <a:rPr lang="en-GB" sz="1400" kern="0" dirty="0" err="1"/>
              <a:t>Ioanna</a:t>
            </a:r>
            <a:r>
              <a:rPr lang="en-GB" sz="1400" kern="0" dirty="0"/>
              <a:t> </a:t>
            </a:r>
            <a:r>
              <a:rPr lang="en-GB" sz="1400" kern="0" dirty="0" err="1"/>
              <a:t>Tsiligianni</a:t>
            </a:r>
            <a:endParaRPr lang="en-GB" sz="1400" kern="0" dirty="0"/>
          </a:p>
          <a:p>
            <a:pPr defTabSz="914400"/>
            <a:r>
              <a:rPr lang="en-GB" sz="1400" kern="0" dirty="0"/>
              <a:t>Tessa </a:t>
            </a:r>
            <a:r>
              <a:rPr lang="en-GB" sz="1400" kern="0" dirty="0" err="1"/>
              <a:t>Jelen</a:t>
            </a:r>
            <a:endParaRPr lang="en-GB" sz="1400" kern="0" dirty="0"/>
          </a:p>
          <a:p>
            <a:pPr defTabSz="914400"/>
            <a:r>
              <a:rPr lang="en-GB" sz="1400" kern="0" dirty="0"/>
              <a:t>Laurine van der Steen</a:t>
            </a:r>
          </a:p>
          <a:p>
            <a:pPr defTabSz="914400"/>
            <a:r>
              <a:rPr lang="en-GB" sz="1400" kern="0" dirty="0"/>
              <a:t>Amanda Barnard</a:t>
            </a:r>
          </a:p>
          <a:p>
            <a:pPr defTabSz="914400"/>
            <a:r>
              <a:rPr lang="en-GB" sz="1400" kern="0" dirty="0"/>
              <a:t>Sonia Martins</a:t>
            </a:r>
          </a:p>
          <a:p>
            <a:pPr defTabSz="914400"/>
            <a:r>
              <a:rPr lang="en-GB" sz="1400" kern="0" dirty="0"/>
              <a:t>Hanna </a:t>
            </a:r>
            <a:r>
              <a:rPr lang="en-GB" sz="1400" kern="0" dirty="0" err="1"/>
              <a:t>Sandelowsky</a:t>
            </a:r>
            <a:endParaRPr lang="en-GB" sz="1400" kern="0" dirty="0"/>
          </a:p>
          <a:p>
            <a:pPr defTabSz="914400"/>
            <a:r>
              <a:rPr lang="en-GB" sz="1400" kern="0" dirty="0"/>
              <a:t>Suraj Ghimire</a:t>
            </a:r>
          </a:p>
        </p:txBody>
      </p:sp>
    </p:spTree>
    <p:extLst>
      <p:ext uri="{BB962C8B-B14F-4D97-AF65-F5344CB8AC3E}">
        <p14:creationId xmlns:p14="http://schemas.microsoft.com/office/powerpoint/2010/main" val="191347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762BA-94C8-43FC-8198-A60383A9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A start with Topic 3; Group B start with Topi</a:t>
            </a:r>
            <a:r>
              <a:rPr lang="en-GB" sz="2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 4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2DF6C6-8DF5-4F84-8771-A7B7F26D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944284" cy="26289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 3: How should patients requiring a consultation be triaged?</a:t>
            </a:r>
            <a:endParaRPr lang="en-GB" sz="1800" b="1" dirty="0"/>
          </a:p>
          <a:p>
            <a:r>
              <a:rPr lang="en-GB" sz="1800" dirty="0"/>
              <a:t>Deciding when a remote consultation is appropriate and when it is not</a:t>
            </a:r>
          </a:p>
          <a:p>
            <a:r>
              <a:rPr lang="en-GB" sz="1800" dirty="0"/>
              <a:t>Red flags indicating a need for a face to face consultation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5BF25EC-6299-4D80-9FDE-32A7C911B42E}"/>
              </a:ext>
            </a:extLst>
          </p:cNvPr>
          <p:cNvSpPr txBox="1">
            <a:spLocks/>
          </p:cNvSpPr>
          <p:nvPr/>
        </p:nvSpPr>
        <p:spPr bwMode="auto">
          <a:xfrm>
            <a:off x="4840941" y="1348979"/>
            <a:ext cx="394428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GB" sz="1800" b="1" kern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TOPIC 4: What are the barriers, challenges and potential solutions?</a:t>
            </a:r>
            <a:endParaRPr lang="en-GB" sz="1800" b="1" kern="0" dirty="0"/>
          </a:p>
          <a:p>
            <a:pPr defTabSz="914400"/>
            <a:r>
              <a:rPr lang="en-GB" sz="1800" kern="0" dirty="0"/>
              <a:t>Patient safety</a:t>
            </a:r>
          </a:p>
          <a:p>
            <a:pPr defTabSz="914400"/>
            <a:r>
              <a:rPr lang="en-GB" sz="1800" kern="0" dirty="0"/>
              <a:t>Data sharing and governance</a:t>
            </a:r>
          </a:p>
          <a:p>
            <a:pPr defTabSz="914400"/>
            <a:r>
              <a:rPr lang="en-GB" sz="1800" kern="0" dirty="0"/>
              <a:t>Reimbursement issues</a:t>
            </a:r>
          </a:p>
          <a:p>
            <a:pPr defTabSz="914400"/>
            <a:r>
              <a:rPr lang="en-GB" sz="1800" kern="0" dirty="0"/>
              <a:t>Patient expectations</a:t>
            </a:r>
          </a:p>
          <a:p>
            <a:pPr defTabSz="914400"/>
            <a:r>
              <a:rPr lang="en-GB" sz="1800" kern="0" dirty="0"/>
              <a:t>Patient-level access barriers</a:t>
            </a:r>
          </a:p>
        </p:txBody>
      </p:sp>
    </p:spTree>
    <p:extLst>
      <p:ext uri="{BB962C8B-B14F-4D97-AF65-F5344CB8AC3E}">
        <p14:creationId xmlns:p14="http://schemas.microsoft.com/office/powerpoint/2010/main" val="288193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4152E9-712D-4C85-85F0-6616D7F1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breakout sessions</a:t>
            </a:r>
          </a:p>
        </p:txBody>
      </p:sp>
    </p:spTree>
    <p:extLst>
      <p:ext uri="{BB962C8B-B14F-4D97-AF65-F5344CB8AC3E}">
        <p14:creationId xmlns:p14="http://schemas.microsoft.com/office/powerpoint/2010/main" val="425912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762BA-94C8-43FC-8198-A60383A9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 5: How can technology be used to establish therapeutic networks?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2DF6C6-8DF5-4F84-8771-A7B7F26D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Peer to peer support?</a:t>
            </a:r>
          </a:p>
          <a:p>
            <a:r>
              <a:rPr lang="en-GB" dirty="0"/>
              <a:t>HCP to patient?</a:t>
            </a:r>
          </a:p>
          <a:p>
            <a:r>
              <a:rPr lang="en-GB" dirty="0"/>
              <a:t>HCP to Specialist to Patient?</a:t>
            </a:r>
          </a:p>
        </p:txBody>
      </p:sp>
    </p:spTree>
    <p:extLst>
      <p:ext uri="{BB962C8B-B14F-4D97-AF65-F5344CB8AC3E}">
        <p14:creationId xmlns:p14="http://schemas.microsoft.com/office/powerpoint/2010/main" val="212874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8C73-CB65-4272-91B8-D4037FFA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our next meeting we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CCD4-21CF-470E-9CCA-1A52250E7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the draft Desk-top helper</a:t>
            </a:r>
          </a:p>
          <a:p>
            <a:r>
              <a:rPr lang="en-GB" dirty="0"/>
              <a:t>Reach consensus on any outstanding issues</a:t>
            </a:r>
          </a:p>
          <a:p>
            <a:r>
              <a:rPr lang="en-GB" dirty="0"/>
              <a:t>Consider the key points to be demonstrated in the ‘How to’ videos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AA1E57-3A9D-4ABA-8785-4C7EF8DD81A1}"/>
              </a:ext>
            </a:extLst>
          </p:cNvPr>
          <p:cNvSpPr/>
          <p:nvPr/>
        </p:nvSpPr>
        <p:spPr bwMode="auto">
          <a:xfrm>
            <a:off x="564776" y="3671047"/>
            <a:ext cx="8220449" cy="12236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Next meeting</a:t>
            </a:r>
            <a:r>
              <a:rPr lang="en-GB" sz="2400" dirty="0"/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Friday 25</a:t>
            </a:r>
            <a:r>
              <a:rPr lang="en-GB" sz="2400" baseline="30000" dirty="0"/>
              <a:t>th</a:t>
            </a:r>
            <a:r>
              <a:rPr lang="en-GB" sz="2400" dirty="0"/>
              <a:t> September,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12.00 – 14.00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i="1" dirty="0"/>
              <a:t>Zoom details to follow</a:t>
            </a:r>
            <a:endParaRPr kumimoji="0" lang="en-GB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046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833B4-4A5C-4783-86D4-0FAEB65F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352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A66D-8C50-7144-9741-C1537BDF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250311"/>
            <a:ext cx="7185025" cy="571500"/>
          </a:xfrm>
        </p:spPr>
        <p:txBody>
          <a:bodyPr/>
          <a:lstStyle/>
          <a:p>
            <a:r>
              <a:rPr lang="en-GB" sz="2400" dirty="0"/>
              <a:t>Remote Respiratory Consultations:</a:t>
            </a:r>
            <a:br>
              <a:rPr lang="en-GB" sz="2800" dirty="0"/>
            </a:br>
            <a:r>
              <a:rPr lang="en-US" b="1" dirty="0">
                <a:solidFill>
                  <a:srgbClr val="D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3022-E0EC-5D4B-B72D-BBE70196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7001"/>
            <a:ext cx="7886700" cy="35004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Where pendulum between face to face and remote will stop</a:t>
            </a:r>
          </a:p>
          <a:p>
            <a:r>
              <a:rPr lang="en-US" dirty="0"/>
              <a:t>What is the default – phone or video?</a:t>
            </a:r>
          </a:p>
          <a:p>
            <a:pPr lvl="1"/>
            <a:r>
              <a:rPr lang="en-US" dirty="0"/>
              <a:t>UK is phone</a:t>
            </a:r>
          </a:p>
          <a:p>
            <a:r>
              <a:rPr lang="en-US" dirty="0"/>
              <a:t>Should be guided by patent choice but will it?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How it will be reimbursed</a:t>
            </a:r>
          </a:p>
          <a:p>
            <a:r>
              <a:rPr lang="en-US" dirty="0"/>
              <a:t>How will IT systems be set up to enable it?</a:t>
            </a:r>
            <a:br>
              <a:rPr lang="en-US" dirty="0"/>
            </a:br>
            <a:r>
              <a:rPr lang="en-US" dirty="0"/>
              <a:t>Eg </a:t>
            </a:r>
            <a:r>
              <a:rPr lang="en-US" dirty="0">
                <a:hlinkClick r:id="rId3"/>
              </a:rPr>
              <a:t>RCGP UK </a:t>
            </a:r>
            <a:r>
              <a:rPr lang="en-US" dirty="0"/>
              <a:t>calling for £1 billion investment in digital infrastructure for general practice</a:t>
            </a:r>
          </a:p>
          <a:p>
            <a:r>
              <a:rPr lang="en-US" dirty="0"/>
              <a:t>How to increase digital and health literacy of older patients</a:t>
            </a:r>
          </a:p>
          <a:p>
            <a:r>
              <a:rPr lang="en-US" dirty="0"/>
              <a:t>Future of apps and other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B1DE2-BF2B-474F-A666-3214884F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34" y="1458847"/>
            <a:ext cx="3136856" cy="20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 descr="Text&#10;&#10;Description automatically generated">
            <a:extLst>
              <a:ext uri="{FF2B5EF4-FFF2-40B4-BE49-F238E27FC236}">
                <a16:creationId xmlns:a16="http://schemas.microsoft.com/office/drawing/2014/main" id="{BF4C253C-C589-F145-93F6-924DB074E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59" y="83408"/>
            <a:ext cx="8437764" cy="4976684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A43BB0B-1AB0-6645-9349-0704BB9BBBE0}"/>
              </a:ext>
            </a:extLst>
          </p:cNvPr>
          <p:cNvSpPr/>
          <p:nvPr/>
        </p:nvSpPr>
        <p:spPr>
          <a:xfrm>
            <a:off x="4224884" y="4944675"/>
            <a:ext cx="48718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International Primary Care Respiratory Group 2021.  </a:t>
            </a:r>
            <a:r>
              <a:rPr lang="en-US" sz="1050" b="1" dirty="0" err="1"/>
              <a:t>www.ipcrg.org</a:t>
            </a:r>
            <a:r>
              <a:rPr lang="en-US" sz="1050" b="1" dirty="0"/>
              <a:t>/dth11</a:t>
            </a:r>
          </a:p>
        </p:txBody>
      </p:sp>
    </p:spTree>
    <p:extLst>
      <p:ext uri="{BB962C8B-B14F-4D97-AF65-F5344CB8AC3E}">
        <p14:creationId xmlns:p14="http://schemas.microsoft.com/office/powerpoint/2010/main" val="101510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4707-AE27-264A-9B9D-9F850F66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Remote respiratory consultations: checklists</a:t>
            </a:r>
          </a:p>
        </p:txBody>
      </p:sp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8FCFA0AF-7D9B-6D45-9E89-B2284067B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23" y="1093573"/>
            <a:ext cx="4663877" cy="3637194"/>
          </a:xfr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5418215-69A2-C444-BBEE-F9A481E6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00" y="1110564"/>
            <a:ext cx="3944277" cy="36328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6882F-04B5-E543-B661-9A38CF50F065}"/>
              </a:ext>
            </a:extLst>
          </p:cNvPr>
          <p:cNvSpPr/>
          <p:nvPr/>
        </p:nvSpPr>
        <p:spPr>
          <a:xfrm>
            <a:off x="6884984" y="4840057"/>
            <a:ext cx="22590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www.ipcrg.org</a:t>
            </a:r>
            <a:r>
              <a:rPr lang="en-US" sz="1350" dirty="0"/>
              <a:t>/dth11</a:t>
            </a:r>
          </a:p>
        </p:txBody>
      </p:sp>
    </p:spTree>
    <p:extLst>
      <p:ext uri="{BB962C8B-B14F-4D97-AF65-F5344CB8AC3E}">
        <p14:creationId xmlns:p14="http://schemas.microsoft.com/office/powerpoint/2010/main" val="7465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79DE7E-BAE7-1A47-A7E0-3B570DF1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174350"/>
            <a:ext cx="7185025" cy="571500"/>
          </a:xfrm>
        </p:spPr>
        <p:txBody>
          <a:bodyPr/>
          <a:lstStyle/>
          <a:p>
            <a:r>
              <a:rPr lang="en-US" dirty="0">
                <a:solidFill>
                  <a:srgbClr val="D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tests that can be done remotely</a:t>
            </a:r>
            <a:br>
              <a:rPr lang="en-GB" sz="3600" dirty="0"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</a:br>
            <a:endParaRPr lang="en-US" b="1" dirty="0">
              <a:solidFill>
                <a:srgbClr val="DB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6584DD-B552-7844-956B-2BBFA5081E08}"/>
              </a:ext>
            </a:extLst>
          </p:cNvPr>
          <p:cNvSpPr/>
          <p:nvPr/>
        </p:nvSpPr>
        <p:spPr>
          <a:xfrm>
            <a:off x="1315571" y="943360"/>
            <a:ext cx="7743825" cy="355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39395" indent="-285750">
              <a:lnSpc>
                <a:spcPct val="88000"/>
              </a:lnSpc>
              <a:spcBef>
                <a:spcPts val="21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</a:rPr>
              <a:t>Vital signs – temperature, pulse and </a:t>
            </a:r>
            <a:r>
              <a:rPr lang="en-US" sz="1400" dirty="0">
                <a:ea typeface="ＭＳ Ｐゴシック" pitchFamily="112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respiratory rate</a:t>
            </a:r>
            <a:endParaRPr lang="en-GB" sz="1400" dirty="0">
              <a:ea typeface="ＭＳ Ｐゴシック" pitchFamily="112" charset="-128"/>
            </a:endParaRPr>
          </a:p>
          <a:p>
            <a:pPr marL="285750" marR="239395" indent="-285750">
              <a:lnSpc>
                <a:spcPct val="88000"/>
              </a:lnSpc>
              <a:spcBef>
                <a:spcPts val="21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Peak flow test</a:t>
            </a:r>
            <a:endParaRPr lang="en-GB" sz="1400" dirty="0">
              <a:ea typeface="ＭＳ Ｐゴシック" pitchFamily="112" charset="-128"/>
            </a:endParaRPr>
          </a:p>
          <a:p>
            <a:pPr marL="285750" lvl="0" indent="-285750">
              <a:spcBef>
                <a:spcPts val="21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minute Sit to stand</a:t>
            </a:r>
            <a:endParaRPr lang="en-GB" sz="1400" dirty="0">
              <a:ea typeface="ＭＳ Ｐゴシック" pitchFamily="112" charset="-128"/>
            </a:endParaRPr>
          </a:p>
          <a:p>
            <a:pPr marL="285750" lvl="0" indent="-285750">
              <a:spcBef>
                <a:spcPts val="21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Inhaler technique</a:t>
            </a:r>
            <a:endParaRPr lang="en-GB" sz="1400" dirty="0">
              <a:ea typeface="ＭＳ Ｐゴシック" pitchFamily="112" charset="-128"/>
            </a:endParaRPr>
          </a:p>
          <a:p>
            <a:pPr marL="285750" lvl="0" indent="-285750">
              <a:spcBef>
                <a:spcPts val="21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Pulse oximetry</a:t>
            </a:r>
            <a:r>
              <a:rPr lang="en-US" sz="1400" dirty="0">
                <a:ea typeface="ＭＳ Ｐゴシック" pitchFamily="112" charset="-128"/>
              </a:rPr>
              <a:t> </a:t>
            </a:r>
            <a:endParaRPr lang="en-GB" sz="1400" dirty="0">
              <a:ea typeface="ＭＳ Ｐゴシック" pitchFamily="112" charset="-128"/>
            </a:endParaRPr>
          </a:p>
          <a:p>
            <a:pPr marL="285750" lvl="0" indent="-285750">
              <a:spcBef>
                <a:spcPts val="21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</a:rPr>
              <a:t>Breathlessness questionnaires</a:t>
            </a:r>
            <a:endParaRPr lang="en-GB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21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MRC Breathlessness Scale</a:t>
            </a:r>
            <a:endParaRPr lang="en-GB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21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Modified MRC</a:t>
            </a:r>
            <a:r>
              <a:rPr lang="en-US" sz="1400" dirty="0">
                <a:ea typeface="ＭＳ Ｐゴシック" pitchFamily="112" charset="-128"/>
              </a:rPr>
              <a:t> </a:t>
            </a:r>
          </a:p>
          <a:p>
            <a:pPr marL="285750" indent="-285750">
              <a:spcBef>
                <a:spcPts val="21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</a:rPr>
              <a:t>COPD questionnaires </a:t>
            </a:r>
            <a:endParaRPr lang="en-GB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75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COPD Assessment Test</a:t>
            </a:r>
            <a:r>
              <a:rPr lang="en-US" sz="1400" dirty="0">
                <a:ea typeface="ＭＳ Ｐゴシック" pitchFamily="112" charset="-128"/>
              </a:rPr>
              <a:t> </a:t>
            </a:r>
            <a:r>
              <a:rPr lang="en-US" sz="1400" dirty="0">
                <a:ea typeface="ＭＳ Ｐゴシック" pitchFamily="112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https://www.catestonline.org/</a:t>
            </a:r>
            <a:endParaRPr lang="en-GB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75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COPD Questionnaire</a:t>
            </a:r>
            <a:r>
              <a:rPr lang="en-US" sz="1400" dirty="0">
                <a:ea typeface="ＭＳ Ｐゴシック" pitchFamily="112" charset="-128"/>
              </a:rPr>
              <a:t> (CCQ) </a:t>
            </a:r>
          </a:p>
          <a:p>
            <a:pPr marL="285750" indent="-285750">
              <a:spcBef>
                <a:spcPts val="75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</a:rPr>
              <a:t>Asthma questionnaires</a:t>
            </a:r>
            <a:endParaRPr lang="en-GB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75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Asthma Control Test</a:t>
            </a:r>
            <a:r>
              <a:rPr lang="en-US" sz="1400" dirty="0">
                <a:ea typeface="ＭＳ Ｐゴシック" pitchFamily="112" charset="-128"/>
              </a:rPr>
              <a:t> </a:t>
            </a:r>
            <a:r>
              <a:rPr lang="en-US" sz="1400" dirty="0">
                <a:ea typeface="ＭＳ Ｐゴシック" pitchFamily="112" charset="-12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https://www.asthmacontroltest.com/</a:t>
            </a:r>
            <a:endParaRPr lang="en-GB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75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CARAT</a:t>
            </a:r>
            <a:endParaRPr lang="en-US" sz="1400" dirty="0">
              <a:ea typeface="ＭＳ Ｐゴシック" pitchFamily="112" charset="-128"/>
            </a:endParaRPr>
          </a:p>
          <a:p>
            <a:pPr marL="742950" lvl="1" indent="-285750">
              <a:spcBef>
                <a:spcPts val="75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dirty="0">
                <a:ea typeface="ＭＳ Ｐゴシック" pitchFamily="112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RCP 3 questions </a:t>
            </a:r>
            <a:endParaRPr lang="en-US" sz="1400" dirty="0">
              <a:ea typeface="ＭＳ Ｐゴシック" pitchFamily="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C63CB-5B5F-964E-ADA0-B970CC6F62E8}"/>
              </a:ext>
            </a:extLst>
          </p:cNvPr>
          <p:cNvSpPr txBox="1"/>
          <p:nvPr/>
        </p:nvSpPr>
        <p:spPr>
          <a:xfrm>
            <a:off x="5176299" y="1606163"/>
            <a:ext cx="348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 instructional resources available to demonstrate how to do these remotely – IPCRG will address this in next year</a:t>
            </a:r>
          </a:p>
        </p:txBody>
      </p:sp>
    </p:spTree>
    <p:extLst>
      <p:ext uri="{BB962C8B-B14F-4D97-AF65-F5344CB8AC3E}">
        <p14:creationId xmlns:p14="http://schemas.microsoft.com/office/powerpoint/2010/main" val="276814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D98FC-044C-1E4E-A482-3F1C5B34EA2E}"/>
              </a:ext>
            </a:extLst>
          </p:cNvPr>
          <p:cNvSpPr/>
          <p:nvPr/>
        </p:nvSpPr>
        <p:spPr>
          <a:xfrm>
            <a:off x="1261453" y="847460"/>
            <a:ext cx="710565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239395">
              <a:lnSpc>
                <a:spcPct val="88000"/>
              </a:lnSpc>
              <a:spcBef>
                <a:spcPts val="270"/>
              </a:spcBef>
              <a:spcAft>
                <a:spcPts val="0"/>
              </a:spcAft>
              <a:tabLst>
                <a:tab pos="172085" algn="l"/>
              </a:tabLst>
            </a:pPr>
            <a:r>
              <a:rPr lang="en-US" b="1" dirty="0"/>
              <a:t>Criteria suggesting remote consultation:</a:t>
            </a:r>
            <a:br>
              <a:rPr lang="en-US" b="1" dirty="0"/>
            </a:br>
            <a:endParaRPr lang="en-GB" b="1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Patient preference eg neutral location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Their comfort with technology, e.g. apps for monitoring, note-taking, record-keeping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Access to smartphone or webcam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Travel or parking difficulties, financial issues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Value of involving family living apart from patient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Opportunity to gain insight into home situation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Has equipment for observations: O2 saturation, temperature, blood pressure, peak flow</a:t>
            </a:r>
            <a:endParaRPr lang="en-GB" dirty="0"/>
          </a:p>
          <a:p>
            <a:pPr marL="342900" marR="239395" lvl="0" indent="-342900">
              <a:spcBef>
                <a:spcPts val="270"/>
              </a:spcBef>
              <a:spcAft>
                <a:spcPts val="0"/>
              </a:spcAft>
              <a:buClr>
                <a:schemeClr val="tx2"/>
              </a:buClr>
              <a:buFont typeface="Symbol" pitchFamily="2" charset="2"/>
              <a:buChar char=""/>
              <a:tabLst>
                <a:tab pos="90170" algn="l"/>
              </a:tabLst>
            </a:pPr>
            <a:r>
              <a:rPr lang="en-US" dirty="0"/>
              <a:t>Where face-to-face puts individual at risk</a:t>
            </a:r>
            <a:endParaRPr lang="en-GB" dirty="0"/>
          </a:p>
          <a:p>
            <a:pPr marL="171450" marR="239395">
              <a:lnSpc>
                <a:spcPct val="88000"/>
              </a:lnSpc>
              <a:spcBef>
                <a:spcPts val="270"/>
              </a:spcBef>
              <a:spcAft>
                <a:spcPts val="0"/>
              </a:spcAft>
              <a:tabLst>
                <a:tab pos="172085" algn="l"/>
              </a:tabLst>
            </a:pPr>
            <a:br>
              <a:rPr lang="en-US" b="1" spc="-15" dirty="0">
                <a:solidFill>
                  <a:srgbClr val="231F20"/>
                </a:solidFill>
                <a:latin typeface="Calibri" panose="020F050202020403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</a:br>
            <a:endParaRPr lang="en-GB" sz="2800" dirty="0">
              <a:effectLst/>
              <a:latin typeface="Arial Black" panose="020B0604020202020204" pitchFamily="34" charset="0"/>
              <a:ea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1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D98FC-044C-1E4E-A482-3F1C5B34EA2E}"/>
              </a:ext>
            </a:extLst>
          </p:cNvPr>
          <p:cNvSpPr/>
          <p:nvPr/>
        </p:nvSpPr>
        <p:spPr>
          <a:xfrm>
            <a:off x="1484825" y="903165"/>
            <a:ext cx="71056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Criteria suggesting face to face:  </a:t>
            </a:r>
            <a:br>
              <a:rPr lang="en-US" sz="1600" b="1" dirty="0"/>
            </a:br>
            <a:endParaRPr lang="en-GB" sz="1600" b="1" dirty="0"/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Preference for the traditional approach</a:t>
            </a:r>
            <a:endParaRPr lang="en-GB" sz="2000" dirty="0">
              <a:ea typeface="ＭＳ Ｐゴシック" pitchFamily="112" charset="-128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Complex needs</a:t>
            </a:r>
            <a:endParaRPr lang="en-GB" sz="2000" dirty="0">
              <a:ea typeface="ＭＳ Ｐゴシック" pitchFamily="112" charset="-128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Hearing or sight problems</a:t>
            </a:r>
            <a:endParaRPr lang="en-GB" sz="2000" dirty="0">
              <a:ea typeface="ＭＳ Ｐゴシック" pitchFamily="112" charset="-128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Low digital literacy</a:t>
            </a:r>
            <a:endParaRPr lang="en-GB" sz="2000" dirty="0">
              <a:ea typeface="ＭＳ Ｐゴシック" pitchFamily="112" charset="-128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No access to internet</a:t>
            </a:r>
            <a:endParaRPr lang="en-GB" sz="2000" dirty="0">
              <a:ea typeface="ＭＳ Ｐゴシック" pitchFamily="112" charset="-128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Low trust for accuracy, safety or confidentiality of remote consultation</a:t>
            </a:r>
            <a:endParaRPr lang="en-GB" sz="2000" dirty="0">
              <a:ea typeface="ＭＳ Ｐゴシック" pitchFamily="112" charset="-128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112" charset="-128"/>
              </a:rPr>
              <a:t>Lack of privacy at home</a:t>
            </a:r>
            <a:br>
              <a:rPr lang="en-US" sz="2000" dirty="0">
                <a:ea typeface="ＭＳ Ｐゴシック" pitchFamily="112" charset="-128"/>
              </a:rPr>
            </a:br>
            <a:br>
              <a:rPr lang="en-US" sz="2000" dirty="0">
                <a:ea typeface="ＭＳ Ｐゴシック" pitchFamily="112" charset="-128"/>
              </a:rPr>
            </a:br>
            <a:br>
              <a:rPr lang="en-US" sz="2000" dirty="0">
                <a:ea typeface="ＭＳ Ｐゴシック" pitchFamily="112" charset="-128"/>
              </a:rPr>
            </a:br>
            <a:br>
              <a:rPr lang="en-US" sz="2000" dirty="0">
                <a:ea typeface="ＭＳ Ｐゴシック" pitchFamily="112" charset="-128"/>
              </a:rPr>
            </a:br>
            <a:endParaRPr lang="en-GB" sz="2000" dirty="0"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08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ABF3-5951-D94E-A6B6-1FFD02A2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575" y="333375"/>
            <a:ext cx="7185025" cy="571500"/>
          </a:xfrm>
        </p:spPr>
        <p:txBody>
          <a:bodyPr/>
          <a:lstStyle/>
          <a:p>
            <a:r>
              <a:rPr lang="en-US" dirty="0"/>
              <a:t>Beware!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65E5A-798E-7F49-895B-90356CA34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 conscious of how the community might perceive any variation in approach between patients. 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Avoid increasing inequity for those who cannot  use or afford apps or other home-based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058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1384</Words>
  <Application>Microsoft Macintosh PowerPoint</Application>
  <PresentationFormat>On-screen Show (16:9)</PresentationFormat>
  <Paragraphs>273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Symbol</vt:lpstr>
      <vt:lpstr>Times</vt:lpstr>
      <vt:lpstr>Blank Presentation</vt:lpstr>
      <vt:lpstr>5_Blank Presentation</vt:lpstr>
      <vt:lpstr>1_Blank Presentation</vt:lpstr>
      <vt:lpstr>4_Blank Presentation</vt:lpstr>
      <vt:lpstr>2_Blank Presentation</vt:lpstr>
      <vt:lpstr>3_Blank Presentation</vt:lpstr>
      <vt:lpstr>PowerPoint Presentation</vt:lpstr>
      <vt:lpstr>Remote Respiratory Consultations: Certainties</vt:lpstr>
      <vt:lpstr>Remote Respiratory Consultations: Uncertainties</vt:lpstr>
      <vt:lpstr>PowerPoint Presentation</vt:lpstr>
      <vt:lpstr>Remote respiratory consultations: checklists</vt:lpstr>
      <vt:lpstr>Useful tests that can be done remotely </vt:lpstr>
      <vt:lpstr>PowerPoint Presentation</vt:lpstr>
      <vt:lpstr>PowerPoint Presentation</vt:lpstr>
      <vt:lpstr>Beware!</vt:lpstr>
      <vt:lpstr>Resources: https://www.ipcrg.org/dth11</vt:lpstr>
      <vt:lpstr>Source of this information</vt:lpstr>
      <vt:lpstr>Source of this information</vt:lpstr>
      <vt:lpstr>Two options in Bangladesh</vt:lpstr>
      <vt:lpstr>PowerPoint Presentation</vt:lpstr>
      <vt:lpstr>Remote Respiratory Consultations Global experience-led care meeting  Friday 11 September, 2020</vt:lpstr>
      <vt:lpstr>Meeting objectives</vt:lpstr>
      <vt:lpstr>Welcome and introductions</vt:lpstr>
      <vt:lpstr>What does our clinical practice look like now?</vt:lpstr>
      <vt:lpstr>Agenda</vt:lpstr>
      <vt:lpstr>TOPIC 1: What constitutes a ‘remote respiratory consultation’ and what does it look like now in your experience?</vt:lpstr>
      <vt:lpstr>TOPIC 2: What are the elements of a good remote consultation for respiratory problems?</vt:lpstr>
      <vt:lpstr>Breakout sessions</vt:lpstr>
      <vt:lpstr>Group A start with Topic 3; Group B start with Topic 4</vt:lpstr>
      <vt:lpstr>Feedback from breakout sessions</vt:lpstr>
      <vt:lpstr>TOPIC 5: How can technology be used to establish therapeutic networks?</vt:lpstr>
      <vt:lpstr>At our next meeting we will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Siân Williams</cp:lastModifiedBy>
  <cp:revision>38</cp:revision>
  <dcterms:created xsi:type="dcterms:W3CDTF">2019-11-21T21:57:43Z</dcterms:created>
  <dcterms:modified xsi:type="dcterms:W3CDTF">2021-06-18T17:34:20Z</dcterms:modified>
</cp:coreProperties>
</file>