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91" r:id="rId2"/>
    <p:sldId id="257" r:id="rId3"/>
    <p:sldId id="258" r:id="rId4"/>
    <p:sldId id="259" r:id="rId5"/>
    <p:sldId id="292" r:id="rId6"/>
    <p:sldId id="293" r:id="rId7"/>
    <p:sldId id="294" r:id="rId8"/>
    <p:sldId id="295" r:id="rId9"/>
    <p:sldId id="296" r:id="rId10"/>
    <p:sldId id="297" r:id="rId11"/>
    <p:sldId id="298" r:id="rId12"/>
    <p:sldId id="299" r:id="rId13"/>
    <p:sldId id="268" r:id="rId14"/>
    <p:sldId id="269" r:id="rId15"/>
    <p:sldId id="270" r:id="rId16"/>
    <p:sldId id="271" r:id="rId17"/>
    <p:sldId id="290"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60" d="100"/>
          <a:sy n="160" d="100"/>
        </p:scale>
        <p:origin x="204" y="-444"/>
      </p:cViewPr>
      <p:guideLst>
        <p:guide orient="horz" pos="2880"/>
        <p:guide pos="216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E9B52197-A2D4-4602-82DE-8C588FDCEAEC}" type="datetimeFigureOut">
              <a:rPr lang="en-GB" smtClean="0"/>
              <a:t>10/06/2021</a:t>
            </a:fld>
            <a:endParaRPr lang="en-GB"/>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270E695C-F34C-4D3D-9D7D-306D10A2224D}" type="slidenum">
              <a:rPr lang="en-GB" smtClean="0"/>
              <a:t>‹#›</a:t>
            </a:fld>
            <a:endParaRPr lang="en-GB"/>
          </a:p>
        </p:txBody>
      </p:sp>
    </p:spTree>
    <p:extLst>
      <p:ext uri="{BB962C8B-B14F-4D97-AF65-F5344CB8AC3E}">
        <p14:creationId xmlns:p14="http://schemas.microsoft.com/office/powerpoint/2010/main" val="3762405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0E695C-F34C-4D3D-9D7D-306D10A2224D}" type="slidenum">
              <a:rPr lang="en-GB" smtClean="0"/>
              <a:t>17</a:t>
            </a:fld>
            <a:endParaRPr lang="en-GB"/>
          </a:p>
        </p:txBody>
      </p:sp>
    </p:spTree>
    <p:extLst>
      <p:ext uri="{BB962C8B-B14F-4D97-AF65-F5344CB8AC3E}">
        <p14:creationId xmlns:p14="http://schemas.microsoft.com/office/powerpoint/2010/main" val="1604042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402333" y="1515617"/>
            <a:ext cx="6339332" cy="167195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C0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C00000"/>
                </a:solidFill>
                <a:latin typeface="Arial"/>
                <a:cs typeface="Arial"/>
              </a:defRPr>
            </a:lvl1pPr>
          </a:lstStyle>
          <a:p>
            <a:endParaRPr/>
          </a:p>
        </p:txBody>
      </p:sp>
      <p:sp>
        <p:nvSpPr>
          <p:cNvPr id="3" name="Holder 3"/>
          <p:cNvSpPr>
            <a:spLocks noGrp="1"/>
          </p:cNvSpPr>
          <p:nvPr>
            <p:ph sz="half" idx="2"/>
          </p:nvPr>
        </p:nvSpPr>
        <p:spPr>
          <a:xfrm>
            <a:off x="407314" y="1043381"/>
            <a:ext cx="4077335" cy="3564254"/>
          </a:xfrm>
          <a:prstGeom prst="rect">
            <a:avLst/>
          </a:prstGeom>
        </p:spPr>
        <p:txBody>
          <a:bodyPr wrap="square" lIns="0" tIns="0" rIns="0" bIns="0">
            <a:spAutoFit/>
          </a:bodyPr>
          <a:lstStyle>
            <a:lvl1pPr>
              <a:defRPr sz="1400" b="0" i="0">
                <a:solidFill>
                  <a:srgbClr val="0C1C1D"/>
                </a:solidFill>
                <a:latin typeface="Arial"/>
                <a:cs typeface="Arial"/>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C0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2802" y="128233"/>
            <a:ext cx="1714452" cy="66098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83819" y="89915"/>
            <a:ext cx="6332220" cy="1687067"/>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448055" y="2089404"/>
            <a:ext cx="4040124" cy="2399450"/>
          </a:xfrm>
          <a:prstGeom prst="rect">
            <a:avLst/>
          </a:prstGeom>
          <a:blipFill>
            <a:blip r:embed="rId4" cstate="print"/>
            <a:stretch>
              <a:fillRect/>
            </a:stretch>
          </a:blipFill>
        </p:spPr>
        <p:txBody>
          <a:bodyPr wrap="square" lIns="0" tIns="0" rIns="0" bIns="0" rtlCol="0"/>
          <a:lstStyle/>
          <a:p>
            <a:endParaRPr/>
          </a:p>
        </p:txBody>
      </p:sp>
      <p:sp>
        <p:nvSpPr>
          <p:cNvPr id="19" name="bg object 19"/>
          <p:cNvSpPr/>
          <p:nvPr/>
        </p:nvSpPr>
        <p:spPr>
          <a:xfrm>
            <a:off x="4696784" y="2196375"/>
            <a:ext cx="3923211" cy="1414860"/>
          </a:xfrm>
          <a:prstGeom prst="rect">
            <a:avLst/>
          </a:prstGeom>
          <a:blipFill>
            <a:blip r:embed="rId5" cstate="print"/>
            <a:stretch>
              <a:fillRect/>
            </a:stretch>
          </a:blipFill>
        </p:spPr>
        <p:txBody>
          <a:bodyPr wrap="square" lIns="0" tIns="0" rIns="0" bIns="0" rtlCol="0"/>
          <a:lstStyle/>
          <a:p>
            <a:endParaRPr/>
          </a:p>
        </p:txBody>
      </p:sp>
      <p:sp>
        <p:nvSpPr>
          <p:cNvPr id="20" name="bg object 20"/>
          <p:cNvSpPr/>
          <p:nvPr/>
        </p:nvSpPr>
        <p:spPr>
          <a:xfrm>
            <a:off x="8016240" y="89915"/>
            <a:ext cx="1043940" cy="672084"/>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2802" y="128233"/>
            <a:ext cx="1714452" cy="66098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878202" y="180212"/>
            <a:ext cx="5387594" cy="878840"/>
          </a:xfrm>
          <a:prstGeom prst="rect">
            <a:avLst/>
          </a:prstGeom>
        </p:spPr>
        <p:txBody>
          <a:bodyPr wrap="square" lIns="0" tIns="0" rIns="0" bIns="0">
            <a:spAutoFit/>
          </a:bodyPr>
          <a:lstStyle>
            <a:lvl1pPr>
              <a:defRPr sz="2800" b="0" i="0">
                <a:solidFill>
                  <a:srgbClr val="C00000"/>
                </a:solidFill>
                <a:latin typeface="Arial"/>
                <a:cs typeface="Arial"/>
              </a:defRPr>
            </a:lvl1pPr>
          </a:lstStyle>
          <a:p>
            <a:endParaRPr/>
          </a:p>
        </p:txBody>
      </p:sp>
      <p:sp>
        <p:nvSpPr>
          <p:cNvPr id="3" name="Holder 3"/>
          <p:cNvSpPr>
            <a:spLocks noGrp="1"/>
          </p:cNvSpPr>
          <p:nvPr>
            <p:ph type="body" idx="1"/>
          </p:nvPr>
        </p:nvSpPr>
        <p:spPr>
          <a:xfrm>
            <a:off x="2363977" y="1265936"/>
            <a:ext cx="5665470" cy="23266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6/10/2021</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goldcopd.org/" TargetMode="External"/><Relationship Id="rId2" Type="http://schemas.openxmlformats.org/officeDocument/2006/relationships/hyperlink" Target="https://www.ipcrg.org/dth10"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s://www.ipcrg.org/dth8"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www.escardio.org/Guidelines/Clinical-Practice-Guidelines/Dyslipidaemias-Management-o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hyperlink" Target="https://goldcopd.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goldcopd.org/" TargetMode="Externa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s://goldcopd.org/" TargetMode="Externa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goldcopd.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goldcopd.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goldcopd.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doi.org/10.1093/gerona/56.3.M146"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doi.org/10.1186/s12890-019-0824-8"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ipcrg.org/dth1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oldcopd.org/"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94508" y="3941659"/>
            <a:ext cx="7913126" cy="981109"/>
          </a:xfrm>
          <a:prstGeom prst="rect">
            <a:avLst/>
          </a:prstGeom>
        </p:spPr>
        <p:txBody>
          <a:bodyPr vert="horz" wrap="square" lIns="0" tIns="12684" rIns="0" bIns="0">
            <a:spAutoFit/>
          </a:bodyPr>
          <a:lstStyle/>
          <a:p>
            <a:pPr marL="1586863" marR="5074" indent="-1574813">
              <a:spcBef>
                <a:spcPts val="100"/>
              </a:spcBef>
            </a:pPr>
            <a:r>
              <a:rPr lang="en-US" sz="1199" dirty="0">
                <a:latin typeface="Arial" panose="020B0604020202020204" pitchFamily="34" charset="0"/>
                <a:sym typeface=""/>
              </a:rPr>
              <a:t>Boehringer Ingelheim </a:t>
            </a:r>
            <a:r>
              <a:rPr lang="en-US" sz="1199" dirty="0" err="1">
                <a:latin typeface="Arial" panose="020B0604020202020204" pitchFamily="34" charset="0"/>
                <a:sym typeface=""/>
              </a:rPr>
              <a:t>gewährte</a:t>
            </a:r>
            <a:r>
              <a:rPr lang="en-US" sz="1199" dirty="0">
                <a:latin typeface="Arial" panose="020B0604020202020204" pitchFamily="34" charset="0"/>
                <a:sym typeface=""/>
              </a:rPr>
              <a:t> </a:t>
            </a:r>
            <a:r>
              <a:rPr lang="en-US" sz="1199" dirty="0" err="1">
                <a:latin typeface="Arial" panose="020B0604020202020204" pitchFamily="34" charset="0"/>
                <a:sym typeface=""/>
              </a:rPr>
              <a:t>einen</a:t>
            </a:r>
            <a:r>
              <a:rPr lang="en-US" sz="1199" dirty="0">
                <a:latin typeface="Arial" panose="020B0604020202020204" pitchFamily="34" charset="0"/>
                <a:sym typeface=""/>
              </a:rPr>
              <a:t> </a:t>
            </a:r>
            <a:r>
              <a:rPr lang="en-US" sz="1199" dirty="0" err="1">
                <a:latin typeface="Arial" panose="020B0604020202020204" pitchFamily="34" charset="0"/>
                <a:sym typeface=""/>
              </a:rPr>
              <a:t>unbeschränkten</a:t>
            </a:r>
            <a:r>
              <a:rPr lang="en-US" sz="1199" dirty="0">
                <a:latin typeface="Arial" panose="020B0604020202020204" pitchFamily="34" charset="0"/>
                <a:sym typeface=""/>
              </a:rPr>
              <a:t> </a:t>
            </a:r>
            <a:r>
              <a:rPr lang="en-US" sz="1199" dirty="0" err="1">
                <a:latin typeface="Arial" panose="020B0604020202020204" pitchFamily="34" charset="0"/>
                <a:sym typeface=""/>
              </a:rPr>
              <a:t>Bildungszuschuss</a:t>
            </a:r>
            <a:r>
              <a:rPr lang="en-US" sz="1199" dirty="0">
                <a:latin typeface="Arial" panose="020B0604020202020204" pitchFamily="34" charset="0"/>
                <a:sym typeface=""/>
              </a:rPr>
              <a:t> </a:t>
            </a:r>
            <a:r>
              <a:rPr lang="en-US" sz="1199" dirty="0" err="1">
                <a:latin typeface="Arial" panose="020B0604020202020204" pitchFamily="34" charset="0"/>
                <a:sym typeface=""/>
              </a:rPr>
              <a:t>zur</a:t>
            </a:r>
            <a:r>
              <a:rPr lang="en-US" sz="1199" dirty="0">
                <a:latin typeface="Arial" panose="020B0604020202020204" pitchFamily="34" charset="0"/>
                <a:sym typeface=""/>
              </a:rPr>
              <a:t> </a:t>
            </a:r>
            <a:r>
              <a:rPr lang="en-US" sz="1199" dirty="0" err="1">
                <a:latin typeface="Arial" panose="020B0604020202020204" pitchFamily="34" charset="0"/>
                <a:sym typeface=""/>
              </a:rPr>
              <a:t>Unterstützung</a:t>
            </a:r>
            <a:r>
              <a:rPr lang="en-US" sz="1199" dirty="0">
                <a:latin typeface="Arial" panose="020B0604020202020204" pitchFamily="34" charset="0"/>
                <a:sym typeface=""/>
              </a:rPr>
              <a:t> der </a:t>
            </a:r>
            <a:r>
              <a:rPr lang="en-US" sz="1199" dirty="0" err="1">
                <a:latin typeface="Arial" panose="020B0604020202020204" pitchFamily="34" charset="0"/>
                <a:sym typeface=""/>
              </a:rPr>
              <a:t>Entwicklung</a:t>
            </a:r>
            <a:r>
              <a:rPr lang="en-US" sz="1199" dirty="0">
                <a:latin typeface="Arial" panose="020B0604020202020204" pitchFamily="34" charset="0"/>
                <a:sym typeface=""/>
              </a:rPr>
              <a:t>, des </a:t>
            </a:r>
            <a:r>
              <a:rPr lang="en-US" sz="1199" dirty="0" err="1">
                <a:latin typeface="Arial" panose="020B0604020202020204" pitchFamily="34" charset="0"/>
                <a:sym typeface=""/>
              </a:rPr>
              <a:t>Satzes</a:t>
            </a:r>
            <a:r>
              <a:rPr lang="en-US" sz="1199" dirty="0">
                <a:latin typeface="Arial" panose="020B0604020202020204" pitchFamily="34" charset="0"/>
                <a:sym typeface=""/>
              </a:rPr>
              <a:t>, des </a:t>
            </a:r>
            <a:r>
              <a:rPr lang="en-US" sz="1199" dirty="0" err="1">
                <a:latin typeface="Arial" panose="020B0604020202020204" pitchFamily="34" charset="0"/>
                <a:sym typeface=""/>
              </a:rPr>
              <a:t>Drucks</a:t>
            </a:r>
            <a:r>
              <a:rPr lang="en-US" sz="1199" dirty="0">
                <a:latin typeface="Arial" panose="020B0604020202020204" pitchFamily="34" charset="0"/>
                <a:sym typeface=""/>
              </a:rPr>
              <a:t> und der </a:t>
            </a:r>
            <a:r>
              <a:rPr lang="en-US" sz="1199" dirty="0" err="1">
                <a:latin typeface="Arial" panose="020B0604020202020204" pitchFamily="34" charset="0"/>
                <a:sym typeface=""/>
              </a:rPr>
              <a:t>damit</a:t>
            </a:r>
            <a:r>
              <a:rPr lang="en-US" sz="1199" dirty="0">
                <a:latin typeface="Arial" panose="020B0604020202020204" pitchFamily="34" charset="0"/>
                <a:sym typeface=""/>
              </a:rPr>
              <a:t> </a:t>
            </a:r>
            <a:r>
              <a:rPr lang="en-US" sz="1199" dirty="0" err="1">
                <a:latin typeface="Arial" panose="020B0604020202020204" pitchFamily="34" charset="0"/>
                <a:sym typeface=""/>
              </a:rPr>
              <a:t>verbundenen</a:t>
            </a:r>
            <a:r>
              <a:rPr lang="en-US" sz="1199" dirty="0">
                <a:latin typeface="Arial" panose="020B0604020202020204" pitchFamily="34" charset="0"/>
                <a:sym typeface=""/>
              </a:rPr>
              <a:t> </a:t>
            </a:r>
            <a:r>
              <a:rPr lang="en-US" sz="1199" dirty="0" err="1">
                <a:latin typeface="Arial" panose="020B0604020202020204" pitchFamily="34" charset="0"/>
                <a:sym typeface=""/>
              </a:rPr>
              <a:t>Kosten</a:t>
            </a:r>
            <a:r>
              <a:rPr lang="en-US" sz="1199" dirty="0">
                <a:latin typeface="Arial" panose="020B0604020202020204" pitchFamily="34" charset="0"/>
                <a:sym typeface=""/>
              </a:rPr>
              <a:t>, trug </a:t>
            </a:r>
            <a:r>
              <a:rPr lang="en-US" sz="1199" dirty="0" err="1">
                <a:latin typeface="Arial" panose="020B0604020202020204" pitchFamily="34" charset="0"/>
                <a:sym typeface=""/>
              </a:rPr>
              <a:t>aber</a:t>
            </a:r>
            <a:r>
              <a:rPr lang="en-US" sz="1199" dirty="0">
                <a:latin typeface="Arial" panose="020B0604020202020204" pitchFamily="34" charset="0"/>
                <a:sym typeface=""/>
              </a:rPr>
              <a:t> </a:t>
            </a:r>
            <a:r>
              <a:rPr lang="en-US" sz="1199" dirty="0" err="1">
                <a:latin typeface="Arial" panose="020B0604020202020204" pitchFamily="34" charset="0"/>
                <a:sym typeface=""/>
              </a:rPr>
              <a:t>nicht</a:t>
            </a:r>
            <a:r>
              <a:rPr lang="en-US" sz="1199" dirty="0">
                <a:latin typeface="Arial" panose="020B0604020202020204" pitchFamily="34" charset="0"/>
                <a:sym typeface=""/>
              </a:rPr>
              <a:t> </a:t>
            </a:r>
            <a:r>
              <a:rPr lang="en-US" sz="1199" dirty="0" err="1">
                <a:latin typeface="Arial" panose="020B0604020202020204" pitchFamily="34" charset="0"/>
                <a:sym typeface=""/>
              </a:rPr>
              <a:t>zum</a:t>
            </a:r>
            <a:r>
              <a:rPr lang="en-US" sz="1199" dirty="0">
                <a:latin typeface="Arial" panose="020B0604020202020204" pitchFamily="34" charset="0"/>
                <a:sym typeface=""/>
              </a:rPr>
              <a:t> </a:t>
            </a:r>
            <a:r>
              <a:rPr lang="en-US" sz="1199" dirty="0" err="1">
                <a:latin typeface="Arial" panose="020B0604020202020204" pitchFamily="34" charset="0"/>
                <a:sym typeface=""/>
              </a:rPr>
              <a:t>Inhalt</a:t>
            </a:r>
            <a:r>
              <a:rPr lang="en-US" sz="1199" dirty="0">
                <a:latin typeface="Arial" panose="020B0604020202020204" pitchFamily="34" charset="0"/>
                <a:sym typeface=""/>
              </a:rPr>
              <a:t> dieses </a:t>
            </a:r>
            <a:r>
              <a:rPr lang="en-US" sz="1199" dirty="0" err="1">
                <a:latin typeface="Arial" panose="020B0604020202020204" pitchFamily="34" charset="0"/>
                <a:sym typeface=""/>
              </a:rPr>
              <a:t>Dokuments</a:t>
            </a:r>
            <a:r>
              <a:rPr lang="en-US" sz="1199" dirty="0">
                <a:latin typeface="Arial" panose="020B0604020202020204" pitchFamily="34" charset="0"/>
                <a:sym typeface=""/>
              </a:rPr>
              <a:t> </a:t>
            </a:r>
            <a:r>
              <a:rPr lang="en-US" sz="1199" dirty="0" err="1">
                <a:latin typeface="Arial" panose="020B0604020202020204" pitchFamily="34" charset="0"/>
                <a:sym typeface=""/>
              </a:rPr>
              <a:t>bei</a:t>
            </a:r>
            <a:r>
              <a:rPr lang="en-US" sz="1199" dirty="0">
                <a:latin typeface="Arial" panose="020B0604020202020204" pitchFamily="34" charset="0"/>
                <a:sym typeface=""/>
              </a:rPr>
              <a:t>.</a:t>
            </a:r>
          </a:p>
          <a:p>
            <a:pPr>
              <a:spcBef>
                <a:spcPts val="40"/>
              </a:spcBef>
            </a:pPr>
            <a:endParaRPr lang="en-US" sz="1099" dirty="0">
              <a:latin typeface="Arial" panose="020B0604020202020204" pitchFamily="34" charset="0"/>
              <a:sym typeface=""/>
            </a:endParaRPr>
          </a:p>
          <a:p>
            <a:pPr marL="289847" algn="ctr"/>
            <a:r>
              <a:rPr lang="en-US" sz="1598" i="1" dirty="0" err="1">
                <a:solidFill>
                  <a:srgbClr val="074A87"/>
                </a:solidFill>
                <a:latin typeface="Arial" panose="020B0604020202020204" pitchFamily="34" charset="0"/>
                <a:sym typeface=""/>
              </a:rPr>
              <a:t>Gutes</a:t>
            </a:r>
            <a:r>
              <a:rPr lang="en-US" sz="1598" i="1" dirty="0">
                <a:solidFill>
                  <a:srgbClr val="074A87"/>
                </a:solidFill>
                <a:latin typeface="Arial" panose="020B0604020202020204" pitchFamily="34" charset="0"/>
                <a:sym typeface=""/>
              </a:rPr>
              <a:t> </a:t>
            </a:r>
            <a:r>
              <a:rPr lang="en-US" sz="1598" i="1" dirty="0" err="1">
                <a:solidFill>
                  <a:srgbClr val="074A87"/>
                </a:solidFill>
                <a:latin typeface="Arial" panose="020B0604020202020204" pitchFamily="34" charset="0"/>
                <a:sym typeface=""/>
              </a:rPr>
              <a:t>Atmen</a:t>
            </a:r>
            <a:r>
              <a:rPr lang="en-US" sz="1598" i="1" dirty="0">
                <a:solidFill>
                  <a:srgbClr val="074A87"/>
                </a:solidFill>
                <a:latin typeface="Arial" panose="020B0604020202020204" pitchFamily="34" charset="0"/>
                <a:sym typeface=""/>
              </a:rPr>
              <a:t> und </a:t>
            </a:r>
            <a:r>
              <a:rPr lang="en-US" sz="1598" i="1" dirty="0" err="1">
                <a:solidFill>
                  <a:srgbClr val="FF0000"/>
                </a:solidFill>
                <a:latin typeface="Arial" panose="020B0604020202020204" pitchFamily="34" charset="0"/>
                <a:sym typeface=""/>
              </a:rPr>
              <a:t>Wohlbefinden</a:t>
            </a:r>
            <a:r>
              <a:rPr lang="en-US" sz="1598" i="1" dirty="0">
                <a:solidFill>
                  <a:srgbClr val="074A87"/>
                </a:solidFill>
                <a:latin typeface="Arial" panose="020B0604020202020204" pitchFamily="34" charset="0"/>
                <a:sym typeface=""/>
              </a:rPr>
              <a:t> </a:t>
            </a:r>
            <a:r>
              <a:rPr lang="en-US" sz="1598" i="1" dirty="0" err="1">
                <a:solidFill>
                  <a:srgbClr val="074A87"/>
                </a:solidFill>
                <a:latin typeface="Arial" panose="020B0604020202020204" pitchFamily="34" charset="0"/>
                <a:sym typeface=""/>
              </a:rPr>
              <a:t>durch</a:t>
            </a:r>
            <a:r>
              <a:rPr lang="en-US" sz="1598" i="1" dirty="0">
                <a:solidFill>
                  <a:srgbClr val="074A87"/>
                </a:solidFill>
                <a:latin typeface="Arial" panose="020B0604020202020204" pitchFamily="34" charset="0"/>
                <a:sym typeface=""/>
              </a:rPr>
              <a:t> </a:t>
            </a:r>
            <a:r>
              <a:rPr lang="en-US" sz="1598" i="1" dirty="0" err="1">
                <a:solidFill>
                  <a:srgbClr val="074A87"/>
                </a:solidFill>
                <a:latin typeface="Arial" panose="020B0604020202020204" pitchFamily="34" charset="0"/>
                <a:sym typeface=""/>
              </a:rPr>
              <a:t>universellen</a:t>
            </a:r>
            <a:r>
              <a:rPr lang="en-US" sz="1598" i="1" dirty="0">
                <a:solidFill>
                  <a:srgbClr val="074A87"/>
                </a:solidFill>
                <a:latin typeface="Arial" panose="020B0604020202020204" pitchFamily="34" charset="0"/>
                <a:sym typeface=""/>
              </a:rPr>
              <a:t> </a:t>
            </a:r>
            <a:r>
              <a:rPr lang="en-US" sz="1598" i="1" dirty="0" err="1">
                <a:solidFill>
                  <a:srgbClr val="074A87"/>
                </a:solidFill>
                <a:latin typeface="Arial" panose="020B0604020202020204" pitchFamily="34" charset="0"/>
                <a:sym typeface=""/>
              </a:rPr>
              <a:t>Zugang</a:t>
            </a:r>
            <a:r>
              <a:rPr lang="en-US" sz="1598" i="1" dirty="0">
                <a:solidFill>
                  <a:srgbClr val="074A87"/>
                </a:solidFill>
                <a:latin typeface="Arial" panose="020B0604020202020204" pitchFamily="34" charset="0"/>
                <a:sym typeface=""/>
              </a:rPr>
              <a:t> </a:t>
            </a:r>
            <a:r>
              <a:rPr lang="en-US" sz="1598" i="1" dirty="0" err="1">
                <a:solidFill>
                  <a:srgbClr val="074A87"/>
                </a:solidFill>
                <a:latin typeface="Arial" panose="020B0604020202020204" pitchFamily="34" charset="0"/>
                <a:sym typeface=""/>
              </a:rPr>
              <a:t>zu</a:t>
            </a:r>
            <a:r>
              <a:rPr lang="en-US" sz="1598" i="1" dirty="0">
                <a:solidFill>
                  <a:srgbClr val="074A87"/>
                </a:solidFill>
                <a:latin typeface="Arial" panose="020B0604020202020204" pitchFamily="34" charset="0"/>
                <a:sym typeface=""/>
              </a:rPr>
              <a:t> </a:t>
            </a:r>
            <a:r>
              <a:rPr lang="en-US" sz="1598" i="1" dirty="0" err="1">
                <a:solidFill>
                  <a:srgbClr val="074A87"/>
                </a:solidFill>
                <a:latin typeface="Arial" panose="020B0604020202020204" pitchFamily="34" charset="0"/>
                <a:sym typeface=""/>
              </a:rPr>
              <a:t>richtiger</a:t>
            </a:r>
            <a:r>
              <a:rPr lang="en-US" sz="1598" i="1" dirty="0">
                <a:solidFill>
                  <a:srgbClr val="074A87"/>
                </a:solidFill>
                <a:latin typeface="Arial" panose="020B0604020202020204" pitchFamily="34" charset="0"/>
                <a:sym typeface=""/>
              </a:rPr>
              <a:t> </a:t>
            </a:r>
            <a:r>
              <a:rPr lang="en-US" sz="1598" i="1" dirty="0" err="1">
                <a:solidFill>
                  <a:srgbClr val="074A87"/>
                </a:solidFill>
                <a:latin typeface="Arial" panose="020B0604020202020204" pitchFamily="34" charset="0"/>
                <a:sym typeface=""/>
              </a:rPr>
              <a:t>Versorgung</a:t>
            </a:r>
            <a:endParaRPr lang="en-US" sz="1598" dirty="0">
              <a:latin typeface="Arial" panose="020B0604020202020204" pitchFamily="34" charset="0"/>
              <a:sym typeface=""/>
            </a:endParaRPr>
          </a:p>
        </p:txBody>
      </p:sp>
      <p:sp>
        <p:nvSpPr>
          <p:cNvPr id="4" name="object 4"/>
          <p:cNvSpPr txBox="1">
            <a:spLocks noGrp="1"/>
          </p:cNvSpPr>
          <p:nvPr>
            <p:ph type="title"/>
          </p:nvPr>
        </p:nvSpPr>
        <p:spPr>
          <a:xfrm>
            <a:off x="2136607" y="1053740"/>
            <a:ext cx="5227218" cy="939909"/>
          </a:xfrm>
          <a:prstGeom prst="rect">
            <a:avLst/>
          </a:prstGeom>
        </p:spPr>
        <p:txBody>
          <a:bodyPr vert="horz" wrap="square" lIns="0" tIns="13319" rIns="0" bIns="0">
            <a:spAutoFit/>
          </a:bodyPr>
          <a:lstStyle/>
          <a:p>
            <a:pPr marL="12685">
              <a:spcBef>
                <a:spcPts val="105"/>
              </a:spcBef>
            </a:pPr>
            <a:r>
              <a:rPr lang="en-US" sz="5993" dirty="0" err="1">
                <a:solidFill>
                  <a:srgbClr val="00050A"/>
                </a:solidFill>
                <a:latin typeface="Arial" panose="020B0604020202020204" pitchFamily="34" charset="0"/>
                <a:cs typeface="+mn-cs"/>
                <a:sym typeface=""/>
              </a:rPr>
              <a:t>Multimorbidität</a:t>
            </a:r>
            <a:endParaRPr lang="en-US" sz="5993" dirty="0">
              <a:latin typeface="Arial" panose="020B0604020202020204" pitchFamily="34" charset="0"/>
              <a:cs typeface="+mn-cs"/>
              <a:sym typeface=""/>
            </a:endParaRPr>
          </a:p>
        </p:txBody>
      </p:sp>
      <p:sp>
        <p:nvSpPr>
          <p:cNvPr id="5" name="object 5"/>
          <p:cNvSpPr txBox="1"/>
          <p:nvPr/>
        </p:nvSpPr>
        <p:spPr>
          <a:xfrm>
            <a:off x="2657299" y="2365452"/>
            <a:ext cx="3787544" cy="841820"/>
          </a:xfrm>
          <a:prstGeom prst="rect">
            <a:avLst/>
          </a:prstGeom>
        </p:spPr>
        <p:txBody>
          <a:bodyPr vert="horz" wrap="square" lIns="0" tIns="12684" rIns="0" bIns="0">
            <a:spAutoFit/>
          </a:bodyPr>
          <a:lstStyle/>
          <a:p>
            <a:pPr algn="ctr">
              <a:spcBef>
                <a:spcPts val="100"/>
              </a:spcBef>
            </a:pPr>
            <a:r>
              <a:rPr lang="en-US" sz="1798">
                <a:solidFill>
                  <a:srgbClr val="00050A"/>
                </a:solidFill>
                <a:latin typeface="Arial" panose="020B0604020202020204" pitchFamily="34" charset="0"/>
                <a:sym typeface=""/>
              </a:rPr>
              <a:t>Eine IPCRG-Initiative Multimorbiditätsmanagement bei COPD</a:t>
            </a:r>
            <a:endParaRPr lang="en-US" sz="1798" dirty="0">
              <a:latin typeface="Arial" panose="020B0604020202020204" pitchFamily="34" charset="0"/>
              <a:sym typeface=""/>
            </a:endParaRPr>
          </a:p>
        </p:txBody>
      </p:sp>
      <p:sp>
        <p:nvSpPr>
          <p:cNvPr id="6" name="object 6"/>
          <p:cNvSpPr/>
          <p:nvPr/>
        </p:nvSpPr>
        <p:spPr>
          <a:xfrm>
            <a:off x="8011994" y="91326"/>
            <a:ext cx="1044174" cy="669733"/>
          </a:xfrm>
          <a:prstGeom prst="rect">
            <a:avLst/>
          </a:prstGeom>
          <a:blipFill>
            <a:blip r:embed="rId2" cstate="print"/>
            <a:stretch>
              <a:fillRect/>
            </a:stretch>
          </a:blipFill>
        </p:spPr>
        <p:txBody>
          <a:bodyPr wrap="square" lIns="0" tIns="0" rIns="0" bIns="0"/>
          <a:lstStyle/>
          <a:p>
            <a:endParaRPr sz="1798"/>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7758" y="426954"/>
            <a:ext cx="6484235" cy="626322"/>
          </a:xfrm>
          <a:prstGeom prst="rect">
            <a:avLst/>
          </a:prstGeom>
        </p:spPr>
        <p:txBody>
          <a:bodyPr vert="horz" wrap="square" lIns="0" tIns="11416" rIns="0" bIns="0">
            <a:spAutoFit/>
          </a:bodyPr>
          <a:lstStyle/>
          <a:p>
            <a:pPr algn="ctr">
              <a:spcBef>
                <a:spcPts val="90"/>
              </a:spcBef>
            </a:pPr>
            <a:r>
              <a:rPr lang="en-US" sz="1998" dirty="0" err="1">
                <a:latin typeface="Arial" panose="020B0604020202020204" pitchFamily="34" charset="0"/>
                <a:cs typeface="+mn-cs"/>
                <a:sym typeface=""/>
              </a:rPr>
              <a:t>Verbesserung</a:t>
            </a:r>
            <a:r>
              <a:rPr lang="en-US" sz="1998" dirty="0">
                <a:latin typeface="Arial" panose="020B0604020202020204" pitchFamily="34" charset="0"/>
                <a:cs typeface="+mn-cs"/>
                <a:sym typeface=""/>
              </a:rPr>
              <a:t> des Managements von </a:t>
            </a:r>
            <a:r>
              <a:rPr lang="en-US" sz="1998" dirty="0" err="1">
                <a:latin typeface="Arial" panose="020B0604020202020204" pitchFamily="34" charset="0"/>
                <a:cs typeface="+mn-cs"/>
                <a:sym typeface=""/>
              </a:rPr>
              <a:t>multimorbiden</a:t>
            </a:r>
            <a:r>
              <a:rPr lang="en-US" sz="1998" dirty="0">
                <a:latin typeface="Arial" panose="020B0604020202020204" pitchFamily="34" charset="0"/>
                <a:cs typeface="+mn-cs"/>
                <a:sym typeface=""/>
              </a:rPr>
              <a:t> COPD-</a:t>
            </a:r>
            <a:r>
              <a:rPr lang="en-US" sz="1998" dirty="0" err="1">
                <a:latin typeface="Arial" panose="020B0604020202020204" pitchFamily="34" charset="0"/>
                <a:cs typeface="+mn-cs"/>
                <a:sym typeface=""/>
              </a:rPr>
              <a:t>Patienten</a:t>
            </a:r>
            <a:r>
              <a:rPr lang="en-US" sz="1998" dirty="0">
                <a:latin typeface="Arial" panose="020B0604020202020204" pitchFamily="34" charset="0"/>
                <a:cs typeface="+mn-cs"/>
                <a:sym typeface=""/>
              </a:rPr>
              <a:t> in der </a:t>
            </a:r>
            <a:r>
              <a:rPr lang="en-US" sz="1998" dirty="0" err="1">
                <a:latin typeface="Arial" panose="020B0604020202020204" pitchFamily="34" charset="0"/>
                <a:cs typeface="+mn-cs"/>
                <a:sym typeface=""/>
              </a:rPr>
              <a:t>Primärversorgung</a:t>
            </a:r>
            <a:endParaRPr lang="en-US" sz="1998" dirty="0">
              <a:latin typeface="Arial" panose="020B0604020202020204" pitchFamily="34" charset="0"/>
              <a:cs typeface="+mn-cs"/>
              <a:sym typeface=""/>
            </a:endParaRPr>
          </a:p>
        </p:txBody>
      </p:sp>
      <p:sp>
        <p:nvSpPr>
          <p:cNvPr id="3" name="object 3"/>
          <p:cNvSpPr txBox="1"/>
          <p:nvPr/>
        </p:nvSpPr>
        <p:spPr>
          <a:xfrm>
            <a:off x="392286" y="1289666"/>
            <a:ext cx="7630899" cy="3192447"/>
          </a:xfrm>
          <a:prstGeom prst="rect">
            <a:avLst/>
          </a:prstGeom>
        </p:spPr>
        <p:txBody>
          <a:bodyPr vert="horz" wrap="square" lIns="0" tIns="13319" rIns="0" bIns="0">
            <a:spAutoFit/>
          </a:bodyPr>
          <a:lstStyle/>
          <a:p>
            <a:pPr marL="322193" indent="-258768">
              <a:spcBef>
                <a:spcPts val="105"/>
              </a:spcBef>
              <a:buClr>
                <a:srgbClr val="000000"/>
              </a:buClr>
              <a:buSzPct val="128125"/>
              <a:buFont typeface="Times New Roman"/>
              <a:buChar char="•"/>
              <a:tabLst>
                <a:tab pos="321559" algn="l"/>
                <a:tab pos="322193" algn="l"/>
              </a:tabLst>
            </a:pPr>
            <a:r>
              <a:rPr lang="en-US" sz="1598" kern="0" dirty="0" err="1">
                <a:solidFill>
                  <a:srgbClr val="0C1C1D">
                    <a:lumMod val="100000"/>
                  </a:srgbClr>
                </a:solidFill>
                <a:latin typeface="Arial" panose="020B0604020202020204" pitchFamily="34" charset="0"/>
                <a:sym typeface=""/>
              </a:rPr>
              <a:t>Optimierung</a:t>
            </a:r>
            <a:r>
              <a:rPr lang="en-US" sz="1598" kern="0" dirty="0">
                <a:solidFill>
                  <a:srgbClr val="0C1C1D">
                    <a:lumMod val="100000"/>
                  </a:srgbClr>
                </a:solidFill>
                <a:latin typeface="Arial" panose="020B0604020202020204" pitchFamily="34" charset="0"/>
                <a:sym typeface=""/>
              </a:rPr>
              <a:t> des </a:t>
            </a:r>
            <a:r>
              <a:rPr lang="en-US" sz="1598" kern="0" dirty="0" err="1">
                <a:solidFill>
                  <a:srgbClr val="0C1C1D">
                    <a:lumMod val="100000"/>
                  </a:srgbClr>
                </a:solidFill>
                <a:latin typeface="Arial" panose="020B0604020202020204" pitchFamily="34" charset="0"/>
                <a:sym typeface=""/>
              </a:rPr>
              <a:t>Behandlungsschemas</a:t>
            </a:r>
            <a:r>
              <a:rPr lang="en-US" sz="1598" kern="0" dirty="0">
                <a:solidFill>
                  <a:srgbClr val="0C1C1D">
                    <a:lumMod val="100000"/>
                  </a:srgbClr>
                </a:solidFill>
                <a:latin typeface="Arial" panose="020B0604020202020204" pitchFamily="34" charset="0"/>
                <a:sym typeface=""/>
              </a:rPr>
              <a:t> </a:t>
            </a:r>
            <a:r>
              <a:rPr lang="en-US" sz="1598" kern="0" dirty="0" err="1">
                <a:solidFill>
                  <a:srgbClr val="0C1C1D">
                    <a:lumMod val="100000"/>
                  </a:srgbClr>
                </a:solidFill>
                <a:latin typeface="Arial" panose="020B0604020202020204" pitchFamily="34" charset="0"/>
                <a:sym typeface=""/>
              </a:rPr>
              <a:t>nach</a:t>
            </a:r>
            <a:r>
              <a:rPr lang="en-US" sz="1598" kern="0" dirty="0">
                <a:solidFill>
                  <a:srgbClr val="0C1C1D">
                    <a:lumMod val="100000"/>
                  </a:srgbClr>
                </a:solidFill>
                <a:latin typeface="Arial" panose="020B0604020202020204" pitchFamily="34" charset="0"/>
                <a:sym typeface=""/>
              </a:rPr>
              <a:t> der GOLD-</a:t>
            </a:r>
            <a:r>
              <a:rPr lang="en-US" sz="1598" kern="0" dirty="0" err="1">
                <a:solidFill>
                  <a:srgbClr val="0C1C1D">
                    <a:lumMod val="100000"/>
                  </a:srgbClr>
                </a:solidFill>
                <a:latin typeface="Arial" panose="020B0604020202020204" pitchFamily="34" charset="0"/>
                <a:sym typeface=""/>
              </a:rPr>
              <a:t>Klassifikation</a:t>
            </a:r>
            <a:r>
              <a:rPr lang="en-US" sz="1598" kern="0" dirty="0">
                <a:solidFill>
                  <a:srgbClr val="0C1C1D">
                    <a:lumMod val="100000"/>
                  </a:srgbClr>
                </a:solidFill>
                <a:latin typeface="Arial" panose="020B0604020202020204" pitchFamily="34" charset="0"/>
                <a:sym typeface=""/>
              </a:rPr>
              <a:t> (GOLD 2020)</a:t>
            </a:r>
            <a:r>
              <a:rPr lang="en-US" sz="1598" kern="0" dirty="0">
                <a:solidFill>
                  <a:srgbClr val="FF0000"/>
                </a:solidFill>
                <a:latin typeface="Arial" panose="020B0604020202020204" pitchFamily="34" charset="0"/>
                <a:sym typeface=""/>
              </a:rPr>
              <a:t>;  </a:t>
            </a:r>
            <a:r>
              <a:rPr lang="en-US" sz="1598" kern="0" dirty="0" err="1">
                <a:solidFill>
                  <a:srgbClr val="0C1C1D">
                    <a:lumMod val="100000"/>
                  </a:srgbClr>
                </a:solidFill>
                <a:latin typeface="Arial" panose="020B0604020202020204" pitchFamily="34" charset="0"/>
                <a:sym typeface=""/>
              </a:rPr>
              <a:t>Komorbiditäten</a:t>
            </a:r>
            <a:r>
              <a:rPr lang="en-US" sz="1598" kern="0" dirty="0">
                <a:solidFill>
                  <a:srgbClr val="0C1C1D">
                    <a:lumMod val="100000"/>
                  </a:srgbClr>
                </a:solidFill>
                <a:latin typeface="Arial" panose="020B0604020202020204" pitchFamily="34" charset="0"/>
                <a:sym typeface=""/>
              </a:rPr>
              <a:t> </a:t>
            </a:r>
            <a:r>
              <a:rPr lang="en-US" sz="1598" kern="0" dirty="0" err="1">
                <a:solidFill>
                  <a:srgbClr val="0C1C1D">
                    <a:lumMod val="100000"/>
                  </a:srgbClr>
                </a:solidFill>
                <a:latin typeface="Arial" panose="020B0604020202020204" pitchFamily="34" charset="0"/>
                <a:sym typeface=""/>
              </a:rPr>
              <a:t>beurteilen</a:t>
            </a:r>
            <a:r>
              <a:rPr lang="en-US" sz="1598" kern="0" dirty="0">
                <a:solidFill>
                  <a:srgbClr val="0C1C1D">
                    <a:lumMod val="100000"/>
                  </a:srgbClr>
                </a:solidFill>
                <a:latin typeface="Arial" panose="020B0604020202020204" pitchFamily="34" charset="0"/>
                <a:sym typeface=""/>
              </a:rPr>
              <a:t> und </a:t>
            </a:r>
            <a:r>
              <a:rPr lang="en-US" sz="1598" kern="0" dirty="0" err="1">
                <a:solidFill>
                  <a:srgbClr val="0C1C1D">
                    <a:lumMod val="100000"/>
                  </a:srgbClr>
                </a:solidFill>
                <a:latin typeface="Arial" panose="020B0604020202020204" pitchFamily="34" charset="0"/>
                <a:sym typeface=""/>
              </a:rPr>
              <a:t>behandeln</a:t>
            </a:r>
            <a:r>
              <a:rPr lang="en-US" sz="1598" kern="0" dirty="0">
                <a:solidFill>
                  <a:srgbClr val="0C1C1D">
                    <a:lumMod val="100000"/>
                  </a:srgbClr>
                </a:solidFill>
                <a:latin typeface="Arial" panose="020B0604020202020204" pitchFamily="34" charset="0"/>
                <a:sym typeface=""/>
              </a:rPr>
              <a:t> </a:t>
            </a:r>
            <a:r>
              <a:rPr lang="en-US" sz="1598" kern="0" baseline="30000" dirty="0">
                <a:latin typeface="Arial" panose="020B0604020202020204" pitchFamily="34" charset="0"/>
                <a:sym typeface=""/>
              </a:rPr>
              <a:t>1,2</a:t>
            </a:r>
          </a:p>
          <a:p>
            <a:pPr>
              <a:spcBef>
                <a:spcPts val="45"/>
              </a:spcBef>
            </a:pPr>
            <a:endParaRPr lang="en-US" sz="2297" dirty="0">
              <a:latin typeface="Arial" panose="020B0604020202020204" pitchFamily="34" charset="0"/>
              <a:sym typeface=""/>
            </a:endParaRPr>
          </a:p>
          <a:p>
            <a:pPr marL="322193" marR="202322" indent="-258768" algn="just">
              <a:buClr>
                <a:srgbClr val="000000"/>
              </a:buClr>
              <a:buSzPct val="131250"/>
              <a:buFont typeface="Times New Roman"/>
              <a:buChar char="•"/>
              <a:tabLst>
                <a:tab pos="322193" algn="l"/>
              </a:tabLst>
            </a:pPr>
            <a:r>
              <a:rPr lang="en-US" sz="1598" kern="0" dirty="0">
                <a:solidFill>
                  <a:srgbClr val="0C1C1D">
                    <a:lumMod val="100000"/>
                  </a:srgbClr>
                </a:solidFill>
                <a:latin typeface="Arial" panose="020B0604020202020204" pitchFamily="34" charset="0"/>
                <a:sym typeface=""/>
              </a:rPr>
              <a:t>Bei </a:t>
            </a:r>
            <a:r>
              <a:rPr lang="en-US" sz="1598" kern="0" dirty="0" err="1">
                <a:solidFill>
                  <a:srgbClr val="0C1C1D">
                    <a:lumMod val="100000"/>
                  </a:srgbClr>
                </a:solidFill>
                <a:latin typeface="Arial" panose="020B0604020202020204" pitchFamily="34" charset="0"/>
                <a:sym typeface=""/>
              </a:rPr>
              <a:t>Patienten</a:t>
            </a:r>
            <a:r>
              <a:rPr lang="en-US" sz="1598" kern="0" dirty="0">
                <a:solidFill>
                  <a:srgbClr val="0C1C1D">
                    <a:lumMod val="100000"/>
                  </a:srgbClr>
                </a:solidFill>
                <a:latin typeface="Arial" panose="020B0604020202020204" pitchFamily="34" charset="0"/>
                <a:sym typeface=""/>
              </a:rPr>
              <a:t> </a:t>
            </a:r>
            <a:r>
              <a:rPr lang="en-US" sz="1598" kern="0" dirty="0" err="1">
                <a:solidFill>
                  <a:srgbClr val="0C1C1D">
                    <a:lumMod val="100000"/>
                  </a:srgbClr>
                </a:solidFill>
                <a:latin typeface="Arial" panose="020B0604020202020204" pitchFamily="34" charset="0"/>
                <a:sym typeface=""/>
              </a:rPr>
              <a:t>mit</a:t>
            </a:r>
            <a:r>
              <a:rPr lang="en-US" sz="1598" kern="0" dirty="0">
                <a:solidFill>
                  <a:srgbClr val="0C1C1D">
                    <a:lumMod val="100000"/>
                  </a:srgbClr>
                </a:solidFill>
                <a:latin typeface="Arial" panose="020B0604020202020204" pitchFamily="34" charset="0"/>
                <a:sym typeface=""/>
              </a:rPr>
              <a:t> </a:t>
            </a:r>
            <a:r>
              <a:rPr lang="en-US" sz="1598" kern="0" dirty="0" err="1">
                <a:solidFill>
                  <a:srgbClr val="0C1C1D">
                    <a:lumMod val="100000"/>
                  </a:srgbClr>
                </a:solidFill>
                <a:latin typeface="Arial" panose="020B0604020202020204" pitchFamily="34" charset="0"/>
                <a:sym typeface=""/>
              </a:rPr>
              <a:t>Multimorbidität</a:t>
            </a:r>
            <a:r>
              <a:rPr lang="en-US" sz="1598" kern="0" dirty="0">
                <a:solidFill>
                  <a:srgbClr val="0C1C1D">
                    <a:lumMod val="100000"/>
                  </a:srgbClr>
                </a:solidFill>
                <a:latin typeface="Arial" panose="020B0604020202020204" pitchFamily="34" charset="0"/>
                <a:sym typeface=""/>
              </a:rPr>
              <a:t> </a:t>
            </a:r>
            <a:r>
              <a:rPr lang="en-US" sz="1598" kern="0" dirty="0" err="1">
                <a:solidFill>
                  <a:srgbClr val="0C1C1D">
                    <a:lumMod val="100000"/>
                  </a:srgbClr>
                </a:solidFill>
                <a:latin typeface="Arial" panose="020B0604020202020204" pitchFamily="34" charset="0"/>
                <a:sym typeface=""/>
              </a:rPr>
              <a:t>eine</a:t>
            </a:r>
            <a:r>
              <a:rPr lang="en-US" sz="1598" kern="0" dirty="0">
                <a:solidFill>
                  <a:srgbClr val="0C1C1D">
                    <a:lumMod val="100000"/>
                  </a:srgbClr>
                </a:solidFill>
                <a:latin typeface="Arial" panose="020B0604020202020204" pitchFamily="34" charset="0"/>
                <a:sym typeface=""/>
              </a:rPr>
              <a:t> </a:t>
            </a:r>
            <a:r>
              <a:rPr lang="en-US" sz="1598" kern="0" dirty="0" err="1">
                <a:solidFill>
                  <a:srgbClr val="0C1C1D">
                    <a:lumMod val="100000"/>
                  </a:srgbClr>
                </a:solidFill>
                <a:latin typeface="Arial" panose="020B0604020202020204" pitchFamily="34" charset="0"/>
                <a:sym typeface=""/>
              </a:rPr>
              <a:t>Überprüfung</a:t>
            </a:r>
            <a:r>
              <a:rPr lang="en-US" sz="1598" kern="0" dirty="0">
                <a:solidFill>
                  <a:srgbClr val="0C1C1D">
                    <a:lumMod val="100000"/>
                  </a:srgbClr>
                </a:solidFill>
                <a:latin typeface="Arial" panose="020B0604020202020204" pitchFamily="34" charset="0"/>
                <a:sym typeface=""/>
              </a:rPr>
              <a:t> der COPD-</a:t>
            </a:r>
            <a:r>
              <a:rPr lang="en-US" sz="1598" kern="0" dirty="0" err="1">
                <a:solidFill>
                  <a:srgbClr val="0C1C1D">
                    <a:lumMod val="100000"/>
                  </a:srgbClr>
                </a:solidFill>
                <a:latin typeface="Arial" panose="020B0604020202020204" pitchFamily="34" charset="0"/>
                <a:sym typeface=""/>
              </a:rPr>
              <a:t>Behandlung</a:t>
            </a:r>
            <a:r>
              <a:rPr lang="en-US" sz="1598" kern="0" dirty="0">
                <a:solidFill>
                  <a:srgbClr val="0C1C1D">
                    <a:lumMod val="100000"/>
                  </a:srgbClr>
                </a:solidFill>
                <a:latin typeface="Arial" panose="020B0604020202020204" pitchFamily="34" charset="0"/>
                <a:sym typeface=""/>
              </a:rPr>
              <a:t> </a:t>
            </a:r>
            <a:r>
              <a:rPr lang="en-US" sz="1598" kern="0" dirty="0" err="1">
                <a:solidFill>
                  <a:srgbClr val="0C1C1D">
                    <a:lumMod val="100000"/>
                  </a:srgbClr>
                </a:solidFill>
                <a:latin typeface="Arial" panose="020B0604020202020204" pitchFamily="34" charset="0"/>
                <a:sym typeface=""/>
              </a:rPr>
              <a:t>mit</a:t>
            </a:r>
            <a:r>
              <a:rPr lang="en-US" sz="1598" kern="0" dirty="0">
                <a:solidFill>
                  <a:srgbClr val="0C1C1D">
                    <a:lumMod val="100000"/>
                  </a:srgbClr>
                </a:solidFill>
                <a:latin typeface="Arial" panose="020B0604020202020204" pitchFamily="34" charset="0"/>
                <a:sym typeface=""/>
              </a:rPr>
              <a:t> </a:t>
            </a:r>
            <a:r>
              <a:rPr lang="en-US" sz="1598" kern="0" dirty="0" err="1">
                <a:solidFill>
                  <a:srgbClr val="0C1C1D">
                    <a:lumMod val="100000"/>
                  </a:srgbClr>
                </a:solidFill>
                <a:latin typeface="Arial" panose="020B0604020202020204" pitchFamily="34" charset="0"/>
                <a:sym typeface=""/>
              </a:rPr>
              <a:t>Schwerpunkt</a:t>
            </a:r>
            <a:r>
              <a:rPr lang="en-US" sz="1598" kern="0" dirty="0">
                <a:solidFill>
                  <a:srgbClr val="0C1C1D">
                    <a:lumMod val="100000"/>
                  </a:srgbClr>
                </a:solidFill>
                <a:latin typeface="Arial" panose="020B0604020202020204" pitchFamily="34" charset="0"/>
                <a:sym typeface=""/>
              </a:rPr>
              <a:t> auf der </a:t>
            </a:r>
            <a:r>
              <a:rPr lang="en-US" sz="1598" kern="0" dirty="0" err="1">
                <a:solidFill>
                  <a:srgbClr val="0C1C1D">
                    <a:lumMod val="100000"/>
                  </a:srgbClr>
                </a:solidFill>
                <a:latin typeface="Arial" panose="020B0604020202020204" pitchFamily="34" charset="0"/>
                <a:sym typeface=""/>
              </a:rPr>
              <a:t>Schnittstelle</a:t>
            </a:r>
            <a:r>
              <a:rPr lang="en-US" sz="1598" kern="0" dirty="0">
                <a:solidFill>
                  <a:srgbClr val="0C1C1D">
                    <a:lumMod val="100000"/>
                  </a:srgbClr>
                </a:solidFill>
                <a:latin typeface="Arial" panose="020B0604020202020204" pitchFamily="34" charset="0"/>
                <a:sym typeface=""/>
              </a:rPr>
              <a:t> </a:t>
            </a:r>
            <a:r>
              <a:rPr lang="en-US" sz="1598" kern="0" dirty="0" err="1">
                <a:solidFill>
                  <a:srgbClr val="0C1C1D">
                    <a:lumMod val="100000"/>
                  </a:srgbClr>
                </a:solidFill>
                <a:latin typeface="Arial" panose="020B0604020202020204" pitchFamily="34" charset="0"/>
                <a:sym typeface=""/>
              </a:rPr>
              <a:t>zwischen</a:t>
            </a:r>
            <a:r>
              <a:rPr lang="en-US" sz="1598" kern="0" dirty="0">
                <a:solidFill>
                  <a:srgbClr val="0C1C1D">
                    <a:lumMod val="100000"/>
                  </a:srgbClr>
                </a:solidFill>
                <a:latin typeface="Arial" panose="020B0604020202020204" pitchFamily="34" charset="0"/>
                <a:sym typeface=""/>
              </a:rPr>
              <a:t> den </a:t>
            </a:r>
            <a:r>
              <a:rPr lang="en-US" sz="1598" kern="0" dirty="0" err="1">
                <a:solidFill>
                  <a:srgbClr val="0C1C1D">
                    <a:lumMod val="100000"/>
                  </a:srgbClr>
                </a:solidFill>
                <a:latin typeface="Arial" panose="020B0604020202020204" pitchFamily="34" charset="0"/>
                <a:sym typeface=""/>
              </a:rPr>
              <a:t>Symptomen</a:t>
            </a:r>
            <a:r>
              <a:rPr lang="en-US" sz="1598" kern="0" dirty="0">
                <a:solidFill>
                  <a:srgbClr val="0C1C1D">
                    <a:lumMod val="100000"/>
                  </a:srgbClr>
                </a:solidFill>
                <a:latin typeface="Arial" panose="020B0604020202020204" pitchFamily="34" charset="0"/>
                <a:sym typeface=""/>
              </a:rPr>
              <a:t> der </a:t>
            </a:r>
            <a:r>
              <a:rPr lang="en-US" sz="1598" kern="0" dirty="0" err="1">
                <a:solidFill>
                  <a:srgbClr val="0C1C1D">
                    <a:lumMod val="100000"/>
                  </a:srgbClr>
                </a:solidFill>
                <a:latin typeface="Arial" panose="020B0604020202020204" pitchFamily="34" charset="0"/>
                <a:sym typeface=""/>
              </a:rPr>
              <a:t>komorbiden</a:t>
            </a:r>
            <a:r>
              <a:rPr lang="en-US" sz="1598" kern="0" dirty="0">
                <a:solidFill>
                  <a:srgbClr val="0C1C1D">
                    <a:lumMod val="100000"/>
                  </a:srgbClr>
                </a:solidFill>
                <a:latin typeface="Arial" panose="020B0604020202020204" pitchFamily="34" charset="0"/>
                <a:sym typeface=""/>
              </a:rPr>
              <a:t> </a:t>
            </a:r>
            <a:r>
              <a:rPr lang="en-US" sz="1598" kern="0" dirty="0" err="1">
                <a:solidFill>
                  <a:srgbClr val="0C1C1D">
                    <a:lumMod val="100000"/>
                  </a:srgbClr>
                </a:solidFill>
                <a:latin typeface="Arial" panose="020B0604020202020204" pitchFamily="34" charset="0"/>
                <a:sym typeface=""/>
              </a:rPr>
              <a:t>Erkrankung</a:t>
            </a:r>
            <a:r>
              <a:rPr lang="en-US" sz="1598" kern="0" dirty="0">
                <a:solidFill>
                  <a:srgbClr val="0C1C1D">
                    <a:lumMod val="100000"/>
                  </a:srgbClr>
                </a:solidFill>
                <a:latin typeface="Arial" panose="020B0604020202020204" pitchFamily="34" charset="0"/>
                <a:sym typeface=""/>
              </a:rPr>
              <a:t> und den </a:t>
            </a:r>
            <a:r>
              <a:rPr lang="en-US" sz="1598" kern="0" dirty="0" err="1">
                <a:solidFill>
                  <a:srgbClr val="0C1C1D">
                    <a:lumMod val="100000"/>
                  </a:srgbClr>
                </a:solidFill>
                <a:latin typeface="Arial" panose="020B0604020202020204" pitchFamily="34" charset="0"/>
                <a:sym typeface=""/>
              </a:rPr>
              <a:t>Nebenwirkungen</a:t>
            </a:r>
            <a:r>
              <a:rPr lang="en-US" sz="1598" kern="0" dirty="0">
                <a:solidFill>
                  <a:srgbClr val="0C1C1D">
                    <a:lumMod val="100000"/>
                  </a:srgbClr>
                </a:solidFill>
                <a:latin typeface="Arial" panose="020B0604020202020204" pitchFamily="34" charset="0"/>
                <a:sym typeface=""/>
              </a:rPr>
              <a:t> der </a:t>
            </a:r>
            <a:r>
              <a:rPr lang="en-US" sz="1598" kern="0" dirty="0" err="1">
                <a:solidFill>
                  <a:srgbClr val="0C1C1D">
                    <a:lumMod val="100000"/>
                  </a:srgbClr>
                </a:solidFill>
                <a:latin typeface="Arial" panose="020B0604020202020204" pitchFamily="34" charset="0"/>
                <a:sym typeface=""/>
              </a:rPr>
              <a:t>Medikamente</a:t>
            </a:r>
            <a:r>
              <a:rPr lang="en-US" sz="1598" kern="0" dirty="0">
                <a:solidFill>
                  <a:srgbClr val="0C1C1D">
                    <a:lumMod val="100000"/>
                  </a:srgbClr>
                </a:solidFill>
                <a:latin typeface="Arial" panose="020B0604020202020204" pitchFamily="34" charset="0"/>
                <a:sym typeface=""/>
              </a:rPr>
              <a:t> </a:t>
            </a:r>
            <a:r>
              <a:rPr lang="en-US" sz="1598" kern="0" dirty="0" err="1">
                <a:solidFill>
                  <a:srgbClr val="0C1C1D">
                    <a:lumMod val="100000"/>
                  </a:srgbClr>
                </a:solidFill>
                <a:latin typeface="Arial" panose="020B0604020202020204" pitchFamily="34" charset="0"/>
                <a:sym typeface=""/>
              </a:rPr>
              <a:t>vornehmen</a:t>
            </a:r>
            <a:endParaRPr lang="en-US" sz="1598" kern="0" dirty="0">
              <a:solidFill>
                <a:srgbClr val="0C1C1D">
                  <a:lumMod val="100000"/>
                </a:srgbClr>
              </a:solidFill>
              <a:latin typeface="Arial" panose="020B0604020202020204" pitchFamily="34" charset="0"/>
              <a:sym typeface=""/>
            </a:endParaRPr>
          </a:p>
          <a:p>
            <a:pPr>
              <a:spcBef>
                <a:spcPts val="50"/>
              </a:spcBef>
              <a:buChar char="•"/>
            </a:pPr>
            <a:endParaRPr lang="en-US" sz="2297" dirty="0">
              <a:latin typeface="Arial" panose="020B0604020202020204" pitchFamily="34" charset="0"/>
              <a:sym typeface=""/>
            </a:endParaRPr>
          </a:p>
          <a:p>
            <a:pPr marL="322193" marR="55813" indent="-258768">
              <a:buClr>
                <a:srgbClr val="000000"/>
              </a:buClr>
              <a:buSzPct val="131250"/>
              <a:buFont typeface="Times New Roman"/>
              <a:buChar char="•"/>
              <a:tabLst>
                <a:tab pos="321559" algn="l"/>
                <a:tab pos="322193" algn="l"/>
              </a:tabLst>
            </a:pPr>
            <a:r>
              <a:rPr lang="en-US" sz="1598" kern="0" dirty="0" err="1">
                <a:latin typeface="Arial" panose="020B0604020202020204" pitchFamily="34" charset="0"/>
                <a:sym typeface=""/>
              </a:rPr>
              <a:t>Darüber</a:t>
            </a:r>
            <a:r>
              <a:rPr lang="en-US" sz="1598" kern="0" dirty="0">
                <a:latin typeface="Arial" panose="020B0604020202020204" pitchFamily="34" charset="0"/>
                <a:sym typeface=""/>
              </a:rPr>
              <a:t> </a:t>
            </a:r>
            <a:r>
              <a:rPr lang="en-US" sz="1598" kern="0" dirty="0" err="1">
                <a:latin typeface="Arial" panose="020B0604020202020204" pitchFamily="34" charset="0"/>
                <a:sym typeface=""/>
              </a:rPr>
              <a:t>hinaus</a:t>
            </a:r>
            <a:r>
              <a:rPr lang="en-US" sz="1598" kern="0" dirty="0">
                <a:latin typeface="Arial" panose="020B0604020202020204" pitchFamily="34" charset="0"/>
                <a:sym typeface=""/>
              </a:rPr>
              <a:t> </a:t>
            </a:r>
            <a:r>
              <a:rPr lang="en-US" sz="1598" kern="0" dirty="0" err="1">
                <a:latin typeface="Arial" panose="020B0604020202020204" pitchFamily="34" charset="0"/>
                <a:sym typeface=""/>
              </a:rPr>
              <a:t>sollten</a:t>
            </a:r>
            <a:r>
              <a:rPr lang="en-US" sz="1598" kern="0" dirty="0">
                <a:latin typeface="Arial" panose="020B0604020202020204" pitchFamily="34" charset="0"/>
                <a:sym typeface=""/>
              </a:rPr>
              <a:t> Sie </a:t>
            </a:r>
            <a:r>
              <a:rPr lang="en-US" sz="1598" kern="0" dirty="0" err="1">
                <a:latin typeface="Arial" panose="020B0604020202020204" pitchFamily="34" charset="0"/>
                <a:sym typeface=""/>
              </a:rPr>
              <a:t>sich</a:t>
            </a:r>
            <a:r>
              <a:rPr lang="en-US" sz="1598" kern="0" dirty="0">
                <a:latin typeface="Arial" panose="020B0604020202020204" pitchFamily="34" charset="0"/>
                <a:sym typeface=""/>
              </a:rPr>
              <a:t> </a:t>
            </a:r>
            <a:r>
              <a:rPr lang="en-US" sz="1598" kern="0" dirty="0" err="1">
                <a:latin typeface="Arial" panose="020B0604020202020204" pitchFamily="34" charset="0"/>
                <a:sym typeface=""/>
              </a:rPr>
              <a:t>vor</a:t>
            </a:r>
            <a:r>
              <a:rPr lang="en-US" sz="1598" kern="0" dirty="0">
                <a:latin typeface="Arial" panose="020B0604020202020204" pitchFamily="34" charset="0"/>
                <a:sym typeface=""/>
              </a:rPr>
              <a:t> der </a:t>
            </a:r>
            <a:r>
              <a:rPr lang="en-US" sz="1598" kern="0" dirty="0" err="1">
                <a:latin typeface="Arial" panose="020B0604020202020204" pitchFamily="34" charset="0"/>
                <a:sym typeface=""/>
              </a:rPr>
              <a:t>Verschreibung</a:t>
            </a:r>
            <a:r>
              <a:rPr lang="en-US" sz="1598" kern="0" dirty="0">
                <a:latin typeface="Arial" panose="020B0604020202020204" pitchFamily="34" charset="0"/>
                <a:sym typeface=""/>
              </a:rPr>
              <a:t> </a:t>
            </a:r>
            <a:r>
              <a:rPr lang="en-US" sz="1598" kern="0" dirty="0" err="1">
                <a:latin typeface="Arial" panose="020B0604020202020204" pitchFamily="34" charset="0"/>
                <a:sym typeface=""/>
              </a:rPr>
              <a:t>sorgfältig</a:t>
            </a:r>
            <a:r>
              <a:rPr lang="en-US" sz="1598" kern="0" dirty="0">
                <a:latin typeface="Arial" panose="020B0604020202020204" pitchFamily="34" charset="0"/>
                <a:sym typeface=""/>
              </a:rPr>
              <a:t> </a:t>
            </a:r>
            <a:r>
              <a:rPr lang="en-US" sz="1598" kern="0" dirty="0" err="1">
                <a:latin typeface="Arial" panose="020B0604020202020204" pitchFamily="34" charset="0"/>
                <a:sym typeface=""/>
              </a:rPr>
              <a:t>überlegen</a:t>
            </a:r>
            <a:r>
              <a:rPr lang="en-US" sz="1598" kern="0" dirty="0">
                <a:latin typeface="Arial" panose="020B0604020202020204" pitchFamily="34" charset="0"/>
                <a:sym typeface=""/>
              </a:rPr>
              <a:t>, </a:t>
            </a:r>
            <a:r>
              <a:rPr lang="en-US" sz="1598" kern="0" dirty="0" err="1">
                <a:latin typeface="Arial" panose="020B0604020202020204" pitchFamily="34" charset="0"/>
                <a:sym typeface=""/>
              </a:rPr>
              <a:t>welche</a:t>
            </a:r>
            <a:r>
              <a:rPr lang="en-US" sz="1598" kern="0" dirty="0">
                <a:latin typeface="Arial" panose="020B0604020202020204" pitchFamily="34" charset="0"/>
                <a:sym typeface=""/>
              </a:rPr>
              <a:t> </a:t>
            </a:r>
            <a:r>
              <a:rPr lang="en-US" sz="1598" kern="0" dirty="0" err="1">
                <a:latin typeface="Arial" panose="020B0604020202020204" pitchFamily="34" charset="0"/>
                <a:sym typeface=""/>
              </a:rPr>
              <a:t>Indikationen</a:t>
            </a:r>
            <a:r>
              <a:rPr lang="en-US" sz="1598" kern="0" dirty="0">
                <a:latin typeface="Arial" panose="020B0604020202020204" pitchFamily="34" charset="0"/>
                <a:sym typeface=""/>
              </a:rPr>
              <a:t> es </a:t>
            </a:r>
            <a:r>
              <a:rPr lang="en-US" sz="1598" kern="0" dirty="0" err="1">
                <a:latin typeface="Arial" panose="020B0604020202020204" pitchFamily="34" charset="0"/>
                <a:sym typeface=""/>
              </a:rPr>
              <a:t>für</a:t>
            </a:r>
            <a:r>
              <a:rPr lang="en-US" sz="1598" kern="0" dirty="0">
                <a:latin typeface="Arial" panose="020B0604020202020204" pitchFamily="34" charset="0"/>
                <a:sym typeface=""/>
              </a:rPr>
              <a:t> die </a:t>
            </a:r>
            <a:r>
              <a:rPr lang="en-US" sz="1598" kern="0" dirty="0" err="1">
                <a:latin typeface="Arial" panose="020B0604020202020204" pitchFamily="34" charset="0"/>
                <a:sym typeface=""/>
              </a:rPr>
              <a:t>Anwendung</a:t>
            </a:r>
            <a:r>
              <a:rPr lang="en-US" sz="1598" kern="0" dirty="0">
                <a:latin typeface="Arial" panose="020B0604020202020204" pitchFamily="34" charset="0"/>
                <a:sym typeface=""/>
              </a:rPr>
              <a:t> von ICS </a:t>
            </a:r>
            <a:r>
              <a:rPr lang="en-US" sz="1598" kern="0" dirty="0" err="1">
                <a:latin typeface="Arial" panose="020B0604020202020204" pitchFamily="34" charset="0"/>
                <a:sym typeface=""/>
              </a:rPr>
              <a:t>gibt</a:t>
            </a:r>
            <a:r>
              <a:rPr lang="en-US" sz="1598" kern="0" dirty="0">
                <a:latin typeface="Arial" panose="020B0604020202020204" pitchFamily="34" charset="0"/>
                <a:sym typeface=""/>
              </a:rPr>
              <a:t>.  </a:t>
            </a:r>
            <a:r>
              <a:rPr lang="en-US" sz="1598" kern="0" dirty="0" err="1">
                <a:latin typeface="Arial" panose="020B0604020202020204" pitchFamily="34" charset="0"/>
                <a:sym typeface=""/>
              </a:rPr>
              <a:t>Verwenden</a:t>
            </a:r>
            <a:r>
              <a:rPr lang="en-US" sz="1598" kern="0" dirty="0">
                <a:latin typeface="Arial" panose="020B0604020202020204" pitchFamily="34" charset="0"/>
                <a:sym typeface=""/>
              </a:rPr>
              <a:t> Sie ICS </a:t>
            </a:r>
            <a:r>
              <a:rPr lang="en-US" sz="1598" kern="0" dirty="0" err="1">
                <a:latin typeface="Arial" panose="020B0604020202020204" pitchFamily="34" charset="0"/>
                <a:sym typeface=""/>
              </a:rPr>
              <a:t>im</a:t>
            </a:r>
            <a:r>
              <a:rPr lang="en-US" sz="1598" kern="0" dirty="0">
                <a:latin typeface="Arial" panose="020B0604020202020204" pitchFamily="34" charset="0"/>
                <a:sym typeface=""/>
              </a:rPr>
              <a:t> </a:t>
            </a:r>
            <a:r>
              <a:rPr lang="en-US" sz="1598" kern="0" dirty="0" err="1">
                <a:latin typeface="Arial" panose="020B0604020202020204" pitchFamily="34" charset="0"/>
                <a:sym typeface=""/>
              </a:rPr>
              <a:t>Einklang</a:t>
            </a:r>
            <a:r>
              <a:rPr lang="en-US" sz="1598" kern="0" dirty="0">
                <a:latin typeface="Arial" panose="020B0604020202020204" pitchFamily="34" charset="0"/>
                <a:sym typeface=""/>
              </a:rPr>
              <a:t> </a:t>
            </a:r>
            <a:r>
              <a:rPr lang="en-US" sz="1598" kern="0" dirty="0" err="1">
                <a:latin typeface="Arial" panose="020B0604020202020204" pitchFamily="34" charset="0"/>
                <a:sym typeface=""/>
              </a:rPr>
              <a:t>mit</a:t>
            </a:r>
            <a:r>
              <a:rPr lang="en-US" sz="1598" kern="0" dirty="0">
                <a:latin typeface="Arial" panose="020B0604020202020204" pitchFamily="34" charset="0"/>
                <a:sym typeface=""/>
              </a:rPr>
              <a:t> den </a:t>
            </a:r>
            <a:r>
              <a:rPr lang="en-US" sz="1598" kern="0" dirty="0" err="1">
                <a:latin typeface="Arial" panose="020B0604020202020204" pitchFamily="34" charset="0"/>
                <a:sym typeface=""/>
              </a:rPr>
              <a:t>Empfehlungen</a:t>
            </a:r>
            <a:r>
              <a:rPr lang="en-US" sz="1598" kern="0" dirty="0">
                <a:latin typeface="Arial" panose="020B0604020202020204" pitchFamily="34" charset="0"/>
                <a:sym typeface=""/>
              </a:rPr>
              <a:t> der </a:t>
            </a:r>
            <a:r>
              <a:rPr lang="en-US" sz="1598" kern="0" dirty="0" err="1">
                <a:latin typeface="Arial" panose="020B0604020202020204" pitchFamily="34" charset="0"/>
                <a:sym typeface=""/>
              </a:rPr>
              <a:t>Leitlinie</a:t>
            </a:r>
            <a:r>
              <a:rPr lang="en-US" sz="1598" kern="0" dirty="0">
                <a:latin typeface="Arial" panose="020B0604020202020204" pitchFamily="34" charset="0"/>
                <a:sym typeface=""/>
              </a:rPr>
              <a:t> und </a:t>
            </a:r>
            <a:r>
              <a:rPr lang="en-US" sz="1598" kern="0" dirty="0" err="1">
                <a:latin typeface="Arial" panose="020B0604020202020204" pitchFamily="34" charset="0"/>
                <a:sym typeface=""/>
              </a:rPr>
              <a:t>beachten</a:t>
            </a:r>
            <a:r>
              <a:rPr lang="en-US" sz="1598" kern="0" dirty="0">
                <a:latin typeface="Arial" panose="020B0604020202020204" pitchFamily="34" charset="0"/>
                <a:sym typeface=""/>
              </a:rPr>
              <a:t> Sie die </a:t>
            </a:r>
            <a:r>
              <a:rPr lang="en-US" sz="1598" kern="0" dirty="0" err="1">
                <a:latin typeface="Arial" panose="020B0604020202020204" pitchFamily="34" charset="0"/>
                <a:sym typeface=""/>
              </a:rPr>
              <a:t>neuesten</a:t>
            </a:r>
            <a:r>
              <a:rPr lang="en-US" sz="1598" kern="0" dirty="0">
                <a:latin typeface="Arial" panose="020B0604020202020204" pitchFamily="34" charset="0"/>
                <a:sym typeface=""/>
              </a:rPr>
              <a:t> IPCRG-</a:t>
            </a:r>
            <a:r>
              <a:rPr lang="en-US" sz="1598" kern="0" dirty="0" err="1">
                <a:latin typeface="Arial" panose="020B0604020202020204" pitchFamily="34" charset="0"/>
                <a:sym typeface=""/>
              </a:rPr>
              <a:t>Empfehlungen</a:t>
            </a:r>
            <a:r>
              <a:rPr lang="en-US" sz="1598" kern="0" dirty="0">
                <a:latin typeface="Arial" panose="020B0604020202020204" pitchFamily="34" charset="0"/>
                <a:sym typeface=""/>
              </a:rPr>
              <a:t> </a:t>
            </a:r>
            <a:r>
              <a:rPr lang="en-US" sz="1598" kern="0" dirty="0" err="1">
                <a:latin typeface="Arial" panose="020B0604020202020204" pitchFamily="34" charset="0"/>
                <a:sym typeface=""/>
              </a:rPr>
              <a:t>zur</a:t>
            </a:r>
            <a:r>
              <a:rPr lang="en-US" sz="1598" kern="0" dirty="0">
                <a:latin typeface="Arial" panose="020B0604020202020204" pitchFamily="34" charset="0"/>
                <a:sym typeface=""/>
              </a:rPr>
              <a:t> </a:t>
            </a:r>
            <a:r>
              <a:rPr lang="en-US" sz="1598" kern="0" dirty="0" err="1">
                <a:latin typeface="Arial" panose="020B0604020202020204" pitchFamily="34" charset="0"/>
                <a:sym typeface=""/>
              </a:rPr>
              <a:t>geeigneten</a:t>
            </a:r>
            <a:r>
              <a:rPr lang="en-US" sz="1598" kern="0" dirty="0">
                <a:latin typeface="Arial" panose="020B0604020202020204" pitchFamily="34" charset="0"/>
                <a:sym typeface=""/>
              </a:rPr>
              <a:t> </a:t>
            </a:r>
            <a:r>
              <a:rPr lang="en-US" sz="1598" kern="0" dirty="0" err="1">
                <a:latin typeface="Arial" panose="020B0604020202020204" pitchFamily="34" charset="0"/>
                <a:sym typeface=""/>
              </a:rPr>
              <a:t>Verwendung</a:t>
            </a:r>
            <a:r>
              <a:rPr lang="en-US" sz="1598" kern="0" dirty="0">
                <a:latin typeface="Arial" panose="020B0604020202020204" pitchFamily="34" charset="0"/>
                <a:sym typeface=""/>
              </a:rPr>
              <a:t> von ICS und die </a:t>
            </a:r>
            <a:r>
              <a:rPr lang="en-US" sz="1598" kern="0" dirty="0" err="1">
                <a:latin typeface="Arial" panose="020B0604020202020204" pitchFamily="34" charset="0"/>
                <a:sym typeface=""/>
              </a:rPr>
              <a:t>Leitlinien</a:t>
            </a:r>
            <a:r>
              <a:rPr lang="en-US" sz="1598" kern="0" dirty="0">
                <a:latin typeface="Arial" panose="020B0604020202020204" pitchFamily="34" charset="0"/>
                <a:sym typeface=""/>
              </a:rPr>
              <a:t> </a:t>
            </a:r>
            <a:r>
              <a:rPr lang="en-US" sz="1598" kern="0" dirty="0" err="1">
                <a:latin typeface="Arial" panose="020B0604020202020204" pitchFamily="34" charset="0"/>
                <a:sym typeface=""/>
              </a:rPr>
              <a:t>zum</a:t>
            </a:r>
            <a:r>
              <a:rPr lang="en-US" sz="1598" kern="0" dirty="0">
                <a:latin typeface="Arial" panose="020B0604020202020204" pitchFamily="34" charset="0"/>
                <a:sym typeface=""/>
              </a:rPr>
              <a:t> ICS-</a:t>
            </a:r>
            <a:r>
              <a:rPr lang="en-US" sz="1598" kern="0" dirty="0" err="1">
                <a:latin typeface="Arial" panose="020B0604020202020204" pitchFamily="34" charset="0"/>
                <a:sym typeface=""/>
              </a:rPr>
              <a:t>Entzug</a:t>
            </a:r>
            <a:endParaRPr lang="en-US" sz="1598" kern="0" dirty="0">
              <a:latin typeface="Arial" panose="020B0604020202020204" pitchFamily="34" charset="0"/>
              <a:sym typeface=""/>
            </a:endParaRPr>
          </a:p>
        </p:txBody>
      </p:sp>
      <p:sp>
        <p:nvSpPr>
          <p:cNvPr id="4" name="object 4"/>
          <p:cNvSpPr txBox="1"/>
          <p:nvPr/>
        </p:nvSpPr>
        <p:spPr>
          <a:xfrm>
            <a:off x="307424" y="4497968"/>
            <a:ext cx="7765987" cy="503363"/>
          </a:xfrm>
          <a:prstGeom prst="rect">
            <a:avLst/>
          </a:prstGeom>
        </p:spPr>
        <p:txBody>
          <a:bodyPr vert="horz" wrap="square" lIns="0" tIns="11416" rIns="0" bIns="0">
            <a:spAutoFit/>
          </a:bodyPr>
          <a:lstStyle/>
          <a:p>
            <a:pPr marL="12685">
              <a:spcBef>
                <a:spcPts val="90"/>
              </a:spcBef>
            </a:pPr>
            <a:r>
              <a:rPr lang="en-US" sz="799" kern="0" dirty="0">
                <a:latin typeface="Arial" panose="020B0604020202020204" pitchFamily="34" charset="0"/>
                <a:sym typeface=""/>
              </a:rPr>
              <a:t>ICS, </a:t>
            </a:r>
            <a:r>
              <a:rPr lang="en-US" sz="799" kern="0" dirty="0" err="1">
                <a:latin typeface="Arial" panose="020B0604020202020204" pitchFamily="34" charset="0"/>
                <a:sym typeface=""/>
              </a:rPr>
              <a:t>inhalierbares</a:t>
            </a:r>
            <a:r>
              <a:rPr lang="en-US" sz="799" kern="0" dirty="0">
                <a:latin typeface="Arial" panose="020B0604020202020204" pitchFamily="34" charset="0"/>
                <a:sym typeface=""/>
              </a:rPr>
              <a:t> Corticosteroid</a:t>
            </a:r>
          </a:p>
          <a:p>
            <a:pPr marL="12685"/>
            <a:r>
              <a:rPr lang="en-US" sz="799" kern="0" dirty="0">
                <a:latin typeface="Arial" panose="020B0604020202020204" pitchFamily="34" charset="0"/>
                <a:sym typeface=""/>
              </a:rPr>
              <a:t>1. IPCRG. Desktop Helfer No. 10. </a:t>
            </a:r>
            <a:r>
              <a:rPr lang="en-US" sz="799" kern="0" dirty="0" err="1">
                <a:latin typeface="Arial" panose="020B0604020202020204" pitchFamily="34" charset="0"/>
                <a:sym typeface=""/>
              </a:rPr>
              <a:t>Rationaler</a:t>
            </a:r>
            <a:r>
              <a:rPr lang="en-US" sz="799" kern="0" dirty="0">
                <a:latin typeface="Arial" panose="020B0604020202020204" pitchFamily="34" charset="0"/>
                <a:sym typeface=""/>
              </a:rPr>
              <a:t> </a:t>
            </a:r>
            <a:r>
              <a:rPr lang="en-US" sz="799" kern="0" dirty="0" err="1">
                <a:latin typeface="Arial" panose="020B0604020202020204" pitchFamily="34" charset="0"/>
                <a:sym typeface=""/>
              </a:rPr>
              <a:t>Einsatz</a:t>
            </a:r>
            <a:r>
              <a:rPr lang="en-US" sz="799" kern="0" dirty="0">
                <a:latin typeface="Arial" panose="020B0604020202020204" pitchFamily="34" charset="0"/>
                <a:sym typeface=""/>
              </a:rPr>
              <a:t> von </a:t>
            </a:r>
            <a:r>
              <a:rPr lang="en-US" sz="799" kern="0" dirty="0" err="1">
                <a:latin typeface="Arial" panose="020B0604020202020204" pitchFamily="34" charset="0"/>
                <a:sym typeface=""/>
              </a:rPr>
              <a:t>inhalativen</a:t>
            </a:r>
            <a:r>
              <a:rPr lang="en-US" sz="799" kern="0" dirty="0">
                <a:latin typeface="Arial" panose="020B0604020202020204" pitchFamily="34" charset="0"/>
                <a:sym typeface=""/>
              </a:rPr>
              <a:t> </a:t>
            </a:r>
            <a:r>
              <a:rPr lang="en-US" sz="799" kern="0" dirty="0" err="1">
                <a:latin typeface="Arial" panose="020B0604020202020204" pitchFamily="34" charset="0"/>
                <a:sym typeface=""/>
              </a:rPr>
              <a:t>Medikamenten</a:t>
            </a:r>
            <a:r>
              <a:rPr lang="en-US" sz="799" kern="0" dirty="0">
                <a:latin typeface="Arial" panose="020B0604020202020204" pitchFamily="34" charset="0"/>
                <a:sym typeface=""/>
              </a:rPr>
              <a:t> </a:t>
            </a:r>
            <a:r>
              <a:rPr lang="en-US" sz="799" kern="0" dirty="0" err="1">
                <a:latin typeface="Arial" panose="020B0604020202020204" pitchFamily="34" charset="0"/>
                <a:sym typeface=""/>
              </a:rPr>
              <a:t>für</a:t>
            </a:r>
            <a:r>
              <a:rPr lang="en-US" sz="799" kern="0" dirty="0">
                <a:latin typeface="Arial" panose="020B0604020202020204" pitchFamily="34" charset="0"/>
                <a:sym typeface=""/>
              </a:rPr>
              <a:t> </a:t>
            </a:r>
            <a:r>
              <a:rPr lang="en-US" sz="799" kern="0" dirty="0" err="1">
                <a:latin typeface="Arial" panose="020B0604020202020204" pitchFamily="34" charset="0"/>
                <a:sym typeface=""/>
              </a:rPr>
              <a:t>Patienten</a:t>
            </a:r>
            <a:r>
              <a:rPr lang="en-US" sz="799" kern="0" dirty="0">
                <a:latin typeface="Arial" panose="020B0604020202020204" pitchFamily="34" charset="0"/>
                <a:sym typeface=""/>
              </a:rPr>
              <a:t> </a:t>
            </a:r>
            <a:r>
              <a:rPr lang="en-US" sz="799" kern="0" dirty="0" err="1">
                <a:latin typeface="Arial" panose="020B0604020202020204" pitchFamily="34" charset="0"/>
                <a:sym typeface=""/>
              </a:rPr>
              <a:t>mit</a:t>
            </a:r>
            <a:r>
              <a:rPr lang="en-US" sz="799" kern="0" dirty="0">
                <a:latin typeface="Arial" panose="020B0604020202020204" pitchFamily="34" charset="0"/>
                <a:sym typeface=""/>
              </a:rPr>
              <a:t> COPD und </a:t>
            </a:r>
            <a:r>
              <a:rPr lang="en-US" sz="799" kern="0" dirty="0" err="1">
                <a:latin typeface="Arial" panose="020B0604020202020204" pitchFamily="34" charset="0"/>
                <a:sym typeface=""/>
              </a:rPr>
              <a:t>multiplen</a:t>
            </a:r>
            <a:r>
              <a:rPr lang="en-US" sz="799" kern="0" dirty="0">
                <a:latin typeface="Arial" panose="020B0604020202020204" pitchFamily="34" charset="0"/>
                <a:sym typeface=""/>
              </a:rPr>
              <a:t> </a:t>
            </a:r>
            <a:r>
              <a:rPr lang="en-US" sz="799" kern="0" dirty="0" err="1">
                <a:latin typeface="Arial" panose="020B0604020202020204" pitchFamily="34" charset="0"/>
                <a:sym typeface=""/>
              </a:rPr>
              <a:t>komorbiden</a:t>
            </a:r>
            <a:r>
              <a:rPr lang="en-US" sz="799" kern="0" dirty="0">
                <a:latin typeface="Arial" panose="020B0604020202020204" pitchFamily="34" charset="0"/>
                <a:sym typeface=""/>
              </a:rPr>
              <a:t> </a:t>
            </a:r>
            <a:r>
              <a:rPr lang="en-US" sz="799" kern="0" dirty="0" err="1">
                <a:latin typeface="Arial" panose="020B0604020202020204" pitchFamily="34" charset="0"/>
                <a:sym typeface=""/>
              </a:rPr>
              <a:t>Zuständen</a:t>
            </a:r>
            <a:r>
              <a:rPr lang="en-US" sz="799" kern="0" dirty="0">
                <a:latin typeface="Arial" panose="020B0604020202020204" pitchFamily="34" charset="0"/>
                <a:sym typeface=""/>
              </a:rPr>
              <a:t>: </a:t>
            </a:r>
            <a:r>
              <a:rPr lang="en-US" sz="799" kern="0" dirty="0" err="1">
                <a:latin typeface="Arial" panose="020B0604020202020204" pitchFamily="34" charset="0"/>
                <a:sym typeface=""/>
              </a:rPr>
              <a:t>Leitlinien</a:t>
            </a:r>
            <a:r>
              <a:rPr lang="en-US" sz="799" kern="0" dirty="0">
                <a:latin typeface="Arial" panose="020B0604020202020204" pitchFamily="34" charset="0"/>
                <a:sym typeface=""/>
              </a:rPr>
              <a:t> </a:t>
            </a:r>
            <a:r>
              <a:rPr lang="en-US" sz="799" kern="0" dirty="0" err="1">
                <a:latin typeface="Arial" panose="020B0604020202020204" pitchFamily="34" charset="0"/>
                <a:sym typeface=""/>
              </a:rPr>
              <a:t>für</a:t>
            </a:r>
            <a:r>
              <a:rPr lang="en-US" sz="799" kern="0" dirty="0">
                <a:latin typeface="Arial" panose="020B0604020202020204" pitchFamily="34" charset="0"/>
                <a:sym typeface=""/>
              </a:rPr>
              <a:t> die </a:t>
            </a:r>
            <a:r>
              <a:rPr lang="en-US" sz="799" kern="0" dirty="0" err="1">
                <a:latin typeface="Arial" panose="020B0604020202020204" pitchFamily="34" charset="0"/>
                <a:sym typeface=""/>
              </a:rPr>
              <a:t>Primärversorgung</a:t>
            </a:r>
            <a:r>
              <a:rPr lang="en-US" sz="799" kern="0" dirty="0">
                <a:latin typeface="Arial" panose="020B0604020202020204" pitchFamily="34" charset="0"/>
                <a:sym typeface=""/>
              </a:rPr>
              <a:t>. </a:t>
            </a:r>
            <a:r>
              <a:rPr lang="en-US" sz="799" kern="0" dirty="0" err="1">
                <a:latin typeface="Arial" panose="020B0604020202020204" pitchFamily="34" charset="0"/>
                <a:sym typeface=""/>
              </a:rPr>
              <a:t>Abrufbar</a:t>
            </a:r>
            <a:r>
              <a:rPr lang="en-US" sz="799" kern="0" dirty="0">
                <a:latin typeface="Arial" panose="020B0604020202020204" pitchFamily="34" charset="0"/>
                <a:sym typeface=""/>
              </a:rPr>
              <a:t> </a:t>
            </a:r>
            <a:r>
              <a:rPr lang="en-US" sz="799" kern="0" dirty="0" err="1">
                <a:latin typeface="Arial" panose="020B0604020202020204" pitchFamily="34" charset="0"/>
                <a:sym typeface=""/>
              </a:rPr>
              <a:t>unter</a:t>
            </a:r>
            <a:r>
              <a:rPr lang="en-US" sz="799" kern="0" dirty="0">
                <a:latin typeface="Arial" panose="020B0604020202020204" pitchFamily="34" charset="0"/>
                <a:sym typeface=""/>
              </a:rPr>
              <a:t>:</a:t>
            </a:r>
          </a:p>
          <a:p>
            <a:pPr marL="12685"/>
            <a:r>
              <a:rPr lang="en-US" sz="799" u="sng" kern="0" dirty="0">
                <a:uFill>
                  <a:solidFill>
                    <a:srgbClr val="009999"/>
                  </a:solidFill>
                </a:uFill>
                <a:latin typeface="Arial" panose="020B0604020202020204" pitchFamily="34" charset="0"/>
                <a:sym typeface=""/>
                <a:hlinkClick r:id="rId2">
                  <a:extLst>
                    <a:ext uri="{A12FA001-AC4F-418D-AE19-62706E023703}">
                      <ahyp:hlinkClr xmlns:ahyp="http://schemas.microsoft.com/office/drawing/2018/hyperlinkcolor" val="tx"/>
                    </a:ext>
                  </a:extLst>
                </a:hlinkClick>
              </a:rPr>
              <a:t>https://www.ipcrg.org/dth10</a:t>
            </a:r>
            <a:r>
              <a:rPr lang="en-US" sz="799" kern="0" dirty="0">
                <a:latin typeface="Arial" panose="020B0604020202020204" pitchFamily="34" charset="0"/>
                <a:sym typeface=""/>
              </a:rPr>
              <a:t>; 2. Die </a:t>
            </a:r>
            <a:r>
              <a:rPr lang="en-US" sz="799" kern="0" dirty="0" err="1">
                <a:latin typeface="Arial" panose="020B0604020202020204" pitchFamily="34" charset="0"/>
                <a:sym typeface=""/>
              </a:rPr>
              <a:t>Globale</a:t>
            </a:r>
            <a:r>
              <a:rPr lang="en-US" sz="799" kern="0" dirty="0">
                <a:latin typeface="Arial" panose="020B0604020202020204" pitchFamily="34" charset="0"/>
                <a:sym typeface=""/>
              </a:rPr>
              <a:t> Initiative </a:t>
            </a:r>
            <a:r>
              <a:rPr lang="en-US" sz="799" kern="0" dirty="0" err="1">
                <a:latin typeface="Arial" panose="020B0604020202020204" pitchFamily="34" charset="0"/>
                <a:sym typeface=""/>
              </a:rPr>
              <a:t>zu</a:t>
            </a:r>
            <a:r>
              <a:rPr lang="en-US" sz="799" kern="0" dirty="0">
                <a:latin typeface="Arial" panose="020B0604020202020204" pitchFamily="34" charset="0"/>
                <a:sym typeface=""/>
              </a:rPr>
              <a:t> </a:t>
            </a:r>
            <a:r>
              <a:rPr lang="en-US" sz="799" kern="0" dirty="0" err="1">
                <a:latin typeface="Arial" panose="020B0604020202020204" pitchFamily="34" charset="0"/>
                <a:sym typeface=""/>
              </a:rPr>
              <a:t>chronisch</a:t>
            </a:r>
            <a:r>
              <a:rPr lang="en-US" sz="799" kern="0" dirty="0">
                <a:latin typeface="Arial" panose="020B0604020202020204" pitchFamily="34" charset="0"/>
                <a:sym typeface=""/>
              </a:rPr>
              <a:t> </a:t>
            </a:r>
            <a:r>
              <a:rPr lang="en-US" sz="799" kern="0" dirty="0" err="1">
                <a:latin typeface="Arial" panose="020B0604020202020204" pitchFamily="34" charset="0"/>
                <a:sym typeface=""/>
              </a:rPr>
              <a:t>obstruktiver</a:t>
            </a:r>
            <a:r>
              <a:rPr lang="en-US" sz="799" kern="0" dirty="0">
                <a:latin typeface="Arial" panose="020B0604020202020204" pitchFamily="34" charset="0"/>
                <a:sym typeface=""/>
              </a:rPr>
              <a:t> </a:t>
            </a:r>
            <a:r>
              <a:rPr lang="en-US" sz="799" kern="0" dirty="0" err="1">
                <a:latin typeface="Arial" panose="020B0604020202020204" pitchFamily="34" charset="0"/>
                <a:sym typeface=""/>
              </a:rPr>
              <a:t>Atemwegserkrankung</a:t>
            </a:r>
            <a:r>
              <a:rPr lang="en-US" sz="799" kern="0" dirty="0">
                <a:latin typeface="Arial" panose="020B0604020202020204" pitchFamily="34" charset="0"/>
                <a:sym typeface=""/>
              </a:rPr>
              <a:t> (GOLD) 2020. </a:t>
            </a:r>
            <a:r>
              <a:rPr lang="en-US" sz="799" kern="0" dirty="0" err="1">
                <a:latin typeface="Arial" panose="020B0604020202020204" pitchFamily="34" charset="0"/>
                <a:sym typeface=""/>
              </a:rPr>
              <a:t>Verfügbar</a:t>
            </a:r>
            <a:r>
              <a:rPr lang="en-US" sz="799" kern="0" dirty="0">
                <a:latin typeface="Arial" panose="020B0604020202020204" pitchFamily="34" charset="0"/>
                <a:sym typeface=""/>
              </a:rPr>
              <a:t> </a:t>
            </a:r>
            <a:r>
              <a:rPr lang="en-US" sz="799" kern="0" dirty="0" err="1">
                <a:latin typeface="Arial" panose="020B0604020202020204" pitchFamily="34" charset="0"/>
                <a:sym typeface=""/>
              </a:rPr>
              <a:t>unter</a:t>
            </a:r>
            <a:r>
              <a:rPr lang="en-US" sz="799" kern="0" dirty="0">
                <a:latin typeface="Arial" panose="020B0604020202020204" pitchFamily="34" charset="0"/>
                <a:sym typeface=""/>
              </a:rPr>
              <a:t>: </a:t>
            </a:r>
            <a:r>
              <a:rPr lang="en-US" sz="799" u="sng" kern="0" dirty="0">
                <a:uFill>
                  <a:solidFill>
                    <a:srgbClr val="009999"/>
                  </a:solidFill>
                </a:uFill>
                <a:latin typeface="Arial" panose="020B0604020202020204" pitchFamily="34" charset="0"/>
                <a:sym typeface=""/>
                <a:hlinkClick r:id="rId3">
                  <a:extLst>
                    <a:ext uri="{A12FA001-AC4F-418D-AE19-62706E023703}">
                      <ahyp:hlinkClr xmlns:ahyp="http://schemas.microsoft.com/office/drawing/2018/hyperlinkcolor" val="tx"/>
                    </a:ext>
                  </a:extLst>
                </a:hlinkClick>
              </a:rPr>
              <a:t>https://goldcopd.org/</a:t>
            </a:r>
            <a:r>
              <a:rPr lang="en-US" sz="799" kern="0" dirty="0">
                <a:latin typeface="Arial" panose="020B0604020202020204" pitchFamily="34" charset="0"/>
                <a:sym typeface=""/>
              </a:rPr>
              <a:t>.</a:t>
            </a:r>
          </a:p>
        </p:txBody>
      </p:sp>
      <p:sp>
        <p:nvSpPr>
          <p:cNvPr id="5" name="object 5"/>
          <p:cNvSpPr/>
          <p:nvPr/>
        </p:nvSpPr>
        <p:spPr>
          <a:xfrm>
            <a:off x="8011994" y="91326"/>
            <a:ext cx="1044174" cy="669733"/>
          </a:xfrm>
          <a:prstGeom prst="rect">
            <a:avLst/>
          </a:prstGeom>
          <a:blipFill>
            <a:blip r:embed="rId4" cstate="print"/>
            <a:stretch>
              <a:fillRect/>
            </a:stretch>
          </a:blipFill>
        </p:spPr>
        <p:txBody>
          <a:bodyPr wrap="square" lIns="0" tIns="0" rIns="0" bIns="0"/>
          <a:lstStyle/>
          <a:p>
            <a:endParaRPr sz="1798"/>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53415" y="420562"/>
            <a:ext cx="4144608" cy="879658"/>
          </a:xfrm>
          <a:prstGeom prst="rect">
            <a:avLst/>
          </a:prstGeom>
        </p:spPr>
        <p:txBody>
          <a:bodyPr vert="horz" wrap="square" lIns="0" tIns="13953" rIns="0" bIns="0">
            <a:spAutoFit/>
          </a:bodyPr>
          <a:lstStyle/>
          <a:p>
            <a:pPr marL="1595743" marR="5074" indent="-1583692">
              <a:spcBef>
                <a:spcPts val="110"/>
              </a:spcBef>
            </a:pPr>
            <a:r>
              <a:rPr lang="en-US">
                <a:latin typeface="Arial" panose="020B0604020202020204" pitchFamily="34" charset="0"/>
                <a:cs typeface="+mn-cs"/>
                <a:sym typeface=""/>
              </a:rPr>
              <a:t>Zusätzliche wesentliche Aktionspunkt</a:t>
            </a:r>
          </a:p>
        </p:txBody>
      </p:sp>
      <p:grpSp>
        <p:nvGrpSpPr>
          <p:cNvPr id="3" name="object 3"/>
          <p:cNvGrpSpPr/>
          <p:nvPr/>
        </p:nvGrpSpPr>
        <p:grpSpPr>
          <a:xfrm>
            <a:off x="240120" y="1427246"/>
            <a:ext cx="4697645" cy="3313957"/>
            <a:chOff x="222440" y="1389824"/>
            <a:chExt cx="4703445" cy="3106420"/>
          </a:xfrm>
        </p:grpSpPr>
        <p:sp>
          <p:nvSpPr>
            <p:cNvPr id="4" name="object 4"/>
            <p:cNvSpPr/>
            <p:nvPr/>
          </p:nvSpPr>
          <p:spPr>
            <a:xfrm>
              <a:off x="224027" y="1391411"/>
              <a:ext cx="4700270" cy="3103245"/>
            </a:xfrm>
            <a:custGeom>
              <a:avLst/>
              <a:gdLst/>
              <a:ahLst/>
              <a:cxnLst/>
              <a:rect l="l" t="t" r="r" b="b"/>
              <a:pathLst>
                <a:path w="4700270" h="3103245">
                  <a:moveTo>
                    <a:pt x="4700016" y="0"/>
                  </a:moveTo>
                  <a:lnTo>
                    <a:pt x="0" y="0"/>
                  </a:lnTo>
                  <a:lnTo>
                    <a:pt x="0" y="3102864"/>
                  </a:lnTo>
                  <a:lnTo>
                    <a:pt x="4700016" y="3102864"/>
                  </a:lnTo>
                  <a:lnTo>
                    <a:pt x="4700016" y="0"/>
                  </a:lnTo>
                  <a:close/>
                </a:path>
              </a:pathLst>
            </a:custGeom>
            <a:solidFill>
              <a:srgbClr val="FDD1D2"/>
            </a:solidFill>
          </p:spPr>
          <p:txBody>
            <a:bodyPr wrap="square" lIns="0" tIns="0" rIns="0" bIns="0"/>
            <a:lstStyle/>
            <a:p>
              <a:endParaRPr sz="1798"/>
            </a:p>
          </p:txBody>
        </p:sp>
        <p:sp>
          <p:nvSpPr>
            <p:cNvPr id="5" name="object 5"/>
            <p:cNvSpPr/>
            <p:nvPr/>
          </p:nvSpPr>
          <p:spPr>
            <a:xfrm>
              <a:off x="224027" y="1391411"/>
              <a:ext cx="4700270" cy="3103245"/>
            </a:xfrm>
            <a:custGeom>
              <a:avLst/>
              <a:gdLst/>
              <a:ahLst/>
              <a:cxnLst/>
              <a:rect l="l" t="t" r="r" b="b"/>
              <a:pathLst>
                <a:path w="4700270" h="3103245">
                  <a:moveTo>
                    <a:pt x="0" y="3102864"/>
                  </a:moveTo>
                  <a:lnTo>
                    <a:pt x="4700016" y="3102864"/>
                  </a:lnTo>
                  <a:lnTo>
                    <a:pt x="4700016" y="0"/>
                  </a:lnTo>
                  <a:lnTo>
                    <a:pt x="0" y="0"/>
                  </a:lnTo>
                  <a:lnTo>
                    <a:pt x="0" y="3102864"/>
                  </a:lnTo>
                  <a:close/>
                </a:path>
              </a:pathLst>
            </a:custGeom>
            <a:ln w="3175">
              <a:solidFill>
                <a:srgbClr val="074A87"/>
              </a:solidFill>
            </a:ln>
          </p:spPr>
          <p:txBody>
            <a:bodyPr wrap="square" lIns="0" tIns="0" rIns="0" bIns="0"/>
            <a:lstStyle/>
            <a:p>
              <a:endParaRPr sz="1798"/>
            </a:p>
          </p:txBody>
        </p:sp>
      </p:grpSp>
      <p:sp>
        <p:nvSpPr>
          <p:cNvPr id="6" name="object 6"/>
          <p:cNvSpPr txBox="1"/>
          <p:nvPr/>
        </p:nvSpPr>
        <p:spPr>
          <a:xfrm>
            <a:off x="493426" y="1831380"/>
            <a:ext cx="4430436" cy="574601"/>
          </a:xfrm>
          <a:prstGeom prst="rect">
            <a:avLst/>
          </a:prstGeom>
        </p:spPr>
        <p:txBody>
          <a:bodyPr vert="horz" wrap="square" lIns="0" tIns="12684" rIns="0" bIns="0">
            <a:spAutoFit/>
          </a:bodyPr>
          <a:lstStyle/>
          <a:p>
            <a:pPr marL="271454" marR="5074" indent="-258768">
              <a:lnSpc>
                <a:spcPct val="120100"/>
              </a:lnSpc>
              <a:spcBef>
                <a:spcPts val="100"/>
              </a:spcBef>
              <a:tabLst>
                <a:tab pos="270820" algn="l"/>
              </a:tabLst>
            </a:pPr>
            <a:r>
              <a:rPr lang="en-US" sz="999" dirty="0">
                <a:solidFill>
                  <a:srgbClr val="221F1F"/>
                </a:solidFill>
                <a:latin typeface="Calibri" panose="020F0502020204030204" pitchFamily="34" charset="0"/>
                <a:sym typeface=""/>
              </a:rPr>
              <a:t>2. 	</a:t>
            </a:r>
            <a:r>
              <a:rPr lang="en-US" sz="999" dirty="0" err="1">
                <a:solidFill>
                  <a:srgbClr val="221F1F"/>
                </a:solidFill>
                <a:latin typeface="Calibri" panose="020F0502020204030204" pitchFamily="34" charset="0"/>
                <a:sym typeface=""/>
              </a:rPr>
              <a:t>Gewährleistung</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einer</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mindestens</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jährlichen</a:t>
            </a:r>
            <a:r>
              <a:rPr lang="en-US" sz="999" dirty="0">
                <a:solidFill>
                  <a:srgbClr val="221F1F"/>
                </a:solidFill>
                <a:latin typeface="Calibri" panose="020F0502020204030204" pitchFamily="34" charset="0"/>
                <a:sym typeface=""/>
              </a:rPr>
              <a:t> (Neu-) </a:t>
            </a:r>
            <a:r>
              <a:rPr lang="en-US" sz="999" dirty="0" err="1">
                <a:solidFill>
                  <a:srgbClr val="221F1F"/>
                </a:solidFill>
                <a:latin typeface="Calibri" panose="020F0502020204030204" pitchFamily="34" charset="0"/>
                <a:sym typeface=""/>
              </a:rPr>
              <a:t>Beurteilung</a:t>
            </a:r>
            <a:r>
              <a:rPr lang="en-US" sz="999" dirty="0">
                <a:solidFill>
                  <a:srgbClr val="221F1F"/>
                </a:solidFill>
                <a:latin typeface="Calibri" panose="020F0502020204030204" pitchFamily="34" charset="0"/>
                <a:sym typeface=""/>
              </a:rPr>
              <a:t> der </a:t>
            </a:r>
            <a:r>
              <a:rPr lang="en-US" sz="999" dirty="0" err="1">
                <a:solidFill>
                  <a:srgbClr val="221F1F"/>
                </a:solidFill>
                <a:latin typeface="Calibri" panose="020F0502020204030204" pitchFamily="34" charset="0"/>
                <a:sym typeface=""/>
              </a:rPr>
              <a:t>Patienten</a:t>
            </a:r>
            <a:r>
              <a:rPr lang="en-US" sz="999" dirty="0">
                <a:solidFill>
                  <a:srgbClr val="221F1F"/>
                </a:solidFill>
                <a:latin typeface="Calibri" panose="020F0502020204030204" pitchFamily="34" charset="0"/>
                <a:sym typeface=""/>
              </a:rPr>
              <a:t> und </a:t>
            </a:r>
            <a:r>
              <a:rPr lang="en-US" sz="999" dirty="0" err="1">
                <a:solidFill>
                  <a:srgbClr val="221F1F"/>
                </a:solidFill>
                <a:latin typeface="Calibri" panose="020F0502020204030204" pitchFamily="34" charset="0"/>
                <a:sym typeface=""/>
              </a:rPr>
              <a:t>Anpassung</a:t>
            </a:r>
            <a:r>
              <a:rPr lang="en-US" sz="999" dirty="0">
                <a:solidFill>
                  <a:srgbClr val="221F1F"/>
                </a:solidFill>
                <a:latin typeface="Calibri" panose="020F0502020204030204" pitchFamily="34" charset="0"/>
                <a:sym typeface=""/>
              </a:rPr>
              <a:t> der </a:t>
            </a:r>
            <a:r>
              <a:rPr lang="en-US" sz="999" dirty="0" err="1">
                <a:solidFill>
                  <a:srgbClr val="221F1F"/>
                </a:solidFill>
                <a:latin typeface="Calibri" panose="020F0502020204030204" pitchFamily="34" charset="0"/>
                <a:sym typeface=""/>
              </a:rPr>
              <a:t>Behandlung</a:t>
            </a:r>
            <a:r>
              <a:rPr lang="en-US" sz="999" dirty="0">
                <a:solidFill>
                  <a:srgbClr val="221F1F"/>
                </a:solidFill>
                <a:latin typeface="Calibri" panose="020F0502020204030204" pitchFamily="34" charset="0"/>
                <a:sym typeface=""/>
              </a:rPr>
              <a:t> in der </a:t>
            </a:r>
            <a:r>
              <a:rPr lang="en-US" sz="999" dirty="0" err="1">
                <a:solidFill>
                  <a:srgbClr val="221F1F"/>
                </a:solidFill>
                <a:latin typeface="Calibri" panose="020F0502020204030204" pitchFamily="34" charset="0"/>
                <a:sym typeface=""/>
              </a:rPr>
              <a:t>Primärversorgung</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einschließlich</a:t>
            </a:r>
            <a:r>
              <a:rPr lang="en-US" sz="999" dirty="0">
                <a:solidFill>
                  <a:srgbClr val="221F1F"/>
                </a:solidFill>
                <a:latin typeface="Calibri" panose="020F0502020204030204" pitchFamily="34" charset="0"/>
                <a:sym typeface=""/>
              </a:rPr>
              <a:t> des </a:t>
            </a:r>
            <a:r>
              <a:rPr lang="en-US" sz="999" dirty="0" err="1">
                <a:solidFill>
                  <a:srgbClr val="221F1F"/>
                </a:solidFill>
                <a:latin typeface="Calibri" panose="020F0502020204030204" pitchFamily="34" charset="0"/>
                <a:sym typeface=""/>
              </a:rPr>
              <a:t>Absetzens</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ungeeigneter</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Medikamente</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Lungenkrebs</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nicht</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vergessen</a:t>
            </a:r>
            <a:endParaRPr lang="en-US" sz="999" dirty="0">
              <a:latin typeface="Calibri" panose="020F0502020204030204" pitchFamily="34" charset="0"/>
              <a:sym typeface=""/>
            </a:endParaRPr>
          </a:p>
        </p:txBody>
      </p:sp>
      <p:sp>
        <p:nvSpPr>
          <p:cNvPr id="7" name="object 7"/>
          <p:cNvSpPr txBox="1"/>
          <p:nvPr/>
        </p:nvSpPr>
        <p:spPr>
          <a:xfrm>
            <a:off x="493427" y="2473826"/>
            <a:ext cx="4306892" cy="167148"/>
          </a:xfrm>
          <a:prstGeom prst="rect">
            <a:avLst/>
          </a:prstGeom>
        </p:spPr>
        <p:txBody>
          <a:bodyPr vert="horz" wrap="square" lIns="0" tIns="13319" rIns="0" bIns="0">
            <a:spAutoFit/>
          </a:bodyPr>
          <a:lstStyle/>
          <a:p>
            <a:pPr marL="12685">
              <a:spcBef>
                <a:spcPts val="105"/>
              </a:spcBef>
              <a:tabLst>
                <a:tab pos="270820" algn="l"/>
              </a:tabLst>
            </a:pPr>
            <a:r>
              <a:rPr lang="en-US" sz="999" dirty="0">
                <a:solidFill>
                  <a:srgbClr val="221F1F"/>
                </a:solidFill>
                <a:latin typeface="Calibri" panose="020F0502020204030204" pitchFamily="34" charset="0"/>
                <a:sym typeface=""/>
              </a:rPr>
              <a:t>3. 	</a:t>
            </a:r>
            <a:r>
              <a:rPr lang="en-US" sz="999" dirty="0" err="1">
                <a:solidFill>
                  <a:srgbClr val="221F1F"/>
                </a:solidFill>
                <a:latin typeface="Calibri" panose="020F0502020204030204" pitchFamily="34" charset="0"/>
                <a:sym typeface=""/>
              </a:rPr>
              <a:t>Überprüfung</a:t>
            </a:r>
            <a:r>
              <a:rPr lang="en-US" sz="999" dirty="0">
                <a:solidFill>
                  <a:srgbClr val="221F1F"/>
                </a:solidFill>
                <a:latin typeface="Calibri" panose="020F0502020204030204" pitchFamily="34" charset="0"/>
                <a:sym typeface=""/>
              </a:rPr>
              <a:t> der </a:t>
            </a:r>
            <a:r>
              <a:rPr lang="en-US" sz="999" dirty="0" err="1">
                <a:solidFill>
                  <a:srgbClr val="221F1F"/>
                </a:solidFill>
                <a:latin typeface="Calibri" panose="020F0502020204030204" pitchFamily="34" charset="0"/>
                <a:sym typeface=""/>
              </a:rPr>
              <a:t>Inhalationstechnik</a:t>
            </a:r>
            <a:r>
              <a:rPr lang="en-US" sz="999" dirty="0">
                <a:solidFill>
                  <a:srgbClr val="221F1F"/>
                </a:solidFill>
                <a:latin typeface="Calibri" panose="020F0502020204030204" pitchFamily="34" charset="0"/>
                <a:sym typeface=""/>
              </a:rPr>
              <a:t> und der </a:t>
            </a:r>
            <a:r>
              <a:rPr lang="en-US" sz="999" dirty="0" err="1">
                <a:solidFill>
                  <a:srgbClr val="221F1F"/>
                </a:solidFill>
                <a:latin typeface="Calibri" panose="020F0502020204030204" pitchFamily="34" charset="0"/>
                <a:sym typeface=""/>
              </a:rPr>
              <a:t>Einhaltung</a:t>
            </a:r>
            <a:r>
              <a:rPr lang="en-US" sz="999" dirty="0">
                <a:solidFill>
                  <a:srgbClr val="221F1F"/>
                </a:solidFill>
                <a:latin typeface="Calibri" panose="020F0502020204030204" pitchFamily="34" charset="0"/>
                <a:sym typeface=""/>
              </a:rPr>
              <a:t> der </a:t>
            </a:r>
            <a:r>
              <a:rPr lang="en-US" sz="999" dirty="0" err="1">
                <a:solidFill>
                  <a:srgbClr val="221F1F"/>
                </a:solidFill>
                <a:latin typeface="Calibri" panose="020F0502020204030204" pitchFamily="34" charset="0"/>
                <a:sym typeface=""/>
              </a:rPr>
              <a:t>Medikation</a:t>
            </a:r>
            <a:endParaRPr lang="en-US" sz="999" dirty="0">
              <a:latin typeface="Calibri" panose="020F0502020204030204" pitchFamily="34" charset="0"/>
              <a:sym typeface=""/>
            </a:endParaRPr>
          </a:p>
        </p:txBody>
      </p:sp>
      <p:sp>
        <p:nvSpPr>
          <p:cNvPr id="8" name="object 8"/>
          <p:cNvSpPr txBox="1"/>
          <p:nvPr/>
        </p:nvSpPr>
        <p:spPr>
          <a:xfrm>
            <a:off x="493426" y="2691559"/>
            <a:ext cx="4226422" cy="573966"/>
          </a:xfrm>
          <a:prstGeom prst="rect">
            <a:avLst/>
          </a:prstGeom>
        </p:spPr>
        <p:txBody>
          <a:bodyPr vert="horz" wrap="square" lIns="0" tIns="12050" rIns="0" bIns="0">
            <a:spAutoFit/>
          </a:bodyPr>
          <a:lstStyle/>
          <a:p>
            <a:pPr marL="271454" marR="5074" indent="-258768">
              <a:lnSpc>
                <a:spcPct val="120100"/>
              </a:lnSpc>
              <a:spcBef>
                <a:spcPts val="95"/>
              </a:spcBef>
              <a:tabLst>
                <a:tab pos="270820" algn="l"/>
              </a:tabLst>
            </a:pPr>
            <a:r>
              <a:rPr lang="en-US" sz="999" dirty="0">
                <a:solidFill>
                  <a:srgbClr val="221F1F"/>
                </a:solidFill>
                <a:latin typeface="Calibri" panose="020F0502020204030204" pitchFamily="34" charset="0"/>
                <a:sym typeface=""/>
              </a:rPr>
              <a:t>4. 	</a:t>
            </a:r>
            <a:r>
              <a:rPr lang="en-US" sz="999" dirty="0" err="1">
                <a:solidFill>
                  <a:srgbClr val="221F1F"/>
                </a:solidFill>
                <a:latin typeface="Calibri" panose="020F0502020204030204" pitchFamily="34" charset="0"/>
                <a:sym typeface=""/>
              </a:rPr>
              <a:t>Bestärken</a:t>
            </a:r>
            <a:r>
              <a:rPr lang="en-US" sz="999" dirty="0">
                <a:solidFill>
                  <a:srgbClr val="221F1F"/>
                </a:solidFill>
                <a:latin typeface="Calibri" panose="020F0502020204030204" pitchFamily="34" charset="0"/>
                <a:sym typeface=""/>
              </a:rPr>
              <a:t> Sie </a:t>
            </a:r>
            <a:r>
              <a:rPr lang="en-US" sz="999" dirty="0" err="1">
                <a:solidFill>
                  <a:srgbClr val="221F1F"/>
                </a:solidFill>
                <a:latin typeface="Calibri" panose="020F0502020204030204" pitchFamily="34" charset="0"/>
                <a:sym typeface=""/>
              </a:rPr>
              <a:t>multimorbide</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Patienten</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mit</a:t>
            </a:r>
            <a:r>
              <a:rPr lang="en-US" sz="999" dirty="0">
                <a:solidFill>
                  <a:srgbClr val="221F1F"/>
                </a:solidFill>
                <a:latin typeface="Calibri" panose="020F0502020204030204" pitchFamily="34" charset="0"/>
                <a:sym typeface=""/>
              </a:rPr>
              <a:t> COPD und </a:t>
            </a:r>
            <a:r>
              <a:rPr lang="en-US" sz="999" dirty="0" err="1">
                <a:solidFill>
                  <a:srgbClr val="221F1F"/>
                </a:solidFill>
                <a:latin typeface="Calibri" panose="020F0502020204030204" pitchFamily="34" charset="0"/>
                <a:sym typeface=""/>
              </a:rPr>
              <a:t>Pflegepersonal</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mit</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potenziell</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überwältigenden</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Informationsmengen</a:t>
            </a:r>
            <a:r>
              <a:rPr lang="en-US" sz="999" dirty="0">
                <a:solidFill>
                  <a:srgbClr val="221F1F"/>
                </a:solidFill>
                <a:latin typeface="Calibri" panose="020F0502020204030204" pitchFamily="34" charset="0"/>
                <a:sym typeface=""/>
              </a:rPr>
              <a:t> und den </a:t>
            </a:r>
            <a:r>
              <a:rPr lang="en-US" sz="999" dirty="0" err="1">
                <a:solidFill>
                  <a:srgbClr val="221F1F"/>
                </a:solidFill>
                <a:latin typeface="Calibri" panose="020F0502020204030204" pitchFamily="34" charset="0"/>
                <a:sym typeface=""/>
              </a:rPr>
              <a:t>damit</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verbundenen</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Depressionen</a:t>
            </a:r>
            <a:r>
              <a:rPr lang="en-US" sz="999" dirty="0">
                <a:solidFill>
                  <a:srgbClr val="221F1F"/>
                </a:solidFill>
                <a:latin typeface="Calibri" panose="020F0502020204030204" pitchFamily="34" charset="0"/>
                <a:sym typeface=""/>
              </a:rPr>
              <a:t> und </a:t>
            </a:r>
            <a:r>
              <a:rPr lang="en-US" sz="999" dirty="0" err="1">
                <a:solidFill>
                  <a:srgbClr val="221F1F"/>
                </a:solidFill>
                <a:latin typeface="Calibri" panose="020F0502020204030204" pitchFamily="34" charset="0"/>
                <a:sym typeface=""/>
              </a:rPr>
              <a:t>Ängsten</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umzugehen</a:t>
            </a:r>
            <a:endParaRPr lang="en-US" sz="999" dirty="0">
              <a:latin typeface="Calibri" panose="020F0502020204030204" pitchFamily="34" charset="0"/>
              <a:sym typeface=""/>
            </a:endParaRPr>
          </a:p>
        </p:txBody>
      </p:sp>
      <p:sp>
        <p:nvSpPr>
          <p:cNvPr id="9" name="object 9"/>
          <p:cNvSpPr txBox="1"/>
          <p:nvPr/>
        </p:nvSpPr>
        <p:spPr>
          <a:xfrm>
            <a:off x="493427" y="3329639"/>
            <a:ext cx="4306892" cy="167148"/>
          </a:xfrm>
          <a:prstGeom prst="rect">
            <a:avLst/>
          </a:prstGeom>
        </p:spPr>
        <p:txBody>
          <a:bodyPr vert="horz" wrap="square" lIns="0" tIns="13319" rIns="0" bIns="0">
            <a:spAutoFit/>
          </a:bodyPr>
          <a:lstStyle/>
          <a:p>
            <a:pPr marL="12685">
              <a:spcBef>
                <a:spcPts val="105"/>
              </a:spcBef>
              <a:tabLst>
                <a:tab pos="270820" algn="l"/>
              </a:tabLst>
            </a:pPr>
            <a:r>
              <a:rPr lang="en-US" sz="999" dirty="0">
                <a:solidFill>
                  <a:srgbClr val="221F1F"/>
                </a:solidFill>
                <a:latin typeface="Calibri" panose="020F0502020204030204" pitchFamily="34" charset="0"/>
                <a:sym typeface=""/>
              </a:rPr>
              <a:t>5. 	</a:t>
            </a:r>
            <a:r>
              <a:rPr lang="en-US" sz="999" dirty="0" err="1">
                <a:solidFill>
                  <a:srgbClr val="221F1F"/>
                </a:solidFill>
                <a:latin typeface="Calibri" panose="020F0502020204030204" pitchFamily="34" charset="0"/>
                <a:sym typeface=""/>
              </a:rPr>
              <a:t>Sorgfältige</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Beurteilung</a:t>
            </a:r>
            <a:r>
              <a:rPr lang="en-US" sz="999" dirty="0">
                <a:solidFill>
                  <a:srgbClr val="221F1F"/>
                </a:solidFill>
                <a:latin typeface="Calibri" panose="020F0502020204030204" pitchFamily="34" charset="0"/>
                <a:sym typeface=""/>
              </a:rPr>
              <a:t> der </a:t>
            </a:r>
            <a:r>
              <a:rPr lang="en-US" sz="999" dirty="0" err="1">
                <a:solidFill>
                  <a:srgbClr val="221F1F"/>
                </a:solidFill>
                <a:latin typeface="Calibri" panose="020F0502020204030204" pitchFamily="34" charset="0"/>
                <a:sym typeface=""/>
              </a:rPr>
              <a:t>Indikation</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vor</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Einleitung</a:t>
            </a:r>
            <a:r>
              <a:rPr lang="en-US" sz="999" dirty="0">
                <a:solidFill>
                  <a:srgbClr val="221F1F"/>
                </a:solidFill>
                <a:latin typeface="Calibri" panose="020F0502020204030204" pitchFamily="34" charset="0"/>
                <a:sym typeface=""/>
              </a:rPr>
              <a:t> der ICS-</a:t>
            </a:r>
            <a:r>
              <a:rPr lang="en-US" sz="999" dirty="0" err="1">
                <a:solidFill>
                  <a:srgbClr val="221F1F"/>
                </a:solidFill>
                <a:latin typeface="Calibri" panose="020F0502020204030204" pitchFamily="34" charset="0"/>
                <a:sym typeface=""/>
              </a:rPr>
              <a:t>Behandlung</a:t>
            </a:r>
            <a:endParaRPr lang="en-US" sz="999" dirty="0">
              <a:latin typeface="Calibri" panose="020F0502020204030204" pitchFamily="34" charset="0"/>
              <a:sym typeface=""/>
            </a:endParaRPr>
          </a:p>
        </p:txBody>
      </p:sp>
      <p:sp>
        <p:nvSpPr>
          <p:cNvPr id="10" name="object 10"/>
          <p:cNvSpPr txBox="1"/>
          <p:nvPr/>
        </p:nvSpPr>
        <p:spPr>
          <a:xfrm>
            <a:off x="493426" y="3547252"/>
            <a:ext cx="4442752" cy="553534"/>
          </a:xfrm>
          <a:prstGeom prst="rect">
            <a:avLst/>
          </a:prstGeom>
        </p:spPr>
        <p:txBody>
          <a:bodyPr vert="horz" wrap="square" lIns="0" tIns="12050" rIns="0" bIns="0">
            <a:spAutoFit/>
          </a:bodyPr>
          <a:lstStyle/>
          <a:p>
            <a:pPr marL="271454" marR="5074" indent="-258768">
              <a:lnSpc>
                <a:spcPct val="120000"/>
              </a:lnSpc>
              <a:spcBef>
                <a:spcPts val="95"/>
              </a:spcBef>
              <a:tabLst>
                <a:tab pos="270820" algn="l"/>
              </a:tabLst>
            </a:pPr>
            <a:r>
              <a:rPr lang="en-US" sz="999" dirty="0">
                <a:solidFill>
                  <a:srgbClr val="221F1F"/>
                </a:solidFill>
                <a:latin typeface="Calibri" panose="020F0502020204030204" pitchFamily="34" charset="0"/>
                <a:sym typeface=""/>
              </a:rPr>
              <a:t>6. 	</a:t>
            </a:r>
            <a:r>
              <a:rPr lang="en-US" sz="999" dirty="0" err="1">
                <a:solidFill>
                  <a:srgbClr val="221F1F"/>
                </a:solidFill>
                <a:latin typeface="Calibri" panose="020F0502020204030204" pitchFamily="34" charset="0"/>
                <a:sym typeface=""/>
              </a:rPr>
              <a:t>Genaue</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Überwachung</a:t>
            </a:r>
            <a:r>
              <a:rPr lang="en-US" sz="999" dirty="0">
                <a:solidFill>
                  <a:srgbClr val="221F1F"/>
                </a:solidFill>
                <a:latin typeface="Calibri" panose="020F0502020204030204" pitchFamily="34" charset="0"/>
                <a:sym typeface=""/>
              </a:rPr>
              <a:t> von </a:t>
            </a:r>
            <a:r>
              <a:rPr lang="en-US" sz="999" dirty="0" err="1">
                <a:solidFill>
                  <a:srgbClr val="221F1F"/>
                </a:solidFill>
                <a:latin typeface="Calibri" panose="020F0502020204030204" pitchFamily="34" charset="0"/>
                <a:sym typeface=""/>
              </a:rPr>
              <a:t>Herzrhythmusstörungen</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einschließlich</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Vorhofflimmern</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wenn</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mit</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einer</a:t>
            </a:r>
            <a:r>
              <a:rPr lang="en-US" sz="999" dirty="0">
                <a:solidFill>
                  <a:srgbClr val="221F1F"/>
                </a:solidFill>
                <a:latin typeface="Calibri" panose="020F0502020204030204" pitchFamily="34" charset="0"/>
                <a:sym typeface=""/>
              </a:rPr>
              <a:t> LABA-</a:t>
            </a:r>
            <a:r>
              <a:rPr lang="en-US" sz="999" dirty="0" err="1">
                <a:solidFill>
                  <a:srgbClr val="221F1F"/>
                </a:solidFill>
                <a:latin typeface="Calibri" panose="020F0502020204030204" pitchFamily="34" charset="0"/>
                <a:sym typeface=""/>
              </a:rPr>
              <a:t>Behandlung</a:t>
            </a:r>
            <a:r>
              <a:rPr lang="en-US" sz="999" dirty="0">
                <a:solidFill>
                  <a:srgbClr val="221F1F"/>
                </a:solidFill>
                <a:latin typeface="Calibri" panose="020F0502020204030204" pitchFamily="34" charset="0"/>
                <a:sym typeface=""/>
              </a:rPr>
              <a:t> des </a:t>
            </a:r>
            <a:r>
              <a:rPr lang="en-US" sz="999" dirty="0" err="1">
                <a:solidFill>
                  <a:srgbClr val="221F1F"/>
                </a:solidFill>
                <a:latin typeface="Calibri" panose="020F0502020204030204" pitchFamily="34" charset="0"/>
                <a:sym typeface=""/>
              </a:rPr>
              <a:t>Patienten</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begonnen</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wird</a:t>
            </a:r>
            <a:endParaRPr lang="en-US" sz="999" dirty="0">
              <a:latin typeface="Calibri" panose="020F0502020204030204" pitchFamily="34" charset="0"/>
              <a:sym typeface=""/>
            </a:endParaRPr>
          </a:p>
        </p:txBody>
      </p:sp>
      <p:sp>
        <p:nvSpPr>
          <p:cNvPr id="11" name="object 11"/>
          <p:cNvSpPr txBox="1"/>
          <p:nvPr/>
        </p:nvSpPr>
        <p:spPr>
          <a:xfrm>
            <a:off x="493426" y="3976793"/>
            <a:ext cx="4430436" cy="368749"/>
          </a:xfrm>
          <a:prstGeom prst="rect">
            <a:avLst/>
          </a:prstGeom>
        </p:spPr>
        <p:txBody>
          <a:bodyPr vert="horz" wrap="square" lIns="0" tIns="12050" rIns="0" bIns="0">
            <a:spAutoFit/>
          </a:bodyPr>
          <a:lstStyle/>
          <a:p>
            <a:pPr marL="271454" marR="5074" indent="-258768">
              <a:lnSpc>
                <a:spcPct val="120000"/>
              </a:lnSpc>
              <a:spcBef>
                <a:spcPts val="95"/>
              </a:spcBef>
              <a:tabLst>
                <a:tab pos="270820" algn="l"/>
              </a:tabLst>
            </a:pPr>
            <a:r>
              <a:rPr lang="en-US" sz="999" dirty="0">
                <a:solidFill>
                  <a:srgbClr val="221F1F"/>
                </a:solidFill>
                <a:latin typeface="Calibri" panose="020F0502020204030204" pitchFamily="34" charset="0"/>
                <a:sym typeface=""/>
              </a:rPr>
              <a:t>7. 	</a:t>
            </a:r>
            <a:r>
              <a:rPr lang="en-US" sz="999" dirty="0" err="1">
                <a:solidFill>
                  <a:srgbClr val="221F1F"/>
                </a:solidFill>
                <a:latin typeface="Calibri" panose="020F0502020204030204" pitchFamily="34" charset="0"/>
                <a:sym typeface=""/>
              </a:rPr>
              <a:t>Überprüfung</a:t>
            </a:r>
            <a:r>
              <a:rPr lang="en-US" sz="999" dirty="0">
                <a:solidFill>
                  <a:srgbClr val="221F1F"/>
                </a:solidFill>
                <a:latin typeface="Calibri" panose="020F0502020204030204" pitchFamily="34" charset="0"/>
                <a:sym typeface=""/>
              </a:rPr>
              <a:t> auf </a:t>
            </a:r>
            <a:r>
              <a:rPr lang="en-US" sz="999" dirty="0" err="1">
                <a:solidFill>
                  <a:srgbClr val="221F1F"/>
                </a:solidFill>
                <a:latin typeface="Calibri" panose="020F0502020204030204" pitchFamily="34" charset="0"/>
                <a:sym typeface=""/>
              </a:rPr>
              <a:t>aufkommende</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Harnbeschwerden</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bei</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einer</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anlaufenden</a:t>
            </a:r>
            <a:r>
              <a:rPr lang="en-US" sz="999" dirty="0">
                <a:solidFill>
                  <a:srgbClr val="221F1F"/>
                </a:solidFill>
                <a:latin typeface="Calibri" panose="020F0502020204030204" pitchFamily="34" charset="0"/>
                <a:sym typeface=""/>
              </a:rPr>
              <a:t> LAMA-</a:t>
            </a:r>
            <a:r>
              <a:rPr lang="en-US" sz="999" dirty="0" err="1">
                <a:solidFill>
                  <a:srgbClr val="221F1F"/>
                </a:solidFill>
                <a:latin typeface="Calibri" panose="020F0502020204030204" pitchFamily="34" charset="0"/>
                <a:sym typeface=""/>
              </a:rPr>
              <a:t>Behandlung</a:t>
            </a:r>
            <a:r>
              <a:rPr lang="en-US" sz="999" dirty="0">
                <a:solidFill>
                  <a:srgbClr val="221F1F"/>
                </a:solidFill>
                <a:latin typeface="Calibri" panose="020F0502020204030204" pitchFamily="34" charset="0"/>
                <a:sym typeface=""/>
              </a:rPr>
              <a:t> von </a:t>
            </a:r>
            <a:r>
              <a:rPr lang="en-US" sz="999" dirty="0" err="1">
                <a:solidFill>
                  <a:srgbClr val="221F1F"/>
                </a:solidFill>
                <a:latin typeface="Calibri" panose="020F0502020204030204" pitchFamily="34" charset="0"/>
                <a:sym typeface=""/>
              </a:rPr>
              <a:t>Patienten</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mit</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chronischer</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Nieren</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oder</a:t>
            </a:r>
            <a:r>
              <a:rPr lang="en-US" sz="999" dirty="0">
                <a:solidFill>
                  <a:srgbClr val="221F1F"/>
                </a:solidFill>
                <a:latin typeface="Calibri" panose="020F0502020204030204" pitchFamily="34" charset="0"/>
                <a:sym typeface=""/>
              </a:rPr>
              <a:t> </a:t>
            </a:r>
            <a:r>
              <a:rPr lang="en-US" sz="999" dirty="0" err="1">
                <a:solidFill>
                  <a:srgbClr val="221F1F"/>
                </a:solidFill>
                <a:latin typeface="Calibri" panose="020F0502020204030204" pitchFamily="34" charset="0"/>
                <a:sym typeface=""/>
              </a:rPr>
              <a:t>Prostataerkrankungen</a:t>
            </a:r>
            <a:endParaRPr lang="en-US" sz="999" dirty="0">
              <a:latin typeface="Calibri" panose="020F0502020204030204" pitchFamily="34" charset="0"/>
              <a:sym typeface=""/>
            </a:endParaRPr>
          </a:p>
        </p:txBody>
      </p:sp>
      <p:sp>
        <p:nvSpPr>
          <p:cNvPr id="12" name="object 12"/>
          <p:cNvSpPr/>
          <p:nvPr/>
        </p:nvSpPr>
        <p:spPr>
          <a:xfrm>
            <a:off x="8011994" y="91326"/>
            <a:ext cx="1044174" cy="669733"/>
          </a:xfrm>
          <a:prstGeom prst="rect">
            <a:avLst/>
          </a:prstGeom>
          <a:blipFill>
            <a:blip r:embed="rId2" cstate="print"/>
            <a:stretch>
              <a:fillRect/>
            </a:stretch>
          </a:blipFill>
        </p:spPr>
        <p:txBody>
          <a:bodyPr wrap="square" lIns="0" tIns="0" rIns="0" bIns="0"/>
          <a:lstStyle/>
          <a:p>
            <a:endParaRPr sz="1798"/>
          </a:p>
        </p:txBody>
      </p:sp>
      <p:sp>
        <p:nvSpPr>
          <p:cNvPr id="13" name="object 13"/>
          <p:cNvSpPr/>
          <p:nvPr/>
        </p:nvSpPr>
        <p:spPr>
          <a:xfrm>
            <a:off x="5102702" y="1435251"/>
            <a:ext cx="3799594" cy="3304258"/>
          </a:xfrm>
          <a:custGeom>
            <a:avLst/>
            <a:gdLst/>
            <a:ahLst/>
            <a:cxnLst/>
            <a:rect l="l" t="t" r="r" b="b"/>
            <a:pathLst>
              <a:path w="3804284" h="2350135">
                <a:moveTo>
                  <a:pt x="3803903" y="0"/>
                </a:moveTo>
                <a:lnTo>
                  <a:pt x="0" y="0"/>
                </a:lnTo>
                <a:lnTo>
                  <a:pt x="0" y="2350008"/>
                </a:lnTo>
                <a:lnTo>
                  <a:pt x="3803903" y="2350008"/>
                </a:lnTo>
                <a:lnTo>
                  <a:pt x="3803903" y="0"/>
                </a:lnTo>
                <a:close/>
              </a:path>
            </a:pathLst>
          </a:custGeom>
          <a:solidFill>
            <a:srgbClr val="FDD1D2"/>
          </a:solidFill>
        </p:spPr>
        <p:txBody>
          <a:bodyPr wrap="square" lIns="0" tIns="0" rIns="0" bIns="0"/>
          <a:lstStyle/>
          <a:p>
            <a:endParaRPr sz="1798"/>
          </a:p>
        </p:txBody>
      </p:sp>
      <p:sp>
        <p:nvSpPr>
          <p:cNvPr id="14" name="object 14"/>
          <p:cNvSpPr txBox="1"/>
          <p:nvPr/>
        </p:nvSpPr>
        <p:spPr>
          <a:xfrm>
            <a:off x="493426" y="1436156"/>
            <a:ext cx="4430437" cy="368749"/>
          </a:xfrm>
          <a:prstGeom prst="rect">
            <a:avLst/>
          </a:prstGeom>
        </p:spPr>
        <p:txBody>
          <a:bodyPr vert="horz" wrap="square" lIns="0" tIns="12050" rIns="0" bIns="0">
            <a:spAutoFit/>
          </a:bodyPr>
          <a:lstStyle/>
          <a:p>
            <a:pPr marL="271454" marR="5074" indent="-258768">
              <a:lnSpc>
                <a:spcPct val="120000"/>
              </a:lnSpc>
              <a:spcBef>
                <a:spcPts val="95"/>
              </a:spcBef>
              <a:tabLst>
                <a:tab pos="304434" algn="l"/>
                <a:tab pos="4874119" algn="l"/>
              </a:tabLst>
            </a:pPr>
            <a:r>
              <a:rPr lang="en-US" sz="999" kern="0" dirty="0">
                <a:solidFill>
                  <a:srgbClr val="221F1F">
                    <a:lumMod val="100000"/>
                  </a:srgbClr>
                </a:solidFill>
                <a:sym typeface=""/>
              </a:rPr>
              <a:t>1. 	</a:t>
            </a:r>
            <a:r>
              <a:rPr lang="en-US" sz="999" kern="0" dirty="0" err="1">
                <a:solidFill>
                  <a:srgbClr val="221F1F">
                    <a:lumMod val="100000"/>
                  </a:srgbClr>
                </a:solidFill>
                <a:sym typeface=""/>
              </a:rPr>
              <a:t>Sensibilisierung</a:t>
            </a:r>
            <a:r>
              <a:rPr lang="en-US" sz="999" kern="0" dirty="0">
                <a:solidFill>
                  <a:srgbClr val="221F1F">
                    <a:lumMod val="100000"/>
                  </a:srgbClr>
                </a:solidFill>
                <a:sym typeface=""/>
              </a:rPr>
              <a:t> </a:t>
            </a:r>
            <a:r>
              <a:rPr lang="en-US" sz="999" kern="0" dirty="0" err="1">
                <a:solidFill>
                  <a:srgbClr val="221F1F">
                    <a:lumMod val="100000"/>
                  </a:srgbClr>
                </a:solidFill>
                <a:sym typeface=""/>
              </a:rPr>
              <a:t>für</a:t>
            </a:r>
            <a:r>
              <a:rPr lang="en-US" sz="999" kern="0" dirty="0">
                <a:solidFill>
                  <a:srgbClr val="221F1F">
                    <a:lumMod val="100000"/>
                  </a:srgbClr>
                </a:solidFill>
                <a:sym typeface=""/>
              </a:rPr>
              <a:t> COPD-</a:t>
            </a:r>
            <a:r>
              <a:rPr lang="en-US" sz="999" kern="0" dirty="0" err="1">
                <a:solidFill>
                  <a:srgbClr val="221F1F">
                    <a:lumMod val="100000"/>
                  </a:srgbClr>
                </a:solidFill>
                <a:sym typeface=""/>
              </a:rPr>
              <a:t>Multimorbidität</a:t>
            </a:r>
            <a:r>
              <a:rPr lang="en-US" sz="999" kern="0" dirty="0">
                <a:solidFill>
                  <a:srgbClr val="221F1F">
                    <a:lumMod val="100000"/>
                  </a:srgbClr>
                </a:solidFill>
                <a:sym typeface=""/>
              </a:rPr>
              <a:t> </a:t>
            </a:r>
            <a:r>
              <a:rPr lang="en-US" sz="999" kern="0" dirty="0" err="1">
                <a:solidFill>
                  <a:srgbClr val="221F1F">
                    <a:lumMod val="100000"/>
                  </a:srgbClr>
                </a:solidFill>
                <a:sym typeface=""/>
              </a:rPr>
              <a:t>sowie</a:t>
            </a:r>
            <a:r>
              <a:rPr lang="en-US" sz="999" kern="0" dirty="0">
                <a:solidFill>
                  <a:srgbClr val="221F1F">
                    <a:lumMod val="100000"/>
                  </a:srgbClr>
                </a:solidFill>
                <a:sym typeface=""/>
              </a:rPr>
              <a:t> </a:t>
            </a:r>
            <a:r>
              <a:rPr lang="en-US" sz="999" kern="0" dirty="0" err="1">
                <a:solidFill>
                  <a:srgbClr val="221F1F">
                    <a:lumMod val="100000"/>
                  </a:srgbClr>
                </a:solidFill>
                <a:sym typeface=""/>
              </a:rPr>
              <a:t>Überprüfung</a:t>
            </a:r>
            <a:r>
              <a:rPr lang="en-US" sz="999" kern="0" dirty="0">
                <a:solidFill>
                  <a:srgbClr val="221F1F">
                    <a:lumMod val="100000"/>
                  </a:srgbClr>
                </a:solidFill>
                <a:sym typeface=""/>
              </a:rPr>
              <a:t> und </a:t>
            </a:r>
            <a:r>
              <a:rPr lang="en-US" sz="999" kern="0" dirty="0" err="1">
                <a:solidFill>
                  <a:srgbClr val="221F1F">
                    <a:lumMod val="100000"/>
                  </a:srgbClr>
                </a:solidFill>
                <a:sym typeface=""/>
              </a:rPr>
              <a:t>Überwachung</a:t>
            </a:r>
            <a:r>
              <a:rPr lang="en-US" sz="999" kern="0" dirty="0">
                <a:solidFill>
                  <a:srgbClr val="221F1F">
                    <a:lumMod val="100000"/>
                  </a:srgbClr>
                </a:solidFill>
                <a:sym typeface=""/>
              </a:rPr>
              <a:t> </a:t>
            </a:r>
            <a:r>
              <a:rPr lang="en-US" sz="999" kern="0" dirty="0" err="1">
                <a:solidFill>
                  <a:srgbClr val="221F1F">
                    <a:lumMod val="100000"/>
                  </a:srgbClr>
                </a:solidFill>
                <a:sym typeface=""/>
              </a:rPr>
              <a:t>Patienten</a:t>
            </a:r>
            <a:r>
              <a:rPr lang="en-US" sz="999" kern="0" dirty="0">
                <a:solidFill>
                  <a:srgbClr val="221F1F">
                    <a:lumMod val="100000"/>
                  </a:srgbClr>
                </a:solidFill>
                <a:sym typeface=""/>
              </a:rPr>
              <a:t> </a:t>
            </a:r>
            <a:r>
              <a:rPr lang="en-US" sz="999" kern="0" dirty="0" err="1">
                <a:solidFill>
                  <a:srgbClr val="221F1F">
                    <a:lumMod val="100000"/>
                  </a:srgbClr>
                </a:solidFill>
                <a:sym typeface=""/>
              </a:rPr>
              <a:t>für</a:t>
            </a:r>
            <a:r>
              <a:rPr lang="en-US" sz="999" kern="0" dirty="0">
                <a:solidFill>
                  <a:srgbClr val="221F1F">
                    <a:lumMod val="100000"/>
                  </a:srgbClr>
                </a:solidFill>
                <a:sym typeface=""/>
              </a:rPr>
              <a:t> die </a:t>
            </a:r>
            <a:r>
              <a:rPr lang="en-US" sz="999" kern="0" dirty="0" err="1">
                <a:solidFill>
                  <a:srgbClr val="221F1F">
                    <a:lumMod val="100000"/>
                  </a:srgbClr>
                </a:solidFill>
                <a:sym typeface=""/>
              </a:rPr>
              <a:t>häufigsten</a:t>
            </a:r>
            <a:r>
              <a:rPr lang="en-US" sz="999" kern="0" dirty="0">
                <a:solidFill>
                  <a:srgbClr val="221F1F">
                    <a:lumMod val="100000"/>
                  </a:srgbClr>
                </a:solidFill>
                <a:sym typeface=""/>
              </a:rPr>
              <a:t> </a:t>
            </a:r>
            <a:r>
              <a:rPr lang="en-US" sz="999" kern="0" dirty="0" err="1">
                <a:solidFill>
                  <a:srgbClr val="221F1F">
                    <a:lumMod val="100000"/>
                  </a:srgbClr>
                </a:solidFill>
                <a:sym typeface=""/>
              </a:rPr>
              <a:t>Komorbiditäten</a:t>
            </a:r>
            <a:r>
              <a:rPr sz="999" dirty="0"/>
              <a:t> </a:t>
            </a:r>
          </a:p>
        </p:txBody>
      </p:sp>
      <p:sp>
        <p:nvSpPr>
          <p:cNvPr id="15" name="object 15"/>
          <p:cNvSpPr txBox="1"/>
          <p:nvPr/>
        </p:nvSpPr>
        <p:spPr>
          <a:xfrm>
            <a:off x="5644363" y="1624568"/>
            <a:ext cx="3289049" cy="2975412"/>
          </a:xfrm>
          <a:prstGeom prst="rect">
            <a:avLst/>
          </a:prstGeom>
        </p:spPr>
        <p:txBody>
          <a:bodyPr vert="horz" wrap="square" lIns="0" tIns="75472" rIns="0" bIns="0">
            <a:spAutoFit/>
          </a:bodyPr>
          <a:lstStyle/>
          <a:p>
            <a:pPr marL="182661" indent="-170610">
              <a:spcBef>
                <a:spcPts val="594"/>
              </a:spcBef>
              <a:buFont typeface="Arial"/>
              <a:buChar char="•"/>
              <a:tabLst>
                <a:tab pos="183295" algn="l"/>
              </a:tabLst>
            </a:pPr>
            <a:r>
              <a:rPr lang="en-US" sz="999" b="1" kern="0" dirty="0">
                <a:solidFill>
                  <a:srgbClr val="221F1F">
                    <a:lumMod val="100000"/>
                  </a:srgbClr>
                </a:solidFill>
                <a:latin typeface="Calibri" panose="020F0502020204030204" pitchFamily="34" charset="0"/>
                <a:sym typeface=""/>
              </a:rPr>
              <a:t>Asthma: </a:t>
            </a:r>
            <a:r>
              <a:rPr lang="en-US" sz="999" kern="0" dirty="0">
                <a:solidFill>
                  <a:srgbClr val="221F1F">
                    <a:lumMod val="100000"/>
                  </a:srgbClr>
                </a:solidFill>
                <a:latin typeface="Calibri" panose="020F0502020204030204" pitchFamily="34" charset="0"/>
                <a:sym typeface=""/>
              </a:rPr>
              <a:t>ICS-</a:t>
            </a:r>
            <a:r>
              <a:rPr lang="en-US" sz="999" kern="0" dirty="0" err="1">
                <a:solidFill>
                  <a:srgbClr val="221F1F">
                    <a:lumMod val="100000"/>
                  </a:srgbClr>
                </a:solidFill>
                <a:latin typeface="Calibri" panose="020F0502020204030204" pitchFamily="34" charset="0"/>
                <a:sym typeface=""/>
              </a:rPr>
              <a:t>Behandlung</a:t>
            </a:r>
            <a:r>
              <a:rPr lang="en-US" sz="999" kern="0" dirty="0">
                <a:solidFill>
                  <a:srgbClr val="221F1F">
                    <a:lumMod val="100000"/>
                  </a:srgbClr>
                </a:solidFill>
                <a:latin typeface="Calibri" panose="020F0502020204030204" pitchFamily="34" charset="0"/>
                <a:sym typeface=""/>
              </a:rPr>
              <a:t> muss </a:t>
            </a:r>
            <a:r>
              <a:rPr lang="en-US" sz="999" kern="0" dirty="0" err="1">
                <a:solidFill>
                  <a:srgbClr val="221F1F">
                    <a:lumMod val="100000"/>
                  </a:srgbClr>
                </a:solidFill>
                <a:latin typeface="Calibri" panose="020F0502020204030204" pitchFamily="34" charset="0"/>
                <a:sym typeface=""/>
              </a:rPr>
              <a:t>fortgesetzt</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werden</a:t>
            </a:r>
            <a:r>
              <a:rPr sz="1798" dirty="0"/>
              <a:t> </a:t>
            </a:r>
          </a:p>
          <a:p>
            <a:pPr marL="182661" marR="19661" indent="-170610">
              <a:spcBef>
                <a:spcPts val="504"/>
              </a:spcBef>
              <a:buFont typeface="Arial"/>
              <a:buChar char="•"/>
              <a:tabLst>
                <a:tab pos="183295" algn="l"/>
              </a:tabLst>
            </a:pPr>
            <a:r>
              <a:rPr lang="en-US" sz="999" b="1" kern="0" dirty="0">
                <a:solidFill>
                  <a:srgbClr val="221F1F">
                    <a:lumMod val="100000"/>
                  </a:srgbClr>
                </a:solidFill>
                <a:latin typeface="Calibri" panose="020F0502020204030204" pitchFamily="34" charset="0"/>
                <a:sym typeface=""/>
              </a:rPr>
              <a:t>Diabetes: </a:t>
            </a:r>
            <a:r>
              <a:rPr lang="en-US" sz="999" kern="0" dirty="0" err="1">
                <a:solidFill>
                  <a:srgbClr val="221F1F">
                    <a:lumMod val="100000"/>
                  </a:srgbClr>
                </a:solidFill>
                <a:latin typeface="Calibri" panose="020F0502020204030204" pitchFamily="34" charset="0"/>
                <a:sym typeface=""/>
              </a:rPr>
              <a:t>Überprüfen</a:t>
            </a:r>
            <a:r>
              <a:rPr lang="en-US" sz="999" kern="0" dirty="0">
                <a:solidFill>
                  <a:srgbClr val="221F1F">
                    <a:lumMod val="100000"/>
                  </a:srgbClr>
                </a:solidFill>
                <a:latin typeface="Calibri" panose="020F0502020204030204" pitchFamily="34" charset="0"/>
                <a:sym typeface=""/>
              </a:rPr>
              <a:t> Sie, </a:t>
            </a:r>
            <a:r>
              <a:rPr lang="en-US" sz="999" kern="0" dirty="0" err="1">
                <a:solidFill>
                  <a:srgbClr val="221F1F">
                    <a:lumMod val="100000"/>
                  </a:srgbClr>
                </a:solidFill>
                <a:latin typeface="Calibri" panose="020F0502020204030204" pitchFamily="34" charset="0"/>
                <a:sym typeface=""/>
              </a:rPr>
              <a:t>ob</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eine</a:t>
            </a:r>
            <a:r>
              <a:rPr lang="en-US" sz="999" kern="0" dirty="0">
                <a:solidFill>
                  <a:srgbClr val="221F1F">
                    <a:lumMod val="100000"/>
                  </a:srgbClr>
                </a:solidFill>
                <a:latin typeface="Calibri" panose="020F0502020204030204" pitchFamily="34" charset="0"/>
                <a:sym typeface=""/>
              </a:rPr>
              <a:t> ICS-</a:t>
            </a:r>
            <a:r>
              <a:rPr lang="en-US" sz="999" kern="0" dirty="0" err="1">
                <a:solidFill>
                  <a:srgbClr val="221F1F">
                    <a:lumMod val="100000"/>
                  </a:srgbClr>
                </a:solidFill>
                <a:latin typeface="Calibri" panose="020F0502020204030204" pitchFamily="34" charset="0"/>
                <a:sym typeface=""/>
              </a:rPr>
              <a:t>Behandlung</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notwendig</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ist</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wenn</a:t>
            </a:r>
            <a:r>
              <a:rPr lang="en-US" sz="999" kern="0" dirty="0">
                <a:solidFill>
                  <a:srgbClr val="221F1F">
                    <a:lumMod val="100000"/>
                  </a:srgbClr>
                </a:solidFill>
                <a:latin typeface="Calibri" panose="020F0502020204030204" pitchFamily="34" charset="0"/>
                <a:sym typeface=""/>
              </a:rPr>
              <a:t> die ICS </a:t>
            </a:r>
            <a:r>
              <a:rPr lang="en-US" sz="999" kern="0" dirty="0" err="1">
                <a:solidFill>
                  <a:srgbClr val="221F1F">
                    <a:lumMod val="100000"/>
                  </a:srgbClr>
                </a:solidFill>
                <a:latin typeface="Calibri" panose="020F0502020204030204" pitchFamily="34" charset="0"/>
                <a:sym typeface=""/>
              </a:rPr>
              <a:t>fortgesetzt</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wird</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sind</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eine</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genaue</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Nachbeobachtung</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Glukoseüberwachung</a:t>
            </a:r>
            <a:r>
              <a:rPr lang="en-US" sz="999" kern="0" dirty="0">
                <a:solidFill>
                  <a:srgbClr val="221F1F">
                    <a:lumMod val="100000"/>
                  </a:srgbClr>
                </a:solidFill>
                <a:latin typeface="Calibri" panose="020F0502020204030204" pitchFamily="34" charset="0"/>
                <a:sym typeface=""/>
              </a:rPr>
              <a:t> und Titration der </a:t>
            </a:r>
            <a:r>
              <a:rPr lang="en-US" sz="999" kern="0" dirty="0" err="1">
                <a:solidFill>
                  <a:srgbClr val="221F1F">
                    <a:lumMod val="100000"/>
                  </a:srgbClr>
                </a:solidFill>
                <a:latin typeface="Calibri" panose="020F0502020204030204" pitchFamily="34" charset="0"/>
                <a:sym typeface=""/>
              </a:rPr>
              <a:t>antidiabetischen</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Behandlung</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erforderlich</a:t>
            </a:r>
            <a:r>
              <a:rPr sz="999" kern="0" dirty="0">
                <a:solidFill>
                  <a:srgbClr val="221F1F">
                    <a:lumMod val="100000"/>
                  </a:srgbClr>
                </a:solidFill>
                <a:latin typeface="Calibri" panose="020F0502020204030204" pitchFamily="34" charset="0"/>
              </a:rPr>
              <a:t> </a:t>
            </a:r>
          </a:p>
          <a:p>
            <a:pPr marL="182661" marR="5074" indent="-170610">
              <a:spcBef>
                <a:spcPts val="504"/>
              </a:spcBef>
              <a:buFont typeface="Arial"/>
              <a:buChar char="•"/>
              <a:tabLst>
                <a:tab pos="183295" algn="l"/>
              </a:tabLst>
            </a:pPr>
            <a:r>
              <a:rPr lang="en-US" sz="999" b="1" kern="0" dirty="0" err="1">
                <a:solidFill>
                  <a:srgbClr val="221F1F">
                    <a:lumMod val="100000"/>
                  </a:srgbClr>
                </a:solidFill>
                <a:latin typeface="Calibri" panose="020F0502020204030204" pitchFamily="34" charset="0"/>
                <a:sym typeface=""/>
              </a:rPr>
              <a:t>Osteoporose</a:t>
            </a:r>
            <a:r>
              <a:rPr lang="en-US" sz="999" b="1"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Überprüfen</a:t>
            </a:r>
            <a:r>
              <a:rPr lang="en-US" sz="999" kern="0" dirty="0">
                <a:solidFill>
                  <a:srgbClr val="221F1F">
                    <a:lumMod val="100000"/>
                  </a:srgbClr>
                </a:solidFill>
                <a:latin typeface="Calibri" panose="020F0502020204030204" pitchFamily="34" charset="0"/>
                <a:sym typeface=""/>
              </a:rPr>
              <a:t> Sie, </a:t>
            </a:r>
            <a:r>
              <a:rPr lang="en-US" sz="999" kern="0" dirty="0" err="1">
                <a:solidFill>
                  <a:srgbClr val="221F1F">
                    <a:lumMod val="100000"/>
                  </a:srgbClr>
                </a:solidFill>
                <a:latin typeface="Calibri" panose="020F0502020204030204" pitchFamily="34" charset="0"/>
                <a:sym typeface=""/>
              </a:rPr>
              <a:t>ob</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eine</a:t>
            </a:r>
            <a:r>
              <a:rPr lang="en-US" sz="999" kern="0" dirty="0">
                <a:solidFill>
                  <a:srgbClr val="221F1F">
                    <a:lumMod val="100000"/>
                  </a:srgbClr>
                </a:solidFill>
                <a:latin typeface="Calibri" panose="020F0502020204030204" pitchFamily="34" charset="0"/>
                <a:sym typeface=""/>
              </a:rPr>
              <a:t> ICS-</a:t>
            </a:r>
            <a:r>
              <a:rPr lang="en-US" sz="999" kern="0" dirty="0" err="1">
                <a:solidFill>
                  <a:srgbClr val="221F1F">
                    <a:lumMod val="100000"/>
                  </a:srgbClr>
                </a:solidFill>
                <a:latin typeface="Calibri" panose="020F0502020204030204" pitchFamily="34" charset="0"/>
                <a:sym typeface=""/>
              </a:rPr>
              <a:t>Behandlung</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notwendig</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ist</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wird</a:t>
            </a:r>
            <a:r>
              <a:rPr lang="en-US" sz="999" kern="0" dirty="0">
                <a:solidFill>
                  <a:srgbClr val="221F1F">
                    <a:lumMod val="100000"/>
                  </a:srgbClr>
                </a:solidFill>
                <a:latin typeface="Calibri" panose="020F0502020204030204" pitchFamily="34" charset="0"/>
                <a:sym typeface=""/>
              </a:rPr>
              <a:t> die ICS </a:t>
            </a:r>
            <a:r>
              <a:rPr lang="en-US" sz="999" kern="0" dirty="0" err="1">
                <a:solidFill>
                  <a:srgbClr val="221F1F">
                    <a:lumMod val="100000"/>
                  </a:srgbClr>
                </a:solidFill>
                <a:latin typeface="Calibri" panose="020F0502020204030204" pitchFamily="34" charset="0"/>
                <a:sym typeface=""/>
              </a:rPr>
              <a:t>fortgesetzt</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ist</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eine</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enge</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Nachbeobachtung</a:t>
            </a:r>
            <a:r>
              <a:rPr lang="en-US" sz="999" kern="0" dirty="0">
                <a:solidFill>
                  <a:srgbClr val="221F1F">
                    <a:lumMod val="100000"/>
                  </a:srgbClr>
                </a:solidFill>
                <a:latin typeface="Calibri" panose="020F0502020204030204" pitchFamily="34" charset="0"/>
                <a:sym typeface=""/>
              </a:rPr>
              <a:t> in </a:t>
            </a:r>
            <a:r>
              <a:rPr lang="en-US" sz="999" kern="0" dirty="0" err="1">
                <a:solidFill>
                  <a:srgbClr val="221F1F">
                    <a:lumMod val="100000"/>
                  </a:srgbClr>
                </a:solidFill>
                <a:latin typeface="Calibri" panose="020F0502020204030204" pitchFamily="34" charset="0"/>
                <a:sym typeface=""/>
              </a:rPr>
              <a:t>Bezug</a:t>
            </a:r>
            <a:r>
              <a:rPr lang="en-US" sz="999" kern="0" dirty="0">
                <a:solidFill>
                  <a:srgbClr val="221F1F">
                    <a:lumMod val="100000"/>
                  </a:srgbClr>
                </a:solidFill>
                <a:latin typeface="Calibri" panose="020F0502020204030204" pitchFamily="34" charset="0"/>
                <a:sym typeface=""/>
              </a:rPr>
              <a:t> auf </a:t>
            </a:r>
            <a:r>
              <a:rPr lang="en-US" sz="999" kern="0" dirty="0" err="1">
                <a:solidFill>
                  <a:srgbClr val="221F1F">
                    <a:lumMod val="100000"/>
                  </a:srgbClr>
                </a:solidFill>
                <a:latin typeface="Calibri" panose="020F0502020204030204" pitchFamily="34" charset="0"/>
                <a:sym typeface=""/>
              </a:rPr>
              <a:t>Verlust</a:t>
            </a:r>
            <a:r>
              <a:rPr lang="en-US" sz="999" kern="0" dirty="0">
                <a:solidFill>
                  <a:srgbClr val="221F1F">
                    <a:lumMod val="100000"/>
                  </a:srgbClr>
                </a:solidFill>
                <a:latin typeface="Calibri" panose="020F0502020204030204" pitchFamily="34" charset="0"/>
                <a:sym typeface=""/>
              </a:rPr>
              <a:t> der </a:t>
            </a:r>
            <a:r>
              <a:rPr lang="en-US" sz="999" kern="0" dirty="0" err="1">
                <a:solidFill>
                  <a:srgbClr val="221F1F">
                    <a:lumMod val="100000"/>
                  </a:srgbClr>
                </a:solidFill>
                <a:latin typeface="Calibri" panose="020F0502020204030204" pitchFamily="34" charset="0"/>
                <a:sym typeface=""/>
              </a:rPr>
              <a:t>Knochenmineraldichte</a:t>
            </a:r>
            <a:r>
              <a:rPr lang="en-US" sz="999" kern="0" dirty="0">
                <a:solidFill>
                  <a:srgbClr val="221F1F">
                    <a:lumMod val="100000"/>
                  </a:srgbClr>
                </a:solidFill>
                <a:latin typeface="Calibri" panose="020F0502020204030204" pitchFamily="34" charset="0"/>
                <a:sym typeface=""/>
              </a:rPr>
              <a:t> und des </a:t>
            </a:r>
            <a:r>
              <a:rPr lang="en-US" sz="999" kern="0" dirty="0" err="1">
                <a:solidFill>
                  <a:srgbClr val="221F1F">
                    <a:lumMod val="100000"/>
                  </a:srgbClr>
                </a:solidFill>
                <a:latin typeface="Calibri" panose="020F0502020204030204" pitchFamily="34" charset="0"/>
                <a:sym typeface=""/>
              </a:rPr>
              <a:t>Frakturrisikos</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erforderlich</a:t>
            </a:r>
            <a:r>
              <a:rPr lang="en-US" sz="999" kern="0" dirty="0">
                <a:solidFill>
                  <a:srgbClr val="221F1F">
                    <a:lumMod val="100000"/>
                  </a:srgbClr>
                </a:solidFill>
                <a:latin typeface="Calibri" panose="020F0502020204030204" pitchFamily="34" charset="0"/>
                <a:sym typeface=""/>
              </a:rPr>
              <a:t>. Eine </a:t>
            </a:r>
            <a:r>
              <a:rPr lang="en-US" sz="999" kern="0" dirty="0" err="1">
                <a:solidFill>
                  <a:srgbClr val="221F1F">
                    <a:lumMod val="100000"/>
                  </a:srgbClr>
                </a:solidFill>
                <a:latin typeface="Calibri" panose="020F0502020204030204" pitchFamily="34" charset="0"/>
                <a:sym typeface=""/>
              </a:rPr>
              <a:t>Untersuchung</a:t>
            </a:r>
            <a:r>
              <a:rPr lang="en-US" sz="999" kern="0" dirty="0">
                <a:solidFill>
                  <a:srgbClr val="221F1F">
                    <a:lumMod val="100000"/>
                  </a:srgbClr>
                </a:solidFill>
                <a:latin typeface="Calibri" panose="020F0502020204030204" pitchFamily="34" charset="0"/>
                <a:sym typeface=""/>
              </a:rPr>
              <a:t> auf </a:t>
            </a:r>
            <a:r>
              <a:rPr lang="en-US" sz="999" kern="0" dirty="0" err="1">
                <a:solidFill>
                  <a:srgbClr val="221F1F">
                    <a:lumMod val="100000"/>
                  </a:srgbClr>
                </a:solidFill>
                <a:latin typeface="Calibri" panose="020F0502020204030204" pitchFamily="34" charset="0"/>
                <a:sym typeface=""/>
              </a:rPr>
              <a:t>Osteopenie</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oder</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Osteoporose</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wird</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bei</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Patienten</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empfohlen</a:t>
            </a:r>
            <a:r>
              <a:rPr lang="en-US" sz="999" kern="0" dirty="0">
                <a:solidFill>
                  <a:srgbClr val="221F1F">
                    <a:lumMod val="100000"/>
                  </a:srgbClr>
                </a:solidFill>
                <a:latin typeface="Calibri" panose="020F0502020204030204" pitchFamily="34" charset="0"/>
                <a:sym typeface=""/>
              </a:rPr>
              <a:t>, die </a:t>
            </a:r>
            <a:r>
              <a:rPr lang="en-US" sz="999" kern="0" dirty="0" err="1">
                <a:solidFill>
                  <a:srgbClr val="221F1F">
                    <a:lumMod val="100000"/>
                  </a:srgbClr>
                </a:solidFill>
                <a:latin typeface="Calibri" panose="020F0502020204030204" pitchFamily="34" charset="0"/>
                <a:sym typeface=""/>
              </a:rPr>
              <a:t>eine</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hochdosierte</a:t>
            </a:r>
            <a:r>
              <a:rPr lang="en-US" sz="999" kern="0" dirty="0">
                <a:solidFill>
                  <a:srgbClr val="221F1F">
                    <a:lumMod val="100000"/>
                  </a:srgbClr>
                </a:solidFill>
                <a:latin typeface="Calibri" panose="020F0502020204030204" pitchFamily="34" charset="0"/>
                <a:sym typeface=""/>
              </a:rPr>
              <a:t> ICS </a:t>
            </a:r>
            <a:r>
              <a:rPr lang="en-US" sz="999" kern="0" dirty="0" err="1">
                <a:solidFill>
                  <a:srgbClr val="221F1F">
                    <a:lumMod val="100000"/>
                  </a:srgbClr>
                </a:solidFill>
                <a:latin typeface="Calibri" panose="020F0502020204030204" pitchFamily="34" charset="0"/>
                <a:sym typeface=""/>
              </a:rPr>
              <a:t>oder</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eine</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niedrig</a:t>
            </a:r>
            <a:r>
              <a:rPr lang="en-US" sz="999" kern="0" dirty="0">
                <a:solidFill>
                  <a:srgbClr val="221F1F">
                    <a:lumMod val="100000"/>
                  </a:srgbClr>
                </a:solidFill>
                <a:latin typeface="Calibri" panose="020F0502020204030204" pitchFamily="34" charset="0"/>
                <a:sym typeface=""/>
              </a:rPr>
              <a:t>- bis </a:t>
            </a:r>
            <a:r>
              <a:rPr lang="en-US" sz="999" kern="0" dirty="0" err="1">
                <a:solidFill>
                  <a:srgbClr val="221F1F">
                    <a:lumMod val="100000"/>
                  </a:srgbClr>
                </a:solidFill>
                <a:latin typeface="Calibri" panose="020F0502020204030204" pitchFamily="34" charset="0"/>
                <a:sym typeface=""/>
              </a:rPr>
              <a:t>mitteldosierte</a:t>
            </a:r>
            <a:r>
              <a:rPr lang="en-US" sz="999" kern="0" dirty="0">
                <a:solidFill>
                  <a:srgbClr val="221F1F">
                    <a:lumMod val="100000"/>
                  </a:srgbClr>
                </a:solidFill>
                <a:latin typeface="Calibri" panose="020F0502020204030204" pitchFamily="34" charset="0"/>
                <a:sym typeface=""/>
              </a:rPr>
              <a:t> ICS </a:t>
            </a:r>
            <a:r>
              <a:rPr lang="en-US" sz="999" kern="0" dirty="0" err="1">
                <a:solidFill>
                  <a:srgbClr val="221F1F">
                    <a:lumMod val="100000"/>
                  </a:srgbClr>
                </a:solidFill>
                <a:latin typeface="Calibri" panose="020F0502020204030204" pitchFamily="34" charset="0"/>
                <a:sym typeface=""/>
              </a:rPr>
              <a:t>mit</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häufiger</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Anwendung</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oraler</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Kortikosteroide</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erhalten</a:t>
            </a:r>
            <a:endParaRPr lang="en-US" sz="999" kern="0" dirty="0">
              <a:solidFill>
                <a:srgbClr val="221F1F">
                  <a:lumMod val="100000"/>
                </a:srgbClr>
              </a:solidFill>
              <a:latin typeface="Calibri" panose="020F0502020204030204" pitchFamily="34" charset="0"/>
              <a:sym typeface=""/>
            </a:endParaRPr>
          </a:p>
          <a:p>
            <a:pPr marL="182661" marR="550519" indent="-170610">
              <a:lnSpc>
                <a:spcPct val="102200"/>
              </a:lnSpc>
              <a:spcBef>
                <a:spcPts val="458"/>
              </a:spcBef>
              <a:buFont typeface="Arial"/>
              <a:buChar char="•"/>
              <a:tabLst>
                <a:tab pos="183295" algn="l"/>
              </a:tabLst>
            </a:pPr>
            <a:r>
              <a:rPr lang="en-US" sz="999" b="1" kern="0" dirty="0" err="1">
                <a:solidFill>
                  <a:srgbClr val="221F1F">
                    <a:lumMod val="100000"/>
                  </a:srgbClr>
                </a:solidFill>
                <a:latin typeface="Calibri" panose="020F0502020204030204" pitchFamily="34" charset="0"/>
                <a:sym typeface=""/>
              </a:rPr>
              <a:t>Infektionen</a:t>
            </a:r>
            <a:r>
              <a:rPr lang="en-US" sz="999" b="1" kern="0" dirty="0">
                <a:solidFill>
                  <a:srgbClr val="221F1F">
                    <a:lumMod val="100000"/>
                  </a:srgbClr>
                </a:solidFill>
                <a:latin typeface="Calibri" panose="020F0502020204030204" pitchFamily="34" charset="0"/>
                <a:sym typeface=""/>
              </a:rPr>
              <a:t> (</a:t>
            </a:r>
            <a:r>
              <a:rPr lang="en-US" sz="999" b="1" kern="0" dirty="0" err="1">
                <a:solidFill>
                  <a:srgbClr val="221F1F">
                    <a:lumMod val="100000"/>
                  </a:srgbClr>
                </a:solidFill>
                <a:latin typeface="Calibri" panose="020F0502020204030204" pitchFamily="34" charset="0"/>
                <a:sym typeface=""/>
              </a:rPr>
              <a:t>Lungenentzündung</a:t>
            </a:r>
            <a:r>
              <a:rPr lang="en-US" sz="999" b="1" kern="0" dirty="0">
                <a:solidFill>
                  <a:srgbClr val="221F1F">
                    <a:lumMod val="100000"/>
                  </a:srgbClr>
                </a:solidFill>
                <a:latin typeface="Calibri" panose="020F0502020204030204" pitchFamily="34" charset="0"/>
                <a:sym typeface=""/>
              </a:rPr>
              <a:t> </a:t>
            </a:r>
            <a:r>
              <a:rPr lang="en-US" sz="999" b="1" kern="0" dirty="0" err="1">
                <a:solidFill>
                  <a:srgbClr val="221F1F">
                    <a:lumMod val="100000"/>
                  </a:srgbClr>
                </a:solidFill>
                <a:latin typeface="Calibri" panose="020F0502020204030204" pitchFamily="34" charset="0"/>
                <a:sym typeface=""/>
              </a:rPr>
              <a:t>oder</a:t>
            </a:r>
            <a:r>
              <a:rPr lang="en-US" sz="999" b="1" kern="0" dirty="0">
                <a:solidFill>
                  <a:srgbClr val="221F1F">
                    <a:lumMod val="100000"/>
                  </a:srgbClr>
                </a:solidFill>
                <a:latin typeface="Calibri" panose="020F0502020204030204" pitchFamily="34" charset="0"/>
                <a:sym typeface=""/>
              </a:rPr>
              <a:t> </a:t>
            </a:r>
            <a:r>
              <a:rPr lang="en-US" sz="999" b="1" kern="0" dirty="0" err="1">
                <a:solidFill>
                  <a:srgbClr val="221F1F">
                    <a:lumMod val="100000"/>
                  </a:srgbClr>
                </a:solidFill>
                <a:latin typeface="Calibri" panose="020F0502020204030204" pitchFamily="34" charset="0"/>
                <a:sym typeface=""/>
              </a:rPr>
              <a:t>Tuberkulose</a:t>
            </a:r>
            <a:r>
              <a:rPr lang="en-US" sz="999" b="1"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Beenden</a:t>
            </a:r>
            <a:r>
              <a:rPr lang="en-US" sz="999" kern="0" dirty="0">
                <a:solidFill>
                  <a:srgbClr val="221F1F">
                    <a:lumMod val="100000"/>
                  </a:srgbClr>
                </a:solidFill>
                <a:latin typeface="Calibri" panose="020F0502020204030204" pitchFamily="34" charset="0"/>
                <a:sym typeface=""/>
              </a:rPr>
              <a:t> der ICS in </a:t>
            </a:r>
            <a:r>
              <a:rPr lang="en-US" sz="999" kern="0" dirty="0" err="1">
                <a:solidFill>
                  <a:srgbClr val="221F1F">
                    <a:lumMod val="100000"/>
                  </a:srgbClr>
                </a:solidFill>
                <a:latin typeface="Calibri" panose="020F0502020204030204" pitchFamily="34" charset="0"/>
                <a:sym typeface=""/>
              </a:rPr>
              <a:t>Betracht</a:t>
            </a:r>
            <a:r>
              <a:rPr lang="en-US" sz="999" kern="0" dirty="0">
                <a:solidFill>
                  <a:srgbClr val="221F1F">
                    <a:lumMod val="100000"/>
                  </a:srgbClr>
                </a:solidFill>
                <a:latin typeface="Calibri" panose="020F0502020204030204" pitchFamily="34" charset="0"/>
                <a:sym typeface=""/>
              </a:rPr>
              <a:t> </a:t>
            </a:r>
            <a:r>
              <a:rPr lang="en-US" sz="999" kern="0" dirty="0" err="1">
                <a:solidFill>
                  <a:srgbClr val="221F1F">
                    <a:lumMod val="100000"/>
                  </a:srgbClr>
                </a:solidFill>
                <a:latin typeface="Calibri" panose="020F0502020204030204" pitchFamily="34" charset="0"/>
                <a:sym typeface=""/>
              </a:rPr>
              <a:t>ziehen</a:t>
            </a:r>
            <a:r>
              <a:rPr lang="en-US" sz="999" kern="0" dirty="0">
                <a:solidFill>
                  <a:srgbClr val="221F1F">
                    <a:lumMod val="100000"/>
                  </a:srgbClr>
                </a:solidFill>
                <a:latin typeface="Calibri" panose="020F0502020204030204" pitchFamily="34" charset="0"/>
                <a:sym typeface=""/>
              </a:rPr>
              <a:t> und die Bronchodilatation </a:t>
            </a:r>
            <a:r>
              <a:rPr lang="en-US" sz="999" kern="0" dirty="0" err="1">
                <a:solidFill>
                  <a:srgbClr val="221F1F">
                    <a:lumMod val="100000"/>
                  </a:srgbClr>
                </a:solidFill>
                <a:latin typeface="Calibri" panose="020F0502020204030204" pitchFamily="34" charset="0"/>
                <a:sym typeface=""/>
              </a:rPr>
              <a:t>maximieren</a:t>
            </a:r>
            <a:r>
              <a:rPr sz="1798" dirty="0"/>
              <a:t> </a:t>
            </a:r>
          </a:p>
        </p:txBody>
      </p:sp>
      <p:sp>
        <p:nvSpPr>
          <p:cNvPr id="16" name="object 16"/>
          <p:cNvSpPr/>
          <p:nvPr/>
        </p:nvSpPr>
        <p:spPr>
          <a:xfrm>
            <a:off x="4168349" y="2735016"/>
            <a:ext cx="1147299" cy="597432"/>
          </a:xfrm>
          <a:custGeom>
            <a:avLst/>
            <a:gdLst/>
            <a:ahLst/>
            <a:cxnLst/>
            <a:rect l="l" t="t" r="r" b="b"/>
            <a:pathLst>
              <a:path w="1148714" h="598170">
                <a:moveTo>
                  <a:pt x="554354" y="558419"/>
                </a:moveTo>
                <a:lnTo>
                  <a:pt x="0" y="558419"/>
                </a:lnTo>
                <a:lnTo>
                  <a:pt x="0" y="598043"/>
                </a:lnTo>
                <a:lnTo>
                  <a:pt x="574166" y="598043"/>
                </a:lnTo>
                <a:lnTo>
                  <a:pt x="581870" y="596483"/>
                </a:lnTo>
                <a:lnTo>
                  <a:pt x="588168" y="592232"/>
                </a:lnTo>
                <a:lnTo>
                  <a:pt x="592419" y="585934"/>
                </a:lnTo>
                <a:lnTo>
                  <a:pt x="593978" y="578231"/>
                </a:lnTo>
                <a:lnTo>
                  <a:pt x="554354" y="578231"/>
                </a:lnTo>
                <a:lnTo>
                  <a:pt x="554354" y="558419"/>
                </a:lnTo>
                <a:close/>
              </a:path>
              <a:path w="1148714" h="598170">
                <a:moveTo>
                  <a:pt x="1029461" y="39624"/>
                </a:moveTo>
                <a:lnTo>
                  <a:pt x="574166" y="39624"/>
                </a:lnTo>
                <a:lnTo>
                  <a:pt x="566463" y="41183"/>
                </a:lnTo>
                <a:lnTo>
                  <a:pt x="560165" y="45434"/>
                </a:lnTo>
                <a:lnTo>
                  <a:pt x="555914" y="51732"/>
                </a:lnTo>
                <a:lnTo>
                  <a:pt x="554354" y="59436"/>
                </a:lnTo>
                <a:lnTo>
                  <a:pt x="554354" y="578231"/>
                </a:lnTo>
                <a:lnTo>
                  <a:pt x="574166" y="558419"/>
                </a:lnTo>
                <a:lnTo>
                  <a:pt x="593978" y="558419"/>
                </a:lnTo>
                <a:lnTo>
                  <a:pt x="593978" y="79248"/>
                </a:lnTo>
                <a:lnTo>
                  <a:pt x="574166" y="79248"/>
                </a:lnTo>
                <a:lnTo>
                  <a:pt x="593978" y="59436"/>
                </a:lnTo>
                <a:lnTo>
                  <a:pt x="1029461" y="59436"/>
                </a:lnTo>
                <a:lnTo>
                  <a:pt x="1029461" y="39624"/>
                </a:lnTo>
                <a:close/>
              </a:path>
              <a:path w="1148714" h="598170">
                <a:moveTo>
                  <a:pt x="593978" y="558419"/>
                </a:moveTo>
                <a:lnTo>
                  <a:pt x="574166" y="558419"/>
                </a:lnTo>
                <a:lnTo>
                  <a:pt x="554354" y="578231"/>
                </a:lnTo>
                <a:lnTo>
                  <a:pt x="593978" y="578231"/>
                </a:lnTo>
                <a:lnTo>
                  <a:pt x="593978" y="558419"/>
                </a:lnTo>
                <a:close/>
              </a:path>
              <a:path w="1148714" h="598170">
                <a:moveTo>
                  <a:pt x="1029461" y="0"/>
                </a:moveTo>
                <a:lnTo>
                  <a:pt x="1029461" y="118871"/>
                </a:lnTo>
                <a:lnTo>
                  <a:pt x="1108709" y="79248"/>
                </a:lnTo>
                <a:lnTo>
                  <a:pt x="1049273" y="79248"/>
                </a:lnTo>
                <a:lnTo>
                  <a:pt x="1049273" y="39624"/>
                </a:lnTo>
                <a:lnTo>
                  <a:pt x="1108709" y="39624"/>
                </a:lnTo>
                <a:lnTo>
                  <a:pt x="1029461" y="0"/>
                </a:lnTo>
                <a:close/>
              </a:path>
              <a:path w="1148714" h="598170">
                <a:moveTo>
                  <a:pt x="593978" y="59436"/>
                </a:moveTo>
                <a:lnTo>
                  <a:pt x="574166" y="79248"/>
                </a:lnTo>
                <a:lnTo>
                  <a:pt x="593978" y="79248"/>
                </a:lnTo>
                <a:lnTo>
                  <a:pt x="593978" y="59436"/>
                </a:lnTo>
                <a:close/>
              </a:path>
              <a:path w="1148714" h="598170">
                <a:moveTo>
                  <a:pt x="1029461" y="59436"/>
                </a:moveTo>
                <a:lnTo>
                  <a:pt x="593978" y="59436"/>
                </a:lnTo>
                <a:lnTo>
                  <a:pt x="593978" y="79248"/>
                </a:lnTo>
                <a:lnTo>
                  <a:pt x="1029461" y="79248"/>
                </a:lnTo>
                <a:lnTo>
                  <a:pt x="1029461" y="59436"/>
                </a:lnTo>
                <a:close/>
              </a:path>
              <a:path w="1148714" h="598170">
                <a:moveTo>
                  <a:pt x="1108709" y="39624"/>
                </a:moveTo>
                <a:lnTo>
                  <a:pt x="1049273" y="39624"/>
                </a:lnTo>
                <a:lnTo>
                  <a:pt x="1049273" y="79248"/>
                </a:lnTo>
                <a:lnTo>
                  <a:pt x="1108709" y="79248"/>
                </a:lnTo>
                <a:lnTo>
                  <a:pt x="1148333" y="59436"/>
                </a:lnTo>
                <a:lnTo>
                  <a:pt x="1108709" y="39624"/>
                </a:lnTo>
                <a:close/>
              </a:path>
            </a:pathLst>
          </a:custGeom>
          <a:solidFill>
            <a:srgbClr val="FF0000"/>
          </a:solidFill>
        </p:spPr>
        <p:txBody>
          <a:bodyPr wrap="square" lIns="0" tIns="0" rIns="0" bIns="0"/>
          <a:lstStyle/>
          <a:p>
            <a:endParaRPr sz="1798"/>
          </a:p>
        </p:txBody>
      </p:sp>
      <p:sp>
        <p:nvSpPr>
          <p:cNvPr id="17" name="object 17"/>
          <p:cNvSpPr txBox="1"/>
          <p:nvPr/>
        </p:nvSpPr>
        <p:spPr>
          <a:xfrm>
            <a:off x="259611" y="4871281"/>
            <a:ext cx="4694474" cy="135126"/>
          </a:xfrm>
          <a:prstGeom prst="rect">
            <a:avLst/>
          </a:prstGeom>
        </p:spPr>
        <p:txBody>
          <a:bodyPr vert="horz" wrap="square" lIns="0" tIns="12050" rIns="0" bIns="0">
            <a:spAutoFit/>
          </a:bodyPr>
          <a:lstStyle/>
          <a:p>
            <a:pPr marL="12685">
              <a:spcBef>
                <a:spcPts val="95"/>
              </a:spcBef>
            </a:pPr>
            <a:r>
              <a:rPr lang="en-US" sz="799" dirty="0">
                <a:solidFill>
                  <a:srgbClr val="0C1C1D"/>
                </a:solidFill>
                <a:latin typeface="Arial" panose="020B0604020202020204" pitchFamily="34" charset="0"/>
                <a:sym typeface=""/>
              </a:rPr>
              <a:t>LABA, </a:t>
            </a:r>
            <a:r>
              <a:rPr lang="en-US" sz="799" dirty="0" err="1">
                <a:solidFill>
                  <a:srgbClr val="0C1C1D"/>
                </a:solidFill>
                <a:latin typeface="Arial" panose="020B0604020202020204" pitchFamily="34" charset="0"/>
                <a:sym typeface=""/>
              </a:rPr>
              <a:t>langwirkender</a:t>
            </a:r>
            <a:r>
              <a:rPr lang="en-US" sz="799" dirty="0">
                <a:solidFill>
                  <a:srgbClr val="0C1C1D"/>
                </a:solidFill>
                <a:latin typeface="Arial" panose="020B0604020202020204" pitchFamily="34" charset="0"/>
                <a:sym typeface=""/>
              </a:rPr>
              <a:t> Beta-Agonist; LAMA, </a:t>
            </a:r>
            <a:r>
              <a:rPr lang="en-US" sz="799" dirty="0" err="1">
                <a:solidFill>
                  <a:srgbClr val="0C1C1D"/>
                </a:solidFill>
                <a:latin typeface="Arial" panose="020B0604020202020204" pitchFamily="34" charset="0"/>
                <a:sym typeface=""/>
              </a:rPr>
              <a:t>langwirkender</a:t>
            </a:r>
            <a:r>
              <a:rPr lang="en-US" sz="799" dirty="0">
                <a:solidFill>
                  <a:srgbClr val="0C1C1D"/>
                </a:solidFill>
                <a:latin typeface="Arial" panose="020B0604020202020204" pitchFamily="34" charset="0"/>
                <a:sym typeface=""/>
              </a:rPr>
              <a:t> </a:t>
            </a:r>
            <a:r>
              <a:rPr lang="en-US" sz="799" dirty="0" err="1">
                <a:solidFill>
                  <a:srgbClr val="0C1C1D"/>
                </a:solidFill>
                <a:latin typeface="Arial" panose="020B0604020202020204" pitchFamily="34" charset="0"/>
                <a:sym typeface=""/>
              </a:rPr>
              <a:t>Muskarin</a:t>
            </a:r>
            <a:r>
              <a:rPr lang="en-US" sz="799" dirty="0">
                <a:solidFill>
                  <a:srgbClr val="0C1C1D"/>
                </a:solidFill>
                <a:latin typeface="Arial" panose="020B0604020202020204" pitchFamily="34" charset="0"/>
                <a:sym typeface=""/>
              </a:rPr>
              <a:t>-Antagonist</a:t>
            </a:r>
            <a:endParaRPr lang="en-US" sz="799" dirty="0">
              <a:latin typeface="Arial" panose="020B0604020202020204" pitchFamily="34" charset="0"/>
              <a:sym typeface=""/>
            </a:endParaRPr>
          </a:p>
        </p:txBody>
      </p:sp>
      <p:sp>
        <p:nvSpPr>
          <p:cNvPr id="18" name="object 14">
            <a:extLst>
              <a:ext uri="{FF2B5EF4-FFF2-40B4-BE49-F238E27FC236}">
                <a16:creationId xmlns:a16="http://schemas.microsoft.com/office/drawing/2014/main" id="{C4AD6EA4-48ED-45F9-A63E-F3B91A21687C}"/>
              </a:ext>
            </a:extLst>
          </p:cNvPr>
          <p:cNvSpPr txBox="1"/>
          <p:nvPr/>
        </p:nvSpPr>
        <p:spPr>
          <a:xfrm>
            <a:off x="5159892" y="1491653"/>
            <a:ext cx="3378119" cy="184310"/>
          </a:xfrm>
          <a:prstGeom prst="rect">
            <a:avLst/>
          </a:prstGeom>
        </p:spPr>
        <p:txBody>
          <a:bodyPr vert="horz" wrap="square" lIns="0" tIns="12050" rIns="0" bIns="0">
            <a:spAutoFit/>
          </a:bodyPr>
          <a:lstStyle/>
          <a:p>
            <a:pPr marL="271454" marR="5074" indent="-258768">
              <a:lnSpc>
                <a:spcPct val="120000"/>
              </a:lnSpc>
              <a:spcBef>
                <a:spcPts val="95"/>
              </a:spcBef>
              <a:tabLst>
                <a:tab pos="304434" algn="l"/>
                <a:tab pos="4874119" algn="l"/>
              </a:tabLst>
            </a:pPr>
            <a:r>
              <a:rPr lang="de-DE" sz="999" kern="0" dirty="0">
                <a:solidFill>
                  <a:srgbClr val="221F1F">
                    <a:lumMod val="100000"/>
                  </a:srgbClr>
                </a:solidFill>
                <a:sym typeface=""/>
              </a:rPr>
              <a:t>	Beachten Sie im Hinblick auf die laufende ICS-Behandlung</a:t>
            </a:r>
            <a:endParaRPr lang="de-DE" sz="99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72030" y="318600"/>
            <a:ext cx="2799941" cy="453465"/>
          </a:xfrm>
          <a:prstGeom prst="rect">
            <a:avLst/>
          </a:prstGeom>
        </p:spPr>
        <p:txBody>
          <a:bodyPr vert="horz" wrap="square" lIns="0" tIns="13953" rIns="0" bIns="0">
            <a:spAutoFit/>
          </a:bodyPr>
          <a:lstStyle/>
          <a:p>
            <a:pPr marL="12685">
              <a:spcBef>
                <a:spcPts val="110"/>
              </a:spcBef>
            </a:pPr>
            <a:r>
              <a:rPr lang="en-US" dirty="0">
                <a:latin typeface="Arial" panose="020B0604020202020204" pitchFamily="34" charset="0"/>
                <a:cs typeface="+mn-cs"/>
                <a:sym typeface=""/>
              </a:rPr>
              <a:t>Unser </a:t>
            </a:r>
            <a:r>
              <a:rPr lang="en-US" dirty="0" err="1">
                <a:latin typeface="Arial" panose="020B0604020202020204" pitchFamily="34" charset="0"/>
                <a:cs typeface="+mn-cs"/>
                <a:sym typeface=""/>
              </a:rPr>
              <a:t>Ziel</a:t>
            </a:r>
            <a:endParaRPr lang="en-US" dirty="0">
              <a:latin typeface="Arial" panose="020B0604020202020204" pitchFamily="34" charset="0"/>
              <a:cs typeface="+mn-cs"/>
              <a:sym typeface=""/>
            </a:endParaRPr>
          </a:p>
        </p:txBody>
      </p:sp>
      <p:sp>
        <p:nvSpPr>
          <p:cNvPr id="3" name="object 3"/>
          <p:cNvSpPr txBox="1"/>
          <p:nvPr/>
        </p:nvSpPr>
        <p:spPr>
          <a:xfrm>
            <a:off x="420973" y="1755498"/>
            <a:ext cx="7110206" cy="1073968"/>
          </a:xfrm>
          <a:prstGeom prst="rect">
            <a:avLst/>
          </a:prstGeom>
        </p:spPr>
        <p:txBody>
          <a:bodyPr vert="horz" wrap="square" lIns="0" tIns="74203" rIns="0" bIns="0">
            <a:spAutoFit/>
          </a:bodyPr>
          <a:lstStyle/>
          <a:p>
            <a:pPr marL="271454" indent="-259403">
              <a:spcBef>
                <a:spcPts val="584"/>
              </a:spcBef>
              <a:buClr>
                <a:srgbClr val="000000"/>
              </a:buClr>
              <a:buSzPct val="130000"/>
              <a:buFont typeface="Times New Roman"/>
              <a:buChar char="•"/>
              <a:tabLst>
                <a:tab pos="271454" algn="l"/>
                <a:tab pos="272088" algn="l"/>
              </a:tabLst>
            </a:pPr>
            <a:r>
              <a:rPr lang="en-US" sz="1998" kern="0" dirty="0" err="1">
                <a:solidFill>
                  <a:srgbClr val="0C1C1D">
                    <a:lumMod val="100000"/>
                  </a:srgbClr>
                </a:solidFill>
                <a:latin typeface="Arial" panose="020B0604020202020204" pitchFamily="34" charset="0"/>
                <a:sym typeface=""/>
              </a:rPr>
              <a:t>Anhand</a:t>
            </a:r>
            <a:r>
              <a:rPr lang="en-US" sz="1998" kern="0" dirty="0">
                <a:solidFill>
                  <a:srgbClr val="0C1C1D">
                    <a:lumMod val="100000"/>
                  </a:srgbClr>
                </a:solidFill>
                <a:latin typeface="Arial" panose="020B0604020202020204" pitchFamily="34" charset="0"/>
                <a:sym typeface=""/>
              </a:rPr>
              <a:t> </a:t>
            </a:r>
            <a:r>
              <a:rPr lang="en-US" sz="1998" kern="0" dirty="0" err="1">
                <a:solidFill>
                  <a:srgbClr val="0C1C1D">
                    <a:lumMod val="100000"/>
                  </a:srgbClr>
                </a:solidFill>
                <a:latin typeface="Arial" panose="020B0604020202020204" pitchFamily="34" charset="0"/>
                <a:sym typeface=""/>
              </a:rPr>
              <a:t>einer</a:t>
            </a:r>
            <a:r>
              <a:rPr lang="en-US" sz="1998" kern="0" dirty="0">
                <a:solidFill>
                  <a:srgbClr val="0C1C1D">
                    <a:lumMod val="100000"/>
                  </a:srgbClr>
                </a:solidFill>
                <a:latin typeface="Arial" panose="020B0604020202020204" pitchFamily="34" charset="0"/>
                <a:sym typeface=""/>
              </a:rPr>
              <a:t> </a:t>
            </a:r>
            <a:r>
              <a:rPr lang="en-US" sz="1998" kern="0" dirty="0" err="1">
                <a:solidFill>
                  <a:srgbClr val="0C1C1D">
                    <a:lumMod val="100000"/>
                  </a:srgbClr>
                </a:solidFill>
                <a:latin typeface="Arial" panose="020B0604020202020204" pitchFamily="34" charset="0"/>
                <a:sym typeface=""/>
              </a:rPr>
              <a:t>Fallstudie</a:t>
            </a:r>
            <a:r>
              <a:rPr lang="en-US" sz="1998" kern="0" dirty="0">
                <a:solidFill>
                  <a:srgbClr val="0C1C1D">
                    <a:lumMod val="100000"/>
                  </a:srgbClr>
                </a:solidFill>
                <a:latin typeface="Arial" panose="020B0604020202020204" pitchFamily="34" charset="0"/>
                <a:sym typeface=""/>
              </a:rPr>
              <a:t> </a:t>
            </a:r>
            <a:r>
              <a:rPr lang="en-US" sz="1998" kern="0" dirty="0" err="1">
                <a:solidFill>
                  <a:srgbClr val="0C1C1D">
                    <a:lumMod val="100000"/>
                  </a:srgbClr>
                </a:solidFill>
                <a:latin typeface="Arial" panose="020B0604020202020204" pitchFamily="34" charset="0"/>
                <a:sym typeface=""/>
              </a:rPr>
              <a:t>soll</a:t>
            </a:r>
            <a:r>
              <a:rPr lang="en-US" sz="1998" kern="0" dirty="0">
                <a:solidFill>
                  <a:srgbClr val="0C1C1D">
                    <a:lumMod val="100000"/>
                  </a:srgbClr>
                </a:solidFill>
                <a:latin typeface="Arial" panose="020B0604020202020204" pitchFamily="34" charset="0"/>
                <a:sym typeface=""/>
              </a:rPr>
              <a:t> </a:t>
            </a:r>
            <a:r>
              <a:rPr lang="en-US" sz="1998" kern="0" dirty="0" err="1">
                <a:solidFill>
                  <a:srgbClr val="0C1C1D">
                    <a:lumMod val="100000"/>
                  </a:srgbClr>
                </a:solidFill>
                <a:latin typeface="Arial" panose="020B0604020202020204" pitchFamily="34" charset="0"/>
                <a:sym typeface=""/>
              </a:rPr>
              <a:t>vermittelt</a:t>
            </a:r>
            <a:r>
              <a:rPr lang="en-US" sz="1998" kern="0" dirty="0">
                <a:solidFill>
                  <a:srgbClr val="0C1C1D">
                    <a:lumMod val="100000"/>
                  </a:srgbClr>
                </a:solidFill>
                <a:latin typeface="Arial" panose="020B0604020202020204" pitchFamily="34" charset="0"/>
                <a:sym typeface=""/>
              </a:rPr>
              <a:t> </a:t>
            </a:r>
            <a:r>
              <a:rPr lang="en-US" sz="1998" kern="0" dirty="0" err="1">
                <a:solidFill>
                  <a:srgbClr val="0C1C1D">
                    <a:lumMod val="100000"/>
                  </a:srgbClr>
                </a:solidFill>
                <a:latin typeface="Arial" panose="020B0604020202020204" pitchFamily="34" charset="0"/>
                <a:sym typeface=""/>
              </a:rPr>
              <a:t>werden</a:t>
            </a:r>
            <a:r>
              <a:rPr lang="en-US" sz="1998" kern="0" dirty="0">
                <a:solidFill>
                  <a:srgbClr val="0C1C1D">
                    <a:lumMod val="100000"/>
                  </a:srgbClr>
                </a:solidFill>
                <a:latin typeface="Arial" panose="020B0604020202020204" pitchFamily="34" charset="0"/>
                <a:sym typeface=""/>
              </a:rPr>
              <a:t>, </a:t>
            </a:r>
            <a:r>
              <a:rPr lang="en-US" sz="1998" kern="0" dirty="0" err="1">
                <a:solidFill>
                  <a:srgbClr val="0C1C1D">
                    <a:lumMod val="100000"/>
                  </a:srgbClr>
                </a:solidFill>
                <a:latin typeface="Arial" panose="020B0604020202020204" pitchFamily="34" charset="0"/>
                <a:sym typeface=""/>
              </a:rPr>
              <a:t>wie</a:t>
            </a:r>
            <a:r>
              <a:rPr lang="en-US" sz="1998" kern="0" dirty="0">
                <a:solidFill>
                  <a:srgbClr val="0C1C1D">
                    <a:lumMod val="100000"/>
                  </a:srgbClr>
                </a:solidFill>
                <a:latin typeface="Arial" panose="020B0604020202020204" pitchFamily="34" charset="0"/>
                <a:sym typeface=""/>
              </a:rPr>
              <a:t> man </a:t>
            </a:r>
          </a:p>
          <a:p>
            <a:pPr marL="271454" indent="-259403">
              <a:spcBef>
                <a:spcPts val="584"/>
              </a:spcBef>
              <a:buClr>
                <a:srgbClr val="000000"/>
              </a:buClr>
              <a:buSzPct val="130000"/>
              <a:buFont typeface="Times New Roman"/>
              <a:buChar char="•"/>
              <a:tabLst>
                <a:tab pos="271454" algn="l"/>
                <a:tab pos="272088" algn="l"/>
              </a:tabLst>
            </a:pPr>
            <a:r>
              <a:rPr lang="en-US" sz="1998" dirty="0" err="1">
                <a:solidFill>
                  <a:srgbClr val="0C1C1D"/>
                </a:solidFill>
                <a:latin typeface="Arial" panose="020B0604020202020204" pitchFamily="34" charset="0"/>
                <a:sym typeface=""/>
              </a:rPr>
              <a:t>Multimorbidität</a:t>
            </a:r>
            <a:r>
              <a:rPr lang="en-US" sz="1998" dirty="0">
                <a:solidFill>
                  <a:srgbClr val="0C1C1D"/>
                </a:solidFill>
                <a:latin typeface="Arial" panose="020B0604020202020204" pitchFamily="34" charset="0"/>
                <a:sym typeface=""/>
              </a:rPr>
              <a:t> von Menschen </a:t>
            </a:r>
            <a:r>
              <a:rPr lang="en-US" sz="1998" dirty="0" err="1">
                <a:solidFill>
                  <a:srgbClr val="0C1C1D"/>
                </a:solidFill>
                <a:latin typeface="Arial" panose="020B0604020202020204" pitchFamily="34" charset="0"/>
                <a:sym typeface=""/>
              </a:rPr>
              <a:t>mit</a:t>
            </a:r>
            <a:r>
              <a:rPr lang="en-US" sz="1998" dirty="0">
                <a:solidFill>
                  <a:srgbClr val="0C1C1D"/>
                </a:solidFill>
                <a:latin typeface="Arial" panose="020B0604020202020204" pitchFamily="34" charset="0"/>
                <a:sym typeface=""/>
              </a:rPr>
              <a:t> COPD </a:t>
            </a:r>
            <a:r>
              <a:rPr lang="en-US" sz="1998" dirty="0" err="1">
                <a:solidFill>
                  <a:srgbClr val="0C1C1D"/>
                </a:solidFill>
                <a:latin typeface="Arial" panose="020B0604020202020204" pitchFamily="34" charset="0"/>
                <a:sym typeface=""/>
              </a:rPr>
              <a:t>identifiziert</a:t>
            </a:r>
            <a:r>
              <a:rPr lang="en-US" sz="1998" dirty="0">
                <a:solidFill>
                  <a:srgbClr val="0C1C1D"/>
                </a:solidFill>
                <a:latin typeface="Arial" panose="020B0604020202020204" pitchFamily="34" charset="0"/>
                <a:sym typeface=""/>
              </a:rPr>
              <a:t> und </a:t>
            </a:r>
            <a:r>
              <a:rPr lang="en-US" sz="1998" dirty="0" err="1">
                <a:solidFill>
                  <a:srgbClr val="0C1C1D"/>
                </a:solidFill>
                <a:latin typeface="Arial" panose="020B0604020202020204" pitchFamily="34" charset="0"/>
                <a:sym typeface=""/>
              </a:rPr>
              <a:t>behandelt</a:t>
            </a:r>
            <a:endParaRPr lang="en-US" sz="1998" dirty="0">
              <a:latin typeface="Arial" panose="020B0604020202020204" pitchFamily="34" charset="0"/>
              <a:sym typeface=""/>
            </a:endParaRPr>
          </a:p>
        </p:txBody>
      </p:sp>
      <p:sp>
        <p:nvSpPr>
          <p:cNvPr id="4" name="object 4"/>
          <p:cNvSpPr/>
          <p:nvPr/>
        </p:nvSpPr>
        <p:spPr>
          <a:xfrm>
            <a:off x="8011994" y="91326"/>
            <a:ext cx="1044174" cy="669733"/>
          </a:xfrm>
          <a:prstGeom prst="rect">
            <a:avLst/>
          </a:prstGeom>
          <a:blipFill>
            <a:blip r:embed="rId2" cstate="print"/>
            <a:stretch>
              <a:fillRect/>
            </a:stretch>
          </a:blipFill>
        </p:spPr>
        <p:txBody>
          <a:bodyPr wrap="square" lIns="0" tIns="0" rIns="0" bIns="0"/>
          <a:lstStyle/>
          <a:p>
            <a:endParaRPr sz="1798"/>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04869" y="171653"/>
            <a:ext cx="4986531" cy="1002665"/>
          </a:xfrm>
          <a:prstGeom prst="rect">
            <a:avLst/>
          </a:prstGeom>
        </p:spPr>
        <p:txBody>
          <a:bodyPr vert="horz" wrap="square" lIns="0" tIns="13335" rIns="0" bIns="0">
            <a:spAutoFit/>
          </a:bodyPr>
          <a:lstStyle/>
          <a:p>
            <a:pPr marL="363220" marR="5080" indent="-351155">
              <a:lnSpc>
                <a:spcPct val="100000"/>
              </a:lnSpc>
              <a:spcBef>
                <a:spcPts val="105"/>
              </a:spcBef>
            </a:pPr>
            <a:r>
              <a:rPr lang="en-US" sz="3200" dirty="0" err="1">
                <a:latin typeface="Arial" panose="020B0604020202020204" pitchFamily="34" charset="0"/>
                <a:cs typeface="+mn-cs"/>
                <a:sym typeface=""/>
              </a:rPr>
              <a:t>ein</a:t>
            </a:r>
            <a:r>
              <a:rPr lang="en-US" sz="3200" dirty="0">
                <a:latin typeface="Arial" panose="020B0604020202020204" pitchFamily="34" charset="0"/>
                <a:cs typeface="+mn-cs"/>
                <a:sym typeface=""/>
              </a:rPr>
              <a:t> </a:t>
            </a:r>
            <a:r>
              <a:rPr lang="en-US" sz="3200" dirty="0" err="1">
                <a:latin typeface="Arial" panose="020B0604020202020204" pitchFamily="34" charset="0"/>
                <a:cs typeface="+mn-cs"/>
                <a:sym typeface=""/>
              </a:rPr>
              <a:t>komplexer</a:t>
            </a:r>
            <a:r>
              <a:rPr lang="en-US" sz="3200" dirty="0">
                <a:latin typeface="Arial" panose="020B0604020202020204" pitchFamily="34" charset="0"/>
                <a:cs typeface="+mn-cs"/>
                <a:sym typeface=""/>
              </a:rPr>
              <a:t> Fall von </a:t>
            </a:r>
            <a:r>
              <a:rPr lang="en-US" sz="3200" dirty="0" err="1">
                <a:latin typeface="Arial" panose="020B0604020202020204" pitchFamily="34" charset="0"/>
                <a:cs typeface="+mn-cs"/>
                <a:sym typeface=""/>
              </a:rPr>
              <a:t>Multimorbidität</a:t>
            </a:r>
            <a:r>
              <a:rPr lang="en-US" sz="3200" dirty="0">
                <a:latin typeface="Arial" panose="020B0604020202020204" pitchFamily="34" charset="0"/>
                <a:cs typeface="+mn-cs"/>
                <a:sym typeface=""/>
              </a:rPr>
              <a:t> (I)</a:t>
            </a:r>
          </a:p>
        </p:txBody>
      </p:sp>
      <p:sp>
        <p:nvSpPr>
          <p:cNvPr id="3" name="object 3"/>
          <p:cNvSpPr txBox="1"/>
          <p:nvPr/>
        </p:nvSpPr>
        <p:spPr>
          <a:xfrm>
            <a:off x="542950" y="2860675"/>
            <a:ext cx="1348740" cy="574040"/>
          </a:xfrm>
          <a:prstGeom prst="rect">
            <a:avLst/>
          </a:prstGeom>
        </p:spPr>
        <p:txBody>
          <a:bodyPr vert="horz" wrap="square" lIns="0" tIns="12700" rIns="0" bIns="0">
            <a:spAutoFit/>
          </a:bodyPr>
          <a:lstStyle/>
          <a:p>
            <a:pPr marL="12700" marR="5080" indent="19685">
              <a:lnSpc>
                <a:spcPct val="100000"/>
              </a:lnSpc>
              <a:spcBef>
                <a:spcPts val="100"/>
              </a:spcBef>
            </a:pPr>
            <a:r>
              <a:rPr lang="en-US" sz="1800" b="1">
                <a:solidFill>
                  <a:srgbClr val="424242"/>
                </a:solidFill>
                <a:latin typeface="Arial" panose="020B0604020202020204" pitchFamily="34" charset="0"/>
                <a:sym typeface=""/>
              </a:rPr>
              <a:t>Frau Vitalina 70 Jahre alt</a:t>
            </a:r>
            <a:endParaRPr lang="en-US" sz="1800" dirty="0">
              <a:latin typeface="Arial" panose="020B0604020202020204" pitchFamily="34" charset="0"/>
              <a:sym typeface=""/>
            </a:endParaRPr>
          </a:p>
        </p:txBody>
      </p:sp>
      <p:sp>
        <p:nvSpPr>
          <p:cNvPr id="4" name="object 4"/>
          <p:cNvSpPr/>
          <p:nvPr/>
        </p:nvSpPr>
        <p:spPr>
          <a:xfrm>
            <a:off x="851014" y="1377136"/>
            <a:ext cx="687890" cy="1329427"/>
          </a:xfrm>
          <a:prstGeom prst="rect">
            <a:avLst/>
          </a:prstGeom>
          <a:blipFill>
            <a:blip r:embed="rId2" cstate="print"/>
            <a:stretch>
              <a:fillRect/>
            </a:stretch>
          </a:blipFill>
        </p:spPr>
        <p:txBody>
          <a:bodyPr wrap="square" lIns="0" tIns="0" rIns="0" bIns="0"/>
          <a:lstStyle/>
          <a:p>
            <a:endParaRPr/>
          </a:p>
        </p:txBody>
      </p:sp>
      <p:sp>
        <p:nvSpPr>
          <p:cNvPr id="5" name="object 5"/>
          <p:cNvSpPr/>
          <p:nvPr/>
        </p:nvSpPr>
        <p:spPr>
          <a:xfrm>
            <a:off x="8016240" y="89915"/>
            <a:ext cx="1043940" cy="672084"/>
          </a:xfrm>
          <a:prstGeom prst="rect">
            <a:avLst/>
          </a:prstGeom>
          <a:blipFill>
            <a:blip r:embed="rId3" cstate="print"/>
            <a:stretch>
              <a:fillRect/>
            </a:stretch>
          </a:blipFill>
        </p:spPr>
        <p:txBody>
          <a:bodyPr wrap="square" lIns="0" tIns="0" rIns="0" bIns="0"/>
          <a:lstStyle/>
          <a:p>
            <a:endParaRPr/>
          </a:p>
        </p:txBody>
      </p:sp>
      <p:sp>
        <p:nvSpPr>
          <p:cNvPr id="6" name="object 6"/>
          <p:cNvSpPr/>
          <p:nvPr/>
        </p:nvSpPr>
        <p:spPr>
          <a:xfrm>
            <a:off x="2404869" y="1335019"/>
            <a:ext cx="6170682" cy="3454916"/>
          </a:xfrm>
          <a:prstGeom prst="rect">
            <a:avLst/>
          </a:prstGeom>
          <a:blipFill>
            <a:blip r:embed="rId4" cstate="print"/>
            <a:stretch>
              <a:fillRect/>
            </a:stretch>
          </a:blipFill>
        </p:spPr>
        <p:txBody>
          <a:bodyPr wrap="square" lIns="0" tIns="0" rIns="0" bIns="0"/>
          <a:lstStyle/>
          <a:p>
            <a:endParaRPr/>
          </a:p>
        </p:txBody>
      </p:sp>
      <p:sp>
        <p:nvSpPr>
          <p:cNvPr id="7" name="object 7"/>
          <p:cNvSpPr/>
          <p:nvPr/>
        </p:nvSpPr>
        <p:spPr>
          <a:xfrm>
            <a:off x="2442717" y="1354035"/>
            <a:ext cx="6096000" cy="3377184"/>
          </a:xfrm>
          <a:prstGeom prst="rect">
            <a:avLst/>
          </a:prstGeom>
          <a:blipFill>
            <a:blip r:embed="rId5" cstate="print"/>
            <a:stretch>
              <a:fillRect/>
            </a:stretch>
          </a:blipFill>
        </p:spPr>
        <p:txBody>
          <a:bodyPr wrap="square" lIns="0" tIns="0" rIns="0" bIns="0"/>
          <a:lstStyle/>
          <a:p>
            <a:endParaRPr/>
          </a:p>
        </p:txBody>
      </p:sp>
      <p:graphicFrame>
        <p:nvGraphicFramePr>
          <p:cNvPr id="8" name="object 8"/>
          <p:cNvGraphicFramePr>
            <a:graphicFrameLocks noGrp="1"/>
          </p:cNvGraphicFramePr>
          <p:nvPr>
            <p:extLst>
              <p:ext uri="{D42A27DB-BD31-4B8C-83A1-F6EECF244321}">
                <p14:modId xmlns:p14="http://schemas.microsoft.com/office/powerpoint/2010/main" val="724039574"/>
              </p:ext>
            </p:extLst>
          </p:nvPr>
        </p:nvGraphicFramePr>
        <p:xfrm>
          <a:off x="2442210" y="1213485"/>
          <a:ext cx="6095999" cy="3868420"/>
        </p:xfrm>
        <a:graphic>
          <a:graphicData uri="http://schemas.openxmlformats.org/drawingml/2006/table">
            <a:tbl>
              <a:tblPr firstRow="1" bandRow="1">
                <a:tableStyleId>{2D5ABB26-0587-4C30-8999-92F81FD0307C}</a:tableStyleId>
              </a:tblPr>
              <a:tblGrid>
                <a:gridCol w="2501900">
                  <a:extLst>
                    <a:ext uri="{9D8B030D-6E8A-4147-A177-3AD203B41FA5}">
                      <a16:colId xmlns:a16="http://schemas.microsoft.com/office/drawing/2014/main" val="20000"/>
                    </a:ext>
                  </a:extLst>
                </a:gridCol>
                <a:gridCol w="1623695">
                  <a:extLst>
                    <a:ext uri="{9D8B030D-6E8A-4147-A177-3AD203B41FA5}">
                      <a16:colId xmlns:a16="http://schemas.microsoft.com/office/drawing/2014/main" val="20001"/>
                    </a:ext>
                  </a:extLst>
                </a:gridCol>
                <a:gridCol w="1970404">
                  <a:extLst>
                    <a:ext uri="{9D8B030D-6E8A-4147-A177-3AD203B41FA5}">
                      <a16:colId xmlns:a16="http://schemas.microsoft.com/office/drawing/2014/main" val="20002"/>
                    </a:ext>
                  </a:extLst>
                </a:gridCol>
              </a:tblGrid>
              <a:tr h="1328293">
                <a:tc>
                  <a:txBody>
                    <a:bodyPr/>
                    <a:lstStyle/>
                    <a:p>
                      <a:pPr marL="91440">
                        <a:lnSpc>
                          <a:spcPct val="100000"/>
                        </a:lnSpc>
                        <a:spcBef>
                          <a:spcPts val="320"/>
                        </a:spcBef>
                      </a:pPr>
                      <a:r>
                        <a:rPr lang="en-US" sz="1350" b="1" spc="0">
                          <a:solidFill>
                            <a:srgbClr val="074A87">
                              <a:lumMod val="100000"/>
                            </a:srgbClr>
                          </a:solidFill>
                          <a:latin typeface="Arial" panose="020B0604020202020204" pitchFamily="34" charset="0"/>
                          <a:ea typeface="+mn-ea"/>
                          <a:cs typeface="+mn-cs"/>
                          <a:sym typeface=""/>
                        </a:rPr>
                        <a:t>Ethnische Herkunft:</a:t>
                      </a:r>
                      <a:r>
                        <a:t>	</a:t>
                      </a:r>
                      <a:r>
                        <a:rPr lang="en-US" sz="1350" spc="0">
                          <a:solidFill>
                            <a:srgbClr val="074A87">
                              <a:lumMod val="100000"/>
                            </a:srgbClr>
                          </a:solidFill>
                          <a:latin typeface="Arial" panose="020B0604020202020204" pitchFamily="34" charset="0"/>
                          <a:ea typeface="+mn-ea"/>
                          <a:cs typeface="+mn-cs"/>
                          <a:sym typeface=""/>
                        </a:rPr>
                        <a:t>Kaukasien</a:t>
                      </a:r>
                      <a:r>
                        <a:t> </a:t>
                      </a:r>
                    </a:p>
                    <a:p>
                      <a:pPr>
                        <a:lnSpc>
                          <a:spcPct val="100000"/>
                        </a:lnSpc>
                        <a:spcBef>
                          <a:spcPts val="10"/>
                        </a:spcBef>
                      </a:pPr>
                      <a:endParaRPr lang="en-US" sz="1400" spc="0" dirty="0">
                        <a:latin typeface="Times New Roman" panose="02020603050405020304" pitchFamily="18" charset="0"/>
                        <a:ea typeface="+mn-ea"/>
                        <a:cs typeface="+mn-cs"/>
                        <a:sym typeface=""/>
                      </a:endParaRPr>
                    </a:p>
                    <a:p>
                      <a:pPr marL="91440">
                        <a:lnSpc>
                          <a:spcPct val="100000"/>
                        </a:lnSpc>
                      </a:pPr>
                      <a:r>
                        <a:rPr lang="en-US" sz="1350" b="1" spc="0">
                          <a:solidFill>
                            <a:srgbClr val="074A87">
                              <a:lumMod val="100000"/>
                            </a:srgbClr>
                          </a:solidFill>
                          <a:latin typeface="Arial" panose="020B0604020202020204" pitchFamily="34" charset="0"/>
                          <a:ea typeface="+mn-ea"/>
                          <a:cs typeface="+mn-cs"/>
                          <a:sym typeface=""/>
                        </a:rPr>
                        <a:t>Geburtsort: </a:t>
                      </a:r>
                      <a:r>
                        <a:rPr lang="en-US" sz="1350" spc="0">
                          <a:solidFill>
                            <a:srgbClr val="074A87">
                              <a:lumMod val="100000"/>
                            </a:srgbClr>
                          </a:solidFill>
                          <a:latin typeface="Arial" panose="020B0604020202020204" pitchFamily="34" charset="0"/>
                          <a:ea typeface="+mn-ea"/>
                          <a:cs typeface="+mn-cs"/>
                          <a:sym typeface=""/>
                        </a:rPr>
                        <a:t>Mozambique</a:t>
                      </a:r>
                      <a:r>
                        <a:t> </a:t>
                      </a:r>
                    </a:p>
                    <a:p>
                      <a:pPr>
                        <a:lnSpc>
                          <a:spcPct val="100000"/>
                        </a:lnSpc>
                        <a:spcBef>
                          <a:spcPts val="10"/>
                        </a:spcBef>
                      </a:pPr>
                      <a:endParaRPr lang="en-US" sz="1400" spc="0" dirty="0">
                        <a:latin typeface="Times New Roman" panose="02020603050405020304" pitchFamily="18" charset="0"/>
                        <a:ea typeface="+mn-ea"/>
                        <a:cs typeface="+mn-cs"/>
                        <a:sym typeface=""/>
                      </a:endParaRPr>
                    </a:p>
                    <a:p>
                      <a:pPr marL="91440">
                        <a:lnSpc>
                          <a:spcPct val="100000"/>
                        </a:lnSpc>
                        <a:spcBef>
                          <a:spcPts val="5"/>
                        </a:spcBef>
                      </a:pPr>
                      <a:r>
                        <a:t>Wohnort: Mealhada, Portugal</a:t>
                      </a:r>
                      <a:r>
                        <a:rPr lang="en-US" sz="1350" b="1" spc="0">
                          <a:solidFill>
                            <a:srgbClr val="074A87">
                              <a:lumMod val="100000"/>
                            </a:srgbClr>
                          </a:solidFill>
                          <a:latin typeface="Arial" panose="020B0604020202020204" pitchFamily="34" charset="0"/>
                          <a:ea typeface="+mn-ea"/>
                          <a:cs typeface="+mn-cs"/>
                          <a:sym typeface=""/>
                        </a:rPr>
                        <a:t> </a:t>
                      </a:r>
                      <a:r>
                        <a:t> </a:t>
                      </a:r>
                      <a:r>
                        <a:rPr lang="en-US" sz="1350" spc="0">
                          <a:solidFill>
                            <a:srgbClr val="074A87">
                              <a:lumMod val="100000"/>
                            </a:srgbClr>
                          </a:solidFill>
                          <a:latin typeface="Arial" panose="020B0604020202020204" pitchFamily="34" charset="0"/>
                          <a:ea typeface="+mn-ea"/>
                          <a:cs typeface="+mn-cs"/>
                          <a:sym typeface=""/>
                        </a:rPr>
                        <a:t> </a:t>
                      </a:r>
                      <a:r>
                        <a:t> </a:t>
                      </a:r>
                    </a:p>
                  </a:txBody>
                  <a:tcPr marL="0" marR="0" marT="40640" marB="0">
                    <a:lnL w="9525">
                      <a:solidFill>
                        <a:srgbClr val="B6DCDF"/>
                      </a:solidFill>
                      <a:prstDash val="solid"/>
                    </a:lnL>
                    <a:lnT w="9525">
                      <a:solidFill>
                        <a:srgbClr val="B6DCDF"/>
                      </a:solidFill>
                      <a:prstDash val="solid"/>
                    </a:lnT>
                    <a:lnB w="28575">
                      <a:solidFill>
                        <a:srgbClr val="FFFFFF"/>
                      </a:solidFill>
                      <a:prstDash val="solid"/>
                    </a:lnB>
                    <a:solidFill>
                      <a:srgbClr val="BADFE2"/>
                    </a:solidFill>
                  </a:tcPr>
                </a:tc>
                <a:tc gridSpan="2">
                  <a:txBody>
                    <a:bodyPr/>
                    <a:lstStyle/>
                    <a:p>
                      <a:pPr marL="233679">
                        <a:lnSpc>
                          <a:spcPct val="100000"/>
                        </a:lnSpc>
                        <a:spcBef>
                          <a:spcPts val="320"/>
                        </a:spcBef>
                      </a:pPr>
                      <a:r>
                        <a:rPr lang="en-US" sz="1350" b="1" spc="0" dirty="0" err="1">
                          <a:solidFill>
                            <a:srgbClr val="074A87">
                              <a:lumMod val="100000"/>
                            </a:srgbClr>
                          </a:solidFill>
                          <a:latin typeface="Arial" panose="020B0604020202020204" pitchFamily="34" charset="0"/>
                          <a:ea typeface="+mn-ea"/>
                          <a:cs typeface="+mn-cs"/>
                          <a:sym typeface=""/>
                        </a:rPr>
                        <a:t>Familienstand</a:t>
                      </a:r>
                      <a:r>
                        <a:rPr lang="en-US" sz="1350" b="1"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Verheiratet</a:t>
                      </a:r>
                      <a:r>
                        <a:rPr dirty="0"/>
                        <a:t> </a:t>
                      </a:r>
                    </a:p>
                    <a:p>
                      <a:pPr>
                        <a:lnSpc>
                          <a:spcPct val="100000"/>
                        </a:lnSpc>
                        <a:spcBef>
                          <a:spcPts val="10"/>
                        </a:spcBef>
                      </a:pPr>
                      <a:endParaRPr lang="en-US" sz="1400" spc="0" dirty="0">
                        <a:latin typeface="Times New Roman" panose="02020603050405020304" pitchFamily="18" charset="0"/>
                        <a:ea typeface="+mn-ea"/>
                        <a:cs typeface="+mn-cs"/>
                        <a:sym typeface=""/>
                      </a:endParaRPr>
                    </a:p>
                    <a:p>
                      <a:pPr marL="233679">
                        <a:lnSpc>
                          <a:spcPct val="100000"/>
                        </a:lnSpc>
                      </a:pPr>
                      <a:r>
                        <a:rPr lang="en-US" sz="1350" b="1" spc="0" dirty="0" err="1">
                          <a:solidFill>
                            <a:srgbClr val="074A87">
                              <a:lumMod val="100000"/>
                            </a:srgbClr>
                          </a:solidFill>
                          <a:latin typeface="Arial" panose="020B0604020202020204" pitchFamily="34" charset="0"/>
                          <a:ea typeface="+mn-ea"/>
                          <a:cs typeface="+mn-cs"/>
                          <a:sym typeface=""/>
                        </a:rPr>
                        <a:t>Ausbildungsniveau</a:t>
                      </a:r>
                      <a:r>
                        <a:rPr lang="en-US" sz="1350" b="1" spc="0" dirty="0">
                          <a:solidFill>
                            <a:srgbClr val="074A87">
                              <a:lumMod val="100000"/>
                            </a:srgbClr>
                          </a:solidFill>
                          <a:latin typeface="Arial" panose="020B0604020202020204" pitchFamily="34" charset="0"/>
                          <a:ea typeface="+mn-ea"/>
                          <a:cs typeface="+mn-cs"/>
                          <a:sym typeface=""/>
                        </a:rPr>
                        <a:t>:</a:t>
                      </a:r>
                      <a:r>
                        <a:rPr lang="en-US" sz="1350" spc="0" dirty="0">
                          <a:solidFill>
                            <a:srgbClr val="074A87">
                              <a:lumMod val="100000"/>
                            </a:srgbClr>
                          </a:solidFill>
                          <a:latin typeface="Arial" panose="020B0604020202020204" pitchFamily="34" charset="0"/>
                          <a:ea typeface="+mn-ea"/>
                          <a:cs typeface="+mn-cs"/>
                          <a:sym typeface=""/>
                        </a:rPr>
                        <a:t> </a:t>
                      </a:r>
                      <a:r>
                        <a:rPr lang="de-DE" sz="1350" spc="0" dirty="0">
                          <a:solidFill>
                            <a:srgbClr val="074A87">
                              <a:lumMod val="100000"/>
                            </a:srgbClr>
                          </a:solidFill>
                          <a:latin typeface="Arial" panose="020B0604020202020204" pitchFamily="34" charset="0"/>
                          <a:ea typeface="+mn-ea"/>
                          <a:cs typeface="+mn-cs"/>
                          <a:sym typeface=""/>
                        </a:rPr>
                        <a:t>erster allgemeiner Schulabschluss</a:t>
                      </a:r>
                      <a:endParaRPr dirty="0"/>
                    </a:p>
                    <a:p>
                      <a:pPr>
                        <a:lnSpc>
                          <a:spcPct val="100000"/>
                        </a:lnSpc>
                        <a:spcBef>
                          <a:spcPts val="10"/>
                        </a:spcBef>
                      </a:pPr>
                      <a:endParaRPr lang="en-US" sz="1400" spc="0" dirty="0">
                        <a:latin typeface="Times New Roman" panose="02020603050405020304" pitchFamily="18" charset="0"/>
                        <a:ea typeface="+mn-ea"/>
                        <a:cs typeface="+mn-cs"/>
                        <a:sym typeface=""/>
                      </a:endParaRPr>
                    </a:p>
                    <a:p>
                      <a:pPr marL="233679" marR="207010">
                        <a:lnSpc>
                          <a:spcPct val="100000"/>
                        </a:lnSpc>
                        <a:spcBef>
                          <a:spcPts val="5"/>
                        </a:spcBef>
                      </a:pPr>
                      <a:r>
                        <a:rPr lang="en-US" sz="1350" b="1" spc="0" dirty="0" err="1">
                          <a:solidFill>
                            <a:srgbClr val="074A87">
                              <a:lumMod val="100000"/>
                            </a:srgbClr>
                          </a:solidFill>
                          <a:latin typeface="Arial" panose="020B0604020202020204" pitchFamily="34" charset="0"/>
                          <a:ea typeface="+mn-ea"/>
                          <a:cs typeface="+mn-cs"/>
                          <a:sym typeface=""/>
                        </a:rPr>
                        <a:t>Beruf</a:t>
                      </a:r>
                      <a:r>
                        <a:rPr lang="en-US" sz="1350" b="1"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Inhaberin</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eines</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kleinen</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Korkenunternehmen</a:t>
                      </a:r>
                      <a:r>
                        <a:rPr lang="en-US" sz="1350" spc="0" dirty="0">
                          <a:solidFill>
                            <a:srgbClr val="074A87">
                              <a:lumMod val="100000"/>
                            </a:srgbClr>
                          </a:solidFill>
                          <a:latin typeface="Arial" panose="020B0604020202020204" pitchFamily="34" charset="0"/>
                          <a:ea typeface="+mn-ea"/>
                          <a:cs typeface="+mn-cs"/>
                          <a:sym typeface=""/>
                        </a:rPr>
                        <a:t>   </a:t>
                      </a:r>
                      <a:r>
                        <a:rPr dirty="0"/>
                        <a:t> </a:t>
                      </a:r>
                    </a:p>
                  </a:txBody>
                  <a:tcPr marL="0" marR="0" marT="40640" marB="0">
                    <a:lnR w="9525">
                      <a:solidFill>
                        <a:srgbClr val="B6DCDF"/>
                      </a:solidFill>
                      <a:prstDash val="solid"/>
                    </a:lnR>
                    <a:lnT w="9525">
                      <a:solidFill>
                        <a:srgbClr val="B6DCDF"/>
                      </a:solidFill>
                      <a:prstDash val="solid"/>
                    </a:lnT>
                    <a:lnB w="28575">
                      <a:solidFill>
                        <a:srgbClr val="FFFFFF"/>
                      </a:solidFill>
                      <a:prstDash val="solid"/>
                    </a:lnB>
                    <a:solidFill>
                      <a:srgbClr val="BADFE2"/>
                    </a:solidFill>
                  </a:tcPr>
                </a:tc>
                <a:tc hMerge="1">
                  <a:txBody>
                    <a:bodyPr/>
                    <a:lstStyle/>
                    <a:p>
                      <a:endParaRPr/>
                    </a:p>
                  </a:txBody>
                  <a:tcPr marL="0" marR="0" marT="0" marB="0"/>
                </a:tc>
                <a:extLst>
                  <a:ext uri="{0D108BD9-81ED-4DB2-BD59-A6C34878D82A}">
                    <a16:rowId xmlns:a16="http://schemas.microsoft.com/office/drawing/2014/main" val="10000"/>
                  </a:ext>
                </a:extLst>
              </a:tr>
              <a:tr h="2048459">
                <a:tc gridSpan="2">
                  <a:txBody>
                    <a:bodyPr/>
                    <a:lstStyle/>
                    <a:p>
                      <a:pPr marL="91440">
                        <a:lnSpc>
                          <a:spcPct val="100000"/>
                        </a:lnSpc>
                        <a:spcBef>
                          <a:spcPts val="320"/>
                        </a:spcBef>
                      </a:pPr>
                      <a:r>
                        <a:rPr lang="en-US" sz="1350" b="1" spc="0" dirty="0" err="1">
                          <a:solidFill>
                            <a:srgbClr val="074A87">
                              <a:lumMod val="100000"/>
                            </a:srgbClr>
                          </a:solidFill>
                          <a:latin typeface="Arial" panose="020B0604020202020204" pitchFamily="34" charset="0"/>
                          <a:ea typeface="+mn-ea"/>
                          <a:cs typeface="+mn-cs"/>
                          <a:sym typeface=""/>
                        </a:rPr>
                        <a:t>Risikobewertung</a:t>
                      </a:r>
                      <a:r>
                        <a:rPr lang="en-US" sz="1350" b="1" spc="0" dirty="0">
                          <a:solidFill>
                            <a:srgbClr val="074A87">
                              <a:lumMod val="100000"/>
                            </a:srgbClr>
                          </a:solidFill>
                          <a:latin typeface="Arial" panose="020B0604020202020204" pitchFamily="34" charset="0"/>
                          <a:ea typeface="+mn-ea"/>
                          <a:cs typeface="+mn-cs"/>
                          <a:sym typeface=""/>
                        </a:rPr>
                        <a:t>:</a:t>
                      </a:r>
                    </a:p>
                    <a:p>
                      <a:pPr marL="378460" indent="-287020">
                        <a:lnSpc>
                          <a:spcPct val="100000"/>
                        </a:lnSpc>
                        <a:buFont typeface="Arial"/>
                        <a:buChar char="•"/>
                        <a:tabLst>
                          <a:tab pos="377825" algn="l"/>
                          <a:tab pos="378460" algn="l"/>
                        </a:tabLst>
                      </a:pPr>
                      <a:r>
                        <a:rPr lang="en-US" sz="1350" i="1" spc="0" dirty="0" err="1">
                          <a:solidFill>
                            <a:srgbClr val="074A87">
                              <a:lumMod val="100000"/>
                            </a:srgbClr>
                          </a:solidFill>
                          <a:latin typeface="Arial" panose="020B0604020202020204" pitchFamily="34" charset="0"/>
                          <a:ea typeface="+mn-ea"/>
                          <a:cs typeface="+mn-cs"/>
                          <a:sym typeface=""/>
                        </a:rPr>
                        <a:t>Alkoholkonsum</a:t>
                      </a:r>
                      <a:r>
                        <a:rPr lang="en-US" sz="1350" i="1" spc="0" dirty="0">
                          <a:solidFill>
                            <a:srgbClr val="074A87">
                              <a:lumMod val="100000"/>
                            </a:srgbClr>
                          </a:solidFill>
                          <a:latin typeface="Arial" panose="020B0604020202020204" pitchFamily="34" charset="0"/>
                          <a:ea typeface="+mn-ea"/>
                          <a:cs typeface="+mn-cs"/>
                          <a:sym typeface=""/>
                        </a:rPr>
                        <a:t>: </a:t>
                      </a:r>
                      <a:r>
                        <a:rPr lang="de-DE" sz="1350" spc="0" dirty="0" err="1">
                          <a:solidFill>
                            <a:srgbClr val="074A87">
                              <a:lumMod val="100000"/>
                            </a:srgbClr>
                          </a:solidFill>
                          <a:latin typeface="Arial" panose="020B0604020202020204" pitchFamily="34" charset="0"/>
                          <a:ea typeface="+mn-ea"/>
                          <a:cs typeface="+mn-cs"/>
                          <a:sym typeface=""/>
                        </a:rPr>
                        <a:t>neg</a:t>
                      </a:r>
                      <a:endParaRPr sz="1350" spc="0" dirty="0">
                        <a:solidFill>
                          <a:srgbClr val="074A87">
                            <a:lumMod val="100000"/>
                          </a:srgbClr>
                        </a:solidFill>
                        <a:latin typeface="Arial" panose="020B0604020202020204" pitchFamily="34" charset="0"/>
                        <a:ea typeface="+mn-ea"/>
                        <a:cs typeface="+mn-cs"/>
                      </a:endParaRPr>
                    </a:p>
                    <a:p>
                      <a:pPr marL="378460" indent="-287020">
                        <a:lnSpc>
                          <a:spcPct val="100000"/>
                        </a:lnSpc>
                        <a:spcBef>
                          <a:spcPts val="5"/>
                        </a:spcBef>
                        <a:buFont typeface="Arial"/>
                        <a:buChar char="•"/>
                        <a:tabLst>
                          <a:tab pos="377825" algn="l"/>
                          <a:tab pos="378460" algn="l"/>
                        </a:tabLst>
                      </a:pPr>
                      <a:r>
                        <a:rPr lang="en-US" sz="1350" i="1" spc="0" dirty="0" err="1">
                          <a:solidFill>
                            <a:srgbClr val="074A87">
                              <a:lumMod val="100000"/>
                            </a:srgbClr>
                          </a:solidFill>
                          <a:latin typeface="Arial" panose="020B0604020202020204" pitchFamily="34" charset="0"/>
                          <a:ea typeface="+mn-ea"/>
                          <a:cs typeface="+mn-cs"/>
                          <a:sym typeface=""/>
                        </a:rPr>
                        <a:t>Raucher</a:t>
                      </a:r>
                      <a:r>
                        <a:rPr lang="en-US" sz="1350" i="1"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Nichtraucherin</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jedoch</a:t>
                      </a:r>
                      <a:r>
                        <a:rPr lang="en-US" sz="1350" spc="0" dirty="0">
                          <a:solidFill>
                            <a:srgbClr val="074A87">
                              <a:lumMod val="100000"/>
                            </a:srgbClr>
                          </a:solidFill>
                          <a:latin typeface="Arial" panose="020B0604020202020204" pitchFamily="34" charset="0"/>
                          <a:ea typeface="+mn-ea"/>
                          <a:cs typeface="+mn-cs"/>
                          <a:sym typeface=""/>
                        </a:rPr>
                        <a:t> dem </a:t>
                      </a:r>
                      <a:r>
                        <a:rPr lang="en-US" sz="1350" spc="0" dirty="0" err="1">
                          <a:solidFill>
                            <a:srgbClr val="074A87">
                              <a:lumMod val="100000"/>
                            </a:srgbClr>
                          </a:solidFill>
                          <a:latin typeface="Arial" panose="020B0604020202020204" pitchFamily="34" charset="0"/>
                          <a:ea typeface="+mn-ea"/>
                          <a:cs typeface="+mn-cs"/>
                          <a:sym typeface=""/>
                        </a:rPr>
                        <a:t>Passivrauchen</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ausgesetzt</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durch</a:t>
                      </a:r>
                      <a:r>
                        <a:rPr dirty="0"/>
                        <a:t> </a:t>
                      </a:r>
                    </a:p>
                    <a:p>
                      <a:pPr marL="377825">
                        <a:lnSpc>
                          <a:spcPct val="100000"/>
                        </a:lnSpc>
                      </a:pPr>
                      <a:r>
                        <a:rPr lang="en-US" sz="1350" spc="0" dirty="0" err="1">
                          <a:solidFill>
                            <a:srgbClr val="074A87">
                              <a:lumMod val="100000"/>
                            </a:srgbClr>
                          </a:solidFill>
                          <a:latin typeface="Arial" panose="020B0604020202020204" pitchFamily="34" charset="0"/>
                          <a:ea typeface="+mn-ea"/>
                          <a:cs typeface="+mn-cs"/>
                          <a:sym typeface=""/>
                        </a:rPr>
                        <a:t>Ehemann</a:t>
                      </a:r>
                      <a:r>
                        <a:rPr lang="en-US" sz="1350" spc="0" dirty="0">
                          <a:solidFill>
                            <a:srgbClr val="074A87">
                              <a:lumMod val="100000"/>
                            </a:srgbClr>
                          </a:solidFill>
                          <a:latin typeface="Arial" panose="020B0604020202020204" pitchFamily="34" charset="0"/>
                          <a:ea typeface="+mn-ea"/>
                          <a:cs typeface="+mn-cs"/>
                          <a:sym typeface=""/>
                        </a:rPr>
                        <a:t> (80 </a:t>
                      </a:r>
                      <a:r>
                        <a:rPr lang="en-US" sz="1350" spc="0" dirty="0" err="1">
                          <a:solidFill>
                            <a:srgbClr val="074A87">
                              <a:lumMod val="100000"/>
                            </a:srgbClr>
                          </a:solidFill>
                          <a:latin typeface="Arial" panose="020B0604020202020204" pitchFamily="34" charset="0"/>
                          <a:ea typeface="+mn-ea"/>
                          <a:cs typeface="+mn-cs"/>
                          <a:sym typeface=""/>
                        </a:rPr>
                        <a:t>schachteln</a:t>
                      </a:r>
                      <a:r>
                        <a:rPr lang="en-US" sz="1350" spc="0" dirty="0">
                          <a:solidFill>
                            <a:srgbClr val="074A87">
                              <a:lumMod val="100000"/>
                            </a:srgbClr>
                          </a:solidFill>
                          <a:latin typeface="Arial" panose="020B0604020202020204" pitchFamily="34" charset="0"/>
                          <a:ea typeface="+mn-ea"/>
                          <a:cs typeface="+mn-cs"/>
                          <a:sym typeface=""/>
                        </a:rPr>
                        <a:t> pro </a:t>
                      </a:r>
                      <a:r>
                        <a:rPr lang="en-US" sz="1350" spc="0" dirty="0" err="1">
                          <a:solidFill>
                            <a:srgbClr val="074A87">
                              <a:lumMod val="100000"/>
                            </a:srgbClr>
                          </a:solidFill>
                          <a:latin typeface="Arial" panose="020B0604020202020204" pitchFamily="34" charset="0"/>
                          <a:ea typeface="+mn-ea"/>
                          <a:cs typeface="+mn-cs"/>
                          <a:sym typeface=""/>
                        </a:rPr>
                        <a:t>Jahr</a:t>
                      </a:r>
                      <a:r>
                        <a:rPr lang="en-US" sz="1350" spc="0" dirty="0">
                          <a:solidFill>
                            <a:srgbClr val="074A87">
                              <a:lumMod val="100000"/>
                            </a:srgbClr>
                          </a:solidFill>
                          <a:latin typeface="Arial" panose="020B0604020202020204" pitchFamily="34" charset="0"/>
                          <a:ea typeface="+mn-ea"/>
                          <a:cs typeface="+mn-cs"/>
                          <a:sym typeface=""/>
                        </a:rPr>
                        <a:t>)</a:t>
                      </a:r>
                    </a:p>
                    <a:p>
                      <a:pPr marL="378460" indent="-287020">
                        <a:lnSpc>
                          <a:spcPct val="100000"/>
                        </a:lnSpc>
                        <a:buFont typeface="Arial"/>
                        <a:buChar char="•"/>
                        <a:tabLst>
                          <a:tab pos="377825" algn="l"/>
                          <a:tab pos="378460" algn="l"/>
                        </a:tabLst>
                      </a:pPr>
                      <a:r>
                        <a:rPr lang="en-US" sz="1350" spc="0" dirty="0" err="1">
                          <a:solidFill>
                            <a:srgbClr val="C00000"/>
                          </a:solidFill>
                          <a:latin typeface="Arial" panose="020B0604020202020204" pitchFamily="34" charset="0"/>
                          <a:ea typeface="+mn-ea"/>
                          <a:cs typeface="+mn-cs"/>
                          <a:sym typeface=""/>
                        </a:rPr>
                        <a:t>Ungeschütztes</a:t>
                      </a:r>
                      <a:r>
                        <a:rPr lang="en-US" sz="1350" spc="0" dirty="0">
                          <a:solidFill>
                            <a:srgbClr val="C00000"/>
                          </a:solidFill>
                          <a:latin typeface="Arial" panose="020B0604020202020204" pitchFamily="34" charset="0"/>
                          <a:ea typeface="+mn-ea"/>
                          <a:cs typeface="+mn-cs"/>
                          <a:sym typeface=""/>
                        </a:rPr>
                        <a:t> </a:t>
                      </a:r>
                      <a:r>
                        <a:rPr lang="en-US" sz="1350" spc="0" dirty="0" err="1">
                          <a:solidFill>
                            <a:srgbClr val="C00000"/>
                          </a:solidFill>
                          <a:latin typeface="Arial" panose="020B0604020202020204" pitchFamily="34" charset="0"/>
                          <a:ea typeface="+mn-ea"/>
                          <a:cs typeface="+mn-cs"/>
                          <a:sym typeface=""/>
                        </a:rPr>
                        <a:t>Holzfeuer</a:t>
                      </a:r>
                      <a:endParaRPr lang="en-US" sz="1350" spc="0" dirty="0">
                        <a:solidFill>
                          <a:srgbClr val="C00000"/>
                        </a:solidFill>
                        <a:latin typeface="Arial" panose="020B0604020202020204" pitchFamily="34" charset="0"/>
                        <a:ea typeface="+mn-ea"/>
                        <a:cs typeface="+mn-cs"/>
                        <a:sym typeface=""/>
                      </a:endParaRPr>
                    </a:p>
                    <a:p>
                      <a:pPr marL="377825" marR="272415" indent="-287020">
                        <a:lnSpc>
                          <a:spcPct val="100000"/>
                        </a:lnSpc>
                        <a:buFont typeface="Arial"/>
                        <a:buChar char="•"/>
                        <a:tabLst>
                          <a:tab pos="377825" algn="l"/>
                          <a:tab pos="378460" algn="l"/>
                        </a:tabLst>
                      </a:pPr>
                      <a:r>
                        <a:rPr lang="en-US" sz="1350" i="1" spc="0" dirty="0" err="1">
                          <a:solidFill>
                            <a:srgbClr val="074A87">
                              <a:lumMod val="100000"/>
                            </a:srgbClr>
                          </a:solidFill>
                          <a:latin typeface="Arial" panose="020B0604020202020204" pitchFamily="34" charset="0"/>
                          <a:ea typeface="+mn-ea"/>
                          <a:cs typeface="+mn-cs"/>
                          <a:sym typeface=""/>
                        </a:rPr>
                        <a:t>Bewegung</a:t>
                      </a:r>
                      <a:r>
                        <a:rPr lang="en-US" sz="1350" i="1" spc="0" dirty="0">
                          <a:solidFill>
                            <a:srgbClr val="074A87">
                              <a:lumMod val="100000"/>
                            </a:srgbClr>
                          </a:solidFill>
                          <a:latin typeface="Arial" panose="020B0604020202020204" pitchFamily="34" charset="0"/>
                          <a:ea typeface="+mn-ea"/>
                          <a:cs typeface="+mn-cs"/>
                          <a:sym typeface=""/>
                        </a:rPr>
                        <a:t> und Sport:</a:t>
                      </a:r>
                      <a:r>
                        <a:rPr dirty="0"/>
                        <a:t> </a:t>
                      </a:r>
                      <a:r>
                        <a:rPr lang="en-US" sz="1350" spc="0" dirty="0" err="1">
                          <a:solidFill>
                            <a:srgbClr val="074A87">
                              <a:lumMod val="100000"/>
                            </a:srgbClr>
                          </a:solidFill>
                          <a:latin typeface="Arial" panose="020B0604020202020204" pitchFamily="34" charset="0"/>
                          <a:ea typeface="+mn-ea"/>
                          <a:cs typeface="+mn-cs"/>
                          <a:sym typeface=""/>
                        </a:rPr>
                        <a:t>Begrenzt</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sie</a:t>
                      </a:r>
                      <a:r>
                        <a:rPr lang="en-US" sz="1350" spc="0" dirty="0">
                          <a:solidFill>
                            <a:srgbClr val="074A87">
                              <a:lumMod val="100000"/>
                            </a:srgbClr>
                          </a:solidFill>
                          <a:latin typeface="Arial" panose="020B0604020202020204" pitchFamily="34" charset="0"/>
                          <a:ea typeface="+mn-ea"/>
                          <a:cs typeface="+mn-cs"/>
                          <a:sym typeface=""/>
                        </a:rPr>
                        <a:t> hat </a:t>
                      </a:r>
                      <a:r>
                        <a:rPr lang="en-US" sz="1350" spc="0" dirty="0" err="1">
                          <a:solidFill>
                            <a:srgbClr val="074A87">
                              <a:lumMod val="100000"/>
                            </a:srgbClr>
                          </a:solidFill>
                          <a:latin typeface="Arial" panose="020B0604020202020204" pitchFamily="34" charset="0"/>
                          <a:ea typeface="+mn-ea"/>
                          <a:cs typeface="+mn-cs"/>
                          <a:sym typeface=""/>
                        </a:rPr>
                        <a:t>im</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letzten</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Jahr</a:t>
                      </a:r>
                      <a:r>
                        <a:rPr lang="en-US" sz="1350" spc="0" dirty="0">
                          <a:solidFill>
                            <a:srgbClr val="074A87">
                              <a:lumMod val="100000"/>
                            </a:srgbClr>
                          </a:solidFill>
                          <a:latin typeface="Arial" panose="020B0604020202020204" pitchFamily="34" charset="0"/>
                          <a:ea typeface="+mn-ea"/>
                          <a:cs typeface="+mn-cs"/>
                          <a:sym typeface=""/>
                        </a:rPr>
                        <a:t> 5 Kilo </a:t>
                      </a:r>
                      <a:r>
                        <a:rPr lang="en-US" sz="1350" spc="0" dirty="0" err="1">
                          <a:solidFill>
                            <a:srgbClr val="074A87">
                              <a:lumMod val="100000"/>
                            </a:srgbClr>
                          </a:solidFill>
                          <a:latin typeface="Arial" panose="020B0604020202020204" pitchFamily="34" charset="0"/>
                          <a:ea typeface="+mn-ea"/>
                          <a:cs typeface="+mn-cs"/>
                          <a:sym typeface=""/>
                        </a:rPr>
                        <a:t>abgenommen</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sie</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fühlt</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sich</a:t>
                      </a:r>
                      <a:r>
                        <a:rPr lang="en-US" sz="1350" spc="0" dirty="0">
                          <a:solidFill>
                            <a:srgbClr val="074A87">
                              <a:lumMod val="100000"/>
                            </a:srgbClr>
                          </a:solidFill>
                          <a:latin typeface="Arial" panose="020B0604020202020204" pitchFamily="34" charset="0"/>
                          <a:ea typeface="+mn-ea"/>
                          <a:cs typeface="+mn-cs"/>
                          <a:sym typeface=""/>
                        </a:rPr>
                        <a:t> stets </a:t>
                      </a:r>
                      <a:r>
                        <a:rPr lang="en-US" sz="1350" spc="0" dirty="0" err="1">
                          <a:solidFill>
                            <a:srgbClr val="074A87">
                              <a:lumMod val="100000"/>
                            </a:srgbClr>
                          </a:solidFill>
                          <a:latin typeface="Arial" panose="020B0604020202020204" pitchFamily="34" charset="0"/>
                          <a:ea typeface="+mn-ea"/>
                          <a:cs typeface="+mn-cs"/>
                          <a:sym typeface=""/>
                        </a:rPr>
                        <a:t>erschöpft</a:t>
                      </a:r>
                      <a:r>
                        <a:rPr lang="en-US" sz="1350" spc="0" dirty="0">
                          <a:solidFill>
                            <a:srgbClr val="074A87">
                              <a:lumMod val="100000"/>
                            </a:srgbClr>
                          </a:solidFill>
                          <a:latin typeface="Arial" panose="020B0604020202020204" pitchFamily="34" charset="0"/>
                          <a:ea typeface="+mn-ea"/>
                          <a:cs typeface="+mn-cs"/>
                          <a:sym typeface=""/>
                        </a:rPr>
                        <a:t> </a:t>
                      </a:r>
                      <a:r>
                        <a:rPr dirty="0"/>
                        <a:t> </a:t>
                      </a:r>
                    </a:p>
                  </a:txBody>
                  <a:tcPr marL="0" marR="0" marT="40640" marB="0">
                    <a:lnL w="9525">
                      <a:solidFill>
                        <a:srgbClr val="B6DCDF"/>
                      </a:solidFill>
                      <a:prstDash val="solid"/>
                    </a:lnL>
                    <a:lnR w="9525">
                      <a:solidFill>
                        <a:srgbClr val="B6DCDF"/>
                      </a:solidFill>
                      <a:prstDash val="solid"/>
                    </a:lnR>
                    <a:lnT w="28575">
                      <a:solidFill>
                        <a:srgbClr val="FFFFFF"/>
                      </a:solidFill>
                      <a:prstDash val="solid"/>
                    </a:lnT>
                    <a:lnB w="9525">
                      <a:solidFill>
                        <a:srgbClr val="B6DCDF"/>
                      </a:solidFill>
                      <a:prstDash val="solid"/>
                    </a:lnB>
                    <a:solidFill>
                      <a:srgbClr val="E3F2F3"/>
                    </a:solidFill>
                  </a:tcPr>
                </a:tc>
                <a:tc hMerge="1">
                  <a:txBody>
                    <a:bodyPr/>
                    <a:lstStyle/>
                    <a:p>
                      <a:endParaRPr/>
                    </a:p>
                  </a:txBody>
                  <a:tcPr marL="0" marR="0" marT="0" marB="0"/>
                </a:tc>
                <a:tc>
                  <a:txBody>
                    <a:bodyPr/>
                    <a:lstStyle/>
                    <a:p>
                      <a:pPr marL="92075">
                        <a:lnSpc>
                          <a:spcPct val="100000"/>
                        </a:lnSpc>
                        <a:spcBef>
                          <a:spcPts val="320"/>
                        </a:spcBef>
                      </a:pPr>
                      <a:r>
                        <a:rPr lang="en-US" sz="1350" b="1" spc="0" dirty="0">
                          <a:solidFill>
                            <a:srgbClr val="074A87">
                              <a:lumMod val="100000"/>
                            </a:srgbClr>
                          </a:solidFill>
                          <a:latin typeface="Arial" panose="020B0604020202020204" pitchFamily="34" charset="0"/>
                          <a:ea typeface="+mn-ea"/>
                          <a:cs typeface="+mn-cs"/>
                          <a:sym typeface=""/>
                        </a:rPr>
                        <a:t>ALLERGIEN:</a:t>
                      </a:r>
                      <a:r>
                        <a:rPr lang="en-US" sz="1350" spc="0" dirty="0">
                          <a:solidFill>
                            <a:srgbClr val="074A87">
                              <a:lumMod val="100000"/>
                            </a:srgbClr>
                          </a:solidFill>
                          <a:latin typeface="Arial" panose="020B0604020202020204" pitchFamily="34" charset="0"/>
                          <a:ea typeface="+mn-ea"/>
                          <a:cs typeface="+mn-cs"/>
                          <a:sym typeface=""/>
                        </a:rPr>
                        <a:t> KEINE</a:t>
                      </a:r>
                      <a:r>
                        <a:rPr dirty="0"/>
                        <a:t> </a:t>
                      </a:r>
                    </a:p>
                    <a:p>
                      <a:pPr>
                        <a:lnSpc>
                          <a:spcPct val="100000"/>
                        </a:lnSpc>
                        <a:spcBef>
                          <a:spcPts val="10"/>
                        </a:spcBef>
                      </a:pPr>
                      <a:endParaRPr lang="en-US" sz="1400" spc="0" dirty="0">
                        <a:latin typeface="Times New Roman" panose="02020603050405020304" pitchFamily="18" charset="0"/>
                        <a:ea typeface="+mn-ea"/>
                        <a:cs typeface="+mn-cs"/>
                        <a:sym typeface=""/>
                      </a:endParaRPr>
                    </a:p>
                    <a:p>
                      <a:pPr marL="92075" marR="116839">
                        <a:lnSpc>
                          <a:spcPct val="100000"/>
                        </a:lnSpc>
                        <a:spcBef>
                          <a:spcPts val="5"/>
                        </a:spcBef>
                      </a:pPr>
                      <a:r>
                        <a:rPr lang="en-US" sz="1350" b="1" spc="0" dirty="0" err="1">
                          <a:solidFill>
                            <a:srgbClr val="074A87">
                              <a:lumMod val="100000"/>
                            </a:srgbClr>
                          </a:solidFill>
                          <a:latin typeface="Arial" panose="020B0604020202020204" pitchFamily="34" charset="0"/>
                          <a:ea typeface="+mn-ea"/>
                          <a:cs typeface="+mn-cs"/>
                          <a:sym typeface=""/>
                        </a:rPr>
                        <a:t>Impfungen</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Aktuelle</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Grippeimpfung</a:t>
                      </a:r>
                      <a:r>
                        <a:rPr lang="en-US" sz="1350" spc="0" dirty="0">
                          <a:solidFill>
                            <a:srgbClr val="074A87">
                              <a:lumMod val="100000"/>
                            </a:srgbClr>
                          </a:solidFill>
                          <a:latin typeface="Arial" panose="020B0604020202020204" pitchFamily="34" charset="0"/>
                          <a:ea typeface="+mn-ea"/>
                          <a:cs typeface="+mn-cs"/>
                          <a:sym typeface=""/>
                        </a:rPr>
                        <a:t> und </a:t>
                      </a:r>
                      <a:r>
                        <a:rPr lang="en-US" sz="1350" spc="0" dirty="0" err="1">
                          <a:solidFill>
                            <a:srgbClr val="074A87">
                              <a:lumMod val="100000"/>
                            </a:srgbClr>
                          </a:solidFill>
                          <a:latin typeface="Arial" panose="020B0604020202020204" pitchFamily="34" charset="0"/>
                          <a:ea typeface="+mn-ea"/>
                          <a:cs typeface="+mn-cs"/>
                          <a:sym typeface=""/>
                        </a:rPr>
                        <a:t>Pneumokokkenimpfung</a:t>
                      </a:r>
                      <a:r>
                        <a:rPr lang="en-US" sz="1350" spc="0" dirty="0">
                          <a:solidFill>
                            <a:srgbClr val="074A87">
                              <a:lumMod val="100000"/>
                            </a:srgbClr>
                          </a:solidFill>
                          <a:latin typeface="Arial" panose="020B0604020202020204" pitchFamily="34" charset="0"/>
                          <a:ea typeface="+mn-ea"/>
                          <a:cs typeface="+mn-cs"/>
                          <a:sym typeface=""/>
                        </a:rPr>
                        <a:t> (Pn23 eVPP13) </a:t>
                      </a:r>
                      <a:r>
                        <a:rPr dirty="0"/>
                        <a:t> </a:t>
                      </a:r>
                    </a:p>
                  </a:txBody>
                  <a:tcPr marL="0" marR="0" marT="40640" marB="0">
                    <a:lnL w="9525">
                      <a:solidFill>
                        <a:srgbClr val="B6DCDF"/>
                      </a:solidFill>
                      <a:prstDash val="solid"/>
                    </a:lnL>
                    <a:lnR w="9525">
                      <a:solidFill>
                        <a:srgbClr val="B6DCDF"/>
                      </a:solidFill>
                      <a:prstDash val="solid"/>
                    </a:lnR>
                    <a:lnT w="28575">
                      <a:solidFill>
                        <a:srgbClr val="FFFFFF"/>
                      </a:solidFill>
                      <a:prstDash val="solid"/>
                    </a:lnT>
                    <a:lnB w="9525">
                      <a:solidFill>
                        <a:srgbClr val="B6DCDF"/>
                      </a:solidFill>
                      <a:prstDash val="solid"/>
                    </a:lnB>
                    <a:solidFill>
                      <a:srgbClr val="E3F2F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16240" y="89915"/>
            <a:ext cx="1043940" cy="672084"/>
          </a:xfrm>
          <a:prstGeom prst="rect">
            <a:avLst/>
          </a:prstGeom>
          <a:blipFill>
            <a:blip r:embed="rId2" cstate="print"/>
            <a:stretch>
              <a:fillRect/>
            </a:stretch>
          </a:blipFill>
        </p:spPr>
        <p:txBody>
          <a:bodyPr wrap="square" lIns="0" tIns="0" rIns="0" bIns="0"/>
          <a:lstStyle/>
          <a:p>
            <a:endParaRPr/>
          </a:p>
        </p:txBody>
      </p:sp>
      <p:sp>
        <p:nvSpPr>
          <p:cNvPr id="3" name="object 3"/>
          <p:cNvSpPr txBox="1"/>
          <p:nvPr/>
        </p:nvSpPr>
        <p:spPr>
          <a:xfrm>
            <a:off x="542949" y="2860675"/>
            <a:ext cx="1834115" cy="574040"/>
          </a:xfrm>
          <a:prstGeom prst="rect">
            <a:avLst/>
          </a:prstGeom>
        </p:spPr>
        <p:txBody>
          <a:bodyPr vert="horz" wrap="square" lIns="0" tIns="12700" rIns="0" bIns="0">
            <a:spAutoFit/>
          </a:bodyPr>
          <a:lstStyle/>
          <a:p>
            <a:pPr marL="12700" marR="5080" indent="19685">
              <a:lnSpc>
                <a:spcPct val="100000"/>
              </a:lnSpc>
              <a:spcBef>
                <a:spcPts val="100"/>
              </a:spcBef>
            </a:pPr>
            <a:r>
              <a:rPr lang="en-US" sz="1800" b="1" dirty="0">
                <a:solidFill>
                  <a:srgbClr val="424242"/>
                </a:solidFill>
                <a:latin typeface="Arial" panose="020B0604020202020204" pitchFamily="34" charset="0"/>
                <a:sym typeface=""/>
              </a:rPr>
              <a:t>Frau </a:t>
            </a:r>
            <a:r>
              <a:rPr lang="en-US" sz="1800" b="1" dirty="0" err="1">
                <a:solidFill>
                  <a:srgbClr val="424242"/>
                </a:solidFill>
                <a:latin typeface="Arial" panose="020B0604020202020204" pitchFamily="34" charset="0"/>
                <a:sym typeface=""/>
              </a:rPr>
              <a:t>Vitalina</a:t>
            </a:r>
            <a:r>
              <a:rPr lang="en-US" sz="1800" b="1" dirty="0">
                <a:solidFill>
                  <a:srgbClr val="424242"/>
                </a:solidFill>
                <a:latin typeface="Arial" panose="020B0604020202020204" pitchFamily="34" charset="0"/>
                <a:sym typeface=""/>
              </a:rPr>
              <a:t> 70 Jahre alt</a:t>
            </a:r>
            <a:endParaRPr lang="en-US" sz="1800" dirty="0">
              <a:latin typeface="Arial" panose="020B0604020202020204" pitchFamily="34" charset="0"/>
              <a:sym typeface=""/>
            </a:endParaRPr>
          </a:p>
        </p:txBody>
      </p:sp>
      <p:sp>
        <p:nvSpPr>
          <p:cNvPr id="4" name="object 4"/>
          <p:cNvSpPr/>
          <p:nvPr/>
        </p:nvSpPr>
        <p:spPr>
          <a:xfrm>
            <a:off x="851014" y="1377136"/>
            <a:ext cx="687890" cy="1329427"/>
          </a:xfrm>
          <a:prstGeom prst="rect">
            <a:avLst/>
          </a:prstGeom>
          <a:blipFill>
            <a:blip r:embed="rId3" cstate="print"/>
            <a:stretch>
              <a:fillRect/>
            </a:stretch>
          </a:blipFill>
        </p:spPr>
        <p:txBody>
          <a:bodyPr wrap="square" lIns="0" tIns="0" rIns="0" bIns="0"/>
          <a:lstStyle/>
          <a:p>
            <a:endParaRPr/>
          </a:p>
        </p:txBody>
      </p:sp>
      <p:grpSp>
        <p:nvGrpSpPr>
          <p:cNvPr id="5" name="object 5"/>
          <p:cNvGrpSpPr/>
          <p:nvPr/>
        </p:nvGrpSpPr>
        <p:grpSpPr>
          <a:xfrm>
            <a:off x="2545241" y="1226675"/>
            <a:ext cx="6172835" cy="3643070"/>
            <a:chOff x="2638030" y="1239007"/>
            <a:chExt cx="6172835" cy="2842895"/>
          </a:xfrm>
        </p:grpSpPr>
        <p:sp>
          <p:nvSpPr>
            <p:cNvPr id="6" name="object 6"/>
            <p:cNvSpPr/>
            <p:nvPr/>
          </p:nvSpPr>
          <p:spPr>
            <a:xfrm>
              <a:off x="2638030" y="1239007"/>
              <a:ext cx="6172240" cy="2842274"/>
            </a:xfrm>
            <a:prstGeom prst="rect">
              <a:avLst/>
            </a:prstGeom>
            <a:blipFill>
              <a:blip r:embed="rId4" cstate="print"/>
              <a:stretch>
                <a:fillRect/>
              </a:stretch>
            </a:blipFill>
          </p:spPr>
          <p:txBody>
            <a:bodyPr wrap="square" lIns="0" tIns="0" rIns="0" bIns="0"/>
            <a:lstStyle/>
            <a:p>
              <a:endParaRPr/>
            </a:p>
          </p:txBody>
        </p:sp>
        <p:sp>
          <p:nvSpPr>
            <p:cNvPr id="7" name="object 7"/>
            <p:cNvSpPr/>
            <p:nvPr/>
          </p:nvSpPr>
          <p:spPr>
            <a:xfrm>
              <a:off x="2676651" y="1257223"/>
              <a:ext cx="6096000" cy="2766060"/>
            </a:xfrm>
            <a:prstGeom prst="rect">
              <a:avLst/>
            </a:prstGeom>
            <a:blipFill>
              <a:blip r:embed="rId5" cstate="print"/>
              <a:stretch>
                <a:fillRect/>
              </a:stretch>
            </a:blipFill>
          </p:spPr>
          <p:txBody>
            <a:bodyPr wrap="square" lIns="0" tIns="0" rIns="0" bIns="0"/>
            <a:lstStyle/>
            <a:p>
              <a:endParaRPr/>
            </a:p>
          </p:txBody>
        </p:sp>
        <p:sp>
          <p:nvSpPr>
            <p:cNvPr id="8" name="object 8"/>
            <p:cNvSpPr/>
            <p:nvPr/>
          </p:nvSpPr>
          <p:spPr>
            <a:xfrm>
              <a:off x="2676652" y="1257223"/>
              <a:ext cx="6096000" cy="2766060"/>
            </a:xfrm>
            <a:custGeom>
              <a:avLst/>
              <a:gdLst/>
              <a:ahLst/>
              <a:cxnLst/>
              <a:rect l="l" t="t" r="r" b="b"/>
              <a:pathLst>
                <a:path w="6096000" h="2766060">
                  <a:moveTo>
                    <a:pt x="3043669" y="0"/>
                  </a:moveTo>
                  <a:lnTo>
                    <a:pt x="0" y="0"/>
                  </a:lnTo>
                  <a:lnTo>
                    <a:pt x="0" y="2766060"/>
                  </a:lnTo>
                  <a:lnTo>
                    <a:pt x="3043669" y="2766060"/>
                  </a:lnTo>
                  <a:lnTo>
                    <a:pt x="3043669" y="0"/>
                  </a:lnTo>
                  <a:close/>
                </a:path>
                <a:path w="6096000" h="2766060">
                  <a:moveTo>
                    <a:pt x="6096000" y="0"/>
                  </a:moveTo>
                  <a:lnTo>
                    <a:pt x="3043682" y="0"/>
                  </a:lnTo>
                  <a:lnTo>
                    <a:pt x="3043682" y="2766060"/>
                  </a:lnTo>
                  <a:lnTo>
                    <a:pt x="6096000" y="2766060"/>
                  </a:lnTo>
                  <a:lnTo>
                    <a:pt x="6096000" y="0"/>
                  </a:lnTo>
                  <a:close/>
                </a:path>
              </a:pathLst>
            </a:custGeom>
            <a:solidFill>
              <a:srgbClr val="BADFE2"/>
            </a:solidFill>
          </p:spPr>
          <p:txBody>
            <a:bodyPr wrap="square" lIns="0" tIns="0" rIns="0" bIns="0"/>
            <a:lstStyle/>
            <a:p>
              <a:endParaRPr/>
            </a:p>
          </p:txBody>
        </p:sp>
        <p:sp>
          <p:nvSpPr>
            <p:cNvPr id="9" name="object 9"/>
            <p:cNvSpPr/>
            <p:nvPr/>
          </p:nvSpPr>
          <p:spPr>
            <a:xfrm>
              <a:off x="2671952" y="1252473"/>
              <a:ext cx="6105525" cy="2783840"/>
            </a:xfrm>
            <a:custGeom>
              <a:avLst/>
              <a:gdLst/>
              <a:ahLst/>
              <a:cxnLst/>
              <a:rect l="l" t="t" r="r" b="b"/>
              <a:pathLst>
                <a:path w="6105525" h="2783840">
                  <a:moveTo>
                    <a:pt x="4699" y="0"/>
                  </a:moveTo>
                  <a:lnTo>
                    <a:pt x="4699" y="2783509"/>
                  </a:lnTo>
                </a:path>
                <a:path w="6105525" h="2783840">
                  <a:moveTo>
                    <a:pt x="6100699" y="0"/>
                  </a:moveTo>
                  <a:lnTo>
                    <a:pt x="6100699" y="2783509"/>
                  </a:lnTo>
                </a:path>
                <a:path w="6105525" h="2783840">
                  <a:moveTo>
                    <a:pt x="0" y="4699"/>
                  </a:moveTo>
                  <a:lnTo>
                    <a:pt x="6105525" y="4699"/>
                  </a:lnTo>
                </a:path>
              </a:pathLst>
            </a:custGeom>
            <a:ln w="9525">
              <a:solidFill>
                <a:srgbClr val="B6DCDF"/>
              </a:solidFill>
            </a:ln>
          </p:spPr>
          <p:txBody>
            <a:bodyPr wrap="square" lIns="0" tIns="0" rIns="0" bIns="0"/>
            <a:lstStyle/>
            <a:p>
              <a:endParaRPr/>
            </a:p>
          </p:txBody>
        </p:sp>
        <p:sp>
          <p:nvSpPr>
            <p:cNvPr id="10" name="object 10"/>
            <p:cNvSpPr/>
            <p:nvPr/>
          </p:nvSpPr>
          <p:spPr>
            <a:xfrm>
              <a:off x="2671952" y="4023283"/>
              <a:ext cx="6105525" cy="0"/>
            </a:xfrm>
            <a:custGeom>
              <a:avLst/>
              <a:gdLst/>
              <a:ahLst/>
              <a:cxnLst/>
              <a:rect l="l" t="t" r="r" b="b"/>
              <a:pathLst>
                <a:path w="6105525">
                  <a:moveTo>
                    <a:pt x="0" y="0"/>
                  </a:moveTo>
                  <a:lnTo>
                    <a:pt x="6105525" y="0"/>
                  </a:lnTo>
                </a:path>
              </a:pathLst>
            </a:custGeom>
            <a:ln w="25400">
              <a:solidFill>
                <a:srgbClr val="FFFFFF"/>
              </a:solidFill>
            </a:ln>
          </p:spPr>
          <p:txBody>
            <a:bodyPr wrap="square" lIns="0" tIns="0" rIns="0" bIns="0"/>
            <a:lstStyle/>
            <a:p>
              <a:endParaRPr/>
            </a:p>
          </p:txBody>
        </p:sp>
      </p:grpSp>
      <p:sp>
        <p:nvSpPr>
          <p:cNvPr id="11" name="object 11"/>
          <p:cNvSpPr txBox="1"/>
          <p:nvPr/>
        </p:nvSpPr>
        <p:spPr>
          <a:xfrm>
            <a:off x="2755772" y="1696339"/>
            <a:ext cx="2875887" cy="1883208"/>
          </a:xfrm>
          <a:prstGeom prst="rect">
            <a:avLst/>
          </a:prstGeom>
        </p:spPr>
        <p:txBody>
          <a:bodyPr vert="horz" wrap="square" lIns="0" tIns="13335" rIns="0" bIns="0">
            <a:spAutoFit/>
          </a:bodyPr>
          <a:lstStyle/>
          <a:p>
            <a:pPr marL="299085" indent="-287020">
              <a:lnSpc>
                <a:spcPct val="100000"/>
              </a:lnSpc>
              <a:spcBef>
                <a:spcPts val="105"/>
              </a:spcBef>
              <a:buChar char="•"/>
              <a:tabLst>
                <a:tab pos="299085" algn="l"/>
                <a:tab pos="299720" algn="l"/>
              </a:tabLst>
            </a:pPr>
            <a:r>
              <a:rPr lang="en-US" sz="1350" kern="0" dirty="0" err="1">
                <a:solidFill>
                  <a:srgbClr val="074A87">
                    <a:lumMod val="100000"/>
                  </a:srgbClr>
                </a:solidFill>
                <a:latin typeface="Arial" panose="020B0604020202020204" pitchFamily="34" charset="0"/>
                <a:sym typeface=""/>
              </a:rPr>
              <a:t>Bluthochdruck</a:t>
            </a:r>
            <a:endParaRPr lang="en-US" sz="1350" kern="0" dirty="0">
              <a:solidFill>
                <a:srgbClr val="074A87">
                  <a:lumMod val="100000"/>
                </a:srgbClr>
              </a:solidFill>
              <a:latin typeface="Arial" panose="020B0604020202020204" pitchFamily="34" charset="0"/>
              <a:sym typeface=""/>
            </a:endParaRPr>
          </a:p>
          <a:p>
            <a:pPr marL="299085" indent="-287020">
              <a:lnSpc>
                <a:spcPct val="100000"/>
              </a:lnSpc>
              <a:buChar char="•"/>
              <a:tabLst>
                <a:tab pos="299085" algn="l"/>
                <a:tab pos="299720" algn="l"/>
              </a:tabLst>
            </a:pPr>
            <a:r>
              <a:rPr lang="en-US" sz="1350" kern="0" dirty="0" err="1">
                <a:solidFill>
                  <a:srgbClr val="074A87">
                    <a:lumMod val="100000"/>
                  </a:srgbClr>
                </a:solidFill>
                <a:latin typeface="Arial" panose="020B0604020202020204" pitchFamily="34" charset="0"/>
                <a:sym typeface=""/>
              </a:rPr>
              <a:t>Vorhofflimmern</a:t>
            </a:r>
            <a:endParaRPr lang="en-US" sz="1350" kern="0" dirty="0">
              <a:solidFill>
                <a:srgbClr val="074A87">
                  <a:lumMod val="100000"/>
                </a:srgbClr>
              </a:solidFill>
              <a:latin typeface="Arial" panose="020B0604020202020204" pitchFamily="34" charset="0"/>
              <a:sym typeface=""/>
            </a:endParaRPr>
          </a:p>
          <a:p>
            <a:pPr marL="299085" indent="-287020">
              <a:buChar char="•"/>
              <a:tabLst>
                <a:tab pos="299085" algn="l"/>
                <a:tab pos="299720" algn="l"/>
              </a:tabLst>
            </a:pPr>
            <a:r>
              <a:rPr lang="en-US" sz="1350" kern="0" dirty="0" err="1">
                <a:solidFill>
                  <a:srgbClr val="C00000"/>
                </a:solidFill>
                <a:latin typeface="Arial" panose="020B0604020202020204" pitchFamily="34" charset="0"/>
                <a:sym typeface=""/>
              </a:rPr>
              <a:t>Prothetische</a:t>
            </a:r>
            <a:r>
              <a:rPr lang="en-US" sz="1350" kern="0" dirty="0">
                <a:solidFill>
                  <a:srgbClr val="C00000"/>
                </a:solidFill>
                <a:latin typeface="Arial" panose="020B0604020202020204" pitchFamily="34" charset="0"/>
                <a:sym typeface=""/>
              </a:rPr>
              <a:t> </a:t>
            </a:r>
            <a:r>
              <a:rPr lang="en-US" sz="1350" kern="0" dirty="0" err="1">
                <a:solidFill>
                  <a:srgbClr val="C00000"/>
                </a:solidFill>
                <a:latin typeface="Arial" panose="020B0604020202020204" pitchFamily="34" charset="0"/>
                <a:sym typeface=""/>
              </a:rPr>
              <a:t>Herzklappe</a:t>
            </a:r>
            <a:endParaRPr lang="en-US" sz="1350" kern="0" dirty="0">
              <a:solidFill>
                <a:srgbClr val="C00000"/>
              </a:solidFill>
              <a:latin typeface="Arial" panose="020B0604020202020204" pitchFamily="34" charset="0"/>
              <a:sym typeface=""/>
            </a:endParaRPr>
          </a:p>
          <a:p>
            <a:pPr marL="299085" indent="-287020">
              <a:lnSpc>
                <a:spcPct val="100000"/>
              </a:lnSpc>
              <a:buChar char="•"/>
              <a:tabLst>
                <a:tab pos="299085" algn="l"/>
                <a:tab pos="299720" algn="l"/>
              </a:tabLst>
            </a:pPr>
            <a:r>
              <a:rPr lang="en-US" sz="1350" kern="0" dirty="0" err="1">
                <a:solidFill>
                  <a:srgbClr val="074A87">
                    <a:lumMod val="100000"/>
                  </a:srgbClr>
                </a:solidFill>
                <a:latin typeface="Arial" panose="020B0604020202020204" pitchFamily="34" charset="0"/>
                <a:sym typeface=""/>
              </a:rPr>
              <a:t>Dyslipidämie</a:t>
            </a:r>
            <a:endParaRPr lang="en-US" sz="1350" kern="0" dirty="0">
              <a:solidFill>
                <a:srgbClr val="074A87">
                  <a:lumMod val="100000"/>
                </a:srgbClr>
              </a:solidFill>
              <a:latin typeface="Arial" panose="020B0604020202020204" pitchFamily="34" charset="0"/>
              <a:sym typeface=""/>
            </a:endParaRPr>
          </a:p>
          <a:p>
            <a:pPr marL="299085" indent="-287020">
              <a:lnSpc>
                <a:spcPct val="100000"/>
              </a:lnSpc>
              <a:buChar char="•"/>
              <a:tabLst>
                <a:tab pos="299085" algn="l"/>
                <a:tab pos="299720" algn="l"/>
              </a:tabLst>
            </a:pPr>
            <a:r>
              <a:rPr lang="en-US" sz="1350" kern="0" dirty="0">
                <a:solidFill>
                  <a:srgbClr val="074A87">
                    <a:lumMod val="100000"/>
                  </a:srgbClr>
                </a:solidFill>
                <a:latin typeface="Arial" panose="020B0604020202020204" pitchFamily="34" charset="0"/>
                <a:sym typeface=""/>
              </a:rPr>
              <a:t>Depression</a:t>
            </a:r>
          </a:p>
          <a:p>
            <a:pPr marL="299085" indent="-287020">
              <a:lnSpc>
                <a:spcPct val="100000"/>
              </a:lnSpc>
              <a:buChar char="•"/>
              <a:tabLst>
                <a:tab pos="299085" algn="l"/>
                <a:tab pos="299720" algn="l"/>
              </a:tabLst>
            </a:pPr>
            <a:r>
              <a:rPr lang="en-US" sz="1350" kern="0" dirty="0" err="1">
                <a:solidFill>
                  <a:srgbClr val="074A87">
                    <a:lumMod val="100000"/>
                  </a:srgbClr>
                </a:solidFill>
                <a:latin typeface="Arial" panose="020B0604020202020204" pitchFamily="34" charset="0"/>
                <a:sym typeface=""/>
              </a:rPr>
              <a:t>Osteoporose</a:t>
            </a:r>
            <a:endParaRPr lang="en-US" sz="1350" kern="0" dirty="0">
              <a:solidFill>
                <a:srgbClr val="074A87">
                  <a:lumMod val="100000"/>
                </a:srgbClr>
              </a:solidFill>
              <a:latin typeface="Arial" panose="020B0604020202020204" pitchFamily="34" charset="0"/>
              <a:sym typeface=""/>
            </a:endParaRPr>
          </a:p>
          <a:p>
            <a:pPr marL="299085" indent="-287020">
              <a:lnSpc>
                <a:spcPct val="100000"/>
              </a:lnSpc>
              <a:buChar char="•"/>
              <a:tabLst>
                <a:tab pos="299085" algn="l"/>
                <a:tab pos="299720" algn="l"/>
              </a:tabLst>
            </a:pPr>
            <a:r>
              <a:rPr lang="en-US" sz="1350" kern="0" dirty="0">
                <a:solidFill>
                  <a:srgbClr val="074A87">
                    <a:lumMod val="100000"/>
                  </a:srgbClr>
                </a:solidFill>
                <a:latin typeface="Arial" panose="020B0604020202020204" pitchFamily="34" charset="0"/>
                <a:sym typeface=""/>
              </a:rPr>
              <a:t>Diabetes mellitus </a:t>
            </a:r>
            <a:r>
              <a:rPr lang="en-US" sz="1350" kern="0" dirty="0" err="1">
                <a:solidFill>
                  <a:srgbClr val="074A87">
                    <a:lumMod val="100000"/>
                  </a:srgbClr>
                </a:solidFill>
                <a:latin typeface="Arial" panose="020B0604020202020204" pitchFamily="34" charset="0"/>
                <a:sym typeface=""/>
              </a:rPr>
              <a:t>Typ</a:t>
            </a:r>
            <a:r>
              <a:rPr lang="en-US" sz="1350" kern="0" dirty="0">
                <a:solidFill>
                  <a:srgbClr val="074A87">
                    <a:lumMod val="100000"/>
                  </a:srgbClr>
                </a:solidFill>
                <a:latin typeface="Arial" panose="020B0604020202020204" pitchFamily="34" charset="0"/>
                <a:sym typeface=""/>
              </a:rPr>
              <a:t> 2</a:t>
            </a:r>
          </a:p>
          <a:p>
            <a:pPr marL="299085" indent="-287020">
              <a:lnSpc>
                <a:spcPct val="100000"/>
              </a:lnSpc>
              <a:buChar char="•"/>
              <a:tabLst>
                <a:tab pos="299085" algn="l"/>
                <a:tab pos="299720" algn="l"/>
              </a:tabLst>
            </a:pPr>
            <a:r>
              <a:rPr lang="en-US" sz="1350" dirty="0" err="1">
                <a:solidFill>
                  <a:srgbClr val="074A87"/>
                </a:solidFill>
                <a:latin typeface="Arial" panose="020B0604020202020204" pitchFamily="34" charset="0"/>
                <a:sym typeface=""/>
              </a:rPr>
              <a:t>Chronisch</a:t>
            </a:r>
            <a:r>
              <a:rPr lang="en-US" sz="1350" dirty="0">
                <a:solidFill>
                  <a:srgbClr val="074A87"/>
                </a:solidFill>
                <a:latin typeface="Arial" panose="020B0604020202020204" pitchFamily="34" charset="0"/>
                <a:sym typeface=""/>
              </a:rPr>
              <a:t> </a:t>
            </a:r>
            <a:r>
              <a:rPr lang="en-US" sz="1350" dirty="0" err="1">
                <a:solidFill>
                  <a:srgbClr val="074A87"/>
                </a:solidFill>
                <a:latin typeface="Arial" panose="020B0604020202020204" pitchFamily="34" charset="0"/>
                <a:sym typeface=""/>
              </a:rPr>
              <a:t>obstruktive</a:t>
            </a:r>
            <a:r>
              <a:rPr lang="en-US" sz="1350" dirty="0">
                <a:solidFill>
                  <a:srgbClr val="074A87"/>
                </a:solidFill>
                <a:latin typeface="Arial" panose="020B0604020202020204" pitchFamily="34" charset="0"/>
                <a:sym typeface=""/>
              </a:rPr>
              <a:t> </a:t>
            </a:r>
            <a:r>
              <a:rPr lang="en-US" sz="1350" dirty="0" err="1">
                <a:solidFill>
                  <a:srgbClr val="074A87"/>
                </a:solidFill>
                <a:latin typeface="Arial" panose="020B0604020202020204" pitchFamily="34" charset="0"/>
                <a:sym typeface=""/>
              </a:rPr>
              <a:t>Lungenerkrankung</a:t>
            </a:r>
            <a:r>
              <a:rPr lang="en-US" sz="1350" dirty="0">
                <a:solidFill>
                  <a:srgbClr val="074A87"/>
                </a:solidFill>
                <a:latin typeface="Arial" panose="020B0604020202020204" pitchFamily="34" charset="0"/>
                <a:sym typeface=""/>
              </a:rPr>
              <a:t> (COPD)</a:t>
            </a:r>
            <a:endParaRPr lang="en-US" sz="1350" dirty="0">
              <a:latin typeface="Arial" panose="020B0604020202020204" pitchFamily="34" charset="0"/>
              <a:sym typeface=""/>
            </a:endParaRPr>
          </a:p>
        </p:txBody>
      </p:sp>
      <p:sp>
        <p:nvSpPr>
          <p:cNvPr id="12" name="object 12"/>
          <p:cNvSpPr txBox="1"/>
          <p:nvPr/>
        </p:nvSpPr>
        <p:spPr>
          <a:xfrm>
            <a:off x="2755772" y="3804654"/>
            <a:ext cx="2349627" cy="221214"/>
          </a:xfrm>
          <a:prstGeom prst="rect">
            <a:avLst/>
          </a:prstGeom>
        </p:spPr>
        <p:txBody>
          <a:bodyPr vert="horz" wrap="square" lIns="0" tIns="13335" rIns="0" bIns="0">
            <a:spAutoFit/>
          </a:bodyPr>
          <a:lstStyle/>
          <a:p>
            <a:pPr marL="12700">
              <a:lnSpc>
                <a:spcPct val="100000"/>
              </a:lnSpc>
              <a:spcBef>
                <a:spcPts val="105"/>
              </a:spcBef>
            </a:pPr>
            <a:r>
              <a:rPr lang="en-US" sz="1350" b="1" dirty="0" err="1">
                <a:solidFill>
                  <a:srgbClr val="074A87"/>
                </a:solidFill>
                <a:latin typeface="Arial" panose="020B0604020202020204" pitchFamily="34" charset="0"/>
                <a:sym typeface=""/>
              </a:rPr>
              <a:t>Gebrechlichkeit</a:t>
            </a:r>
            <a:r>
              <a:rPr lang="en-US" sz="1350" b="1" dirty="0">
                <a:solidFill>
                  <a:srgbClr val="074A87"/>
                </a:solidFill>
                <a:latin typeface="Arial" panose="020B0604020202020204" pitchFamily="34" charset="0"/>
                <a:sym typeface=""/>
              </a:rPr>
              <a:t>?</a:t>
            </a:r>
            <a:endParaRPr lang="en-US" sz="1350" dirty="0">
              <a:latin typeface="Arial" panose="020B0604020202020204" pitchFamily="34" charset="0"/>
              <a:sym typeface=""/>
            </a:endParaRPr>
          </a:p>
        </p:txBody>
      </p:sp>
      <p:sp>
        <p:nvSpPr>
          <p:cNvPr id="13" name="object 13"/>
          <p:cNvSpPr txBox="1"/>
          <p:nvPr/>
        </p:nvSpPr>
        <p:spPr>
          <a:xfrm>
            <a:off x="2755773" y="1284478"/>
            <a:ext cx="4643755" cy="221214"/>
          </a:xfrm>
          <a:prstGeom prst="rect">
            <a:avLst/>
          </a:prstGeom>
        </p:spPr>
        <p:txBody>
          <a:bodyPr vert="horz" wrap="square" lIns="0" tIns="13335" rIns="0" bIns="0">
            <a:spAutoFit/>
          </a:bodyPr>
          <a:lstStyle/>
          <a:p>
            <a:pPr marL="12700">
              <a:lnSpc>
                <a:spcPct val="100000"/>
              </a:lnSpc>
              <a:spcBef>
                <a:spcPts val="105"/>
              </a:spcBef>
              <a:tabLst>
                <a:tab pos="3056255" algn="l"/>
              </a:tabLst>
            </a:pPr>
            <a:r>
              <a:rPr lang="en-US" sz="1350" b="1">
                <a:solidFill>
                  <a:srgbClr val="074A87"/>
                </a:solidFill>
                <a:latin typeface="Arial" panose="020B0604020202020204" pitchFamily="34" charset="0"/>
                <a:sym typeface=""/>
              </a:rPr>
              <a:t>Medizinische Vorgeschichte aktuelle Medikamente</a:t>
            </a:r>
            <a:endParaRPr lang="en-US" sz="1350" dirty="0">
              <a:latin typeface="Arial" panose="020B0604020202020204" pitchFamily="34" charset="0"/>
              <a:sym typeface=""/>
            </a:endParaRPr>
          </a:p>
        </p:txBody>
      </p:sp>
      <p:sp>
        <p:nvSpPr>
          <p:cNvPr id="14" name="object 14"/>
          <p:cNvSpPr txBox="1"/>
          <p:nvPr/>
        </p:nvSpPr>
        <p:spPr>
          <a:xfrm>
            <a:off x="5799835" y="1696339"/>
            <a:ext cx="2842260" cy="2921954"/>
          </a:xfrm>
          <a:prstGeom prst="rect">
            <a:avLst/>
          </a:prstGeom>
        </p:spPr>
        <p:txBody>
          <a:bodyPr vert="horz" wrap="square" lIns="0" tIns="13335" rIns="0" bIns="0">
            <a:spAutoFit/>
          </a:bodyPr>
          <a:lstStyle/>
          <a:p>
            <a:pPr marL="299085" marR="258445" indent="-287020">
              <a:lnSpc>
                <a:spcPct val="100000"/>
              </a:lnSpc>
              <a:spcBef>
                <a:spcPts val="105"/>
              </a:spcBef>
              <a:buChar char="•"/>
              <a:tabLst>
                <a:tab pos="299085" algn="l"/>
                <a:tab pos="299720" algn="l"/>
              </a:tabLst>
            </a:pPr>
            <a:r>
              <a:rPr lang="en-US" sz="1350" kern="0" dirty="0">
                <a:solidFill>
                  <a:srgbClr val="074A87">
                    <a:lumMod val="100000"/>
                  </a:srgbClr>
                </a:solidFill>
                <a:latin typeface="Arial" panose="020B0604020202020204" pitchFamily="34" charset="0"/>
                <a:sym typeface=""/>
              </a:rPr>
              <a:t>Perindopril 5mg + amlodipine 5mg / Tag</a:t>
            </a:r>
          </a:p>
          <a:p>
            <a:pPr marL="299085" indent="-287020">
              <a:lnSpc>
                <a:spcPct val="100000"/>
              </a:lnSpc>
              <a:buChar char="•"/>
              <a:tabLst>
                <a:tab pos="299085" algn="l"/>
                <a:tab pos="299720" algn="l"/>
              </a:tabLst>
            </a:pPr>
            <a:r>
              <a:rPr lang="en-US" sz="1350" kern="0" dirty="0">
                <a:solidFill>
                  <a:srgbClr val="074A87">
                    <a:lumMod val="100000"/>
                  </a:srgbClr>
                </a:solidFill>
                <a:latin typeface="Arial" panose="020B0604020202020204" pitchFamily="34" charset="0"/>
                <a:sym typeface=""/>
              </a:rPr>
              <a:t>Atorvastatin 10mg / Tag</a:t>
            </a:r>
          </a:p>
          <a:p>
            <a:pPr marL="299085" indent="-287020">
              <a:lnSpc>
                <a:spcPct val="100000"/>
              </a:lnSpc>
              <a:buChar char="•"/>
              <a:tabLst>
                <a:tab pos="299085" algn="l"/>
                <a:tab pos="299720" algn="l"/>
              </a:tabLst>
            </a:pPr>
            <a:r>
              <a:rPr lang="en-US" sz="1350" kern="0" dirty="0">
                <a:solidFill>
                  <a:srgbClr val="C00000"/>
                </a:solidFill>
                <a:latin typeface="Arial" panose="020B0604020202020204" pitchFamily="34" charset="0"/>
                <a:sym typeface=""/>
              </a:rPr>
              <a:t>Warfarin</a:t>
            </a:r>
          </a:p>
          <a:p>
            <a:pPr marL="299085" indent="-287020">
              <a:buFontTx/>
              <a:buChar char="•"/>
              <a:tabLst>
                <a:tab pos="299085" algn="l"/>
                <a:tab pos="299720" algn="l"/>
              </a:tabLst>
            </a:pPr>
            <a:r>
              <a:rPr lang="en-US" sz="1350" kern="0" dirty="0">
                <a:solidFill>
                  <a:srgbClr val="074A87">
                    <a:lumMod val="100000"/>
                  </a:srgbClr>
                </a:solidFill>
                <a:latin typeface="Arial" panose="020B0604020202020204" pitchFamily="34" charset="0"/>
                <a:sym typeface=""/>
              </a:rPr>
              <a:t>Escitalopram 10mg / Tag</a:t>
            </a:r>
          </a:p>
          <a:p>
            <a:pPr marL="299085" indent="-287020">
              <a:lnSpc>
                <a:spcPct val="100000"/>
              </a:lnSpc>
              <a:buChar char="•"/>
              <a:tabLst>
                <a:tab pos="299085" algn="l"/>
                <a:tab pos="299720" algn="l"/>
              </a:tabLst>
            </a:pPr>
            <a:r>
              <a:rPr lang="en-US" sz="1350" kern="0" dirty="0" err="1">
                <a:solidFill>
                  <a:srgbClr val="074A87">
                    <a:lumMod val="100000"/>
                  </a:srgbClr>
                </a:solidFill>
                <a:latin typeface="Arial" panose="020B0604020202020204" pitchFamily="34" charset="0"/>
                <a:sym typeface=""/>
              </a:rPr>
              <a:t>Alendroninsäure</a:t>
            </a:r>
            <a:r>
              <a:rPr lang="en-US" sz="1350" kern="0" dirty="0">
                <a:solidFill>
                  <a:srgbClr val="074A87">
                    <a:lumMod val="100000"/>
                  </a:srgbClr>
                </a:solidFill>
                <a:latin typeface="Arial" panose="020B0604020202020204" pitchFamily="34" charset="0"/>
                <a:sym typeface=""/>
              </a:rPr>
              <a:t> 70mg +</a:t>
            </a:r>
          </a:p>
          <a:p>
            <a:pPr marL="299085">
              <a:lnSpc>
                <a:spcPct val="100000"/>
              </a:lnSpc>
            </a:pPr>
            <a:r>
              <a:rPr lang="en-US" sz="1350" kern="0" dirty="0">
                <a:solidFill>
                  <a:srgbClr val="074A87">
                    <a:lumMod val="100000"/>
                  </a:srgbClr>
                </a:solidFill>
                <a:latin typeface="Arial" panose="020B0604020202020204" pitchFamily="34" charset="0"/>
                <a:sym typeface=""/>
              </a:rPr>
              <a:t>Cholecalciferol 5600 IE (</a:t>
            </a:r>
            <a:r>
              <a:rPr lang="en-US" sz="1350" kern="0" dirty="0" err="1">
                <a:solidFill>
                  <a:srgbClr val="074A87">
                    <a:lumMod val="100000"/>
                  </a:srgbClr>
                </a:solidFill>
                <a:latin typeface="Arial" panose="020B0604020202020204" pitchFamily="34" charset="0"/>
                <a:sym typeface=""/>
              </a:rPr>
              <a:t>internationale</a:t>
            </a:r>
            <a:r>
              <a:rPr lang="en-US" sz="1350" kern="0" dirty="0">
                <a:solidFill>
                  <a:srgbClr val="074A87">
                    <a:lumMod val="100000"/>
                  </a:srgbClr>
                </a:solidFill>
                <a:latin typeface="Arial" panose="020B0604020202020204" pitchFamily="34" charset="0"/>
                <a:sym typeface=""/>
              </a:rPr>
              <a:t> </a:t>
            </a:r>
            <a:r>
              <a:rPr lang="en-US" sz="1350" kern="0" dirty="0" err="1">
                <a:solidFill>
                  <a:srgbClr val="074A87">
                    <a:lumMod val="100000"/>
                  </a:srgbClr>
                </a:solidFill>
                <a:latin typeface="Arial" panose="020B0604020202020204" pitchFamily="34" charset="0"/>
                <a:sym typeface=""/>
              </a:rPr>
              <a:t>Einheiten</a:t>
            </a:r>
            <a:r>
              <a:rPr lang="en-US" sz="1350" kern="0" dirty="0">
                <a:solidFill>
                  <a:srgbClr val="074A87">
                    <a:lumMod val="100000"/>
                  </a:srgbClr>
                </a:solidFill>
                <a:latin typeface="Arial" panose="020B0604020202020204" pitchFamily="34" charset="0"/>
                <a:sym typeface=""/>
              </a:rPr>
              <a:t>) (</a:t>
            </a:r>
            <a:r>
              <a:rPr lang="en-US" sz="1350" kern="0" dirty="0" err="1">
                <a:solidFill>
                  <a:srgbClr val="074A87">
                    <a:lumMod val="100000"/>
                  </a:srgbClr>
                </a:solidFill>
                <a:latin typeface="Arial" panose="020B0604020202020204" pitchFamily="34" charset="0"/>
                <a:sym typeface=""/>
              </a:rPr>
              <a:t>wöchentlich</a:t>
            </a:r>
            <a:r>
              <a:rPr lang="en-US" sz="1350" kern="0" dirty="0">
                <a:solidFill>
                  <a:srgbClr val="074A87">
                    <a:lumMod val="100000"/>
                  </a:srgbClr>
                </a:solidFill>
                <a:latin typeface="Arial" panose="020B0604020202020204" pitchFamily="34" charset="0"/>
                <a:sym typeface=""/>
              </a:rPr>
              <a:t>)</a:t>
            </a:r>
          </a:p>
          <a:p>
            <a:pPr marL="299085" indent="-287020">
              <a:buFontTx/>
              <a:buChar char="•"/>
              <a:tabLst>
                <a:tab pos="299085" algn="l"/>
                <a:tab pos="299720" algn="l"/>
              </a:tabLst>
            </a:pPr>
            <a:r>
              <a:rPr lang="en-US" sz="1350" kern="0" dirty="0" err="1">
                <a:solidFill>
                  <a:srgbClr val="074A87">
                    <a:lumMod val="100000"/>
                  </a:srgbClr>
                </a:solidFill>
                <a:latin typeface="Arial" panose="020B0604020202020204" pitchFamily="34" charset="0"/>
                <a:sym typeface=""/>
              </a:rPr>
              <a:t>Metforming</a:t>
            </a:r>
            <a:r>
              <a:rPr lang="en-US" sz="1350" kern="0" dirty="0">
                <a:solidFill>
                  <a:srgbClr val="074A87">
                    <a:lumMod val="100000"/>
                  </a:srgbClr>
                </a:solidFill>
                <a:latin typeface="Arial" panose="020B0604020202020204" pitchFamily="34" charset="0"/>
                <a:sym typeface=""/>
              </a:rPr>
              <a:t> 2000mg / Tag</a:t>
            </a:r>
          </a:p>
          <a:p>
            <a:pPr marL="299085" marR="5080" indent="-287020">
              <a:lnSpc>
                <a:spcPct val="100000"/>
              </a:lnSpc>
              <a:buChar char="•"/>
              <a:tabLst>
                <a:tab pos="299085" algn="l"/>
                <a:tab pos="299720" algn="l"/>
              </a:tabLst>
            </a:pPr>
            <a:r>
              <a:rPr lang="en-US" sz="1350" kern="0" dirty="0">
                <a:solidFill>
                  <a:srgbClr val="074A87">
                    <a:lumMod val="100000"/>
                  </a:srgbClr>
                </a:solidFill>
                <a:latin typeface="Arial" panose="020B0604020202020204" pitchFamily="34" charset="0"/>
                <a:sym typeface=""/>
              </a:rPr>
              <a:t>Salmeterol 500mg + Fluticasone </a:t>
            </a:r>
            <a:r>
              <a:rPr lang="en-US" sz="1350" kern="0" dirty="0" err="1">
                <a:solidFill>
                  <a:srgbClr val="074A87">
                    <a:lumMod val="100000"/>
                  </a:srgbClr>
                </a:solidFill>
                <a:latin typeface="Arial" panose="020B0604020202020204" pitchFamily="34" charset="0"/>
                <a:sym typeface=""/>
              </a:rPr>
              <a:t>fuorate</a:t>
            </a:r>
            <a:r>
              <a:rPr lang="en-US" sz="1350" kern="0" dirty="0">
                <a:solidFill>
                  <a:srgbClr val="074A87">
                    <a:lumMod val="100000"/>
                  </a:srgbClr>
                </a:solidFill>
                <a:latin typeface="Arial" panose="020B0604020202020204" pitchFamily="34" charset="0"/>
                <a:sym typeface=""/>
              </a:rPr>
              <a:t> 50mg </a:t>
            </a:r>
            <a:r>
              <a:rPr lang="en-US" sz="1350" kern="0" dirty="0" err="1">
                <a:solidFill>
                  <a:srgbClr val="074A87">
                    <a:lumMod val="100000"/>
                  </a:srgbClr>
                </a:solidFill>
                <a:latin typeface="Arial" panose="020B0604020202020204" pitchFamily="34" charset="0"/>
                <a:sym typeface=""/>
              </a:rPr>
              <a:t>zweimal</a:t>
            </a:r>
            <a:r>
              <a:rPr lang="en-US" sz="1350" kern="0" dirty="0">
                <a:solidFill>
                  <a:srgbClr val="074A87">
                    <a:lumMod val="100000"/>
                  </a:srgbClr>
                </a:solidFill>
                <a:latin typeface="Arial" panose="020B0604020202020204" pitchFamily="34" charset="0"/>
                <a:sym typeface=""/>
              </a:rPr>
              <a:t> </a:t>
            </a:r>
            <a:r>
              <a:rPr lang="en-US" sz="1350" kern="0" dirty="0" err="1">
                <a:solidFill>
                  <a:srgbClr val="074A87">
                    <a:lumMod val="100000"/>
                  </a:srgbClr>
                </a:solidFill>
                <a:latin typeface="Arial" panose="020B0604020202020204" pitchFamily="34" charset="0"/>
                <a:sym typeface=""/>
              </a:rPr>
              <a:t>täglich</a:t>
            </a:r>
            <a:r>
              <a:rPr lang="en-US" sz="1350" kern="0" dirty="0">
                <a:solidFill>
                  <a:srgbClr val="074A87">
                    <a:lumMod val="100000"/>
                  </a:srgbClr>
                </a:solidFill>
                <a:latin typeface="Arial" panose="020B0604020202020204" pitchFamily="34" charset="0"/>
                <a:sym typeface=""/>
              </a:rPr>
              <a:t> (</a:t>
            </a:r>
            <a:r>
              <a:rPr lang="en-US" sz="1350" kern="0" dirty="0" err="1">
                <a:solidFill>
                  <a:srgbClr val="074A87">
                    <a:lumMod val="100000"/>
                  </a:srgbClr>
                </a:solidFill>
                <a:latin typeface="Arial" panose="020B0604020202020204" pitchFamily="34" charset="0"/>
                <a:sym typeface=""/>
              </a:rPr>
              <a:t>Diskus</a:t>
            </a:r>
            <a:r>
              <a:rPr lang="en-US" sz="1350" kern="0" dirty="0">
                <a:solidFill>
                  <a:srgbClr val="074A87">
                    <a:lumMod val="100000"/>
                  </a:srgbClr>
                </a:solidFill>
                <a:latin typeface="Arial" panose="020B0604020202020204" pitchFamily="34" charset="0"/>
                <a:sym typeface=""/>
              </a:rPr>
              <a:t> Inhalator)</a:t>
            </a:r>
          </a:p>
          <a:p>
            <a:pPr marL="299085">
              <a:lnSpc>
                <a:spcPct val="100000"/>
              </a:lnSpc>
            </a:pPr>
            <a:r>
              <a:rPr lang="en-US" sz="1350" dirty="0">
                <a:solidFill>
                  <a:srgbClr val="074A87"/>
                </a:solidFill>
                <a:latin typeface="Arial" panose="020B0604020202020204" pitchFamily="34" charset="0"/>
                <a:sym typeface=""/>
              </a:rPr>
              <a:t>+ Salbutamol (</a:t>
            </a:r>
            <a:r>
              <a:rPr lang="en-US" sz="1350" dirty="0" err="1">
                <a:solidFill>
                  <a:srgbClr val="074A87"/>
                </a:solidFill>
                <a:latin typeface="Arial" panose="020B0604020202020204" pitchFamily="34" charset="0"/>
                <a:sym typeface=""/>
              </a:rPr>
              <a:t>nach</a:t>
            </a:r>
            <a:r>
              <a:rPr lang="en-US" sz="1350" dirty="0">
                <a:solidFill>
                  <a:srgbClr val="074A87"/>
                </a:solidFill>
                <a:latin typeface="Arial" panose="020B0604020202020204" pitchFamily="34" charset="0"/>
                <a:sym typeface=""/>
              </a:rPr>
              <a:t> </a:t>
            </a:r>
            <a:r>
              <a:rPr lang="en-US" sz="1350" dirty="0" err="1">
                <a:solidFill>
                  <a:srgbClr val="074A87"/>
                </a:solidFill>
                <a:latin typeface="Arial" panose="020B0604020202020204" pitchFamily="34" charset="0"/>
                <a:sym typeface=""/>
              </a:rPr>
              <a:t>Bedarf</a:t>
            </a:r>
            <a:r>
              <a:rPr lang="en-US" sz="1350" dirty="0">
                <a:solidFill>
                  <a:srgbClr val="074A87"/>
                </a:solidFill>
                <a:latin typeface="Arial" panose="020B0604020202020204" pitchFamily="34" charset="0"/>
                <a:sym typeface=""/>
              </a:rPr>
              <a:t>)</a:t>
            </a:r>
            <a:endParaRPr lang="en-US" sz="1350" dirty="0">
              <a:latin typeface="Arial" panose="020B0604020202020204" pitchFamily="34" charset="0"/>
              <a:sym typeface=""/>
            </a:endParaRPr>
          </a:p>
        </p:txBody>
      </p:sp>
      <p:sp>
        <p:nvSpPr>
          <p:cNvPr id="16" name="object 16"/>
          <p:cNvSpPr txBox="1">
            <a:spLocks noGrp="1"/>
          </p:cNvSpPr>
          <p:nvPr>
            <p:ph type="title"/>
          </p:nvPr>
        </p:nvSpPr>
        <p:spPr>
          <a:xfrm>
            <a:off x="2514600" y="95647"/>
            <a:ext cx="6824105" cy="998350"/>
          </a:xfrm>
          <a:prstGeom prst="rect">
            <a:avLst/>
          </a:prstGeom>
        </p:spPr>
        <p:txBody>
          <a:bodyPr vert="horz" wrap="square" lIns="0" tIns="13335" rIns="0" bIns="0">
            <a:spAutoFit/>
          </a:bodyPr>
          <a:lstStyle/>
          <a:p>
            <a:pPr marL="238125" marR="5080" indent="-226060">
              <a:lnSpc>
                <a:spcPct val="100000"/>
              </a:lnSpc>
              <a:spcBef>
                <a:spcPts val="105"/>
              </a:spcBef>
            </a:pPr>
            <a:r>
              <a:rPr lang="en-US" sz="3200" dirty="0" err="1">
                <a:latin typeface="Arial" panose="020B0604020202020204" pitchFamily="34" charset="0"/>
                <a:cs typeface="+mn-cs"/>
                <a:sym typeface=""/>
              </a:rPr>
              <a:t>ein</a:t>
            </a:r>
            <a:r>
              <a:rPr lang="en-US" sz="3200" dirty="0">
                <a:latin typeface="Arial" panose="020B0604020202020204" pitchFamily="34" charset="0"/>
                <a:cs typeface="+mn-cs"/>
                <a:sym typeface=""/>
              </a:rPr>
              <a:t> </a:t>
            </a:r>
            <a:r>
              <a:rPr lang="en-US" sz="3200" dirty="0" err="1">
                <a:latin typeface="Arial" panose="020B0604020202020204" pitchFamily="34" charset="0"/>
                <a:cs typeface="+mn-cs"/>
                <a:sym typeface=""/>
              </a:rPr>
              <a:t>komplexer</a:t>
            </a:r>
            <a:r>
              <a:rPr lang="en-US" sz="3200" dirty="0">
                <a:latin typeface="Arial" panose="020B0604020202020204" pitchFamily="34" charset="0"/>
                <a:cs typeface="+mn-cs"/>
                <a:sym typeface=""/>
              </a:rPr>
              <a:t> Fall von </a:t>
            </a:r>
            <a:r>
              <a:rPr lang="en-US" sz="3200" dirty="0" err="1">
                <a:latin typeface="Arial" panose="020B0604020202020204" pitchFamily="34" charset="0"/>
                <a:cs typeface="+mn-cs"/>
                <a:sym typeface=""/>
              </a:rPr>
              <a:t>Multimorbidität</a:t>
            </a:r>
            <a:r>
              <a:rPr lang="en-US" sz="3200" dirty="0">
                <a:latin typeface="Arial" panose="020B0604020202020204" pitchFamily="34" charset="0"/>
                <a:cs typeface="+mn-cs"/>
                <a:sym typeface=""/>
              </a:rPr>
              <a:t> (II)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sz="half" idx="2"/>
          </p:nvPr>
        </p:nvSpPr>
        <p:spPr>
          <a:xfrm>
            <a:off x="407314" y="1043381"/>
            <a:ext cx="4521301" cy="3575979"/>
          </a:xfrm>
          <a:prstGeom prst="rect">
            <a:avLst/>
          </a:prstGeom>
        </p:spPr>
        <p:txBody>
          <a:bodyPr vert="horz" wrap="square" lIns="0" tIns="13335" rIns="0" bIns="0">
            <a:spAutoFit/>
          </a:bodyPr>
          <a:lstStyle/>
          <a:p>
            <a:pPr marL="220979" indent="-208915">
              <a:lnSpc>
                <a:spcPct val="100000"/>
              </a:lnSpc>
              <a:spcBef>
                <a:spcPts val="105"/>
              </a:spcBef>
              <a:buClr>
                <a:srgbClr val="001F5F"/>
              </a:buClr>
              <a:buFont typeface="Wingdings"/>
              <a:buChar char=""/>
              <a:tabLst>
                <a:tab pos="220979" algn="l"/>
                <a:tab pos="221615" algn="l"/>
              </a:tabLst>
            </a:pPr>
            <a:r>
              <a:rPr lang="en-US" dirty="0">
                <a:latin typeface="Arial" panose="020B0604020202020204" pitchFamily="34" charset="0"/>
                <a:cs typeface="+mn-cs"/>
                <a:sym typeface=""/>
              </a:rPr>
              <a:t>Frau </a:t>
            </a:r>
            <a:r>
              <a:rPr lang="en-US" dirty="0" err="1">
                <a:latin typeface="Arial" panose="020B0604020202020204" pitchFamily="34" charset="0"/>
                <a:cs typeface="+mn-cs"/>
                <a:sym typeface=""/>
              </a:rPr>
              <a:t>Vitalina</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ging</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zum</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Hausar</a:t>
            </a:r>
            <a:r>
              <a:rPr lang="en-US" dirty="0" err="1">
                <a:solidFill>
                  <a:schemeClr val="tx1"/>
                </a:solidFill>
                <a:latin typeface="Arial" panose="020B0604020202020204" pitchFamily="34" charset="0"/>
                <a:cs typeface="+mn-cs"/>
                <a:sym typeface=""/>
              </a:rPr>
              <a:t>z</a:t>
            </a:r>
            <a:r>
              <a:rPr lang="en-US" dirty="0" err="1">
                <a:latin typeface="Arial" panose="020B0604020202020204" pitchFamily="34" charset="0"/>
                <a:cs typeface="+mn-cs"/>
                <a:sym typeface=""/>
              </a:rPr>
              <a:t>t</a:t>
            </a:r>
            <a:r>
              <a:rPr lang="en-US" dirty="0">
                <a:latin typeface="Arial" panose="020B0604020202020204" pitchFamily="34" charset="0"/>
                <a:cs typeface="+mn-cs"/>
                <a:sym typeface=""/>
              </a:rPr>
              <a:t>, um</a:t>
            </a:r>
          </a:p>
          <a:p>
            <a:pPr marL="220979">
              <a:lnSpc>
                <a:spcPct val="100000"/>
              </a:lnSpc>
              <a:spcBef>
                <a:spcPts val="5"/>
              </a:spcBef>
            </a:pPr>
            <a:r>
              <a:rPr lang="en-US" dirty="0" err="1">
                <a:latin typeface="Arial" panose="020B0604020202020204" pitchFamily="34" charset="0"/>
                <a:cs typeface="+mn-cs"/>
                <a:sym typeface=""/>
              </a:rPr>
              <a:t>ihren</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Bluthochdruck</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zu</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besprechen</a:t>
            </a:r>
            <a:endParaRPr lang="en-US" dirty="0">
              <a:latin typeface="Arial" panose="020B0604020202020204" pitchFamily="34" charset="0"/>
              <a:cs typeface="+mn-cs"/>
              <a:sym typeface=""/>
            </a:endParaRPr>
          </a:p>
          <a:p>
            <a:pPr>
              <a:lnSpc>
                <a:spcPct val="100000"/>
              </a:lnSpc>
              <a:spcBef>
                <a:spcPts val="10"/>
              </a:spcBef>
            </a:pPr>
            <a:endParaRPr lang="en-US" sz="1450" dirty="0">
              <a:latin typeface="Arial" panose="020B0604020202020204" pitchFamily="34" charset="0"/>
              <a:cs typeface="+mn-cs"/>
              <a:sym typeface=""/>
            </a:endParaRPr>
          </a:p>
          <a:p>
            <a:pPr marL="220979" marR="5080" indent="-208915">
              <a:lnSpc>
                <a:spcPct val="100000"/>
              </a:lnSpc>
              <a:buClr>
                <a:srgbClr val="001F5F"/>
              </a:buClr>
              <a:buFont typeface="Wingdings"/>
              <a:buChar char=""/>
              <a:tabLst>
                <a:tab pos="220979" algn="l"/>
                <a:tab pos="221615" algn="l"/>
              </a:tabLst>
            </a:pPr>
            <a:r>
              <a:rPr lang="en-US" dirty="0">
                <a:latin typeface="Arial" panose="020B0604020202020204" pitchFamily="34" charset="0"/>
                <a:cs typeface="+mn-cs"/>
                <a:sym typeface=""/>
              </a:rPr>
              <a:t>Sie </a:t>
            </a:r>
            <a:r>
              <a:rPr lang="en-US" dirty="0" err="1">
                <a:latin typeface="Arial" panose="020B0604020202020204" pitchFamily="34" charset="0"/>
                <a:cs typeface="+mn-cs"/>
                <a:sym typeface=""/>
              </a:rPr>
              <a:t>wirkte</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depressiv</a:t>
            </a:r>
            <a:r>
              <a:rPr lang="en-US" dirty="0">
                <a:latin typeface="Arial" panose="020B0604020202020204" pitchFamily="34" charset="0"/>
                <a:cs typeface="+mn-cs"/>
                <a:sym typeface=""/>
              </a:rPr>
              <a:t> und </a:t>
            </a:r>
            <a:r>
              <a:rPr lang="en-US" dirty="0" err="1">
                <a:latin typeface="Arial" panose="020B0604020202020204" pitchFamily="34" charset="0"/>
                <a:cs typeface="+mn-cs"/>
                <a:sym typeface=""/>
              </a:rPr>
              <a:t>ihr</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Arzt</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weiß</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dass</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sie</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gravierende</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Probleme</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zuhause</a:t>
            </a:r>
            <a:r>
              <a:rPr lang="en-US" dirty="0">
                <a:latin typeface="Arial" panose="020B0604020202020204" pitchFamily="34" charset="0"/>
                <a:cs typeface="+mn-cs"/>
                <a:sym typeface=""/>
              </a:rPr>
              <a:t> hat, </a:t>
            </a:r>
            <a:r>
              <a:rPr lang="en-US" dirty="0" err="1">
                <a:latin typeface="Arial" panose="020B0604020202020204" pitchFamily="34" charset="0"/>
                <a:cs typeface="+mn-cs"/>
                <a:sym typeface=""/>
              </a:rPr>
              <a:t>aber</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sie</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beschwert</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sich</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nie</a:t>
            </a:r>
            <a:endParaRPr lang="en-US" dirty="0">
              <a:latin typeface="Arial" panose="020B0604020202020204" pitchFamily="34" charset="0"/>
              <a:cs typeface="+mn-cs"/>
              <a:sym typeface=""/>
            </a:endParaRPr>
          </a:p>
          <a:p>
            <a:pPr>
              <a:lnSpc>
                <a:spcPct val="100000"/>
              </a:lnSpc>
              <a:spcBef>
                <a:spcPts val="15"/>
              </a:spcBef>
              <a:buClr>
                <a:srgbClr val="001F5F"/>
              </a:buClr>
              <a:buFont typeface="Wingdings"/>
              <a:buChar char=""/>
            </a:pPr>
            <a:endParaRPr lang="en-US" sz="1450" dirty="0">
              <a:latin typeface="Arial" panose="020B0604020202020204" pitchFamily="34" charset="0"/>
              <a:cs typeface="+mn-cs"/>
              <a:sym typeface=""/>
            </a:endParaRPr>
          </a:p>
          <a:p>
            <a:pPr marL="220979" marR="152400" indent="-208915" algn="just">
              <a:lnSpc>
                <a:spcPct val="100000"/>
              </a:lnSpc>
              <a:buClr>
                <a:srgbClr val="001F5F"/>
              </a:buClr>
              <a:buFont typeface="Wingdings"/>
              <a:buChar char=""/>
              <a:tabLst>
                <a:tab pos="221615" algn="l"/>
              </a:tabLst>
            </a:pPr>
            <a:r>
              <a:rPr lang="en-US" dirty="0" err="1">
                <a:latin typeface="Arial" panose="020B0604020202020204" pitchFamily="34" charset="0"/>
                <a:cs typeface="+mn-cs"/>
                <a:sym typeface=""/>
              </a:rPr>
              <a:t>Manchmal</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bittet</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sie</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Sozialarbeiter</a:t>
            </a:r>
            <a:r>
              <a:rPr lang="en-US" dirty="0">
                <a:latin typeface="Arial" panose="020B0604020202020204" pitchFamily="34" charset="0"/>
                <a:cs typeface="+mn-cs"/>
                <a:sym typeface=""/>
              </a:rPr>
              <a:t> um </a:t>
            </a:r>
            <a:r>
              <a:rPr lang="en-US" dirty="0" err="1">
                <a:latin typeface="Arial" panose="020B0604020202020204" pitchFamily="34" charset="0"/>
                <a:cs typeface="+mn-cs"/>
                <a:sym typeface=""/>
              </a:rPr>
              <a:t>Hilfe</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für</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ihren</a:t>
            </a:r>
            <a:r>
              <a:rPr lang="en-US" dirty="0">
                <a:latin typeface="Arial" panose="020B0604020202020204" pitchFamily="34" charset="0"/>
                <a:cs typeface="+mn-cs"/>
                <a:sym typeface=""/>
              </a:rPr>
              <a:t> Mann, der </a:t>
            </a:r>
            <a:r>
              <a:rPr lang="en-US" dirty="0" err="1">
                <a:latin typeface="Arial" panose="020B0604020202020204" pitchFamily="34" charset="0"/>
                <a:cs typeface="+mn-cs"/>
                <a:sym typeface=""/>
              </a:rPr>
              <a:t>nach</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einem</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Schlaganfall</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bettlägerig</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ist</a:t>
            </a:r>
            <a:endParaRPr lang="en-US" dirty="0">
              <a:latin typeface="Arial" panose="020B0604020202020204" pitchFamily="34" charset="0"/>
              <a:cs typeface="+mn-cs"/>
              <a:sym typeface=""/>
            </a:endParaRPr>
          </a:p>
          <a:p>
            <a:pPr>
              <a:lnSpc>
                <a:spcPct val="100000"/>
              </a:lnSpc>
              <a:spcBef>
                <a:spcPts val="15"/>
              </a:spcBef>
              <a:buClr>
                <a:srgbClr val="001F5F"/>
              </a:buClr>
              <a:buFont typeface="Wingdings"/>
              <a:buChar char=""/>
            </a:pPr>
            <a:endParaRPr lang="en-US" sz="1450" dirty="0">
              <a:latin typeface="Arial" panose="020B0604020202020204" pitchFamily="34" charset="0"/>
              <a:cs typeface="+mn-cs"/>
              <a:sym typeface=""/>
            </a:endParaRPr>
          </a:p>
          <a:p>
            <a:pPr marL="220979" marR="199390" indent="-208915">
              <a:lnSpc>
                <a:spcPct val="100000"/>
              </a:lnSpc>
              <a:buClr>
                <a:srgbClr val="001F5F"/>
              </a:buClr>
              <a:buFont typeface="Wingdings"/>
              <a:buChar char=""/>
              <a:tabLst>
                <a:tab pos="220979" algn="l"/>
                <a:tab pos="221615" algn="l"/>
              </a:tabLst>
            </a:pPr>
            <a:r>
              <a:rPr lang="en-US" dirty="0">
                <a:latin typeface="Arial" panose="020B0604020202020204" pitchFamily="34" charset="0"/>
                <a:cs typeface="+mn-cs"/>
                <a:sym typeface=""/>
              </a:rPr>
              <a:t>In </a:t>
            </a:r>
            <a:r>
              <a:rPr lang="en-US" dirty="0" err="1">
                <a:latin typeface="Arial" panose="020B0604020202020204" pitchFamily="34" charset="0"/>
                <a:cs typeface="+mn-cs"/>
                <a:sym typeface=""/>
              </a:rPr>
              <a:t>ihrer</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Krankenakte</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findet</a:t>
            </a:r>
            <a:r>
              <a:rPr lang="en-US" dirty="0">
                <a:latin typeface="Arial" panose="020B0604020202020204" pitchFamily="34" charset="0"/>
                <a:cs typeface="+mn-cs"/>
                <a:sym typeface=""/>
              </a:rPr>
              <a:t> der </a:t>
            </a:r>
            <a:r>
              <a:rPr lang="en-US" dirty="0" err="1">
                <a:latin typeface="Arial" panose="020B0604020202020204" pitchFamily="34" charset="0"/>
                <a:cs typeface="+mn-cs"/>
                <a:sym typeface=""/>
              </a:rPr>
              <a:t>Arzt</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zwei</a:t>
            </a:r>
            <a:r>
              <a:rPr lang="en-US" dirty="0">
                <a:latin typeface="Arial" panose="020B0604020202020204" pitchFamily="34" charset="0"/>
                <a:cs typeface="+mn-cs"/>
                <a:sym typeface=""/>
              </a:rPr>
              <a:t> </a:t>
            </a:r>
            <a:r>
              <a:rPr lang="en-US" dirty="0" err="1">
                <a:solidFill>
                  <a:schemeClr val="tx1"/>
                </a:solidFill>
                <a:latin typeface="Arial" panose="020B0604020202020204" pitchFamily="34" charset="0"/>
                <a:cs typeface="+mn-cs"/>
                <a:sym typeface=""/>
              </a:rPr>
              <a:t>mittelgradige</a:t>
            </a:r>
            <a:r>
              <a:rPr lang="en-US" dirty="0">
                <a:solidFill>
                  <a:schemeClr val="tx1"/>
                </a:solidFill>
                <a:latin typeface="Arial" panose="020B0604020202020204" pitchFamily="34" charset="0"/>
                <a:cs typeface="+mn-cs"/>
                <a:sym typeface=""/>
              </a:rPr>
              <a:t> COPD-</a:t>
            </a:r>
            <a:r>
              <a:rPr lang="en-US" dirty="0" err="1">
                <a:solidFill>
                  <a:schemeClr val="tx1"/>
                </a:solidFill>
                <a:latin typeface="Arial" panose="020B0604020202020204" pitchFamily="34" charset="0"/>
                <a:cs typeface="+mn-cs"/>
                <a:sym typeface=""/>
              </a:rPr>
              <a:t>Exazerbationen</a:t>
            </a:r>
            <a:r>
              <a:rPr lang="en-US" dirty="0">
                <a:solidFill>
                  <a:schemeClr val="tx1"/>
                </a:solidFill>
                <a:latin typeface="Arial" panose="020B0604020202020204" pitchFamily="34" charset="0"/>
                <a:cs typeface="+mn-cs"/>
                <a:sym typeface=""/>
              </a:rPr>
              <a:t> in den </a:t>
            </a:r>
            <a:r>
              <a:rPr lang="en-US" dirty="0" err="1">
                <a:solidFill>
                  <a:schemeClr val="tx1"/>
                </a:solidFill>
                <a:latin typeface="Arial" panose="020B0604020202020204" pitchFamily="34" charset="0"/>
                <a:cs typeface="+mn-cs"/>
                <a:sym typeface=""/>
              </a:rPr>
              <a:t>letzten</a:t>
            </a:r>
            <a:r>
              <a:rPr lang="en-US" dirty="0">
                <a:solidFill>
                  <a:schemeClr val="tx1"/>
                </a:solidFill>
                <a:latin typeface="Arial" panose="020B0604020202020204" pitchFamily="34" charset="0"/>
                <a:cs typeface="+mn-cs"/>
                <a:sym typeface=""/>
              </a:rPr>
              <a:t> 12 </a:t>
            </a:r>
            <a:r>
              <a:rPr lang="en-US" dirty="0" err="1">
                <a:solidFill>
                  <a:schemeClr val="tx1"/>
                </a:solidFill>
                <a:latin typeface="Arial" panose="020B0604020202020204" pitchFamily="34" charset="0"/>
                <a:cs typeface="+mn-cs"/>
                <a:sym typeface=""/>
              </a:rPr>
              <a:t>Monaten</a:t>
            </a:r>
            <a:endParaRPr lang="en-US" dirty="0">
              <a:solidFill>
                <a:schemeClr val="tx1"/>
              </a:solidFill>
              <a:latin typeface="Arial" panose="020B0604020202020204" pitchFamily="34" charset="0"/>
              <a:cs typeface="+mn-cs"/>
              <a:sym typeface=""/>
            </a:endParaRPr>
          </a:p>
          <a:p>
            <a:pPr marL="678815" marR="76835" lvl="1" indent="-209550">
              <a:lnSpc>
                <a:spcPct val="100000"/>
              </a:lnSpc>
              <a:spcBef>
                <a:spcPts val="10"/>
              </a:spcBef>
              <a:buClr>
                <a:srgbClr val="001F5F"/>
              </a:buClr>
              <a:buFont typeface="Wingdings"/>
              <a:buChar char=""/>
              <a:tabLst>
                <a:tab pos="678815" algn="l"/>
                <a:tab pos="679450" algn="l"/>
              </a:tabLst>
            </a:pPr>
            <a:r>
              <a:rPr lang="en-US" sz="1200" dirty="0" err="1">
                <a:solidFill>
                  <a:srgbClr val="0C1C1D"/>
                </a:solidFill>
                <a:latin typeface="Arial" panose="020B0604020202020204" pitchFamily="34" charset="0"/>
                <a:sym typeface=""/>
              </a:rPr>
              <a:t>Nach</a:t>
            </a:r>
            <a:r>
              <a:rPr lang="en-US" sz="1200" dirty="0">
                <a:solidFill>
                  <a:srgbClr val="0C1C1D"/>
                </a:solidFill>
                <a:latin typeface="Arial" panose="020B0604020202020204" pitchFamily="34" charset="0"/>
                <a:sym typeface=""/>
              </a:rPr>
              <a:t> </a:t>
            </a:r>
            <a:r>
              <a:rPr lang="en-US" sz="1200" dirty="0" err="1">
                <a:solidFill>
                  <a:srgbClr val="0C1C1D"/>
                </a:solidFill>
                <a:latin typeface="Arial" panose="020B0604020202020204" pitchFamily="34" charset="0"/>
                <a:sym typeface=""/>
              </a:rPr>
              <a:t>einem</a:t>
            </a:r>
            <a:r>
              <a:rPr lang="en-US" sz="1200" dirty="0">
                <a:solidFill>
                  <a:srgbClr val="0C1C1D"/>
                </a:solidFill>
                <a:latin typeface="Arial" panose="020B0604020202020204" pitchFamily="34" charset="0"/>
                <a:sym typeface=""/>
              </a:rPr>
              <a:t> Blick auf das </a:t>
            </a:r>
            <a:r>
              <a:rPr lang="en-US" sz="1200" dirty="0" err="1">
                <a:solidFill>
                  <a:srgbClr val="0C1C1D"/>
                </a:solidFill>
                <a:latin typeface="Arial" panose="020B0604020202020204" pitchFamily="34" charset="0"/>
                <a:sym typeface=""/>
              </a:rPr>
              <a:t>elektronische</a:t>
            </a:r>
            <a:r>
              <a:rPr lang="en-US" sz="1200" dirty="0">
                <a:solidFill>
                  <a:srgbClr val="0C1C1D"/>
                </a:solidFill>
                <a:latin typeface="Arial" panose="020B0604020202020204" pitchFamily="34" charset="0"/>
                <a:sym typeface=""/>
              </a:rPr>
              <a:t> </a:t>
            </a:r>
            <a:r>
              <a:rPr lang="en-US" sz="1200" dirty="0" err="1">
                <a:solidFill>
                  <a:srgbClr val="0C1C1D"/>
                </a:solidFill>
                <a:latin typeface="Arial" panose="020B0604020202020204" pitchFamily="34" charset="0"/>
                <a:sym typeface=""/>
              </a:rPr>
              <a:t>nationale</a:t>
            </a:r>
            <a:r>
              <a:rPr lang="en-US" sz="1200" dirty="0">
                <a:solidFill>
                  <a:srgbClr val="0C1C1D"/>
                </a:solidFill>
                <a:latin typeface="Arial" panose="020B0604020202020204" pitchFamily="34" charset="0"/>
                <a:sym typeface=""/>
              </a:rPr>
              <a:t> </a:t>
            </a:r>
            <a:r>
              <a:rPr lang="en-US" sz="1200" dirty="0" err="1">
                <a:solidFill>
                  <a:srgbClr val="0C1C1D"/>
                </a:solidFill>
                <a:latin typeface="Arial" panose="020B0604020202020204" pitchFamily="34" charset="0"/>
                <a:sym typeface=""/>
              </a:rPr>
              <a:t>Gesundheitsregister</a:t>
            </a:r>
            <a:r>
              <a:rPr lang="en-US" sz="1200" dirty="0">
                <a:solidFill>
                  <a:srgbClr val="0C1C1D"/>
                </a:solidFill>
                <a:latin typeface="Arial" panose="020B0604020202020204" pitchFamily="34" charset="0"/>
                <a:sym typeface=""/>
              </a:rPr>
              <a:t> (</a:t>
            </a:r>
            <a:r>
              <a:rPr lang="en-US" sz="1200" dirty="0" err="1">
                <a:solidFill>
                  <a:srgbClr val="0C1C1D"/>
                </a:solidFill>
                <a:latin typeface="Arial" panose="020B0604020202020204" pitchFamily="34" charset="0"/>
                <a:sym typeface=""/>
              </a:rPr>
              <a:t>sie</a:t>
            </a:r>
            <a:r>
              <a:rPr lang="en-US" sz="1200" dirty="0">
                <a:solidFill>
                  <a:srgbClr val="0C1C1D"/>
                </a:solidFill>
                <a:latin typeface="Arial" panose="020B0604020202020204" pitchFamily="34" charset="0"/>
                <a:sym typeface=""/>
              </a:rPr>
              <a:t> </a:t>
            </a:r>
            <a:r>
              <a:rPr lang="en-US" sz="1200" dirty="0" err="1">
                <a:solidFill>
                  <a:srgbClr val="0C1C1D"/>
                </a:solidFill>
                <a:latin typeface="Arial" panose="020B0604020202020204" pitchFamily="34" charset="0"/>
                <a:sym typeface=""/>
              </a:rPr>
              <a:t>hatte</a:t>
            </a:r>
            <a:r>
              <a:rPr lang="en-US" sz="1200" dirty="0">
                <a:solidFill>
                  <a:srgbClr val="0C1C1D"/>
                </a:solidFill>
                <a:latin typeface="Arial" panose="020B0604020202020204" pitchFamily="34" charset="0"/>
                <a:sym typeface=""/>
              </a:rPr>
              <a:t> 2 </a:t>
            </a:r>
            <a:r>
              <a:rPr lang="en-US" sz="1200" dirty="0" err="1">
                <a:solidFill>
                  <a:srgbClr val="0C1C1D"/>
                </a:solidFill>
                <a:latin typeface="Arial" panose="020B0604020202020204" pitchFamily="34" charset="0"/>
                <a:sym typeface=""/>
              </a:rPr>
              <a:t>Termine</a:t>
            </a:r>
            <a:r>
              <a:rPr lang="en-US" sz="1200" dirty="0">
                <a:solidFill>
                  <a:srgbClr val="0C1C1D"/>
                </a:solidFill>
                <a:latin typeface="Arial" panose="020B0604020202020204" pitchFamily="34" charset="0"/>
                <a:sym typeface=""/>
              </a:rPr>
              <a:t> </a:t>
            </a:r>
            <a:r>
              <a:rPr lang="en-US" sz="1200" dirty="0" err="1">
                <a:solidFill>
                  <a:srgbClr val="0C1C1D"/>
                </a:solidFill>
                <a:latin typeface="Arial" panose="020B0604020202020204" pitchFamily="34" charset="0"/>
                <a:sym typeface=""/>
              </a:rPr>
              <a:t>für</a:t>
            </a:r>
            <a:r>
              <a:rPr lang="en-US" sz="1200" dirty="0">
                <a:solidFill>
                  <a:srgbClr val="0C1C1D"/>
                </a:solidFill>
                <a:latin typeface="Arial" panose="020B0604020202020204" pitchFamily="34" charset="0"/>
                <a:sym typeface=""/>
              </a:rPr>
              <a:t> </a:t>
            </a:r>
            <a:r>
              <a:rPr lang="en-US" sz="1200" dirty="0" err="1">
                <a:solidFill>
                  <a:srgbClr val="0C1C1D"/>
                </a:solidFill>
                <a:latin typeface="Arial" panose="020B0604020202020204" pitchFamily="34" charset="0"/>
                <a:sym typeface=""/>
              </a:rPr>
              <a:t>unkontrollierte</a:t>
            </a:r>
            <a:r>
              <a:rPr lang="en-US" sz="1200" dirty="0">
                <a:solidFill>
                  <a:srgbClr val="0C1C1D"/>
                </a:solidFill>
                <a:latin typeface="Arial" panose="020B0604020202020204" pitchFamily="34" charset="0"/>
                <a:sym typeface=""/>
              </a:rPr>
              <a:t> COPD </a:t>
            </a:r>
            <a:r>
              <a:rPr lang="en-US" sz="1200" dirty="0" err="1">
                <a:solidFill>
                  <a:srgbClr val="0C1C1D"/>
                </a:solidFill>
                <a:latin typeface="Arial" panose="020B0604020202020204" pitchFamily="34" charset="0"/>
                <a:sym typeface=""/>
              </a:rPr>
              <a:t>welche</a:t>
            </a:r>
            <a:r>
              <a:rPr lang="en-US" sz="1200" dirty="0">
                <a:solidFill>
                  <a:srgbClr val="0C1C1D"/>
                </a:solidFill>
                <a:latin typeface="Arial" panose="020B0604020202020204" pitchFamily="34" charset="0"/>
                <a:sym typeface=""/>
              </a:rPr>
              <a:t> </a:t>
            </a:r>
            <a:r>
              <a:rPr lang="en-US" sz="1200" dirty="0" err="1">
                <a:solidFill>
                  <a:srgbClr val="0C1C1D"/>
                </a:solidFill>
                <a:latin typeface="Arial" panose="020B0604020202020204" pitchFamily="34" charset="0"/>
                <a:sym typeface=""/>
              </a:rPr>
              <a:t>mit</a:t>
            </a:r>
            <a:r>
              <a:rPr lang="en-US" sz="1200" dirty="0">
                <a:solidFill>
                  <a:srgbClr val="0C1C1D"/>
                </a:solidFill>
                <a:latin typeface="Arial" panose="020B0604020202020204" pitchFamily="34" charset="0"/>
                <a:sym typeface=""/>
              </a:rPr>
              <a:t> OCS </a:t>
            </a:r>
            <a:r>
              <a:rPr lang="en-US" sz="1200" dirty="0" err="1">
                <a:solidFill>
                  <a:srgbClr val="0C1C1D"/>
                </a:solidFill>
                <a:latin typeface="Arial" panose="020B0604020202020204" pitchFamily="34" charset="0"/>
                <a:sym typeface=""/>
              </a:rPr>
              <a:t>behandelt</a:t>
            </a:r>
            <a:r>
              <a:rPr lang="en-US" sz="1200" dirty="0">
                <a:solidFill>
                  <a:srgbClr val="0C1C1D"/>
                </a:solidFill>
                <a:latin typeface="Arial" panose="020B0604020202020204" pitchFamily="34" charset="0"/>
                <a:sym typeface=""/>
              </a:rPr>
              <a:t> </a:t>
            </a:r>
            <a:r>
              <a:rPr lang="en-US" sz="1200" dirty="0" err="1">
                <a:solidFill>
                  <a:srgbClr val="0C1C1D"/>
                </a:solidFill>
                <a:latin typeface="Arial" panose="020B0604020202020204" pitchFamily="34" charset="0"/>
                <a:sym typeface=""/>
              </a:rPr>
              <a:t>wurden</a:t>
            </a:r>
            <a:r>
              <a:rPr lang="en-US" sz="1200" dirty="0">
                <a:solidFill>
                  <a:srgbClr val="0C1C1D"/>
                </a:solidFill>
                <a:latin typeface="Arial" panose="020B0604020202020204" pitchFamily="34" charset="0"/>
                <a:sym typeface=""/>
              </a:rPr>
              <a:t>)</a:t>
            </a:r>
            <a:endParaRPr lang="en-US" sz="1200" b="1" dirty="0">
              <a:solidFill>
                <a:srgbClr val="FF0000"/>
              </a:solidFill>
              <a:latin typeface="Arial" panose="020B0604020202020204" pitchFamily="34" charset="0"/>
              <a:sym typeface=""/>
            </a:endParaRPr>
          </a:p>
        </p:txBody>
      </p:sp>
      <p:grpSp>
        <p:nvGrpSpPr>
          <p:cNvPr id="3" name="object 3"/>
          <p:cNvGrpSpPr/>
          <p:nvPr/>
        </p:nvGrpSpPr>
        <p:grpSpPr>
          <a:xfrm>
            <a:off x="5268467" y="1699260"/>
            <a:ext cx="3142615" cy="3043555"/>
            <a:chOff x="5268467" y="1699260"/>
            <a:chExt cx="3142615" cy="3043555"/>
          </a:xfrm>
        </p:grpSpPr>
        <p:sp>
          <p:nvSpPr>
            <p:cNvPr id="4" name="object 4"/>
            <p:cNvSpPr/>
            <p:nvPr/>
          </p:nvSpPr>
          <p:spPr>
            <a:xfrm>
              <a:off x="5462015" y="2983992"/>
              <a:ext cx="2859024" cy="1758695"/>
            </a:xfrm>
            <a:prstGeom prst="rect">
              <a:avLst/>
            </a:prstGeom>
            <a:blipFill>
              <a:blip r:embed="rId2" cstate="print"/>
              <a:stretch>
                <a:fillRect/>
              </a:stretch>
            </a:blipFill>
          </p:spPr>
          <p:txBody>
            <a:bodyPr wrap="square" lIns="0" tIns="0" rIns="0" bIns="0"/>
            <a:lstStyle/>
            <a:p>
              <a:endParaRPr/>
            </a:p>
          </p:txBody>
        </p:sp>
        <p:sp>
          <p:nvSpPr>
            <p:cNvPr id="5" name="object 5"/>
            <p:cNvSpPr/>
            <p:nvPr/>
          </p:nvSpPr>
          <p:spPr>
            <a:xfrm>
              <a:off x="5273039" y="1703832"/>
              <a:ext cx="3133725" cy="1510030"/>
            </a:xfrm>
            <a:custGeom>
              <a:avLst/>
              <a:gdLst/>
              <a:ahLst/>
              <a:cxnLst/>
              <a:rect l="l" t="t" r="r" b="b"/>
              <a:pathLst>
                <a:path w="3133725" h="1510030">
                  <a:moveTo>
                    <a:pt x="1305560" y="1310639"/>
                  </a:moveTo>
                  <a:lnTo>
                    <a:pt x="522224" y="1310639"/>
                  </a:lnTo>
                  <a:lnTo>
                    <a:pt x="1431416" y="1509902"/>
                  </a:lnTo>
                  <a:lnTo>
                    <a:pt x="1305560" y="1310639"/>
                  </a:lnTo>
                  <a:close/>
                </a:path>
                <a:path w="3133725" h="1510030">
                  <a:moveTo>
                    <a:pt x="2914904" y="0"/>
                  </a:moveTo>
                  <a:lnTo>
                    <a:pt x="218439" y="0"/>
                  </a:lnTo>
                  <a:lnTo>
                    <a:pt x="168350" y="5768"/>
                  </a:lnTo>
                  <a:lnTo>
                    <a:pt x="122371" y="22200"/>
                  </a:lnTo>
                  <a:lnTo>
                    <a:pt x="81813" y="47986"/>
                  </a:lnTo>
                  <a:lnTo>
                    <a:pt x="47986" y="81813"/>
                  </a:lnTo>
                  <a:lnTo>
                    <a:pt x="22200" y="122371"/>
                  </a:lnTo>
                  <a:lnTo>
                    <a:pt x="5768" y="168350"/>
                  </a:lnTo>
                  <a:lnTo>
                    <a:pt x="0" y="218439"/>
                  </a:lnTo>
                  <a:lnTo>
                    <a:pt x="0" y="1092199"/>
                  </a:lnTo>
                  <a:lnTo>
                    <a:pt x="5768" y="1142289"/>
                  </a:lnTo>
                  <a:lnTo>
                    <a:pt x="22200" y="1188268"/>
                  </a:lnTo>
                  <a:lnTo>
                    <a:pt x="47986" y="1228826"/>
                  </a:lnTo>
                  <a:lnTo>
                    <a:pt x="81813" y="1262653"/>
                  </a:lnTo>
                  <a:lnTo>
                    <a:pt x="122371" y="1288439"/>
                  </a:lnTo>
                  <a:lnTo>
                    <a:pt x="168350" y="1304871"/>
                  </a:lnTo>
                  <a:lnTo>
                    <a:pt x="218439" y="1310639"/>
                  </a:lnTo>
                  <a:lnTo>
                    <a:pt x="2914904" y="1310639"/>
                  </a:lnTo>
                  <a:lnTo>
                    <a:pt x="2964993" y="1304871"/>
                  </a:lnTo>
                  <a:lnTo>
                    <a:pt x="3010972" y="1288439"/>
                  </a:lnTo>
                  <a:lnTo>
                    <a:pt x="3051530" y="1262653"/>
                  </a:lnTo>
                  <a:lnTo>
                    <a:pt x="3085357" y="1228826"/>
                  </a:lnTo>
                  <a:lnTo>
                    <a:pt x="3111143" y="1188268"/>
                  </a:lnTo>
                  <a:lnTo>
                    <a:pt x="3127575" y="1142289"/>
                  </a:lnTo>
                  <a:lnTo>
                    <a:pt x="3133343" y="1092199"/>
                  </a:lnTo>
                  <a:lnTo>
                    <a:pt x="3133343" y="218439"/>
                  </a:lnTo>
                  <a:lnTo>
                    <a:pt x="3127575" y="168350"/>
                  </a:lnTo>
                  <a:lnTo>
                    <a:pt x="3111143" y="122371"/>
                  </a:lnTo>
                  <a:lnTo>
                    <a:pt x="3085357" y="81813"/>
                  </a:lnTo>
                  <a:lnTo>
                    <a:pt x="3051530" y="47986"/>
                  </a:lnTo>
                  <a:lnTo>
                    <a:pt x="3010972" y="22200"/>
                  </a:lnTo>
                  <a:lnTo>
                    <a:pt x="2964993" y="5768"/>
                  </a:lnTo>
                  <a:lnTo>
                    <a:pt x="2914904" y="0"/>
                  </a:lnTo>
                  <a:close/>
                </a:path>
              </a:pathLst>
            </a:custGeom>
            <a:solidFill>
              <a:srgbClr val="BADFE2"/>
            </a:solidFill>
          </p:spPr>
          <p:txBody>
            <a:bodyPr wrap="square" lIns="0" tIns="0" rIns="0" bIns="0"/>
            <a:lstStyle/>
            <a:p>
              <a:endParaRPr/>
            </a:p>
          </p:txBody>
        </p:sp>
        <p:sp>
          <p:nvSpPr>
            <p:cNvPr id="6" name="object 6"/>
            <p:cNvSpPr/>
            <p:nvPr/>
          </p:nvSpPr>
          <p:spPr>
            <a:xfrm>
              <a:off x="5273039" y="1703832"/>
              <a:ext cx="3133725" cy="1510030"/>
            </a:xfrm>
            <a:custGeom>
              <a:avLst/>
              <a:gdLst/>
              <a:ahLst/>
              <a:cxnLst/>
              <a:rect l="l" t="t" r="r" b="b"/>
              <a:pathLst>
                <a:path w="3133725" h="1510030">
                  <a:moveTo>
                    <a:pt x="0" y="218439"/>
                  </a:moveTo>
                  <a:lnTo>
                    <a:pt x="5768" y="168350"/>
                  </a:lnTo>
                  <a:lnTo>
                    <a:pt x="22200" y="122371"/>
                  </a:lnTo>
                  <a:lnTo>
                    <a:pt x="47986" y="81813"/>
                  </a:lnTo>
                  <a:lnTo>
                    <a:pt x="81813" y="47986"/>
                  </a:lnTo>
                  <a:lnTo>
                    <a:pt x="122371" y="22200"/>
                  </a:lnTo>
                  <a:lnTo>
                    <a:pt x="168350" y="5768"/>
                  </a:lnTo>
                  <a:lnTo>
                    <a:pt x="218439" y="0"/>
                  </a:lnTo>
                  <a:lnTo>
                    <a:pt x="522224" y="0"/>
                  </a:lnTo>
                  <a:lnTo>
                    <a:pt x="1305560" y="0"/>
                  </a:lnTo>
                  <a:lnTo>
                    <a:pt x="2914904" y="0"/>
                  </a:lnTo>
                  <a:lnTo>
                    <a:pt x="2964993" y="5768"/>
                  </a:lnTo>
                  <a:lnTo>
                    <a:pt x="3010972" y="22200"/>
                  </a:lnTo>
                  <a:lnTo>
                    <a:pt x="3051530" y="47986"/>
                  </a:lnTo>
                  <a:lnTo>
                    <a:pt x="3085357" y="81813"/>
                  </a:lnTo>
                  <a:lnTo>
                    <a:pt x="3111143" y="122371"/>
                  </a:lnTo>
                  <a:lnTo>
                    <a:pt x="3127575" y="168350"/>
                  </a:lnTo>
                  <a:lnTo>
                    <a:pt x="3133343" y="218439"/>
                  </a:lnTo>
                  <a:lnTo>
                    <a:pt x="3133343" y="764539"/>
                  </a:lnTo>
                  <a:lnTo>
                    <a:pt x="3133343" y="1092199"/>
                  </a:lnTo>
                  <a:lnTo>
                    <a:pt x="3127575" y="1142289"/>
                  </a:lnTo>
                  <a:lnTo>
                    <a:pt x="3111143" y="1188268"/>
                  </a:lnTo>
                  <a:lnTo>
                    <a:pt x="3085357" y="1228826"/>
                  </a:lnTo>
                  <a:lnTo>
                    <a:pt x="3051530" y="1262653"/>
                  </a:lnTo>
                  <a:lnTo>
                    <a:pt x="3010972" y="1288439"/>
                  </a:lnTo>
                  <a:lnTo>
                    <a:pt x="2964993" y="1304871"/>
                  </a:lnTo>
                  <a:lnTo>
                    <a:pt x="2914904" y="1310639"/>
                  </a:lnTo>
                  <a:lnTo>
                    <a:pt x="1305560" y="1310639"/>
                  </a:lnTo>
                  <a:lnTo>
                    <a:pt x="1431416" y="1509902"/>
                  </a:lnTo>
                  <a:lnTo>
                    <a:pt x="522224" y="1310639"/>
                  </a:lnTo>
                  <a:lnTo>
                    <a:pt x="218439" y="1310639"/>
                  </a:lnTo>
                  <a:lnTo>
                    <a:pt x="168350" y="1304871"/>
                  </a:lnTo>
                  <a:lnTo>
                    <a:pt x="122371" y="1288439"/>
                  </a:lnTo>
                  <a:lnTo>
                    <a:pt x="81813" y="1262653"/>
                  </a:lnTo>
                  <a:lnTo>
                    <a:pt x="47986" y="1228826"/>
                  </a:lnTo>
                  <a:lnTo>
                    <a:pt x="22200" y="1188268"/>
                  </a:lnTo>
                  <a:lnTo>
                    <a:pt x="5768" y="1142289"/>
                  </a:lnTo>
                  <a:lnTo>
                    <a:pt x="0" y="1092199"/>
                  </a:lnTo>
                  <a:lnTo>
                    <a:pt x="0" y="764539"/>
                  </a:lnTo>
                  <a:lnTo>
                    <a:pt x="0" y="218439"/>
                  </a:lnTo>
                  <a:close/>
                </a:path>
              </a:pathLst>
            </a:custGeom>
            <a:ln w="9144">
              <a:solidFill>
                <a:srgbClr val="074A87"/>
              </a:solidFill>
            </a:ln>
          </p:spPr>
          <p:txBody>
            <a:bodyPr wrap="square" lIns="0" tIns="0" rIns="0" bIns="0"/>
            <a:lstStyle/>
            <a:p>
              <a:endParaRPr/>
            </a:p>
          </p:txBody>
        </p:sp>
      </p:grpSp>
      <p:sp>
        <p:nvSpPr>
          <p:cNvPr id="7" name="object 7"/>
          <p:cNvSpPr/>
          <p:nvPr/>
        </p:nvSpPr>
        <p:spPr>
          <a:xfrm>
            <a:off x="8016240" y="89915"/>
            <a:ext cx="1043940" cy="672084"/>
          </a:xfrm>
          <a:prstGeom prst="rect">
            <a:avLst/>
          </a:prstGeom>
          <a:blipFill>
            <a:blip r:embed="rId3" cstate="print"/>
            <a:stretch>
              <a:fillRect/>
            </a:stretch>
          </a:blipFill>
        </p:spPr>
        <p:txBody>
          <a:bodyPr wrap="square" lIns="0" tIns="0" rIns="0" bIns="0"/>
          <a:lstStyle/>
          <a:p>
            <a:endParaRPr/>
          </a:p>
        </p:txBody>
      </p:sp>
      <p:sp>
        <p:nvSpPr>
          <p:cNvPr id="8" name="object 8"/>
          <p:cNvSpPr txBox="1"/>
          <p:nvPr/>
        </p:nvSpPr>
        <p:spPr>
          <a:xfrm>
            <a:off x="5014340" y="986408"/>
            <a:ext cx="3663950" cy="1826782"/>
          </a:xfrm>
          <a:prstGeom prst="rect">
            <a:avLst/>
          </a:prstGeom>
        </p:spPr>
        <p:txBody>
          <a:bodyPr vert="horz" wrap="square" lIns="0" tIns="13335" rIns="0" bIns="0">
            <a:spAutoFit/>
          </a:bodyPr>
          <a:lstStyle/>
          <a:p>
            <a:pPr marL="220979" marR="5080" indent="-208915">
              <a:lnSpc>
                <a:spcPct val="100000"/>
              </a:lnSpc>
              <a:spcBef>
                <a:spcPts val="105"/>
              </a:spcBef>
              <a:buClr>
                <a:srgbClr val="001F5F"/>
              </a:buClr>
              <a:buFont typeface="Wingdings"/>
              <a:buChar char=""/>
              <a:tabLst>
                <a:tab pos="220979" algn="l"/>
                <a:tab pos="221615" algn="l"/>
              </a:tabLst>
            </a:pPr>
            <a:r>
              <a:rPr lang="en-US" sz="1400" kern="0" dirty="0">
                <a:solidFill>
                  <a:srgbClr val="0C1C1D">
                    <a:lumMod val="100000"/>
                  </a:srgbClr>
                </a:solidFill>
                <a:latin typeface="Arial" panose="020B0604020202020204" pitchFamily="34" charset="0"/>
                <a:sym typeface=""/>
              </a:rPr>
              <a:t>Als der </a:t>
            </a:r>
            <a:r>
              <a:rPr lang="en-US" sz="1400" kern="0" dirty="0" err="1">
                <a:solidFill>
                  <a:srgbClr val="0C1C1D">
                    <a:lumMod val="100000"/>
                  </a:srgbClr>
                </a:solidFill>
                <a:latin typeface="Arial" panose="020B0604020202020204" pitchFamily="34" charset="0"/>
                <a:sym typeface=""/>
              </a:rPr>
              <a:t>Arzt</a:t>
            </a:r>
            <a:r>
              <a:rPr lang="en-US" sz="1400" kern="0" dirty="0">
                <a:solidFill>
                  <a:srgbClr val="0C1C1D">
                    <a:lumMod val="100000"/>
                  </a:srgbClr>
                </a:solidFill>
                <a:latin typeface="Arial" panose="020B0604020202020204" pitchFamily="34" charset="0"/>
                <a:sym typeface=""/>
              </a:rPr>
              <a:t> </a:t>
            </a:r>
            <a:r>
              <a:rPr lang="en-US" sz="1400" kern="0" dirty="0" err="1">
                <a:solidFill>
                  <a:srgbClr val="0C1C1D">
                    <a:lumMod val="100000"/>
                  </a:srgbClr>
                </a:solidFill>
                <a:latin typeface="Arial" panose="020B0604020202020204" pitchFamily="34" charset="0"/>
                <a:sym typeface=""/>
              </a:rPr>
              <a:t>sie</a:t>
            </a:r>
            <a:r>
              <a:rPr lang="en-US" sz="1400" kern="0" dirty="0">
                <a:solidFill>
                  <a:srgbClr val="0C1C1D">
                    <a:lumMod val="100000"/>
                  </a:srgbClr>
                </a:solidFill>
                <a:latin typeface="Arial" panose="020B0604020202020204" pitchFamily="34" charset="0"/>
                <a:sym typeface=""/>
              </a:rPr>
              <a:t> </a:t>
            </a:r>
            <a:r>
              <a:rPr lang="en-US" sz="1400" kern="0" dirty="0" err="1">
                <a:solidFill>
                  <a:srgbClr val="0C1C1D">
                    <a:lumMod val="100000"/>
                  </a:srgbClr>
                </a:solidFill>
                <a:latin typeface="Arial" panose="020B0604020202020204" pitchFamily="34" charset="0"/>
                <a:sym typeface=""/>
              </a:rPr>
              <a:t>nach</a:t>
            </a:r>
            <a:r>
              <a:rPr lang="en-US" sz="1400" kern="0" dirty="0">
                <a:solidFill>
                  <a:srgbClr val="0C1C1D">
                    <a:lumMod val="100000"/>
                  </a:srgbClr>
                </a:solidFill>
                <a:latin typeface="Arial" panose="020B0604020202020204" pitchFamily="34" charset="0"/>
                <a:sym typeface=""/>
              </a:rPr>
              <a:t> </a:t>
            </a:r>
            <a:r>
              <a:rPr lang="en-US" sz="1400" kern="0" dirty="0" err="1">
                <a:solidFill>
                  <a:srgbClr val="0C1C1D">
                    <a:lumMod val="100000"/>
                  </a:srgbClr>
                </a:solidFill>
                <a:latin typeface="Arial" panose="020B0604020202020204" pitchFamily="34" charset="0"/>
                <a:sym typeface=""/>
              </a:rPr>
              <a:t>ihrm</a:t>
            </a:r>
            <a:r>
              <a:rPr lang="en-US" sz="1400" kern="0" dirty="0">
                <a:solidFill>
                  <a:srgbClr val="0C1C1D">
                    <a:lumMod val="100000"/>
                  </a:srgbClr>
                </a:solidFill>
                <a:latin typeface="Arial" panose="020B0604020202020204" pitchFamily="34" charset="0"/>
                <a:sym typeface=""/>
              </a:rPr>
              <a:t> </a:t>
            </a:r>
            <a:r>
              <a:rPr lang="en-US" sz="1400" kern="0" dirty="0" err="1">
                <a:solidFill>
                  <a:srgbClr val="0C1C1D">
                    <a:lumMod val="100000"/>
                  </a:srgbClr>
                </a:solidFill>
                <a:latin typeface="Arial" panose="020B0604020202020204" pitchFamily="34" charset="0"/>
                <a:sym typeface=""/>
              </a:rPr>
              <a:t>Husten</a:t>
            </a:r>
            <a:r>
              <a:rPr lang="en-US" sz="1400" kern="0" dirty="0">
                <a:solidFill>
                  <a:srgbClr val="0C1C1D">
                    <a:lumMod val="100000"/>
                  </a:srgbClr>
                </a:solidFill>
                <a:latin typeface="Arial" panose="020B0604020202020204" pitchFamily="34" charset="0"/>
                <a:sym typeface=""/>
              </a:rPr>
              <a:t> und </a:t>
            </a:r>
            <a:r>
              <a:rPr lang="en-US" sz="1400" kern="0" dirty="0" err="1">
                <a:solidFill>
                  <a:srgbClr val="0C1C1D">
                    <a:lumMod val="100000"/>
                  </a:srgbClr>
                </a:solidFill>
                <a:latin typeface="Arial" panose="020B0604020202020204" pitchFamily="34" charset="0"/>
                <a:sym typeface=""/>
              </a:rPr>
              <a:t>ihrer</a:t>
            </a:r>
            <a:r>
              <a:rPr lang="en-US" sz="1400" kern="0" dirty="0">
                <a:solidFill>
                  <a:srgbClr val="0C1C1D">
                    <a:lumMod val="100000"/>
                  </a:srgbClr>
                </a:solidFill>
                <a:latin typeface="Arial" panose="020B0604020202020204" pitchFamily="34" charset="0"/>
                <a:sym typeface=""/>
              </a:rPr>
              <a:t> </a:t>
            </a:r>
            <a:r>
              <a:rPr lang="en-US" sz="1400" kern="0" dirty="0" err="1">
                <a:solidFill>
                  <a:srgbClr val="0C1C1D">
                    <a:lumMod val="100000"/>
                  </a:srgbClr>
                </a:solidFill>
                <a:latin typeface="Arial" panose="020B0604020202020204" pitchFamily="34" charset="0"/>
                <a:sym typeface=""/>
              </a:rPr>
              <a:t>Kurzatmigkeit</a:t>
            </a:r>
            <a:r>
              <a:rPr lang="en-US" sz="1400" kern="0" dirty="0">
                <a:solidFill>
                  <a:srgbClr val="0C1C1D">
                    <a:lumMod val="100000"/>
                  </a:srgbClr>
                </a:solidFill>
                <a:latin typeface="Arial" panose="020B0604020202020204" pitchFamily="34" charset="0"/>
                <a:sym typeface=""/>
              </a:rPr>
              <a:t> </a:t>
            </a:r>
            <a:r>
              <a:rPr lang="en-US" sz="1400" kern="0" dirty="0" err="1">
                <a:solidFill>
                  <a:srgbClr val="0C1C1D">
                    <a:lumMod val="100000"/>
                  </a:srgbClr>
                </a:solidFill>
                <a:latin typeface="Arial" panose="020B0604020202020204" pitchFamily="34" charset="0"/>
                <a:sym typeface=""/>
              </a:rPr>
              <a:t>fragte</a:t>
            </a:r>
            <a:r>
              <a:rPr lang="en-US" sz="1400" kern="0" dirty="0">
                <a:solidFill>
                  <a:srgbClr val="0C1C1D">
                    <a:lumMod val="100000"/>
                  </a:srgbClr>
                </a:solidFill>
                <a:latin typeface="Arial" panose="020B0604020202020204" pitchFamily="34" charset="0"/>
                <a:sym typeface=""/>
              </a:rPr>
              <a:t>, </a:t>
            </a:r>
            <a:r>
              <a:rPr lang="en-US" sz="1400" kern="0" dirty="0" err="1">
                <a:solidFill>
                  <a:srgbClr val="0C1C1D">
                    <a:lumMod val="100000"/>
                  </a:srgbClr>
                </a:solidFill>
                <a:latin typeface="Arial" panose="020B0604020202020204" pitchFamily="34" charset="0"/>
                <a:sym typeface=""/>
              </a:rPr>
              <a:t>sagte</a:t>
            </a:r>
            <a:r>
              <a:rPr lang="en-US" sz="1400" kern="0" dirty="0">
                <a:solidFill>
                  <a:srgbClr val="0C1C1D">
                    <a:lumMod val="100000"/>
                  </a:srgbClr>
                </a:solidFill>
                <a:latin typeface="Arial" panose="020B0604020202020204" pitchFamily="34" charset="0"/>
                <a:sym typeface=""/>
              </a:rPr>
              <a:t> </a:t>
            </a:r>
            <a:r>
              <a:rPr lang="en-US" sz="1400" kern="0" dirty="0" err="1">
                <a:solidFill>
                  <a:srgbClr val="0C1C1D">
                    <a:lumMod val="100000"/>
                  </a:srgbClr>
                </a:solidFill>
                <a:latin typeface="Arial" panose="020B0604020202020204" pitchFamily="34" charset="0"/>
                <a:sym typeface=""/>
              </a:rPr>
              <a:t>sie</a:t>
            </a:r>
            <a:r>
              <a:rPr lang="en-US" sz="1400" kern="0" dirty="0">
                <a:solidFill>
                  <a:srgbClr val="0C1C1D">
                    <a:lumMod val="100000"/>
                  </a:srgbClr>
                </a:solidFill>
                <a:latin typeface="Arial" panose="020B0604020202020204" pitchFamily="34" charset="0"/>
                <a:sym typeface=""/>
              </a:rPr>
              <a:t>...</a:t>
            </a:r>
          </a:p>
          <a:p>
            <a:pPr>
              <a:lnSpc>
                <a:spcPct val="100000"/>
              </a:lnSpc>
            </a:pPr>
            <a:endParaRPr lang="en-US" sz="1500" dirty="0">
              <a:latin typeface="Arial" panose="020B0604020202020204" pitchFamily="34" charset="0"/>
              <a:sym typeface=""/>
            </a:endParaRPr>
          </a:p>
          <a:p>
            <a:pPr marL="431165" marR="436245" indent="-635" algn="ctr">
              <a:lnSpc>
                <a:spcPct val="100000"/>
              </a:lnSpc>
              <a:spcBef>
                <a:spcPts val="1280"/>
              </a:spcBef>
            </a:pPr>
            <a:r>
              <a:rPr lang="en-US" sz="1800" kern="0" dirty="0">
                <a:solidFill>
                  <a:srgbClr val="074A87">
                    <a:lumMod val="100000"/>
                  </a:srgbClr>
                </a:solidFill>
                <a:latin typeface="Arial" panose="020B0604020202020204" pitchFamily="34" charset="0"/>
                <a:sym typeface=""/>
              </a:rPr>
              <a:t> </a:t>
            </a:r>
            <a:r>
              <a:rPr lang="en-US" sz="1600" kern="0" dirty="0">
                <a:solidFill>
                  <a:srgbClr val="074A87">
                    <a:lumMod val="100000"/>
                  </a:srgbClr>
                </a:solidFill>
                <a:latin typeface="Arial" panose="020B0604020202020204" pitchFamily="34" charset="0"/>
                <a:sym typeface=""/>
              </a:rPr>
              <a:t>"</a:t>
            </a:r>
            <a:r>
              <a:rPr sz="1600" dirty="0"/>
              <a:t> </a:t>
            </a:r>
            <a:r>
              <a:rPr lang="en-US" sz="1400" kern="0" dirty="0">
                <a:solidFill>
                  <a:srgbClr val="074A87">
                    <a:lumMod val="100000"/>
                  </a:srgbClr>
                </a:solidFill>
                <a:latin typeface="Arial" panose="020B0604020202020204" pitchFamily="34" charset="0"/>
                <a:sym typeface=""/>
              </a:rPr>
              <a:t> Ich bin </a:t>
            </a:r>
            <a:r>
              <a:rPr lang="en-US" sz="1400" kern="0" dirty="0" err="1">
                <a:solidFill>
                  <a:srgbClr val="074A87">
                    <a:lumMod val="100000"/>
                  </a:srgbClr>
                </a:solidFill>
                <a:latin typeface="Arial" panose="020B0604020202020204" pitchFamily="34" charset="0"/>
                <a:sym typeface=""/>
              </a:rPr>
              <a:t>immer</a:t>
            </a:r>
            <a:r>
              <a:rPr lang="en-US" sz="1400" kern="0" dirty="0">
                <a:solidFill>
                  <a:srgbClr val="074A87">
                    <a:lumMod val="100000"/>
                  </a:srgbClr>
                </a:solidFill>
                <a:latin typeface="Arial" panose="020B0604020202020204" pitchFamily="34" charset="0"/>
                <a:sym typeface=""/>
              </a:rPr>
              <a:t> </a:t>
            </a:r>
            <a:r>
              <a:rPr lang="en-US" sz="1400" kern="0" dirty="0" err="1">
                <a:solidFill>
                  <a:srgbClr val="074A87">
                    <a:lumMod val="100000"/>
                  </a:srgbClr>
                </a:solidFill>
                <a:latin typeface="Arial" panose="020B0604020202020204" pitchFamily="34" charset="0"/>
                <a:sym typeface=""/>
              </a:rPr>
              <a:t>etwas</a:t>
            </a:r>
            <a:r>
              <a:rPr lang="en-US" sz="1400" kern="0" dirty="0">
                <a:solidFill>
                  <a:srgbClr val="074A87">
                    <a:lumMod val="100000"/>
                  </a:srgbClr>
                </a:solidFill>
                <a:latin typeface="Arial" panose="020B0604020202020204" pitchFamily="34" charset="0"/>
                <a:sym typeface=""/>
              </a:rPr>
              <a:t> </a:t>
            </a:r>
            <a:r>
              <a:rPr lang="en-US" sz="1400" kern="0" dirty="0" err="1">
                <a:solidFill>
                  <a:srgbClr val="074A87">
                    <a:lumMod val="100000"/>
                  </a:srgbClr>
                </a:solidFill>
                <a:latin typeface="Arial" panose="020B0604020202020204" pitchFamily="34" charset="0"/>
                <a:sym typeface=""/>
              </a:rPr>
              <a:t>müde</a:t>
            </a:r>
            <a:r>
              <a:rPr lang="en-US" sz="1400" kern="0" dirty="0">
                <a:solidFill>
                  <a:srgbClr val="074A87">
                    <a:lumMod val="100000"/>
                  </a:srgbClr>
                </a:solidFill>
                <a:latin typeface="Arial" panose="020B0604020202020204" pitchFamily="34" charset="0"/>
                <a:sym typeface=""/>
              </a:rPr>
              <a:t>, ich </a:t>
            </a:r>
            <a:r>
              <a:rPr lang="en-US" sz="1400" kern="0" dirty="0" err="1">
                <a:solidFill>
                  <a:srgbClr val="074A87">
                    <a:lumMod val="100000"/>
                  </a:srgbClr>
                </a:solidFill>
                <a:latin typeface="Arial" panose="020B0604020202020204" pitchFamily="34" charset="0"/>
                <a:sym typeface=""/>
              </a:rPr>
              <a:t>huste</a:t>
            </a:r>
            <a:r>
              <a:rPr lang="en-US" sz="1400" kern="0" dirty="0">
                <a:solidFill>
                  <a:srgbClr val="074A87">
                    <a:lumMod val="100000"/>
                  </a:srgbClr>
                </a:solidFill>
                <a:latin typeface="Arial" panose="020B0604020202020204" pitchFamily="34" charset="0"/>
                <a:sym typeface=""/>
              </a:rPr>
              <a:t> </a:t>
            </a:r>
            <a:r>
              <a:rPr lang="en-US" sz="1400" kern="0" dirty="0" err="1">
                <a:solidFill>
                  <a:srgbClr val="074A87">
                    <a:lumMod val="100000"/>
                  </a:srgbClr>
                </a:solidFill>
                <a:latin typeface="Arial" panose="020B0604020202020204" pitchFamily="34" charset="0"/>
                <a:sym typeface=""/>
              </a:rPr>
              <a:t>immernoch</a:t>
            </a:r>
            <a:r>
              <a:rPr lang="en-US" sz="1400" kern="0" dirty="0">
                <a:solidFill>
                  <a:srgbClr val="074A87">
                    <a:lumMod val="100000"/>
                  </a:srgbClr>
                </a:solidFill>
                <a:latin typeface="Arial" panose="020B0604020202020204" pitchFamily="34" charset="0"/>
                <a:sym typeface=""/>
              </a:rPr>
              <a:t> am Morgen und ich </a:t>
            </a:r>
            <a:r>
              <a:rPr lang="en-US" sz="1400" kern="0" dirty="0" err="1">
                <a:solidFill>
                  <a:srgbClr val="074A87">
                    <a:lumMod val="100000"/>
                  </a:srgbClr>
                </a:solidFill>
                <a:latin typeface="Arial" panose="020B0604020202020204" pitchFamily="34" charset="0"/>
                <a:sym typeface=""/>
              </a:rPr>
              <a:t>nehme</a:t>
            </a:r>
            <a:r>
              <a:rPr lang="en-US" sz="1400" kern="0" dirty="0">
                <a:solidFill>
                  <a:srgbClr val="074A87">
                    <a:lumMod val="100000"/>
                  </a:srgbClr>
                </a:solidFill>
                <a:latin typeface="Arial" panose="020B0604020202020204" pitchFamily="34" charset="0"/>
                <a:sym typeface=""/>
              </a:rPr>
              <a:t> </a:t>
            </a:r>
            <a:r>
              <a:rPr lang="en-US" sz="1400" kern="0" dirty="0" err="1">
                <a:solidFill>
                  <a:srgbClr val="074A87">
                    <a:lumMod val="100000"/>
                  </a:srgbClr>
                </a:solidFill>
                <a:latin typeface="Arial" panose="020B0604020202020204" pitchFamily="34" charset="0"/>
                <a:sym typeface=""/>
              </a:rPr>
              <a:t>meine</a:t>
            </a:r>
            <a:r>
              <a:rPr lang="en-US" sz="1400" kern="0" dirty="0">
                <a:solidFill>
                  <a:srgbClr val="074A87">
                    <a:lumMod val="100000"/>
                  </a:srgbClr>
                </a:solidFill>
                <a:latin typeface="Arial" panose="020B0604020202020204" pitchFamily="34" charset="0"/>
                <a:sym typeface=""/>
              </a:rPr>
              <a:t> </a:t>
            </a:r>
            <a:r>
              <a:rPr lang="en-US" sz="1400" kern="0" dirty="0" err="1">
                <a:solidFill>
                  <a:srgbClr val="074A87">
                    <a:lumMod val="100000"/>
                  </a:srgbClr>
                </a:solidFill>
                <a:latin typeface="Arial" panose="020B0604020202020204" pitchFamily="34" charset="0"/>
                <a:sym typeface=""/>
              </a:rPr>
              <a:t>Medikamente</a:t>
            </a:r>
            <a:r>
              <a:rPr lang="en-US" sz="1400" kern="0" dirty="0">
                <a:solidFill>
                  <a:srgbClr val="074A87">
                    <a:lumMod val="100000"/>
                  </a:srgbClr>
                </a:solidFill>
                <a:latin typeface="Arial" panose="020B0604020202020204" pitchFamily="34" charset="0"/>
                <a:sym typeface=""/>
              </a:rPr>
              <a:t> </a:t>
            </a:r>
            <a:r>
              <a:rPr lang="en-US" sz="1400" kern="0" dirty="0" err="1">
                <a:solidFill>
                  <a:srgbClr val="074A87">
                    <a:lumMod val="100000"/>
                  </a:srgbClr>
                </a:solidFill>
                <a:latin typeface="Arial" panose="020B0604020202020204" pitchFamily="34" charset="0"/>
                <a:sym typeface=""/>
              </a:rPr>
              <a:t>für</a:t>
            </a:r>
            <a:r>
              <a:rPr lang="en-US" sz="1400" kern="0" dirty="0">
                <a:solidFill>
                  <a:srgbClr val="074A87">
                    <a:lumMod val="100000"/>
                  </a:srgbClr>
                </a:solidFill>
                <a:latin typeface="Arial" panose="020B0604020202020204" pitchFamily="34" charset="0"/>
                <a:sym typeface=""/>
              </a:rPr>
              <a:t> </a:t>
            </a:r>
            <a:r>
              <a:rPr lang="en-US" sz="1400" kern="0" dirty="0" err="1">
                <a:solidFill>
                  <a:srgbClr val="074A87">
                    <a:lumMod val="100000"/>
                  </a:srgbClr>
                </a:solidFill>
                <a:latin typeface="Arial" panose="020B0604020202020204" pitchFamily="34" charset="0"/>
                <a:sym typeface=""/>
              </a:rPr>
              <a:t>meine</a:t>
            </a:r>
            <a:r>
              <a:rPr lang="en-US" sz="1400" kern="0" dirty="0">
                <a:solidFill>
                  <a:srgbClr val="074A87">
                    <a:lumMod val="100000"/>
                  </a:srgbClr>
                </a:solidFill>
                <a:latin typeface="Arial" panose="020B0604020202020204" pitchFamily="34" charset="0"/>
                <a:sym typeface=""/>
              </a:rPr>
              <a:t> </a:t>
            </a:r>
            <a:r>
              <a:rPr lang="en-US" sz="1400" kern="0" dirty="0" err="1">
                <a:solidFill>
                  <a:srgbClr val="074A87">
                    <a:lumMod val="100000"/>
                  </a:srgbClr>
                </a:solidFill>
                <a:latin typeface="Arial" panose="020B0604020202020204" pitchFamily="34" charset="0"/>
                <a:sym typeface=""/>
              </a:rPr>
              <a:t>Atemwege</a:t>
            </a:r>
            <a:r>
              <a:rPr lang="en-US" sz="1400" kern="0" dirty="0">
                <a:solidFill>
                  <a:srgbClr val="074A87">
                    <a:lumMod val="100000"/>
                  </a:srgbClr>
                </a:solidFill>
                <a:latin typeface="Arial" panose="020B0604020202020204" pitchFamily="34" charset="0"/>
                <a:sym typeface=""/>
              </a:rPr>
              <a:t> </a:t>
            </a:r>
            <a:r>
              <a:rPr lang="en-US" sz="1400" kern="0" dirty="0" err="1">
                <a:solidFill>
                  <a:srgbClr val="074A87">
                    <a:lumMod val="100000"/>
                  </a:srgbClr>
                </a:solidFill>
                <a:latin typeface="Arial" panose="020B0604020202020204" pitchFamily="34" charset="0"/>
                <a:sym typeface=""/>
              </a:rPr>
              <a:t>jeden</a:t>
            </a:r>
            <a:r>
              <a:rPr lang="en-US" sz="1400" kern="0" dirty="0">
                <a:solidFill>
                  <a:srgbClr val="074A87">
                    <a:lumMod val="100000"/>
                  </a:srgbClr>
                </a:solidFill>
                <a:latin typeface="Arial" panose="020B0604020202020204" pitchFamily="34" charset="0"/>
                <a:sym typeface=""/>
              </a:rPr>
              <a:t> Tag"</a:t>
            </a:r>
            <a:r>
              <a:rPr sz="1600" dirty="0"/>
              <a:t> </a:t>
            </a:r>
            <a:endParaRPr dirty="0"/>
          </a:p>
        </p:txBody>
      </p:sp>
      <p:sp>
        <p:nvSpPr>
          <p:cNvPr id="9" name="object 9"/>
          <p:cNvSpPr txBox="1"/>
          <p:nvPr/>
        </p:nvSpPr>
        <p:spPr>
          <a:xfrm>
            <a:off x="302158" y="4746142"/>
            <a:ext cx="2745842" cy="135935"/>
          </a:xfrm>
          <a:prstGeom prst="rect">
            <a:avLst/>
          </a:prstGeom>
        </p:spPr>
        <p:txBody>
          <a:bodyPr vert="horz" wrap="square" lIns="0" tIns="12700" rIns="0" bIns="0">
            <a:spAutoFit/>
          </a:bodyPr>
          <a:lstStyle/>
          <a:p>
            <a:pPr marL="12700">
              <a:lnSpc>
                <a:spcPct val="100000"/>
              </a:lnSpc>
              <a:spcBef>
                <a:spcPts val="100"/>
              </a:spcBef>
            </a:pPr>
            <a:r>
              <a:rPr lang="en-US" sz="800" dirty="0">
                <a:solidFill>
                  <a:srgbClr val="0C1C1D"/>
                </a:solidFill>
                <a:latin typeface="Arial" panose="020B0604020202020204" pitchFamily="34" charset="0"/>
                <a:sym typeface=""/>
              </a:rPr>
              <a:t>OCS, </a:t>
            </a:r>
            <a:r>
              <a:rPr lang="en-US" sz="800" dirty="0" err="1">
                <a:solidFill>
                  <a:srgbClr val="0C1C1D"/>
                </a:solidFill>
                <a:latin typeface="Arial" panose="020B0604020202020204" pitchFamily="34" charset="0"/>
                <a:sym typeface=""/>
              </a:rPr>
              <a:t>Kortikosteroide</a:t>
            </a:r>
            <a:r>
              <a:rPr lang="en-US" sz="800" dirty="0">
                <a:solidFill>
                  <a:srgbClr val="0C1C1D"/>
                </a:solidFill>
                <a:latin typeface="Arial" panose="020B0604020202020204" pitchFamily="34" charset="0"/>
                <a:sym typeface=""/>
              </a:rPr>
              <a:t> </a:t>
            </a:r>
            <a:r>
              <a:rPr lang="en-US" sz="800" dirty="0" err="1">
                <a:solidFill>
                  <a:srgbClr val="0C1C1D"/>
                </a:solidFill>
                <a:latin typeface="Arial" panose="020B0604020202020204" pitchFamily="34" charset="0"/>
                <a:sym typeface=""/>
              </a:rPr>
              <a:t>zum</a:t>
            </a:r>
            <a:r>
              <a:rPr lang="en-US" sz="800" dirty="0">
                <a:solidFill>
                  <a:srgbClr val="0C1C1D"/>
                </a:solidFill>
                <a:latin typeface="Arial" panose="020B0604020202020204" pitchFamily="34" charset="0"/>
                <a:sym typeface=""/>
              </a:rPr>
              <a:t> </a:t>
            </a:r>
            <a:r>
              <a:rPr lang="en-US" sz="800" dirty="0" err="1">
                <a:solidFill>
                  <a:srgbClr val="0C1C1D"/>
                </a:solidFill>
                <a:latin typeface="Arial" panose="020B0604020202020204" pitchFamily="34" charset="0"/>
                <a:sym typeface=""/>
              </a:rPr>
              <a:t>Einnehmen</a:t>
            </a:r>
            <a:endParaRPr lang="en-US" sz="800" dirty="0">
              <a:latin typeface="Arial" panose="020B0604020202020204" pitchFamily="34" charset="0"/>
              <a:sym typeface=""/>
            </a:endParaRPr>
          </a:p>
        </p:txBody>
      </p:sp>
      <p:sp>
        <p:nvSpPr>
          <p:cNvPr id="10" name="object 10"/>
          <p:cNvSpPr txBox="1">
            <a:spLocks noGrp="1"/>
          </p:cNvSpPr>
          <p:nvPr>
            <p:ph type="title"/>
          </p:nvPr>
        </p:nvSpPr>
        <p:spPr>
          <a:xfrm>
            <a:off x="3532759" y="171653"/>
            <a:ext cx="2306955" cy="514350"/>
          </a:xfrm>
          <a:prstGeom prst="rect">
            <a:avLst/>
          </a:prstGeom>
        </p:spPr>
        <p:txBody>
          <a:bodyPr vert="horz" wrap="square" lIns="0" tIns="13335" rIns="0" bIns="0">
            <a:spAutoFit/>
          </a:bodyPr>
          <a:lstStyle/>
          <a:p>
            <a:pPr marL="12700">
              <a:lnSpc>
                <a:spcPct val="100000"/>
              </a:lnSpc>
              <a:spcBef>
                <a:spcPts val="105"/>
              </a:spcBef>
            </a:pPr>
            <a:r>
              <a:rPr lang="en-US" sz="3200">
                <a:latin typeface="Arial" panose="020B0604020202020204" pitchFamily="34" charset="0"/>
                <a:cs typeface="+mn-cs"/>
                <a:sym typeface=""/>
              </a:rPr>
              <a:t>Präsentation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93035" y="178688"/>
            <a:ext cx="5003165" cy="513715"/>
          </a:xfrm>
          <a:prstGeom prst="rect">
            <a:avLst/>
          </a:prstGeom>
        </p:spPr>
        <p:txBody>
          <a:bodyPr vert="horz" wrap="square" lIns="0" tIns="13335" rIns="0" bIns="0">
            <a:spAutoFit/>
          </a:bodyPr>
          <a:lstStyle/>
          <a:p>
            <a:pPr marL="12700">
              <a:lnSpc>
                <a:spcPct val="100000"/>
              </a:lnSpc>
              <a:spcBef>
                <a:spcPts val="105"/>
              </a:spcBef>
            </a:pPr>
            <a:r>
              <a:rPr lang="en-US" sz="3200" dirty="0" err="1">
                <a:latin typeface="Arial" panose="020B0604020202020204" pitchFamily="34" charset="0"/>
                <a:cs typeface="+mn-cs"/>
                <a:sym typeface=""/>
              </a:rPr>
              <a:t>Körperliche</a:t>
            </a:r>
            <a:r>
              <a:rPr lang="en-US" sz="3200" dirty="0">
                <a:latin typeface="Arial" panose="020B0604020202020204" pitchFamily="34" charset="0"/>
                <a:cs typeface="+mn-cs"/>
                <a:sym typeface=""/>
              </a:rPr>
              <a:t> </a:t>
            </a:r>
            <a:r>
              <a:rPr lang="en-US" sz="3200" dirty="0" err="1">
                <a:latin typeface="Arial" panose="020B0604020202020204" pitchFamily="34" charset="0"/>
                <a:cs typeface="+mn-cs"/>
                <a:sym typeface=""/>
              </a:rPr>
              <a:t>Untersuchung</a:t>
            </a:r>
            <a:endParaRPr lang="en-US" sz="3200" dirty="0">
              <a:latin typeface="Arial" panose="020B0604020202020204" pitchFamily="34" charset="0"/>
              <a:cs typeface="+mn-cs"/>
              <a:sym typeface=""/>
            </a:endParaRPr>
          </a:p>
        </p:txBody>
      </p:sp>
      <p:sp>
        <p:nvSpPr>
          <p:cNvPr id="3" name="object 3"/>
          <p:cNvSpPr/>
          <p:nvPr/>
        </p:nvSpPr>
        <p:spPr>
          <a:xfrm>
            <a:off x="8016240" y="89915"/>
            <a:ext cx="1043940" cy="672084"/>
          </a:xfrm>
          <a:prstGeom prst="rect">
            <a:avLst/>
          </a:prstGeom>
          <a:blipFill>
            <a:blip r:embed="rId2" cstate="print"/>
            <a:stretch>
              <a:fillRect/>
            </a:stretch>
          </a:blipFill>
        </p:spPr>
        <p:txBody>
          <a:bodyPr wrap="square" lIns="0" tIns="0" rIns="0" bIns="0"/>
          <a:lstStyle/>
          <a:p>
            <a:endParaRPr/>
          </a:p>
        </p:txBody>
      </p:sp>
      <p:sp>
        <p:nvSpPr>
          <p:cNvPr id="4" name="object 4"/>
          <p:cNvSpPr txBox="1"/>
          <p:nvPr/>
        </p:nvSpPr>
        <p:spPr>
          <a:xfrm>
            <a:off x="542950" y="2860675"/>
            <a:ext cx="1348740" cy="574040"/>
          </a:xfrm>
          <a:prstGeom prst="rect">
            <a:avLst/>
          </a:prstGeom>
        </p:spPr>
        <p:txBody>
          <a:bodyPr vert="horz" wrap="square" lIns="0" tIns="12700" rIns="0" bIns="0">
            <a:spAutoFit/>
          </a:bodyPr>
          <a:lstStyle/>
          <a:p>
            <a:pPr marL="12700" marR="5080" indent="19685">
              <a:lnSpc>
                <a:spcPct val="100000"/>
              </a:lnSpc>
              <a:spcBef>
                <a:spcPts val="100"/>
              </a:spcBef>
            </a:pPr>
            <a:r>
              <a:rPr lang="en-US" sz="1800" b="1">
                <a:solidFill>
                  <a:srgbClr val="424242"/>
                </a:solidFill>
                <a:latin typeface="Arial" panose="020B0604020202020204" pitchFamily="34" charset="0"/>
                <a:sym typeface=""/>
              </a:rPr>
              <a:t>Frau Vitalina 70 Jahre alt</a:t>
            </a:r>
            <a:endParaRPr lang="en-US" sz="1800" dirty="0">
              <a:latin typeface="Arial" panose="020B0604020202020204" pitchFamily="34" charset="0"/>
              <a:sym typeface=""/>
            </a:endParaRPr>
          </a:p>
        </p:txBody>
      </p:sp>
      <p:sp>
        <p:nvSpPr>
          <p:cNvPr id="5" name="object 5"/>
          <p:cNvSpPr/>
          <p:nvPr/>
        </p:nvSpPr>
        <p:spPr>
          <a:xfrm>
            <a:off x="851014" y="1377136"/>
            <a:ext cx="687890" cy="1329427"/>
          </a:xfrm>
          <a:prstGeom prst="rect">
            <a:avLst/>
          </a:prstGeom>
          <a:blipFill>
            <a:blip r:embed="rId3" cstate="print"/>
            <a:stretch>
              <a:fillRect/>
            </a:stretch>
          </a:blipFill>
        </p:spPr>
        <p:txBody>
          <a:bodyPr wrap="square" lIns="0" tIns="0" rIns="0" bIns="0"/>
          <a:lstStyle/>
          <a:p>
            <a:endParaRPr/>
          </a:p>
        </p:txBody>
      </p:sp>
      <p:grpSp>
        <p:nvGrpSpPr>
          <p:cNvPr id="6" name="object 6"/>
          <p:cNvGrpSpPr/>
          <p:nvPr/>
        </p:nvGrpSpPr>
        <p:grpSpPr>
          <a:xfrm>
            <a:off x="2638030" y="1239003"/>
            <a:ext cx="6172835" cy="3270885"/>
            <a:chOff x="2638030" y="1239003"/>
            <a:chExt cx="6172835" cy="3270885"/>
          </a:xfrm>
        </p:grpSpPr>
        <p:sp>
          <p:nvSpPr>
            <p:cNvPr id="7" name="object 7"/>
            <p:cNvSpPr/>
            <p:nvPr/>
          </p:nvSpPr>
          <p:spPr>
            <a:xfrm>
              <a:off x="2638030" y="1239003"/>
              <a:ext cx="6172240" cy="3270529"/>
            </a:xfrm>
            <a:prstGeom prst="rect">
              <a:avLst/>
            </a:prstGeom>
            <a:blipFill>
              <a:blip r:embed="rId4" cstate="print"/>
              <a:stretch>
                <a:fillRect/>
              </a:stretch>
            </a:blipFill>
          </p:spPr>
          <p:txBody>
            <a:bodyPr wrap="square" lIns="0" tIns="0" rIns="0" bIns="0"/>
            <a:lstStyle/>
            <a:p>
              <a:endParaRPr/>
            </a:p>
          </p:txBody>
        </p:sp>
        <p:sp>
          <p:nvSpPr>
            <p:cNvPr id="8" name="object 8"/>
            <p:cNvSpPr/>
            <p:nvPr/>
          </p:nvSpPr>
          <p:spPr>
            <a:xfrm>
              <a:off x="2676651" y="1257223"/>
              <a:ext cx="6096000" cy="3194304"/>
            </a:xfrm>
            <a:prstGeom prst="rect">
              <a:avLst/>
            </a:prstGeom>
            <a:blipFill>
              <a:blip r:embed="rId5" cstate="print"/>
              <a:stretch>
                <a:fillRect/>
              </a:stretch>
            </a:blipFill>
          </p:spPr>
          <p:txBody>
            <a:bodyPr wrap="square" lIns="0" tIns="0" rIns="0" bIns="0"/>
            <a:lstStyle/>
            <a:p>
              <a:endParaRPr/>
            </a:p>
          </p:txBody>
        </p:sp>
        <p:sp>
          <p:nvSpPr>
            <p:cNvPr id="9" name="object 9"/>
            <p:cNvSpPr/>
            <p:nvPr/>
          </p:nvSpPr>
          <p:spPr>
            <a:xfrm>
              <a:off x="2676651" y="1257198"/>
              <a:ext cx="6096000" cy="3194685"/>
            </a:xfrm>
            <a:custGeom>
              <a:avLst/>
              <a:gdLst/>
              <a:ahLst/>
              <a:cxnLst/>
              <a:rect l="l" t="t" r="r" b="b"/>
              <a:pathLst>
                <a:path w="6096000" h="3194685">
                  <a:moveTo>
                    <a:pt x="6096000" y="0"/>
                  </a:moveTo>
                  <a:lnTo>
                    <a:pt x="0" y="0"/>
                  </a:lnTo>
                  <a:lnTo>
                    <a:pt x="0" y="3194304"/>
                  </a:lnTo>
                  <a:lnTo>
                    <a:pt x="6096000" y="3194304"/>
                  </a:lnTo>
                  <a:lnTo>
                    <a:pt x="6096000" y="0"/>
                  </a:lnTo>
                  <a:close/>
                </a:path>
              </a:pathLst>
            </a:custGeom>
            <a:solidFill>
              <a:srgbClr val="BADFE2"/>
            </a:solidFill>
          </p:spPr>
          <p:txBody>
            <a:bodyPr wrap="square" lIns="0" tIns="0" rIns="0" bIns="0"/>
            <a:lstStyle/>
            <a:p>
              <a:endParaRPr/>
            </a:p>
          </p:txBody>
        </p:sp>
        <p:sp>
          <p:nvSpPr>
            <p:cNvPr id="10" name="object 10"/>
            <p:cNvSpPr/>
            <p:nvPr/>
          </p:nvSpPr>
          <p:spPr>
            <a:xfrm>
              <a:off x="2671952" y="1252473"/>
              <a:ext cx="6105525" cy="3211830"/>
            </a:xfrm>
            <a:custGeom>
              <a:avLst/>
              <a:gdLst/>
              <a:ahLst/>
              <a:cxnLst/>
              <a:rect l="l" t="t" r="r" b="b"/>
              <a:pathLst>
                <a:path w="6105525" h="3211829">
                  <a:moveTo>
                    <a:pt x="4699" y="0"/>
                  </a:moveTo>
                  <a:lnTo>
                    <a:pt x="4699" y="3211728"/>
                  </a:lnTo>
                </a:path>
                <a:path w="6105525" h="3211829">
                  <a:moveTo>
                    <a:pt x="6100699" y="0"/>
                  </a:moveTo>
                  <a:lnTo>
                    <a:pt x="6100699" y="3211728"/>
                  </a:lnTo>
                </a:path>
                <a:path w="6105525" h="3211829">
                  <a:moveTo>
                    <a:pt x="0" y="4699"/>
                  </a:moveTo>
                  <a:lnTo>
                    <a:pt x="6105525" y="4699"/>
                  </a:lnTo>
                </a:path>
              </a:pathLst>
            </a:custGeom>
            <a:ln w="9525">
              <a:solidFill>
                <a:srgbClr val="B6DCDF"/>
              </a:solidFill>
            </a:ln>
          </p:spPr>
          <p:txBody>
            <a:bodyPr wrap="square" lIns="0" tIns="0" rIns="0" bIns="0"/>
            <a:lstStyle/>
            <a:p>
              <a:endParaRPr/>
            </a:p>
          </p:txBody>
        </p:sp>
        <p:sp>
          <p:nvSpPr>
            <p:cNvPr id="11" name="object 11"/>
            <p:cNvSpPr/>
            <p:nvPr/>
          </p:nvSpPr>
          <p:spPr>
            <a:xfrm>
              <a:off x="2671952" y="4451502"/>
              <a:ext cx="6105525" cy="0"/>
            </a:xfrm>
            <a:custGeom>
              <a:avLst/>
              <a:gdLst/>
              <a:ahLst/>
              <a:cxnLst/>
              <a:rect l="l" t="t" r="r" b="b"/>
              <a:pathLst>
                <a:path w="6105525">
                  <a:moveTo>
                    <a:pt x="0" y="0"/>
                  </a:moveTo>
                  <a:lnTo>
                    <a:pt x="6105525" y="0"/>
                  </a:lnTo>
                </a:path>
              </a:pathLst>
            </a:custGeom>
            <a:ln w="25400">
              <a:solidFill>
                <a:srgbClr val="FFFFFF"/>
              </a:solidFill>
            </a:ln>
          </p:spPr>
          <p:txBody>
            <a:bodyPr wrap="square" lIns="0" tIns="0" rIns="0" bIns="0"/>
            <a:lstStyle/>
            <a:p>
              <a:endParaRPr/>
            </a:p>
          </p:txBody>
        </p:sp>
      </p:grpSp>
      <p:sp>
        <p:nvSpPr>
          <p:cNvPr id="12" name="object 12"/>
          <p:cNvSpPr txBox="1"/>
          <p:nvPr/>
        </p:nvSpPr>
        <p:spPr>
          <a:xfrm>
            <a:off x="2656014" y="1286002"/>
            <a:ext cx="6137275" cy="3013646"/>
          </a:xfrm>
          <a:prstGeom prst="rect">
            <a:avLst/>
          </a:prstGeom>
        </p:spPr>
        <p:txBody>
          <a:bodyPr vert="horz" wrap="square" lIns="0" tIns="12700" rIns="0" bIns="0">
            <a:spAutoFit/>
          </a:bodyPr>
          <a:lstStyle/>
          <a:p>
            <a:pPr marL="381635" indent="-269875">
              <a:lnSpc>
                <a:spcPct val="100000"/>
              </a:lnSpc>
              <a:spcBef>
                <a:spcPts val="100"/>
              </a:spcBef>
              <a:buClr>
                <a:srgbClr val="000000"/>
              </a:buClr>
              <a:buChar char="•"/>
              <a:tabLst>
                <a:tab pos="381635" algn="l"/>
                <a:tab pos="382270" algn="l"/>
              </a:tabLst>
            </a:pPr>
            <a:r>
              <a:rPr lang="en-US" sz="1200" kern="0" dirty="0" err="1">
                <a:latin typeface="Arial" panose="020B0604020202020204" pitchFamily="34" charset="0"/>
                <a:sym typeface=""/>
              </a:rPr>
              <a:t>Keine</a:t>
            </a:r>
            <a:r>
              <a:rPr lang="en-US" sz="1200" kern="0" dirty="0">
                <a:latin typeface="Arial" panose="020B0604020202020204" pitchFamily="34" charset="0"/>
                <a:sym typeface=""/>
              </a:rPr>
              <a:t> </a:t>
            </a:r>
            <a:r>
              <a:rPr lang="en-US" sz="1200" kern="0" dirty="0" err="1">
                <a:latin typeface="Arial" panose="020B0604020202020204" pitchFamily="34" charset="0"/>
                <a:sym typeface=""/>
              </a:rPr>
              <a:t>Anzeichen</a:t>
            </a:r>
            <a:r>
              <a:rPr lang="en-US" sz="1200" kern="0" dirty="0">
                <a:latin typeface="Arial" panose="020B0604020202020204" pitchFamily="34" charset="0"/>
                <a:sym typeface=""/>
              </a:rPr>
              <a:t> von </a:t>
            </a:r>
            <a:r>
              <a:rPr lang="en-US" sz="1200" kern="0" dirty="0" err="1">
                <a:latin typeface="Arial" panose="020B0604020202020204" pitchFamily="34" charset="0"/>
                <a:sym typeface=""/>
              </a:rPr>
              <a:t>Atemproblemen</a:t>
            </a:r>
            <a:endParaRPr lang="en-US" sz="1200" kern="0" dirty="0">
              <a:latin typeface="Arial" panose="020B0604020202020204" pitchFamily="34" charset="0"/>
              <a:sym typeface=""/>
            </a:endParaRPr>
          </a:p>
          <a:p>
            <a:pPr>
              <a:lnSpc>
                <a:spcPct val="100000"/>
              </a:lnSpc>
              <a:buFont typeface="Arial"/>
              <a:buChar char="•"/>
            </a:pPr>
            <a:endParaRPr lang="en-US" sz="1250" dirty="0">
              <a:latin typeface="Arial" panose="020B0604020202020204" pitchFamily="34" charset="0"/>
              <a:sym typeface=""/>
            </a:endParaRPr>
          </a:p>
          <a:p>
            <a:pPr marL="381635" indent="-269875">
              <a:lnSpc>
                <a:spcPct val="100000"/>
              </a:lnSpc>
              <a:buChar char="•"/>
              <a:tabLst>
                <a:tab pos="381635" algn="l"/>
                <a:tab pos="382270" algn="l"/>
              </a:tabLst>
            </a:pPr>
            <a:r>
              <a:rPr lang="en-US" sz="1200" dirty="0" err="1">
                <a:latin typeface="Arial" panose="020B0604020202020204" pitchFamily="34" charset="0"/>
                <a:sym typeface=""/>
              </a:rPr>
              <a:t>Blutdruck</a:t>
            </a:r>
            <a:r>
              <a:rPr lang="en-US" sz="1200" dirty="0">
                <a:latin typeface="Arial" panose="020B0604020202020204" pitchFamily="34" charset="0"/>
                <a:sym typeface=""/>
              </a:rPr>
              <a:t> 138/94mmHg; </a:t>
            </a:r>
            <a:r>
              <a:rPr lang="en-US" sz="1200" dirty="0" err="1">
                <a:latin typeface="Arial" panose="020B0604020202020204" pitchFamily="34" charset="0"/>
                <a:sym typeface=""/>
              </a:rPr>
              <a:t>Herzfrequenz</a:t>
            </a:r>
            <a:r>
              <a:rPr lang="en-US" sz="1200" dirty="0">
                <a:latin typeface="Arial" panose="020B0604020202020204" pitchFamily="34" charset="0"/>
                <a:sym typeface=""/>
              </a:rPr>
              <a:t>: 80HF</a:t>
            </a:r>
          </a:p>
          <a:p>
            <a:pPr>
              <a:lnSpc>
                <a:spcPct val="100000"/>
              </a:lnSpc>
              <a:spcBef>
                <a:spcPts val="5"/>
              </a:spcBef>
              <a:buFont typeface="Arial"/>
              <a:buChar char="•"/>
            </a:pPr>
            <a:endParaRPr lang="en-US" sz="1250" dirty="0">
              <a:latin typeface="Arial" panose="020B0604020202020204" pitchFamily="34" charset="0"/>
              <a:sym typeface=""/>
            </a:endParaRPr>
          </a:p>
          <a:p>
            <a:pPr marL="381635" indent="-269875">
              <a:lnSpc>
                <a:spcPct val="100000"/>
              </a:lnSpc>
              <a:buChar char="•"/>
              <a:tabLst>
                <a:tab pos="381635" algn="l"/>
                <a:tab pos="382270" algn="l"/>
              </a:tabLst>
            </a:pPr>
            <a:r>
              <a:rPr lang="en-US" sz="1200" dirty="0" err="1">
                <a:latin typeface="Arial" panose="020B0604020202020204" pitchFamily="34" charset="0"/>
                <a:sym typeface=""/>
              </a:rPr>
              <a:t>Herz</a:t>
            </a:r>
            <a:r>
              <a:rPr lang="en-US" sz="1200" dirty="0">
                <a:latin typeface="Arial" panose="020B0604020202020204" pitchFamily="34" charset="0"/>
                <a:sym typeface=""/>
              </a:rPr>
              <a:t>: S1 und S2 </a:t>
            </a:r>
            <a:r>
              <a:rPr lang="en-US" sz="1200" dirty="0" err="1">
                <a:latin typeface="Arial" panose="020B0604020202020204" pitchFamily="34" charset="0"/>
                <a:sym typeface=""/>
              </a:rPr>
              <a:t>arhytmisch</a:t>
            </a:r>
            <a:r>
              <a:rPr lang="en-US" sz="1200" dirty="0">
                <a:latin typeface="Arial" panose="020B0604020202020204" pitchFamily="34" charset="0"/>
                <a:sym typeface=""/>
              </a:rPr>
              <a:t>, </a:t>
            </a:r>
            <a:r>
              <a:rPr lang="en-US" sz="1200" dirty="0" err="1">
                <a:latin typeface="Arial" panose="020B0604020202020204" pitchFamily="34" charset="0"/>
                <a:sym typeface=""/>
              </a:rPr>
              <a:t>keine</a:t>
            </a:r>
            <a:r>
              <a:rPr lang="en-US" sz="1200" dirty="0">
                <a:latin typeface="Arial" panose="020B0604020202020204" pitchFamily="34" charset="0"/>
                <a:sym typeface=""/>
              </a:rPr>
              <a:t> </a:t>
            </a:r>
            <a:r>
              <a:rPr lang="en-US" sz="1200" dirty="0" err="1">
                <a:latin typeface="Arial" panose="020B0604020202020204" pitchFamily="34" charset="0"/>
                <a:sym typeface=""/>
              </a:rPr>
              <a:t>Herzgeräusche</a:t>
            </a:r>
            <a:endParaRPr lang="en-US" sz="1200" dirty="0">
              <a:latin typeface="Arial" panose="020B0604020202020204" pitchFamily="34" charset="0"/>
              <a:sym typeface=""/>
            </a:endParaRPr>
          </a:p>
          <a:p>
            <a:pPr>
              <a:lnSpc>
                <a:spcPct val="100000"/>
              </a:lnSpc>
              <a:spcBef>
                <a:spcPts val="5"/>
              </a:spcBef>
              <a:buFont typeface="Arial"/>
              <a:buChar char="•"/>
            </a:pPr>
            <a:endParaRPr lang="en-US" sz="1250" dirty="0">
              <a:latin typeface="Arial" panose="020B0604020202020204" pitchFamily="34" charset="0"/>
              <a:sym typeface=""/>
            </a:endParaRPr>
          </a:p>
          <a:p>
            <a:pPr marL="381635" marR="109220" indent="-269875">
              <a:lnSpc>
                <a:spcPct val="100000"/>
              </a:lnSpc>
              <a:buChar char="•"/>
              <a:tabLst>
                <a:tab pos="381635" algn="l"/>
                <a:tab pos="382270" algn="l"/>
              </a:tabLst>
            </a:pPr>
            <a:r>
              <a:rPr lang="en-US" sz="1200" dirty="0">
                <a:latin typeface="Arial" panose="020B0604020202020204" pitchFamily="34" charset="0"/>
                <a:sym typeface=""/>
              </a:rPr>
              <a:t>Lunge: </a:t>
            </a:r>
            <a:r>
              <a:rPr lang="en-US" sz="1200" dirty="0" err="1">
                <a:latin typeface="Arial" panose="020B0604020202020204" pitchFamily="34" charset="0"/>
                <a:sym typeface=""/>
              </a:rPr>
              <a:t>beidseits</a:t>
            </a:r>
            <a:r>
              <a:rPr lang="en-US" sz="1200" dirty="0">
                <a:latin typeface="Arial" panose="020B0604020202020204" pitchFamily="34" charset="0"/>
                <a:sym typeface=""/>
              </a:rPr>
              <a:t> </a:t>
            </a:r>
            <a:r>
              <a:rPr lang="en-US" sz="1200" dirty="0" err="1">
                <a:latin typeface="Arial" panose="020B0604020202020204" pitchFamily="34" charset="0"/>
                <a:sym typeface=""/>
              </a:rPr>
              <a:t>vesikuläre</a:t>
            </a:r>
            <a:r>
              <a:rPr lang="en-US" sz="1200" dirty="0">
                <a:latin typeface="Arial" panose="020B0604020202020204" pitchFamily="34" charset="0"/>
                <a:sym typeface=""/>
              </a:rPr>
              <a:t> </a:t>
            </a:r>
            <a:r>
              <a:rPr lang="en-US" sz="1200" dirty="0" err="1">
                <a:latin typeface="Arial" panose="020B0604020202020204" pitchFamily="34" charset="0"/>
                <a:sym typeface=""/>
              </a:rPr>
              <a:t>Atemgeräusche</a:t>
            </a:r>
            <a:r>
              <a:rPr lang="en-US" sz="1200" dirty="0">
                <a:latin typeface="Arial" panose="020B0604020202020204" pitchFamily="34" charset="0"/>
                <a:sym typeface=""/>
              </a:rPr>
              <a:t>, </a:t>
            </a:r>
            <a:r>
              <a:rPr lang="en-US" sz="1200" dirty="0" err="1">
                <a:latin typeface="Arial" panose="020B0604020202020204" pitchFamily="34" charset="0"/>
                <a:sym typeface=""/>
              </a:rPr>
              <a:t>insgesamt</a:t>
            </a:r>
            <a:r>
              <a:rPr lang="en-US" sz="1200" dirty="0">
                <a:latin typeface="Arial" panose="020B0604020202020204" pitchFamily="34" charset="0"/>
                <a:sym typeface=""/>
              </a:rPr>
              <a:t> </a:t>
            </a:r>
            <a:r>
              <a:rPr lang="en-US" sz="1200" dirty="0" err="1">
                <a:latin typeface="Arial" panose="020B0604020202020204" pitchFamily="34" charset="0"/>
                <a:sym typeface=""/>
              </a:rPr>
              <a:t>zurückgegangen</a:t>
            </a:r>
            <a:r>
              <a:rPr lang="en-US" sz="1200" dirty="0">
                <a:latin typeface="Arial" panose="020B0604020202020204" pitchFamily="34" charset="0"/>
                <a:sym typeface=""/>
              </a:rPr>
              <a:t>, normal </a:t>
            </a:r>
            <a:r>
              <a:rPr lang="en-US" sz="1200" dirty="0" err="1">
                <a:latin typeface="Arial" panose="020B0604020202020204" pitchFamily="34" charset="0"/>
                <a:sym typeface=""/>
              </a:rPr>
              <a:t>ohne</a:t>
            </a:r>
            <a:r>
              <a:rPr lang="en-US" sz="1200" dirty="0">
                <a:latin typeface="Arial" panose="020B0604020202020204" pitchFamily="34" charset="0"/>
                <a:sym typeface=""/>
              </a:rPr>
              <a:t> </a:t>
            </a:r>
            <a:r>
              <a:rPr lang="en-US" sz="1200" dirty="0" err="1">
                <a:latin typeface="Arial" panose="020B0604020202020204" pitchFamily="34" charset="0"/>
                <a:sym typeface=""/>
              </a:rPr>
              <a:t>giemen</a:t>
            </a:r>
            <a:r>
              <a:rPr lang="en-US" sz="1200" dirty="0">
                <a:latin typeface="Arial" panose="020B0604020202020204" pitchFamily="34" charset="0"/>
                <a:sym typeface=""/>
              </a:rPr>
              <a:t> </a:t>
            </a:r>
            <a:r>
              <a:rPr lang="en-US" sz="1200" dirty="0" err="1">
                <a:latin typeface="Arial" panose="020B0604020202020204" pitchFamily="34" charset="0"/>
                <a:sym typeface=""/>
              </a:rPr>
              <a:t>oder</a:t>
            </a:r>
            <a:r>
              <a:rPr lang="en-US" sz="1200" dirty="0">
                <a:latin typeface="Arial" panose="020B0604020202020204" pitchFamily="34" charset="0"/>
                <a:sym typeface=""/>
              </a:rPr>
              <a:t> </a:t>
            </a:r>
            <a:r>
              <a:rPr lang="en-US" sz="1200" dirty="0" err="1">
                <a:latin typeface="Arial" panose="020B0604020202020204" pitchFamily="34" charset="0"/>
                <a:sym typeface=""/>
              </a:rPr>
              <a:t>knistern</a:t>
            </a:r>
            <a:endParaRPr lang="en-US" sz="1200" dirty="0">
              <a:latin typeface="Arial" panose="020B0604020202020204" pitchFamily="34" charset="0"/>
              <a:sym typeface=""/>
            </a:endParaRPr>
          </a:p>
          <a:p>
            <a:pPr marL="381635" marR="109220" indent="-269875">
              <a:lnSpc>
                <a:spcPct val="100000"/>
              </a:lnSpc>
              <a:buChar char="•"/>
              <a:tabLst>
                <a:tab pos="381635" algn="l"/>
                <a:tab pos="382270" algn="l"/>
              </a:tabLst>
            </a:pPr>
            <a:endParaRPr lang="en-US" sz="1200" dirty="0">
              <a:latin typeface="Arial" panose="020B0604020202020204" pitchFamily="34" charset="0"/>
              <a:sym typeface=""/>
            </a:endParaRPr>
          </a:p>
          <a:p>
            <a:pPr marL="381635" indent="-269875">
              <a:lnSpc>
                <a:spcPct val="100000"/>
              </a:lnSpc>
              <a:buChar char="•"/>
              <a:tabLst>
                <a:tab pos="381635" algn="l"/>
                <a:tab pos="382270" algn="l"/>
              </a:tabLst>
            </a:pPr>
            <a:r>
              <a:rPr lang="en-US" sz="1200" dirty="0" err="1">
                <a:latin typeface="Arial" panose="020B0604020202020204" pitchFamily="34" charset="0"/>
                <a:sym typeface=""/>
              </a:rPr>
              <a:t>Unterleib</a:t>
            </a:r>
            <a:r>
              <a:rPr lang="en-US" sz="1200" dirty="0">
                <a:latin typeface="Arial" panose="020B0604020202020204" pitchFamily="34" charset="0"/>
                <a:sym typeface=""/>
              </a:rPr>
              <a:t>: </a:t>
            </a:r>
            <a:r>
              <a:rPr lang="en-US" sz="1200" dirty="0" err="1">
                <a:latin typeface="Arial" panose="020B0604020202020204" pitchFamily="34" charset="0"/>
                <a:sym typeface=""/>
              </a:rPr>
              <a:t>Alles</a:t>
            </a:r>
            <a:r>
              <a:rPr lang="en-US" sz="1200" dirty="0">
                <a:latin typeface="Arial" panose="020B0604020202020204" pitchFamily="34" charset="0"/>
                <a:sym typeface=""/>
              </a:rPr>
              <a:t> normal</a:t>
            </a:r>
          </a:p>
          <a:p>
            <a:pPr>
              <a:lnSpc>
                <a:spcPct val="100000"/>
              </a:lnSpc>
              <a:spcBef>
                <a:spcPts val="5"/>
              </a:spcBef>
              <a:buFont typeface="Arial"/>
              <a:buChar char="•"/>
            </a:pPr>
            <a:endParaRPr lang="en-US" sz="1250" dirty="0">
              <a:latin typeface="Arial" panose="020B0604020202020204" pitchFamily="34" charset="0"/>
              <a:sym typeface=""/>
            </a:endParaRPr>
          </a:p>
          <a:p>
            <a:pPr marL="381635" indent="-269875">
              <a:lnSpc>
                <a:spcPct val="100000"/>
              </a:lnSpc>
              <a:buChar char="•"/>
              <a:tabLst>
                <a:tab pos="381635" algn="l"/>
                <a:tab pos="382270" algn="l"/>
              </a:tabLst>
            </a:pPr>
            <a:r>
              <a:rPr lang="en-US" sz="1200" dirty="0" err="1">
                <a:latin typeface="Arial" panose="020B0604020202020204" pitchFamily="34" charset="0"/>
                <a:sym typeface=""/>
              </a:rPr>
              <a:t>Kein</a:t>
            </a:r>
            <a:r>
              <a:rPr lang="en-US" sz="1200" dirty="0">
                <a:latin typeface="Arial" panose="020B0604020202020204" pitchFamily="34" charset="0"/>
                <a:sym typeface=""/>
              </a:rPr>
              <a:t> </a:t>
            </a:r>
            <a:r>
              <a:rPr lang="en-US" sz="1200" dirty="0" err="1">
                <a:latin typeface="Arial" panose="020B0604020202020204" pitchFamily="34" charset="0"/>
                <a:sym typeface=""/>
              </a:rPr>
              <a:t>Ödem</a:t>
            </a:r>
            <a:r>
              <a:rPr lang="en-US" sz="1200" dirty="0">
                <a:latin typeface="Arial" panose="020B0604020202020204" pitchFamily="34" charset="0"/>
                <a:sym typeface=""/>
              </a:rPr>
              <a:t> der </a:t>
            </a:r>
            <a:r>
              <a:rPr lang="en-US" sz="1200" dirty="0" err="1">
                <a:latin typeface="Arial" panose="020B0604020202020204" pitchFamily="34" charset="0"/>
                <a:sym typeface=""/>
              </a:rPr>
              <a:t>unteren</a:t>
            </a:r>
            <a:r>
              <a:rPr lang="en-US" sz="1200" dirty="0">
                <a:latin typeface="Arial" panose="020B0604020202020204" pitchFamily="34" charset="0"/>
                <a:sym typeface=""/>
              </a:rPr>
              <a:t> </a:t>
            </a:r>
            <a:r>
              <a:rPr lang="en-US" sz="1200" dirty="0" err="1">
                <a:latin typeface="Arial" panose="020B0604020202020204" pitchFamily="34" charset="0"/>
                <a:sym typeface=""/>
              </a:rPr>
              <a:t>Extremitäten</a:t>
            </a:r>
            <a:endParaRPr lang="en-US" sz="1200" dirty="0">
              <a:latin typeface="Arial" panose="020B0604020202020204" pitchFamily="34" charset="0"/>
              <a:sym typeface=""/>
            </a:endParaRPr>
          </a:p>
          <a:p>
            <a:pPr>
              <a:lnSpc>
                <a:spcPct val="100000"/>
              </a:lnSpc>
              <a:buFont typeface="Arial"/>
              <a:buChar char="•"/>
            </a:pPr>
            <a:endParaRPr lang="en-US" sz="1250" dirty="0">
              <a:latin typeface="Arial" panose="020B0604020202020204" pitchFamily="34" charset="0"/>
              <a:sym typeface=""/>
            </a:endParaRPr>
          </a:p>
          <a:p>
            <a:pPr marL="381635" indent="-269875">
              <a:lnSpc>
                <a:spcPct val="100000"/>
              </a:lnSpc>
              <a:buChar char="•"/>
              <a:tabLst>
                <a:tab pos="381635" algn="l"/>
                <a:tab pos="382270" algn="l"/>
              </a:tabLst>
            </a:pPr>
            <a:r>
              <a:rPr lang="en-US" sz="1200" dirty="0" err="1">
                <a:latin typeface="Arial" panose="020B0604020202020204" pitchFamily="34" charset="0"/>
                <a:sym typeface=""/>
              </a:rPr>
              <a:t>Größe</a:t>
            </a:r>
            <a:r>
              <a:rPr lang="en-US" sz="1200" dirty="0">
                <a:latin typeface="Arial" panose="020B0604020202020204" pitchFamily="34" charset="0"/>
                <a:sym typeface=""/>
              </a:rPr>
              <a:t> 149cm; </a:t>
            </a:r>
            <a:r>
              <a:rPr lang="en-US" sz="1200" dirty="0" err="1">
                <a:latin typeface="Arial" panose="020B0604020202020204" pitchFamily="34" charset="0"/>
                <a:sym typeface=""/>
              </a:rPr>
              <a:t>Gewicht</a:t>
            </a:r>
            <a:r>
              <a:rPr lang="en-US" sz="1200" dirty="0">
                <a:latin typeface="Arial" panose="020B0604020202020204" pitchFamily="34" charset="0"/>
                <a:sym typeface=""/>
              </a:rPr>
              <a:t> 52kg</a:t>
            </a:r>
          </a:p>
          <a:p>
            <a:pPr>
              <a:lnSpc>
                <a:spcPct val="100000"/>
              </a:lnSpc>
              <a:spcBef>
                <a:spcPts val="5"/>
              </a:spcBef>
              <a:buFont typeface="Arial"/>
              <a:buChar char="•"/>
            </a:pPr>
            <a:endParaRPr lang="en-US" sz="1250" dirty="0">
              <a:latin typeface="Arial" panose="020B0604020202020204" pitchFamily="34" charset="0"/>
              <a:sym typeface=""/>
            </a:endParaRPr>
          </a:p>
          <a:p>
            <a:pPr marL="381635" indent="-269875">
              <a:lnSpc>
                <a:spcPct val="100000"/>
              </a:lnSpc>
              <a:buChar char="•"/>
              <a:tabLst>
                <a:tab pos="381635" algn="l"/>
                <a:tab pos="382270" algn="l"/>
              </a:tabLst>
            </a:pPr>
            <a:r>
              <a:rPr lang="en-US" sz="1200" kern="0" dirty="0">
                <a:latin typeface="Arial" panose="020B0604020202020204" pitchFamily="34" charset="0"/>
                <a:sym typeface=""/>
              </a:rPr>
              <a:t>BMI 23.9 kg / m2</a:t>
            </a:r>
          </a:p>
        </p:txBody>
      </p:sp>
      <p:sp>
        <p:nvSpPr>
          <p:cNvPr id="13" name="object 13"/>
          <p:cNvSpPr txBox="1"/>
          <p:nvPr/>
        </p:nvSpPr>
        <p:spPr>
          <a:xfrm>
            <a:off x="302158" y="4746142"/>
            <a:ext cx="1679042" cy="135935"/>
          </a:xfrm>
          <a:prstGeom prst="rect">
            <a:avLst/>
          </a:prstGeom>
        </p:spPr>
        <p:txBody>
          <a:bodyPr vert="horz" wrap="square" lIns="0" tIns="12700" rIns="0" bIns="0">
            <a:spAutoFit/>
          </a:bodyPr>
          <a:lstStyle/>
          <a:p>
            <a:pPr marL="12700">
              <a:lnSpc>
                <a:spcPct val="100000"/>
              </a:lnSpc>
              <a:spcBef>
                <a:spcPts val="100"/>
              </a:spcBef>
            </a:pPr>
            <a:r>
              <a:rPr lang="en-US" sz="800" dirty="0">
                <a:solidFill>
                  <a:srgbClr val="0C1C1D"/>
                </a:solidFill>
                <a:latin typeface="Arial" panose="020B0604020202020204" pitchFamily="34" charset="0"/>
                <a:sym typeface=""/>
              </a:rPr>
              <a:t>BMI, Body-Mass-Index</a:t>
            </a:r>
            <a:endParaRPr lang="en-US" sz="800" dirty="0">
              <a:latin typeface="Arial" panose="020B0604020202020204" pitchFamily="34" charset="0"/>
              <a:sym typeface=""/>
            </a:endParaRPr>
          </a:p>
        </p:txBody>
      </p:sp>
      <p:sp>
        <p:nvSpPr>
          <p:cNvPr id="14" name="object 14"/>
          <p:cNvSpPr txBox="1"/>
          <p:nvPr/>
        </p:nvSpPr>
        <p:spPr>
          <a:xfrm>
            <a:off x="2755773" y="4734559"/>
            <a:ext cx="2745740" cy="151323"/>
          </a:xfrm>
          <a:prstGeom prst="rect">
            <a:avLst/>
          </a:prstGeom>
        </p:spPr>
        <p:txBody>
          <a:bodyPr vert="horz" wrap="square" lIns="0" tIns="12700" rIns="0" bIns="0">
            <a:spAutoFit/>
          </a:bodyPr>
          <a:lstStyle/>
          <a:p>
            <a:pPr marL="12700">
              <a:lnSpc>
                <a:spcPct val="100000"/>
              </a:lnSpc>
              <a:spcBef>
                <a:spcPts val="100"/>
              </a:spcBef>
            </a:pPr>
            <a:r>
              <a:rPr lang="en-US" sz="900">
                <a:latin typeface="Arial" panose="020B0604020202020204" pitchFamily="34" charset="0"/>
                <a:sym typeface=""/>
              </a:rPr>
              <a:t>PA, Lungenabhören; CA, Herzabhören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2158" y="4648606"/>
            <a:ext cx="6213475" cy="135935"/>
          </a:xfrm>
          <a:prstGeom prst="rect">
            <a:avLst/>
          </a:prstGeom>
        </p:spPr>
        <p:txBody>
          <a:bodyPr vert="horz" wrap="square" lIns="0" tIns="12700" rIns="0" bIns="0">
            <a:spAutoFit/>
          </a:bodyPr>
          <a:lstStyle/>
          <a:p>
            <a:pPr marL="12700">
              <a:lnSpc>
                <a:spcPct val="100000"/>
              </a:lnSpc>
              <a:spcBef>
                <a:spcPts val="100"/>
              </a:spcBef>
            </a:pPr>
            <a:r>
              <a:rPr lang="en-US" sz="800" kern="0">
                <a:solidFill>
                  <a:srgbClr val="0C1C1D">
                    <a:lumMod val="100000"/>
                  </a:srgbClr>
                </a:solidFill>
                <a:latin typeface="Arial" panose="020B0604020202020204" pitchFamily="34" charset="0"/>
                <a:sym typeface=""/>
              </a:rPr>
              <a:t>IPCRG. Desktop Helfer NR. 8. Verbesserung der Versorgung für Frauen mit COPD: Richtlinien für Primärversorgung. Abrufbar auf: </a:t>
            </a:r>
            <a:r>
              <a:rPr lang="en-US" sz="800" u="sng" kern="0">
                <a:solidFill>
                  <a:srgbClr val="009999">
                    <a:lumMod val="100000"/>
                  </a:srgbClr>
                </a:solidFill>
                <a:uFill>
                  <a:solidFill>
                    <a:srgbClr val="009999"/>
                  </a:solidFill>
                </a:uFill>
                <a:latin typeface="Arial" panose="020B0604020202020204" pitchFamily="34" charset="0"/>
                <a:sym typeface=""/>
                <a:hlinkClick r:id="rId3">
                  <a:extLst>
                    <a:ext uri="{A12FA001-AC4F-418D-AE19-62706E023703}">
                      <ahyp:hlinkClr xmlns:ahyp="http://schemas.microsoft.com/office/drawing/2018/hyperlinkcolor" val="tx"/>
                    </a:ext>
                  </a:extLst>
                </a:hlinkClick>
              </a:rPr>
              <a:t>https://www.ipcrg.org/dth8</a:t>
            </a:r>
            <a:r>
              <a:rPr lang="en-US" sz="800" kern="0">
                <a:solidFill>
                  <a:srgbClr val="074A87">
                    <a:lumMod val="100000"/>
                  </a:srgbClr>
                </a:solidFill>
                <a:latin typeface="Arial" panose="020B0604020202020204" pitchFamily="34" charset="0"/>
                <a:sym typeface=""/>
              </a:rPr>
              <a:t> </a:t>
            </a:r>
            <a:r>
              <a:t> </a:t>
            </a:r>
          </a:p>
        </p:txBody>
      </p:sp>
      <p:sp>
        <p:nvSpPr>
          <p:cNvPr id="3" name="TextBox 2">
            <a:extLst>
              <a:ext uri="{FF2B5EF4-FFF2-40B4-BE49-F238E27FC236}">
                <a16:creationId xmlns:a16="http://schemas.microsoft.com/office/drawing/2014/main" id="{0A55286B-3FE5-4647-8BBE-50D64DF1997F}"/>
              </a:ext>
            </a:extLst>
          </p:cNvPr>
          <p:cNvSpPr txBox="1"/>
          <p:nvPr/>
        </p:nvSpPr>
        <p:spPr>
          <a:xfrm>
            <a:off x="533400" y="2178629"/>
            <a:ext cx="3886200" cy="393121"/>
          </a:xfrm>
          <a:prstGeom prst="rect">
            <a:avLst/>
          </a:prstGeom>
          <a:solidFill>
            <a:schemeClr val="bg1"/>
          </a:solidFill>
        </p:spPr>
        <p:txBody>
          <a:bodyPr wrap="square">
            <a:spAutoFit/>
          </a:bodyPr>
          <a:lstStyle/>
          <a:p>
            <a:pPr marL="193040">
              <a:spcBef>
                <a:spcPts val="5"/>
              </a:spcBef>
              <a:spcAft>
                <a:spcPts val="0"/>
              </a:spcAft>
            </a:pPr>
            <a:r>
              <a:rPr lang="en-US" sz="700" b="1" kern="0">
                <a:solidFill>
                  <a:srgbClr val="231F20">
                    <a:lumMod val="100000"/>
                  </a:srgbClr>
                </a:solidFill>
                <a:effectLst/>
                <a:latin typeface="Arial" panose="020B0604020202020204" pitchFamily="34" charset="0"/>
                <a:ea typeface="Arial" panose="020B0604020202020204" pitchFamily="34" charset="0"/>
                <a:sym typeface=""/>
              </a:rPr>
              <a:t>Abbildung 1 Auswirkungen von COPD bei Frauen.</a:t>
            </a:r>
          </a:p>
          <a:p>
            <a:pPr marL="193040" indent="-635">
              <a:lnSpc>
                <a:spcPct val="123000"/>
              </a:lnSpc>
              <a:spcBef>
                <a:spcPts val="130"/>
              </a:spcBef>
              <a:spcAft>
                <a:spcPts val="0"/>
              </a:spcAft>
            </a:pPr>
            <a:r>
              <a:rPr lang="en-US" sz="500">
                <a:solidFill>
                  <a:srgbClr val="231F20"/>
                </a:solidFill>
                <a:effectLst/>
                <a:latin typeface="Arial" panose="020B0604020202020204" pitchFamily="34" charset="0"/>
                <a:ea typeface="Arial" panose="020B0604020202020204" pitchFamily="34" charset="0"/>
                <a:sym typeface=""/>
              </a:rPr>
              <a:t>Nachgedruckt von Brust, 151 (3), Jenkins CR, Chapman KR, Donohue JF, Roche N, Tsiligianni I, Han MK. Verbesserung der Behandlung von COPD bei Frauen, 686-696, Copzright (2017) mit Erlaubnis von Elsevier</a:t>
            </a:r>
            <a:endParaRPr lang="en-US" sz="500" dirty="0">
              <a:effectLst/>
              <a:latin typeface="Arial" panose="020B0604020202020204" pitchFamily="34" charset="0"/>
              <a:ea typeface="Arial" panose="020B0604020202020204" pitchFamily="34" charset="0"/>
              <a:sym typeface=""/>
            </a:endParaRPr>
          </a:p>
        </p:txBody>
      </p:sp>
      <p:sp>
        <p:nvSpPr>
          <p:cNvPr id="5" name="Rectangle 4">
            <a:extLst>
              <a:ext uri="{FF2B5EF4-FFF2-40B4-BE49-F238E27FC236}">
                <a16:creationId xmlns:a16="http://schemas.microsoft.com/office/drawing/2014/main" id="{A643369F-3CC3-4B21-87EC-6057123AA943}"/>
              </a:ext>
            </a:extLst>
          </p:cNvPr>
          <p:cNvSpPr/>
          <p:nvPr/>
        </p:nvSpPr>
        <p:spPr>
          <a:xfrm>
            <a:off x="533400" y="2571750"/>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p>
        </p:txBody>
      </p:sp>
      <p:sp>
        <p:nvSpPr>
          <p:cNvPr id="4" name="TextBox 3">
            <a:extLst>
              <a:ext uri="{FF2B5EF4-FFF2-40B4-BE49-F238E27FC236}">
                <a16:creationId xmlns:a16="http://schemas.microsoft.com/office/drawing/2014/main" id="{FD368463-DC35-487A-BA6C-1E8B382A3DD5}"/>
              </a:ext>
            </a:extLst>
          </p:cNvPr>
          <p:cNvSpPr txBox="1"/>
          <p:nvPr/>
        </p:nvSpPr>
        <p:spPr>
          <a:xfrm>
            <a:off x="228600" y="2571750"/>
            <a:ext cx="2299848" cy="1635832"/>
          </a:xfrm>
          <a:prstGeom prst="rect">
            <a:avLst/>
          </a:prstGeom>
          <a:noFill/>
        </p:spPr>
        <p:txBody>
          <a:bodyPr wrap="square">
            <a:spAutoFit/>
          </a:bodyPr>
          <a:lstStyle/>
          <a:p>
            <a:pPr marL="459105">
              <a:lnSpc>
                <a:spcPts val="600"/>
              </a:lnSpc>
            </a:pPr>
            <a:r>
              <a:rPr lang="en-US" sz="400" kern="0" dirty="0">
                <a:solidFill>
                  <a:srgbClr val="EF3D42">
                    <a:lumMod val="100000"/>
                  </a:srgbClr>
                </a:solidFill>
                <a:effectLst/>
                <a:latin typeface="Century Gothic" panose="020B0502020202020204" pitchFamily="34" charset="0"/>
                <a:ea typeface="Arial" panose="020B0604020202020204" pitchFamily="34" charset="0"/>
                <a:sym typeface=""/>
              </a:rPr>
              <a:t>UNTERDIAGNOSTIK UND SUBOTSPIMALE BEHANDLUNG</a:t>
            </a:r>
          </a:p>
          <a:p>
            <a:pPr marL="243840" marR="686435" indent="-34925">
              <a:lnSpc>
                <a:spcPct val="95000"/>
              </a:lnSpc>
              <a:spcAft>
                <a:spcPts val="0"/>
              </a:spcAft>
            </a:pP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Frauen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mit</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COPD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werden</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häufiger</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fehldiagnostiziert</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was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widerum</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oft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zu</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suboptimaler</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Behandlung</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führen</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kann</a:t>
            </a:r>
            <a:endParaRPr lang="en-US" sz="400" kern="0" dirty="0">
              <a:solidFill>
                <a:srgbClr val="231F20">
                  <a:lumMod val="100000"/>
                </a:srgbClr>
              </a:solidFill>
              <a:effectLst/>
              <a:latin typeface="Century Gothic" panose="020B0502020202020204" pitchFamily="34" charset="0"/>
              <a:ea typeface="Arial" panose="020B0604020202020204" pitchFamily="34" charset="0"/>
              <a:sym typeface=""/>
            </a:endParaRPr>
          </a:p>
          <a:p>
            <a:pPr>
              <a:spcBef>
                <a:spcPts val="50"/>
              </a:spcBef>
            </a:pPr>
            <a:r>
              <a:rPr lang="en-US" sz="400" dirty="0">
                <a:effectLst/>
                <a:latin typeface="Century Gothic" panose="020B0502020202020204" pitchFamily="34" charset="0"/>
                <a:ea typeface="Arial" panose="020B0604020202020204" pitchFamily="34" charset="0"/>
                <a:sym typeface=""/>
              </a:rPr>
              <a:t> </a:t>
            </a:r>
            <a:endParaRPr lang="en-US" sz="1200" dirty="0">
              <a:effectLst/>
              <a:latin typeface="Century Gothic" panose="020B0502020202020204" pitchFamily="34" charset="0"/>
              <a:ea typeface="Arial" panose="020B0604020202020204" pitchFamily="34" charset="0"/>
              <a:sym typeface=""/>
            </a:endParaRPr>
          </a:p>
          <a:p>
            <a:pPr marL="249555">
              <a:lnSpc>
                <a:spcPts val="830"/>
              </a:lnSpc>
            </a:pPr>
            <a:r>
              <a:rPr lang="en-US" sz="400" kern="0" dirty="0">
                <a:solidFill>
                  <a:srgbClr val="EF3D42">
                    <a:lumMod val="100000"/>
                  </a:srgbClr>
                </a:solidFill>
                <a:effectLst/>
                <a:latin typeface="Century Gothic" panose="020B0502020202020204" pitchFamily="34" charset="0"/>
                <a:ea typeface="Arial" panose="020B0604020202020204" pitchFamily="34" charset="0"/>
                <a:sym typeface=""/>
              </a:rPr>
              <a:t>COPD KRANKHEITSBILD</a:t>
            </a:r>
          </a:p>
          <a:p>
            <a:pPr marL="560070" marR="686435" indent="-123825">
              <a:lnSpc>
                <a:spcPct val="95000"/>
              </a:lnSpc>
              <a:spcAft>
                <a:spcPts val="0"/>
              </a:spcAft>
            </a:pP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Frauen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sind</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generell</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jünger</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rauchen</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weniger</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und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haben</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einen</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niedrigeren</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BMI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als</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Männer</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Nachweis</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von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mehr</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Atemnot</a:t>
            </a:r>
            <a:endParaRPr lang="en-US" sz="400" kern="0" dirty="0">
              <a:solidFill>
                <a:srgbClr val="231F20">
                  <a:lumMod val="100000"/>
                </a:srgbClr>
              </a:solidFill>
              <a:effectLst/>
              <a:latin typeface="Century Gothic" panose="020B0502020202020204" pitchFamily="34" charset="0"/>
              <a:ea typeface="Arial" panose="020B0604020202020204" pitchFamily="34" charset="0"/>
              <a:sym typeface=""/>
            </a:endParaRPr>
          </a:p>
          <a:p>
            <a:pPr>
              <a:spcBef>
                <a:spcPts val="55"/>
              </a:spcBef>
            </a:pPr>
            <a:r>
              <a:rPr lang="en-US" sz="400" dirty="0">
                <a:effectLst/>
                <a:latin typeface="Century Gothic" panose="020B0502020202020204" pitchFamily="34" charset="0"/>
                <a:ea typeface="Arial" panose="020B0604020202020204" pitchFamily="34" charset="0"/>
                <a:sym typeface=""/>
              </a:rPr>
              <a:t> </a:t>
            </a:r>
            <a:endParaRPr lang="en-US" sz="1200" dirty="0">
              <a:effectLst/>
              <a:latin typeface="Century Gothic" panose="020B0502020202020204" pitchFamily="34" charset="0"/>
              <a:ea typeface="Arial" panose="020B0604020202020204" pitchFamily="34" charset="0"/>
              <a:sym typeface=""/>
            </a:endParaRPr>
          </a:p>
          <a:p>
            <a:pPr marL="387985">
              <a:lnSpc>
                <a:spcPts val="830"/>
              </a:lnSpc>
              <a:spcBef>
                <a:spcPts val="5"/>
              </a:spcBef>
              <a:spcAft>
                <a:spcPts val="0"/>
              </a:spcAft>
            </a:pPr>
            <a:r>
              <a:rPr lang="en-US" sz="400" kern="0" dirty="0">
                <a:solidFill>
                  <a:srgbClr val="EF3D42">
                    <a:lumMod val="100000"/>
                  </a:srgbClr>
                </a:solidFill>
                <a:effectLst/>
                <a:latin typeface="Century Gothic" panose="020B0502020202020204" pitchFamily="34" charset="0"/>
                <a:ea typeface="Arial" panose="020B0604020202020204" pitchFamily="34" charset="0"/>
                <a:sym typeface=""/>
              </a:rPr>
              <a:t>SOZIOÖKONOMISCHE STATUS</a:t>
            </a:r>
          </a:p>
          <a:p>
            <a:pPr marL="218440" marR="686435" indent="-4445">
              <a:lnSpc>
                <a:spcPct val="95000"/>
              </a:lnSpc>
              <a:spcAft>
                <a:spcPts val="0"/>
              </a:spcAft>
            </a:pP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Frauen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mit</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COPD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sind</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häufiger</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von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einer</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niedrigeren</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sozioökonomischen</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Schicht</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als</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Männer</a:t>
            </a:r>
            <a:endParaRPr lang="en-US" sz="400" kern="0" dirty="0">
              <a:solidFill>
                <a:srgbClr val="231F20">
                  <a:lumMod val="100000"/>
                </a:srgbClr>
              </a:solidFill>
              <a:effectLst/>
              <a:latin typeface="Century Gothic" panose="020B0502020202020204" pitchFamily="34" charset="0"/>
              <a:ea typeface="Arial" panose="020B0604020202020204" pitchFamily="34" charset="0"/>
              <a:sym typeface=""/>
            </a:endParaRPr>
          </a:p>
          <a:p>
            <a:pPr>
              <a:spcBef>
                <a:spcPts val="55"/>
              </a:spcBef>
            </a:pPr>
            <a:r>
              <a:rPr lang="en-US" sz="400" dirty="0">
                <a:effectLst/>
                <a:latin typeface="Century Gothic" panose="020B0502020202020204" pitchFamily="34" charset="0"/>
                <a:ea typeface="Arial" panose="020B0604020202020204" pitchFamily="34" charset="0"/>
                <a:sym typeface=""/>
              </a:rPr>
              <a:t> </a:t>
            </a:r>
            <a:endParaRPr lang="en-US" sz="1200" dirty="0">
              <a:effectLst/>
              <a:latin typeface="Century Gothic" panose="020B0502020202020204" pitchFamily="34" charset="0"/>
              <a:ea typeface="Arial" panose="020B0604020202020204" pitchFamily="34" charset="0"/>
              <a:sym typeface=""/>
            </a:endParaRPr>
          </a:p>
          <a:p>
            <a:pPr marL="249555">
              <a:lnSpc>
                <a:spcPts val="830"/>
              </a:lnSpc>
            </a:pPr>
            <a:r>
              <a:rPr lang="en-US" sz="400" kern="0" dirty="0">
                <a:solidFill>
                  <a:srgbClr val="EF3D42">
                    <a:lumMod val="100000"/>
                  </a:srgbClr>
                </a:solidFill>
                <a:effectLst/>
                <a:latin typeface="Century Gothic" panose="020B0502020202020204" pitchFamily="34" charset="0"/>
                <a:ea typeface="Arial" panose="020B0604020202020204" pitchFamily="34" charset="0"/>
                <a:sym typeface=""/>
              </a:rPr>
              <a:t>COPD KRANKHEITSBILD</a:t>
            </a:r>
          </a:p>
          <a:p>
            <a:pPr marL="206375" marR="765175" indent="-39370">
              <a:lnSpc>
                <a:spcPct val="95000"/>
              </a:lnSpc>
              <a:spcBef>
                <a:spcPts val="5"/>
              </a:spcBef>
              <a:spcAft>
                <a:spcPts val="0"/>
              </a:spcAft>
            </a:pPr>
            <a:r>
              <a:rPr lang="en-US" sz="400" dirty="0" err="1">
                <a:solidFill>
                  <a:srgbClr val="231F20"/>
                </a:solidFill>
                <a:effectLst/>
                <a:latin typeface="Century Gothic" panose="020B0502020202020204" pitchFamily="34" charset="0"/>
                <a:ea typeface="Arial" panose="020B0604020202020204" pitchFamily="34" charset="0"/>
                <a:sym typeface=""/>
              </a:rPr>
              <a:t>Unterschiedliche</a:t>
            </a:r>
            <a:r>
              <a:rPr lang="en-US" sz="400" dirty="0">
                <a:solidFill>
                  <a:srgbClr val="231F20"/>
                </a:solidFill>
                <a:effectLst/>
                <a:latin typeface="Century Gothic" panose="020B0502020202020204" pitchFamily="34" charset="0"/>
                <a:ea typeface="Arial" panose="020B0604020202020204" pitchFamily="34" charset="0"/>
                <a:sym typeface=""/>
              </a:rPr>
              <a:t> </a:t>
            </a:r>
            <a:r>
              <a:rPr lang="en-US" sz="400" dirty="0" err="1">
                <a:solidFill>
                  <a:srgbClr val="231F20"/>
                </a:solidFill>
                <a:effectLst/>
                <a:latin typeface="Century Gothic" panose="020B0502020202020204" pitchFamily="34" charset="0"/>
                <a:ea typeface="Arial" panose="020B0604020202020204" pitchFamily="34" charset="0"/>
                <a:sym typeface=""/>
              </a:rPr>
              <a:t>Belastung</a:t>
            </a:r>
            <a:r>
              <a:rPr lang="en-US" sz="400" dirty="0">
                <a:solidFill>
                  <a:srgbClr val="231F20"/>
                </a:solidFill>
                <a:effectLst/>
                <a:latin typeface="Century Gothic" panose="020B0502020202020204" pitchFamily="34" charset="0"/>
                <a:ea typeface="Arial" panose="020B0604020202020204" pitchFamily="34" charset="0"/>
                <a:sym typeface=""/>
              </a:rPr>
              <a:t> von </a:t>
            </a:r>
            <a:r>
              <a:rPr lang="en-US" sz="400" dirty="0" err="1">
                <a:solidFill>
                  <a:srgbClr val="231F20"/>
                </a:solidFill>
                <a:effectLst/>
                <a:latin typeface="Century Gothic" panose="020B0502020202020204" pitchFamily="34" charset="0"/>
                <a:ea typeface="Arial" panose="020B0604020202020204" pitchFamily="34" charset="0"/>
                <a:sym typeface=""/>
              </a:rPr>
              <a:t>Comorbiditäten</a:t>
            </a:r>
            <a:r>
              <a:rPr lang="en-US" sz="400" dirty="0">
                <a:solidFill>
                  <a:srgbClr val="231F20"/>
                </a:solidFill>
                <a:effectLst/>
                <a:latin typeface="Century Gothic" panose="020B0502020202020204" pitchFamily="34" charset="0"/>
                <a:ea typeface="Arial" panose="020B0604020202020204" pitchFamily="34" charset="0"/>
                <a:sym typeface=""/>
              </a:rPr>
              <a:t> in Frauen vs. </a:t>
            </a:r>
            <a:r>
              <a:rPr lang="en-US" sz="400" dirty="0" err="1">
                <a:solidFill>
                  <a:srgbClr val="231F20"/>
                </a:solidFill>
                <a:effectLst/>
                <a:latin typeface="Century Gothic" panose="020B0502020202020204" pitchFamily="34" charset="0"/>
                <a:ea typeface="Arial" panose="020B0604020202020204" pitchFamily="34" charset="0"/>
                <a:sym typeface=""/>
              </a:rPr>
              <a:t>Männern</a:t>
            </a:r>
            <a:r>
              <a:rPr lang="en-US" sz="400" dirty="0">
                <a:solidFill>
                  <a:srgbClr val="231F20"/>
                </a:solidFill>
                <a:effectLst/>
                <a:latin typeface="Century Gothic" panose="020B0502020202020204" pitchFamily="34" charset="0"/>
                <a:ea typeface="Arial" panose="020B0604020202020204" pitchFamily="34" charset="0"/>
                <a:sym typeface=""/>
              </a:rPr>
              <a:t>. </a:t>
            </a:r>
            <a:r>
              <a:rPr lang="en-US" sz="400" dirty="0" err="1">
                <a:solidFill>
                  <a:srgbClr val="231F20"/>
                </a:solidFill>
                <a:effectLst/>
                <a:latin typeface="Century Gothic" panose="020B0502020202020204" pitchFamily="34" charset="0"/>
                <a:ea typeface="Arial" panose="020B0604020202020204" pitchFamily="34" charset="0"/>
                <a:sym typeface=""/>
              </a:rPr>
              <a:t>Mehr</a:t>
            </a:r>
            <a:r>
              <a:rPr lang="en-US" sz="400" dirty="0">
                <a:solidFill>
                  <a:srgbClr val="231F20"/>
                </a:solidFill>
                <a:effectLst/>
                <a:latin typeface="Century Gothic" panose="020B0502020202020204" pitchFamily="34" charset="0"/>
                <a:ea typeface="Arial" panose="020B0604020202020204" pitchFamily="34" charset="0"/>
                <a:sym typeface=""/>
              </a:rPr>
              <a:t> Asthma, </a:t>
            </a:r>
            <a:r>
              <a:rPr lang="en-US" sz="400" dirty="0" err="1">
                <a:solidFill>
                  <a:srgbClr val="231F20"/>
                </a:solidFill>
                <a:effectLst/>
                <a:latin typeface="Century Gothic" panose="020B0502020202020204" pitchFamily="34" charset="0"/>
                <a:ea typeface="Arial" panose="020B0604020202020204" pitchFamily="34" charset="0"/>
                <a:sym typeface=""/>
              </a:rPr>
              <a:t>Osteoporose</a:t>
            </a:r>
            <a:r>
              <a:rPr lang="en-US" sz="400" dirty="0">
                <a:solidFill>
                  <a:srgbClr val="231F20"/>
                </a:solidFill>
                <a:effectLst/>
                <a:latin typeface="Century Gothic" panose="020B0502020202020204" pitchFamily="34" charset="0"/>
                <a:ea typeface="Arial" panose="020B0604020202020204" pitchFamily="34" charset="0"/>
                <a:sym typeface=""/>
              </a:rPr>
              <a:t> und Depression vs. </a:t>
            </a:r>
            <a:r>
              <a:rPr lang="en-US" sz="400" dirty="0" err="1">
                <a:solidFill>
                  <a:srgbClr val="231F20"/>
                </a:solidFill>
                <a:effectLst/>
                <a:latin typeface="Century Gothic" panose="020B0502020202020204" pitchFamily="34" charset="0"/>
                <a:ea typeface="Arial" panose="020B0604020202020204" pitchFamily="34" charset="0"/>
                <a:sym typeface=""/>
              </a:rPr>
              <a:t>Männer</a:t>
            </a:r>
            <a:r>
              <a:rPr lang="en-US" sz="400" dirty="0">
                <a:solidFill>
                  <a:srgbClr val="231F20"/>
                </a:solidFill>
                <a:effectLst/>
                <a:latin typeface="Century Gothic" panose="020B0502020202020204" pitchFamily="34" charset="0"/>
                <a:ea typeface="Arial" panose="020B0604020202020204" pitchFamily="34" charset="0"/>
                <a:sym typeface=""/>
              </a:rPr>
              <a:t>. </a:t>
            </a:r>
            <a:r>
              <a:rPr lang="en-US" sz="400" dirty="0" err="1">
                <a:solidFill>
                  <a:srgbClr val="231F20"/>
                </a:solidFill>
                <a:effectLst/>
                <a:latin typeface="Century Gothic" panose="020B0502020202020204" pitchFamily="34" charset="0"/>
                <a:ea typeface="Arial" panose="020B0604020202020204" pitchFamily="34" charset="0"/>
                <a:sym typeface=""/>
              </a:rPr>
              <a:t>Nachweis</a:t>
            </a:r>
            <a:r>
              <a:rPr lang="en-US" sz="400" dirty="0">
                <a:solidFill>
                  <a:srgbClr val="231F20"/>
                </a:solidFill>
                <a:effectLst/>
                <a:latin typeface="Century Gothic" panose="020B0502020202020204" pitchFamily="34" charset="0"/>
                <a:ea typeface="Arial" panose="020B0604020202020204" pitchFamily="34" charset="0"/>
                <a:sym typeface=""/>
              </a:rPr>
              <a:t> von </a:t>
            </a:r>
            <a:r>
              <a:rPr lang="en-US" sz="400" dirty="0" err="1">
                <a:solidFill>
                  <a:srgbClr val="231F20"/>
                </a:solidFill>
                <a:effectLst/>
                <a:latin typeface="Century Gothic" panose="020B0502020202020204" pitchFamily="34" charset="0"/>
                <a:ea typeface="Arial" panose="020B0604020202020204" pitchFamily="34" charset="0"/>
                <a:sym typeface=""/>
              </a:rPr>
              <a:t>schwerwiegenderer</a:t>
            </a:r>
            <a:r>
              <a:rPr lang="en-US" sz="400" dirty="0">
                <a:solidFill>
                  <a:srgbClr val="231F20"/>
                </a:solidFill>
                <a:effectLst/>
                <a:latin typeface="Century Gothic" panose="020B0502020202020204" pitchFamily="34" charset="0"/>
                <a:ea typeface="Arial" panose="020B0604020202020204" pitchFamily="34" charset="0"/>
                <a:sym typeface=""/>
              </a:rPr>
              <a:t> </a:t>
            </a:r>
            <a:r>
              <a:rPr lang="en-US" sz="400" dirty="0" err="1">
                <a:solidFill>
                  <a:srgbClr val="231F20"/>
                </a:solidFill>
                <a:effectLst/>
                <a:latin typeface="Century Gothic" panose="020B0502020202020204" pitchFamily="34" charset="0"/>
                <a:ea typeface="Arial" panose="020B0604020202020204" pitchFamily="34" charset="0"/>
                <a:sym typeface=""/>
              </a:rPr>
              <a:t>psychologischer</a:t>
            </a:r>
            <a:r>
              <a:rPr lang="en-US" sz="400" dirty="0">
                <a:solidFill>
                  <a:srgbClr val="231F20"/>
                </a:solidFill>
                <a:effectLst/>
                <a:latin typeface="Century Gothic" panose="020B0502020202020204" pitchFamily="34" charset="0"/>
                <a:ea typeface="Arial" panose="020B0604020202020204" pitchFamily="34" charset="0"/>
                <a:sym typeface=""/>
              </a:rPr>
              <a:t> </a:t>
            </a:r>
            <a:r>
              <a:rPr lang="en-US" sz="400" dirty="0" err="1">
                <a:solidFill>
                  <a:srgbClr val="231F20"/>
                </a:solidFill>
                <a:effectLst/>
                <a:latin typeface="Century Gothic" panose="020B0502020202020204" pitchFamily="34" charset="0"/>
                <a:ea typeface="Arial" panose="020B0604020202020204" pitchFamily="34" charset="0"/>
                <a:sym typeface=""/>
              </a:rPr>
              <a:t>Beeinträchtigung</a:t>
            </a:r>
            <a:r>
              <a:rPr lang="en-US" sz="400" dirty="0">
                <a:solidFill>
                  <a:srgbClr val="231F20"/>
                </a:solidFill>
                <a:effectLst/>
                <a:latin typeface="Century Gothic" panose="020B0502020202020204" pitchFamily="34" charset="0"/>
                <a:ea typeface="Arial" panose="020B0604020202020204" pitchFamily="34" charset="0"/>
                <a:sym typeface=""/>
              </a:rPr>
              <a:t> in Frauen vs. </a:t>
            </a:r>
            <a:r>
              <a:rPr lang="en-US" sz="400" dirty="0" err="1">
                <a:solidFill>
                  <a:srgbClr val="231F20"/>
                </a:solidFill>
                <a:effectLst/>
                <a:latin typeface="Century Gothic" panose="020B0502020202020204" pitchFamily="34" charset="0"/>
                <a:ea typeface="Arial" panose="020B0604020202020204" pitchFamily="34" charset="0"/>
                <a:sym typeface=""/>
              </a:rPr>
              <a:t>Männern</a:t>
            </a:r>
            <a:endParaRPr lang="en-US" dirty="0">
              <a:effectLst/>
              <a:latin typeface="Century Gothic" panose="020B0502020202020204" pitchFamily="34" charset="0"/>
              <a:ea typeface="Arial" panose="020B0604020202020204" pitchFamily="34" charset="0"/>
              <a:sym typeface=""/>
            </a:endParaRPr>
          </a:p>
        </p:txBody>
      </p:sp>
      <p:sp>
        <p:nvSpPr>
          <p:cNvPr id="6" name="Rectangle 5">
            <a:extLst>
              <a:ext uri="{FF2B5EF4-FFF2-40B4-BE49-F238E27FC236}">
                <a16:creationId xmlns:a16="http://schemas.microsoft.com/office/drawing/2014/main" id="{5B2E90B1-63B2-491C-8327-59F15A1BA6DD}"/>
              </a:ext>
            </a:extLst>
          </p:cNvPr>
          <p:cNvSpPr/>
          <p:nvPr/>
        </p:nvSpPr>
        <p:spPr>
          <a:xfrm>
            <a:off x="3124200" y="2571750"/>
            <a:ext cx="12954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p>
        </p:txBody>
      </p:sp>
      <p:sp>
        <p:nvSpPr>
          <p:cNvPr id="7" name="TextBox 6">
            <a:extLst>
              <a:ext uri="{FF2B5EF4-FFF2-40B4-BE49-F238E27FC236}">
                <a16:creationId xmlns:a16="http://schemas.microsoft.com/office/drawing/2014/main" id="{3830956A-A8D5-4F5B-9216-7373445C25C0}"/>
              </a:ext>
            </a:extLst>
          </p:cNvPr>
          <p:cNvSpPr txBox="1"/>
          <p:nvPr/>
        </p:nvSpPr>
        <p:spPr>
          <a:xfrm>
            <a:off x="2362200" y="3632883"/>
            <a:ext cx="2133598" cy="807080"/>
          </a:xfrm>
          <a:prstGeom prst="rect">
            <a:avLst/>
          </a:prstGeom>
          <a:noFill/>
        </p:spPr>
        <p:txBody>
          <a:bodyPr wrap="square">
            <a:spAutoFit/>
          </a:bodyPr>
          <a:lstStyle/>
          <a:p>
            <a:pPr marL="760730">
              <a:lnSpc>
                <a:spcPts val="830"/>
              </a:lnSpc>
              <a:spcBef>
                <a:spcPts val="470"/>
              </a:spcBef>
              <a:spcAft>
                <a:spcPts val="0"/>
              </a:spcAft>
            </a:pPr>
            <a:r>
              <a:rPr lang="en-US" sz="400" kern="0" dirty="0">
                <a:solidFill>
                  <a:srgbClr val="EF3D42">
                    <a:lumMod val="100000"/>
                  </a:srgbClr>
                </a:solidFill>
                <a:effectLst/>
                <a:latin typeface="Century Gothic" panose="020B0502020202020204" pitchFamily="34" charset="0"/>
                <a:ea typeface="Arial" panose="020B0604020202020204" pitchFamily="34" charset="0"/>
                <a:sym typeface=""/>
              </a:rPr>
              <a:t>BERUFSBEDINGTE AUSSETZUNGEN</a:t>
            </a:r>
          </a:p>
          <a:p>
            <a:pPr marL="760095">
              <a:lnSpc>
                <a:spcPct val="95000"/>
              </a:lnSpc>
            </a:pP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Frauen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arbeiten</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heute</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häufiger</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in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traditionell</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männlichen</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Berufen</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a:t>
            </a:r>
          </a:p>
          <a:p>
            <a:pPr marL="760730" marR="13970">
              <a:lnSpc>
                <a:spcPct val="95000"/>
              </a:lnSpc>
              <a:spcAft>
                <a:spcPts val="0"/>
              </a:spcAft>
            </a:pP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In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manchen</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Teilen</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der Welt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sind</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Frauen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öfter</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den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Risiken</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von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unregulierter</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Heimarbeit</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wie</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Räuchern</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und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Textilarbeit</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ausgesetzt</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als</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Männer</a:t>
            </a:r>
            <a:endParaRPr lang="en-US" sz="400" kern="0" dirty="0">
              <a:solidFill>
                <a:srgbClr val="231F20">
                  <a:lumMod val="100000"/>
                </a:srgbClr>
              </a:solidFill>
              <a:effectLst/>
              <a:latin typeface="Century Gothic" panose="020B0502020202020204" pitchFamily="34" charset="0"/>
              <a:ea typeface="Arial" panose="020B0604020202020204" pitchFamily="34" charset="0"/>
              <a:sym typeface=""/>
            </a:endParaRPr>
          </a:p>
          <a:p>
            <a:pPr marL="760730" marR="508635">
              <a:lnSpc>
                <a:spcPct val="92000"/>
              </a:lnSpc>
              <a:spcBef>
                <a:spcPts val="525"/>
              </a:spcBef>
              <a:spcAft>
                <a:spcPts val="0"/>
              </a:spcAft>
            </a:pPr>
            <a:r>
              <a:rPr lang="en-US" sz="400" kern="0" dirty="0">
                <a:solidFill>
                  <a:srgbClr val="EF3D42">
                    <a:lumMod val="100000"/>
                  </a:srgbClr>
                </a:solidFill>
                <a:effectLst/>
                <a:latin typeface="Century Gothic" panose="020B0502020202020204" pitchFamily="34" charset="0"/>
                <a:ea typeface="Arial" panose="020B0604020202020204" pitchFamily="34" charset="0"/>
                <a:sym typeface=""/>
              </a:rPr>
              <a:t>NICHTBERUFLICHE UNFÄLLE</a:t>
            </a:r>
          </a:p>
          <a:p>
            <a:pPr marL="760095" marR="111760">
              <a:lnSpc>
                <a:spcPct val="108000"/>
              </a:lnSpc>
              <a:spcBef>
                <a:spcPts val="55"/>
              </a:spcBef>
              <a:spcAft>
                <a:spcPts val="0"/>
              </a:spcAft>
            </a:pPr>
            <a:r>
              <a:rPr lang="en-US" sz="400" dirty="0" err="1">
                <a:solidFill>
                  <a:srgbClr val="231F20"/>
                </a:solidFill>
                <a:effectLst/>
                <a:latin typeface="Century Gothic" panose="020B0502020202020204" pitchFamily="34" charset="0"/>
                <a:ea typeface="Arial" panose="020B0604020202020204" pitchFamily="34" charset="0"/>
                <a:sym typeface=""/>
              </a:rPr>
              <a:t>Biokraftstoffaussetzung</a:t>
            </a:r>
            <a:r>
              <a:rPr lang="en-US" sz="400" dirty="0">
                <a:solidFill>
                  <a:srgbClr val="231F20"/>
                </a:solidFill>
                <a:effectLst/>
                <a:latin typeface="Century Gothic" panose="020B0502020202020204" pitchFamily="34" charset="0"/>
                <a:ea typeface="Arial" panose="020B0604020202020204" pitchFamily="34" charset="0"/>
                <a:sym typeface=""/>
              </a:rPr>
              <a:t> </a:t>
            </a:r>
            <a:r>
              <a:rPr lang="en-US" sz="400" dirty="0" err="1">
                <a:solidFill>
                  <a:srgbClr val="231F20"/>
                </a:solidFill>
                <a:effectLst/>
                <a:latin typeface="Century Gothic" panose="020B0502020202020204" pitchFamily="34" charset="0"/>
                <a:ea typeface="Arial" panose="020B0604020202020204" pitchFamily="34" charset="0"/>
                <a:sym typeface=""/>
              </a:rPr>
              <a:t>größer</a:t>
            </a:r>
            <a:r>
              <a:rPr lang="en-US" sz="400" dirty="0">
                <a:solidFill>
                  <a:srgbClr val="231F20"/>
                </a:solidFill>
                <a:effectLst/>
                <a:latin typeface="Century Gothic" panose="020B0502020202020204" pitchFamily="34" charset="0"/>
                <a:ea typeface="Arial" panose="020B0604020202020204" pitchFamily="34" charset="0"/>
                <a:sym typeface=""/>
              </a:rPr>
              <a:t> </a:t>
            </a:r>
            <a:r>
              <a:rPr lang="en-US" sz="400" dirty="0" err="1">
                <a:solidFill>
                  <a:srgbClr val="231F20"/>
                </a:solidFill>
                <a:effectLst/>
                <a:latin typeface="Century Gothic" panose="020B0502020202020204" pitchFamily="34" charset="0"/>
                <a:ea typeface="Arial" panose="020B0604020202020204" pitchFamily="34" charset="0"/>
                <a:sym typeface=""/>
              </a:rPr>
              <a:t>als</a:t>
            </a:r>
            <a:r>
              <a:rPr lang="en-US" sz="400" dirty="0">
                <a:solidFill>
                  <a:srgbClr val="231F20"/>
                </a:solidFill>
                <a:effectLst/>
                <a:latin typeface="Century Gothic" panose="020B0502020202020204" pitchFamily="34" charset="0"/>
                <a:ea typeface="Arial" panose="020B0604020202020204" pitchFamily="34" charset="0"/>
                <a:sym typeface=""/>
              </a:rPr>
              <a:t> </a:t>
            </a:r>
            <a:r>
              <a:rPr lang="en-US" sz="400" dirty="0" err="1">
                <a:solidFill>
                  <a:srgbClr val="231F20"/>
                </a:solidFill>
                <a:effectLst/>
                <a:latin typeface="Century Gothic" panose="020B0502020202020204" pitchFamily="34" charset="0"/>
                <a:ea typeface="Arial" panose="020B0604020202020204" pitchFamily="34" charset="0"/>
                <a:sym typeface=""/>
              </a:rPr>
              <a:t>Resultat</a:t>
            </a:r>
            <a:r>
              <a:rPr lang="en-US" sz="400" dirty="0">
                <a:solidFill>
                  <a:srgbClr val="231F20"/>
                </a:solidFill>
                <a:effectLst/>
                <a:latin typeface="Century Gothic" panose="020B0502020202020204" pitchFamily="34" charset="0"/>
                <a:ea typeface="Arial" panose="020B0604020202020204" pitchFamily="34" charset="0"/>
                <a:sym typeface=""/>
              </a:rPr>
              <a:t> von </a:t>
            </a:r>
            <a:r>
              <a:rPr lang="en-US" sz="400" dirty="0" err="1">
                <a:solidFill>
                  <a:srgbClr val="231F20"/>
                </a:solidFill>
                <a:effectLst/>
                <a:latin typeface="Century Gothic" panose="020B0502020202020204" pitchFamily="34" charset="0"/>
                <a:ea typeface="Arial" panose="020B0604020202020204" pitchFamily="34" charset="0"/>
                <a:sym typeface=""/>
              </a:rPr>
              <a:t>mehr</a:t>
            </a:r>
            <a:r>
              <a:rPr lang="en-US" sz="400" dirty="0">
                <a:solidFill>
                  <a:srgbClr val="231F20"/>
                </a:solidFill>
                <a:effectLst/>
                <a:latin typeface="Century Gothic" panose="020B0502020202020204" pitchFamily="34" charset="0"/>
                <a:ea typeface="Arial" panose="020B0604020202020204" pitchFamily="34" charset="0"/>
                <a:sym typeface=""/>
              </a:rPr>
              <a:t> </a:t>
            </a:r>
            <a:r>
              <a:rPr lang="en-US" sz="400" dirty="0" err="1">
                <a:solidFill>
                  <a:srgbClr val="231F20"/>
                </a:solidFill>
                <a:effectLst/>
                <a:latin typeface="Century Gothic" panose="020B0502020202020204" pitchFamily="34" charset="0"/>
                <a:ea typeface="Arial" panose="020B0604020202020204" pitchFamily="34" charset="0"/>
                <a:sym typeface=""/>
              </a:rPr>
              <a:t>häuslichen</a:t>
            </a:r>
            <a:r>
              <a:rPr lang="en-US" sz="400" dirty="0">
                <a:solidFill>
                  <a:srgbClr val="231F20"/>
                </a:solidFill>
                <a:effectLst/>
                <a:latin typeface="Century Gothic" panose="020B0502020202020204" pitchFamily="34" charset="0"/>
                <a:ea typeface="Arial" panose="020B0604020202020204" pitchFamily="34" charset="0"/>
                <a:sym typeface=""/>
              </a:rPr>
              <a:t> </a:t>
            </a:r>
            <a:r>
              <a:rPr lang="en-US" sz="400" dirty="0" err="1">
                <a:solidFill>
                  <a:srgbClr val="231F20"/>
                </a:solidFill>
                <a:effectLst/>
                <a:latin typeface="Century Gothic" panose="020B0502020202020204" pitchFamily="34" charset="0"/>
                <a:ea typeface="Arial" panose="020B0604020202020204" pitchFamily="34" charset="0"/>
                <a:sym typeface=""/>
              </a:rPr>
              <a:t>Verantwortungen</a:t>
            </a:r>
            <a:endParaRPr lang="en-US" sz="400" dirty="0">
              <a:effectLst/>
              <a:latin typeface="Century Gothic" panose="020B0502020202020204" pitchFamily="34" charset="0"/>
              <a:ea typeface="Arial" panose="020B0604020202020204" pitchFamily="34" charset="0"/>
              <a:sym typeface=""/>
            </a:endParaRPr>
          </a:p>
        </p:txBody>
      </p:sp>
      <p:sp>
        <p:nvSpPr>
          <p:cNvPr id="8" name="TextBox 7">
            <a:extLst>
              <a:ext uri="{FF2B5EF4-FFF2-40B4-BE49-F238E27FC236}">
                <a16:creationId xmlns:a16="http://schemas.microsoft.com/office/drawing/2014/main" id="{8C8EA47E-681F-439B-9F10-34212CD78814}"/>
              </a:ext>
            </a:extLst>
          </p:cNvPr>
          <p:cNvSpPr txBox="1"/>
          <p:nvPr/>
        </p:nvSpPr>
        <p:spPr>
          <a:xfrm>
            <a:off x="3124200" y="2552700"/>
            <a:ext cx="1447800" cy="1408591"/>
          </a:xfrm>
          <a:prstGeom prst="rect">
            <a:avLst/>
          </a:prstGeom>
          <a:noFill/>
        </p:spPr>
        <p:txBody>
          <a:bodyPr wrap="square">
            <a:spAutoFit/>
          </a:bodyPr>
          <a:lstStyle/>
          <a:p>
            <a:pPr lvl="0">
              <a:lnSpc>
                <a:spcPts val="600"/>
              </a:lnSpc>
              <a:buClr>
                <a:srgbClr val="231F20"/>
              </a:buClr>
              <a:buSzPts val="400"/>
              <a:tabLst>
                <a:tab pos="833120" algn="l"/>
              </a:tabLst>
            </a:pPr>
            <a:r>
              <a:rPr lang="en-US" sz="400" dirty="0" err="1">
                <a:solidFill>
                  <a:srgbClr val="231F20"/>
                </a:solidFill>
                <a:effectLst/>
                <a:latin typeface="Arial" panose="020B0604020202020204" pitchFamily="34" charset="0"/>
                <a:ea typeface="Wingdings" panose="05000000000000000000" pitchFamily="2" charset="2"/>
                <a:sym typeface=""/>
              </a:rPr>
              <a:t>Prävalenz</a:t>
            </a:r>
            <a:endParaRPr lang="en-US" sz="400" dirty="0">
              <a:solidFill>
                <a:srgbClr val="231F20"/>
              </a:solidFill>
              <a:effectLst/>
              <a:latin typeface="Arial" panose="020B0604020202020204" pitchFamily="34" charset="0"/>
              <a:ea typeface="Wingdings" panose="05000000000000000000" pitchFamily="2" charset="2"/>
              <a:sym typeface=""/>
            </a:endParaRPr>
          </a:p>
          <a:p>
            <a:pPr marL="171450" lvl="0" indent="-171450">
              <a:lnSpc>
                <a:spcPts val="600"/>
              </a:lnSpc>
              <a:buClr>
                <a:srgbClr val="231F20"/>
              </a:buClr>
              <a:buSzPts val="400"/>
              <a:buFont typeface="Arial" panose="020B0604020202020204" pitchFamily="34" charset="0"/>
              <a:buChar char="•"/>
              <a:tabLst>
                <a:tab pos="833120" algn="l"/>
              </a:tabLst>
            </a:pP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Vom</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Standort</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abhängig</a:t>
            </a:r>
            <a:endParaRPr lang="en-US" sz="400" kern="0" dirty="0">
              <a:solidFill>
                <a:srgbClr val="231F20">
                  <a:lumMod val="100000"/>
                </a:srgbClr>
              </a:solidFill>
              <a:effectLst/>
              <a:latin typeface="Arial" panose="020B0604020202020204" pitchFamily="34" charset="0"/>
              <a:ea typeface="Wingdings" panose="05000000000000000000" pitchFamily="2" charset="2"/>
              <a:sym typeface=""/>
            </a:endParaRPr>
          </a:p>
          <a:p>
            <a:pPr marL="171450" lvl="0" indent="-171450">
              <a:lnSpc>
                <a:spcPts val="600"/>
              </a:lnSpc>
              <a:buClr>
                <a:srgbClr val="231F20"/>
              </a:buClr>
              <a:buSzPts val="400"/>
              <a:buFont typeface="Arial" panose="020B0604020202020204" pitchFamily="34" charset="0"/>
              <a:buChar char="•"/>
              <a:tabLst>
                <a:tab pos="833120" algn="l"/>
              </a:tabLst>
            </a:pP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In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einigen</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Ländern</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entspricht</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es der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gleichen</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Aussetzung</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für</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Männer</a:t>
            </a:r>
            <a:endParaRPr lang="en-US" sz="400" kern="0" dirty="0">
              <a:solidFill>
                <a:srgbClr val="231F20">
                  <a:lumMod val="100000"/>
                </a:srgbClr>
              </a:solidFill>
              <a:effectLst/>
              <a:latin typeface="Arial" panose="020B0604020202020204" pitchFamily="34" charset="0"/>
              <a:ea typeface="Wingdings" panose="05000000000000000000" pitchFamily="2" charset="2"/>
              <a:sym typeface=""/>
            </a:endParaRPr>
          </a:p>
          <a:p>
            <a:pPr marL="171450" marR="48260" lvl="0" indent="-171450">
              <a:lnSpc>
                <a:spcPct val="86000"/>
              </a:lnSpc>
              <a:spcBef>
                <a:spcPts val="30"/>
              </a:spcBef>
              <a:spcAft>
                <a:spcPts val="0"/>
              </a:spcAft>
              <a:buClr>
                <a:srgbClr val="231F20"/>
              </a:buClr>
              <a:buSzPts val="400"/>
              <a:buFont typeface="Arial" panose="020B0604020202020204" pitchFamily="34" charset="0"/>
              <a:buChar char="•"/>
              <a:tabLst>
                <a:tab pos="833120" algn="l"/>
              </a:tabLst>
            </a:pP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Es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steigt</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an in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Ländern</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mit</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mittelmäßigem</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oder</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niedrigem</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Einkommen</a:t>
            </a:r>
            <a:endParaRPr lang="en-US" sz="400" kern="0" dirty="0">
              <a:solidFill>
                <a:srgbClr val="231F20">
                  <a:lumMod val="100000"/>
                </a:srgbClr>
              </a:solidFill>
              <a:latin typeface="Arial" panose="020B0604020202020204" pitchFamily="34" charset="0"/>
              <a:ea typeface="Wingdings" panose="05000000000000000000" pitchFamily="2" charset="2"/>
              <a:sym typeface=""/>
            </a:endParaRPr>
          </a:p>
          <a:p>
            <a:pPr marR="48260" lvl="0">
              <a:lnSpc>
                <a:spcPct val="86000"/>
              </a:lnSpc>
              <a:spcBef>
                <a:spcPts val="30"/>
              </a:spcBef>
              <a:spcAft>
                <a:spcPts val="0"/>
              </a:spcAft>
              <a:buClr>
                <a:srgbClr val="231F20"/>
              </a:buClr>
              <a:buSzPts val="400"/>
              <a:tabLst>
                <a:tab pos="833120" algn="l"/>
              </a:tabLst>
            </a:pPr>
            <a:endParaRPr lang="en-US" sz="400" dirty="0">
              <a:solidFill>
                <a:srgbClr val="231F20"/>
              </a:solidFill>
              <a:effectLst/>
              <a:latin typeface="Arial" panose="020B0604020202020204" pitchFamily="34" charset="0"/>
              <a:ea typeface="Arial" panose="020B0604020202020204" pitchFamily="34" charset="0"/>
              <a:sym typeface=""/>
            </a:endParaRPr>
          </a:p>
          <a:p>
            <a:pPr marR="48260" lvl="0">
              <a:lnSpc>
                <a:spcPct val="86000"/>
              </a:lnSpc>
              <a:spcBef>
                <a:spcPts val="30"/>
              </a:spcBef>
              <a:spcAft>
                <a:spcPts val="0"/>
              </a:spcAft>
              <a:buClr>
                <a:srgbClr val="231F20"/>
              </a:buClr>
              <a:buSzPts val="400"/>
              <a:tabLst>
                <a:tab pos="833120" algn="l"/>
              </a:tabLst>
            </a:pP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In Frauen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mit</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COPD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kann</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nachgewiesen</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 </a:t>
            </a:r>
            <a:r>
              <a:rPr lang="en-US" sz="400" kern="0" dirty="0" err="1">
                <a:solidFill>
                  <a:srgbClr val="231F20">
                    <a:lumMod val="100000"/>
                  </a:srgbClr>
                </a:solidFill>
                <a:effectLst/>
                <a:latin typeface="Century Gothic" panose="020B0502020202020204" pitchFamily="34" charset="0"/>
                <a:ea typeface="Arial" panose="020B0604020202020204" pitchFamily="34" charset="0"/>
                <a:sym typeface=""/>
              </a:rPr>
              <a:t>werden</a:t>
            </a:r>
            <a:r>
              <a:rPr lang="en-US" sz="400" kern="0" dirty="0">
                <a:solidFill>
                  <a:srgbClr val="231F20">
                    <a:lumMod val="100000"/>
                  </a:srgbClr>
                </a:solidFill>
                <a:effectLst/>
                <a:latin typeface="Century Gothic" panose="020B0502020202020204" pitchFamily="34" charset="0"/>
                <a:ea typeface="Arial" panose="020B0604020202020204" pitchFamily="34" charset="0"/>
                <a:sym typeface=""/>
              </a:rPr>
              <a:t>:</a:t>
            </a:r>
          </a:p>
          <a:p>
            <a:pPr marL="171450" marR="197485" lvl="0" indent="-171450">
              <a:lnSpc>
                <a:spcPct val="86000"/>
              </a:lnSpc>
              <a:spcBef>
                <a:spcPts val="25"/>
              </a:spcBef>
              <a:spcAft>
                <a:spcPts val="0"/>
              </a:spcAft>
              <a:buClr>
                <a:srgbClr val="231F20"/>
              </a:buClr>
              <a:buSzPts val="400"/>
              <a:buFont typeface="Arial" panose="020B0604020202020204" pitchFamily="34" charset="0"/>
              <a:buChar char="•"/>
              <a:tabLst>
                <a:tab pos="833120" algn="l"/>
              </a:tabLst>
            </a:pP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Größerer</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Schaden</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für</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Frauen vs.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Männern</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für</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den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gleichen</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Grad an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Kontakt</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mit</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Tabakrauch</a:t>
            </a:r>
            <a:endParaRPr lang="en-US" sz="400" kern="0" dirty="0">
              <a:solidFill>
                <a:srgbClr val="231F20">
                  <a:lumMod val="100000"/>
                </a:srgbClr>
              </a:solidFill>
              <a:effectLst/>
              <a:latin typeface="Arial" panose="020B0604020202020204" pitchFamily="34" charset="0"/>
              <a:ea typeface="Wingdings" panose="05000000000000000000" pitchFamily="2" charset="2"/>
              <a:sym typeface=""/>
            </a:endParaRPr>
          </a:p>
          <a:p>
            <a:pPr marL="171450" lvl="0" indent="-171450">
              <a:lnSpc>
                <a:spcPts val="570"/>
              </a:lnSpc>
              <a:buClr>
                <a:srgbClr val="231F20"/>
              </a:buClr>
              <a:buSzPts val="400"/>
              <a:buFont typeface="Arial" panose="020B0604020202020204" pitchFamily="34" charset="0"/>
              <a:buChar char="•"/>
              <a:tabLst>
                <a:tab pos="833120" algn="l"/>
              </a:tabLst>
            </a:pP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Größerer</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Vorteil</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wenn</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das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Rauchen</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aufgegeben</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wird</a:t>
            </a:r>
            <a:endParaRPr lang="en-US" sz="400" kern="0" dirty="0">
              <a:solidFill>
                <a:srgbClr val="231F20">
                  <a:lumMod val="100000"/>
                </a:srgbClr>
              </a:solidFill>
              <a:effectLst/>
              <a:latin typeface="Arial" panose="020B0604020202020204" pitchFamily="34" charset="0"/>
              <a:ea typeface="Wingdings" panose="05000000000000000000" pitchFamily="2" charset="2"/>
              <a:sym typeface=""/>
            </a:endParaRPr>
          </a:p>
          <a:p>
            <a:pPr marL="171450" lvl="0" indent="-171450">
              <a:lnSpc>
                <a:spcPts val="645"/>
              </a:lnSpc>
              <a:buClr>
                <a:srgbClr val="231F20"/>
              </a:buClr>
              <a:buSzPts val="400"/>
              <a:buFont typeface="Arial" panose="020B0604020202020204" pitchFamily="34" charset="0"/>
              <a:buChar char="•"/>
              <a:tabLst>
                <a:tab pos="833120" algn="l"/>
              </a:tabLst>
            </a:pP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Schwieriger</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mit</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dem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Rauchen</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aufzuhören</a:t>
            </a:r>
            <a:r>
              <a:rPr lang="en-US" sz="400" kern="0" dirty="0">
                <a:solidFill>
                  <a:srgbClr val="231F20">
                    <a:lumMod val="100000"/>
                  </a:srgbClr>
                </a:solidFill>
                <a:effectLst/>
                <a:latin typeface="Arial" panose="020B0604020202020204" pitchFamily="34" charset="0"/>
                <a:ea typeface="Wingdings" panose="05000000000000000000" pitchFamily="2" charset="2"/>
                <a:sym typeface=""/>
              </a:rPr>
              <a:t> vs. </a:t>
            </a:r>
            <a:r>
              <a:rPr lang="en-US" sz="400" kern="0" dirty="0" err="1">
                <a:solidFill>
                  <a:srgbClr val="231F20">
                    <a:lumMod val="100000"/>
                  </a:srgbClr>
                </a:solidFill>
                <a:effectLst/>
                <a:latin typeface="Arial" panose="020B0604020202020204" pitchFamily="34" charset="0"/>
                <a:ea typeface="Wingdings" panose="05000000000000000000" pitchFamily="2" charset="2"/>
                <a:sym typeface=""/>
              </a:rPr>
              <a:t>Männer</a:t>
            </a:r>
            <a:endParaRPr lang="en-US" sz="400" kern="0" dirty="0">
              <a:solidFill>
                <a:srgbClr val="231F20">
                  <a:lumMod val="100000"/>
                </a:srgbClr>
              </a:solidFill>
              <a:effectLst/>
              <a:latin typeface="Arial" panose="020B0604020202020204" pitchFamily="34" charset="0"/>
              <a:ea typeface="Wingdings" panose="05000000000000000000" pitchFamily="2" charset="2"/>
              <a:sym typeface=""/>
            </a:endParaRPr>
          </a:p>
          <a:p>
            <a:endParaRPr lang="en-GB" sz="1600" dirty="0"/>
          </a:p>
        </p:txBody>
      </p:sp>
      <p:sp>
        <p:nvSpPr>
          <p:cNvPr id="9" name="TextBox 8">
            <a:extLst>
              <a:ext uri="{FF2B5EF4-FFF2-40B4-BE49-F238E27FC236}">
                <a16:creationId xmlns:a16="http://schemas.microsoft.com/office/drawing/2014/main" id="{60055B03-9B19-4A97-A610-CCD4DB5B50A7}"/>
              </a:ext>
            </a:extLst>
          </p:cNvPr>
          <p:cNvSpPr txBox="1"/>
          <p:nvPr/>
        </p:nvSpPr>
        <p:spPr>
          <a:xfrm>
            <a:off x="3330138" y="2475637"/>
            <a:ext cx="639919" cy="446276"/>
          </a:xfrm>
          <a:prstGeom prst="rect">
            <a:avLst/>
          </a:prstGeom>
          <a:noFill/>
        </p:spPr>
        <p:txBody>
          <a:bodyPr wrap="none">
            <a:spAutoFit/>
          </a:bodyPr>
          <a:lstStyle/>
          <a:p>
            <a:r>
              <a:rPr lang="en-US" sz="500" kern="0">
                <a:solidFill>
                  <a:srgbClr val="EF3D42">
                    <a:lumMod val="100000"/>
                  </a:srgbClr>
                </a:solidFill>
                <a:effectLst/>
                <a:latin typeface="Century Gothic" panose="020B0502020202020204" pitchFamily="34" charset="0"/>
                <a:ea typeface="Arial" panose="020B0604020202020204" pitchFamily="34" charset="0"/>
                <a:sym typeface=""/>
              </a:rPr>
              <a:t>TABAKABGEBRAUCH</a:t>
            </a:r>
          </a:p>
          <a:p>
            <a:endParaRPr lang="en-GB" dirty="0"/>
          </a:p>
        </p:txBody>
      </p:sp>
      <p:sp>
        <p:nvSpPr>
          <p:cNvPr id="11" name="Rectangle 2">
            <a:extLst>
              <a:ext uri="{FF2B5EF4-FFF2-40B4-BE49-F238E27FC236}">
                <a16:creationId xmlns:a16="http://schemas.microsoft.com/office/drawing/2014/main" id="{993695D1-FBF5-4448-A217-3F817FB7386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Text Box 1">
            <a:extLst>
              <a:ext uri="{FF2B5EF4-FFF2-40B4-BE49-F238E27FC236}">
                <a16:creationId xmlns:a16="http://schemas.microsoft.com/office/drawing/2014/main" id="{D48DEBB0-1177-493D-BF59-C67EDEAD07AC}"/>
              </a:ext>
            </a:extLst>
          </p:cNvPr>
          <p:cNvSpPr txBox="1">
            <a:spLocks noChangeArrowheads="1"/>
          </p:cNvSpPr>
          <p:nvPr/>
        </p:nvSpPr>
        <p:spPr bwMode="auto">
          <a:xfrm>
            <a:off x="4724400" y="2202739"/>
            <a:ext cx="3886200" cy="204548"/>
          </a:xfrm>
          <a:prstGeom prst="rect">
            <a:avLst/>
          </a:prstGeom>
          <a:solidFill>
            <a:srgbClr val="FFE5CA"/>
          </a:solidFill>
          <a:ln w="6350">
            <a:noFill/>
            <a:miter lim="800000"/>
            <a:headEnd/>
            <a:tailEnd/>
          </a:ln>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566738" algn="l"/>
              </a:tabLst>
              <a:defRPr>
                <a:solidFill>
                  <a:schemeClr val="tx1"/>
                </a:solidFill>
                <a:latin typeface="Arial" panose="020B0604020202020204" pitchFamily="34" charset="0"/>
              </a:defRPr>
            </a:lvl1pPr>
            <a:lvl2pPr eaLnBrk="0" fontAlgn="base" hangingPunct="0">
              <a:spcBef>
                <a:spcPct val="0"/>
              </a:spcBef>
              <a:spcAft>
                <a:spcPct val="0"/>
              </a:spcAft>
              <a:tabLst>
                <a:tab pos="566738" algn="l"/>
              </a:tabLst>
              <a:defRPr>
                <a:solidFill>
                  <a:schemeClr val="tx1"/>
                </a:solidFill>
                <a:latin typeface="Arial" panose="020B0604020202020204" pitchFamily="34" charset="0"/>
              </a:defRPr>
            </a:lvl2pPr>
            <a:lvl3pPr eaLnBrk="0" fontAlgn="base" hangingPunct="0">
              <a:spcBef>
                <a:spcPct val="0"/>
              </a:spcBef>
              <a:spcAft>
                <a:spcPct val="0"/>
              </a:spcAft>
              <a:tabLst>
                <a:tab pos="566738" algn="l"/>
              </a:tabLst>
              <a:defRPr>
                <a:solidFill>
                  <a:schemeClr val="tx1"/>
                </a:solidFill>
                <a:latin typeface="Arial" panose="020B0604020202020204" pitchFamily="34" charset="0"/>
              </a:defRPr>
            </a:lvl3pPr>
            <a:lvl4pPr eaLnBrk="0" fontAlgn="base" hangingPunct="0">
              <a:spcBef>
                <a:spcPct val="0"/>
              </a:spcBef>
              <a:spcAft>
                <a:spcPct val="0"/>
              </a:spcAft>
              <a:tabLst>
                <a:tab pos="566738" algn="l"/>
              </a:tabLst>
              <a:defRPr>
                <a:solidFill>
                  <a:schemeClr val="tx1"/>
                </a:solidFill>
                <a:latin typeface="Arial" panose="020B0604020202020204" pitchFamily="34" charset="0"/>
              </a:defRPr>
            </a:lvl4pPr>
            <a:lvl5pPr eaLnBrk="0" fontAlgn="base" hangingPunct="0">
              <a:spcBef>
                <a:spcPct val="0"/>
              </a:spcBef>
              <a:spcAft>
                <a:spcPct val="0"/>
              </a:spcAft>
              <a:tabLst>
                <a:tab pos="566738" algn="l"/>
              </a:tabLst>
              <a:defRPr>
                <a:solidFill>
                  <a:schemeClr val="tx1"/>
                </a:solidFill>
                <a:latin typeface="Arial" panose="020B0604020202020204" pitchFamily="34" charset="0"/>
              </a:defRPr>
            </a:lvl5pPr>
            <a:lvl6pPr eaLnBrk="0" fontAlgn="base" hangingPunct="0">
              <a:spcBef>
                <a:spcPct val="0"/>
              </a:spcBef>
              <a:spcAft>
                <a:spcPct val="0"/>
              </a:spcAft>
              <a:tabLst>
                <a:tab pos="566738" algn="l"/>
              </a:tabLst>
              <a:defRPr>
                <a:solidFill>
                  <a:schemeClr val="tx1"/>
                </a:solidFill>
                <a:latin typeface="Arial" panose="020B0604020202020204" pitchFamily="34" charset="0"/>
              </a:defRPr>
            </a:lvl6pPr>
            <a:lvl7pPr eaLnBrk="0" fontAlgn="base" hangingPunct="0">
              <a:spcBef>
                <a:spcPct val="0"/>
              </a:spcBef>
              <a:spcAft>
                <a:spcPct val="0"/>
              </a:spcAft>
              <a:tabLst>
                <a:tab pos="566738" algn="l"/>
              </a:tabLst>
              <a:defRPr>
                <a:solidFill>
                  <a:schemeClr val="tx1"/>
                </a:solidFill>
                <a:latin typeface="Arial" panose="020B0604020202020204" pitchFamily="34" charset="0"/>
              </a:defRPr>
            </a:lvl7pPr>
            <a:lvl8pPr eaLnBrk="0" fontAlgn="base" hangingPunct="0">
              <a:spcBef>
                <a:spcPct val="0"/>
              </a:spcBef>
              <a:spcAft>
                <a:spcPct val="0"/>
              </a:spcAft>
              <a:tabLst>
                <a:tab pos="566738" algn="l"/>
              </a:tabLst>
              <a:defRPr>
                <a:solidFill>
                  <a:schemeClr val="tx1"/>
                </a:solidFill>
                <a:latin typeface="Arial" panose="020B0604020202020204" pitchFamily="34" charset="0"/>
              </a:defRPr>
            </a:lvl8pPr>
            <a:lvl9pPr eaLnBrk="0" fontAlgn="base" hangingPunct="0">
              <a:spcBef>
                <a:spcPct val="0"/>
              </a:spcBef>
              <a:spcAft>
                <a:spcPct val="0"/>
              </a:spcAft>
              <a:tabLst>
                <a:tab pos="5667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66738" algn="l"/>
              </a:tabLst>
            </a:pPr>
            <a:r>
              <a:rPr kumimoji="0" lang="en-US" altLang="en-US" sz="800" b="1" i="0" u="none" strike="noStrike" cap="none" normalizeH="0" baseline="0">
                <a:ln>
                  <a:noFill/>
                </a:ln>
                <a:solidFill>
                  <a:srgbClr val="231F20"/>
                </a:solidFill>
                <a:effectLst/>
                <a:latin typeface="Century Gothic" panose="020B0502020202020204" pitchFamily="34" charset="0"/>
                <a:ea typeface="Arial" panose="020B0604020202020204" pitchFamily="34" charset="0"/>
                <a:sym typeface=""/>
              </a:rPr>
              <a:t>Einige der am häufigst verwendeten Fragebögen in der Primärversorgung</a:t>
            </a:r>
            <a:endParaRPr kumimoji="0" lang="en-US" altLang="en-US" sz="400" b="1" i="0" u="none" strike="noStrike" cap="none" normalizeH="0" baseline="0" dirty="0">
              <a:ln>
                <a:noFill/>
              </a:ln>
              <a:solidFill>
                <a:schemeClr val="tx1"/>
              </a:solidFill>
              <a:effectLst/>
              <a:latin typeface="Century Gothic" panose="020B0502020202020204" pitchFamily="34" charset="0"/>
              <a:sym typeface=""/>
            </a:endParaRPr>
          </a:p>
        </p:txBody>
      </p:sp>
    </p:spTree>
    <p:extLst>
      <p:ext uri="{BB962C8B-B14F-4D97-AF65-F5344CB8AC3E}">
        <p14:creationId xmlns:p14="http://schemas.microsoft.com/office/powerpoint/2010/main" val="2102449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0" y="1158874"/>
            <a:ext cx="3954779" cy="1456168"/>
          </a:xfrm>
          <a:prstGeom prst="rect">
            <a:avLst/>
          </a:prstGeom>
        </p:spPr>
        <p:txBody>
          <a:bodyPr vert="horz" wrap="square" lIns="0" tIns="179705" rIns="0" bIns="0">
            <a:spAutoFit/>
          </a:bodyPr>
          <a:lstStyle/>
          <a:p>
            <a:pPr marL="143510" indent="-131445">
              <a:lnSpc>
                <a:spcPct val="100000"/>
              </a:lnSpc>
              <a:spcBef>
                <a:spcPts val="1415"/>
              </a:spcBef>
              <a:buClr>
                <a:srgbClr val="00050A"/>
              </a:buClr>
              <a:buFont typeface="Arial"/>
              <a:buChar char="•"/>
              <a:tabLst>
                <a:tab pos="144145" algn="l"/>
              </a:tabLst>
            </a:pPr>
            <a:r>
              <a:rPr lang="en-US" b="1" kern="0" dirty="0">
                <a:solidFill>
                  <a:srgbClr val="0C1C1D">
                    <a:lumMod val="100000"/>
                  </a:srgbClr>
                </a:solidFill>
                <a:latin typeface="Arial" panose="020B0604020202020204" pitchFamily="34" charset="0"/>
                <a:sym typeface=""/>
              </a:rPr>
              <a:t>Was </a:t>
            </a:r>
            <a:r>
              <a:rPr lang="en-US" b="1" kern="0" dirty="0" err="1">
                <a:solidFill>
                  <a:srgbClr val="0C1C1D">
                    <a:lumMod val="100000"/>
                  </a:srgbClr>
                </a:solidFill>
                <a:latin typeface="Arial" panose="020B0604020202020204" pitchFamily="34" charset="0"/>
                <a:sym typeface=""/>
              </a:rPr>
              <a:t>ist</a:t>
            </a:r>
            <a:r>
              <a:rPr lang="en-US" b="1" kern="0" dirty="0">
                <a:solidFill>
                  <a:srgbClr val="0C1C1D">
                    <a:lumMod val="100000"/>
                  </a:srgbClr>
                </a:solidFill>
                <a:latin typeface="Arial" panose="020B0604020202020204" pitchFamily="34" charset="0"/>
                <a:sym typeface=""/>
              </a:rPr>
              <a:t> </a:t>
            </a:r>
            <a:r>
              <a:rPr lang="en-US" b="1" kern="0" dirty="0" err="1">
                <a:solidFill>
                  <a:srgbClr val="0C1C1D">
                    <a:lumMod val="100000"/>
                  </a:srgbClr>
                </a:solidFill>
                <a:latin typeface="Arial" panose="020B0604020202020204" pitchFamily="34" charset="0"/>
                <a:sym typeface=""/>
              </a:rPr>
              <a:t>zu</a:t>
            </a:r>
            <a:r>
              <a:rPr lang="en-US" b="1" kern="0" dirty="0">
                <a:solidFill>
                  <a:srgbClr val="0C1C1D">
                    <a:lumMod val="100000"/>
                  </a:srgbClr>
                </a:solidFill>
                <a:latin typeface="Arial" panose="020B0604020202020204" pitchFamily="34" charset="0"/>
                <a:sym typeface=""/>
              </a:rPr>
              <a:t> tun?</a:t>
            </a:r>
          </a:p>
          <a:p>
            <a:pPr marL="143510" indent="-131445">
              <a:lnSpc>
                <a:spcPct val="100000"/>
              </a:lnSpc>
              <a:spcBef>
                <a:spcPts val="1320"/>
              </a:spcBef>
              <a:buClr>
                <a:srgbClr val="00050A"/>
              </a:buClr>
              <a:buFont typeface="Arial"/>
              <a:buChar char="•"/>
              <a:tabLst>
                <a:tab pos="144145" algn="l"/>
              </a:tabLst>
            </a:pPr>
            <a:r>
              <a:rPr lang="en-US" b="1" kern="0" dirty="0">
                <a:solidFill>
                  <a:srgbClr val="0C1C1D">
                    <a:lumMod val="100000"/>
                  </a:srgbClr>
                </a:solidFill>
                <a:latin typeface="Arial" panose="020B0604020202020204" pitchFamily="34" charset="0"/>
                <a:sym typeface=""/>
              </a:rPr>
              <a:t>Plan:</a:t>
            </a:r>
          </a:p>
          <a:p>
            <a:pPr marL="492759" lvl="1" indent="-132080">
              <a:lnSpc>
                <a:spcPct val="100000"/>
              </a:lnSpc>
              <a:buClr>
                <a:srgbClr val="00050A"/>
              </a:buClr>
              <a:buChar char="•"/>
              <a:tabLst>
                <a:tab pos="493395" algn="l"/>
              </a:tabLst>
            </a:pPr>
            <a:r>
              <a:rPr lang="en-US" dirty="0">
                <a:solidFill>
                  <a:srgbClr val="0C1C1D"/>
                </a:solidFill>
                <a:latin typeface="Arial" panose="020B0604020202020204" pitchFamily="34" charset="0"/>
                <a:sym typeface=""/>
              </a:rPr>
              <a:t>Revision der </a:t>
            </a:r>
            <a:r>
              <a:rPr lang="en-US" dirty="0" err="1">
                <a:solidFill>
                  <a:srgbClr val="0C1C1D"/>
                </a:solidFill>
                <a:latin typeface="Arial" panose="020B0604020202020204" pitchFamily="34" charset="0"/>
                <a:sym typeface=""/>
              </a:rPr>
              <a:t>Einhaltung</a:t>
            </a:r>
            <a:r>
              <a:rPr lang="en-US" dirty="0">
                <a:solidFill>
                  <a:srgbClr val="0C1C1D"/>
                </a:solidFill>
                <a:latin typeface="Arial" panose="020B0604020202020204" pitchFamily="34" charset="0"/>
                <a:sym typeface=""/>
              </a:rPr>
              <a:t> der </a:t>
            </a:r>
            <a:r>
              <a:rPr lang="en-US" dirty="0" err="1">
                <a:solidFill>
                  <a:srgbClr val="0C1C1D"/>
                </a:solidFill>
                <a:latin typeface="Arial" panose="020B0604020202020204" pitchFamily="34" charset="0"/>
                <a:sym typeface=""/>
              </a:rPr>
              <a:t>Therapie</a:t>
            </a:r>
            <a:endParaRPr lang="en-US" dirty="0">
              <a:latin typeface="Arial" panose="020B0604020202020204" pitchFamily="34" charset="0"/>
              <a:sym typeface=""/>
            </a:endParaRPr>
          </a:p>
        </p:txBody>
      </p:sp>
      <p:sp>
        <p:nvSpPr>
          <p:cNvPr id="3" name="object 3"/>
          <p:cNvSpPr txBox="1"/>
          <p:nvPr/>
        </p:nvSpPr>
        <p:spPr>
          <a:xfrm>
            <a:off x="6003416" y="2159254"/>
            <a:ext cx="1461770" cy="345440"/>
          </a:xfrm>
          <a:prstGeom prst="rect">
            <a:avLst/>
          </a:prstGeom>
        </p:spPr>
        <p:txBody>
          <a:bodyPr vert="horz" wrap="square" lIns="0" tIns="12700" rIns="0" bIns="0">
            <a:spAutoFit/>
          </a:bodyPr>
          <a:lstStyle/>
          <a:p>
            <a:pPr marL="12700">
              <a:lnSpc>
                <a:spcPct val="100000"/>
              </a:lnSpc>
              <a:spcBef>
                <a:spcPts val="100"/>
              </a:spcBef>
            </a:pPr>
            <a:r>
              <a:rPr lang="en-US" sz="2100">
                <a:solidFill>
                  <a:srgbClr val="0C1C1D"/>
                </a:solidFill>
                <a:latin typeface="Arial" panose="020B0604020202020204" pitchFamily="34" charset="0"/>
                <a:sym typeface=""/>
              </a:rPr>
              <a:t>Das war ok</a:t>
            </a:r>
            <a:endParaRPr lang="en-US" sz="2100" dirty="0">
              <a:latin typeface="Arial" panose="020B0604020202020204" pitchFamily="34" charset="0"/>
              <a:sym typeface=""/>
            </a:endParaRPr>
          </a:p>
        </p:txBody>
      </p:sp>
      <p:sp>
        <p:nvSpPr>
          <p:cNvPr id="4" name="object 4"/>
          <p:cNvSpPr txBox="1"/>
          <p:nvPr/>
        </p:nvSpPr>
        <p:spPr>
          <a:xfrm>
            <a:off x="1819401" y="2799029"/>
            <a:ext cx="5871845" cy="1700466"/>
          </a:xfrm>
          <a:prstGeom prst="rect">
            <a:avLst/>
          </a:prstGeom>
        </p:spPr>
        <p:txBody>
          <a:bodyPr vert="horz" wrap="square" lIns="0" tIns="12700" rIns="0" bIns="0">
            <a:spAutoFit/>
          </a:bodyPr>
          <a:lstStyle/>
          <a:p>
            <a:pPr marL="143510" indent="-131445">
              <a:lnSpc>
                <a:spcPct val="100000"/>
              </a:lnSpc>
              <a:spcBef>
                <a:spcPts val="100"/>
              </a:spcBef>
              <a:buClr>
                <a:srgbClr val="00050A"/>
              </a:buClr>
              <a:buChar char="•"/>
              <a:tabLst>
                <a:tab pos="144145" algn="l"/>
                <a:tab pos="1150620" algn="l"/>
                <a:tab pos="4196080" algn="l"/>
              </a:tabLst>
            </a:pPr>
            <a:r>
              <a:rPr lang="en-US" kern="0" dirty="0">
                <a:solidFill>
                  <a:srgbClr val="0C1C1D">
                    <a:lumMod val="100000"/>
                  </a:srgbClr>
                </a:solidFill>
                <a:latin typeface="Arial" panose="020B0604020202020204" pitchFamily="34" charset="0"/>
                <a:sym typeface=""/>
              </a:rPr>
              <a:t>Revision 	 </a:t>
            </a:r>
            <a:r>
              <a:rPr lang="en-US" kern="0" dirty="0" err="1">
                <a:solidFill>
                  <a:srgbClr val="0C1C1D">
                    <a:lumMod val="100000"/>
                  </a:srgbClr>
                </a:solidFill>
                <a:latin typeface="Arial" panose="020B0604020202020204" pitchFamily="34" charset="0"/>
                <a:sym typeface=""/>
              </a:rPr>
              <a:t>Inhalationsmethode</a:t>
            </a:r>
            <a:r>
              <a:rPr lang="en-US" kern="0" dirty="0">
                <a:solidFill>
                  <a:srgbClr val="0C1C1D">
                    <a:lumMod val="100000"/>
                  </a:srgbClr>
                </a:solidFill>
                <a:latin typeface="Arial" panose="020B0604020202020204" pitchFamily="34" charset="0"/>
                <a:sym typeface=""/>
              </a:rPr>
              <a:t> 	 Das war ok</a:t>
            </a:r>
          </a:p>
          <a:p>
            <a:pPr>
              <a:lnSpc>
                <a:spcPct val="100000"/>
              </a:lnSpc>
              <a:spcBef>
                <a:spcPts val="50"/>
              </a:spcBef>
              <a:buClr>
                <a:srgbClr val="00050A"/>
              </a:buClr>
              <a:buFont typeface="Arial"/>
              <a:buChar char="•"/>
            </a:pPr>
            <a:endParaRPr lang="en-US" dirty="0">
              <a:latin typeface="Arial" panose="020B0604020202020204" pitchFamily="34" charset="0"/>
              <a:sym typeface=""/>
            </a:endParaRPr>
          </a:p>
          <a:p>
            <a:pPr marL="143510" indent="-131445">
              <a:lnSpc>
                <a:spcPct val="100000"/>
              </a:lnSpc>
              <a:buClr>
                <a:srgbClr val="00050A"/>
              </a:buClr>
              <a:buChar char="•"/>
              <a:tabLst>
                <a:tab pos="144145" algn="l"/>
              </a:tabLst>
            </a:pPr>
            <a:r>
              <a:rPr lang="en-US" kern="0" dirty="0" err="1">
                <a:solidFill>
                  <a:srgbClr val="0C1C1D">
                    <a:lumMod val="100000"/>
                  </a:srgbClr>
                </a:solidFill>
                <a:latin typeface="Arial" panose="020B0604020202020204" pitchFamily="34" charset="0"/>
                <a:sym typeface=""/>
              </a:rPr>
              <a:t>Suchen</a:t>
            </a:r>
            <a:r>
              <a:rPr lang="en-US" kern="0" dirty="0">
                <a:solidFill>
                  <a:srgbClr val="0C1C1D">
                    <a:lumMod val="100000"/>
                  </a:srgbClr>
                </a:solidFill>
                <a:latin typeface="Arial" panose="020B0604020202020204" pitchFamily="34" charset="0"/>
                <a:sym typeface=""/>
              </a:rPr>
              <a:t> Sie </a:t>
            </a:r>
            <a:r>
              <a:rPr lang="en-US" kern="0" dirty="0" err="1">
                <a:solidFill>
                  <a:srgbClr val="0C1C1D">
                    <a:lumMod val="100000"/>
                  </a:srgbClr>
                </a:solidFill>
                <a:latin typeface="Arial" panose="020B0604020202020204" pitchFamily="34" charset="0"/>
                <a:sym typeface=""/>
              </a:rPr>
              <a:t>nach</a:t>
            </a:r>
            <a:r>
              <a:rPr lang="en-US" kern="0" dirty="0">
                <a:solidFill>
                  <a:srgbClr val="0C1C1D">
                    <a:lumMod val="100000"/>
                  </a:srgbClr>
                </a:solidFill>
                <a:latin typeface="Arial" panose="020B0604020202020204" pitchFamily="34" charset="0"/>
                <a:sym typeface=""/>
              </a:rPr>
              <a:t> </a:t>
            </a:r>
            <a:r>
              <a:rPr lang="en-US" kern="0" dirty="0" err="1">
                <a:solidFill>
                  <a:srgbClr val="0C1C1D">
                    <a:lumMod val="100000"/>
                  </a:srgbClr>
                </a:solidFill>
                <a:latin typeface="Arial" panose="020B0604020202020204" pitchFamily="34" charset="0"/>
                <a:sym typeface=""/>
              </a:rPr>
              <a:t>weiteren</a:t>
            </a:r>
            <a:r>
              <a:rPr lang="en-US" kern="0" dirty="0">
                <a:solidFill>
                  <a:srgbClr val="0C1C1D">
                    <a:lumMod val="100000"/>
                  </a:srgbClr>
                </a:solidFill>
                <a:latin typeface="Arial" panose="020B0604020202020204" pitchFamily="34" charset="0"/>
                <a:sym typeface=""/>
              </a:rPr>
              <a:t> </a:t>
            </a:r>
            <a:r>
              <a:rPr lang="en-US" kern="0" dirty="0" err="1">
                <a:solidFill>
                  <a:srgbClr val="0C1C1D">
                    <a:lumMod val="100000"/>
                  </a:srgbClr>
                </a:solidFill>
                <a:latin typeface="Arial" panose="020B0604020202020204" pitchFamily="34" charset="0"/>
                <a:sym typeface=""/>
              </a:rPr>
              <a:t>Untersuchungen</a:t>
            </a:r>
            <a:r>
              <a:rPr lang="en-US" kern="0" dirty="0">
                <a:solidFill>
                  <a:srgbClr val="0C1C1D">
                    <a:lumMod val="100000"/>
                  </a:srgbClr>
                </a:solidFill>
                <a:latin typeface="Arial" panose="020B0604020202020204" pitchFamily="34" charset="0"/>
                <a:sym typeface=""/>
              </a:rPr>
              <a:t>, die </a:t>
            </a:r>
            <a:r>
              <a:rPr lang="en-US" kern="0" dirty="0" err="1">
                <a:solidFill>
                  <a:srgbClr val="0C1C1D">
                    <a:lumMod val="100000"/>
                  </a:srgbClr>
                </a:solidFill>
                <a:latin typeface="Arial" panose="020B0604020202020204" pitchFamily="34" charset="0"/>
                <a:sym typeface=""/>
              </a:rPr>
              <a:t>bereits</a:t>
            </a:r>
            <a:r>
              <a:rPr lang="en-US" kern="0" dirty="0">
                <a:solidFill>
                  <a:srgbClr val="0C1C1D">
                    <a:lumMod val="100000"/>
                  </a:srgbClr>
                </a:solidFill>
                <a:latin typeface="Arial" panose="020B0604020202020204" pitchFamily="34" charset="0"/>
                <a:sym typeface=""/>
              </a:rPr>
              <a:t> </a:t>
            </a:r>
            <a:r>
              <a:rPr lang="en-US" kern="0" dirty="0" err="1">
                <a:latin typeface="Arial" panose="020B0604020202020204" pitchFamily="34" charset="0"/>
                <a:sym typeface=""/>
              </a:rPr>
              <a:t>durchgeführt</a:t>
            </a:r>
            <a:r>
              <a:rPr lang="en-US" kern="0" dirty="0">
                <a:latin typeface="Arial" panose="020B0604020202020204" pitchFamily="34" charset="0"/>
                <a:sym typeface=""/>
              </a:rPr>
              <a:t> </a:t>
            </a:r>
            <a:r>
              <a:rPr lang="en-US" kern="0" dirty="0" err="1">
                <a:solidFill>
                  <a:srgbClr val="0C1C1D">
                    <a:lumMod val="100000"/>
                  </a:srgbClr>
                </a:solidFill>
                <a:latin typeface="Arial" panose="020B0604020202020204" pitchFamily="34" charset="0"/>
                <a:sym typeface=""/>
              </a:rPr>
              <a:t>wurden</a:t>
            </a:r>
            <a:r>
              <a:rPr lang="en-US" kern="0" dirty="0">
                <a:solidFill>
                  <a:srgbClr val="0C1C1D">
                    <a:lumMod val="100000"/>
                  </a:srgbClr>
                </a:solidFill>
                <a:latin typeface="Arial" panose="020B0604020202020204" pitchFamily="34" charset="0"/>
                <a:sym typeface=""/>
              </a:rPr>
              <a:t>:</a:t>
            </a:r>
          </a:p>
          <a:p>
            <a:pPr>
              <a:lnSpc>
                <a:spcPct val="100000"/>
              </a:lnSpc>
              <a:spcBef>
                <a:spcPts val="50"/>
              </a:spcBef>
              <a:buClr>
                <a:srgbClr val="00050A"/>
              </a:buClr>
              <a:buFont typeface="Arial"/>
              <a:buChar char="•"/>
            </a:pPr>
            <a:endParaRPr lang="en-US" dirty="0">
              <a:latin typeface="Arial" panose="020B0604020202020204" pitchFamily="34" charset="0"/>
              <a:sym typeface=""/>
            </a:endParaRPr>
          </a:p>
          <a:p>
            <a:pPr marL="490855" lvl="1" indent="-130175">
              <a:lnSpc>
                <a:spcPct val="100000"/>
              </a:lnSpc>
              <a:buClr>
                <a:srgbClr val="00050A"/>
              </a:buClr>
              <a:buFont typeface="Arial"/>
              <a:buChar char="•"/>
              <a:tabLst>
                <a:tab pos="491490" algn="l"/>
              </a:tabLst>
            </a:pPr>
            <a:r>
              <a:rPr lang="en-US" b="1" dirty="0" err="1">
                <a:solidFill>
                  <a:srgbClr val="0C1C1D"/>
                </a:solidFill>
                <a:latin typeface="Arial" panose="020B0604020202020204" pitchFamily="34" charset="0"/>
                <a:sym typeface=""/>
              </a:rPr>
              <a:t>Spirometrie</a:t>
            </a:r>
            <a:endParaRPr lang="en-US" dirty="0">
              <a:latin typeface="Arial" panose="020B0604020202020204" pitchFamily="34" charset="0"/>
              <a:sym typeface=""/>
            </a:endParaRPr>
          </a:p>
        </p:txBody>
      </p:sp>
      <p:sp>
        <p:nvSpPr>
          <p:cNvPr id="5" name="object 5"/>
          <p:cNvSpPr txBox="1">
            <a:spLocks noGrp="1"/>
          </p:cNvSpPr>
          <p:nvPr>
            <p:ph type="title"/>
          </p:nvPr>
        </p:nvSpPr>
        <p:spPr>
          <a:xfrm>
            <a:off x="2288285" y="179070"/>
            <a:ext cx="4582795" cy="513715"/>
          </a:xfrm>
          <a:prstGeom prst="rect">
            <a:avLst/>
          </a:prstGeom>
        </p:spPr>
        <p:txBody>
          <a:bodyPr vert="horz" wrap="square" lIns="0" tIns="13335" rIns="0" bIns="0">
            <a:spAutoFit/>
          </a:bodyPr>
          <a:lstStyle/>
          <a:p>
            <a:pPr marL="12700">
              <a:lnSpc>
                <a:spcPct val="100000"/>
              </a:lnSpc>
              <a:spcBef>
                <a:spcPts val="105"/>
              </a:spcBef>
            </a:pPr>
            <a:r>
              <a:rPr lang="en-US" sz="3200">
                <a:latin typeface="Arial" panose="020B0604020202020204" pitchFamily="34" charset="0"/>
                <a:cs typeface="+mn-cs"/>
                <a:sym typeface=""/>
              </a:rPr>
              <a:t>Sammeln Sie jegliche Informationen</a:t>
            </a:r>
          </a:p>
        </p:txBody>
      </p:sp>
      <p:sp>
        <p:nvSpPr>
          <p:cNvPr id="6" name="object 6"/>
          <p:cNvSpPr/>
          <p:nvPr/>
        </p:nvSpPr>
        <p:spPr>
          <a:xfrm>
            <a:off x="345947" y="1275588"/>
            <a:ext cx="899991" cy="1133856"/>
          </a:xfrm>
          <a:prstGeom prst="rect">
            <a:avLst/>
          </a:prstGeom>
          <a:blipFill>
            <a:blip r:embed="rId2" cstate="print"/>
            <a:stretch>
              <a:fillRect/>
            </a:stretch>
          </a:blipFill>
        </p:spPr>
        <p:txBody>
          <a:bodyPr wrap="square" lIns="0" tIns="0" rIns="0" bIns="0"/>
          <a:lstStyle/>
          <a:p>
            <a:endParaRPr/>
          </a:p>
        </p:txBody>
      </p:sp>
      <p:sp>
        <p:nvSpPr>
          <p:cNvPr id="7" name="object 7"/>
          <p:cNvSpPr/>
          <p:nvPr/>
        </p:nvSpPr>
        <p:spPr>
          <a:xfrm>
            <a:off x="8016240" y="89915"/>
            <a:ext cx="1043940" cy="672084"/>
          </a:xfrm>
          <a:prstGeom prst="rect">
            <a:avLst/>
          </a:prstGeom>
          <a:blipFill>
            <a:blip r:embed="rId3" cstate="print"/>
            <a:stretch>
              <a:fillRect/>
            </a:stretch>
          </a:blipFill>
        </p:spPr>
        <p:txBody>
          <a:bodyPr wrap="square" lIns="0" tIns="0" rIns="0" bIns="0"/>
          <a:lstStyle/>
          <a:p>
            <a:endParaRPr/>
          </a:p>
        </p:txBody>
      </p:sp>
      <p:grpSp>
        <p:nvGrpSpPr>
          <p:cNvPr id="8" name="object 8"/>
          <p:cNvGrpSpPr/>
          <p:nvPr/>
        </p:nvGrpSpPr>
        <p:grpSpPr>
          <a:xfrm>
            <a:off x="5588508" y="2220467"/>
            <a:ext cx="370840" cy="264160"/>
            <a:chOff x="5588508" y="2220467"/>
            <a:chExt cx="370840" cy="264160"/>
          </a:xfrm>
        </p:grpSpPr>
        <p:sp>
          <p:nvSpPr>
            <p:cNvPr id="9" name="object 9"/>
            <p:cNvSpPr/>
            <p:nvPr/>
          </p:nvSpPr>
          <p:spPr>
            <a:xfrm>
              <a:off x="5593080" y="2225039"/>
              <a:ext cx="361315" cy="254635"/>
            </a:xfrm>
            <a:custGeom>
              <a:avLst/>
              <a:gdLst/>
              <a:ahLst/>
              <a:cxnLst/>
              <a:rect l="l" t="t" r="r" b="b"/>
              <a:pathLst>
                <a:path w="361314" h="254635">
                  <a:moveTo>
                    <a:pt x="233934" y="0"/>
                  </a:moveTo>
                  <a:lnTo>
                    <a:pt x="233934" y="63627"/>
                  </a:lnTo>
                  <a:lnTo>
                    <a:pt x="0" y="63627"/>
                  </a:lnTo>
                  <a:lnTo>
                    <a:pt x="0" y="190881"/>
                  </a:lnTo>
                  <a:lnTo>
                    <a:pt x="233934" y="190881"/>
                  </a:lnTo>
                  <a:lnTo>
                    <a:pt x="233934" y="254508"/>
                  </a:lnTo>
                  <a:lnTo>
                    <a:pt x="361188" y="127254"/>
                  </a:lnTo>
                  <a:lnTo>
                    <a:pt x="233934" y="0"/>
                  </a:lnTo>
                  <a:close/>
                </a:path>
              </a:pathLst>
            </a:custGeom>
            <a:solidFill>
              <a:srgbClr val="BADFE2"/>
            </a:solidFill>
          </p:spPr>
          <p:txBody>
            <a:bodyPr wrap="square" lIns="0" tIns="0" rIns="0" bIns="0"/>
            <a:lstStyle/>
            <a:p>
              <a:endParaRPr/>
            </a:p>
          </p:txBody>
        </p:sp>
        <p:sp>
          <p:nvSpPr>
            <p:cNvPr id="10" name="object 10"/>
            <p:cNvSpPr/>
            <p:nvPr/>
          </p:nvSpPr>
          <p:spPr>
            <a:xfrm>
              <a:off x="5593080" y="2225039"/>
              <a:ext cx="361315" cy="254635"/>
            </a:xfrm>
            <a:custGeom>
              <a:avLst/>
              <a:gdLst/>
              <a:ahLst/>
              <a:cxnLst/>
              <a:rect l="l" t="t" r="r" b="b"/>
              <a:pathLst>
                <a:path w="361314" h="254635">
                  <a:moveTo>
                    <a:pt x="0" y="63627"/>
                  </a:moveTo>
                  <a:lnTo>
                    <a:pt x="233934" y="63627"/>
                  </a:lnTo>
                  <a:lnTo>
                    <a:pt x="233934" y="0"/>
                  </a:lnTo>
                  <a:lnTo>
                    <a:pt x="361188" y="127254"/>
                  </a:lnTo>
                  <a:lnTo>
                    <a:pt x="233934" y="254508"/>
                  </a:lnTo>
                  <a:lnTo>
                    <a:pt x="233934" y="190881"/>
                  </a:lnTo>
                  <a:lnTo>
                    <a:pt x="0" y="190881"/>
                  </a:lnTo>
                  <a:lnTo>
                    <a:pt x="0" y="63627"/>
                  </a:lnTo>
                  <a:close/>
                </a:path>
              </a:pathLst>
            </a:custGeom>
            <a:ln w="9144">
              <a:solidFill>
                <a:srgbClr val="074A87"/>
              </a:solidFill>
            </a:ln>
          </p:spPr>
          <p:txBody>
            <a:bodyPr wrap="square" lIns="0" tIns="0" rIns="0" bIns="0"/>
            <a:lstStyle/>
            <a:p>
              <a:endParaRPr/>
            </a:p>
          </p:txBody>
        </p:sp>
      </p:grpSp>
      <p:grpSp>
        <p:nvGrpSpPr>
          <p:cNvPr id="11" name="object 11"/>
          <p:cNvGrpSpPr/>
          <p:nvPr/>
        </p:nvGrpSpPr>
        <p:grpSpPr>
          <a:xfrm>
            <a:off x="5559552" y="2840735"/>
            <a:ext cx="370840" cy="264160"/>
            <a:chOff x="5559552" y="2840735"/>
            <a:chExt cx="370840" cy="264160"/>
          </a:xfrm>
        </p:grpSpPr>
        <p:sp>
          <p:nvSpPr>
            <p:cNvPr id="12" name="object 12"/>
            <p:cNvSpPr/>
            <p:nvPr/>
          </p:nvSpPr>
          <p:spPr>
            <a:xfrm>
              <a:off x="5564124" y="2845307"/>
              <a:ext cx="361315" cy="254635"/>
            </a:xfrm>
            <a:custGeom>
              <a:avLst/>
              <a:gdLst/>
              <a:ahLst/>
              <a:cxnLst/>
              <a:rect l="l" t="t" r="r" b="b"/>
              <a:pathLst>
                <a:path w="361314" h="254635">
                  <a:moveTo>
                    <a:pt x="233934" y="0"/>
                  </a:moveTo>
                  <a:lnTo>
                    <a:pt x="233934" y="63627"/>
                  </a:lnTo>
                  <a:lnTo>
                    <a:pt x="0" y="63627"/>
                  </a:lnTo>
                  <a:lnTo>
                    <a:pt x="0" y="190881"/>
                  </a:lnTo>
                  <a:lnTo>
                    <a:pt x="233934" y="190881"/>
                  </a:lnTo>
                  <a:lnTo>
                    <a:pt x="233934" y="254508"/>
                  </a:lnTo>
                  <a:lnTo>
                    <a:pt x="361188" y="127254"/>
                  </a:lnTo>
                  <a:lnTo>
                    <a:pt x="233934" y="0"/>
                  </a:lnTo>
                  <a:close/>
                </a:path>
              </a:pathLst>
            </a:custGeom>
            <a:solidFill>
              <a:srgbClr val="BADFE2"/>
            </a:solidFill>
          </p:spPr>
          <p:txBody>
            <a:bodyPr wrap="square" lIns="0" tIns="0" rIns="0" bIns="0"/>
            <a:lstStyle/>
            <a:p>
              <a:endParaRPr/>
            </a:p>
          </p:txBody>
        </p:sp>
        <p:sp>
          <p:nvSpPr>
            <p:cNvPr id="13" name="object 13"/>
            <p:cNvSpPr/>
            <p:nvPr/>
          </p:nvSpPr>
          <p:spPr>
            <a:xfrm>
              <a:off x="5564124" y="2845307"/>
              <a:ext cx="361315" cy="254635"/>
            </a:xfrm>
            <a:custGeom>
              <a:avLst/>
              <a:gdLst/>
              <a:ahLst/>
              <a:cxnLst/>
              <a:rect l="l" t="t" r="r" b="b"/>
              <a:pathLst>
                <a:path w="361314" h="254635">
                  <a:moveTo>
                    <a:pt x="0" y="63627"/>
                  </a:moveTo>
                  <a:lnTo>
                    <a:pt x="233934" y="63627"/>
                  </a:lnTo>
                  <a:lnTo>
                    <a:pt x="233934" y="0"/>
                  </a:lnTo>
                  <a:lnTo>
                    <a:pt x="361188" y="127254"/>
                  </a:lnTo>
                  <a:lnTo>
                    <a:pt x="233934" y="254508"/>
                  </a:lnTo>
                  <a:lnTo>
                    <a:pt x="233934" y="190881"/>
                  </a:lnTo>
                  <a:lnTo>
                    <a:pt x="0" y="190881"/>
                  </a:lnTo>
                  <a:lnTo>
                    <a:pt x="0" y="63627"/>
                  </a:lnTo>
                  <a:close/>
                </a:path>
              </a:pathLst>
            </a:custGeom>
            <a:ln w="9144">
              <a:solidFill>
                <a:srgbClr val="074A87"/>
              </a:solidFill>
            </a:ln>
          </p:spPr>
          <p:txBody>
            <a:bodyPr wrap="square" lIns="0" tIns="0" rIns="0" bIns="0"/>
            <a:lstStyle/>
            <a:p>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2919" y="1014983"/>
            <a:ext cx="4147198" cy="3177540"/>
          </a:xfrm>
          <a:prstGeom prst="rect">
            <a:avLst/>
          </a:prstGeom>
          <a:blipFill>
            <a:blip r:embed="rId2" cstate="print"/>
            <a:stretch>
              <a:fillRect/>
            </a:stretch>
          </a:blipFill>
        </p:spPr>
        <p:txBody>
          <a:bodyPr wrap="square" lIns="0" tIns="0" rIns="0" bIns="0"/>
          <a:lstStyle/>
          <a:p>
            <a:endParaRPr/>
          </a:p>
        </p:txBody>
      </p:sp>
      <p:sp>
        <p:nvSpPr>
          <p:cNvPr id="3" name="object 3"/>
          <p:cNvSpPr/>
          <p:nvPr/>
        </p:nvSpPr>
        <p:spPr>
          <a:xfrm>
            <a:off x="6352032" y="2619755"/>
            <a:ext cx="649605" cy="347980"/>
          </a:xfrm>
          <a:custGeom>
            <a:avLst/>
            <a:gdLst/>
            <a:ahLst/>
            <a:cxnLst/>
            <a:rect l="l" t="t" r="r" b="b"/>
            <a:pathLst>
              <a:path w="649604" h="347980">
                <a:moveTo>
                  <a:pt x="0" y="347472"/>
                </a:moveTo>
                <a:lnTo>
                  <a:pt x="649223" y="347472"/>
                </a:lnTo>
                <a:lnTo>
                  <a:pt x="649223" y="0"/>
                </a:lnTo>
                <a:lnTo>
                  <a:pt x="0" y="0"/>
                </a:lnTo>
                <a:lnTo>
                  <a:pt x="0" y="347472"/>
                </a:lnTo>
                <a:close/>
              </a:path>
            </a:pathLst>
          </a:custGeom>
          <a:ln w="9144">
            <a:solidFill>
              <a:srgbClr val="FF0000"/>
            </a:solidFill>
          </a:ln>
        </p:spPr>
        <p:txBody>
          <a:bodyPr wrap="square" lIns="0" tIns="0" rIns="0" bIns="0"/>
          <a:lstStyle/>
          <a:p>
            <a:endParaRPr/>
          </a:p>
        </p:txBody>
      </p:sp>
      <p:grpSp>
        <p:nvGrpSpPr>
          <p:cNvPr id="4" name="object 4"/>
          <p:cNvGrpSpPr/>
          <p:nvPr/>
        </p:nvGrpSpPr>
        <p:grpSpPr>
          <a:xfrm>
            <a:off x="4736591" y="1071372"/>
            <a:ext cx="4124325" cy="2947670"/>
            <a:chOff x="4736591" y="1071372"/>
            <a:chExt cx="4124325" cy="2947670"/>
          </a:xfrm>
        </p:grpSpPr>
        <p:sp>
          <p:nvSpPr>
            <p:cNvPr id="5" name="object 5"/>
            <p:cNvSpPr/>
            <p:nvPr/>
          </p:nvSpPr>
          <p:spPr>
            <a:xfrm>
              <a:off x="7246619" y="2446019"/>
              <a:ext cx="649605" cy="347980"/>
            </a:xfrm>
            <a:custGeom>
              <a:avLst/>
              <a:gdLst/>
              <a:ahLst/>
              <a:cxnLst/>
              <a:rect l="l" t="t" r="r" b="b"/>
              <a:pathLst>
                <a:path w="649604" h="347980">
                  <a:moveTo>
                    <a:pt x="0" y="347471"/>
                  </a:moveTo>
                  <a:lnTo>
                    <a:pt x="649224" y="347471"/>
                  </a:lnTo>
                  <a:lnTo>
                    <a:pt x="649224" y="0"/>
                  </a:lnTo>
                  <a:lnTo>
                    <a:pt x="0" y="0"/>
                  </a:lnTo>
                  <a:lnTo>
                    <a:pt x="0" y="347471"/>
                  </a:lnTo>
                  <a:close/>
                </a:path>
              </a:pathLst>
            </a:custGeom>
            <a:ln w="9144">
              <a:solidFill>
                <a:srgbClr val="FF0000"/>
              </a:solidFill>
            </a:ln>
          </p:spPr>
          <p:txBody>
            <a:bodyPr wrap="square" lIns="0" tIns="0" rIns="0" bIns="0"/>
            <a:lstStyle/>
            <a:p>
              <a:endParaRPr/>
            </a:p>
          </p:txBody>
        </p:sp>
        <p:sp>
          <p:nvSpPr>
            <p:cNvPr id="6" name="object 6"/>
            <p:cNvSpPr/>
            <p:nvPr/>
          </p:nvSpPr>
          <p:spPr>
            <a:xfrm>
              <a:off x="4736591" y="1071372"/>
              <a:ext cx="4123944" cy="2947416"/>
            </a:xfrm>
            <a:prstGeom prst="rect">
              <a:avLst/>
            </a:prstGeom>
            <a:blipFill>
              <a:blip r:embed="rId3" cstate="print"/>
              <a:stretch>
                <a:fillRect/>
              </a:stretch>
            </a:blipFill>
          </p:spPr>
          <p:txBody>
            <a:bodyPr wrap="square" lIns="0" tIns="0" rIns="0" bIns="0"/>
            <a:lstStyle/>
            <a:p>
              <a:endParaRPr/>
            </a:p>
          </p:txBody>
        </p:sp>
      </p:grpSp>
      <p:sp>
        <p:nvSpPr>
          <p:cNvPr id="7" name="object 7"/>
          <p:cNvSpPr txBox="1">
            <a:spLocks noGrp="1"/>
          </p:cNvSpPr>
          <p:nvPr>
            <p:ph type="title"/>
          </p:nvPr>
        </p:nvSpPr>
        <p:spPr>
          <a:xfrm>
            <a:off x="3583685" y="233299"/>
            <a:ext cx="3198115" cy="513715"/>
          </a:xfrm>
          <a:prstGeom prst="rect">
            <a:avLst/>
          </a:prstGeom>
        </p:spPr>
        <p:txBody>
          <a:bodyPr vert="horz" wrap="square" lIns="0" tIns="13335" rIns="0" bIns="0">
            <a:spAutoFit/>
          </a:bodyPr>
          <a:lstStyle/>
          <a:p>
            <a:pPr marL="12700">
              <a:lnSpc>
                <a:spcPct val="100000"/>
              </a:lnSpc>
              <a:spcBef>
                <a:spcPts val="105"/>
              </a:spcBef>
            </a:pPr>
            <a:r>
              <a:rPr lang="en-US" sz="3200" dirty="0" err="1">
                <a:latin typeface="Arial" panose="020B0604020202020204" pitchFamily="34" charset="0"/>
                <a:cs typeface="+mn-cs"/>
                <a:sym typeface=""/>
              </a:rPr>
              <a:t>Spirometrie</a:t>
            </a:r>
            <a:endParaRPr lang="en-US" sz="3200" dirty="0">
              <a:latin typeface="Arial" panose="020B0604020202020204" pitchFamily="34" charset="0"/>
              <a:cs typeface="+mn-cs"/>
              <a:sym typeface=""/>
            </a:endParaRPr>
          </a:p>
        </p:txBody>
      </p:sp>
      <p:sp>
        <p:nvSpPr>
          <p:cNvPr id="8" name="object 8"/>
          <p:cNvSpPr/>
          <p:nvPr/>
        </p:nvSpPr>
        <p:spPr>
          <a:xfrm>
            <a:off x="8016240" y="89915"/>
            <a:ext cx="1043940" cy="672084"/>
          </a:xfrm>
          <a:prstGeom prst="rect">
            <a:avLst/>
          </a:prstGeom>
          <a:blipFill>
            <a:blip r:embed="rId4" cstate="print"/>
            <a:stretch>
              <a:fillRect/>
            </a:stretch>
          </a:blipFill>
        </p:spPr>
        <p:txBody>
          <a:bodyPr wrap="square" lIns="0" tIns="0" rIns="0" bIns="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4168" y="4476750"/>
            <a:ext cx="7124700" cy="258404"/>
          </a:xfrm>
          <a:prstGeom prst="rect">
            <a:avLst/>
          </a:prstGeom>
        </p:spPr>
        <p:txBody>
          <a:bodyPr vert="horz" wrap="square" lIns="0" tIns="12065" rIns="0" bIns="0">
            <a:spAutoFit/>
          </a:bodyPr>
          <a:lstStyle/>
          <a:p>
            <a:pPr marL="12700">
              <a:lnSpc>
                <a:spcPct val="100000"/>
              </a:lnSpc>
              <a:spcBef>
                <a:spcPts val="95"/>
              </a:spcBef>
            </a:pPr>
            <a:r>
              <a:rPr lang="en-US" sz="1600" i="1" dirty="0" err="1">
                <a:solidFill>
                  <a:srgbClr val="074A87"/>
                </a:solidFill>
                <a:latin typeface="Arial" panose="020B0604020202020204" pitchFamily="34" charset="0"/>
                <a:sym typeface=""/>
              </a:rPr>
              <a:t>Atmen</a:t>
            </a:r>
            <a:r>
              <a:rPr lang="en-US" sz="1600" i="1" dirty="0">
                <a:solidFill>
                  <a:srgbClr val="074A87"/>
                </a:solidFill>
                <a:latin typeface="Arial" panose="020B0604020202020204" pitchFamily="34" charset="0"/>
                <a:sym typeface=""/>
              </a:rPr>
              <a:t> und </a:t>
            </a:r>
            <a:r>
              <a:rPr lang="en-US" sz="1600" i="1" dirty="0" err="1">
                <a:solidFill>
                  <a:srgbClr val="074A87"/>
                </a:solidFill>
                <a:latin typeface="Arial" panose="020B0604020202020204" pitchFamily="34" charset="0"/>
                <a:sym typeface=""/>
              </a:rPr>
              <a:t>Wohlfühlen</a:t>
            </a:r>
            <a:r>
              <a:rPr lang="en-US" sz="1600" i="1" dirty="0">
                <a:solidFill>
                  <a:srgbClr val="074A87"/>
                </a:solidFill>
                <a:latin typeface="Arial" panose="020B0604020202020204" pitchFamily="34" charset="0"/>
                <a:sym typeface=""/>
              </a:rPr>
              <a:t> </a:t>
            </a:r>
            <a:r>
              <a:rPr lang="en-US" sz="1600" i="1" dirty="0" err="1">
                <a:solidFill>
                  <a:srgbClr val="074A87"/>
                </a:solidFill>
                <a:latin typeface="Arial" panose="020B0604020202020204" pitchFamily="34" charset="0"/>
                <a:sym typeface=""/>
              </a:rPr>
              <a:t>durch</a:t>
            </a:r>
            <a:r>
              <a:rPr lang="en-US" sz="1600" i="1" dirty="0">
                <a:solidFill>
                  <a:srgbClr val="074A87"/>
                </a:solidFill>
                <a:latin typeface="Arial" panose="020B0604020202020204" pitchFamily="34" charset="0"/>
                <a:sym typeface=""/>
              </a:rPr>
              <a:t> </a:t>
            </a:r>
            <a:r>
              <a:rPr lang="en-US" sz="1600" i="1" dirty="0" err="1">
                <a:solidFill>
                  <a:srgbClr val="074A87"/>
                </a:solidFill>
                <a:latin typeface="Arial" panose="020B0604020202020204" pitchFamily="34" charset="0"/>
                <a:sym typeface=""/>
              </a:rPr>
              <a:t>allgemeinen</a:t>
            </a:r>
            <a:r>
              <a:rPr lang="en-US" sz="1600" i="1" dirty="0">
                <a:solidFill>
                  <a:srgbClr val="074A87"/>
                </a:solidFill>
                <a:latin typeface="Arial" panose="020B0604020202020204" pitchFamily="34" charset="0"/>
                <a:sym typeface=""/>
              </a:rPr>
              <a:t> </a:t>
            </a:r>
            <a:r>
              <a:rPr lang="en-US" sz="1600" i="1" dirty="0" err="1">
                <a:solidFill>
                  <a:srgbClr val="074A87"/>
                </a:solidFill>
                <a:latin typeface="Arial" panose="020B0604020202020204" pitchFamily="34" charset="0"/>
                <a:sym typeface=""/>
              </a:rPr>
              <a:t>Zugang</a:t>
            </a:r>
            <a:r>
              <a:rPr lang="en-US" sz="1600" i="1" dirty="0">
                <a:solidFill>
                  <a:srgbClr val="074A87"/>
                </a:solidFill>
                <a:latin typeface="Arial" panose="020B0604020202020204" pitchFamily="34" charset="0"/>
                <a:sym typeface=""/>
              </a:rPr>
              <a:t> </a:t>
            </a:r>
            <a:r>
              <a:rPr lang="en-US" sz="1600" i="1" dirty="0" err="1">
                <a:solidFill>
                  <a:srgbClr val="074A87"/>
                </a:solidFill>
                <a:latin typeface="Arial" panose="020B0604020202020204" pitchFamily="34" charset="0"/>
                <a:sym typeface=""/>
              </a:rPr>
              <a:t>zur</a:t>
            </a:r>
            <a:r>
              <a:rPr lang="en-US" sz="1600" i="1" dirty="0">
                <a:solidFill>
                  <a:srgbClr val="074A87"/>
                </a:solidFill>
                <a:latin typeface="Arial" panose="020B0604020202020204" pitchFamily="34" charset="0"/>
                <a:sym typeface=""/>
              </a:rPr>
              <a:t> </a:t>
            </a:r>
            <a:r>
              <a:rPr lang="en-US" sz="1600" i="1" dirty="0" err="1">
                <a:solidFill>
                  <a:srgbClr val="074A87"/>
                </a:solidFill>
                <a:latin typeface="Arial" panose="020B0604020202020204" pitchFamily="34" charset="0"/>
                <a:sym typeface=""/>
              </a:rPr>
              <a:t>richtigen</a:t>
            </a:r>
            <a:r>
              <a:rPr lang="en-US" sz="1600" i="1" dirty="0">
                <a:solidFill>
                  <a:srgbClr val="074A87"/>
                </a:solidFill>
                <a:latin typeface="Arial" panose="020B0604020202020204" pitchFamily="34" charset="0"/>
                <a:sym typeface=""/>
              </a:rPr>
              <a:t> </a:t>
            </a:r>
            <a:r>
              <a:rPr lang="en-US" sz="1600" i="1" dirty="0" err="1">
                <a:solidFill>
                  <a:srgbClr val="074A87"/>
                </a:solidFill>
                <a:latin typeface="Arial" panose="020B0604020202020204" pitchFamily="34" charset="0"/>
                <a:sym typeface=""/>
              </a:rPr>
              <a:t>Versorgung</a:t>
            </a:r>
            <a:endParaRPr lang="en-US" sz="1600" dirty="0">
              <a:latin typeface="Arial" panose="020B0604020202020204" pitchFamily="34" charset="0"/>
              <a:sym typeface=""/>
            </a:endParaRPr>
          </a:p>
        </p:txBody>
      </p:sp>
      <p:sp>
        <p:nvSpPr>
          <p:cNvPr id="3" name="object 3"/>
          <p:cNvSpPr txBox="1"/>
          <p:nvPr/>
        </p:nvSpPr>
        <p:spPr>
          <a:xfrm>
            <a:off x="1571371" y="1515617"/>
            <a:ext cx="6170295" cy="1671955"/>
          </a:xfrm>
          <a:prstGeom prst="rect">
            <a:avLst/>
          </a:prstGeom>
        </p:spPr>
        <p:txBody>
          <a:bodyPr vert="horz" wrap="square" lIns="0" tIns="12700" rIns="0" bIns="0">
            <a:spAutoFit/>
          </a:bodyPr>
          <a:lstStyle/>
          <a:p>
            <a:pPr marL="12700" marR="5080" algn="ctr">
              <a:lnSpc>
                <a:spcPct val="100000"/>
              </a:lnSpc>
              <a:spcBef>
                <a:spcPts val="100"/>
              </a:spcBef>
            </a:pPr>
            <a:r>
              <a:rPr lang="en-US" sz="3600" b="1" kern="0">
                <a:solidFill>
                  <a:srgbClr val="C00000">
                    <a:lumMod val="100000"/>
                  </a:srgbClr>
                </a:solidFill>
                <a:latin typeface="Arial" panose="020B0604020202020204" pitchFamily="34" charset="0"/>
                <a:sym typeface=""/>
              </a:rPr>
              <a:t>Multimorbidität Fallstudie Ein komplexer Fall von COPD bei einer Frau</a:t>
            </a:r>
            <a:endParaRPr lang="en-US" sz="3600" kern="0" dirty="0">
              <a:solidFill>
                <a:srgbClr val="C00000">
                  <a:lumMod val="100000"/>
                </a:srgbClr>
              </a:solidFill>
              <a:latin typeface="Arial" panose="020B0604020202020204" pitchFamily="34" charset="0"/>
              <a:sym typeface=""/>
            </a:endParaRPr>
          </a:p>
        </p:txBody>
      </p:sp>
      <p:sp>
        <p:nvSpPr>
          <p:cNvPr id="4" name="object 4"/>
          <p:cNvSpPr txBox="1"/>
          <p:nvPr/>
        </p:nvSpPr>
        <p:spPr>
          <a:xfrm>
            <a:off x="1606549" y="3484565"/>
            <a:ext cx="6170295" cy="330835"/>
          </a:xfrm>
          <a:prstGeom prst="rect">
            <a:avLst/>
          </a:prstGeom>
        </p:spPr>
        <p:txBody>
          <a:bodyPr vert="horz" wrap="square" lIns="0" tIns="12700" rIns="0" bIns="0">
            <a:spAutoFit/>
          </a:bodyPr>
          <a:lstStyle/>
          <a:p>
            <a:pPr marL="12700">
              <a:lnSpc>
                <a:spcPct val="100000"/>
              </a:lnSpc>
              <a:spcBef>
                <a:spcPts val="100"/>
              </a:spcBef>
            </a:pPr>
            <a:r>
              <a:rPr lang="en-US" sz="2000" dirty="0" err="1">
                <a:solidFill>
                  <a:srgbClr val="0C1C1D"/>
                </a:solidFill>
                <a:latin typeface="Arial" panose="020B0604020202020204" pitchFamily="34" charset="0"/>
                <a:sym typeface=""/>
              </a:rPr>
              <a:t>Autoren</a:t>
            </a:r>
            <a:r>
              <a:rPr lang="en-US" sz="2000" dirty="0">
                <a:solidFill>
                  <a:srgbClr val="0C1C1D"/>
                </a:solidFill>
                <a:latin typeface="Arial" panose="020B0604020202020204" pitchFamily="34" charset="0"/>
                <a:sym typeface=""/>
              </a:rPr>
              <a:t>: Ioanna Tsiligianni, Claudia Vicente</a:t>
            </a:r>
            <a:endParaRPr lang="en-US" sz="2000" dirty="0">
              <a:latin typeface="Arial" panose="020B0604020202020204" pitchFamily="34" charset="0"/>
              <a:sym typeface=""/>
            </a:endParaRPr>
          </a:p>
        </p:txBody>
      </p:sp>
      <p:sp>
        <p:nvSpPr>
          <p:cNvPr id="5" name="object 5"/>
          <p:cNvSpPr/>
          <p:nvPr/>
        </p:nvSpPr>
        <p:spPr>
          <a:xfrm>
            <a:off x="6890004" y="89915"/>
            <a:ext cx="2183892" cy="1403603"/>
          </a:xfrm>
          <a:prstGeom prst="rect">
            <a:avLst/>
          </a:prstGeom>
          <a:blipFill>
            <a:blip r:embed="rId2" cstate="print"/>
            <a:stretch>
              <a:fillRect/>
            </a:stretch>
          </a:blipFill>
        </p:spPr>
        <p:txBody>
          <a:bodyPr wrap="square" lIns="0" tIns="0" rIns="0" bIns="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5947" y="1275588"/>
            <a:ext cx="899991" cy="1133856"/>
          </a:xfrm>
          <a:prstGeom prst="rect">
            <a:avLst/>
          </a:prstGeom>
          <a:blipFill>
            <a:blip r:embed="rId2" cstate="print"/>
            <a:stretch>
              <a:fillRect/>
            </a:stretch>
          </a:blipFill>
        </p:spPr>
        <p:txBody>
          <a:bodyPr wrap="square" lIns="0" tIns="0" rIns="0" bIns="0"/>
          <a:lstStyle/>
          <a:p>
            <a:endParaRPr/>
          </a:p>
        </p:txBody>
      </p:sp>
      <p:sp>
        <p:nvSpPr>
          <p:cNvPr id="3" name="object 3"/>
          <p:cNvSpPr txBox="1">
            <a:spLocks noGrp="1"/>
          </p:cNvSpPr>
          <p:nvPr>
            <p:ph type="title"/>
          </p:nvPr>
        </p:nvSpPr>
        <p:spPr>
          <a:xfrm>
            <a:off x="2133600" y="233299"/>
            <a:ext cx="5410200" cy="998350"/>
          </a:xfrm>
          <a:prstGeom prst="rect">
            <a:avLst/>
          </a:prstGeom>
        </p:spPr>
        <p:txBody>
          <a:bodyPr vert="horz" wrap="square" lIns="0" tIns="13335" rIns="0" bIns="0">
            <a:spAutoFit/>
          </a:bodyPr>
          <a:lstStyle/>
          <a:p>
            <a:pPr marL="12700">
              <a:lnSpc>
                <a:spcPct val="100000"/>
              </a:lnSpc>
              <a:spcBef>
                <a:spcPts val="105"/>
              </a:spcBef>
            </a:pPr>
            <a:r>
              <a:rPr lang="en-US" sz="3200" dirty="0" err="1">
                <a:latin typeface="Arial" panose="020B0604020202020204" pitchFamily="34" charset="0"/>
                <a:cs typeface="+mn-cs"/>
                <a:sym typeface=""/>
              </a:rPr>
              <a:t>Sammeln</a:t>
            </a:r>
            <a:r>
              <a:rPr lang="en-US" sz="3200" dirty="0">
                <a:latin typeface="Arial" panose="020B0604020202020204" pitchFamily="34" charset="0"/>
                <a:cs typeface="+mn-cs"/>
                <a:sym typeface=""/>
              </a:rPr>
              <a:t> Sie </a:t>
            </a:r>
            <a:r>
              <a:rPr lang="en-US" sz="3200" dirty="0" err="1">
                <a:latin typeface="Arial" panose="020B0604020202020204" pitchFamily="34" charset="0"/>
                <a:cs typeface="+mn-cs"/>
                <a:sym typeface=""/>
              </a:rPr>
              <a:t>weitere</a:t>
            </a:r>
            <a:r>
              <a:rPr lang="en-US" sz="3200" dirty="0">
                <a:latin typeface="Arial" panose="020B0604020202020204" pitchFamily="34" charset="0"/>
                <a:cs typeface="+mn-cs"/>
                <a:sym typeface=""/>
              </a:rPr>
              <a:t> </a:t>
            </a:r>
            <a:r>
              <a:rPr lang="en-US" sz="3200" dirty="0" err="1">
                <a:latin typeface="Arial" panose="020B0604020202020204" pitchFamily="34" charset="0"/>
                <a:cs typeface="+mn-cs"/>
                <a:sym typeface=""/>
              </a:rPr>
              <a:t>Informationen</a:t>
            </a:r>
            <a:endParaRPr lang="en-US" sz="3200" dirty="0">
              <a:latin typeface="Arial" panose="020B0604020202020204" pitchFamily="34" charset="0"/>
              <a:cs typeface="+mn-cs"/>
              <a:sym typeface=""/>
            </a:endParaRPr>
          </a:p>
        </p:txBody>
      </p:sp>
      <p:sp>
        <p:nvSpPr>
          <p:cNvPr id="4" name="object 4"/>
          <p:cNvSpPr/>
          <p:nvPr/>
        </p:nvSpPr>
        <p:spPr>
          <a:xfrm>
            <a:off x="8016240" y="89915"/>
            <a:ext cx="1043940" cy="672084"/>
          </a:xfrm>
          <a:prstGeom prst="rect">
            <a:avLst/>
          </a:prstGeom>
          <a:blipFill>
            <a:blip r:embed="rId3" cstate="print"/>
            <a:stretch>
              <a:fillRect/>
            </a:stretch>
          </a:blipFill>
        </p:spPr>
        <p:txBody>
          <a:bodyPr wrap="square" lIns="0" tIns="0" rIns="0" bIns="0"/>
          <a:lstStyle/>
          <a:p>
            <a:endParaRPr/>
          </a:p>
        </p:txBody>
      </p:sp>
      <p:graphicFrame>
        <p:nvGraphicFramePr>
          <p:cNvPr id="5" name="object 5"/>
          <p:cNvGraphicFramePr>
            <a:graphicFrameLocks noGrp="1"/>
          </p:cNvGraphicFramePr>
          <p:nvPr>
            <p:extLst>
              <p:ext uri="{D42A27DB-BD31-4B8C-83A1-F6EECF244321}">
                <p14:modId xmlns:p14="http://schemas.microsoft.com/office/powerpoint/2010/main" val="1616468738"/>
              </p:ext>
            </p:extLst>
          </p:nvPr>
        </p:nvGraphicFramePr>
        <p:xfrm>
          <a:off x="1738376" y="1265936"/>
          <a:ext cx="6271259" cy="2867709"/>
        </p:xfrm>
        <a:graphic>
          <a:graphicData uri="http://schemas.openxmlformats.org/drawingml/2006/table">
            <a:tbl>
              <a:tblPr firstRow="1" bandRow="1">
                <a:tableStyleId>{2D5ABB26-0587-4C30-8999-92F81FD0307C}</a:tableStyleId>
              </a:tblPr>
              <a:tblGrid>
                <a:gridCol w="1938020">
                  <a:extLst>
                    <a:ext uri="{9D8B030D-6E8A-4147-A177-3AD203B41FA5}">
                      <a16:colId xmlns:a16="http://schemas.microsoft.com/office/drawing/2014/main" val="20000"/>
                    </a:ext>
                  </a:extLst>
                </a:gridCol>
                <a:gridCol w="4333239">
                  <a:extLst>
                    <a:ext uri="{9D8B030D-6E8A-4147-A177-3AD203B41FA5}">
                      <a16:colId xmlns:a16="http://schemas.microsoft.com/office/drawing/2014/main" val="20001"/>
                    </a:ext>
                  </a:extLst>
                </a:gridCol>
              </a:tblGrid>
              <a:tr h="502919">
                <a:tc>
                  <a:txBody>
                    <a:bodyPr/>
                    <a:lstStyle/>
                    <a:p>
                      <a:pPr marL="91440">
                        <a:lnSpc>
                          <a:spcPct val="100000"/>
                        </a:lnSpc>
                        <a:spcBef>
                          <a:spcPts val="320"/>
                        </a:spcBef>
                      </a:pPr>
                      <a:r>
                        <a:rPr lang="en-US" sz="1350" b="1" spc="0">
                          <a:solidFill>
                            <a:srgbClr val="074A87"/>
                          </a:solidFill>
                          <a:latin typeface="Arial" panose="020B0604020202020204" pitchFamily="34" charset="0"/>
                          <a:ea typeface="+mn-ea"/>
                          <a:cs typeface="+mn-cs"/>
                          <a:sym typeface=""/>
                        </a:rPr>
                        <a:t>Spirometrie</a:t>
                      </a:r>
                      <a:endParaRPr lang="en-US" sz="1350" spc="0" dirty="0">
                        <a:latin typeface="Arial" panose="020B0604020202020204" pitchFamily="34" charset="0"/>
                        <a:ea typeface="+mn-ea"/>
                        <a:cs typeface="+mn-cs"/>
                        <a:sym typeface=""/>
                      </a:endParaRPr>
                    </a:p>
                  </a:txBody>
                  <a:tcPr marL="0" marR="0" marT="40640" marB="0">
                    <a:lnL w="12700">
                      <a:solidFill>
                        <a:srgbClr val="BADFE2"/>
                      </a:solidFill>
                      <a:prstDash val="solid"/>
                    </a:lnL>
                    <a:lnR w="12700">
                      <a:solidFill>
                        <a:srgbClr val="BADFE2"/>
                      </a:solidFill>
                      <a:prstDash val="solid"/>
                    </a:lnR>
                    <a:lnT w="12700">
                      <a:solidFill>
                        <a:srgbClr val="BADFE2"/>
                      </a:solidFill>
                      <a:prstDash val="solid"/>
                    </a:lnT>
                    <a:lnB w="28575">
                      <a:solidFill>
                        <a:srgbClr val="BADFE2"/>
                      </a:solidFill>
                      <a:prstDash val="solid"/>
                    </a:lnB>
                  </a:tcPr>
                </a:tc>
                <a:tc>
                  <a:txBody>
                    <a:bodyPr/>
                    <a:lstStyle/>
                    <a:p>
                      <a:pPr marL="91440" marR="475615">
                        <a:lnSpc>
                          <a:spcPct val="100000"/>
                        </a:lnSpc>
                        <a:spcBef>
                          <a:spcPts val="320"/>
                        </a:spcBef>
                      </a:pPr>
                      <a:r>
                        <a:rPr lang="en-US" sz="1350" spc="0" dirty="0" err="1">
                          <a:solidFill>
                            <a:srgbClr val="074A87"/>
                          </a:solidFill>
                          <a:latin typeface="Arial" panose="020B0604020202020204" pitchFamily="34" charset="0"/>
                          <a:ea typeface="+mn-ea"/>
                          <a:cs typeface="+mn-cs"/>
                          <a:sym typeface=""/>
                        </a:rPr>
                        <a:t>Lungenfunktionsuntersuchung</a:t>
                      </a:r>
                      <a:r>
                        <a:rPr lang="en-US" sz="1350" spc="0" dirty="0">
                          <a:solidFill>
                            <a:srgbClr val="074A87"/>
                          </a:solidFill>
                          <a:latin typeface="Arial" panose="020B0604020202020204" pitchFamily="34" charset="0"/>
                          <a:ea typeface="+mn-ea"/>
                          <a:cs typeface="+mn-cs"/>
                          <a:sym typeface=""/>
                        </a:rPr>
                        <a:t>: 61.37 </a:t>
                      </a:r>
                      <a:r>
                        <a:rPr lang="en-US" sz="1350" spc="0" dirty="0" err="1">
                          <a:solidFill>
                            <a:srgbClr val="074A87"/>
                          </a:solidFill>
                          <a:latin typeface="Arial" panose="020B0604020202020204" pitchFamily="34" charset="0"/>
                          <a:ea typeface="+mn-ea"/>
                          <a:cs typeface="+mn-cs"/>
                          <a:sym typeface=""/>
                        </a:rPr>
                        <a:t>Bronchodilationsuntersuchung</a:t>
                      </a:r>
                      <a:r>
                        <a:rPr lang="en-US" sz="1350" spc="0" dirty="0">
                          <a:solidFill>
                            <a:srgbClr val="074A87"/>
                          </a:solidFill>
                          <a:latin typeface="Arial" panose="020B0604020202020204" pitchFamily="34" charset="0"/>
                          <a:ea typeface="+mn-ea"/>
                          <a:cs typeface="+mn-cs"/>
                          <a:sym typeface=""/>
                        </a:rPr>
                        <a:t>: </a:t>
                      </a:r>
                      <a:r>
                        <a:rPr lang="en-US" sz="1350" spc="0" dirty="0" err="1">
                          <a:solidFill>
                            <a:srgbClr val="074A87"/>
                          </a:solidFill>
                          <a:latin typeface="Arial" panose="020B0604020202020204" pitchFamily="34" charset="0"/>
                          <a:ea typeface="+mn-ea"/>
                          <a:cs typeface="+mn-cs"/>
                          <a:sym typeface=""/>
                        </a:rPr>
                        <a:t>Reversibilität</a:t>
                      </a:r>
                      <a:r>
                        <a:rPr lang="en-US" sz="1350" spc="0" dirty="0">
                          <a:solidFill>
                            <a:srgbClr val="074A87"/>
                          </a:solidFill>
                          <a:latin typeface="Arial" panose="020B0604020202020204" pitchFamily="34" charset="0"/>
                          <a:ea typeface="+mn-ea"/>
                          <a:cs typeface="+mn-cs"/>
                          <a:sym typeface=""/>
                        </a:rPr>
                        <a:t> von 7.8 % (&lt;12 %)</a:t>
                      </a:r>
                      <a:endParaRPr lang="en-US" sz="1350" spc="0" dirty="0">
                        <a:latin typeface="Arial" panose="020B0604020202020204" pitchFamily="34" charset="0"/>
                        <a:ea typeface="+mn-ea"/>
                        <a:cs typeface="+mn-cs"/>
                        <a:sym typeface=""/>
                      </a:endParaRPr>
                    </a:p>
                  </a:txBody>
                  <a:tcPr marL="0" marR="0" marT="40640" marB="0">
                    <a:lnL w="12700">
                      <a:solidFill>
                        <a:srgbClr val="BADFE2"/>
                      </a:solidFill>
                      <a:prstDash val="solid"/>
                    </a:lnL>
                    <a:lnR w="12700">
                      <a:solidFill>
                        <a:srgbClr val="BADFE2"/>
                      </a:solidFill>
                      <a:prstDash val="solid"/>
                    </a:lnR>
                    <a:lnT w="12700">
                      <a:solidFill>
                        <a:srgbClr val="BADFE2"/>
                      </a:solidFill>
                      <a:prstDash val="solid"/>
                    </a:lnT>
                    <a:lnB w="28575">
                      <a:solidFill>
                        <a:srgbClr val="BADFE2"/>
                      </a:solidFill>
                      <a:prstDash val="solid"/>
                    </a:lnB>
                  </a:tcPr>
                </a:tc>
                <a:extLst>
                  <a:ext uri="{0D108BD9-81ED-4DB2-BD59-A6C34878D82A}">
                    <a16:rowId xmlns:a16="http://schemas.microsoft.com/office/drawing/2014/main" val="10000"/>
                  </a:ext>
                </a:extLst>
              </a:tr>
              <a:tr h="370840">
                <a:tc>
                  <a:txBody>
                    <a:bodyPr/>
                    <a:lstStyle/>
                    <a:p>
                      <a:pPr marL="91440">
                        <a:lnSpc>
                          <a:spcPct val="100000"/>
                        </a:lnSpc>
                        <a:spcBef>
                          <a:spcPts val="320"/>
                        </a:spcBef>
                      </a:pPr>
                      <a:r>
                        <a:rPr lang="en-US" sz="1350" b="1" spc="0">
                          <a:solidFill>
                            <a:srgbClr val="074A87"/>
                          </a:solidFill>
                          <a:latin typeface="Arial" panose="020B0604020202020204" pitchFamily="34" charset="0"/>
                          <a:ea typeface="+mn-ea"/>
                          <a:cs typeface="+mn-cs"/>
                          <a:sym typeface=""/>
                        </a:rPr>
                        <a:t>Bruströntgen</a:t>
                      </a:r>
                      <a:endParaRPr lang="en-US" sz="1350" spc="0" dirty="0">
                        <a:latin typeface="Arial" panose="020B0604020202020204" pitchFamily="34" charset="0"/>
                        <a:ea typeface="+mn-ea"/>
                        <a:cs typeface="+mn-cs"/>
                        <a:sym typeface=""/>
                      </a:endParaRPr>
                    </a:p>
                  </a:txBody>
                  <a:tcPr marL="0" marR="0" marT="40640" marB="0">
                    <a:lnL w="12700">
                      <a:solidFill>
                        <a:srgbClr val="BADFE2"/>
                      </a:solidFill>
                      <a:prstDash val="solid"/>
                    </a:lnL>
                    <a:lnR w="12700">
                      <a:solidFill>
                        <a:srgbClr val="BADFE2"/>
                      </a:solidFill>
                      <a:prstDash val="solid"/>
                    </a:lnR>
                    <a:lnT w="28575">
                      <a:solidFill>
                        <a:srgbClr val="BADFE2"/>
                      </a:solidFill>
                      <a:prstDash val="solid"/>
                    </a:lnT>
                    <a:lnB w="12700">
                      <a:solidFill>
                        <a:srgbClr val="BADFE2"/>
                      </a:solidFill>
                      <a:prstDash val="solid"/>
                    </a:lnB>
                    <a:solidFill>
                      <a:srgbClr val="F1F8F9"/>
                    </a:solidFill>
                  </a:tcPr>
                </a:tc>
                <a:tc>
                  <a:txBody>
                    <a:bodyPr/>
                    <a:lstStyle/>
                    <a:p>
                      <a:pPr marL="91440">
                        <a:lnSpc>
                          <a:spcPct val="100000"/>
                        </a:lnSpc>
                        <a:spcBef>
                          <a:spcPts val="320"/>
                        </a:spcBef>
                      </a:pPr>
                      <a:r>
                        <a:rPr lang="en-US" sz="1350" spc="0">
                          <a:solidFill>
                            <a:srgbClr val="074A87"/>
                          </a:solidFill>
                          <a:latin typeface="Arial" panose="020B0604020202020204" pitchFamily="34" charset="0"/>
                          <a:ea typeface="+mn-ea"/>
                          <a:cs typeface="+mn-cs"/>
                          <a:sym typeface=""/>
                        </a:rPr>
                        <a:t>Normal</a:t>
                      </a:r>
                      <a:endParaRPr lang="en-US" sz="1350" spc="0" dirty="0">
                        <a:latin typeface="Arial" panose="020B0604020202020204" pitchFamily="34" charset="0"/>
                        <a:ea typeface="+mn-ea"/>
                        <a:cs typeface="+mn-cs"/>
                        <a:sym typeface=""/>
                      </a:endParaRPr>
                    </a:p>
                  </a:txBody>
                  <a:tcPr marL="0" marR="0" marT="40640" marB="0">
                    <a:lnL w="12700">
                      <a:solidFill>
                        <a:srgbClr val="BADFE2"/>
                      </a:solidFill>
                      <a:prstDash val="solid"/>
                    </a:lnL>
                    <a:lnR w="12700">
                      <a:solidFill>
                        <a:srgbClr val="BADFE2"/>
                      </a:solidFill>
                      <a:prstDash val="solid"/>
                    </a:lnR>
                    <a:lnT w="28575">
                      <a:solidFill>
                        <a:srgbClr val="BADFE2"/>
                      </a:solidFill>
                      <a:prstDash val="solid"/>
                    </a:lnT>
                    <a:lnB w="12700">
                      <a:solidFill>
                        <a:srgbClr val="BADFE2"/>
                      </a:solidFill>
                      <a:prstDash val="solid"/>
                    </a:lnB>
                    <a:solidFill>
                      <a:srgbClr val="F1F8F9"/>
                    </a:solidFill>
                  </a:tcPr>
                </a:tc>
                <a:extLst>
                  <a:ext uri="{0D108BD9-81ED-4DB2-BD59-A6C34878D82A}">
                    <a16:rowId xmlns:a16="http://schemas.microsoft.com/office/drawing/2014/main" val="10001"/>
                  </a:ext>
                </a:extLst>
              </a:tr>
              <a:tr h="370840">
                <a:tc>
                  <a:txBody>
                    <a:bodyPr/>
                    <a:lstStyle/>
                    <a:p>
                      <a:pPr marL="91440">
                        <a:lnSpc>
                          <a:spcPct val="100000"/>
                        </a:lnSpc>
                        <a:spcBef>
                          <a:spcPts val="320"/>
                        </a:spcBef>
                      </a:pPr>
                      <a:r>
                        <a:rPr lang="en-US" sz="1350" b="1" spc="0">
                          <a:solidFill>
                            <a:srgbClr val="074A87"/>
                          </a:solidFill>
                          <a:latin typeface="Arial" panose="020B0604020202020204" pitchFamily="34" charset="0"/>
                          <a:ea typeface="+mn-ea"/>
                          <a:cs typeface="+mn-cs"/>
                          <a:sym typeface=""/>
                        </a:rPr>
                        <a:t>Bluttest</a:t>
                      </a:r>
                      <a:endParaRPr lang="en-US" sz="1350" spc="0" dirty="0">
                        <a:latin typeface="Arial" panose="020B0604020202020204" pitchFamily="34" charset="0"/>
                        <a:ea typeface="+mn-ea"/>
                        <a:cs typeface="+mn-cs"/>
                        <a:sym typeface=""/>
                      </a:endParaRPr>
                    </a:p>
                  </a:txBody>
                  <a:tcPr marL="0" marR="0" marT="40640" marB="0">
                    <a:lnL w="12700">
                      <a:solidFill>
                        <a:srgbClr val="BADFE2"/>
                      </a:solidFill>
                      <a:prstDash val="solid"/>
                    </a:lnL>
                    <a:lnR w="12700">
                      <a:solidFill>
                        <a:srgbClr val="BADFE2"/>
                      </a:solidFill>
                      <a:prstDash val="solid"/>
                    </a:lnR>
                    <a:lnT w="12700">
                      <a:solidFill>
                        <a:srgbClr val="BADFE2"/>
                      </a:solidFill>
                      <a:prstDash val="solid"/>
                    </a:lnT>
                    <a:lnB w="12700">
                      <a:solidFill>
                        <a:srgbClr val="BADFE2"/>
                      </a:solidFill>
                      <a:prstDash val="solid"/>
                    </a:lnB>
                  </a:tcPr>
                </a:tc>
                <a:tc>
                  <a:txBody>
                    <a:bodyPr/>
                    <a:lstStyle/>
                    <a:p>
                      <a:pPr marL="91440">
                        <a:lnSpc>
                          <a:spcPct val="100000"/>
                        </a:lnSpc>
                        <a:spcBef>
                          <a:spcPts val="320"/>
                        </a:spcBef>
                      </a:pPr>
                      <a:r>
                        <a:rPr lang="en-US" sz="1350" spc="0">
                          <a:solidFill>
                            <a:srgbClr val="074A87"/>
                          </a:solidFill>
                          <a:latin typeface="Arial" panose="020B0604020202020204" pitchFamily="34" charset="0"/>
                          <a:ea typeface="+mn-ea"/>
                          <a:cs typeface="+mn-cs"/>
                          <a:sym typeface=""/>
                        </a:rPr>
                        <a:t>keine Eosinophile (&lt;80 Zellen)</a:t>
                      </a:r>
                      <a:endParaRPr lang="en-US" sz="1350" spc="0" dirty="0">
                        <a:latin typeface="Arial" panose="020B0604020202020204" pitchFamily="34" charset="0"/>
                        <a:ea typeface="+mn-ea"/>
                        <a:cs typeface="+mn-cs"/>
                        <a:sym typeface=""/>
                      </a:endParaRPr>
                    </a:p>
                  </a:txBody>
                  <a:tcPr marL="0" marR="0" marT="40640" marB="0">
                    <a:lnL w="12700">
                      <a:solidFill>
                        <a:srgbClr val="BADFE2"/>
                      </a:solidFill>
                      <a:prstDash val="solid"/>
                    </a:lnL>
                    <a:lnR w="12700">
                      <a:solidFill>
                        <a:srgbClr val="BADFE2"/>
                      </a:solidFill>
                      <a:prstDash val="solid"/>
                    </a:lnR>
                    <a:lnT w="12700">
                      <a:solidFill>
                        <a:srgbClr val="BADFE2"/>
                      </a:solidFill>
                      <a:prstDash val="solid"/>
                    </a:lnT>
                    <a:lnB w="12700">
                      <a:solidFill>
                        <a:srgbClr val="BADFE2"/>
                      </a:solidFill>
                      <a:prstDash val="solid"/>
                    </a:lnB>
                  </a:tcPr>
                </a:tc>
                <a:extLst>
                  <a:ext uri="{0D108BD9-81ED-4DB2-BD59-A6C34878D82A}">
                    <a16:rowId xmlns:a16="http://schemas.microsoft.com/office/drawing/2014/main" val="10002"/>
                  </a:ext>
                </a:extLst>
              </a:tr>
              <a:tr h="370839">
                <a:tc>
                  <a:txBody>
                    <a:bodyPr/>
                    <a:lstStyle/>
                    <a:p>
                      <a:pPr marL="91440">
                        <a:lnSpc>
                          <a:spcPct val="100000"/>
                        </a:lnSpc>
                        <a:spcBef>
                          <a:spcPts val="320"/>
                        </a:spcBef>
                      </a:pPr>
                      <a:r>
                        <a:rPr lang="en-US" sz="1350" b="1" spc="0">
                          <a:solidFill>
                            <a:srgbClr val="074A87"/>
                          </a:solidFill>
                          <a:latin typeface="Arial" panose="020B0604020202020204" pitchFamily="34" charset="0"/>
                          <a:ea typeface="+mn-ea"/>
                          <a:cs typeface="+mn-cs"/>
                          <a:sym typeface=""/>
                        </a:rPr>
                        <a:t>HbA1c</a:t>
                      </a:r>
                      <a:endParaRPr lang="en-US" sz="1350" spc="0" dirty="0">
                        <a:latin typeface="Arial" panose="020B0604020202020204" pitchFamily="34" charset="0"/>
                        <a:ea typeface="+mn-ea"/>
                        <a:cs typeface="+mn-cs"/>
                        <a:sym typeface=""/>
                      </a:endParaRPr>
                    </a:p>
                  </a:txBody>
                  <a:tcPr marL="0" marR="0" marT="40640" marB="0">
                    <a:lnL w="12700">
                      <a:solidFill>
                        <a:srgbClr val="BADFE2"/>
                      </a:solidFill>
                      <a:prstDash val="solid"/>
                    </a:lnL>
                    <a:lnR w="12700">
                      <a:solidFill>
                        <a:srgbClr val="BADFE2"/>
                      </a:solidFill>
                      <a:prstDash val="solid"/>
                    </a:lnR>
                    <a:lnT w="12700">
                      <a:solidFill>
                        <a:srgbClr val="BADFE2"/>
                      </a:solidFill>
                      <a:prstDash val="solid"/>
                    </a:lnT>
                    <a:lnB w="12700">
                      <a:solidFill>
                        <a:srgbClr val="BADFE2"/>
                      </a:solidFill>
                      <a:prstDash val="solid"/>
                    </a:lnB>
                    <a:solidFill>
                      <a:srgbClr val="F1F8F9"/>
                    </a:solidFill>
                  </a:tcPr>
                </a:tc>
                <a:tc>
                  <a:txBody>
                    <a:bodyPr/>
                    <a:lstStyle/>
                    <a:p>
                      <a:pPr marL="91440">
                        <a:lnSpc>
                          <a:spcPct val="100000"/>
                        </a:lnSpc>
                        <a:spcBef>
                          <a:spcPts val="320"/>
                        </a:spcBef>
                      </a:pPr>
                      <a:r>
                        <a:rPr lang="en-US" sz="1350" spc="0">
                          <a:solidFill>
                            <a:srgbClr val="074A87"/>
                          </a:solidFill>
                          <a:latin typeface="Arial" panose="020B0604020202020204" pitchFamily="34" charset="0"/>
                          <a:ea typeface="+mn-ea"/>
                          <a:cs typeface="+mn-cs"/>
                          <a:sym typeface=""/>
                        </a:rPr>
                        <a:t>6,9 %</a:t>
                      </a:r>
                      <a:endParaRPr lang="en-US" sz="1350" spc="0" dirty="0">
                        <a:latin typeface="Arial" panose="020B0604020202020204" pitchFamily="34" charset="0"/>
                        <a:ea typeface="+mn-ea"/>
                        <a:cs typeface="+mn-cs"/>
                        <a:sym typeface=""/>
                      </a:endParaRPr>
                    </a:p>
                  </a:txBody>
                  <a:tcPr marL="0" marR="0" marT="40640" marB="0">
                    <a:lnL w="12700">
                      <a:solidFill>
                        <a:srgbClr val="BADFE2"/>
                      </a:solidFill>
                      <a:prstDash val="solid"/>
                    </a:lnL>
                    <a:lnR w="12700">
                      <a:solidFill>
                        <a:srgbClr val="BADFE2"/>
                      </a:solidFill>
                      <a:prstDash val="solid"/>
                    </a:lnR>
                    <a:lnT w="12700">
                      <a:solidFill>
                        <a:srgbClr val="BADFE2"/>
                      </a:solidFill>
                      <a:prstDash val="solid"/>
                    </a:lnT>
                    <a:lnB w="12700">
                      <a:solidFill>
                        <a:srgbClr val="BADFE2"/>
                      </a:solidFill>
                      <a:prstDash val="solid"/>
                    </a:lnB>
                    <a:solidFill>
                      <a:srgbClr val="F1F8F9"/>
                    </a:solidFill>
                  </a:tcPr>
                </a:tc>
                <a:extLst>
                  <a:ext uri="{0D108BD9-81ED-4DB2-BD59-A6C34878D82A}">
                    <a16:rowId xmlns:a16="http://schemas.microsoft.com/office/drawing/2014/main" val="10003"/>
                  </a:ext>
                </a:extLst>
              </a:tr>
              <a:tr h="1097330">
                <a:tc>
                  <a:txBody>
                    <a:bodyPr/>
                    <a:lstStyle/>
                    <a:p>
                      <a:pPr marL="91440">
                        <a:lnSpc>
                          <a:spcPct val="100000"/>
                        </a:lnSpc>
                        <a:spcBef>
                          <a:spcPts val="325"/>
                        </a:spcBef>
                      </a:pPr>
                      <a:r>
                        <a:rPr lang="en-US" sz="1350" b="1" spc="0">
                          <a:solidFill>
                            <a:srgbClr val="074A87"/>
                          </a:solidFill>
                          <a:latin typeface="Arial" panose="020B0604020202020204" pitchFamily="34" charset="0"/>
                          <a:ea typeface="+mn-ea"/>
                          <a:cs typeface="+mn-cs"/>
                          <a:sym typeface=""/>
                        </a:rPr>
                        <a:t>Cholesterin</a:t>
                      </a:r>
                      <a:endParaRPr lang="en-US" sz="1350" spc="0" dirty="0">
                        <a:latin typeface="Arial" panose="020B0604020202020204" pitchFamily="34" charset="0"/>
                        <a:ea typeface="+mn-ea"/>
                        <a:cs typeface="+mn-cs"/>
                        <a:sym typeface=""/>
                      </a:endParaRPr>
                    </a:p>
                  </a:txBody>
                  <a:tcPr marL="0" marR="0" marT="41275" marB="0">
                    <a:lnL w="12700">
                      <a:solidFill>
                        <a:srgbClr val="BADFE2"/>
                      </a:solidFill>
                      <a:prstDash val="solid"/>
                    </a:lnL>
                    <a:lnR w="12700">
                      <a:solidFill>
                        <a:srgbClr val="BADFE2"/>
                      </a:solidFill>
                      <a:prstDash val="solid"/>
                    </a:lnR>
                    <a:lnT w="12700">
                      <a:solidFill>
                        <a:srgbClr val="BADFE2"/>
                      </a:solidFill>
                      <a:prstDash val="solid"/>
                    </a:lnT>
                    <a:lnB w="12700">
                      <a:solidFill>
                        <a:srgbClr val="BADFE2"/>
                      </a:solidFill>
                      <a:prstDash val="solid"/>
                    </a:lnB>
                  </a:tcPr>
                </a:tc>
                <a:tc>
                  <a:txBody>
                    <a:bodyPr/>
                    <a:lstStyle/>
                    <a:p>
                      <a:pPr marL="91440">
                        <a:lnSpc>
                          <a:spcPct val="100000"/>
                        </a:lnSpc>
                        <a:spcBef>
                          <a:spcPts val="325"/>
                        </a:spcBef>
                      </a:pPr>
                      <a:r>
                        <a:rPr lang="en-US" sz="1350" spc="0" dirty="0">
                          <a:solidFill>
                            <a:srgbClr val="074A87">
                              <a:lumMod val="100000"/>
                            </a:srgbClr>
                          </a:solidFill>
                          <a:latin typeface="Arial" panose="020B0604020202020204" pitchFamily="34" charset="0"/>
                          <a:ea typeface="+mn-ea"/>
                          <a:cs typeface="+mn-cs"/>
                          <a:sym typeface=""/>
                        </a:rPr>
                        <a:t>212 mg/dL (HDL 63.3 mg/dL, triglycerides 161 mg/dL,</a:t>
                      </a:r>
                    </a:p>
                    <a:p>
                      <a:pPr marL="91440">
                        <a:lnSpc>
                          <a:spcPct val="100000"/>
                        </a:lnSpc>
                      </a:pPr>
                      <a:r>
                        <a:rPr lang="en-US" sz="1350" spc="0" dirty="0">
                          <a:solidFill>
                            <a:srgbClr val="C00000">
                              <a:lumMod val="100000"/>
                            </a:srgbClr>
                          </a:solidFill>
                          <a:latin typeface="Arial" panose="020B0604020202020204" pitchFamily="34" charset="0"/>
                          <a:ea typeface="+mn-ea"/>
                          <a:cs typeface="+mn-cs"/>
                          <a:sym typeface=""/>
                        </a:rPr>
                        <a:t>LDL 118.5 mg/dL)</a:t>
                      </a:r>
                    </a:p>
                    <a:p>
                      <a:pPr>
                        <a:lnSpc>
                          <a:spcPct val="100000"/>
                        </a:lnSpc>
                        <a:spcBef>
                          <a:spcPts val="15"/>
                        </a:spcBef>
                      </a:pPr>
                      <a:endParaRPr lang="en-US" sz="1400" spc="0" dirty="0">
                        <a:latin typeface="Times New Roman" panose="02020603050405020304" pitchFamily="18" charset="0"/>
                        <a:ea typeface="+mn-ea"/>
                        <a:cs typeface="+mn-cs"/>
                        <a:sym typeface=""/>
                      </a:endParaRPr>
                    </a:p>
                    <a:p>
                      <a:pPr marL="378460" indent="-287020">
                        <a:lnSpc>
                          <a:spcPct val="100000"/>
                        </a:lnSpc>
                        <a:buChar char="•"/>
                        <a:tabLst>
                          <a:tab pos="377825" algn="l"/>
                          <a:tab pos="378460" algn="l"/>
                        </a:tabLst>
                      </a:pPr>
                      <a:r>
                        <a:rPr lang="en-US" sz="1200" spc="0" dirty="0">
                          <a:solidFill>
                            <a:srgbClr val="C00000">
                              <a:lumMod val="100000"/>
                            </a:srgbClr>
                          </a:solidFill>
                          <a:latin typeface="Arial" panose="020B0604020202020204" pitchFamily="34" charset="0"/>
                          <a:ea typeface="+mn-ea"/>
                          <a:cs typeface="+mn-cs"/>
                          <a:sym typeface=""/>
                        </a:rPr>
                        <a:t>LDL </a:t>
                      </a:r>
                      <a:r>
                        <a:rPr lang="en-US" sz="1200" spc="0" dirty="0" err="1">
                          <a:solidFill>
                            <a:srgbClr val="C00000">
                              <a:lumMod val="100000"/>
                            </a:srgbClr>
                          </a:solidFill>
                          <a:latin typeface="Arial" panose="020B0604020202020204" pitchFamily="34" charset="0"/>
                          <a:ea typeface="+mn-ea"/>
                          <a:cs typeface="+mn-cs"/>
                          <a:sym typeface=""/>
                        </a:rPr>
                        <a:t>ist</a:t>
                      </a:r>
                      <a:r>
                        <a:rPr lang="en-US" sz="1200" spc="0" dirty="0">
                          <a:solidFill>
                            <a:srgbClr val="C00000">
                              <a:lumMod val="100000"/>
                            </a:srgbClr>
                          </a:solidFill>
                          <a:latin typeface="Arial" panose="020B0604020202020204" pitchFamily="34" charset="0"/>
                          <a:ea typeface="+mn-ea"/>
                          <a:cs typeface="+mn-cs"/>
                          <a:sym typeface=""/>
                        </a:rPr>
                        <a:t> </a:t>
                      </a:r>
                      <a:r>
                        <a:rPr lang="en-US" sz="1200" spc="0" dirty="0" err="1">
                          <a:solidFill>
                            <a:srgbClr val="C00000">
                              <a:lumMod val="100000"/>
                            </a:srgbClr>
                          </a:solidFill>
                          <a:latin typeface="Arial" panose="020B0604020202020204" pitchFamily="34" charset="0"/>
                          <a:ea typeface="+mn-ea"/>
                          <a:cs typeface="+mn-cs"/>
                          <a:sym typeface=""/>
                        </a:rPr>
                        <a:t>sehr</a:t>
                      </a:r>
                      <a:r>
                        <a:rPr lang="en-US" sz="1200" spc="0" dirty="0">
                          <a:solidFill>
                            <a:srgbClr val="C00000">
                              <a:lumMod val="100000"/>
                            </a:srgbClr>
                          </a:solidFill>
                          <a:latin typeface="Arial" panose="020B0604020202020204" pitchFamily="34" charset="0"/>
                          <a:ea typeface="+mn-ea"/>
                          <a:cs typeface="+mn-cs"/>
                          <a:sym typeface=""/>
                        </a:rPr>
                        <a:t> </a:t>
                      </a:r>
                      <a:r>
                        <a:rPr lang="en-US" sz="1200" spc="0" dirty="0" err="1">
                          <a:solidFill>
                            <a:srgbClr val="C00000">
                              <a:lumMod val="100000"/>
                            </a:srgbClr>
                          </a:solidFill>
                          <a:latin typeface="Arial" panose="020B0604020202020204" pitchFamily="34" charset="0"/>
                          <a:ea typeface="+mn-ea"/>
                          <a:cs typeface="+mn-cs"/>
                          <a:sym typeface=""/>
                        </a:rPr>
                        <a:t>hoch</a:t>
                      </a:r>
                      <a:r>
                        <a:rPr lang="en-US" sz="1200" spc="0" dirty="0">
                          <a:solidFill>
                            <a:srgbClr val="C00000">
                              <a:lumMod val="100000"/>
                            </a:srgbClr>
                          </a:solidFill>
                          <a:latin typeface="Arial" panose="020B0604020202020204" pitchFamily="34" charset="0"/>
                          <a:ea typeface="+mn-ea"/>
                          <a:cs typeface="+mn-cs"/>
                          <a:sym typeface=""/>
                        </a:rPr>
                        <a:t>: </a:t>
                      </a:r>
                      <a:r>
                        <a:rPr lang="en-US" sz="1200" spc="0" dirty="0" err="1">
                          <a:solidFill>
                            <a:srgbClr val="C00000">
                              <a:lumMod val="100000"/>
                            </a:srgbClr>
                          </a:solidFill>
                          <a:latin typeface="Arial" panose="020B0604020202020204" pitchFamily="34" charset="0"/>
                          <a:ea typeface="+mn-ea"/>
                          <a:cs typeface="+mn-cs"/>
                          <a:sym typeface=""/>
                        </a:rPr>
                        <a:t>Ziel</a:t>
                      </a:r>
                      <a:r>
                        <a:rPr lang="en-US" sz="1200" spc="0" dirty="0">
                          <a:solidFill>
                            <a:srgbClr val="C00000">
                              <a:lumMod val="100000"/>
                            </a:srgbClr>
                          </a:solidFill>
                          <a:latin typeface="Arial" panose="020B0604020202020204" pitchFamily="34" charset="0"/>
                          <a:ea typeface="+mn-ea"/>
                          <a:cs typeface="+mn-cs"/>
                          <a:sym typeface=""/>
                        </a:rPr>
                        <a:t> </a:t>
                      </a:r>
                      <a:r>
                        <a:rPr lang="en-US" sz="1200" spc="0" dirty="0" err="1">
                          <a:solidFill>
                            <a:srgbClr val="C00000">
                              <a:lumMod val="100000"/>
                            </a:srgbClr>
                          </a:solidFill>
                          <a:latin typeface="Arial" panose="020B0604020202020204" pitchFamily="34" charset="0"/>
                          <a:ea typeface="+mn-ea"/>
                          <a:cs typeface="+mn-cs"/>
                          <a:sym typeface=""/>
                        </a:rPr>
                        <a:t>sollte</a:t>
                      </a:r>
                      <a:r>
                        <a:rPr lang="en-US" sz="1200" spc="0" dirty="0">
                          <a:solidFill>
                            <a:srgbClr val="C00000">
                              <a:lumMod val="100000"/>
                            </a:srgbClr>
                          </a:solidFill>
                          <a:latin typeface="Arial" panose="020B0604020202020204" pitchFamily="34" charset="0"/>
                          <a:ea typeface="+mn-ea"/>
                          <a:cs typeface="+mn-cs"/>
                          <a:sym typeface=""/>
                        </a:rPr>
                        <a:t> &lt; 40mg/dL </a:t>
                      </a:r>
                      <a:r>
                        <a:rPr lang="en-US" sz="1200" spc="0" baseline="0" dirty="0">
                          <a:solidFill>
                            <a:srgbClr val="C00000">
                              <a:lumMod val="100000"/>
                            </a:srgbClr>
                          </a:solidFill>
                          <a:latin typeface="Arial" panose="020B0604020202020204" pitchFamily="34" charset="0"/>
                          <a:ea typeface="+mn-ea"/>
                          <a:cs typeface="+mn-cs"/>
                          <a:sym typeface=""/>
                        </a:rPr>
                        <a:t>1 </a:t>
                      </a:r>
                      <a:r>
                        <a:rPr lang="en-US" sz="1200" spc="0" dirty="0">
                          <a:solidFill>
                            <a:srgbClr val="C00000">
                              <a:lumMod val="100000"/>
                            </a:srgbClr>
                          </a:solidFill>
                          <a:latin typeface="Arial" panose="020B0604020202020204" pitchFamily="34" charset="0"/>
                          <a:ea typeface="+mn-ea"/>
                          <a:cs typeface="+mn-cs"/>
                          <a:sym typeface=""/>
                        </a:rPr>
                        <a:t> </a:t>
                      </a:r>
                    </a:p>
                  </a:txBody>
                  <a:tcPr marL="0" marR="0" marT="41275" marB="0">
                    <a:lnL w="12700">
                      <a:solidFill>
                        <a:srgbClr val="BADFE2"/>
                      </a:solidFill>
                      <a:prstDash val="solid"/>
                    </a:lnL>
                    <a:lnR w="12700">
                      <a:solidFill>
                        <a:srgbClr val="BADFE2"/>
                      </a:solidFill>
                      <a:prstDash val="solid"/>
                    </a:lnR>
                    <a:lnT w="12700">
                      <a:solidFill>
                        <a:srgbClr val="BADFE2"/>
                      </a:solidFill>
                      <a:prstDash val="solid"/>
                    </a:lnT>
                    <a:lnB w="12700">
                      <a:solidFill>
                        <a:srgbClr val="BADFE2"/>
                      </a:solidFill>
                      <a:prstDash val="solid"/>
                    </a:lnB>
                  </a:tcPr>
                </a:tc>
                <a:extLst>
                  <a:ext uri="{0D108BD9-81ED-4DB2-BD59-A6C34878D82A}">
                    <a16:rowId xmlns:a16="http://schemas.microsoft.com/office/drawing/2014/main" val="10004"/>
                  </a:ext>
                </a:extLst>
              </a:tr>
            </a:tbl>
          </a:graphicData>
        </a:graphic>
      </p:graphicFrame>
      <p:sp>
        <p:nvSpPr>
          <p:cNvPr id="6" name="object 6"/>
          <p:cNvSpPr txBox="1"/>
          <p:nvPr/>
        </p:nvSpPr>
        <p:spPr>
          <a:xfrm>
            <a:off x="345947" y="4324350"/>
            <a:ext cx="6182995" cy="392430"/>
          </a:xfrm>
          <a:prstGeom prst="rect">
            <a:avLst/>
          </a:prstGeom>
        </p:spPr>
        <p:txBody>
          <a:bodyPr vert="horz" wrap="square" lIns="0" tIns="13335" rIns="0" bIns="0">
            <a:spAutoFit/>
          </a:bodyPr>
          <a:lstStyle/>
          <a:p>
            <a:pPr marL="12700">
              <a:lnSpc>
                <a:spcPct val="100000"/>
              </a:lnSpc>
              <a:spcBef>
                <a:spcPts val="105"/>
              </a:spcBef>
            </a:pPr>
            <a:r>
              <a:rPr lang="en-US" sz="800" kern="0">
                <a:solidFill>
                  <a:srgbClr val="0C1C1D">
                    <a:lumMod val="100000"/>
                  </a:srgbClr>
                </a:solidFill>
                <a:latin typeface="Arial" panose="020B0604020202020204" pitchFamily="34" charset="0"/>
                <a:sym typeface=""/>
              </a:rPr>
              <a:t>HDL, Lipoprotein Cholesterin hoher Dichte; LDL, Lipoprotein Cholesterin niedriger Dichte</a:t>
            </a:r>
          </a:p>
          <a:p>
            <a:pPr marL="12700" marR="5080">
              <a:lnSpc>
                <a:spcPct val="100000"/>
              </a:lnSpc>
            </a:pPr>
            <a:r>
              <a:rPr lang="en-US" sz="800" kern="0">
                <a:solidFill>
                  <a:srgbClr val="0C1C1D">
                    <a:lumMod val="100000"/>
                  </a:srgbClr>
                </a:solidFill>
                <a:latin typeface="Arial" panose="020B0604020202020204" pitchFamily="34" charset="0"/>
                <a:sym typeface=""/>
              </a:rPr>
              <a:t>1. Europäische Kardiologiegesellschaft. 2019 Richtlinien Dislipidämie (Behandlung von). EKG Klinische Praxisrichtlinien. Verfügbar unter </a:t>
            </a:r>
            <a:r>
              <a:rPr lang="en-US" sz="800" u="sng" kern="0">
                <a:solidFill>
                  <a:srgbClr val="009999">
                    <a:lumMod val="100000"/>
                  </a:srgbClr>
                </a:solidFill>
                <a:uFill>
                  <a:solidFill>
                    <a:srgbClr val="009999"/>
                  </a:solidFill>
                </a:uFill>
                <a:latin typeface="Arial" panose="020B0604020202020204" pitchFamily="34" charset="0"/>
                <a:sym typeface=""/>
                <a:hlinkClick r:id="rId4">
                  <a:extLst>
                    <a:ext uri="{A12FA001-AC4F-418D-AE19-62706E023703}">
                      <ahyp:hlinkClr xmlns:ahyp="http://schemas.microsoft.com/office/drawing/2018/hyperlinkcolor" val="tx"/>
                    </a:ext>
                  </a:extLst>
                </a:hlinkClick>
              </a:rPr>
              <a:t> https://www.escardio.org/Guidelines/Clinical-Practice-Guidelines/Dyslipidaemias-Management-of</a:t>
            </a:r>
            <a:r>
              <a:t> </a:t>
            </a:r>
            <a:endParaRPr lang="en-US" sz="800" kern="0" dirty="0">
              <a:solidFill>
                <a:srgbClr val="009999">
                  <a:lumMod val="100000"/>
                </a:srgbClr>
              </a:solidFill>
              <a:latin typeface="Arial" panose="020B0604020202020204" pitchFamily="34" charset="0"/>
              <a:sym typefac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39384" y="1627632"/>
            <a:ext cx="2465832" cy="1577339"/>
          </a:xfrm>
          <a:prstGeom prst="rect">
            <a:avLst/>
          </a:prstGeom>
          <a:blipFill>
            <a:blip r:embed="rId2" cstate="print"/>
            <a:stretch>
              <a:fillRect/>
            </a:stretch>
          </a:blipFill>
        </p:spPr>
        <p:txBody>
          <a:bodyPr wrap="square" lIns="0" tIns="0" rIns="0" bIns="0"/>
          <a:lstStyle/>
          <a:p>
            <a:endParaRPr/>
          </a:p>
        </p:txBody>
      </p:sp>
      <p:sp>
        <p:nvSpPr>
          <p:cNvPr id="3" name="object 3"/>
          <p:cNvSpPr/>
          <p:nvPr/>
        </p:nvSpPr>
        <p:spPr>
          <a:xfrm>
            <a:off x="8016240" y="89915"/>
            <a:ext cx="1043940" cy="672084"/>
          </a:xfrm>
          <a:prstGeom prst="rect">
            <a:avLst/>
          </a:prstGeom>
          <a:blipFill>
            <a:blip r:embed="rId3" cstate="print"/>
            <a:stretch>
              <a:fillRect/>
            </a:stretch>
          </a:blipFill>
        </p:spPr>
        <p:txBody>
          <a:bodyPr wrap="square" lIns="0" tIns="0" rIns="0" bIns="0"/>
          <a:lstStyle/>
          <a:p>
            <a:endParaRPr/>
          </a:p>
        </p:txBody>
      </p:sp>
      <p:sp>
        <p:nvSpPr>
          <p:cNvPr id="4" name="object 4"/>
          <p:cNvSpPr txBox="1"/>
          <p:nvPr/>
        </p:nvSpPr>
        <p:spPr>
          <a:xfrm>
            <a:off x="535940" y="1197101"/>
            <a:ext cx="4701540" cy="3248025"/>
          </a:xfrm>
          <a:prstGeom prst="rect">
            <a:avLst/>
          </a:prstGeom>
        </p:spPr>
        <p:txBody>
          <a:bodyPr vert="horz" wrap="square" lIns="0" tIns="12700" rIns="0" bIns="0">
            <a:spAutoFit/>
          </a:bodyPr>
          <a:lstStyle/>
          <a:p>
            <a:pPr marL="271780" marR="28575" indent="-259079">
              <a:lnSpc>
                <a:spcPct val="120000"/>
              </a:lnSpc>
              <a:spcBef>
                <a:spcPts val="100"/>
              </a:spcBef>
              <a:buClr>
                <a:srgbClr val="CC030A"/>
              </a:buClr>
              <a:buSzPct val="130555"/>
              <a:buFont typeface="Times New Roman"/>
              <a:buChar char="•"/>
              <a:tabLst>
                <a:tab pos="271145" algn="l"/>
                <a:tab pos="271780" algn="l"/>
              </a:tabLst>
            </a:pPr>
            <a:r>
              <a:rPr lang="en-US" sz="1800" kern="0">
                <a:solidFill>
                  <a:srgbClr val="074A87">
                    <a:lumMod val="100000"/>
                  </a:srgbClr>
                </a:solidFill>
                <a:latin typeface="Arial" panose="020B0604020202020204" pitchFamily="34" charset="0"/>
                <a:sym typeface=""/>
              </a:rPr>
              <a:t>Mit den aktuellen Medikamenten kann ihre COPD nicht effektiv behandelt werden.</a:t>
            </a:r>
          </a:p>
          <a:p>
            <a:pPr marL="271780" indent="-259079">
              <a:lnSpc>
                <a:spcPct val="100000"/>
              </a:lnSpc>
              <a:spcBef>
                <a:spcPts val="865"/>
              </a:spcBef>
              <a:buClr>
                <a:srgbClr val="CC030A"/>
              </a:buClr>
              <a:buSzPct val="130555"/>
              <a:buFont typeface="Times New Roman"/>
              <a:buChar char="•"/>
              <a:tabLst>
                <a:tab pos="271145" algn="l"/>
                <a:tab pos="271780" algn="l"/>
              </a:tabLst>
            </a:pPr>
            <a:r>
              <a:rPr lang="en-US" sz="1800" kern="0">
                <a:solidFill>
                  <a:srgbClr val="074A87">
                    <a:lumMod val="100000"/>
                  </a:srgbClr>
                </a:solidFill>
                <a:latin typeface="Arial" panose="020B0604020202020204" pitchFamily="34" charset="0"/>
                <a:sym typeface=""/>
              </a:rPr>
              <a:t>Es liegen mehrere Komorbiditäten vor:</a:t>
            </a:r>
          </a:p>
          <a:p>
            <a:pPr marL="538480" lvl="1" indent="-266065">
              <a:lnSpc>
                <a:spcPct val="100000"/>
              </a:lnSpc>
              <a:spcBef>
                <a:spcPts val="735"/>
              </a:spcBef>
              <a:buClr>
                <a:srgbClr val="CC030A"/>
              </a:buClr>
              <a:buChar char="o"/>
              <a:tabLst>
                <a:tab pos="538480" algn="l"/>
                <a:tab pos="539115" algn="l"/>
              </a:tabLst>
            </a:pPr>
            <a:r>
              <a:rPr lang="en-US" sz="1400" kern="0">
                <a:solidFill>
                  <a:srgbClr val="074A87">
                    <a:lumMod val="100000"/>
                  </a:srgbClr>
                </a:solidFill>
                <a:latin typeface="Arial" panose="020B0604020202020204" pitchFamily="34" charset="0"/>
                <a:sym typeface=""/>
              </a:rPr>
              <a:t>Diabetes: nicht optimal eingestellt</a:t>
            </a:r>
          </a:p>
          <a:p>
            <a:pPr marL="538480" lvl="1" indent="-266065">
              <a:lnSpc>
                <a:spcPct val="100000"/>
              </a:lnSpc>
              <a:spcBef>
                <a:spcPts val="675"/>
              </a:spcBef>
              <a:buClr>
                <a:srgbClr val="CC030A"/>
              </a:buClr>
              <a:buChar char="o"/>
              <a:tabLst>
                <a:tab pos="538480" algn="l"/>
                <a:tab pos="539115" algn="l"/>
              </a:tabLst>
            </a:pPr>
            <a:r>
              <a:rPr lang="en-US" sz="1400" kern="0">
                <a:solidFill>
                  <a:srgbClr val="074A87">
                    <a:lumMod val="100000"/>
                  </a:srgbClr>
                </a:solidFill>
                <a:latin typeface="Arial" panose="020B0604020202020204" pitchFamily="34" charset="0"/>
                <a:sym typeface=""/>
              </a:rPr>
              <a:t>Depression: nicht optimal eingestellt</a:t>
            </a:r>
          </a:p>
          <a:p>
            <a:pPr marL="538480" lvl="1" indent="-266065">
              <a:lnSpc>
                <a:spcPct val="100000"/>
              </a:lnSpc>
              <a:spcBef>
                <a:spcPts val="670"/>
              </a:spcBef>
              <a:buClr>
                <a:srgbClr val="CC030A"/>
              </a:buClr>
              <a:buChar char="o"/>
              <a:tabLst>
                <a:tab pos="538480" algn="l"/>
                <a:tab pos="539115" algn="l"/>
              </a:tabLst>
            </a:pPr>
            <a:r>
              <a:rPr lang="en-US" sz="1400" kern="0">
                <a:solidFill>
                  <a:srgbClr val="074A87">
                    <a:lumMod val="100000"/>
                  </a:srgbClr>
                </a:solidFill>
                <a:latin typeface="Arial" panose="020B0604020202020204" pitchFamily="34" charset="0"/>
                <a:sym typeface=""/>
              </a:rPr>
              <a:t>Hypertonie: aktuelles Ziel wird nicht erreicht</a:t>
            </a:r>
          </a:p>
          <a:p>
            <a:pPr marL="538480" lvl="1" indent="-266065">
              <a:lnSpc>
                <a:spcPct val="100000"/>
              </a:lnSpc>
              <a:spcBef>
                <a:spcPts val="675"/>
              </a:spcBef>
              <a:buClr>
                <a:srgbClr val="CC030A"/>
              </a:buClr>
              <a:buChar char="o"/>
              <a:tabLst>
                <a:tab pos="538480" algn="l"/>
                <a:tab pos="539115" algn="l"/>
              </a:tabLst>
            </a:pPr>
            <a:r>
              <a:rPr lang="en-US" sz="1400" kern="0">
                <a:solidFill>
                  <a:srgbClr val="074A87">
                    <a:lumMod val="100000"/>
                  </a:srgbClr>
                </a:solidFill>
                <a:latin typeface="Arial" panose="020B0604020202020204" pitchFamily="34" charset="0"/>
                <a:sym typeface=""/>
              </a:rPr>
              <a:t>Fettstoffwechselstörung: aktuelles Ziel wird nicht erreicht</a:t>
            </a:r>
          </a:p>
          <a:p>
            <a:pPr marL="271780" indent="-259079">
              <a:lnSpc>
                <a:spcPct val="100000"/>
              </a:lnSpc>
              <a:spcBef>
                <a:spcPts val="800"/>
              </a:spcBef>
              <a:buClr>
                <a:srgbClr val="CC030A"/>
              </a:buClr>
              <a:buSzPct val="130555"/>
              <a:buFont typeface="Times New Roman"/>
              <a:buChar char="•"/>
              <a:tabLst>
                <a:tab pos="271145" algn="l"/>
                <a:tab pos="271780" algn="l"/>
              </a:tabLst>
            </a:pPr>
            <a:r>
              <a:rPr lang="en-US" sz="1800" kern="0">
                <a:solidFill>
                  <a:srgbClr val="074A87">
                    <a:lumMod val="100000"/>
                  </a:srgbClr>
                </a:solidFill>
                <a:latin typeface="Arial" panose="020B0604020202020204" pitchFamily="34" charset="0"/>
                <a:sym typeface=""/>
              </a:rPr>
              <a:t>Medikation</a:t>
            </a:r>
          </a:p>
          <a:p>
            <a:pPr marL="538480" marR="5080" lvl="1" indent="-266065">
              <a:lnSpc>
                <a:spcPct val="120100"/>
              </a:lnSpc>
              <a:spcBef>
                <a:spcPts val="405"/>
              </a:spcBef>
              <a:buClr>
                <a:srgbClr val="CC030A"/>
              </a:buClr>
              <a:buChar char="o"/>
              <a:tabLst>
                <a:tab pos="538480" algn="l"/>
                <a:tab pos="539115" algn="l"/>
              </a:tabLst>
            </a:pPr>
            <a:r>
              <a:rPr lang="en-US" sz="1500">
                <a:solidFill>
                  <a:srgbClr val="074A87"/>
                </a:solidFill>
                <a:latin typeface="Arial" panose="020B0604020202020204" pitchFamily="34" charset="0"/>
                <a:sym typeface=""/>
              </a:rPr>
              <a:t>Da Frau Vitalina an Diabetes und Osteoporose leidet, sind inhalative Glukokortikoide (ICS) nicht die beste Behandlungsoption für ihre COPD.</a:t>
            </a:r>
            <a:endParaRPr lang="en-US" sz="1500" dirty="0">
              <a:latin typeface="Arial" panose="020B0604020202020204" pitchFamily="34" charset="0"/>
              <a:sym typeface=""/>
            </a:endParaRPr>
          </a:p>
        </p:txBody>
      </p:sp>
      <p:sp>
        <p:nvSpPr>
          <p:cNvPr id="5" name="object 5"/>
          <p:cNvSpPr txBox="1">
            <a:spLocks noGrp="1"/>
          </p:cNvSpPr>
          <p:nvPr>
            <p:ph type="title"/>
          </p:nvPr>
        </p:nvSpPr>
        <p:spPr>
          <a:prstGeom prst="rect">
            <a:avLst/>
          </a:prstGeom>
        </p:spPr>
        <p:txBody>
          <a:bodyPr vert="horz" wrap="square" lIns="0" tIns="12065" rIns="0" bIns="0">
            <a:spAutoFit/>
          </a:bodyPr>
          <a:lstStyle/>
          <a:p>
            <a:pPr marL="1573530" marR="5080" indent="-1108710">
              <a:lnSpc>
                <a:spcPct val="100000"/>
              </a:lnSpc>
              <a:spcBef>
                <a:spcPts val="95"/>
              </a:spcBef>
            </a:pPr>
            <a:r>
              <a:rPr lang="en-US">
                <a:latin typeface="Arial" panose="020B0604020202020204" pitchFamily="34" charset="0"/>
                <a:cs typeface="+mn-cs"/>
                <a:sym typeface=""/>
              </a:rPr>
              <a:t>Das Krankheitsbild von Frau Vitalina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16240" y="89915"/>
            <a:ext cx="1043940" cy="672084"/>
          </a:xfrm>
          <a:prstGeom prst="rect">
            <a:avLst/>
          </a:prstGeom>
          <a:blipFill>
            <a:blip r:embed="rId2" cstate="print"/>
            <a:stretch>
              <a:fillRect/>
            </a:stretch>
          </a:blipFill>
        </p:spPr>
        <p:txBody>
          <a:bodyPr wrap="square" lIns="0" tIns="0" rIns="0" bIns="0"/>
          <a:lstStyle/>
          <a:p>
            <a:endParaRPr/>
          </a:p>
        </p:txBody>
      </p:sp>
      <p:sp>
        <p:nvSpPr>
          <p:cNvPr id="3" name="object 3"/>
          <p:cNvSpPr txBox="1"/>
          <p:nvPr/>
        </p:nvSpPr>
        <p:spPr>
          <a:xfrm>
            <a:off x="542950" y="2860675"/>
            <a:ext cx="1348740" cy="574040"/>
          </a:xfrm>
          <a:prstGeom prst="rect">
            <a:avLst/>
          </a:prstGeom>
        </p:spPr>
        <p:txBody>
          <a:bodyPr vert="horz" wrap="square" lIns="0" tIns="12700" rIns="0" bIns="0">
            <a:spAutoFit/>
          </a:bodyPr>
          <a:lstStyle/>
          <a:p>
            <a:pPr marL="12700" marR="5080" indent="19685">
              <a:lnSpc>
                <a:spcPct val="100000"/>
              </a:lnSpc>
              <a:spcBef>
                <a:spcPts val="100"/>
              </a:spcBef>
            </a:pPr>
            <a:r>
              <a:rPr lang="en-US" sz="1800" b="1">
                <a:solidFill>
                  <a:srgbClr val="424242"/>
                </a:solidFill>
                <a:latin typeface="Arial" panose="020B0604020202020204" pitchFamily="34" charset="0"/>
                <a:sym typeface=""/>
              </a:rPr>
              <a:t>Frau Vitalina 70 Jahre alt</a:t>
            </a:r>
            <a:endParaRPr lang="en-US" sz="1800" dirty="0">
              <a:latin typeface="Arial" panose="020B0604020202020204" pitchFamily="34" charset="0"/>
              <a:sym typeface=""/>
            </a:endParaRPr>
          </a:p>
        </p:txBody>
      </p:sp>
      <p:sp>
        <p:nvSpPr>
          <p:cNvPr id="4" name="object 4"/>
          <p:cNvSpPr/>
          <p:nvPr/>
        </p:nvSpPr>
        <p:spPr>
          <a:xfrm>
            <a:off x="851014" y="1377136"/>
            <a:ext cx="687890" cy="1329427"/>
          </a:xfrm>
          <a:prstGeom prst="rect">
            <a:avLst/>
          </a:prstGeom>
          <a:blipFill>
            <a:blip r:embed="rId3" cstate="print"/>
            <a:stretch>
              <a:fillRect/>
            </a:stretch>
          </a:blipFill>
        </p:spPr>
        <p:txBody>
          <a:bodyPr wrap="square" lIns="0" tIns="0" rIns="0" bIns="0"/>
          <a:lstStyle/>
          <a:p>
            <a:endParaRPr/>
          </a:p>
        </p:txBody>
      </p:sp>
      <p:graphicFrame>
        <p:nvGraphicFramePr>
          <p:cNvPr id="5" name="object 5"/>
          <p:cNvGraphicFramePr>
            <a:graphicFrameLocks noGrp="1"/>
          </p:cNvGraphicFramePr>
          <p:nvPr>
            <p:extLst>
              <p:ext uri="{D42A27DB-BD31-4B8C-83A1-F6EECF244321}">
                <p14:modId xmlns:p14="http://schemas.microsoft.com/office/powerpoint/2010/main" val="1499801387"/>
              </p:ext>
            </p:extLst>
          </p:nvPr>
        </p:nvGraphicFramePr>
        <p:xfrm>
          <a:off x="2363976" y="1265936"/>
          <a:ext cx="6322823" cy="2313939"/>
        </p:xfrm>
        <a:graphic>
          <a:graphicData uri="http://schemas.openxmlformats.org/drawingml/2006/table">
            <a:tbl>
              <a:tblPr firstRow="1" bandRow="1">
                <a:tableStyleId>{2D5ABB26-0587-4C30-8999-92F81FD0307C}</a:tableStyleId>
              </a:tblPr>
              <a:tblGrid>
                <a:gridCol w="3176702">
                  <a:extLst>
                    <a:ext uri="{9D8B030D-6E8A-4147-A177-3AD203B41FA5}">
                      <a16:colId xmlns:a16="http://schemas.microsoft.com/office/drawing/2014/main" val="20000"/>
                    </a:ext>
                  </a:extLst>
                </a:gridCol>
                <a:gridCol w="3146121">
                  <a:extLst>
                    <a:ext uri="{9D8B030D-6E8A-4147-A177-3AD203B41FA5}">
                      <a16:colId xmlns:a16="http://schemas.microsoft.com/office/drawing/2014/main" val="20001"/>
                    </a:ext>
                  </a:extLst>
                </a:gridCol>
              </a:tblGrid>
              <a:tr h="370839">
                <a:tc>
                  <a:txBody>
                    <a:bodyPr/>
                    <a:lstStyle/>
                    <a:p>
                      <a:pPr marL="635" algn="ctr">
                        <a:lnSpc>
                          <a:spcPct val="100000"/>
                        </a:lnSpc>
                        <a:spcBef>
                          <a:spcPts val="320"/>
                        </a:spcBef>
                      </a:pPr>
                      <a:r>
                        <a:rPr lang="en-US" sz="1350" b="1" spc="0">
                          <a:solidFill>
                            <a:srgbClr val="074A87"/>
                          </a:solidFill>
                          <a:latin typeface="Arial" panose="020B0604020202020204" pitchFamily="34" charset="0"/>
                          <a:ea typeface="+mn-ea"/>
                          <a:cs typeface="+mn-cs"/>
                          <a:sym typeface=""/>
                        </a:rPr>
                        <a:t>Schwierigkeiten</a:t>
                      </a:r>
                      <a:endParaRPr lang="en-US" sz="1350" spc="0" dirty="0">
                        <a:latin typeface="Arial" panose="020B0604020202020204" pitchFamily="34" charset="0"/>
                        <a:ea typeface="+mn-ea"/>
                        <a:cs typeface="+mn-cs"/>
                        <a:sym typeface=""/>
                      </a:endParaRPr>
                    </a:p>
                  </a:txBody>
                  <a:tcPr marL="0" marR="0" marT="40640" marB="0">
                    <a:lnL w="12700">
                      <a:solidFill>
                        <a:srgbClr val="BADFE2"/>
                      </a:solidFill>
                      <a:prstDash val="solid"/>
                    </a:lnL>
                    <a:lnR w="12700">
                      <a:solidFill>
                        <a:srgbClr val="BADFE2"/>
                      </a:solidFill>
                      <a:prstDash val="solid"/>
                    </a:lnR>
                    <a:lnT w="12700">
                      <a:solidFill>
                        <a:srgbClr val="BADFE2"/>
                      </a:solidFill>
                      <a:prstDash val="solid"/>
                    </a:lnT>
                    <a:lnB w="28575">
                      <a:solidFill>
                        <a:srgbClr val="BADFE2"/>
                      </a:solidFill>
                      <a:prstDash val="solid"/>
                    </a:lnB>
                  </a:tcPr>
                </a:tc>
                <a:tc>
                  <a:txBody>
                    <a:bodyPr/>
                    <a:lstStyle/>
                    <a:p>
                      <a:pPr marL="1905" algn="ctr">
                        <a:lnSpc>
                          <a:spcPct val="100000"/>
                        </a:lnSpc>
                        <a:spcBef>
                          <a:spcPts val="320"/>
                        </a:spcBef>
                      </a:pPr>
                      <a:r>
                        <a:rPr lang="en-US" sz="1350" b="1" spc="0">
                          <a:solidFill>
                            <a:srgbClr val="074A87"/>
                          </a:solidFill>
                          <a:latin typeface="Arial" panose="020B0604020202020204" pitchFamily="34" charset="0"/>
                          <a:ea typeface="+mn-ea"/>
                          <a:cs typeface="+mn-cs"/>
                          <a:sym typeface=""/>
                        </a:rPr>
                        <a:t>Positive Aspekte</a:t>
                      </a:r>
                      <a:endParaRPr lang="en-US" sz="1350" spc="0" dirty="0">
                        <a:latin typeface="Arial" panose="020B0604020202020204" pitchFamily="34" charset="0"/>
                        <a:ea typeface="+mn-ea"/>
                        <a:cs typeface="+mn-cs"/>
                        <a:sym typeface=""/>
                      </a:endParaRPr>
                    </a:p>
                  </a:txBody>
                  <a:tcPr marL="0" marR="0" marT="40640" marB="0">
                    <a:lnL w="12700">
                      <a:solidFill>
                        <a:srgbClr val="BADFE2"/>
                      </a:solidFill>
                      <a:prstDash val="solid"/>
                    </a:lnL>
                    <a:lnR w="12700">
                      <a:solidFill>
                        <a:srgbClr val="BADFE2"/>
                      </a:solidFill>
                      <a:prstDash val="solid"/>
                    </a:lnR>
                    <a:lnT w="12700">
                      <a:solidFill>
                        <a:srgbClr val="BADFE2"/>
                      </a:solidFill>
                      <a:prstDash val="solid"/>
                    </a:lnT>
                    <a:lnB w="28575">
                      <a:solidFill>
                        <a:srgbClr val="BADFE2"/>
                      </a:solidFill>
                      <a:prstDash val="solid"/>
                    </a:lnB>
                  </a:tcPr>
                </a:tc>
                <a:extLst>
                  <a:ext uri="{0D108BD9-81ED-4DB2-BD59-A6C34878D82A}">
                    <a16:rowId xmlns:a16="http://schemas.microsoft.com/office/drawing/2014/main" val="10000"/>
                  </a:ext>
                </a:extLst>
              </a:tr>
              <a:tr h="1943100">
                <a:tc>
                  <a:txBody>
                    <a:bodyPr/>
                    <a:lstStyle/>
                    <a:p>
                      <a:pPr marL="377825" marR="104775" indent="-287020">
                        <a:lnSpc>
                          <a:spcPct val="100000"/>
                        </a:lnSpc>
                        <a:spcBef>
                          <a:spcPts val="320"/>
                        </a:spcBef>
                        <a:buChar char="•"/>
                        <a:tabLst>
                          <a:tab pos="377825" algn="l"/>
                          <a:tab pos="378460" algn="l"/>
                        </a:tabLst>
                      </a:pPr>
                      <a:r>
                        <a:rPr lang="en-US" sz="1350" spc="0">
                          <a:solidFill>
                            <a:srgbClr val="074A87">
                              <a:lumMod val="100000"/>
                            </a:srgbClr>
                          </a:solidFill>
                          <a:latin typeface="Arial" panose="020B0604020202020204" pitchFamily="34" charset="0"/>
                          <a:ea typeface="+mn-ea"/>
                          <a:cs typeface="+mn-cs"/>
                          <a:sym typeface=""/>
                        </a:rPr>
                        <a:t>Neben ihrer COPD liegen sieben Komorbiditäten vor.</a:t>
                      </a:r>
                    </a:p>
                    <a:p>
                      <a:pPr marL="377825" marR="212725" indent="-287020">
                        <a:lnSpc>
                          <a:spcPct val="100000"/>
                        </a:lnSpc>
                        <a:buChar char="•"/>
                        <a:tabLst>
                          <a:tab pos="377825" algn="l"/>
                          <a:tab pos="378460" algn="l"/>
                        </a:tabLst>
                      </a:pPr>
                      <a:r>
                        <a:rPr lang="en-US" sz="1350" spc="0">
                          <a:solidFill>
                            <a:srgbClr val="074A87">
                              <a:lumMod val="100000"/>
                            </a:srgbClr>
                          </a:solidFill>
                          <a:latin typeface="Arial" panose="020B0604020202020204" pitchFamily="34" charset="0"/>
                          <a:ea typeface="+mn-ea"/>
                          <a:cs typeface="+mn-cs"/>
                          <a:sym typeface=""/>
                        </a:rPr>
                        <a:t>Sie muss täglich zehn Medikamente einnehmen und bei Bedarf zusätzlich einen Reliever.</a:t>
                      </a:r>
                    </a:p>
                    <a:p>
                      <a:pPr marL="377825" marR="831215" indent="-287020">
                        <a:lnSpc>
                          <a:spcPct val="100000"/>
                        </a:lnSpc>
                        <a:spcBef>
                          <a:spcPts val="5"/>
                        </a:spcBef>
                        <a:buChar char="•"/>
                        <a:tabLst>
                          <a:tab pos="377825" algn="l"/>
                          <a:tab pos="378460" algn="l"/>
                        </a:tabLst>
                      </a:pPr>
                      <a:r>
                        <a:rPr lang="en-US" sz="1350" spc="0">
                          <a:solidFill>
                            <a:srgbClr val="074A87">
                              <a:lumMod val="100000"/>
                            </a:srgbClr>
                          </a:solidFill>
                          <a:latin typeface="Arial" panose="020B0604020202020204" pitchFamily="34" charset="0"/>
                          <a:ea typeface="+mn-ea"/>
                          <a:cs typeface="+mn-cs"/>
                          <a:sym typeface=""/>
                        </a:rPr>
                        <a:t>Ihre COPD ist nicht gut eingestellt</a:t>
                      </a:r>
                    </a:p>
                    <a:p>
                      <a:pPr marL="377825" marR="447675" indent="-287020">
                        <a:lnSpc>
                          <a:spcPct val="100000"/>
                        </a:lnSpc>
                        <a:buChar char="•"/>
                        <a:tabLst>
                          <a:tab pos="377825" algn="l"/>
                          <a:tab pos="378460" algn="l"/>
                        </a:tabLst>
                      </a:pPr>
                      <a:r>
                        <a:rPr lang="en-US" sz="1350" spc="0">
                          <a:solidFill>
                            <a:srgbClr val="074A87"/>
                          </a:solidFill>
                          <a:latin typeface="Arial" panose="020B0604020202020204" pitchFamily="34" charset="0"/>
                          <a:ea typeface="+mn-ea"/>
                          <a:cs typeface="+mn-cs"/>
                          <a:sym typeface=""/>
                        </a:rPr>
                        <a:t>Ihre COPD wird nicht optimal behandelt</a:t>
                      </a:r>
                      <a:endParaRPr lang="en-US" sz="1350" spc="0" dirty="0">
                        <a:latin typeface="Arial" panose="020B0604020202020204" pitchFamily="34" charset="0"/>
                        <a:ea typeface="+mn-ea"/>
                        <a:cs typeface="+mn-cs"/>
                        <a:sym typeface=""/>
                      </a:endParaRPr>
                    </a:p>
                  </a:txBody>
                  <a:tcPr marL="0" marR="0" marT="40640" marB="0">
                    <a:lnL w="12700">
                      <a:solidFill>
                        <a:srgbClr val="BADFE2"/>
                      </a:solidFill>
                      <a:prstDash val="solid"/>
                    </a:lnL>
                    <a:lnR w="12700">
                      <a:solidFill>
                        <a:srgbClr val="BADFE2"/>
                      </a:solidFill>
                      <a:prstDash val="solid"/>
                    </a:lnR>
                    <a:lnT w="28575">
                      <a:solidFill>
                        <a:srgbClr val="BADFE2"/>
                      </a:solidFill>
                      <a:prstDash val="solid"/>
                    </a:lnT>
                    <a:lnB w="12700">
                      <a:solidFill>
                        <a:srgbClr val="BADFE2"/>
                      </a:solidFill>
                      <a:prstDash val="solid"/>
                    </a:lnB>
                    <a:solidFill>
                      <a:srgbClr val="F1F8F9"/>
                    </a:solidFill>
                  </a:tcPr>
                </a:tc>
                <a:tc>
                  <a:txBody>
                    <a:bodyPr/>
                    <a:lstStyle/>
                    <a:p>
                      <a:pPr marL="378460" marR="488315" indent="-287020">
                        <a:lnSpc>
                          <a:spcPct val="100000"/>
                        </a:lnSpc>
                        <a:spcBef>
                          <a:spcPts val="320"/>
                        </a:spcBef>
                        <a:buChar char="•"/>
                        <a:tabLst>
                          <a:tab pos="378460" algn="l"/>
                          <a:tab pos="379095" algn="l"/>
                        </a:tabLst>
                      </a:pPr>
                      <a:r>
                        <a:rPr lang="en-US" sz="1350" spc="0" dirty="0">
                          <a:solidFill>
                            <a:srgbClr val="074A87">
                              <a:lumMod val="100000"/>
                            </a:srgbClr>
                          </a:solidFill>
                          <a:latin typeface="Arial" panose="020B0604020202020204" pitchFamily="34" charset="0"/>
                          <a:ea typeface="+mn-ea"/>
                          <a:cs typeface="+mn-cs"/>
                          <a:sym typeface=""/>
                        </a:rPr>
                        <a:t>Sie </a:t>
                      </a:r>
                      <a:r>
                        <a:rPr lang="en-US" sz="1350" spc="0" dirty="0" err="1">
                          <a:solidFill>
                            <a:srgbClr val="074A87">
                              <a:lumMod val="100000"/>
                            </a:srgbClr>
                          </a:solidFill>
                          <a:latin typeface="Arial" panose="020B0604020202020204" pitchFamily="34" charset="0"/>
                          <a:ea typeface="+mn-ea"/>
                          <a:cs typeface="+mn-cs"/>
                          <a:sym typeface=""/>
                        </a:rPr>
                        <a:t>ist</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geimpft</a:t>
                      </a:r>
                      <a:endParaRPr lang="en-US" sz="1350" spc="0" dirty="0">
                        <a:solidFill>
                          <a:srgbClr val="074A87">
                            <a:lumMod val="100000"/>
                          </a:srgbClr>
                        </a:solidFill>
                        <a:latin typeface="Arial" panose="020B0604020202020204" pitchFamily="34" charset="0"/>
                        <a:ea typeface="+mn-ea"/>
                        <a:cs typeface="+mn-cs"/>
                        <a:sym typeface=""/>
                      </a:endParaRPr>
                    </a:p>
                    <a:p>
                      <a:pPr marL="378460" indent="-287020">
                        <a:lnSpc>
                          <a:spcPct val="100000"/>
                        </a:lnSpc>
                        <a:buChar char="•"/>
                        <a:tabLst>
                          <a:tab pos="378460" algn="l"/>
                          <a:tab pos="379095" algn="l"/>
                        </a:tabLst>
                      </a:pPr>
                      <a:r>
                        <a:rPr lang="en-US" sz="1350" spc="0" dirty="0">
                          <a:solidFill>
                            <a:srgbClr val="074A87">
                              <a:lumMod val="100000"/>
                            </a:srgbClr>
                          </a:solidFill>
                          <a:latin typeface="Arial" panose="020B0604020202020204" pitchFamily="34" charset="0"/>
                          <a:ea typeface="+mn-ea"/>
                          <a:cs typeface="+mn-cs"/>
                          <a:sym typeface=""/>
                        </a:rPr>
                        <a:t>Sie </a:t>
                      </a:r>
                      <a:r>
                        <a:rPr lang="en-US" sz="1350" spc="0" dirty="0" err="1">
                          <a:solidFill>
                            <a:srgbClr val="074A87">
                              <a:lumMod val="100000"/>
                            </a:srgbClr>
                          </a:solidFill>
                          <a:latin typeface="Arial" panose="020B0604020202020204" pitchFamily="34" charset="0"/>
                          <a:ea typeface="+mn-ea"/>
                          <a:cs typeface="+mn-cs"/>
                          <a:sym typeface=""/>
                        </a:rPr>
                        <a:t>ist</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Nichtraucherin</a:t>
                      </a:r>
                      <a:endParaRPr lang="en-US" sz="1350" spc="0" dirty="0">
                        <a:solidFill>
                          <a:srgbClr val="074A87">
                            <a:lumMod val="100000"/>
                          </a:srgbClr>
                        </a:solidFill>
                        <a:latin typeface="Arial" panose="020B0604020202020204" pitchFamily="34" charset="0"/>
                        <a:ea typeface="+mn-ea"/>
                        <a:cs typeface="+mn-cs"/>
                        <a:sym typeface=""/>
                      </a:endParaRPr>
                    </a:p>
                    <a:p>
                      <a:pPr marL="378460" marR="621665" indent="-287020">
                        <a:lnSpc>
                          <a:spcPct val="100000"/>
                        </a:lnSpc>
                        <a:buChar char="•"/>
                        <a:tabLst>
                          <a:tab pos="378460" algn="l"/>
                          <a:tab pos="379095" algn="l"/>
                        </a:tabLst>
                      </a:pPr>
                      <a:r>
                        <a:rPr lang="en-US" sz="1350" spc="0" dirty="0">
                          <a:solidFill>
                            <a:srgbClr val="074A87">
                              <a:lumMod val="100000"/>
                            </a:srgbClr>
                          </a:solidFill>
                          <a:latin typeface="Arial" panose="020B0604020202020204" pitchFamily="34" charset="0"/>
                          <a:ea typeface="+mn-ea"/>
                          <a:cs typeface="+mn-cs"/>
                          <a:sym typeface=""/>
                        </a:rPr>
                        <a:t>Sie </a:t>
                      </a:r>
                      <a:r>
                        <a:rPr lang="en-US" sz="1350" spc="0" dirty="0" err="1">
                          <a:solidFill>
                            <a:srgbClr val="074A87">
                              <a:lumMod val="100000"/>
                            </a:srgbClr>
                          </a:solidFill>
                          <a:latin typeface="Arial" panose="020B0604020202020204" pitchFamily="34" charset="0"/>
                          <a:ea typeface="+mn-ea"/>
                          <a:cs typeface="+mn-cs"/>
                          <a:sym typeface=""/>
                        </a:rPr>
                        <a:t>hält</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sich</a:t>
                      </a:r>
                      <a:r>
                        <a:rPr lang="en-US" sz="1350" spc="0" dirty="0">
                          <a:solidFill>
                            <a:srgbClr val="074A87">
                              <a:lumMod val="100000"/>
                            </a:srgbClr>
                          </a:solidFill>
                          <a:latin typeface="Arial" panose="020B0604020202020204" pitchFamily="34" charset="0"/>
                          <a:ea typeface="+mn-ea"/>
                          <a:cs typeface="+mn-cs"/>
                          <a:sym typeface=""/>
                        </a:rPr>
                        <a:t> an </a:t>
                      </a:r>
                      <a:r>
                        <a:rPr lang="en-US" sz="1350" spc="0" dirty="0" err="1">
                          <a:solidFill>
                            <a:srgbClr val="074A87">
                              <a:lumMod val="100000"/>
                            </a:srgbClr>
                          </a:solidFill>
                          <a:latin typeface="Arial" panose="020B0604020202020204" pitchFamily="34" charset="0"/>
                          <a:ea typeface="+mn-ea"/>
                          <a:cs typeface="+mn-cs"/>
                          <a:sym typeface=""/>
                        </a:rPr>
                        <a:t>ihren</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Medikationsplan</a:t>
                      </a:r>
                      <a:endParaRPr lang="en-US" sz="1350" spc="0" dirty="0">
                        <a:solidFill>
                          <a:srgbClr val="074A87">
                            <a:lumMod val="100000"/>
                          </a:srgbClr>
                        </a:solidFill>
                        <a:latin typeface="Arial" panose="020B0604020202020204" pitchFamily="34" charset="0"/>
                        <a:ea typeface="+mn-ea"/>
                        <a:cs typeface="+mn-cs"/>
                        <a:sym typeface=""/>
                      </a:endParaRPr>
                    </a:p>
                    <a:p>
                      <a:pPr marL="378460" marR="295275" indent="-287020">
                        <a:lnSpc>
                          <a:spcPct val="100000"/>
                        </a:lnSpc>
                        <a:spcBef>
                          <a:spcPts val="5"/>
                        </a:spcBef>
                        <a:buChar char="•"/>
                        <a:tabLst>
                          <a:tab pos="378460" algn="l"/>
                          <a:tab pos="379095" algn="l"/>
                        </a:tabLst>
                      </a:pPr>
                      <a:r>
                        <a:rPr lang="en-US" sz="1350" spc="0" dirty="0">
                          <a:solidFill>
                            <a:srgbClr val="074A87">
                              <a:lumMod val="100000"/>
                            </a:srgbClr>
                          </a:solidFill>
                          <a:latin typeface="Arial" panose="020B0604020202020204" pitchFamily="34" charset="0"/>
                          <a:ea typeface="+mn-ea"/>
                          <a:cs typeface="+mn-cs"/>
                          <a:sym typeface=""/>
                        </a:rPr>
                        <a:t>Sie hat </a:t>
                      </a:r>
                      <a:r>
                        <a:rPr lang="en-US" sz="1350" spc="0" dirty="0" err="1">
                          <a:solidFill>
                            <a:srgbClr val="074A87">
                              <a:lumMod val="100000"/>
                            </a:srgbClr>
                          </a:solidFill>
                          <a:latin typeface="Arial" panose="020B0604020202020204" pitchFamily="34" charset="0"/>
                          <a:ea typeface="+mn-ea"/>
                          <a:cs typeface="+mn-cs"/>
                          <a:sym typeface=""/>
                        </a:rPr>
                        <a:t>ein</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gutes</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Verhältnis</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zu</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ihrem</a:t>
                      </a:r>
                      <a:r>
                        <a:rPr lang="en-US" sz="1350" spc="0" dirty="0">
                          <a:solidFill>
                            <a:srgbClr val="074A87">
                              <a:lumMod val="100000"/>
                            </a:srgbClr>
                          </a:solidFill>
                          <a:latin typeface="Arial" panose="020B0604020202020204" pitchFamily="34" charset="0"/>
                          <a:ea typeface="+mn-ea"/>
                          <a:cs typeface="+mn-cs"/>
                          <a:sym typeface=""/>
                        </a:rPr>
                        <a:t> </a:t>
                      </a:r>
                      <a:r>
                        <a:rPr lang="en-US" sz="1350" spc="0" dirty="0" err="1">
                          <a:solidFill>
                            <a:srgbClr val="074A87">
                              <a:lumMod val="100000"/>
                            </a:srgbClr>
                          </a:solidFill>
                          <a:latin typeface="Arial" panose="020B0604020202020204" pitchFamily="34" charset="0"/>
                          <a:ea typeface="+mn-ea"/>
                          <a:cs typeface="+mn-cs"/>
                          <a:sym typeface=""/>
                        </a:rPr>
                        <a:t>Arzt</a:t>
                      </a:r>
                      <a:endParaRPr lang="en-US" sz="1350" spc="0" dirty="0">
                        <a:solidFill>
                          <a:srgbClr val="074A87">
                            <a:lumMod val="100000"/>
                          </a:srgbClr>
                        </a:solidFill>
                        <a:latin typeface="Arial" panose="020B0604020202020204" pitchFamily="34" charset="0"/>
                        <a:ea typeface="+mn-ea"/>
                        <a:cs typeface="+mn-cs"/>
                        <a:sym typeface=""/>
                      </a:endParaRPr>
                    </a:p>
                    <a:p>
                      <a:pPr marL="378460" marR="153670" indent="-287020">
                        <a:lnSpc>
                          <a:spcPct val="100000"/>
                        </a:lnSpc>
                        <a:buChar char="•"/>
                        <a:tabLst>
                          <a:tab pos="378460" algn="l"/>
                          <a:tab pos="379095" algn="l"/>
                        </a:tabLst>
                      </a:pPr>
                      <a:r>
                        <a:rPr lang="en-US" sz="1350" spc="0" dirty="0">
                          <a:solidFill>
                            <a:srgbClr val="074A87"/>
                          </a:solidFill>
                          <a:latin typeface="Arial" panose="020B0604020202020204" pitchFamily="34" charset="0"/>
                          <a:ea typeface="+mn-ea"/>
                          <a:cs typeface="+mn-cs"/>
                          <a:sym typeface=""/>
                        </a:rPr>
                        <a:t>Alle </a:t>
                      </a:r>
                      <a:r>
                        <a:rPr lang="en-US" sz="1350" spc="0" dirty="0" err="1">
                          <a:solidFill>
                            <a:srgbClr val="074A87"/>
                          </a:solidFill>
                          <a:latin typeface="Arial" panose="020B0604020202020204" pitchFamily="34" charset="0"/>
                          <a:ea typeface="+mn-ea"/>
                          <a:cs typeface="+mn-cs"/>
                          <a:sym typeface=""/>
                        </a:rPr>
                        <a:t>Krebsvorsorgeuntersuchungen</a:t>
                      </a:r>
                      <a:r>
                        <a:rPr lang="en-US" sz="1350" spc="0" dirty="0">
                          <a:solidFill>
                            <a:srgbClr val="074A87"/>
                          </a:solidFill>
                          <a:latin typeface="Arial" panose="020B0604020202020204" pitchFamily="34" charset="0"/>
                          <a:ea typeface="+mn-ea"/>
                          <a:cs typeface="+mn-cs"/>
                          <a:sym typeface=""/>
                        </a:rPr>
                        <a:t> </a:t>
                      </a:r>
                      <a:r>
                        <a:rPr lang="en-US" sz="1350" spc="0" dirty="0" err="1">
                          <a:solidFill>
                            <a:srgbClr val="074A87"/>
                          </a:solidFill>
                          <a:latin typeface="Arial" panose="020B0604020202020204" pitchFamily="34" charset="0"/>
                          <a:ea typeface="+mn-ea"/>
                          <a:cs typeface="+mn-cs"/>
                          <a:sym typeface=""/>
                        </a:rPr>
                        <a:t>waren</a:t>
                      </a:r>
                      <a:r>
                        <a:rPr lang="en-US" sz="1350" spc="0" dirty="0">
                          <a:solidFill>
                            <a:srgbClr val="074A87"/>
                          </a:solidFill>
                          <a:latin typeface="Arial" panose="020B0604020202020204" pitchFamily="34" charset="0"/>
                          <a:ea typeface="+mn-ea"/>
                          <a:cs typeface="+mn-cs"/>
                          <a:sym typeface=""/>
                        </a:rPr>
                        <a:t> </a:t>
                      </a:r>
                      <a:r>
                        <a:rPr lang="en-US" sz="1350" spc="0" dirty="0" err="1">
                          <a:solidFill>
                            <a:srgbClr val="074A87"/>
                          </a:solidFill>
                          <a:latin typeface="Arial" panose="020B0604020202020204" pitchFamily="34" charset="0"/>
                          <a:ea typeface="+mn-ea"/>
                          <a:cs typeface="+mn-cs"/>
                          <a:sym typeface=""/>
                        </a:rPr>
                        <a:t>negativ</a:t>
                      </a:r>
                      <a:endParaRPr lang="en-US" sz="1350" spc="0" dirty="0">
                        <a:latin typeface="Arial" panose="020B0604020202020204" pitchFamily="34" charset="0"/>
                        <a:ea typeface="+mn-ea"/>
                        <a:cs typeface="+mn-cs"/>
                        <a:sym typeface=""/>
                      </a:endParaRPr>
                    </a:p>
                  </a:txBody>
                  <a:tcPr marL="0" marR="0" marT="40640" marB="0">
                    <a:lnL w="12700">
                      <a:solidFill>
                        <a:srgbClr val="BADFE2"/>
                      </a:solidFill>
                      <a:prstDash val="solid"/>
                    </a:lnL>
                    <a:lnR w="12700">
                      <a:solidFill>
                        <a:srgbClr val="BADFE2"/>
                      </a:solidFill>
                      <a:prstDash val="solid"/>
                    </a:lnR>
                    <a:lnT w="28575">
                      <a:solidFill>
                        <a:srgbClr val="BADFE2"/>
                      </a:solidFill>
                      <a:prstDash val="solid"/>
                    </a:lnT>
                    <a:lnB w="12700">
                      <a:solidFill>
                        <a:srgbClr val="BADFE2"/>
                      </a:solidFill>
                      <a:prstDash val="solid"/>
                    </a:lnB>
                    <a:solidFill>
                      <a:srgbClr val="F1F8F9"/>
                    </a:solidFill>
                  </a:tcPr>
                </a:tc>
                <a:extLst>
                  <a:ext uri="{0D108BD9-81ED-4DB2-BD59-A6C34878D82A}">
                    <a16:rowId xmlns:a16="http://schemas.microsoft.com/office/drawing/2014/main" val="10001"/>
                  </a:ext>
                </a:extLst>
              </a:tr>
            </a:tbl>
          </a:graphicData>
        </a:graphic>
      </p:graphicFrame>
      <p:sp>
        <p:nvSpPr>
          <p:cNvPr id="6" name="object 6"/>
          <p:cNvSpPr txBox="1">
            <a:spLocks noGrp="1"/>
          </p:cNvSpPr>
          <p:nvPr>
            <p:ph type="title"/>
          </p:nvPr>
        </p:nvSpPr>
        <p:spPr>
          <a:prstGeom prst="rect">
            <a:avLst/>
          </a:prstGeom>
        </p:spPr>
        <p:txBody>
          <a:bodyPr vert="horz" wrap="square" lIns="0" tIns="12065" rIns="0" bIns="0">
            <a:spAutoFit/>
          </a:bodyPr>
          <a:lstStyle/>
          <a:p>
            <a:pPr marL="2181860" marR="5080" indent="-1716405">
              <a:lnSpc>
                <a:spcPct val="100000"/>
              </a:lnSpc>
              <a:spcBef>
                <a:spcPts val="95"/>
              </a:spcBef>
            </a:pPr>
            <a:r>
              <a:rPr lang="en-US">
                <a:latin typeface="Arial" panose="020B0604020202020204" pitchFamily="34" charset="0"/>
                <a:cs typeface="+mn-cs"/>
                <a:sym typeface=""/>
              </a:rPr>
              <a:t>Frau Vitalinas COPD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90896" y="890175"/>
            <a:ext cx="4154944" cy="3646401"/>
          </a:xfrm>
          <a:prstGeom prst="rect">
            <a:avLst/>
          </a:prstGeom>
          <a:blipFill>
            <a:blip r:embed="rId2" cstate="print"/>
            <a:stretch>
              <a:fillRect/>
            </a:stretch>
          </a:blipFill>
        </p:spPr>
        <p:txBody>
          <a:bodyPr wrap="square" lIns="0" tIns="0" rIns="0" bIns="0"/>
          <a:lstStyle/>
          <a:p>
            <a:endParaRPr/>
          </a:p>
        </p:txBody>
      </p:sp>
      <p:sp>
        <p:nvSpPr>
          <p:cNvPr id="3" name="object 3"/>
          <p:cNvSpPr/>
          <p:nvPr/>
        </p:nvSpPr>
        <p:spPr>
          <a:xfrm>
            <a:off x="8016240" y="89915"/>
            <a:ext cx="1043940" cy="672084"/>
          </a:xfrm>
          <a:prstGeom prst="rect">
            <a:avLst/>
          </a:prstGeom>
          <a:blipFill>
            <a:blip r:embed="rId3" cstate="print"/>
            <a:stretch>
              <a:fillRect/>
            </a:stretch>
          </a:blipFill>
        </p:spPr>
        <p:txBody>
          <a:bodyPr wrap="square" lIns="0" tIns="0" rIns="0" bIns="0"/>
          <a:lstStyle/>
          <a:p>
            <a:endParaRPr/>
          </a:p>
        </p:txBody>
      </p:sp>
      <p:sp>
        <p:nvSpPr>
          <p:cNvPr id="4" name="object 4"/>
          <p:cNvSpPr txBox="1">
            <a:spLocks noGrp="1"/>
          </p:cNvSpPr>
          <p:nvPr>
            <p:ph type="title"/>
          </p:nvPr>
        </p:nvSpPr>
        <p:spPr>
          <a:xfrm>
            <a:off x="1789341" y="362275"/>
            <a:ext cx="6172199" cy="443070"/>
          </a:xfrm>
          <a:prstGeom prst="rect">
            <a:avLst/>
          </a:prstGeom>
        </p:spPr>
        <p:txBody>
          <a:bodyPr vert="horz" wrap="square" lIns="0" tIns="12065" rIns="0" bIns="0">
            <a:spAutoFit/>
          </a:bodyPr>
          <a:lstStyle/>
          <a:p>
            <a:pPr marL="12700">
              <a:lnSpc>
                <a:spcPct val="100000"/>
              </a:lnSpc>
              <a:spcBef>
                <a:spcPts val="95"/>
              </a:spcBef>
            </a:pPr>
            <a:r>
              <a:rPr lang="en-US" dirty="0">
                <a:latin typeface="Arial" panose="020B0604020202020204" pitchFamily="34" charset="0"/>
                <a:cs typeface="+mn-cs"/>
                <a:sym typeface=""/>
              </a:rPr>
              <a:t>Die CAT-</a:t>
            </a:r>
            <a:r>
              <a:rPr lang="en-US" dirty="0" err="1">
                <a:latin typeface="Arial" panose="020B0604020202020204" pitchFamily="34" charset="0"/>
                <a:cs typeface="+mn-cs"/>
                <a:sym typeface=""/>
              </a:rPr>
              <a:t>Ergebnisse</a:t>
            </a:r>
            <a:r>
              <a:rPr lang="en-US" dirty="0">
                <a:latin typeface="Arial" panose="020B0604020202020204" pitchFamily="34" charset="0"/>
                <a:cs typeface="+mn-cs"/>
                <a:sym typeface=""/>
              </a:rPr>
              <a:t> von Frau </a:t>
            </a:r>
            <a:r>
              <a:rPr lang="en-US" dirty="0" err="1">
                <a:latin typeface="Arial" panose="020B0604020202020204" pitchFamily="34" charset="0"/>
                <a:cs typeface="+mn-cs"/>
                <a:sym typeface=""/>
              </a:rPr>
              <a:t>Vitalina</a:t>
            </a:r>
            <a:endParaRPr lang="en-US" dirty="0">
              <a:latin typeface="Arial" panose="020B0604020202020204" pitchFamily="34" charset="0"/>
              <a:cs typeface="+mn-cs"/>
              <a:sym typeface=""/>
            </a:endParaRPr>
          </a:p>
        </p:txBody>
      </p:sp>
      <p:sp>
        <p:nvSpPr>
          <p:cNvPr id="5" name="object 5"/>
          <p:cNvSpPr txBox="1"/>
          <p:nvPr/>
        </p:nvSpPr>
        <p:spPr>
          <a:xfrm>
            <a:off x="304800" y="4536576"/>
            <a:ext cx="4895215" cy="259045"/>
          </a:xfrm>
          <a:prstGeom prst="rect">
            <a:avLst/>
          </a:prstGeom>
        </p:spPr>
        <p:txBody>
          <a:bodyPr vert="horz" wrap="square" lIns="0" tIns="12700" rIns="0" bIns="0">
            <a:spAutoFit/>
          </a:bodyPr>
          <a:lstStyle/>
          <a:p>
            <a:pPr marL="12700">
              <a:lnSpc>
                <a:spcPct val="100000"/>
              </a:lnSpc>
              <a:spcBef>
                <a:spcPts val="100"/>
              </a:spcBef>
            </a:pPr>
            <a:r>
              <a:rPr lang="en-US" sz="800" dirty="0">
                <a:latin typeface="Arial" panose="020B0604020202020204" pitchFamily="34" charset="0"/>
                <a:sym typeface=""/>
              </a:rPr>
              <a:t>CAT, COPD-Assessment-Test</a:t>
            </a:r>
          </a:p>
          <a:p>
            <a:pPr marL="12700">
              <a:lnSpc>
                <a:spcPct val="100000"/>
              </a:lnSpc>
              <a:spcBef>
                <a:spcPts val="5"/>
              </a:spcBef>
            </a:pPr>
            <a:r>
              <a:rPr lang="en-US" sz="800" kern="0" dirty="0">
                <a:solidFill>
                  <a:schemeClr val="tx1">
                    <a:lumMod val="100000"/>
                  </a:schemeClr>
                </a:solidFill>
                <a:latin typeface="Arial" panose="020B0604020202020204" pitchFamily="34" charset="0"/>
                <a:sym typeface=""/>
              </a:rPr>
              <a:t>Global Initiative for Chronic Obstructive Lung Disease (GOLD) (dt. </a:t>
            </a:r>
            <a:r>
              <a:rPr lang="en-US" sz="800" kern="0" dirty="0" err="1">
                <a:solidFill>
                  <a:schemeClr val="tx1">
                    <a:lumMod val="100000"/>
                  </a:schemeClr>
                </a:solidFill>
                <a:latin typeface="Arial" panose="020B0604020202020204" pitchFamily="34" charset="0"/>
                <a:sym typeface=""/>
              </a:rPr>
              <a:t>Globale</a:t>
            </a:r>
            <a:r>
              <a:rPr lang="en-US" sz="800" kern="0" dirty="0">
                <a:solidFill>
                  <a:schemeClr val="tx1">
                    <a:lumMod val="100000"/>
                  </a:schemeClr>
                </a:solidFill>
                <a:latin typeface="Arial" panose="020B0604020202020204" pitchFamily="34" charset="0"/>
                <a:sym typeface=""/>
              </a:rPr>
              <a:t> Initiative </a:t>
            </a:r>
            <a:r>
              <a:rPr lang="en-US" sz="800" kern="0" dirty="0" err="1">
                <a:solidFill>
                  <a:schemeClr val="tx1">
                    <a:lumMod val="100000"/>
                  </a:schemeClr>
                </a:solidFill>
                <a:latin typeface="Arial" panose="020B0604020202020204" pitchFamily="34" charset="0"/>
                <a:sym typeface=""/>
              </a:rPr>
              <a:t>für</a:t>
            </a:r>
            <a:r>
              <a:rPr lang="en-US" sz="800" kern="0" dirty="0">
                <a:solidFill>
                  <a:schemeClr val="tx1">
                    <a:lumMod val="100000"/>
                  </a:schemeClr>
                </a:solidFill>
                <a:latin typeface="Arial" panose="020B0604020202020204" pitchFamily="34" charset="0"/>
                <a:sym typeface=""/>
              </a:rPr>
              <a:t> </a:t>
            </a:r>
            <a:r>
              <a:rPr lang="en-US" sz="800" kern="0" dirty="0" err="1">
                <a:solidFill>
                  <a:schemeClr val="tx1">
                    <a:lumMod val="100000"/>
                  </a:schemeClr>
                </a:solidFill>
                <a:latin typeface="Arial" panose="020B0604020202020204" pitchFamily="34" charset="0"/>
                <a:sym typeface=""/>
              </a:rPr>
              <a:t>chronisch</a:t>
            </a:r>
            <a:r>
              <a:rPr lang="en-US" sz="800" kern="0" dirty="0">
                <a:solidFill>
                  <a:schemeClr val="tx1">
                    <a:lumMod val="100000"/>
                  </a:schemeClr>
                </a:solidFill>
                <a:latin typeface="Arial" panose="020B0604020202020204" pitchFamily="34" charset="0"/>
                <a:sym typeface=""/>
              </a:rPr>
              <a:t> </a:t>
            </a:r>
            <a:r>
              <a:rPr lang="en-US" sz="800" kern="0" dirty="0" err="1">
                <a:solidFill>
                  <a:schemeClr val="tx1">
                    <a:lumMod val="100000"/>
                  </a:schemeClr>
                </a:solidFill>
                <a:latin typeface="Arial" panose="020B0604020202020204" pitchFamily="34" charset="0"/>
                <a:sym typeface=""/>
              </a:rPr>
              <a:t>obstruktive</a:t>
            </a:r>
            <a:r>
              <a:rPr lang="en-US" sz="800" kern="0" dirty="0">
                <a:solidFill>
                  <a:schemeClr val="tx1">
                    <a:lumMod val="100000"/>
                  </a:schemeClr>
                </a:solidFill>
                <a:latin typeface="Arial" panose="020B0604020202020204" pitchFamily="34" charset="0"/>
                <a:sym typeface=""/>
              </a:rPr>
              <a:t> </a:t>
            </a:r>
            <a:r>
              <a:rPr lang="en-US" sz="800" kern="0" dirty="0" err="1">
                <a:solidFill>
                  <a:schemeClr val="tx1">
                    <a:lumMod val="100000"/>
                  </a:schemeClr>
                </a:solidFill>
                <a:latin typeface="Arial" panose="020B0604020202020204" pitchFamily="34" charset="0"/>
                <a:sym typeface=""/>
              </a:rPr>
              <a:t>Lungenerkrankungen</a:t>
            </a:r>
            <a:r>
              <a:rPr lang="en-US" sz="800" kern="0" dirty="0">
                <a:solidFill>
                  <a:schemeClr val="tx1">
                    <a:lumMod val="100000"/>
                  </a:schemeClr>
                </a:solidFill>
                <a:latin typeface="Arial" panose="020B0604020202020204" pitchFamily="34" charset="0"/>
                <a:sym typeface=""/>
              </a:rPr>
              <a:t>), 2020. </a:t>
            </a:r>
            <a:r>
              <a:rPr lang="en-US" sz="800" kern="0" dirty="0" err="1">
                <a:solidFill>
                  <a:schemeClr val="tx1">
                    <a:lumMod val="100000"/>
                  </a:schemeClr>
                </a:solidFill>
                <a:latin typeface="Arial" panose="020B0604020202020204" pitchFamily="34" charset="0"/>
                <a:sym typeface=""/>
              </a:rPr>
              <a:t>Verfügbar</a:t>
            </a:r>
            <a:r>
              <a:rPr lang="en-US" sz="800" kern="0" dirty="0">
                <a:solidFill>
                  <a:schemeClr val="tx1">
                    <a:lumMod val="100000"/>
                  </a:schemeClr>
                </a:solidFill>
                <a:latin typeface="Arial" panose="020B0604020202020204" pitchFamily="34" charset="0"/>
                <a:sym typeface=""/>
              </a:rPr>
              <a:t> </a:t>
            </a:r>
            <a:r>
              <a:rPr lang="en-US" sz="800" kern="0" dirty="0" err="1">
                <a:solidFill>
                  <a:schemeClr val="tx1">
                    <a:lumMod val="100000"/>
                  </a:schemeClr>
                </a:solidFill>
                <a:latin typeface="Arial" panose="020B0604020202020204" pitchFamily="34" charset="0"/>
                <a:sym typeface=""/>
              </a:rPr>
              <a:t>unter</a:t>
            </a:r>
            <a:r>
              <a:rPr lang="en-US" sz="800" kern="0" dirty="0">
                <a:solidFill>
                  <a:schemeClr val="tx1">
                    <a:lumMod val="100000"/>
                  </a:schemeClr>
                </a:solidFill>
                <a:latin typeface="Arial" panose="020B0604020202020204" pitchFamily="34" charset="0"/>
                <a:sym typeface=""/>
              </a:rPr>
              <a:t> </a:t>
            </a:r>
            <a:r>
              <a:rPr lang="en-US" sz="800" u="sng" kern="0" dirty="0">
                <a:solidFill>
                  <a:srgbClr val="009999">
                    <a:lumMod val="100000"/>
                  </a:srgbClr>
                </a:solidFill>
                <a:uFill>
                  <a:solidFill>
                    <a:srgbClr val="009999"/>
                  </a:solidFill>
                </a:uFill>
                <a:latin typeface="Arial" panose="020B0604020202020204" pitchFamily="34" charset="0"/>
                <a:sym typeface=""/>
                <a:hlinkClick r:id="rId4">
                  <a:extLst>
                    <a:ext uri="{A12FA001-AC4F-418D-AE19-62706E023703}">
                      <ahyp:hlinkClr xmlns:ahyp="http://schemas.microsoft.com/office/drawing/2018/hyperlinkcolor" val="tx"/>
                    </a:ext>
                  </a:extLst>
                </a:hlinkClick>
              </a:rPr>
              <a:t>https://goldcopd.org/</a:t>
            </a:r>
            <a:r>
              <a:rPr lang="en-US" sz="800" kern="0" dirty="0">
                <a:solidFill>
                  <a:schemeClr val="tx1">
                    <a:lumMod val="100000"/>
                  </a:schemeClr>
                </a:solidFill>
                <a:latin typeface="Arial" panose="020B0604020202020204" pitchFamily="34" charset="0"/>
                <a:sym typeface=""/>
              </a:rPr>
              <a:t> </a:t>
            </a:r>
            <a:r>
              <a:rPr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01" y="191846"/>
            <a:ext cx="5869686" cy="873957"/>
          </a:xfrm>
          <a:prstGeom prst="rect">
            <a:avLst/>
          </a:prstGeom>
        </p:spPr>
        <p:txBody>
          <a:bodyPr vert="horz" wrap="square" lIns="0" tIns="12065" rIns="0" bIns="0">
            <a:spAutoFit/>
          </a:bodyPr>
          <a:lstStyle/>
          <a:p>
            <a:pPr marL="12700" algn="ctr">
              <a:lnSpc>
                <a:spcPct val="100000"/>
              </a:lnSpc>
              <a:spcBef>
                <a:spcPts val="95"/>
              </a:spcBef>
            </a:pPr>
            <a:r>
              <a:rPr lang="en-US" dirty="0">
                <a:latin typeface="Arial" panose="020B0604020202020204" pitchFamily="34" charset="0"/>
                <a:cs typeface="+mn-cs"/>
                <a:sym typeface=""/>
              </a:rPr>
              <a:t>(Re) Evaluation von Frau </a:t>
            </a:r>
            <a:r>
              <a:rPr lang="en-US" dirty="0" err="1">
                <a:latin typeface="Arial" panose="020B0604020202020204" pitchFamily="34" charset="0"/>
                <a:cs typeface="+mn-cs"/>
                <a:sym typeface=""/>
              </a:rPr>
              <a:t>Vitalinas</a:t>
            </a:r>
            <a:r>
              <a:rPr lang="en-US" dirty="0">
                <a:latin typeface="Arial" panose="020B0604020202020204" pitchFamily="34" charset="0"/>
                <a:cs typeface="+mn-cs"/>
                <a:sym typeface=""/>
              </a:rPr>
              <a:t> COPD</a:t>
            </a:r>
          </a:p>
        </p:txBody>
      </p:sp>
      <p:sp>
        <p:nvSpPr>
          <p:cNvPr id="3" name="object 3"/>
          <p:cNvSpPr/>
          <p:nvPr/>
        </p:nvSpPr>
        <p:spPr>
          <a:xfrm>
            <a:off x="7807638" y="2187182"/>
            <a:ext cx="372116" cy="608803"/>
          </a:xfrm>
          <a:prstGeom prst="rect">
            <a:avLst/>
          </a:prstGeom>
          <a:blipFill>
            <a:blip r:embed="rId2" cstate="print"/>
            <a:stretch>
              <a:fillRect/>
            </a:stretch>
          </a:blipFill>
        </p:spPr>
        <p:txBody>
          <a:bodyPr wrap="square" lIns="0" tIns="0" rIns="0" bIns="0"/>
          <a:lstStyle/>
          <a:p>
            <a:endParaRPr/>
          </a:p>
        </p:txBody>
      </p:sp>
      <p:sp>
        <p:nvSpPr>
          <p:cNvPr id="4" name="object 4"/>
          <p:cNvSpPr txBox="1"/>
          <p:nvPr/>
        </p:nvSpPr>
        <p:spPr>
          <a:xfrm>
            <a:off x="975969" y="999490"/>
            <a:ext cx="4192904" cy="940435"/>
          </a:xfrm>
          <a:prstGeom prst="rect">
            <a:avLst/>
          </a:prstGeom>
        </p:spPr>
        <p:txBody>
          <a:bodyPr vert="horz" wrap="square" lIns="0" tIns="12700" rIns="0" bIns="0">
            <a:spAutoFit/>
          </a:bodyPr>
          <a:lstStyle/>
          <a:p>
            <a:pPr marL="210185" indent="-172720">
              <a:lnSpc>
                <a:spcPct val="100000"/>
              </a:lnSpc>
              <a:spcBef>
                <a:spcPts val="100"/>
              </a:spcBef>
              <a:buChar char="•"/>
              <a:tabLst>
                <a:tab pos="210820" algn="l"/>
              </a:tabLst>
            </a:pPr>
            <a:r>
              <a:rPr lang="en-US" sz="1200" kern="0">
                <a:solidFill>
                  <a:srgbClr val="0C1C1D">
                    <a:lumMod val="100000"/>
                  </a:srgbClr>
                </a:solidFill>
                <a:latin typeface="Arial" panose="020B0604020202020204" pitchFamily="34" charset="0"/>
                <a:sym typeface=""/>
              </a:rPr>
              <a:t>CAT-Ergebnis: 28</a:t>
            </a:r>
          </a:p>
          <a:p>
            <a:pPr marL="210185" indent="-172720">
              <a:lnSpc>
                <a:spcPct val="100000"/>
              </a:lnSpc>
              <a:buChar char="•"/>
              <a:tabLst>
                <a:tab pos="210820" algn="l"/>
              </a:tabLst>
            </a:pPr>
            <a:r>
              <a:rPr lang="en-US" sz="1200" kern="0">
                <a:solidFill>
                  <a:srgbClr val="0C1C1D">
                    <a:lumMod val="100000"/>
                  </a:srgbClr>
                </a:solidFill>
                <a:latin typeface="Arial" panose="020B0604020202020204" pitchFamily="34" charset="0"/>
                <a:sym typeface=""/>
              </a:rPr>
              <a:t>Zwei moderate Exazerbationen in den letzten 12 Monaten</a:t>
            </a:r>
          </a:p>
          <a:p>
            <a:pPr marL="210185" indent="-172720">
              <a:lnSpc>
                <a:spcPct val="100000"/>
              </a:lnSpc>
              <a:buChar char="•"/>
              <a:tabLst>
                <a:tab pos="210820" algn="l"/>
              </a:tabLst>
            </a:pPr>
            <a:r>
              <a:rPr lang="en-US" sz="1200" kern="0">
                <a:solidFill>
                  <a:srgbClr val="0C1C1D">
                    <a:lumMod val="100000"/>
                  </a:srgbClr>
                </a:solidFill>
                <a:latin typeface="Arial" panose="020B0604020202020204" pitchFamily="34" charset="0"/>
                <a:sym typeface=""/>
              </a:rPr>
              <a:t>FEV1: 68,1 % vor Anwendung eines Bronchodilatators, 73,47 % nach Anwendung eines Bronchodilatators</a:t>
            </a:r>
          </a:p>
          <a:p>
            <a:pPr marL="210185" indent="-172720">
              <a:lnSpc>
                <a:spcPct val="100000"/>
              </a:lnSpc>
              <a:buChar char="•"/>
              <a:tabLst>
                <a:tab pos="210820" algn="l"/>
              </a:tabLst>
            </a:pPr>
            <a:r>
              <a:rPr lang="en-US" sz="1200" kern="0">
                <a:solidFill>
                  <a:srgbClr val="0C1C1D">
                    <a:lumMod val="100000"/>
                  </a:srgbClr>
                </a:solidFill>
                <a:latin typeface="Arial" panose="020B0604020202020204" pitchFamily="34" charset="0"/>
                <a:sym typeface=""/>
              </a:rPr>
              <a:t>Keine Eosinophile</a:t>
            </a:r>
          </a:p>
          <a:p>
            <a:pPr marL="210185" indent="-172720">
              <a:lnSpc>
                <a:spcPct val="100000"/>
              </a:lnSpc>
              <a:buChar char="•"/>
              <a:tabLst>
                <a:tab pos="210820" algn="l"/>
              </a:tabLst>
            </a:pPr>
            <a:r>
              <a:rPr lang="en-US" sz="1200">
                <a:solidFill>
                  <a:srgbClr val="0C1C1D"/>
                </a:solidFill>
                <a:latin typeface="Arial" panose="020B0604020202020204" pitchFamily="34" charset="0"/>
                <a:sym typeface=""/>
              </a:rPr>
              <a:t>Nichtraucherin</a:t>
            </a:r>
            <a:endParaRPr lang="en-US" sz="1200" dirty="0">
              <a:latin typeface="Arial" panose="020B0604020202020204" pitchFamily="34" charset="0"/>
              <a:sym typeface=""/>
            </a:endParaRPr>
          </a:p>
        </p:txBody>
      </p:sp>
      <p:sp>
        <p:nvSpPr>
          <p:cNvPr id="5" name="object 5"/>
          <p:cNvSpPr/>
          <p:nvPr/>
        </p:nvSpPr>
        <p:spPr>
          <a:xfrm>
            <a:off x="8016240" y="89915"/>
            <a:ext cx="1043940" cy="672084"/>
          </a:xfrm>
          <a:prstGeom prst="rect">
            <a:avLst/>
          </a:prstGeom>
          <a:blipFill>
            <a:blip r:embed="rId3" cstate="print"/>
            <a:stretch>
              <a:fillRect/>
            </a:stretch>
          </a:blipFill>
        </p:spPr>
        <p:txBody>
          <a:bodyPr wrap="square" lIns="0" tIns="0" rIns="0" bIns="0"/>
          <a:lstStyle/>
          <a:p>
            <a:endParaRPr/>
          </a:p>
        </p:txBody>
      </p:sp>
      <p:grpSp>
        <p:nvGrpSpPr>
          <p:cNvPr id="6" name="object 6"/>
          <p:cNvGrpSpPr/>
          <p:nvPr/>
        </p:nvGrpSpPr>
        <p:grpSpPr>
          <a:xfrm>
            <a:off x="848867" y="2068116"/>
            <a:ext cx="6771640" cy="2493645"/>
            <a:chOff x="848867" y="2068116"/>
            <a:chExt cx="6771640" cy="2493645"/>
          </a:xfrm>
        </p:grpSpPr>
        <p:sp>
          <p:nvSpPr>
            <p:cNvPr id="7" name="object 7"/>
            <p:cNvSpPr/>
            <p:nvPr/>
          </p:nvSpPr>
          <p:spPr>
            <a:xfrm>
              <a:off x="879372" y="2068116"/>
              <a:ext cx="6740590" cy="2438318"/>
            </a:xfrm>
            <a:prstGeom prst="rect">
              <a:avLst/>
            </a:prstGeom>
            <a:blipFill>
              <a:blip r:embed="rId4" cstate="print"/>
              <a:stretch>
                <a:fillRect/>
              </a:stretch>
            </a:blipFill>
          </p:spPr>
          <p:txBody>
            <a:bodyPr wrap="square" lIns="0" tIns="0" rIns="0" bIns="0"/>
            <a:lstStyle/>
            <a:p>
              <a:endParaRPr/>
            </a:p>
          </p:txBody>
        </p:sp>
        <p:sp>
          <p:nvSpPr>
            <p:cNvPr id="8" name="object 8"/>
            <p:cNvSpPr/>
            <p:nvPr/>
          </p:nvSpPr>
          <p:spPr>
            <a:xfrm>
              <a:off x="848867" y="4297680"/>
              <a:ext cx="840105" cy="264160"/>
            </a:xfrm>
            <a:custGeom>
              <a:avLst/>
              <a:gdLst/>
              <a:ahLst/>
              <a:cxnLst/>
              <a:rect l="l" t="t" r="r" b="b"/>
              <a:pathLst>
                <a:path w="840105" h="264160">
                  <a:moveTo>
                    <a:pt x="839724" y="0"/>
                  </a:moveTo>
                  <a:lnTo>
                    <a:pt x="0" y="0"/>
                  </a:lnTo>
                  <a:lnTo>
                    <a:pt x="0" y="263652"/>
                  </a:lnTo>
                  <a:lnTo>
                    <a:pt x="839724" y="263652"/>
                  </a:lnTo>
                  <a:lnTo>
                    <a:pt x="839724" y="0"/>
                  </a:lnTo>
                  <a:close/>
                </a:path>
              </a:pathLst>
            </a:custGeom>
            <a:solidFill>
              <a:srgbClr val="FFFFFF"/>
            </a:solidFill>
          </p:spPr>
          <p:txBody>
            <a:bodyPr wrap="square" lIns="0" tIns="0" rIns="0" bIns="0"/>
            <a:lstStyle/>
            <a:p>
              <a:endParaRPr/>
            </a:p>
          </p:txBody>
        </p:sp>
      </p:grpSp>
      <p:sp>
        <p:nvSpPr>
          <p:cNvPr id="9" name="object 9"/>
          <p:cNvSpPr txBox="1"/>
          <p:nvPr/>
        </p:nvSpPr>
        <p:spPr>
          <a:xfrm>
            <a:off x="276758" y="4624222"/>
            <a:ext cx="5616575" cy="259045"/>
          </a:xfrm>
          <a:prstGeom prst="rect">
            <a:avLst/>
          </a:prstGeom>
        </p:spPr>
        <p:txBody>
          <a:bodyPr vert="horz" wrap="square" lIns="0" tIns="12700" rIns="0" bIns="0">
            <a:spAutoFit/>
          </a:bodyPr>
          <a:lstStyle/>
          <a:p>
            <a:pPr marL="38100">
              <a:lnSpc>
                <a:spcPct val="100000"/>
              </a:lnSpc>
              <a:spcBef>
                <a:spcPts val="100"/>
              </a:spcBef>
            </a:pPr>
            <a:r>
              <a:rPr lang="en-US" sz="800" kern="0">
                <a:solidFill>
                  <a:srgbClr val="0C1C1D">
                    <a:lumMod val="100000"/>
                  </a:srgbClr>
                </a:solidFill>
                <a:latin typeface="Arial" panose="020B0604020202020204" pitchFamily="34" charset="0"/>
                <a:sym typeface=""/>
              </a:rPr>
              <a:t>FEV 1, forciertes exspiratorisches Volumen innerhalb einer Sekunde</a:t>
            </a:r>
          </a:p>
          <a:p>
            <a:pPr marL="38100">
              <a:lnSpc>
                <a:spcPct val="100000"/>
              </a:lnSpc>
              <a:spcBef>
                <a:spcPts val="5"/>
              </a:spcBef>
            </a:pPr>
            <a:r>
              <a:rPr lang="en-US" sz="800" kern="0">
                <a:solidFill>
                  <a:srgbClr val="0C1C1D">
                    <a:lumMod val="100000"/>
                  </a:srgbClr>
                </a:solidFill>
                <a:latin typeface="Arial" panose="020B0604020202020204" pitchFamily="34" charset="0"/>
                <a:sym typeface=""/>
              </a:rPr>
              <a:t>Adaptiert von: Global Initiative for Chronic Obstructive Lung Disease (GOLD), 2020. Verfügbar unter </a:t>
            </a:r>
            <a:r>
              <a:rPr lang="en-US" sz="800" u="sng" kern="0">
                <a:solidFill>
                  <a:srgbClr val="009999">
                    <a:lumMod val="100000"/>
                  </a:srgbClr>
                </a:solidFill>
                <a:uFill>
                  <a:solidFill>
                    <a:srgbClr val="009999"/>
                  </a:solidFill>
                </a:uFill>
                <a:latin typeface="Arial" panose="020B0604020202020204" pitchFamily="34" charset="0"/>
                <a:sym typeface=""/>
                <a:hlinkClick r:id="rId5">
                  <a:extLst>
                    <a:ext uri="{A12FA001-AC4F-418D-AE19-62706E023703}">
                      <ahyp:hlinkClr xmlns:ahyp="http://schemas.microsoft.com/office/drawing/2018/hyperlinkcolor" val="tx"/>
                    </a:ext>
                  </a:extLst>
                </a:hlinkClick>
              </a:rPr>
              <a:t>https://goldcopd.org/</a:t>
            </a:r>
            <a:r>
              <a:rPr lang="en-US" sz="800" kern="0">
                <a:solidFill>
                  <a:srgbClr val="0C1C1D">
                    <a:lumMod val="100000"/>
                  </a:srgbClr>
                </a:solidFill>
                <a:latin typeface="Arial" panose="020B0604020202020204" pitchFamily="34" charset="0"/>
                <a:sym typeface=""/>
              </a:rPr>
              <a:t> </a:t>
            </a:r>
            <a:r>
              <a:t> </a:t>
            </a:r>
          </a:p>
        </p:txBody>
      </p:sp>
      <p:sp>
        <p:nvSpPr>
          <p:cNvPr id="10" name="TextBox 9">
            <a:extLst>
              <a:ext uri="{FF2B5EF4-FFF2-40B4-BE49-F238E27FC236}">
                <a16:creationId xmlns:a16="http://schemas.microsoft.com/office/drawing/2014/main" id="{8A6015E8-A1B8-42C2-B4BF-64C4D23B135E}"/>
              </a:ext>
            </a:extLst>
          </p:cNvPr>
          <p:cNvSpPr txBox="1"/>
          <p:nvPr/>
        </p:nvSpPr>
        <p:spPr>
          <a:xfrm>
            <a:off x="975969" y="2076084"/>
            <a:ext cx="1446389" cy="830997"/>
          </a:xfrm>
          <a:prstGeom prst="rect">
            <a:avLst/>
          </a:prstGeom>
          <a:solidFill>
            <a:schemeClr val="bg1"/>
          </a:solidFill>
        </p:spPr>
        <p:txBody>
          <a:bodyPr wrap="square">
            <a:spAutoFit/>
          </a:bodyPr>
          <a:lstStyle/>
          <a:p>
            <a:pPr algn="ctr"/>
            <a:r>
              <a:rPr lang="en-US" sz="1200">
                <a:latin typeface="Calibri" panose="020F0502020204030204" pitchFamily="34" charset="0"/>
                <a:sym typeface=""/>
              </a:rPr>
              <a:t>≥ 2 moderate Exazerbationen oder ≥ 1 mit Hospitalisierung</a:t>
            </a:r>
          </a:p>
        </p:txBody>
      </p:sp>
      <p:sp>
        <p:nvSpPr>
          <p:cNvPr id="12" name="TextBox 11">
            <a:extLst>
              <a:ext uri="{FF2B5EF4-FFF2-40B4-BE49-F238E27FC236}">
                <a16:creationId xmlns:a16="http://schemas.microsoft.com/office/drawing/2014/main" id="{3397B3D2-18C6-4954-823D-64B76B53F3F0}"/>
              </a:ext>
            </a:extLst>
          </p:cNvPr>
          <p:cNvSpPr txBox="1"/>
          <p:nvPr/>
        </p:nvSpPr>
        <p:spPr>
          <a:xfrm>
            <a:off x="965777" y="3105150"/>
            <a:ext cx="1446389" cy="830997"/>
          </a:xfrm>
          <a:prstGeom prst="rect">
            <a:avLst/>
          </a:prstGeom>
          <a:solidFill>
            <a:schemeClr val="bg1"/>
          </a:solidFill>
        </p:spPr>
        <p:txBody>
          <a:bodyPr wrap="square">
            <a:spAutoFit/>
          </a:bodyPr>
          <a:lstStyle/>
          <a:p>
            <a:pPr algn="ctr"/>
            <a:r>
              <a:rPr lang="en-US" sz="1200">
                <a:latin typeface="Calibri" panose="020F0502020204030204" pitchFamily="34" charset="0"/>
                <a:sym typeface=""/>
              </a:rPr>
              <a:t>0 - 1 moderate Exazerbation (ohne Hospitalisierung)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69358" y="1091197"/>
            <a:ext cx="5465445" cy="3568065"/>
            <a:chOff x="3069358" y="1091197"/>
            <a:chExt cx="5465445" cy="3568065"/>
          </a:xfrm>
        </p:grpSpPr>
        <p:sp>
          <p:nvSpPr>
            <p:cNvPr id="3" name="object 3"/>
            <p:cNvSpPr/>
            <p:nvPr/>
          </p:nvSpPr>
          <p:spPr>
            <a:xfrm>
              <a:off x="3069358" y="1091197"/>
              <a:ext cx="5391869" cy="3567668"/>
            </a:xfrm>
            <a:prstGeom prst="rect">
              <a:avLst/>
            </a:prstGeom>
            <a:blipFill>
              <a:blip r:embed="rId2" cstate="print"/>
              <a:stretch>
                <a:fillRect/>
              </a:stretch>
            </a:blipFill>
          </p:spPr>
          <p:txBody>
            <a:bodyPr wrap="square" lIns="0" tIns="0" rIns="0" bIns="0"/>
            <a:lstStyle/>
            <a:p>
              <a:endParaRPr/>
            </a:p>
          </p:txBody>
        </p:sp>
        <p:sp>
          <p:nvSpPr>
            <p:cNvPr id="4" name="object 4"/>
            <p:cNvSpPr/>
            <p:nvPr/>
          </p:nvSpPr>
          <p:spPr>
            <a:xfrm>
              <a:off x="8112251" y="2909316"/>
              <a:ext cx="422148" cy="794004"/>
            </a:xfrm>
            <a:prstGeom prst="rect">
              <a:avLst/>
            </a:prstGeom>
            <a:blipFill>
              <a:blip r:embed="rId3" cstate="print"/>
              <a:stretch>
                <a:fillRect/>
              </a:stretch>
            </a:blipFill>
          </p:spPr>
          <p:txBody>
            <a:bodyPr wrap="square" lIns="0" tIns="0" rIns="0" bIns="0"/>
            <a:lstStyle/>
            <a:p>
              <a:endParaRPr/>
            </a:p>
          </p:txBody>
        </p:sp>
      </p:grpSp>
      <p:sp>
        <p:nvSpPr>
          <p:cNvPr id="5" name="object 5"/>
          <p:cNvSpPr/>
          <p:nvPr/>
        </p:nvSpPr>
        <p:spPr>
          <a:xfrm>
            <a:off x="8016240" y="89915"/>
            <a:ext cx="1043940" cy="672084"/>
          </a:xfrm>
          <a:prstGeom prst="rect">
            <a:avLst/>
          </a:prstGeom>
          <a:blipFill>
            <a:blip r:embed="rId4" cstate="print"/>
            <a:stretch>
              <a:fillRect/>
            </a:stretch>
          </a:blipFill>
        </p:spPr>
        <p:txBody>
          <a:bodyPr wrap="square" lIns="0" tIns="0" rIns="0" bIns="0"/>
          <a:lstStyle/>
          <a:p>
            <a:endParaRPr/>
          </a:p>
        </p:txBody>
      </p:sp>
      <p:sp>
        <p:nvSpPr>
          <p:cNvPr id="6" name="object 6"/>
          <p:cNvSpPr txBox="1">
            <a:spLocks noGrp="1"/>
          </p:cNvSpPr>
          <p:nvPr>
            <p:ph type="title"/>
          </p:nvPr>
        </p:nvSpPr>
        <p:spPr>
          <a:xfrm>
            <a:off x="1905000" y="33174"/>
            <a:ext cx="5970398" cy="878840"/>
          </a:xfrm>
          <a:prstGeom prst="rect">
            <a:avLst/>
          </a:prstGeom>
        </p:spPr>
        <p:txBody>
          <a:bodyPr vert="horz" wrap="square" lIns="0" tIns="12065" rIns="0" bIns="0">
            <a:spAutoFit/>
          </a:bodyPr>
          <a:lstStyle/>
          <a:p>
            <a:pPr marL="2162810" marR="5080" indent="-1529080" algn="ctr">
              <a:lnSpc>
                <a:spcPct val="100000"/>
              </a:lnSpc>
              <a:spcBef>
                <a:spcPts val="95"/>
              </a:spcBef>
            </a:pPr>
            <a:r>
              <a:rPr lang="en-US" dirty="0">
                <a:latin typeface="Arial" panose="020B0604020202020204" pitchFamily="34" charset="0"/>
                <a:cs typeface="+mn-cs"/>
                <a:sym typeface=""/>
              </a:rPr>
              <a:t>(Re) Evaluation von Frau </a:t>
            </a:r>
            <a:r>
              <a:rPr lang="en-US" dirty="0" err="1">
                <a:latin typeface="Arial" panose="020B0604020202020204" pitchFamily="34" charset="0"/>
                <a:cs typeface="+mn-cs"/>
                <a:sym typeface=""/>
              </a:rPr>
              <a:t>Vitalinas</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Behandlung</a:t>
            </a:r>
            <a:endParaRPr lang="en-US" dirty="0">
              <a:latin typeface="Arial" panose="020B0604020202020204" pitchFamily="34" charset="0"/>
              <a:cs typeface="+mn-cs"/>
              <a:sym typeface=""/>
            </a:endParaRPr>
          </a:p>
        </p:txBody>
      </p:sp>
      <p:sp>
        <p:nvSpPr>
          <p:cNvPr id="7" name="object 7"/>
          <p:cNvSpPr txBox="1"/>
          <p:nvPr/>
        </p:nvSpPr>
        <p:spPr>
          <a:xfrm>
            <a:off x="358362" y="1310387"/>
            <a:ext cx="2232437" cy="940435"/>
          </a:xfrm>
          <a:prstGeom prst="rect">
            <a:avLst/>
          </a:prstGeom>
        </p:spPr>
        <p:txBody>
          <a:bodyPr vert="horz" wrap="square" lIns="0" tIns="12700" rIns="0" bIns="0">
            <a:spAutoFit/>
          </a:bodyPr>
          <a:lstStyle/>
          <a:p>
            <a:pPr marL="184785" indent="-172720">
              <a:lnSpc>
                <a:spcPct val="100000"/>
              </a:lnSpc>
              <a:spcBef>
                <a:spcPts val="100"/>
              </a:spcBef>
              <a:buChar char="•"/>
              <a:tabLst>
                <a:tab pos="185420" algn="l"/>
              </a:tabLst>
            </a:pPr>
            <a:r>
              <a:rPr lang="en-US" sz="1200" kern="0" dirty="0">
                <a:solidFill>
                  <a:srgbClr val="0C1C1D">
                    <a:lumMod val="100000"/>
                  </a:srgbClr>
                </a:solidFill>
                <a:latin typeface="Arial" panose="020B0604020202020204" pitchFamily="34" charset="0"/>
                <a:sym typeface=""/>
              </a:rPr>
              <a:t>CAT-</a:t>
            </a:r>
            <a:r>
              <a:rPr lang="en-US" sz="1200" kern="0" dirty="0" err="1">
                <a:solidFill>
                  <a:srgbClr val="0C1C1D">
                    <a:lumMod val="100000"/>
                  </a:srgbClr>
                </a:solidFill>
                <a:latin typeface="Arial" panose="020B0604020202020204" pitchFamily="34" charset="0"/>
                <a:sym typeface=""/>
              </a:rPr>
              <a:t>Ergebnis</a:t>
            </a:r>
            <a:r>
              <a:rPr lang="en-US" sz="1200" kern="0" dirty="0">
                <a:solidFill>
                  <a:srgbClr val="0C1C1D">
                    <a:lumMod val="100000"/>
                  </a:srgbClr>
                </a:solidFill>
                <a:latin typeface="Arial" panose="020B0604020202020204" pitchFamily="34" charset="0"/>
                <a:sym typeface=""/>
              </a:rPr>
              <a:t>: 28</a:t>
            </a:r>
          </a:p>
          <a:p>
            <a:pPr marL="184785" indent="-172720">
              <a:lnSpc>
                <a:spcPct val="100000"/>
              </a:lnSpc>
              <a:buChar char="•"/>
              <a:tabLst>
                <a:tab pos="185420" algn="l"/>
              </a:tabLst>
            </a:pPr>
            <a:r>
              <a:rPr lang="en-US" sz="1200" kern="0" dirty="0">
                <a:solidFill>
                  <a:srgbClr val="0C1C1D">
                    <a:lumMod val="100000"/>
                  </a:srgbClr>
                </a:solidFill>
                <a:latin typeface="Arial" panose="020B0604020202020204" pitchFamily="34" charset="0"/>
                <a:sym typeface=""/>
              </a:rPr>
              <a:t>2 moderate </a:t>
            </a:r>
            <a:r>
              <a:rPr lang="en-US" sz="1200" kern="0" dirty="0" err="1">
                <a:solidFill>
                  <a:srgbClr val="0C1C1D">
                    <a:lumMod val="100000"/>
                  </a:srgbClr>
                </a:solidFill>
                <a:latin typeface="Arial" panose="020B0604020202020204" pitchFamily="34" charset="0"/>
                <a:sym typeface=""/>
              </a:rPr>
              <a:t>Exazerbationen</a:t>
            </a:r>
            <a:r>
              <a:rPr lang="en-US" sz="1200" kern="0" dirty="0">
                <a:solidFill>
                  <a:srgbClr val="0C1C1D">
                    <a:lumMod val="100000"/>
                  </a:srgbClr>
                </a:solidFill>
                <a:latin typeface="Arial" panose="020B0604020202020204" pitchFamily="34" charset="0"/>
                <a:sym typeface=""/>
              </a:rPr>
              <a:t> in</a:t>
            </a:r>
          </a:p>
          <a:p>
            <a:pPr marL="184785">
              <a:lnSpc>
                <a:spcPct val="100000"/>
              </a:lnSpc>
            </a:pPr>
            <a:r>
              <a:rPr lang="en-US" sz="1200" kern="0" dirty="0">
                <a:solidFill>
                  <a:srgbClr val="0C1C1D">
                    <a:lumMod val="100000"/>
                  </a:srgbClr>
                </a:solidFill>
                <a:latin typeface="Arial" panose="020B0604020202020204" pitchFamily="34" charset="0"/>
                <a:sym typeface=""/>
              </a:rPr>
              <a:t>den </a:t>
            </a:r>
            <a:r>
              <a:rPr lang="en-US" sz="1200" kern="0" dirty="0" err="1">
                <a:solidFill>
                  <a:srgbClr val="0C1C1D">
                    <a:lumMod val="100000"/>
                  </a:srgbClr>
                </a:solidFill>
                <a:latin typeface="Arial" panose="020B0604020202020204" pitchFamily="34" charset="0"/>
                <a:sym typeface=""/>
              </a:rPr>
              <a:t>letzten</a:t>
            </a:r>
            <a:r>
              <a:rPr lang="en-US" sz="1200" kern="0" dirty="0">
                <a:solidFill>
                  <a:srgbClr val="0C1C1D">
                    <a:lumMod val="100000"/>
                  </a:srgbClr>
                </a:solidFill>
                <a:latin typeface="Arial" panose="020B0604020202020204" pitchFamily="34" charset="0"/>
                <a:sym typeface=""/>
              </a:rPr>
              <a:t> 12 </a:t>
            </a:r>
            <a:r>
              <a:rPr lang="en-US" sz="1200" kern="0" dirty="0" err="1">
                <a:solidFill>
                  <a:srgbClr val="0C1C1D">
                    <a:lumMod val="100000"/>
                  </a:srgbClr>
                </a:solidFill>
                <a:latin typeface="Arial" panose="020B0604020202020204" pitchFamily="34" charset="0"/>
                <a:sym typeface=""/>
              </a:rPr>
              <a:t>Monaten</a:t>
            </a:r>
            <a:endParaRPr lang="en-US" sz="1200" kern="0" dirty="0">
              <a:solidFill>
                <a:srgbClr val="0C1C1D">
                  <a:lumMod val="100000"/>
                </a:srgbClr>
              </a:solidFill>
              <a:latin typeface="Arial" panose="020B0604020202020204" pitchFamily="34" charset="0"/>
              <a:sym typeface=""/>
            </a:endParaRPr>
          </a:p>
          <a:p>
            <a:pPr marL="184785" indent="-172720">
              <a:lnSpc>
                <a:spcPct val="100000"/>
              </a:lnSpc>
              <a:buChar char="•"/>
              <a:tabLst>
                <a:tab pos="185420" algn="l"/>
              </a:tabLst>
            </a:pPr>
            <a:r>
              <a:rPr lang="en-US" sz="1200" kern="0" dirty="0" err="1">
                <a:solidFill>
                  <a:srgbClr val="0C1C1D">
                    <a:lumMod val="100000"/>
                  </a:srgbClr>
                </a:solidFill>
                <a:latin typeface="Arial" panose="020B0604020202020204" pitchFamily="34" charset="0"/>
                <a:sym typeface=""/>
              </a:rPr>
              <a:t>Keine</a:t>
            </a:r>
            <a:r>
              <a:rPr lang="en-US" sz="1200" kern="0" dirty="0">
                <a:solidFill>
                  <a:srgbClr val="0C1C1D">
                    <a:lumMod val="100000"/>
                  </a:srgbClr>
                </a:solidFill>
                <a:latin typeface="Arial" panose="020B0604020202020204" pitchFamily="34" charset="0"/>
                <a:sym typeface=""/>
              </a:rPr>
              <a:t> Eosinophile</a:t>
            </a:r>
          </a:p>
          <a:p>
            <a:pPr marL="184785" indent="-172720">
              <a:lnSpc>
                <a:spcPct val="100000"/>
              </a:lnSpc>
              <a:buChar char="•"/>
              <a:tabLst>
                <a:tab pos="185420" algn="l"/>
              </a:tabLst>
            </a:pPr>
            <a:r>
              <a:rPr lang="en-US" sz="1200" dirty="0" err="1">
                <a:solidFill>
                  <a:srgbClr val="0C1C1D"/>
                </a:solidFill>
                <a:latin typeface="Arial" panose="020B0604020202020204" pitchFamily="34" charset="0"/>
                <a:sym typeface=""/>
              </a:rPr>
              <a:t>Nichtraucherin</a:t>
            </a:r>
            <a:endParaRPr lang="en-US" sz="1200" dirty="0">
              <a:latin typeface="Arial" panose="020B0604020202020204" pitchFamily="34" charset="0"/>
              <a:sym typeface=""/>
            </a:endParaRPr>
          </a:p>
        </p:txBody>
      </p:sp>
      <p:sp>
        <p:nvSpPr>
          <p:cNvPr id="8" name="object 8"/>
          <p:cNvSpPr txBox="1"/>
          <p:nvPr/>
        </p:nvSpPr>
        <p:spPr>
          <a:xfrm>
            <a:off x="302158" y="4746142"/>
            <a:ext cx="8460842" cy="289823"/>
          </a:xfrm>
          <a:prstGeom prst="rect">
            <a:avLst/>
          </a:prstGeom>
        </p:spPr>
        <p:txBody>
          <a:bodyPr vert="horz" wrap="square" lIns="0" tIns="12700" rIns="0" bIns="0">
            <a:spAutoFit/>
          </a:bodyPr>
          <a:lstStyle/>
          <a:p>
            <a:pPr marL="12700">
              <a:lnSpc>
                <a:spcPct val="100000"/>
              </a:lnSpc>
              <a:spcBef>
                <a:spcPts val="100"/>
              </a:spcBef>
            </a:pPr>
            <a:r>
              <a:rPr lang="en-US" sz="800" kern="0" dirty="0">
                <a:solidFill>
                  <a:schemeClr val="tx1">
                    <a:lumMod val="100000"/>
                  </a:schemeClr>
                </a:solidFill>
                <a:latin typeface="Arial" panose="020B0604020202020204" pitchFamily="34" charset="0"/>
                <a:sym typeface=""/>
              </a:rPr>
              <a:t>Global Initiative for Chronic Obstructive Lung Disease (GOLD) (dt. </a:t>
            </a:r>
            <a:r>
              <a:rPr lang="en-US" sz="800" kern="0" dirty="0" err="1">
                <a:solidFill>
                  <a:schemeClr val="tx1">
                    <a:lumMod val="100000"/>
                  </a:schemeClr>
                </a:solidFill>
                <a:latin typeface="Arial" panose="020B0604020202020204" pitchFamily="34" charset="0"/>
                <a:sym typeface=""/>
              </a:rPr>
              <a:t>Globale</a:t>
            </a:r>
            <a:r>
              <a:rPr lang="en-US" sz="800" kern="0" dirty="0">
                <a:solidFill>
                  <a:schemeClr val="tx1">
                    <a:lumMod val="100000"/>
                  </a:schemeClr>
                </a:solidFill>
                <a:latin typeface="Arial" panose="020B0604020202020204" pitchFamily="34" charset="0"/>
                <a:sym typeface=""/>
              </a:rPr>
              <a:t> Initiative </a:t>
            </a:r>
            <a:r>
              <a:rPr lang="en-US" sz="800" kern="0" dirty="0" err="1">
                <a:solidFill>
                  <a:schemeClr val="tx1">
                    <a:lumMod val="100000"/>
                  </a:schemeClr>
                </a:solidFill>
                <a:latin typeface="Arial" panose="020B0604020202020204" pitchFamily="34" charset="0"/>
                <a:sym typeface=""/>
              </a:rPr>
              <a:t>für</a:t>
            </a:r>
            <a:r>
              <a:rPr lang="en-US" sz="800" kern="0" dirty="0">
                <a:solidFill>
                  <a:schemeClr val="tx1">
                    <a:lumMod val="100000"/>
                  </a:schemeClr>
                </a:solidFill>
                <a:latin typeface="Arial" panose="020B0604020202020204" pitchFamily="34" charset="0"/>
                <a:sym typeface=""/>
              </a:rPr>
              <a:t> </a:t>
            </a:r>
            <a:r>
              <a:rPr lang="en-US" sz="800" kern="0" dirty="0" err="1">
                <a:solidFill>
                  <a:schemeClr val="tx1">
                    <a:lumMod val="100000"/>
                  </a:schemeClr>
                </a:solidFill>
                <a:latin typeface="Arial" panose="020B0604020202020204" pitchFamily="34" charset="0"/>
                <a:sym typeface=""/>
              </a:rPr>
              <a:t>chronisch</a:t>
            </a:r>
            <a:r>
              <a:rPr lang="en-US" sz="800" kern="0" dirty="0">
                <a:solidFill>
                  <a:schemeClr val="tx1">
                    <a:lumMod val="100000"/>
                  </a:schemeClr>
                </a:solidFill>
                <a:latin typeface="Arial" panose="020B0604020202020204" pitchFamily="34" charset="0"/>
                <a:sym typeface=""/>
              </a:rPr>
              <a:t> </a:t>
            </a:r>
            <a:r>
              <a:rPr lang="en-US" sz="800" kern="0" dirty="0" err="1">
                <a:solidFill>
                  <a:schemeClr val="tx1">
                    <a:lumMod val="100000"/>
                  </a:schemeClr>
                </a:solidFill>
                <a:latin typeface="Arial" panose="020B0604020202020204" pitchFamily="34" charset="0"/>
                <a:sym typeface=""/>
              </a:rPr>
              <a:t>obstruktive</a:t>
            </a:r>
            <a:r>
              <a:rPr lang="en-US" sz="800" kern="0" dirty="0">
                <a:solidFill>
                  <a:schemeClr val="tx1">
                    <a:lumMod val="100000"/>
                  </a:schemeClr>
                </a:solidFill>
                <a:latin typeface="Arial" panose="020B0604020202020204" pitchFamily="34" charset="0"/>
                <a:sym typeface=""/>
              </a:rPr>
              <a:t> </a:t>
            </a:r>
            <a:r>
              <a:rPr lang="en-US" sz="800" kern="0" dirty="0" err="1">
                <a:solidFill>
                  <a:schemeClr val="tx1">
                    <a:lumMod val="100000"/>
                  </a:schemeClr>
                </a:solidFill>
                <a:latin typeface="Arial" panose="020B0604020202020204" pitchFamily="34" charset="0"/>
                <a:sym typeface=""/>
              </a:rPr>
              <a:t>Lungenerkrankungen</a:t>
            </a:r>
            <a:r>
              <a:rPr lang="en-US" sz="800" kern="0" dirty="0">
                <a:solidFill>
                  <a:schemeClr val="tx1">
                    <a:lumMod val="100000"/>
                  </a:schemeClr>
                </a:solidFill>
                <a:latin typeface="Arial" panose="020B0604020202020204" pitchFamily="34" charset="0"/>
                <a:sym typeface=""/>
              </a:rPr>
              <a:t>), 2020. </a:t>
            </a:r>
            <a:r>
              <a:rPr lang="en-US" sz="800" kern="0" dirty="0" err="1">
                <a:solidFill>
                  <a:schemeClr val="tx1">
                    <a:lumMod val="100000"/>
                  </a:schemeClr>
                </a:solidFill>
                <a:latin typeface="Arial" panose="020B0604020202020204" pitchFamily="34" charset="0"/>
                <a:sym typeface=""/>
              </a:rPr>
              <a:t>Verfügbar</a:t>
            </a:r>
            <a:r>
              <a:rPr lang="en-US" sz="800" kern="0" dirty="0">
                <a:solidFill>
                  <a:schemeClr val="tx1">
                    <a:lumMod val="100000"/>
                  </a:schemeClr>
                </a:solidFill>
                <a:latin typeface="Arial" panose="020B0604020202020204" pitchFamily="34" charset="0"/>
                <a:sym typeface=""/>
              </a:rPr>
              <a:t> </a:t>
            </a:r>
            <a:r>
              <a:rPr lang="en-US" sz="800" kern="0" dirty="0" err="1">
                <a:solidFill>
                  <a:schemeClr val="tx1">
                    <a:lumMod val="100000"/>
                  </a:schemeClr>
                </a:solidFill>
                <a:latin typeface="Arial" panose="020B0604020202020204" pitchFamily="34" charset="0"/>
                <a:sym typeface=""/>
              </a:rPr>
              <a:t>unter</a:t>
            </a:r>
            <a:r>
              <a:rPr lang="en-US" sz="800" kern="0" dirty="0">
                <a:solidFill>
                  <a:schemeClr val="tx1">
                    <a:lumMod val="100000"/>
                  </a:schemeClr>
                </a:solidFill>
                <a:latin typeface="Arial" panose="020B0604020202020204" pitchFamily="34" charset="0"/>
                <a:sym typeface=""/>
              </a:rPr>
              <a:t> </a:t>
            </a:r>
            <a:r>
              <a:rPr lang="en-US" sz="800" u="sng" kern="0" dirty="0">
                <a:solidFill>
                  <a:srgbClr val="009999">
                    <a:lumMod val="100000"/>
                  </a:srgbClr>
                </a:solidFill>
                <a:uFill>
                  <a:solidFill>
                    <a:srgbClr val="009999"/>
                  </a:solidFill>
                </a:uFill>
                <a:latin typeface="Arial" panose="020B0604020202020204" pitchFamily="34" charset="0"/>
                <a:sym typeface=""/>
                <a:hlinkClick r:id="rId5">
                  <a:extLst>
                    <a:ext uri="{A12FA001-AC4F-418D-AE19-62706E023703}">
                      <ahyp:hlinkClr xmlns:ahyp="http://schemas.microsoft.com/office/drawing/2018/hyperlinkcolor" val="tx"/>
                    </a:ext>
                  </a:extLst>
                </a:hlinkClick>
              </a:rPr>
              <a:t>https://goldcopd.org/</a:t>
            </a:r>
            <a:r>
              <a:rPr lang="en-US" sz="800" kern="0" dirty="0">
                <a:solidFill>
                  <a:schemeClr val="tx1">
                    <a:lumMod val="100000"/>
                  </a:schemeClr>
                </a:solidFill>
                <a:latin typeface="Arial" panose="020B0604020202020204" pitchFamily="34" charset="0"/>
                <a:sym typeface=""/>
              </a:rPr>
              <a:t> </a:t>
            </a:r>
            <a:r>
              <a:rPr dirty="0"/>
              <a:t> </a:t>
            </a:r>
          </a:p>
        </p:txBody>
      </p:sp>
      <p:sp>
        <p:nvSpPr>
          <p:cNvPr id="9" name="TextBox 8">
            <a:extLst>
              <a:ext uri="{FF2B5EF4-FFF2-40B4-BE49-F238E27FC236}">
                <a16:creationId xmlns:a16="http://schemas.microsoft.com/office/drawing/2014/main" id="{70D37B69-CAA7-4623-9C7A-438045D8E06B}"/>
              </a:ext>
            </a:extLst>
          </p:cNvPr>
          <p:cNvSpPr txBox="1"/>
          <p:nvPr/>
        </p:nvSpPr>
        <p:spPr>
          <a:xfrm>
            <a:off x="3069358" y="881209"/>
            <a:ext cx="5387594" cy="1061829"/>
          </a:xfrm>
          <a:prstGeom prst="rect">
            <a:avLst/>
          </a:prstGeom>
          <a:solidFill>
            <a:srgbClr val="FFC000"/>
          </a:solidFill>
        </p:spPr>
        <p:txBody>
          <a:bodyPr wrap="square">
            <a:spAutoFit/>
          </a:bodyPr>
          <a:lstStyle/>
          <a:p>
            <a:pPr marL="228600" indent="-228600">
              <a:buAutoNum type="arabicPeriod"/>
            </a:pPr>
            <a:r>
              <a:rPr lang="en-US" sz="700" dirty="0">
                <a:latin typeface="Calibri" panose="020F0502020204030204" pitchFamily="34" charset="0"/>
                <a:sym typeface=""/>
              </a:rPr>
              <a:t>WENN DIE INITIALTHERAPIE AUSREICHEND EFFEKTIV IST, SETZEN SIE </a:t>
            </a:r>
            <a:r>
              <a:rPr lang="en-US" sz="700" dirty="0" err="1">
                <a:latin typeface="Calibri" panose="020F0502020204030204" pitchFamily="34" charset="0"/>
                <a:sym typeface=""/>
              </a:rPr>
              <a:t>SIE</a:t>
            </a:r>
            <a:r>
              <a:rPr lang="en-US" sz="700" dirty="0">
                <a:latin typeface="Calibri" panose="020F0502020204030204" pitchFamily="34" charset="0"/>
                <a:sym typeface=""/>
              </a:rPr>
              <a:t> FORT</a:t>
            </a:r>
          </a:p>
          <a:p>
            <a:pPr marL="228600" indent="-228600">
              <a:buAutoNum type="arabicPeriod"/>
            </a:pPr>
            <a:r>
              <a:rPr lang="en-US" sz="700" dirty="0">
                <a:latin typeface="Calibri" panose="020F0502020204030204" pitchFamily="34" charset="0"/>
                <a:sym typeface=""/>
              </a:rPr>
              <a:t>FALLS NICHT:    </a:t>
            </a:r>
          </a:p>
          <a:p>
            <a:pPr marL="685800" lvl="1" indent="-228600">
              <a:buFont typeface="Arial" panose="020B0604020202020204" pitchFamily="34" charset="0"/>
              <a:buChar char="•"/>
            </a:pPr>
            <a:r>
              <a:rPr lang="en-US" sz="700" dirty="0" err="1">
                <a:latin typeface="Calibri" panose="020F0502020204030204" pitchFamily="34" charset="0"/>
                <a:sym typeface=""/>
              </a:rPr>
              <a:t>Ziehen</a:t>
            </a:r>
            <a:r>
              <a:rPr lang="en-US" sz="700" dirty="0">
                <a:latin typeface="Calibri" panose="020F0502020204030204" pitchFamily="34" charset="0"/>
                <a:sym typeface=""/>
              </a:rPr>
              <a:t> Sie </a:t>
            </a:r>
            <a:r>
              <a:rPr lang="en-US" sz="700" dirty="0" err="1">
                <a:latin typeface="Calibri" panose="020F0502020204030204" pitchFamily="34" charset="0"/>
                <a:sym typeface=""/>
              </a:rPr>
              <a:t>eine</a:t>
            </a:r>
            <a:r>
              <a:rPr lang="en-US" sz="700" dirty="0">
                <a:latin typeface="Calibri" panose="020F0502020204030204" pitchFamily="34" charset="0"/>
                <a:sym typeface=""/>
              </a:rPr>
              <a:t> </a:t>
            </a:r>
            <a:r>
              <a:rPr lang="en-US" sz="700" dirty="0" err="1">
                <a:latin typeface="Calibri" panose="020F0502020204030204" pitchFamily="34" charset="0"/>
                <a:sym typeface=""/>
              </a:rPr>
              <a:t>Behandlung</a:t>
            </a:r>
            <a:r>
              <a:rPr lang="en-US" sz="700" dirty="0">
                <a:latin typeface="Calibri" panose="020F0502020204030204" pitchFamily="34" charset="0"/>
                <a:sym typeface=""/>
              </a:rPr>
              <a:t> des </a:t>
            </a:r>
            <a:r>
              <a:rPr lang="en-US" sz="700" dirty="0" err="1">
                <a:latin typeface="Calibri" panose="020F0502020204030204" pitchFamily="34" charset="0"/>
                <a:sym typeface=""/>
              </a:rPr>
              <a:t>vorherrschenden</a:t>
            </a:r>
            <a:r>
              <a:rPr lang="en-US" sz="700" dirty="0">
                <a:latin typeface="Calibri" panose="020F0502020204030204" pitchFamily="34" charset="0"/>
                <a:sym typeface=""/>
              </a:rPr>
              <a:t> </a:t>
            </a:r>
            <a:r>
              <a:rPr lang="en-US" sz="700" dirty="0" err="1">
                <a:latin typeface="Calibri" panose="020F0502020204030204" pitchFamily="34" charset="0"/>
                <a:sym typeface=""/>
              </a:rPr>
              <a:t>behandelbaren</a:t>
            </a:r>
            <a:r>
              <a:rPr lang="en-US" sz="700" dirty="0">
                <a:latin typeface="Calibri" panose="020F0502020204030204" pitchFamily="34" charset="0"/>
                <a:sym typeface=""/>
              </a:rPr>
              <a:t> </a:t>
            </a:r>
            <a:r>
              <a:rPr lang="en-US" sz="700" dirty="0" err="1">
                <a:latin typeface="Calibri" panose="020F0502020204030204" pitchFamily="34" charset="0"/>
                <a:sym typeface=""/>
              </a:rPr>
              <a:t>Merkmals</a:t>
            </a:r>
            <a:r>
              <a:rPr lang="en-US" sz="700" dirty="0">
                <a:latin typeface="Calibri" panose="020F0502020204030204" pitchFamily="34" charset="0"/>
                <a:sym typeface=""/>
              </a:rPr>
              <a:t> (treatable trait) in </a:t>
            </a:r>
            <a:r>
              <a:rPr lang="en-US" sz="700" dirty="0" err="1">
                <a:latin typeface="Calibri" panose="020F0502020204030204" pitchFamily="34" charset="0"/>
                <a:sym typeface=""/>
              </a:rPr>
              <a:t>Erwägung</a:t>
            </a:r>
            <a:r>
              <a:rPr lang="en-US" sz="700" dirty="0">
                <a:latin typeface="Calibri" panose="020F0502020204030204" pitchFamily="34" charset="0"/>
                <a:sym typeface=""/>
              </a:rPr>
              <a:t> (</a:t>
            </a:r>
            <a:r>
              <a:rPr lang="en-US" sz="700" dirty="0" err="1">
                <a:latin typeface="Calibri" panose="020F0502020204030204" pitchFamily="34" charset="0"/>
                <a:sym typeface=""/>
              </a:rPr>
              <a:t>Dyspnoe</a:t>
            </a:r>
            <a:r>
              <a:rPr lang="en-US" sz="700" dirty="0">
                <a:latin typeface="Calibri" panose="020F0502020204030204" pitchFamily="34" charset="0"/>
                <a:sym typeface=""/>
              </a:rPr>
              <a:t> </a:t>
            </a:r>
            <a:r>
              <a:rPr lang="en-US" sz="700" dirty="0" err="1">
                <a:latin typeface="Calibri" panose="020F0502020204030204" pitchFamily="34" charset="0"/>
                <a:sym typeface=""/>
              </a:rPr>
              <a:t>oder</a:t>
            </a:r>
            <a:r>
              <a:rPr lang="en-US" sz="700" dirty="0">
                <a:latin typeface="Calibri" panose="020F0502020204030204" pitchFamily="34" charset="0"/>
                <a:sym typeface=""/>
              </a:rPr>
              <a:t> </a:t>
            </a:r>
            <a:r>
              <a:rPr lang="en-US" sz="700" dirty="0" err="1">
                <a:latin typeface="Calibri" panose="020F0502020204030204" pitchFamily="34" charset="0"/>
                <a:sym typeface=""/>
              </a:rPr>
              <a:t>Exazerbationen</a:t>
            </a:r>
            <a:r>
              <a:rPr lang="en-US" sz="700" dirty="0">
                <a:latin typeface="Calibri" panose="020F0502020204030204" pitchFamily="34" charset="0"/>
                <a:sym typeface=""/>
              </a:rPr>
              <a:t>)</a:t>
            </a:r>
          </a:p>
          <a:p>
            <a:pPr marL="1143000" lvl="2" indent="-228600">
              <a:buFont typeface="Arial" panose="020B0604020202020204" pitchFamily="34" charset="0"/>
              <a:buChar char="•"/>
            </a:pPr>
            <a:r>
              <a:rPr lang="en-US" sz="700" dirty="0" err="1">
                <a:latin typeface="Calibri" panose="020F0502020204030204" pitchFamily="34" charset="0"/>
                <a:sym typeface=""/>
              </a:rPr>
              <a:t>Richten</a:t>
            </a:r>
            <a:r>
              <a:rPr lang="en-US" sz="700" dirty="0">
                <a:latin typeface="Calibri" panose="020F0502020204030204" pitchFamily="34" charset="0"/>
                <a:sym typeface=""/>
              </a:rPr>
              <a:t> Sie </a:t>
            </a:r>
            <a:r>
              <a:rPr lang="en-US" sz="700" dirty="0" err="1">
                <a:latin typeface="Calibri" panose="020F0502020204030204" pitchFamily="34" charset="0"/>
                <a:sym typeface=""/>
              </a:rPr>
              <a:t>sich</a:t>
            </a:r>
            <a:r>
              <a:rPr lang="en-US" sz="700" dirty="0">
                <a:latin typeface="Calibri" panose="020F0502020204030204" pitchFamily="34" charset="0"/>
                <a:sym typeface=""/>
              </a:rPr>
              <a:t> </a:t>
            </a:r>
            <a:r>
              <a:rPr lang="en-US" sz="700" dirty="0" err="1">
                <a:latin typeface="Calibri" panose="020F0502020204030204" pitchFamily="34" charset="0"/>
                <a:sym typeface=""/>
              </a:rPr>
              <a:t>nach</a:t>
            </a:r>
            <a:r>
              <a:rPr lang="en-US" sz="700" dirty="0">
                <a:latin typeface="Calibri" panose="020F0502020204030204" pitchFamily="34" charset="0"/>
                <a:sym typeface=""/>
              </a:rPr>
              <a:t> dem </a:t>
            </a:r>
            <a:r>
              <a:rPr lang="en-US" sz="700" dirty="0" err="1">
                <a:latin typeface="Calibri" panose="020F0502020204030204" pitchFamily="34" charset="0"/>
                <a:sym typeface=""/>
              </a:rPr>
              <a:t>Pfaddiagramm</a:t>
            </a:r>
            <a:r>
              <a:rPr lang="en-US" sz="700" dirty="0">
                <a:latin typeface="Calibri" panose="020F0502020204030204" pitchFamily="34" charset="0"/>
                <a:sym typeface=""/>
              </a:rPr>
              <a:t> </a:t>
            </a:r>
            <a:r>
              <a:rPr lang="en-US" sz="700" dirty="0" err="1">
                <a:latin typeface="Calibri" panose="020F0502020204030204" pitchFamily="34" charset="0"/>
                <a:sym typeface=""/>
              </a:rPr>
              <a:t>für</a:t>
            </a:r>
            <a:r>
              <a:rPr lang="en-US" sz="700" dirty="0">
                <a:latin typeface="Calibri" panose="020F0502020204030204" pitchFamily="34" charset="0"/>
                <a:sym typeface=""/>
              </a:rPr>
              <a:t> „</a:t>
            </a:r>
            <a:r>
              <a:rPr lang="en-US" sz="700" dirty="0" err="1">
                <a:latin typeface="Calibri" panose="020F0502020204030204" pitchFamily="34" charset="0"/>
                <a:sym typeface=""/>
              </a:rPr>
              <a:t>Exazerbationen</a:t>
            </a:r>
            <a:r>
              <a:rPr lang="en-US" sz="700" dirty="0">
                <a:latin typeface="Calibri" panose="020F0502020204030204" pitchFamily="34" charset="0"/>
                <a:sym typeface=""/>
              </a:rPr>
              <a:t>“, </a:t>
            </a:r>
            <a:r>
              <a:rPr lang="en-US" sz="700" dirty="0" err="1">
                <a:latin typeface="Calibri" panose="020F0502020204030204" pitchFamily="34" charset="0"/>
                <a:sym typeface=""/>
              </a:rPr>
              <a:t>wenn</a:t>
            </a:r>
            <a:r>
              <a:rPr lang="en-US" sz="700" dirty="0">
                <a:latin typeface="Calibri" panose="020F0502020204030204" pitchFamily="34" charset="0"/>
                <a:sym typeface=""/>
              </a:rPr>
              <a:t> </a:t>
            </a:r>
            <a:r>
              <a:rPr lang="en-US" sz="700" dirty="0" err="1">
                <a:latin typeface="Calibri" panose="020F0502020204030204" pitchFamily="34" charset="0"/>
                <a:sym typeface=""/>
              </a:rPr>
              <a:t>Exazerbationen</a:t>
            </a:r>
            <a:r>
              <a:rPr lang="en-US" sz="700" dirty="0">
                <a:latin typeface="Calibri" panose="020F0502020204030204" pitchFamily="34" charset="0"/>
                <a:sym typeface=""/>
              </a:rPr>
              <a:t> und </a:t>
            </a:r>
            <a:r>
              <a:rPr lang="en-US" sz="700" dirty="0" err="1">
                <a:latin typeface="Calibri" panose="020F0502020204030204" pitchFamily="34" charset="0"/>
                <a:sym typeface=""/>
              </a:rPr>
              <a:t>Dyspnoe</a:t>
            </a:r>
            <a:r>
              <a:rPr lang="en-US" sz="700" dirty="0">
                <a:latin typeface="Calibri" panose="020F0502020204030204" pitchFamily="34" charset="0"/>
                <a:sym typeface=""/>
              </a:rPr>
              <a:t> </a:t>
            </a:r>
            <a:r>
              <a:rPr lang="en-US" sz="700" dirty="0" err="1">
                <a:latin typeface="Calibri" panose="020F0502020204030204" pitchFamily="34" charset="0"/>
                <a:sym typeface=""/>
              </a:rPr>
              <a:t>behandelt</a:t>
            </a:r>
            <a:r>
              <a:rPr lang="en-US" sz="700" dirty="0">
                <a:latin typeface="Calibri" panose="020F0502020204030204" pitchFamily="34" charset="0"/>
                <a:sym typeface=""/>
              </a:rPr>
              <a:t> </a:t>
            </a:r>
            <a:r>
              <a:rPr lang="en-US" sz="700" dirty="0" err="1">
                <a:latin typeface="Calibri" panose="020F0502020204030204" pitchFamily="34" charset="0"/>
                <a:sym typeface=""/>
              </a:rPr>
              <a:t>werden</a:t>
            </a:r>
            <a:r>
              <a:rPr lang="en-US" sz="700" dirty="0">
                <a:latin typeface="Calibri" panose="020F0502020204030204" pitchFamily="34" charset="0"/>
                <a:sym typeface=""/>
              </a:rPr>
              <a:t> </a:t>
            </a:r>
            <a:r>
              <a:rPr lang="en-US" sz="700" dirty="0" err="1">
                <a:latin typeface="Calibri" panose="020F0502020204030204" pitchFamily="34" charset="0"/>
                <a:sym typeface=""/>
              </a:rPr>
              <a:t>müssen</a:t>
            </a:r>
            <a:endParaRPr lang="en-US" sz="700" dirty="0">
              <a:latin typeface="Calibri" panose="020F0502020204030204" pitchFamily="34" charset="0"/>
              <a:sym typeface=""/>
            </a:endParaRPr>
          </a:p>
          <a:p>
            <a:pPr marL="685800" lvl="1" indent="-228600">
              <a:buFont typeface="Arial" panose="020B0604020202020204" pitchFamily="34" charset="0"/>
              <a:buChar char="•"/>
            </a:pPr>
            <a:r>
              <a:rPr lang="en-US" sz="700" dirty="0" err="1">
                <a:latin typeface="Calibri" panose="020F0502020204030204" pitchFamily="34" charset="0"/>
                <a:sym typeface=""/>
              </a:rPr>
              <a:t>Ordnen</a:t>
            </a:r>
            <a:r>
              <a:rPr lang="en-US" sz="700" dirty="0">
                <a:latin typeface="Calibri" panose="020F0502020204030204" pitchFamily="34" charset="0"/>
                <a:sym typeface=""/>
              </a:rPr>
              <a:t> Sie die </a:t>
            </a:r>
            <a:r>
              <a:rPr lang="en-US" sz="700" dirty="0" err="1">
                <a:latin typeface="Calibri" panose="020F0502020204030204" pitchFamily="34" charset="0"/>
                <a:sym typeface=""/>
              </a:rPr>
              <a:t>Patientin</a:t>
            </a:r>
            <a:r>
              <a:rPr lang="en-US" sz="700" dirty="0">
                <a:latin typeface="Calibri" panose="020F0502020204030204" pitchFamily="34" charset="0"/>
                <a:sym typeface=""/>
              </a:rPr>
              <a:t> dem </a:t>
            </a:r>
            <a:r>
              <a:rPr lang="en-US" sz="700" dirty="0" err="1">
                <a:latin typeface="Calibri" panose="020F0502020204030204" pitchFamily="34" charset="0"/>
                <a:sym typeface=""/>
              </a:rPr>
              <a:t>Kästchen</a:t>
            </a:r>
            <a:r>
              <a:rPr lang="en-US" sz="700" dirty="0">
                <a:latin typeface="Calibri" panose="020F0502020204030204" pitchFamily="34" charset="0"/>
                <a:sym typeface=""/>
              </a:rPr>
              <a:t> </a:t>
            </a:r>
            <a:r>
              <a:rPr lang="en-US" sz="700" dirty="0" err="1">
                <a:latin typeface="Calibri" panose="020F0502020204030204" pitchFamily="34" charset="0"/>
                <a:sym typeface=""/>
              </a:rPr>
              <a:t>zu</a:t>
            </a:r>
            <a:r>
              <a:rPr lang="en-US" sz="700" dirty="0">
                <a:latin typeface="Calibri" panose="020F0502020204030204" pitchFamily="34" charset="0"/>
                <a:sym typeface=""/>
              </a:rPr>
              <a:t>, das </a:t>
            </a:r>
            <a:r>
              <a:rPr lang="en-US" sz="700" dirty="0" err="1">
                <a:latin typeface="Calibri" panose="020F0502020204030204" pitchFamily="34" charset="0"/>
                <a:sym typeface=""/>
              </a:rPr>
              <a:t>ihrer</a:t>
            </a:r>
            <a:r>
              <a:rPr lang="en-US" sz="700" dirty="0">
                <a:latin typeface="Calibri" panose="020F0502020204030204" pitchFamily="34" charset="0"/>
                <a:sym typeface=""/>
              </a:rPr>
              <a:t> </a:t>
            </a:r>
            <a:r>
              <a:rPr lang="en-US" sz="700" dirty="0" err="1">
                <a:latin typeface="Calibri" panose="020F0502020204030204" pitchFamily="34" charset="0"/>
                <a:sym typeface=""/>
              </a:rPr>
              <a:t>aktuellen</a:t>
            </a:r>
            <a:r>
              <a:rPr lang="en-US" sz="700" dirty="0">
                <a:latin typeface="Calibri" panose="020F0502020204030204" pitchFamily="34" charset="0"/>
                <a:sym typeface=""/>
              </a:rPr>
              <a:t> </a:t>
            </a:r>
            <a:r>
              <a:rPr lang="en-US" sz="700" dirty="0" err="1">
                <a:latin typeface="Calibri" panose="020F0502020204030204" pitchFamily="34" charset="0"/>
                <a:sym typeface=""/>
              </a:rPr>
              <a:t>Behandlung</a:t>
            </a:r>
            <a:r>
              <a:rPr lang="en-US" sz="700" dirty="0">
                <a:latin typeface="Calibri" panose="020F0502020204030204" pitchFamily="34" charset="0"/>
                <a:sym typeface=""/>
              </a:rPr>
              <a:t> </a:t>
            </a:r>
            <a:r>
              <a:rPr lang="en-US" sz="700" dirty="0" err="1">
                <a:latin typeface="Calibri" panose="020F0502020204030204" pitchFamily="34" charset="0"/>
                <a:sym typeface=""/>
              </a:rPr>
              <a:t>entspricht</a:t>
            </a:r>
            <a:r>
              <a:rPr lang="en-US" sz="700" dirty="0">
                <a:latin typeface="Calibri" panose="020F0502020204030204" pitchFamily="34" charset="0"/>
                <a:sym typeface=""/>
              </a:rPr>
              <a:t>, und </a:t>
            </a:r>
            <a:r>
              <a:rPr lang="en-US" sz="700" dirty="0" err="1">
                <a:latin typeface="Calibri" panose="020F0502020204030204" pitchFamily="34" charset="0"/>
                <a:sym typeface=""/>
              </a:rPr>
              <a:t>folgen</a:t>
            </a:r>
            <a:r>
              <a:rPr lang="en-US" sz="700" dirty="0">
                <a:latin typeface="Calibri" panose="020F0502020204030204" pitchFamily="34" charset="0"/>
                <a:sym typeface=""/>
              </a:rPr>
              <a:t> Sie den </a:t>
            </a:r>
            <a:r>
              <a:rPr lang="en-US" sz="700" dirty="0" err="1">
                <a:latin typeface="Calibri" panose="020F0502020204030204" pitchFamily="34" charset="0"/>
                <a:sym typeface=""/>
              </a:rPr>
              <a:t>Angaben</a:t>
            </a:r>
            <a:endParaRPr lang="en-US" sz="700" dirty="0">
              <a:latin typeface="Calibri" panose="020F0502020204030204" pitchFamily="34" charset="0"/>
              <a:sym typeface=""/>
            </a:endParaRPr>
          </a:p>
          <a:p>
            <a:pPr marL="685800" lvl="1" indent="-228600">
              <a:buFont typeface="Arial" panose="020B0604020202020204" pitchFamily="34" charset="0"/>
              <a:buChar char="•"/>
            </a:pPr>
            <a:r>
              <a:rPr lang="en-US" sz="700" dirty="0" err="1">
                <a:latin typeface="Calibri" panose="020F0502020204030204" pitchFamily="34" charset="0"/>
                <a:sym typeface=""/>
              </a:rPr>
              <a:t>Anwendung</a:t>
            </a:r>
            <a:r>
              <a:rPr lang="en-US" sz="700" dirty="0">
                <a:latin typeface="Calibri" panose="020F0502020204030204" pitchFamily="34" charset="0"/>
                <a:sym typeface=""/>
              </a:rPr>
              <a:t>, </a:t>
            </a:r>
            <a:r>
              <a:rPr lang="en-US" sz="700" dirty="0" err="1">
                <a:latin typeface="Calibri" panose="020F0502020204030204" pitchFamily="34" charset="0"/>
                <a:sym typeface=""/>
              </a:rPr>
              <a:t>Anpassung</a:t>
            </a:r>
            <a:r>
              <a:rPr lang="en-US" sz="700" dirty="0">
                <a:latin typeface="Calibri" panose="020F0502020204030204" pitchFamily="34" charset="0"/>
                <a:sym typeface=""/>
              </a:rPr>
              <a:t> und </a:t>
            </a:r>
            <a:r>
              <a:rPr lang="en-US" sz="700" dirty="0" err="1">
                <a:latin typeface="Calibri" panose="020F0502020204030204" pitchFamily="34" charset="0"/>
                <a:sym typeface=""/>
              </a:rPr>
              <a:t>Überprüfung</a:t>
            </a:r>
            <a:r>
              <a:rPr lang="en-US" sz="700" dirty="0">
                <a:latin typeface="Calibri" panose="020F0502020204030204" pitchFamily="34" charset="0"/>
                <a:sym typeface=""/>
              </a:rPr>
              <a:t> der </a:t>
            </a:r>
            <a:r>
              <a:rPr lang="en-US" sz="700" dirty="0" err="1">
                <a:latin typeface="Calibri" panose="020F0502020204030204" pitchFamily="34" charset="0"/>
                <a:sym typeface=""/>
              </a:rPr>
              <a:t>Behandlung</a:t>
            </a:r>
            <a:endParaRPr lang="en-US" sz="700" dirty="0">
              <a:latin typeface="Calibri" panose="020F0502020204030204" pitchFamily="34" charset="0"/>
              <a:sym typeface=""/>
            </a:endParaRPr>
          </a:p>
          <a:p>
            <a:pPr marL="685800" lvl="1" indent="-228600">
              <a:buFont typeface="Arial" panose="020B0604020202020204" pitchFamily="34" charset="0"/>
              <a:buChar char="•"/>
            </a:pPr>
            <a:r>
              <a:rPr lang="en-US" sz="700" dirty="0" err="1">
                <a:latin typeface="Calibri" panose="020F0502020204030204" pitchFamily="34" charset="0"/>
                <a:sym typeface=""/>
              </a:rPr>
              <a:t>Diese</a:t>
            </a:r>
            <a:r>
              <a:rPr lang="en-US" sz="700" dirty="0">
                <a:latin typeface="Calibri" panose="020F0502020204030204" pitchFamily="34" charset="0"/>
                <a:sym typeface=""/>
              </a:rPr>
              <a:t> </a:t>
            </a:r>
            <a:r>
              <a:rPr lang="en-US" sz="700" dirty="0" err="1">
                <a:latin typeface="Calibri" panose="020F0502020204030204" pitchFamily="34" charset="0"/>
                <a:sym typeface=""/>
              </a:rPr>
              <a:t>Empfehlungen</a:t>
            </a:r>
            <a:r>
              <a:rPr lang="en-US" sz="700" dirty="0">
                <a:latin typeface="Calibri" panose="020F0502020204030204" pitchFamily="34" charset="0"/>
                <a:sym typeface=""/>
              </a:rPr>
              <a:t> </a:t>
            </a:r>
            <a:r>
              <a:rPr lang="en-US" sz="700" dirty="0" err="1">
                <a:latin typeface="Calibri" panose="020F0502020204030204" pitchFamily="34" charset="0"/>
                <a:sym typeface=""/>
              </a:rPr>
              <a:t>sind</a:t>
            </a:r>
            <a:r>
              <a:rPr lang="en-US" sz="700" dirty="0">
                <a:latin typeface="Calibri" panose="020F0502020204030204" pitchFamily="34" charset="0"/>
                <a:sym typeface=""/>
              </a:rPr>
              <a:t> </a:t>
            </a:r>
            <a:r>
              <a:rPr lang="en-US" sz="700" dirty="0" err="1">
                <a:latin typeface="Calibri" panose="020F0502020204030204" pitchFamily="34" charset="0"/>
                <a:sym typeface=""/>
              </a:rPr>
              <a:t>nicht</a:t>
            </a:r>
            <a:r>
              <a:rPr lang="en-US" sz="700" dirty="0">
                <a:latin typeface="Calibri" panose="020F0502020204030204" pitchFamily="34" charset="0"/>
                <a:sym typeface=""/>
              </a:rPr>
              <a:t> von der ABCD-</a:t>
            </a:r>
            <a:r>
              <a:rPr lang="en-US" sz="700" dirty="0" err="1">
                <a:latin typeface="Calibri" panose="020F0502020204030204" pitchFamily="34" charset="0"/>
                <a:sym typeface=""/>
              </a:rPr>
              <a:t>Bewertung</a:t>
            </a:r>
            <a:r>
              <a:rPr lang="en-US" sz="700" dirty="0">
                <a:latin typeface="Calibri" panose="020F0502020204030204" pitchFamily="34" charset="0"/>
                <a:sym typeface=""/>
              </a:rPr>
              <a:t> </a:t>
            </a:r>
            <a:r>
              <a:rPr lang="en-US" sz="700" dirty="0" err="1">
                <a:latin typeface="Calibri" panose="020F0502020204030204" pitchFamily="34" charset="0"/>
                <a:sym typeface=""/>
              </a:rPr>
              <a:t>bei</a:t>
            </a:r>
            <a:r>
              <a:rPr lang="en-US" sz="700" dirty="0">
                <a:latin typeface="Calibri" panose="020F0502020204030204" pitchFamily="34" charset="0"/>
                <a:sym typeface=""/>
              </a:rPr>
              <a:t> der </a:t>
            </a:r>
            <a:r>
              <a:rPr lang="en-US" sz="700" dirty="0" err="1">
                <a:latin typeface="Calibri" panose="020F0502020204030204" pitchFamily="34" charset="0"/>
                <a:sym typeface=""/>
              </a:rPr>
              <a:t>Diagnosestellung</a:t>
            </a:r>
            <a:r>
              <a:rPr lang="en-US" sz="700" dirty="0">
                <a:latin typeface="Calibri" panose="020F0502020204030204" pitchFamily="34" charset="0"/>
                <a:sym typeface=""/>
              </a:rPr>
              <a:t> </a:t>
            </a:r>
            <a:r>
              <a:rPr lang="en-US" sz="700" dirty="0" err="1">
                <a:latin typeface="Calibri" panose="020F0502020204030204" pitchFamily="34" charset="0"/>
                <a:sym typeface=""/>
              </a:rPr>
              <a:t>abhängig</a:t>
            </a:r>
            <a:endParaRPr lang="en-US" sz="700" dirty="0">
              <a:latin typeface="Calibri" panose="020F0502020204030204" pitchFamily="34" charset="0"/>
              <a:sym typeface=""/>
            </a:endParaRPr>
          </a:p>
        </p:txBody>
      </p:sp>
      <p:sp>
        <p:nvSpPr>
          <p:cNvPr id="11" name="TextBox 10">
            <a:extLst>
              <a:ext uri="{FF2B5EF4-FFF2-40B4-BE49-F238E27FC236}">
                <a16:creationId xmlns:a16="http://schemas.microsoft.com/office/drawing/2014/main" id="{11191481-6671-4704-A183-231F792E33EE}"/>
              </a:ext>
            </a:extLst>
          </p:cNvPr>
          <p:cNvSpPr txBox="1"/>
          <p:nvPr/>
        </p:nvSpPr>
        <p:spPr>
          <a:xfrm>
            <a:off x="3069358" y="4199695"/>
            <a:ext cx="5387594" cy="523220"/>
          </a:xfrm>
          <a:prstGeom prst="rect">
            <a:avLst/>
          </a:prstGeom>
          <a:solidFill>
            <a:srgbClr val="FFC000"/>
          </a:solidFill>
        </p:spPr>
        <p:txBody>
          <a:bodyPr wrap="square">
            <a:spAutoFit/>
          </a:bodyPr>
          <a:lstStyle/>
          <a:p>
            <a:r>
              <a:rPr lang="en-US" sz="700" dirty="0">
                <a:latin typeface="Calibri" panose="020F0502020204030204" pitchFamily="34" charset="0"/>
                <a:sym typeface=""/>
              </a:rPr>
              <a:t>Eos = eosinophile </a:t>
            </a:r>
            <a:r>
              <a:rPr lang="en-US" sz="700" dirty="0" err="1">
                <a:latin typeface="Calibri" panose="020F0502020204030204" pitchFamily="34" charset="0"/>
                <a:sym typeface=""/>
              </a:rPr>
              <a:t>Granulozyten</a:t>
            </a:r>
            <a:r>
              <a:rPr lang="en-US" sz="700" dirty="0">
                <a:latin typeface="Calibri" panose="020F0502020204030204" pitchFamily="34" charset="0"/>
                <a:sym typeface=""/>
              </a:rPr>
              <a:t> (</a:t>
            </a:r>
            <a:r>
              <a:rPr lang="en-US" sz="700" dirty="0" err="1">
                <a:latin typeface="Calibri" panose="020F0502020204030204" pitchFamily="34" charset="0"/>
                <a:sym typeface=""/>
              </a:rPr>
              <a:t>Zellen</a:t>
            </a:r>
            <a:r>
              <a:rPr lang="en-US" sz="700" dirty="0">
                <a:latin typeface="Calibri" panose="020F0502020204030204" pitchFamily="34" charset="0"/>
                <a:sym typeface=""/>
              </a:rPr>
              <a:t>/µl)</a:t>
            </a:r>
          </a:p>
          <a:p>
            <a:r>
              <a:rPr lang="en-US" sz="700" dirty="0">
                <a:latin typeface="Calibri" panose="020F0502020204030204" pitchFamily="34" charset="0"/>
                <a:sym typeface=""/>
              </a:rPr>
              <a:t>*</a:t>
            </a:r>
            <a:r>
              <a:rPr lang="en-US" sz="700" dirty="0" err="1">
                <a:latin typeface="Calibri" panose="020F0502020204030204" pitchFamily="34" charset="0"/>
                <a:sym typeface=""/>
              </a:rPr>
              <a:t>Ziehen</a:t>
            </a:r>
            <a:r>
              <a:rPr lang="en-US" sz="700" dirty="0">
                <a:latin typeface="Calibri" panose="020F0502020204030204" pitchFamily="34" charset="0"/>
                <a:sym typeface=""/>
              </a:rPr>
              <a:t> Sie dies in </a:t>
            </a:r>
            <a:r>
              <a:rPr lang="en-US" sz="700" dirty="0" err="1">
                <a:latin typeface="Calibri" panose="020F0502020204030204" pitchFamily="34" charset="0"/>
                <a:sym typeface=""/>
              </a:rPr>
              <a:t>Erwägung</a:t>
            </a:r>
            <a:r>
              <a:rPr lang="en-US" sz="700" dirty="0">
                <a:latin typeface="Calibri" panose="020F0502020204030204" pitchFamily="34" charset="0"/>
                <a:sym typeface=""/>
              </a:rPr>
              <a:t> </a:t>
            </a:r>
            <a:r>
              <a:rPr lang="en-US" sz="700" dirty="0" err="1">
                <a:latin typeface="Calibri" panose="020F0502020204030204" pitchFamily="34" charset="0"/>
                <a:sym typeface=""/>
              </a:rPr>
              <a:t>bei</a:t>
            </a:r>
            <a:r>
              <a:rPr lang="en-US" sz="700" dirty="0">
                <a:latin typeface="Calibri" panose="020F0502020204030204" pitchFamily="34" charset="0"/>
                <a:sym typeface=""/>
              </a:rPr>
              <a:t> Eos ≥ 100 UND ≥ 2 </a:t>
            </a:r>
            <a:r>
              <a:rPr lang="en-US" sz="700" dirty="0" err="1">
                <a:latin typeface="Calibri" panose="020F0502020204030204" pitchFamily="34" charset="0"/>
                <a:sym typeface=""/>
              </a:rPr>
              <a:t>moderaten</a:t>
            </a:r>
            <a:r>
              <a:rPr lang="en-US" sz="700" dirty="0">
                <a:latin typeface="Calibri" panose="020F0502020204030204" pitchFamily="34" charset="0"/>
                <a:sym typeface=""/>
              </a:rPr>
              <a:t> </a:t>
            </a:r>
            <a:r>
              <a:rPr lang="en-US" sz="700" dirty="0" err="1">
                <a:latin typeface="Calibri" panose="020F0502020204030204" pitchFamily="34" charset="0"/>
                <a:sym typeface=""/>
              </a:rPr>
              <a:t>Exazerbationen</a:t>
            </a:r>
            <a:r>
              <a:rPr lang="en-US" sz="700" dirty="0">
                <a:latin typeface="Calibri" panose="020F0502020204030204" pitchFamily="34" charset="0"/>
                <a:sym typeface=""/>
              </a:rPr>
              <a:t>/1 </a:t>
            </a:r>
            <a:r>
              <a:rPr lang="en-US" sz="700" dirty="0" err="1">
                <a:latin typeface="Calibri" panose="020F0502020204030204" pitchFamily="34" charset="0"/>
                <a:sym typeface=""/>
              </a:rPr>
              <a:t>Hospitalisierung</a:t>
            </a:r>
            <a:r>
              <a:rPr lang="en-US" sz="700" dirty="0">
                <a:latin typeface="Calibri" panose="020F0502020204030204" pitchFamily="34" charset="0"/>
                <a:sym typeface=""/>
              </a:rPr>
              <a:t>.</a:t>
            </a:r>
          </a:p>
          <a:p>
            <a:r>
              <a:rPr lang="en-US" sz="700" dirty="0">
                <a:latin typeface="Calibri" panose="020F0502020204030204" pitchFamily="34" charset="0"/>
                <a:sym typeface=""/>
              </a:rPr>
              <a:t>** </a:t>
            </a:r>
            <a:r>
              <a:rPr lang="en-US" sz="700" dirty="0" err="1">
                <a:latin typeface="Calibri" panose="020F0502020204030204" pitchFamily="34" charset="0"/>
                <a:sym typeface=""/>
              </a:rPr>
              <a:t>Erwägen</a:t>
            </a:r>
            <a:r>
              <a:rPr lang="en-US" sz="700" dirty="0">
                <a:latin typeface="Calibri" panose="020F0502020204030204" pitchFamily="34" charset="0"/>
                <a:sym typeface=""/>
              </a:rPr>
              <a:t> Sie </a:t>
            </a:r>
            <a:r>
              <a:rPr lang="en-US" sz="700" dirty="0" err="1">
                <a:latin typeface="Calibri" panose="020F0502020204030204" pitchFamily="34" charset="0"/>
                <a:sym typeface=""/>
              </a:rPr>
              <a:t>eine</a:t>
            </a:r>
            <a:r>
              <a:rPr lang="en-US" sz="700" dirty="0">
                <a:latin typeface="Calibri" panose="020F0502020204030204" pitchFamily="34" charset="0"/>
                <a:sym typeface=""/>
              </a:rPr>
              <a:t> ICS-</a:t>
            </a:r>
            <a:r>
              <a:rPr lang="en-US" sz="700" dirty="0" err="1">
                <a:latin typeface="Calibri" panose="020F0502020204030204" pitchFamily="34" charset="0"/>
                <a:sym typeface=""/>
              </a:rPr>
              <a:t>Deeskalation</a:t>
            </a:r>
            <a:r>
              <a:rPr lang="en-US" sz="700" dirty="0">
                <a:latin typeface="Calibri" panose="020F0502020204030204" pitchFamily="34" charset="0"/>
                <a:sym typeface=""/>
              </a:rPr>
              <a:t> </a:t>
            </a:r>
            <a:r>
              <a:rPr lang="en-US" sz="700" dirty="0" err="1">
                <a:latin typeface="Calibri" panose="020F0502020204030204" pitchFamily="34" charset="0"/>
                <a:sym typeface=""/>
              </a:rPr>
              <a:t>oder</a:t>
            </a:r>
            <a:r>
              <a:rPr lang="en-US" sz="700" dirty="0">
                <a:latin typeface="Calibri" panose="020F0502020204030204" pitchFamily="34" charset="0"/>
                <a:sym typeface=""/>
              </a:rPr>
              <a:t> </a:t>
            </a:r>
            <a:r>
              <a:rPr lang="en-US" sz="700" dirty="0" err="1">
                <a:latin typeface="Calibri" panose="020F0502020204030204" pitchFamily="34" charset="0"/>
                <a:sym typeface=""/>
              </a:rPr>
              <a:t>einen</a:t>
            </a:r>
            <a:r>
              <a:rPr lang="en-US" sz="700" dirty="0">
                <a:latin typeface="Calibri" panose="020F0502020204030204" pitchFamily="34" charset="0"/>
                <a:sym typeface=""/>
              </a:rPr>
              <a:t> </a:t>
            </a:r>
            <a:r>
              <a:rPr lang="en-US" sz="700" dirty="0" err="1">
                <a:latin typeface="Calibri" panose="020F0502020204030204" pitchFamily="34" charset="0"/>
                <a:sym typeface=""/>
              </a:rPr>
              <a:t>Wechsel</a:t>
            </a:r>
            <a:r>
              <a:rPr lang="en-US" sz="700" dirty="0">
                <a:latin typeface="Calibri" panose="020F0502020204030204" pitchFamily="34" charset="0"/>
                <a:sym typeface=""/>
              </a:rPr>
              <a:t> der </a:t>
            </a:r>
            <a:r>
              <a:rPr lang="en-US" sz="700" dirty="0" err="1">
                <a:latin typeface="Calibri" panose="020F0502020204030204" pitchFamily="34" charset="0"/>
                <a:sym typeface=""/>
              </a:rPr>
              <a:t>Therapie</a:t>
            </a:r>
            <a:r>
              <a:rPr lang="en-US" sz="700" dirty="0">
                <a:latin typeface="Calibri" panose="020F0502020204030204" pitchFamily="34" charset="0"/>
                <a:sym typeface=""/>
              </a:rPr>
              <a:t>, </a:t>
            </a:r>
            <a:r>
              <a:rPr lang="en-US" sz="700" dirty="0" err="1">
                <a:latin typeface="Calibri" panose="020F0502020204030204" pitchFamily="34" charset="0"/>
                <a:sym typeface=""/>
              </a:rPr>
              <a:t>wenn</a:t>
            </a:r>
            <a:r>
              <a:rPr lang="en-US" sz="700" dirty="0">
                <a:latin typeface="Calibri" panose="020F0502020204030204" pitchFamily="34" charset="0"/>
                <a:sym typeface=""/>
              </a:rPr>
              <a:t> </a:t>
            </a:r>
            <a:r>
              <a:rPr lang="en-US" sz="700" dirty="0" err="1">
                <a:latin typeface="Calibri" panose="020F0502020204030204" pitchFamily="34" charset="0"/>
                <a:sym typeface=""/>
              </a:rPr>
              <a:t>eine</a:t>
            </a:r>
            <a:r>
              <a:rPr lang="en-US" sz="700" dirty="0">
                <a:latin typeface="Calibri" panose="020F0502020204030204" pitchFamily="34" charset="0"/>
                <a:sym typeface=""/>
              </a:rPr>
              <a:t> </a:t>
            </a:r>
            <a:r>
              <a:rPr lang="en-US" sz="700" dirty="0" err="1">
                <a:latin typeface="Calibri" panose="020F0502020204030204" pitchFamily="34" charset="0"/>
                <a:sym typeface=""/>
              </a:rPr>
              <a:t>Pneumonie</a:t>
            </a:r>
            <a:r>
              <a:rPr lang="en-US" sz="700" dirty="0">
                <a:latin typeface="Calibri" panose="020F0502020204030204" pitchFamily="34" charset="0"/>
                <a:sym typeface=""/>
              </a:rPr>
              <a:t> </a:t>
            </a:r>
            <a:r>
              <a:rPr lang="en-US" sz="700" dirty="0" err="1">
                <a:latin typeface="Calibri" panose="020F0502020204030204" pitchFamily="34" charset="0"/>
                <a:sym typeface=""/>
              </a:rPr>
              <a:t>auftritt</a:t>
            </a:r>
            <a:r>
              <a:rPr lang="en-US" sz="700" dirty="0">
                <a:latin typeface="Calibri" panose="020F0502020204030204" pitchFamily="34" charset="0"/>
                <a:sym typeface=""/>
              </a:rPr>
              <a:t>, die </a:t>
            </a:r>
            <a:r>
              <a:rPr lang="en-US" sz="700" dirty="0" err="1">
                <a:latin typeface="Calibri" panose="020F0502020204030204" pitchFamily="34" charset="0"/>
                <a:sym typeface=""/>
              </a:rPr>
              <a:t>ursprüngliche</a:t>
            </a:r>
            <a:r>
              <a:rPr lang="en-US" sz="700" dirty="0">
                <a:latin typeface="Calibri" panose="020F0502020204030204" pitchFamily="34" charset="0"/>
                <a:sym typeface=""/>
              </a:rPr>
              <a:t> </a:t>
            </a:r>
            <a:r>
              <a:rPr lang="en-US" sz="700" dirty="0" err="1">
                <a:latin typeface="Calibri" panose="020F0502020204030204" pitchFamily="34" charset="0"/>
                <a:sym typeface=""/>
              </a:rPr>
              <a:t>Indikation</a:t>
            </a:r>
            <a:r>
              <a:rPr lang="en-US" sz="700" dirty="0">
                <a:latin typeface="Calibri" panose="020F0502020204030204" pitchFamily="34" charset="0"/>
                <a:sym typeface=""/>
              </a:rPr>
              <a:t> </a:t>
            </a:r>
            <a:r>
              <a:rPr lang="en-US" sz="700" dirty="0" err="1">
                <a:latin typeface="Calibri" panose="020F0502020204030204" pitchFamily="34" charset="0"/>
                <a:sym typeface=""/>
              </a:rPr>
              <a:t>nicht</a:t>
            </a:r>
            <a:r>
              <a:rPr lang="en-US" sz="700" dirty="0">
                <a:latin typeface="Calibri" panose="020F0502020204030204" pitchFamily="34" charset="0"/>
                <a:sym typeface=""/>
              </a:rPr>
              <a:t> </a:t>
            </a:r>
            <a:r>
              <a:rPr lang="en-US" sz="700" dirty="0" err="1">
                <a:latin typeface="Calibri" panose="020F0502020204030204" pitchFamily="34" charset="0"/>
                <a:sym typeface=""/>
              </a:rPr>
              <a:t>passend</a:t>
            </a:r>
            <a:r>
              <a:rPr lang="en-US" sz="700" dirty="0">
                <a:latin typeface="Calibri" panose="020F0502020204030204" pitchFamily="34" charset="0"/>
                <a:sym typeface=""/>
              </a:rPr>
              <a:t> </a:t>
            </a:r>
            <a:r>
              <a:rPr lang="en-US" sz="700" dirty="0" err="1">
                <a:latin typeface="Calibri" panose="020F0502020204030204" pitchFamily="34" charset="0"/>
                <a:sym typeface=""/>
              </a:rPr>
              <a:t>ist</a:t>
            </a:r>
            <a:r>
              <a:rPr lang="en-US" sz="700" dirty="0">
                <a:latin typeface="Calibri" panose="020F0502020204030204" pitchFamily="34" charset="0"/>
                <a:sym typeface=""/>
              </a:rPr>
              <a:t> </a:t>
            </a:r>
            <a:r>
              <a:rPr lang="en-US" sz="700" dirty="0" err="1">
                <a:latin typeface="Calibri" panose="020F0502020204030204" pitchFamily="34" charset="0"/>
                <a:sym typeface=""/>
              </a:rPr>
              <a:t>oder</a:t>
            </a:r>
            <a:r>
              <a:rPr lang="en-US" sz="700" dirty="0">
                <a:latin typeface="Calibri" panose="020F0502020204030204" pitchFamily="34" charset="0"/>
                <a:sym typeface=""/>
              </a:rPr>
              <a:t> das </a:t>
            </a:r>
            <a:r>
              <a:rPr lang="en-US" sz="700" dirty="0" err="1">
                <a:latin typeface="Calibri" panose="020F0502020204030204" pitchFamily="34" charset="0"/>
                <a:sym typeface=""/>
              </a:rPr>
              <a:t>Ansprechen</a:t>
            </a:r>
            <a:r>
              <a:rPr lang="en-US" sz="700" dirty="0">
                <a:latin typeface="Calibri" panose="020F0502020204030204" pitchFamily="34" charset="0"/>
                <a:sym typeface=""/>
              </a:rPr>
              <a:t> auf ICS </a:t>
            </a:r>
            <a:r>
              <a:rPr lang="en-US" sz="700" dirty="0" err="1">
                <a:latin typeface="Calibri" panose="020F0502020204030204" pitchFamily="34" charset="0"/>
                <a:sym typeface=""/>
              </a:rPr>
              <a:t>ausbleibt</a:t>
            </a:r>
            <a:endParaRPr lang="en-US" sz="700" dirty="0">
              <a:latin typeface="Calibri" panose="020F0502020204030204" pitchFamily="34" charset="0"/>
              <a:sym typeface=""/>
            </a:endParaRPr>
          </a:p>
        </p:txBody>
      </p:sp>
      <p:sp>
        <p:nvSpPr>
          <p:cNvPr id="12" name="TextBox 11">
            <a:extLst>
              <a:ext uri="{FF2B5EF4-FFF2-40B4-BE49-F238E27FC236}">
                <a16:creationId xmlns:a16="http://schemas.microsoft.com/office/drawing/2014/main" id="{5FF33233-2994-4556-B6EB-1EA4B8744940}"/>
              </a:ext>
            </a:extLst>
          </p:cNvPr>
          <p:cNvSpPr txBox="1"/>
          <p:nvPr/>
        </p:nvSpPr>
        <p:spPr>
          <a:xfrm>
            <a:off x="2996186" y="3207665"/>
            <a:ext cx="1118614" cy="954107"/>
          </a:xfrm>
          <a:prstGeom prst="rect">
            <a:avLst/>
          </a:prstGeom>
          <a:solidFill>
            <a:schemeClr val="bg1"/>
          </a:solidFill>
          <a:ln>
            <a:solidFill>
              <a:schemeClr val="tx2"/>
            </a:solidFill>
          </a:ln>
        </p:spPr>
        <p:txBody>
          <a:bodyPr wrap="square">
            <a:spAutoFit/>
          </a:bodyPr>
          <a:lstStyle/>
          <a:p>
            <a:pPr marL="171450" indent="-171450">
              <a:buFont typeface="Arial" panose="020B0604020202020204" pitchFamily="34" charset="0"/>
              <a:buChar char="•"/>
            </a:pPr>
            <a:r>
              <a:rPr lang="en-US" sz="700" dirty="0" err="1">
                <a:latin typeface="Calibri" panose="020F0502020204030204" pitchFamily="34" charset="0"/>
                <a:sym typeface=""/>
              </a:rPr>
              <a:t>Ziehen</a:t>
            </a:r>
            <a:r>
              <a:rPr lang="en-US" sz="700" dirty="0">
                <a:latin typeface="Calibri" panose="020F0502020204030204" pitchFamily="34" charset="0"/>
                <a:sym typeface=""/>
              </a:rPr>
              <a:t> Sie </a:t>
            </a:r>
            <a:r>
              <a:rPr lang="en-US" sz="700" dirty="0" err="1">
                <a:latin typeface="Calibri" panose="020F0502020204030204" pitchFamily="34" charset="0"/>
                <a:sym typeface=""/>
              </a:rPr>
              <a:t>einen</a:t>
            </a:r>
            <a:r>
              <a:rPr lang="en-US" sz="700" dirty="0">
                <a:latin typeface="Calibri" panose="020F0502020204030204" pitchFamily="34" charset="0"/>
                <a:sym typeface=""/>
              </a:rPr>
              <a:t> </a:t>
            </a:r>
            <a:r>
              <a:rPr lang="en-US" sz="700" dirty="0" err="1">
                <a:latin typeface="Calibri" panose="020F0502020204030204" pitchFamily="34" charset="0"/>
                <a:sym typeface=""/>
              </a:rPr>
              <a:t>Wechsel</a:t>
            </a:r>
            <a:r>
              <a:rPr lang="en-US" sz="700" dirty="0">
                <a:latin typeface="Calibri" panose="020F0502020204030204" pitchFamily="34" charset="0"/>
                <a:sym typeface=""/>
              </a:rPr>
              <a:t> des Inhalators </a:t>
            </a:r>
            <a:r>
              <a:rPr lang="en-US" sz="700" dirty="0" err="1">
                <a:latin typeface="Calibri" panose="020F0502020204030204" pitchFamily="34" charset="0"/>
                <a:sym typeface=""/>
              </a:rPr>
              <a:t>oder</a:t>
            </a:r>
            <a:r>
              <a:rPr lang="en-US" sz="700" dirty="0">
                <a:latin typeface="Calibri" panose="020F0502020204030204" pitchFamily="34" charset="0"/>
                <a:sym typeface=""/>
              </a:rPr>
              <a:t> der </a:t>
            </a:r>
            <a:r>
              <a:rPr lang="en-US" sz="700" dirty="0" err="1">
                <a:latin typeface="Calibri" panose="020F0502020204030204" pitchFamily="34" charset="0"/>
                <a:sym typeface=""/>
              </a:rPr>
              <a:t>Moleküle</a:t>
            </a:r>
            <a:r>
              <a:rPr lang="en-US" sz="700" dirty="0">
                <a:latin typeface="Calibri" panose="020F0502020204030204" pitchFamily="34" charset="0"/>
                <a:sym typeface=""/>
              </a:rPr>
              <a:t> in </a:t>
            </a:r>
            <a:r>
              <a:rPr lang="en-US" sz="700" dirty="0" err="1">
                <a:latin typeface="Calibri" panose="020F0502020204030204" pitchFamily="34" charset="0"/>
                <a:sym typeface=""/>
              </a:rPr>
              <a:t>Betracht</a:t>
            </a:r>
            <a:endParaRPr lang="en-US" sz="700" dirty="0">
              <a:latin typeface="Calibri" panose="020F0502020204030204" pitchFamily="34" charset="0"/>
              <a:sym typeface=""/>
            </a:endParaRPr>
          </a:p>
          <a:p>
            <a:pPr marL="171450" indent="-171450">
              <a:buFont typeface="Arial" panose="020B0604020202020204" pitchFamily="34" charset="0"/>
              <a:buChar char="•"/>
            </a:pPr>
            <a:r>
              <a:rPr lang="en-US" sz="700" dirty="0" err="1">
                <a:latin typeface="Calibri" panose="020F0502020204030204" pitchFamily="34" charset="0"/>
                <a:sym typeface=""/>
              </a:rPr>
              <a:t>Bedenken</a:t>
            </a:r>
            <a:r>
              <a:rPr lang="en-US" sz="700" dirty="0">
                <a:latin typeface="Calibri" panose="020F0502020204030204" pitchFamily="34" charset="0"/>
                <a:sym typeface=""/>
              </a:rPr>
              <a:t> (und </a:t>
            </a:r>
            <a:r>
              <a:rPr lang="en-US" sz="700" dirty="0" err="1">
                <a:latin typeface="Calibri" panose="020F0502020204030204" pitchFamily="34" charset="0"/>
                <a:sym typeface=""/>
              </a:rPr>
              <a:t>behandeln</a:t>
            </a:r>
            <a:r>
              <a:rPr lang="en-US" sz="700" dirty="0">
                <a:latin typeface="Calibri" panose="020F0502020204030204" pitchFamily="34" charset="0"/>
                <a:sym typeface=""/>
              </a:rPr>
              <a:t>) Sie </a:t>
            </a:r>
            <a:r>
              <a:rPr lang="en-US" sz="700" dirty="0" err="1">
                <a:latin typeface="Calibri" panose="020F0502020204030204" pitchFamily="34" charset="0"/>
                <a:sym typeface=""/>
              </a:rPr>
              <a:t>andere</a:t>
            </a:r>
            <a:r>
              <a:rPr lang="en-US" sz="700" dirty="0">
                <a:latin typeface="Calibri" panose="020F0502020204030204" pitchFamily="34" charset="0"/>
                <a:sym typeface=""/>
              </a:rPr>
              <a:t> </a:t>
            </a:r>
            <a:r>
              <a:rPr lang="en-US" sz="700" dirty="0" err="1">
                <a:latin typeface="Calibri" panose="020F0502020204030204" pitchFamily="34" charset="0"/>
                <a:sym typeface=""/>
              </a:rPr>
              <a:t>Ursachen</a:t>
            </a:r>
            <a:r>
              <a:rPr lang="en-US" sz="700" dirty="0">
                <a:latin typeface="Calibri" panose="020F0502020204030204" pitchFamily="34" charset="0"/>
                <a:sym typeface=""/>
              </a:rPr>
              <a:t> der </a:t>
            </a:r>
            <a:r>
              <a:rPr lang="en-US" sz="700" dirty="0" err="1">
                <a:latin typeface="Calibri" panose="020F0502020204030204" pitchFamily="34" charset="0"/>
                <a:sym typeface=""/>
              </a:rPr>
              <a:t>Dyspnoe</a:t>
            </a:r>
            <a:endParaRPr lang="en-US" sz="700" dirty="0">
              <a:latin typeface="Calibri" panose="020F0502020204030204" pitchFamily="34" charset="0"/>
              <a:sym typefac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9741" y="299415"/>
            <a:ext cx="4173220" cy="452120"/>
          </a:xfrm>
          <a:prstGeom prst="rect">
            <a:avLst/>
          </a:prstGeom>
        </p:spPr>
        <p:txBody>
          <a:bodyPr vert="horz" wrap="square" lIns="0" tIns="12065" rIns="0" bIns="0">
            <a:spAutoFit/>
          </a:bodyPr>
          <a:lstStyle/>
          <a:p>
            <a:pPr marL="12700">
              <a:lnSpc>
                <a:spcPct val="100000"/>
              </a:lnSpc>
              <a:spcBef>
                <a:spcPts val="95"/>
              </a:spcBef>
            </a:pPr>
            <a:r>
              <a:rPr lang="en-US" dirty="0" err="1">
                <a:latin typeface="Arial" panose="020B0604020202020204" pitchFamily="34" charset="0"/>
                <a:cs typeface="+mn-cs"/>
                <a:sym typeface=""/>
              </a:rPr>
              <a:t>Nächste</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Schritte</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für</a:t>
            </a:r>
            <a:r>
              <a:rPr lang="en-US" dirty="0">
                <a:latin typeface="Arial" panose="020B0604020202020204" pitchFamily="34" charset="0"/>
                <a:cs typeface="+mn-cs"/>
                <a:sym typeface=""/>
              </a:rPr>
              <a:t> Frau </a:t>
            </a:r>
            <a:r>
              <a:rPr lang="en-US" dirty="0" err="1">
                <a:latin typeface="Arial" panose="020B0604020202020204" pitchFamily="34" charset="0"/>
                <a:cs typeface="+mn-cs"/>
                <a:sym typeface=""/>
              </a:rPr>
              <a:t>Vitalina</a:t>
            </a:r>
            <a:endParaRPr lang="en-US" dirty="0">
              <a:latin typeface="Arial" panose="020B0604020202020204" pitchFamily="34" charset="0"/>
              <a:cs typeface="+mn-cs"/>
              <a:sym typeface=""/>
            </a:endParaRPr>
          </a:p>
        </p:txBody>
      </p:sp>
      <p:grpSp>
        <p:nvGrpSpPr>
          <p:cNvPr id="3" name="object 3"/>
          <p:cNvGrpSpPr/>
          <p:nvPr/>
        </p:nvGrpSpPr>
        <p:grpSpPr>
          <a:xfrm>
            <a:off x="1093960" y="2616578"/>
            <a:ext cx="468630" cy="633095"/>
            <a:chOff x="1093960" y="2616578"/>
            <a:chExt cx="468630" cy="633095"/>
          </a:xfrm>
        </p:grpSpPr>
        <p:sp>
          <p:nvSpPr>
            <p:cNvPr id="4" name="object 4"/>
            <p:cNvSpPr/>
            <p:nvPr/>
          </p:nvSpPr>
          <p:spPr>
            <a:xfrm>
              <a:off x="1093960" y="2616578"/>
              <a:ext cx="468435" cy="632797"/>
            </a:xfrm>
            <a:prstGeom prst="rect">
              <a:avLst/>
            </a:prstGeom>
            <a:blipFill>
              <a:blip r:embed="rId2" cstate="print"/>
              <a:stretch>
                <a:fillRect/>
              </a:stretch>
            </a:blipFill>
          </p:spPr>
          <p:txBody>
            <a:bodyPr wrap="square" lIns="0" tIns="0" rIns="0" bIns="0"/>
            <a:lstStyle/>
            <a:p>
              <a:endParaRPr/>
            </a:p>
          </p:txBody>
        </p:sp>
        <p:sp>
          <p:nvSpPr>
            <p:cNvPr id="5" name="object 5"/>
            <p:cNvSpPr/>
            <p:nvPr/>
          </p:nvSpPr>
          <p:spPr>
            <a:xfrm>
              <a:off x="1129283" y="2631948"/>
              <a:ext cx="402590" cy="568960"/>
            </a:xfrm>
            <a:custGeom>
              <a:avLst/>
              <a:gdLst/>
              <a:ahLst/>
              <a:cxnLst/>
              <a:rect l="l" t="t" r="r" b="b"/>
              <a:pathLst>
                <a:path w="402590" h="568960">
                  <a:moveTo>
                    <a:pt x="301752" y="0"/>
                  </a:moveTo>
                  <a:lnTo>
                    <a:pt x="100584" y="0"/>
                  </a:lnTo>
                  <a:lnTo>
                    <a:pt x="100584" y="367283"/>
                  </a:lnTo>
                  <a:lnTo>
                    <a:pt x="0" y="367283"/>
                  </a:lnTo>
                  <a:lnTo>
                    <a:pt x="201168" y="568451"/>
                  </a:lnTo>
                  <a:lnTo>
                    <a:pt x="402335" y="367283"/>
                  </a:lnTo>
                  <a:lnTo>
                    <a:pt x="301752" y="367283"/>
                  </a:lnTo>
                  <a:lnTo>
                    <a:pt x="301752" y="0"/>
                  </a:lnTo>
                  <a:close/>
                </a:path>
              </a:pathLst>
            </a:custGeom>
            <a:solidFill>
              <a:srgbClr val="FFC000"/>
            </a:solidFill>
          </p:spPr>
          <p:txBody>
            <a:bodyPr wrap="square" lIns="0" tIns="0" rIns="0" bIns="0"/>
            <a:lstStyle/>
            <a:p>
              <a:endParaRPr/>
            </a:p>
          </p:txBody>
        </p:sp>
        <p:sp>
          <p:nvSpPr>
            <p:cNvPr id="6" name="object 6"/>
            <p:cNvSpPr/>
            <p:nvPr/>
          </p:nvSpPr>
          <p:spPr>
            <a:xfrm>
              <a:off x="1129283" y="2631948"/>
              <a:ext cx="402590" cy="568960"/>
            </a:xfrm>
            <a:custGeom>
              <a:avLst/>
              <a:gdLst/>
              <a:ahLst/>
              <a:cxnLst/>
              <a:rect l="l" t="t" r="r" b="b"/>
              <a:pathLst>
                <a:path w="402590" h="568960">
                  <a:moveTo>
                    <a:pt x="0" y="367283"/>
                  </a:moveTo>
                  <a:lnTo>
                    <a:pt x="100584" y="367283"/>
                  </a:lnTo>
                  <a:lnTo>
                    <a:pt x="100584" y="0"/>
                  </a:lnTo>
                  <a:lnTo>
                    <a:pt x="301752" y="0"/>
                  </a:lnTo>
                  <a:lnTo>
                    <a:pt x="301752" y="367283"/>
                  </a:lnTo>
                  <a:lnTo>
                    <a:pt x="402335" y="367283"/>
                  </a:lnTo>
                  <a:lnTo>
                    <a:pt x="201168" y="568451"/>
                  </a:lnTo>
                  <a:lnTo>
                    <a:pt x="0" y="367283"/>
                  </a:lnTo>
                  <a:close/>
                </a:path>
              </a:pathLst>
            </a:custGeom>
            <a:ln w="9143">
              <a:solidFill>
                <a:srgbClr val="B6DCDF"/>
              </a:solidFill>
            </a:ln>
          </p:spPr>
          <p:txBody>
            <a:bodyPr wrap="square" lIns="0" tIns="0" rIns="0" bIns="0"/>
            <a:lstStyle/>
            <a:p>
              <a:endParaRPr/>
            </a:p>
          </p:txBody>
        </p:sp>
      </p:grpSp>
      <p:sp>
        <p:nvSpPr>
          <p:cNvPr id="7" name="object 7"/>
          <p:cNvSpPr txBox="1"/>
          <p:nvPr/>
        </p:nvSpPr>
        <p:spPr>
          <a:xfrm>
            <a:off x="290205" y="3112205"/>
            <a:ext cx="1957070" cy="1213153"/>
          </a:xfrm>
          <a:prstGeom prst="rect">
            <a:avLst/>
          </a:prstGeom>
        </p:spPr>
        <p:txBody>
          <a:bodyPr vert="horz" wrap="square" lIns="0" tIns="12700" rIns="0" bIns="0">
            <a:spAutoFit/>
          </a:bodyPr>
          <a:lstStyle/>
          <a:p>
            <a:pPr marL="12700">
              <a:lnSpc>
                <a:spcPct val="100000"/>
              </a:lnSpc>
              <a:spcBef>
                <a:spcPts val="100"/>
              </a:spcBef>
            </a:pPr>
            <a:r>
              <a:rPr lang="en-US" sz="1200" b="1" kern="0" dirty="0" err="1">
                <a:solidFill>
                  <a:srgbClr val="0C1C1D">
                    <a:lumMod val="100000"/>
                  </a:srgbClr>
                </a:solidFill>
                <a:latin typeface="Arial" panose="020B0604020202020204" pitchFamily="34" charset="0"/>
                <a:sym typeface=""/>
              </a:rPr>
              <a:t>Wir</a:t>
            </a:r>
            <a:r>
              <a:rPr lang="en-US" sz="1200" b="1" kern="0" dirty="0">
                <a:solidFill>
                  <a:srgbClr val="0C1C1D">
                    <a:lumMod val="100000"/>
                  </a:srgbClr>
                </a:solidFill>
                <a:latin typeface="Arial" panose="020B0604020202020204" pitchFamily="34" charset="0"/>
                <a:sym typeface=""/>
              </a:rPr>
              <a:t> </a:t>
            </a:r>
            <a:r>
              <a:rPr lang="en-US" sz="1200" b="1" kern="0" dirty="0" err="1">
                <a:solidFill>
                  <a:srgbClr val="0C1C1D">
                    <a:lumMod val="100000"/>
                  </a:srgbClr>
                </a:solidFill>
                <a:latin typeface="Arial" panose="020B0604020202020204" pitchFamily="34" charset="0"/>
                <a:sym typeface=""/>
              </a:rPr>
              <a:t>sollten</a:t>
            </a:r>
            <a:r>
              <a:rPr lang="en-US" sz="1200" b="1" kern="0" dirty="0">
                <a:solidFill>
                  <a:srgbClr val="0C1C1D">
                    <a:lumMod val="100000"/>
                  </a:srgbClr>
                </a:solidFill>
                <a:latin typeface="Arial" panose="020B0604020202020204" pitchFamily="34" charset="0"/>
                <a:sym typeface=""/>
              </a:rPr>
              <a:t>:</a:t>
            </a:r>
          </a:p>
          <a:p>
            <a:pPr marL="227329" indent="-215265">
              <a:lnSpc>
                <a:spcPct val="100000"/>
              </a:lnSpc>
              <a:spcBef>
                <a:spcPts val="5"/>
              </a:spcBef>
              <a:buChar char="•"/>
              <a:tabLst>
                <a:tab pos="227329" algn="l"/>
                <a:tab pos="227965" algn="l"/>
              </a:tabLst>
            </a:pPr>
            <a:r>
              <a:rPr lang="en-US" sz="1200" kern="0" dirty="0">
                <a:solidFill>
                  <a:srgbClr val="0C1C1D">
                    <a:lumMod val="100000"/>
                  </a:srgbClr>
                </a:solidFill>
                <a:latin typeface="Arial" panose="020B0604020202020204" pitchFamily="34" charset="0"/>
                <a:sym typeface=""/>
              </a:rPr>
              <a:t>die </a:t>
            </a:r>
            <a:r>
              <a:rPr lang="en-US" sz="1200" kern="0" dirty="0" err="1">
                <a:solidFill>
                  <a:srgbClr val="0C1C1D">
                    <a:lumMod val="100000"/>
                  </a:srgbClr>
                </a:solidFill>
                <a:latin typeface="Arial" panose="020B0604020202020204" pitchFamily="34" charset="0"/>
                <a:sym typeface=""/>
              </a:rPr>
              <a:t>Exazerbation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behandeln</a:t>
            </a:r>
            <a:endParaRPr lang="en-US" sz="1200" kern="0" dirty="0">
              <a:solidFill>
                <a:srgbClr val="0C1C1D">
                  <a:lumMod val="100000"/>
                </a:srgbClr>
              </a:solidFill>
              <a:latin typeface="Arial" panose="020B0604020202020204" pitchFamily="34" charset="0"/>
              <a:sym typeface=""/>
            </a:endParaRPr>
          </a:p>
          <a:p>
            <a:pPr marL="227329" indent="-215265">
              <a:lnSpc>
                <a:spcPct val="100000"/>
              </a:lnSpc>
              <a:buClr>
                <a:srgbClr val="0C1C1D"/>
              </a:buClr>
              <a:buChar char="•"/>
              <a:tabLst>
                <a:tab pos="227329" algn="l"/>
                <a:tab pos="227965" algn="l"/>
              </a:tabLst>
            </a:pPr>
            <a:r>
              <a:rPr lang="en-US" sz="1200" kern="0" dirty="0">
                <a:solidFill>
                  <a:srgbClr val="C00000">
                    <a:lumMod val="100000"/>
                  </a:srgbClr>
                </a:solidFill>
                <a:latin typeface="Arial" panose="020B0604020202020204" pitchFamily="34" charset="0"/>
                <a:sym typeface=""/>
              </a:rPr>
              <a:t>die ICS </a:t>
            </a:r>
            <a:r>
              <a:rPr lang="en-US" sz="1200" kern="0" dirty="0" err="1">
                <a:solidFill>
                  <a:srgbClr val="C00000">
                    <a:lumMod val="100000"/>
                  </a:srgbClr>
                </a:solidFill>
                <a:latin typeface="Arial" panose="020B0604020202020204" pitchFamily="34" charset="0"/>
                <a:sym typeface=""/>
              </a:rPr>
              <a:t>absetzen</a:t>
            </a:r>
            <a:endParaRPr lang="en-US" sz="1200" kern="0" dirty="0">
              <a:solidFill>
                <a:srgbClr val="C00000">
                  <a:lumMod val="100000"/>
                </a:srgbClr>
              </a:solidFill>
              <a:latin typeface="Arial" panose="020B0604020202020204" pitchFamily="34" charset="0"/>
              <a:sym typeface=""/>
            </a:endParaRPr>
          </a:p>
          <a:p>
            <a:pPr marL="227329" indent="-215265">
              <a:lnSpc>
                <a:spcPct val="100000"/>
              </a:lnSpc>
              <a:buChar char="•"/>
              <a:tabLst>
                <a:tab pos="227329" algn="l"/>
                <a:tab pos="227965" algn="l"/>
              </a:tabLst>
            </a:pPr>
            <a:r>
              <a:rPr lang="en-US" sz="1200" kern="0" dirty="0">
                <a:solidFill>
                  <a:srgbClr val="0C1C1D">
                    <a:lumMod val="100000"/>
                  </a:srgbClr>
                </a:solidFill>
                <a:latin typeface="Arial" panose="020B0604020202020204" pitchFamily="34" charset="0"/>
                <a:sym typeface=""/>
              </a:rPr>
              <a:t>auf LABA + LAMA </a:t>
            </a:r>
            <a:r>
              <a:rPr lang="en-US" sz="1200" kern="0" dirty="0" err="1">
                <a:solidFill>
                  <a:srgbClr val="0C1C1D">
                    <a:lumMod val="100000"/>
                  </a:srgbClr>
                </a:solidFill>
                <a:latin typeface="Arial" panose="020B0604020202020204" pitchFamily="34" charset="0"/>
                <a:sym typeface=""/>
              </a:rPr>
              <a:t>umstellen</a:t>
            </a:r>
            <a:endParaRPr lang="en-US" sz="1200" kern="0" dirty="0">
              <a:solidFill>
                <a:srgbClr val="0C1C1D">
                  <a:lumMod val="100000"/>
                </a:srgbClr>
              </a:solidFill>
              <a:latin typeface="Arial" panose="020B0604020202020204" pitchFamily="34" charset="0"/>
              <a:sym typeface=""/>
            </a:endParaRPr>
          </a:p>
          <a:p>
            <a:pPr marL="184785" marR="106680" indent="-172720">
              <a:lnSpc>
                <a:spcPct val="100000"/>
              </a:lnSpc>
              <a:buClr>
                <a:srgbClr val="0C1C1D"/>
              </a:buClr>
              <a:buFont typeface="Arial"/>
              <a:buChar char="•"/>
              <a:tabLst>
                <a:tab pos="227329" algn="l"/>
                <a:tab pos="227965" algn="l"/>
              </a:tabLst>
            </a:pPr>
            <a:r>
              <a:rPr lang="en-US" kern="0" dirty="0">
                <a:solidFill>
                  <a:schemeClr val="tx1">
                    <a:lumMod val="100000"/>
                  </a:schemeClr>
                </a:solidFill>
                <a:latin typeface="Calibri" panose="020F0502020204030204" pitchFamily="34" charset="0"/>
                <a:sym typeface=""/>
              </a:rPr>
              <a:t>	</a:t>
            </a:r>
            <a:r>
              <a:rPr lang="en-US" sz="1200" kern="0" dirty="0" err="1">
                <a:solidFill>
                  <a:schemeClr val="tx1">
                    <a:lumMod val="100000"/>
                  </a:schemeClr>
                </a:solidFill>
                <a:latin typeface="Calibri" panose="020F0502020204030204" pitchFamily="34" charset="0"/>
                <a:sym typeface=""/>
              </a:rPr>
              <a:t>eine</a:t>
            </a:r>
            <a:r>
              <a:rPr lang="en-US" sz="1200" kern="0" dirty="0">
                <a:solidFill>
                  <a:schemeClr val="tx1">
                    <a:lumMod val="100000"/>
                  </a:schemeClr>
                </a:solidFill>
                <a:latin typeface="Calibri" panose="020F0502020204030204" pitchFamily="34" charset="0"/>
                <a:sym typeface=""/>
              </a:rPr>
              <a:t> pulmonale Rehabilitation </a:t>
            </a:r>
            <a:r>
              <a:rPr lang="en-US" sz="1200" kern="0" dirty="0" err="1">
                <a:solidFill>
                  <a:schemeClr val="tx1">
                    <a:lumMod val="100000"/>
                  </a:schemeClr>
                </a:solidFill>
                <a:latin typeface="Calibri" panose="020F0502020204030204" pitchFamily="34" charset="0"/>
                <a:sym typeface=""/>
              </a:rPr>
              <a:t>empfehlen</a:t>
            </a:r>
            <a:endParaRPr lang="en-US" sz="1200" kern="0" dirty="0">
              <a:solidFill>
                <a:schemeClr val="tx1">
                  <a:lumMod val="100000"/>
                </a:schemeClr>
              </a:solidFill>
              <a:latin typeface="Calibri" panose="020F0502020204030204" pitchFamily="34" charset="0"/>
              <a:sym typeface=""/>
            </a:endParaRPr>
          </a:p>
        </p:txBody>
      </p:sp>
      <p:sp>
        <p:nvSpPr>
          <p:cNvPr id="8" name="object 8"/>
          <p:cNvSpPr/>
          <p:nvPr/>
        </p:nvSpPr>
        <p:spPr>
          <a:xfrm>
            <a:off x="7682483" y="73152"/>
            <a:ext cx="1115568" cy="717803"/>
          </a:xfrm>
          <a:prstGeom prst="rect">
            <a:avLst/>
          </a:prstGeom>
          <a:blipFill>
            <a:blip r:embed="rId3" cstate="print"/>
            <a:stretch>
              <a:fillRect/>
            </a:stretch>
          </a:blipFill>
        </p:spPr>
        <p:txBody>
          <a:bodyPr wrap="square" lIns="0" tIns="0" rIns="0" bIns="0"/>
          <a:lstStyle/>
          <a:p>
            <a:endParaRPr/>
          </a:p>
        </p:txBody>
      </p:sp>
      <p:sp>
        <p:nvSpPr>
          <p:cNvPr id="9" name="object 9"/>
          <p:cNvSpPr txBox="1"/>
          <p:nvPr/>
        </p:nvSpPr>
        <p:spPr>
          <a:xfrm>
            <a:off x="302158" y="4746142"/>
            <a:ext cx="8689442" cy="289823"/>
          </a:xfrm>
          <a:prstGeom prst="rect">
            <a:avLst/>
          </a:prstGeom>
        </p:spPr>
        <p:txBody>
          <a:bodyPr vert="horz" wrap="square" lIns="0" tIns="12700" rIns="0" bIns="0">
            <a:spAutoFit/>
          </a:bodyPr>
          <a:lstStyle/>
          <a:p>
            <a:pPr marL="12700">
              <a:lnSpc>
                <a:spcPct val="100000"/>
              </a:lnSpc>
              <a:spcBef>
                <a:spcPts val="100"/>
              </a:spcBef>
            </a:pPr>
            <a:r>
              <a:rPr lang="en-US" sz="800" kern="0" dirty="0">
                <a:solidFill>
                  <a:schemeClr val="tx1">
                    <a:lumMod val="100000"/>
                  </a:schemeClr>
                </a:solidFill>
                <a:latin typeface="Arial" panose="020B0604020202020204" pitchFamily="34" charset="0"/>
                <a:sym typeface=""/>
              </a:rPr>
              <a:t>Global Initiative for Chronic Obstructive Lung Disease (GOLD) (dt. </a:t>
            </a:r>
            <a:r>
              <a:rPr lang="en-US" sz="800" kern="0" dirty="0" err="1">
                <a:solidFill>
                  <a:schemeClr val="tx1">
                    <a:lumMod val="100000"/>
                  </a:schemeClr>
                </a:solidFill>
                <a:latin typeface="Arial" panose="020B0604020202020204" pitchFamily="34" charset="0"/>
                <a:sym typeface=""/>
              </a:rPr>
              <a:t>Globale</a:t>
            </a:r>
            <a:r>
              <a:rPr lang="en-US" sz="800" kern="0" dirty="0">
                <a:solidFill>
                  <a:schemeClr val="tx1">
                    <a:lumMod val="100000"/>
                  </a:schemeClr>
                </a:solidFill>
                <a:latin typeface="Arial" panose="020B0604020202020204" pitchFamily="34" charset="0"/>
                <a:sym typeface=""/>
              </a:rPr>
              <a:t> Initiative </a:t>
            </a:r>
            <a:r>
              <a:rPr lang="en-US" sz="800" kern="0" dirty="0" err="1">
                <a:solidFill>
                  <a:schemeClr val="tx1">
                    <a:lumMod val="100000"/>
                  </a:schemeClr>
                </a:solidFill>
                <a:latin typeface="Arial" panose="020B0604020202020204" pitchFamily="34" charset="0"/>
                <a:sym typeface=""/>
              </a:rPr>
              <a:t>für</a:t>
            </a:r>
            <a:r>
              <a:rPr lang="en-US" sz="800" kern="0" dirty="0">
                <a:solidFill>
                  <a:schemeClr val="tx1">
                    <a:lumMod val="100000"/>
                  </a:schemeClr>
                </a:solidFill>
                <a:latin typeface="Arial" panose="020B0604020202020204" pitchFamily="34" charset="0"/>
                <a:sym typeface=""/>
              </a:rPr>
              <a:t> </a:t>
            </a:r>
            <a:r>
              <a:rPr lang="en-US" sz="800" kern="0" dirty="0" err="1">
                <a:solidFill>
                  <a:schemeClr val="tx1">
                    <a:lumMod val="100000"/>
                  </a:schemeClr>
                </a:solidFill>
                <a:latin typeface="Arial" panose="020B0604020202020204" pitchFamily="34" charset="0"/>
                <a:sym typeface=""/>
              </a:rPr>
              <a:t>chronisch</a:t>
            </a:r>
            <a:r>
              <a:rPr lang="en-US" sz="800" kern="0" dirty="0">
                <a:solidFill>
                  <a:schemeClr val="tx1">
                    <a:lumMod val="100000"/>
                  </a:schemeClr>
                </a:solidFill>
                <a:latin typeface="Arial" panose="020B0604020202020204" pitchFamily="34" charset="0"/>
                <a:sym typeface=""/>
              </a:rPr>
              <a:t> </a:t>
            </a:r>
            <a:r>
              <a:rPr lang="en-US" sz="800" kern="0" dirty="0" err="1">
                <a:solidFill>
                  <a:schemeClr val="tx1">
                    <a:lumMod val="100000"/>
                  </a:schemeClr>
                </a:solidFill>
                <a:latin typeface="Arial" panose="020B0604020202020204" pitchFamily="34" charset="0"/>
                <a:sym typeface=""/>
              </a:rPr>
              <a:t>obstruktive</a:t>
            </a:r>
            <a:r>
              <a:rPr lang="en-US" sz="800" kern="0" dirty="0">
                <a:solidFill>
                  <a:schemeClr val="tx1">
                    <a:lumMod val="100000"/>
                  </a:schemeClr>
                </a:solidFill>
                <a:latin typeface="Arial" panose="020B0604020202020204" pitchFamily="34" charset="0"/>
                <a:sym typeface=""/>
              </a:rPr>
              <a:t> </a:t>
            </a:r>
            <a:r>
              <a:rPr lang="en-US" sz="800" kern="0" dirty="0" err="1">
                <a:solidFill>
                  <a:schemeClr val="tx1">
                    <a:lumMod val="100000"/>
                  </a:schemeClr>
                </a:solidFill>
                <a:latin typeface="Arial" panose="020B0604020202020204" pitchFamily="34" charset="0"/>
                <a:sym typeface=""/>
              </a:rPr>
              <a:t>Lungenerkrankungen</a:t>
            </a:r>
            <a:r>
              <a:rPr lang="en-US" sz="800" kern="0" dirty="0">
                <a:solidFill>
                  <a:schemeClr val="tx1">
                    <a:lumMod val="100000"/>
                  </a:schemeClr>
                </a:solidFill>
                <a:latin typeface="Arial" panose="020B0604020202020204" pitchFamily="34" charset="0"/>
                <a:sym typeface=""/>
              </a:rPr>
              <a:t>), 2020. </a:t>
            </a:r>
            <a:r>
              <a:rPr lang="en-US" sz="800" kern="0" dirty="0" err="1">
                <a:solidFill>
                  <a:schemeClr val="tx1">
                    <a:lumMod val="100000"/>
                  </a:schemeClr>
                </a:solidFill>
                <a:latin typeface="Arial" panose="020B0604020202020204" pitchFamily="34" charset="0"/>
                <a:sym typeface=""/>
              </a:rPr>
              <a:t>Verfügbar</a:t>
            </a:r>
            <a:r>
              <a:rPr lang="en-US" sz="800" kern="0" dirty="0">
                <a:solidFill>
                  <a:schemeClr val="tx1">
                    <a:lumMod val="100000"/>
                  </a:schemeClr>
                </a:solidFill>
                <a:latin typeface="Arial" panose="020B0604020202020204" pitchFamily="34" charset="0"/>
                <a:sym typeface=""/>
              </a:rPr>
              <a:t> </a:t>
            </a:r>
            <a:r>
              <a:rPr lang="en-US" sz="800" kern="0" dirty="0" err="1">
                <a:solidFill>
                  <a:schemeClr val="tx1">
                    <a:lumMod val="100000"/>
                  </a:schemeClr>
                </a:solidFill>
                <a:latin typeface="Arial" panose="020B0604020202020204" pitchFamily="34" charset="0"/>
                <a:sym typeface=""/>
              </a:rPr>
              <a:t>unter</a:t>
            </a:r>
            <a:r>
              <a:rPr lang="en-US" sz="800" kern="0" dirty="0">
                <a:solidFill>
                  <a:schemeClr val="tx1">
                    <a:lumMod val="100000"/>
                  </a:schemeClr>
                </a:solidFill>
                <a:latin typeface="Arial" panose="020B0604020202020204" pitchFamily="34" charset="0"/>
                <a:sym typeface=""/>
              </a:rPr>
              <a:t> </a:t>
            </a:r>
            <a:r>
              <a:rPr lang="en-US" sz="800" u="sng" kern="0" dirty="0">
                <a:solidFill>
                  <a:srgbClr val="009999">
                    <a:lumMod val="100000"/>
                  </a:srgbClr>
                </a:solidFill>
                <a:uFill>
                  <a:solidFill>
                    <a:srgbClr val="009999"/>
                  </a:solidFill>
                </a:uFill>
                <a:latin typeface="Arial" panose="020B0604020202020204" pitchFamily="34" charset="0"/>
                <a:sym typeface=""/>
                <a:hlinkClick r:id="rId4">
                  <a:extLst>
                    <a:ext uri="{A12FA001-AC4F-418D-AE19-62706E023703}">
                      <ahyp:hlinkClr xmlns:ahyp="http://schemas.microsoft.com/office/drawing/2018/hyperlinkcolor" val="tx"/>
                    </a:ext>
                  </a:extLst>
                </a:hlinkClick>
              </a:rPr>
              <a:t>https://goldcopd.org/</a:t>
            </a:r>
            <a:r>
              <a:rPr lang="en-US" sz="800" kern="0" dirty="0">
                <a:solidFill>
                  <a:schemeClr val="tx1">
                    <a:lumMod val="100000"/>
                  </a:schemeClr>
                </a:solidFill>
                <a:latin typeface="Arial" panose="020B0604020202020204" pitchFamily="34" charset="0"/>
                <a:sym typeface=""/>
              </a:rPr>
              <a:t> </a:t>
            </a:r>
            <a:r>
              <a:rPr dirty="0"/>
              <a:t> </a:t>
            </a:r>
          </a:p>
        </p:txBody>
      </p:sp>
      <p:grpSp>
        <p:nvGrpSpPr>
          <p:cNvPr id="10" name="object 10"/>
          <p:cNvGrpSpPr/>
          <p:nvPr/>
        </p:nvGrpSpPr>
        <p:grpSpPr>
          <a:xfrm>
            <a:off x="3194369" y="1170467"/>
            <a:ext cx="5267325" cy="3488690"/>
            <a:chOff x="3194369" y="1170467"/>
            <a:chExt cx="5267325" cy="3488690"/>
          </a:xfrm>
        </p:grpSpPr>
        <p:sp>
          <p:nvSpPr>
            <p:cNvPr id="11" name="object 11"/>
            <p:cNvSpPr/>
            <p:nvPr/>
          </p:nvSpPr>
          <p:spPr>
            <a:xfrm>
              <a:off x="3194369" y="1170467"/>
              <a:ext cx="5266816" cy="3488394"/>
            </a:xfrm>
            <a:prstGeom prst="rect">
              <a:avLst/>
            </a:prstGeom>
            <a:blipFill>
              <a:blip r:embed="rId5" cstate="print"/>
              <a:stretch>
                <a:fillRect/>
              </a:stretch>
            </a:blipFill>
          </p:spPr>
          <p:txBody>
            <a:bodyPr wrap="square" lIns="0" tIns="0" rIns="0" bIns="0"/>
            <a:lstStyle/>
            <a:p>
              <a:endParaRPr/>
            </a:p>
          </p:txBody>
        </p:sp>
        <p:sp>
          <p:nvSpPr>
            <p:cNvPr id="12" name="object 12"/>
            <p:cNvSpPr/>
            <p:nvPr/>
          </p:nvSpPr>
          <p:spPr>
            <a:xfrm>
              <a:off x="5826251" y="1935479"/>
              <a:ext cx="338327" cy="637032"/>
            </a:xfrm>
            <a:prstGeom prst="rect">
              <a:avLst/>
            </a:prstGeom>
            <a:blipFill>
              <a:blip r:embed="rId6" cstate="print"/>
              <a:stretch>
                <a:fillRect/>
              </a:stretch>
            </a:blipFill>
          </p:spPr>
          <p:txBody>
            <a:bodyPr wrap="square" lIns="0" tIns="0" rIns="0" bIns="0"/>
            <a:lstStyle/>
            <a:p>
              <a:endParaRPr/>
            </a:p>
          </p:txBody>
        </p:sp>
      </p:grpSp>
      <p:sp>
        <p:nvSpPr>
          <p:cNvPr id="13" name="object 13"/>
          <p:cNvSpPr txBox="1"/>
          <p:nvPr/>
        </p:nvSpPr>
        <p:spPr>
          <a:xfrm>
            <a:off x="265102" y="1198241"/>
            <a:ext cx="2113280" cy="940435"/>
          </a:xfrm>
          <a:prstGeom prst="rect">
            <a:avLst/>
          </a:prstGeom>
        </p:spPr>
        <p:txBody>
          <a:bodyPr vert="horz" wrap="square" lIns="0" tIns="12700" rIns="0" bIns="0">
            <a:spAutoFit/>
          </a:bodyPr>
          <a:lstStyle/>
          <a:p>
            <a:pPr marL="184785" indent="-172720">
              <a:lnSpc>
                <a:spcPct val="100000"/>
              </a:lnSpc>
              <a:spcBef>
                <a:spcPts val="100"/>
              </a:spcBef>
              <a:buChar char="•"/>
              <a:tabLst>
                <a:tab pos="185420" algn="l"/>
              </a:tabLst>
            </a:pPr>
            <a:r>
              <a:rPr lang="en-US" sz="1200" kern="0" dirty="0">
                <a:solidFill>
                  <a:srgbClr val="0C1C1D">
                    <a:lumMod val="100000"/>
                  </a:srgbClr>
                </a:solidFill>
                <a:latin typeface="Arial" panose="020B0604020202020204" pitchFamily="34" charset="0"/>
                <a:sym typeface=""/>
              </a:rPr>
              <a:t>CAT-</a:t>
            </a:r>
            <a:r>
              <a:rPr lang="en-US" sz="1200" kern="0" dirty="0" err="1">
                <a:solidFill>
                  <a:srgbClr val="0C1C1D">
                    <a:lumMod val="100000"/>
                  </a:srgbClr>
                </a:solidFill>
                <a:latin typeface="Arial" panose="020B0604020202020204" pitchFamily="34" charset="0"/>
                <a:sym typeface=""/>
              </a:rPr>
              <a:t>Ergebnis</a:t>
            </a:r>
            <a:r>
              <a:rPr lang="en-US" sz="1200" kern="0" dirty="0">
                <a:solidFill>
                  <a:srgbClr val="0C1C1D">
                    <a:lumMod val="100000"/>
                  </a:srgbClr>
                </a:solidFill>
                <a:latin typeface="Arial" panose="020B0604020202020204" pitchFamily="34" charset="0"/>
                <a:sym typeface=""/>
              </a:rPr>
              <a:t>: 28</a:t>
            </a:r>
          </a:p>
          <a:p>
            <a:pPr marL="184785" indent="-172720">
              <a:lnSpc>
                <a:spcPct val="100000"/>
              </a:lnSpc>
              <a:buChar char="•"/>
              <a:tabLst>
                <a:tab pos="185420" algn="l"/>
              </a:tabLst>
            </a:pPr>
            <a:r>
              <a:rPr lang="en-US" sz="1200" kern="0" dirty="0">
                <a:solidFill>
                  <a:srgbClr val="0C1C1D">
                    <a:lumMod val="100000"/>
                  </a:srgbClr>
                </a:solidFill>
                <a:latin typeface="Arial" panose="020B0604020202020204" pitchFamily="34" charset="0"/>
                <a:sym typeface=""/>
              </a:rPr>
              <a:t>2 moderate </a:t>
            </a:r>
            <a:r>
              <a:rPr lang="en-US" sz="1200" kern="0" dirty="0" err="1">
                <a:solidFill>
                  <a:srgbClr val="0C1C1D">
                    <a:lumMod val="100000"/>
                  </a:srgbClr>
                </a:solidFill>
                <a:latin typeface="Arial" panose="020B0604020202020204" pitchFamily="34" charset="0"/>
                <a:sym typeface=""/>
              </a:rPr>
              <a:t>Exazerbationen</a:t>
            </a:r>
            <a:r>
              <a:rPr lang="en-US" sz="1200" kern="0" dirty="0">
                <a:solidFill>
                  <a:srgbClr val="0C1C1D">
                    <a:lumMod val="100000"/>
                  </a:srgbClr>
                </a:solidFill>
                <a:latin typeface="Arial" panose="020B0604020202020204" pitchFamily="34" charset="0"/>
                <a:sym typeface=""/>
              </a:rPr>
              <a:t> in</a:t>
            </a:r>
          </a:p>
          <a:p>
            <a:pPr marL="184785">
              <a:lnSpc>
                <a:spcPct val="100000"/>
              </a:lnSpc>
            </a:pPr>
            <a:r>
              <a:rPr lang="en-US" sz="1200" kern="0" dirty="0">
                <a:solidFill>
                  <a:srgbClr val="0C1C1D">
                    <a:lumMod val="100000"/>
                  </a:srgbClr>
                </a:solidFill>
                <a:latin typeface="Arial" panose="020B0604020202020204" pitchFamily="34" charset="0"/>
                <a:sym typeface=""/>
              </a:rPr>
              <a:t>den </a:t>
            </a:r>
            <a:r>
              <a:rPr lang="en-US" sz="1200" kern="0" dirty="0" err="1">
                <a:solidFill>
                  <a:srgbClr val="0C1C1D">
                    <a:lumMod val="100000"/>
                  </a:srgbClr>
                </a:solidFill>
                <a:latin typeface="Arial" panose="020B0604020202020204" pitchFamily="34" charset="0"/>
                <a:sym typeface=""/>
              </a:rPr>
              <a:t>letzten</a:t>
            </a:r>
            <a:r>
              <a:rPr lang="en-US" sz="1200" kern="0" dirty="0">
                <a:solidFill>
                  <a:srgbClr val="0C1C1D">
                    <a:lumMod val="100000"/>
                  </a:srgbClr>
                </a:solidFill>
                <a:latin typeface="Arial" panose="020B0604020202020204" pitchFamily="34" charset="0"/>
                <a:sym typeface=""/>
              </a:rPr>
              <a:t> 12 </a:t>
            </a:r>
            <a:r>
              <a:rPr lang="en-US" sz="1200" kern="0" dirty="0" err="1">
                <a:solidFill>
                  <a:srgbClr val="0C1C1D">
                    <a:lumMod val="100000"/>
                  </a:srgbClr>
                </a:solidFill>
                <a:latin typeface="Arial" panose="020B0604020202020204" pitchFamily="34" charset="0"/>
                <a:sym typeface=""/>
              </a:rPr>
              <a:t>Monaten</a:t>
            </a:r>
            <a:endParaRPr lang="en-US" sz="1200" kern="0" dirty="0">
              <a:solidFill>
                <a:srgbClr val="0C1C1D">
                  <a:lumMod val="100000"/>
                </a:srgbClr>
              </a:solidFill>
              <a:latin typeface="Arial" panose="020B0604020202020204" pitchFamily="34" charset="0"/>
              <a:sym typeface=""/>
            </a:endParaRPr>
          </a:p>
          <a:p>
            <a:pPr marL="184785" indent="-172720">
              <a:lnSpc>
                <a:spcPct val="100000"/>
              </a:lnSpc>
              <a:buChar char="•"/>
              <a:tabLst>
                <a:tab pos="185420" algn="l"/>
              </a:tabLst>
            </a:pPr>
            <a:r>
              <a:rPr lang="en-US" sz="1200" kern="0" dirty="0" err="1">
                <a:solidFill>
                  <a:srgbClr val="0C1C1D">
                    <a:lumMod val="100000"/>
                  </a:srgbClr>
                </a:solidFill>
                <a:latin typeface="Arial" panose="020B0604020202020204" pitchFamily="34" charset="0"/>
                <a:sym typeface=""/>
              </a:rPr>
              <a:t>Keine</a:t>
            </a:r>
            <a:r>
              <a:rPr lang="en-US" sz="1200" kern="0" dirty="0">
                <a:solidFill>
                  <a:srgbClr val="0C1C1D">
                    <a:lumMod val="100000"/>
                  </a:srgbClr>
                </a:solidFill>
                <a:latin typeface="Arial" panose="020B0604020202020204" pitchFamily="34" charset="0"/>
                <a:sym typeface=""/>
              </a:rPr>
              <a:t> Eosinophile</a:t>
            </a:r>
          </a:p>
          <a:p>
            <a:pPr marL="184785" indent="-172720">
              <a:lnSpc>
                <a:spcPct val="100000"/>
              </a:lnSpc>
              <a:buChar char="•"/>
              <a:tabLst>
                <a:tab pos="185420" algn="l"/>
              </a:tabLst>
            </a:pPr>
            <a:r>
              <a:rPr lang="en-US" sz="1200" dirty="0" err="1">
                <a:solidFill>
                  <a:srgbClr val="0C1C1D"/>
                </a:solidFill>
                <a:latin typeface="Arial" panose="020B0604020202020204" pitchFamily="34" charset="0"/>
                <a:sym typeface=""/>
              </a:rPr>
              <a:t>Nichtraucherin</a:t>
            </a:r>
            <a:endParaRPr lang="en-US" sz="1200" dirty="0">
              <a:latin typeface="Arial" panose="020B0604020202020204" pitchFamily="34" charset="0"/>
              <a:sym typeface=""/>
            </a:endParaRPr>
          </a:p>
        </p:txBody>
      </p:sp>
      <p:sp>
        <p:nvSpPr>
          <p:cNvPr id="15" name="TextBox 14">
            <a:extLst>
              <a:ext uri="{FF2B5EF4-FFF2-40B4-BE49-F238E27FC236}">
                <a16:creationId xmlns:a16="http://schemas.microsoft.com/office/drawing/2014/main" id="{0F71B40C-5C17-43E4-BE4E-91D2503457B4}"/>
              </a:ext>
            </a:extLst>
          </p:cNvPr>
          <p:cNvSpPr txBox="1"/>
          <p:nvPr/>
        </p:nvSpPr>
        <p:spPr>
          <a:xfrm>
            <a:off x="3194369" y="1175896"/>
            <a:ext cx="5387594" cy="738664"/>
          </a:xfrm>
          <a:prstGeom prst="rect">
            <a:avLst/>
          </a:prstGeom>
          <a:solidFill>
            <a:srgbClr val="FFC000"/>
          </a:solidFill>
        </p:spPr>
        <p:txBody>
          <a:bodyPr wrap="square">
            <a:spAutoFit/>
          </a:bodyPr>
          <a:lstStyle/>
          <a:p>
            <a:pPr marL="228600" indent="-228600">
              <a:buAutoNum type="arabicPeriod"/>
            </a:pPr>
            <a:r>
              <a:rPr lang="en-US" sz="600">
                <a:latin typeface="Calibri" panose="020F0502020204030204" pitchFamily="34" charset="0"/>
                <a:sym typeface=""/>
              </a:rPr>
              <a:t>WENN DIE INITIALTHERAPIE AUSREICHEND EFFEKTIV IST, SETZEN SIE SIE FORT</a:t>
            </a:r>
          </a:p>
          <a:p>
            <a:pPr marL="228600" indent="-228600">
              <a:buAutoNum type="arabicPeriod"/>
            </a:pPr>
            <a:r>
              <a:rPr lang="en-US" sz="600">
                <a:latin typeface="Calibri" panose="020F0502020204030204" pitchFamily="34" charset="0"/>
                <a:sym typeface=""/>
              </a:rPr>
              <a:t>FALLS NICHT:    </a:t>
            </a:r>
          </a:p>
          <a:p>
            <a:pPr marL="685800" lvl="1" indent="-228600">
              <a:buFont typeface="Arial" panose="020B0604020202020204" pitchFamily="34" charset="0"/>
              <a:buChar char="•"/>
            </a:pPr>
            <a:r>
              <a:rPr lang="en-US" sz="600">
                <a:latin typeface="Calibri" panose="020F0502020204030204" pitchFamily="34" charset="0"/>
                <a:sym typeface=""/>
              </a:rPr>
              <a:t>Ziehen Sie eine Behandlung des vorherrschenden behandelbaren Merkmals (treatable trait) in Erwägung (Dyspnoe oder Exazerbationen)</a:t>
            </a:r>
          </a:p>
          <a:p>
            <a:pPr marL="1143000" lvl="2" indent="-228600">
              <a:buFont typeface="Arial" panose="020B0604020202020204" pitchFamily="34" charset="0"/>
              <a:buChar char="•"/>
            </a:pPr>
            <a:r>
              <a:rPr lang="en-US" sz="600">
                <a:latin typeface="Calibri" panose="020F0502020204030204" pitchFamily="34" charset="0"/>
                <a:sym typeface=""/>
              </a:rPr>
              <a:t>Richten Sie sich nach dem Pfaddiagramm für „Exazerbationen“, wenn Exazerbationen und Dyspnoe behandelt werden müssen</a:t>
            </a:r>
          </a:p>
          <a:p>
            <a:pPr marL="685800" lvl="1" indent="-228600">
              <a:buFont typeface="Arial" panose="020B0604020202020204" pitchFamily="34" charset="0"/>
              <a:buChar char="•"/>
            </a:pPr>
            <a:r>
              <a:rPr lang="en-US" sz="600">
                <a:latin typeface="Calibri" panose="020F0502020204030204" pitchFamily="34" charset="0"/>
                <a:sym typeface=""/>
              </a:rPr>
              <a:t>Ordnen Sie die Patientin dem Kästchen zu, das ihrer aktuellen Behandlung entspricht, und folgen Sie den Angaben</a:t>
            </a:r>
          </a:p>
          <a:p>
            <a:pPr marL="685800" lvl="1" indent="-228600">
              <a:buFont typeface="Arial" panose="020B0604020202020204" pitchFamily="34" charset="0"/>
              <a:buChar char="•"/>
            </a:pPr>
            <a:r>
              <a:rPr lang="en-US" sz="600">
                <a:latin typeface="Calibri" panose="020F0502020204030204" pitchFamily="34" charset="0"/>
                <a:sym typeface=""/>
              </a:rPr>
              <a:t>Anwendung, Anpassung und Überprüfung der Behandlung</a:t>
            </a:r>
          </a:p>
          <a:p>
            <a:pPr marL="685800" lvl="1" indent="-228600">
              <a:buFont typeface="Arial" panose="020B0604020202020204" pitchFamily="34" charset="0"/>
              <a:buChar char="•"/>
            </a:pPr>
            <a:r>
              <a:rPr lang="en-US" sz="600">
                <a:latin typeface="Calibri" panose="020F0502020204030204" pitchFamily="34" charset="0"/>
                <a:sym typeface=""/>
              </a:rPr>
              <a:t>Diese Empfehlungen sind nicht von der ABCD-Bewertung bei der Diagnosestellung abhängig</a:t>
            </a:r>
          </a:p>
        </p:txBody>
      </p:sp>
      <p:sp>
        <p:nvSpPr>
          <p:cNvPr id="19" name="TextBox 18">
            <a:extLst>
              <a:ext uri="{FF2B5EF4-FFF2-40B4-BE49-F238E27FC236}">
                <a16:creationId xmlns:a16="http://schemas.microsoft.com/office/drawing/2014/main" id="{9E43E227-4E9C-49EA-A8A1-4B672FEEFF62}"/>
              </a:ext>
            </a:extLst>
          </p:cNvPr>
          <p:cNvSpPr txBox="1"/>
          <p:nvPr/>
        </p:nvSpPr>
        <p:spPr>
          <a:xfrm>
            <a:off x="3110177" y="4228268"/>
            <a:ext cx="5387594" cy="523220"/>
          </a:xfrm>
          <a:prstGeom prst="rect">
            <a:avLst/>
          </a:prstGeom>
          <a:solidFill>
            <a:srgbClr val="FFC000"/>
          </a:solidFill>
        </p:spPr>
        <p:txBody>
          <a:bodyPr wrap="square">
            <a:spAutoFit/>
          </a:bodyPr>
          <a:lstStyle/>
          <a:p>
            <a:r>
              <a:rPr lang="en-US" sz="700" dirty="0">
                <a:latin typeface="Calibri" panose="020F0502020204030204" pitchFamily="34" charset="0"/>
                <a:sym typeface=""/>
              </a:rPr>
              <a:t>Eos = eosinophile </a:t>
            </a:r>
            <a:r>
              <a:rPr lang="en-US" sz="700" dirty="0" err="1">
                <a:latin typeface="Calibri" panose="020F0502020204030204" pitchFamily="34" charset="0"/>
                <a:sym typeface=""/>
              </a:rPr>
              <a:t>Granulozyten</a:t>
            </a:r>
            <a:r>
              <a:rPr lang="en-US" sz="700" dirty="0">
                <a:latin typeface="Calibri" panose="020F0502020204030204" pitchFamily="34" charset="0"/>
                <a:sym typeface=""/>
              </a:rPr>
              <a:t> (</a:t>
            </a:r>
            <a:r>
              <a:rPr lang="en-US" sz="700" dirty="0" err="1">
                <a:latin typeface="Calibri" panose="020F0502020204030204" pitchFamily="34" charset="0"/>
                <a:sym typeface=""/>
              </a:rPr>
              <a:t>Zellen</a:t>
            </a:r>
            <a:r>
              <a:rPr lang="en-US" sz="700" dirty="0">
                <a:latin typeface="Calibri" panose="020F0502020204030204" pitchFamily="34" charset="0"/>
                <a:sym typeface=""/>
              </a:rPr>
              <a:t>/µl)</a:t>
            </a:r>
          </a:p>
          <a:p>
            <a:r>
              <a:rPr lang="en-US" sz="700" dirty="0">
                <a:latin typeface="Calibri" panose="020F0502020204030204" pitchFamily="34" charset="0"/>
                <a:sym typeface=""/>
              </a:rPr>
              <a:t>*</a:t>
            </a:r>
            <a:r>
              <a:rPr lang="en-US" sz="700" dirty="0" err="1">
                <a:latin typeface="Calibri" panose="020F0502020204030204" pitchFamily="34" charset="0"/>
                <a:sym typeface=""/>
              </a:rPr>
              <a:t>Ziehen</a:t>
            </a:r>
            <a:r>
              <a:rPr lang="en-US" sz="700" dirty="0">
                <a:latin typeface="Calibri" panose="020F0502020204030204" pitchFamily="34" charset="0"/>
                <a:sym typeface=""/>
              </a:rPr>
              <a:t> Sie dies in </a:t>
            </a:r>
            <a:r>
              <a:rPr lang="en-US" sz="700" dirty="0" err="1">
                <a:latin typeface="Calibri" panose="020F0502020204030204" pitchFamily="34" charset="0"/>
                <a:sym typeface=""/>
              </a:rPr>
              <a:t>Erwägung</a:t>
            </a:r>
            <a:r>
              <a:rPr lang="en-US" sz="700" dirty="0">
                <a:latin typeface="Calibri" panose="020F0502020204030204" pitchFamily="34" charset="0"/>
                <a:sym typeface=""/>
              </a:rPr>
              <a:t> </a:t>
            </a:r>
            <a:r>
              <a:rPr lang="en-US" sz="700" dirty="0" err="1">
                <a:latin typeface="Calibri" panose="020F0502020204030204" pitchFamily="34" charset="0"/>
                <a:sym typeface=""/>
              </a:rPr>
              <a:t>bei</a:t>
            </a:r>
            <a:r>
              <a:rPr lang="en-US" sz="700" dirty="0">
                <a:latin typeface="Calibri" panose="020F0502020204030204" pitchFamily="34" charset="0"/>
                <a:sym typeface=""/>
              </a:rPr>
              <a:t> Eos ≥ 100 UND ≥ 2 </a:t>
            </a:r>
            <a:r>
              <a:rPr lang="en-US" sz="700" dirty="0" err="1">
                <a:latin typeface="Calibri" panose="020F0502020204030204" pitchFamily="34" charset="0"/>
                <a:sym typeface=""/>
              </a:rPr>
              <a:t>moderaten</a:t>
            </a:r>
            <a:r>
              <a:rPr lang="en-US" sz="700" dirty="0">
                <a:latin typeface="Calibri" panose="020F0502020204030204" pitchFamily="34" charset="0"/>
                <a:sym typeface=""/>
              </a:rPr>
              <a:t> </a:t>
            </a:r>
            <a:r>
              <a:rPr lang="en-US" sz="700" dirty="0" err="1">
                <a:latin typeface="Calibri" panose="020F0502020204030204" pitchFamily="34" charset="0"/>
                <a:sym typeface=""/>
              </a:rPr>
              <a:t>Exazerbationen</a:t>
            </a:r>
            <a:r>
              <a:rPr lang="en-US" sz="700" dirty="0">
                <a:latin typeface="Calibri" panose="020F0502020204030204" pitchFamily="34" charset="0"/>
                <a:sym typeface=""/>
              </a:rPr>
              <a:t>/1 </a:t>
            </a:r>
            <a:r>
              <a:rPr lang="en-US" sz="700" dirty="0" err="1">
                <a:latin typeface="Calibri" panose="020F0502020204030204" pitchFamily="34" charset="0"/>
                <a:sym typeface=""/>
              </a:rPr>
              <a:t>Hospitalisierung</a:t>
            </a:r>
            <a:r>
              <a:rPr lang="en-US" sz="700" dirty="0">
                <a:latin typeface="Calibri" panose="020F0502020204030204" pitchFamily="34" charset="0"/>
                <a:sym typeface=""/>
              </a:rPr>
              <a:t>.</a:t>
            </a:r>
          </a:p>
          <a:p>
            <a:r>
              <a:rPr lang="en-US" sz="700" dirty="0">
                <a:latin typeface="Calibri" panose="020F0502020204030204" pitchFamily="34" charset="0"/>
                <a:sym typeface=""/>
              </a:rPr>
              <a:t>** </a:t>
            </a:r>
            <a:r>
              <a:rPr lang="en-US" sz="700" dirty="0" err="1">
                <a:latin typeface="Calibri" panose="020F0502020204030204" pitchFamily="34" charset="0"/>
                <a:sym typeface=""/>
              </a:rPr>
              <a:t>Erwägen</a:t>
            </a:r>
            <a:r>
              <a:rPr lang="en-US" sz="700" dirty="0">
                <a:latin typeface="Calibri" panose="020F0502020204030204" pitchFamily="34" charset="0"/>
                <a:sym typeface=""/>
              </a:rPr>
              <a:t> Sie </a:t>
            </a:r>
            <a:r>
              <a:rPr lang="en-US" sz="700" dirty="0" err="1">
                <a:latin typeface="Calibri" panose="020F0502020204030204" pitchFamily="34" charset="0"/>
                <a:sym typeface=""/>
              </a:rPr>
              <a:t>eine</a:t>
            </a:r>
            <a:r>
              <a:rPr lang="en-US" sz="700" dirty="0">
                <a:latin typeface="Calibri" panose="020F0502020204030204" pitchFamily="34" charset="0"/>
                <a:sym typeface=""/>
              </a:rPr>
              <a:t> ICS-</a:t>
            </a:r>
            <a:r>
              <a:rPr lang="en-US" sz="700" dirty="0" err="1">
                <a:latin typeface="Calibri" panose="020F0502020204030204" pitchFamily="34" charset="0"/>
                <a:sym typeface=""/>
              </a:rPr>
              <a:t>Deeskalation</a:t>
            </a:r>
            <a:r>
              <a:rPr lang="en-US" sz="700" dirty="0">
                <a:latin typeface="Calibri" panose="020F0502020204030204" pitchFamily="34" charset="0"/>
                <a:sym typeface=""/>
              </a:rPr>
              <a:t> </a:t>
            </a:r>
            <a:r>
              <a:rPr lang="en-US" sz="700" dirty="0" err="1">
                <a:latin typeface="Calibri" panose="020F0502020204030204" pitchFamily="34" charset="0"/>
                <a:sym typeface=""/>
              </a:rPr>
              <a:t>oder</a:t>
            </a:r>
            <a:r>
              <a:rPr lang="en-US" sz="700" dirty="0">
                <a:latin typeface="Calibri" panose="020F0502020204030204" pitchFamily="34" charset="0"/>
                <a:sym typeface=""/>
              </a:rPr>
              <a:t> </a:t>
            </a:r>
            <a:r>
              <a:rPr lang="en-US" sz="700" dirty="0" err="1">
                <a:latin typeface="Calibri" panose="020F0502020204030204" pitchFamily="34" charset="0"/>
                <a:sym typeface=""/>
              </a:rPr>
              <a:t>einen</a:t>
            </a:r>
            <a:r>
              <a:rPr lang="en-US" sz="700" dirty="0">
                <a:latin typeface="Calibri" panose="020F0502020204030204" pitchFamily="34" charset="0"/>
                <a:sym typeface=""/>
              </a:rPr>
              <a:t> </a:t>
            </a:r>
            <a:r>
              <a:rPr lang="en-US" sz="700" dirty="0" err="1">
                <a:latin typeface="Calibri" panose="020F0502020204030204" pitchFamily="34" charset="0"/>
                <a:sym typeface=""/>
              </a:rPr>
              <a:t>Wechsel</a:t>
            </a:r>
            <a:r>
              <a:rPr lang="en-US" sz="700" dirty="0">
                <a:latin typeface="Calibri" panose="020F0502020204030204" pitchFamily="34" charset="0"/>
                <a:sym typeface=""/>
              </a:rPr>
              <a:t> der </a:t>
            </a:r>
            <a:r>
              <a:rPr lang="en-US" sz="700" dirty="0" err="1">
                <a:latin typeface="Calibri" panose="020F0502020204030204" pitchFamily="34" charset="0"/>
                <a:sym typeface=""/>
              </a:rPr>
              <a:t>Therapie</a:t>
            </a:r>
            <a:r>
              <a:rPr lang="en-US" sz="700" dirty="0">
                <a:latin typeface="Calibri" panose="020F0502020204030204" pitchFamily="34" charset="0"/>
                <a:sym typeface=""/>
              </a:rPr>
              <a:t>, </a:t>
            </a:r>
            <a:r>
              <a:rPr lang="en-US" sz="700" dirty="0" err="1">
                <a:latin typeface="Calibri" panose="020F0502020204030204" pitchFamily="34" charset="0"/>
                <a:sym typeface=""/>
              </a:rPr>
              <a:t>wenn</a:t>
            </a:r>
            <a:r>
              <a:rPr lang="en-US" sz="700" dirty="0">
                <a:latin typeface="Calibri" panose="020F0502020204030204" pitchFamily="34" charset="0"/>
                <a:sym typeface=""/>
              </a:rPr>
              <a:t> </a:t>
            </a:r>
            <a:r>
              <a:rPr lang="en-US" sz="700" dirty="0" err="1">
                <a:latin typeface="Calibri" panose="020F0502020204030204" pitchFamily="34" charset="0"/>
                <a:sym typeface=""/>
              </a:rPr>
              <a:t>eine</a:t>
            </a:r>
            <a:r>
              <a:rPr lang="en-US" sz="700" dirty="0">
                <a:latin typeface="Calibri" panose="020F0502020204030204" pitchFamily="34" charset="0"/>
                <a:sym typeface=""/>
              </a:rPr>
              <a:t> </a:t>
            </a:r>
            <a:r>
              <a:rPr lang="en-US" sz="700" dirty="0" err="1">
                <a:latin typeface="Calibri" panose="020F0502020204030204" pitchFamily="34" charset="0"/>
                <a:sym typeface=""/>
              </a:rPr>
              <a:t>Pneumonie</a:t>
            </a:r>
            <a:r>
              <a:rPr lang="en-US" sz="700" dirty="0">
                <a:latin typeface="Calibri" panose="020F0502020204030204" pitchFamily="34" charset="0"/>
                <a:sym typeface=""/>
              </a:rPr>
              <a:t> </a:t>
            </a:r>
            <a:r>
              <a:rPr lang="en-US" sz="700" dirty="0" err="1">
                <a:latin typeface="Calibri" panose="020F0502020204030204" pitchFamily="34" charset="0"/>
                <a:sym typeface=""/>
              </a:rPr>
              <a:t>auftritt</a:t>
            </a:r>
            <a:r>
              <a:rPr lang="en-US" sz="700" dirty="0">
                <a:latin typeface="Calibri" panose="020F0502020204030204" pitchFamily="34" charset="0"/>
                <a:sym typeface=""/>
              </a:rPr>
              <a:t>, die </a:t>
            </a:r>
            <a:r>
              <a:rPr lang="en-US" sz="700" dirty="0" err="1">
                <a:latin typeface="Calibri" panose="020F0502020204030204" pitchFamily="34" charset="0"/>
                <a:sym typeface=""/>
              </a:rPr>
              <a:t>ursprüngliche</a:t>
            </a:r>
            <a:r>
              <a:rPr lang="en-US" sz="700" dirty="0">
                <a:latin typeface="Calibri" panose="020F0502020204030204" pitchFamily="34" charset="0"/>
                <a:sym typeface=""/>
              </a:rPr>
              <a:t> </a:t>
            </a:r>
            <a:r>
              <a:rPr lang="en-US" sz="700" dirty="0" err="1">
                <a:latin typeface="Calibri" panose="020F0502020204030204" pitchFamily="34" charset="0"/>
                <a:sym typeface=""/>
              </a:rPr>
              <a:t>Indikation</a:t>
            </a:r>
            <a:r>
              <a:rPr lang="en-US" sz="700" dirty="0">
                <a:latin typeface="Calibri" panose="020F0502020204030204" pitchFamily="34" charset="0"/>
                <a:sym typeface=""/>
              </a:rPr>
              <a:t> </a:t>
            </a:r>
            <a:r>
              <a:rPr lang="en-US" sz="700" dirty="0" err="1">
                <a:latin typeface="Calibri" panose="020F0502020204030204" pitchFamily="34" charset="0"/>
                <a:sym typeface=""/>
              </a:rPr>
              <a:t>nicht</a:t>
            </a:r>
            <a:r>
              <a:rPr lang="en-US" sz="700" dirty="0">
                <a:latin typeface="Calibri" panose="020F0502020204030204" pitchFamily="34" charset="0"/>
                <a:sym typeface=""/>
              </a:rPr>
              <a:t> </a:t>
            </a:r>
            <a:r>
              <a:rPr lang="en-US" sz="700" dirty="0" err="1">
                <a:latin typeface="Calibri" panose="020F0502020204030204" pitchFamily="34" charset="0"/>
                <a:sym typeface=""/>
              </a:rPr>
              <a:t>passend</a:t>
            </a:r>
            <a:r>
              <a:rPr lang="en-US" sz="700" dirty="0">
                <a:latin typeface="Calibri" panose="020F0502020204030204" pitchFamily="34" charset="0"/>
                <a:sym typeface=""/>
              </a:rPr>
              <a:t> </a:t>
            </a:r>
            <a:r>
              <a:rPr lang="en-US" sz="700" dirty="0" err="1">
                <a:latin typeface="Calibri" panose="020F0502020204030204" pitchFamily="34" charset="0"/>
                <a:sym typeface=""/>
              </a:rPr>
              <a:t>ist</a:t>
            </a:r>
            <a:r>
              <a:rPr lang="en-US" sz="700" dirty="0">
                <a:latin typeface="Calibri" panose="020F0502020204030204" pitchFamily="34" charset="0"/>
                <a:sym typeface=""/>
              </a:rPr>
              <a:t> </a:t>
            </a:r>
            <a:r>
              <a:rPr lang="en-US" sz="700" dirty="0" err="1">
                <a:latin typeface="Calibri" panose="020F0502020204030204" pitchFamily="34" charset="0"/>
                <a:sym typeface=""/>
              </a:rPr>
              <a:t>oder</a:t>
            </a:r>
            <a:r>
              <a:rPr lang="en-US" sz="700" dirty="0">
                <a:latin typeface="Calibri" panose="020F0502020204030204" pitchFamily="34" charset="0"/>
                <a:sym typeface=""/>
              </a:rPr>
              <a:t> das </a:t>
            </a:r>
            <a:r>
              <a:rPr lang="en-US" sz="700" dirty="0" err="1">
                <a:latin typeface="Calibri" panose="020F0502020204030204" pitchFamily="34" charset="0"/>
                <a:sym typeface=""/>
              </a:rPr>
              <a:t>Ansprechen</a:t>
            </a:r>
            <a:r>
              <a:rPr lang="en-US" sz="700" dirty="0">
                <a:latin typeface="Calibri" panose="020F0502020204030204" pitchFamily="34" charset="0"/>
                <a:sym typeface=""/>
              </a:rPr>
              <a:t> auf ICS </a:t>
            </a:r>
            <a:r>
              <a:rPr lang="en-US" sz="700" dirty="0" err="1">
                <a:latin typeface="Calibri" panose="020F0502020204030204" pitchFamily="34" charset="0"/>
                <a:sym typeface=""/>
              </a:rPr>
              <a:t>ausbleibt</a:t>
            </a:r>
            <a:endParaRPr lang="en-US" sz="700" dirty="0">
              <a:latin typeface="Calibri" panose="020F0502020204030204" pitchFamily="34" charset="0"/>
              <a:sym typeface=""/>
            </a:endParaRPr>
          </a:p>
        </p:txBody>
      </p:sp>
      <p:sp>
        <p:nvSpPr>
          <p:cNvPr id="21" name="TextBox 20">
            <a:extLst>
              <a:ext uri="{FF2B5EF4-FFF2-40B4-BE49-F238E27FC236}">
                <a16:creationId xmlns:a16="http://schemas.microsoft.com/office/drawing/2014/main" id="{E82EC0E8-3277-48EB-BFF7-B86DBEB28B48}"/>
              </a:ext>
            </a:extLst>
          </p:cNvPr>
          <p:cNvSpPr txBox="1"/>
          <p:nvPr/>
        </p:nvSpPr>
        <p:spPr>
          <a:xfrm>
            <a:off x="3064626" y="3247813"/>
            <a:ext cx="1118614" cy="954107"/>
          </a:xfrm>
          <a:prstGeom prst="rect">
            <a:avLst/>
          </a:prstGeom>
          <a:solidFill>
            <a:schemeClr val="bg1"/>
          </a:solidFill>
          <a:ln>
            <a:solidFill>
              <a:schemeClr val="tx2"/>
            </a:solidFill>
          </a:ln>
        </p:spPr>
        <p:txBody>
          <a:bodyPr wrap="square">
            <a:spAutoFit/>
          </a:bodyPr>
          <a:lstStyle/>
          <a:p>
            <a:pPr marL="171450" indent="-171450">
              <a:buFont typeface="Arial" panose="020B0604020202020204" pitchFamily="34" charset="0"/>
              <a:buChar char="•"/>
            </a:pPr>
            <a:r>
              <a:rPr lang="en-US" sz="700" dirty="0" err="1">
                <a:latin typeface="Calibri" panose="020F0502020204030204" pitchFamily="34" charset="0"/>
                <a:sym typeface=""/>
              </a:rPr>
              <a:t>Ziehen</a:t>
            </a:r>
            <a:r>
              <a:rPr lang="en-US" sz="700" dirty="0">
                <a:latin typeface="Calibri" panose="020F0502020204030204" pitchFamily="34" charset="0"/>
                <a:sym typeface=""/>
              </a:rPr>
              <a:t> Sie </a:t>
            </a:r>
            <a:r>
              <a:rPr lang="en-US" sz="700" dirty="0" err="1">
                <a:latin typeface="Calibri" panose="020F0502020204030204" pitchFamily="34" charset="0"/>
                <a:sym typeface=""/>
              </a:rPr>
              <a:t>einen</a:t>
            </a:r>
            <a:r>
              <a:rPr lang="en-US" sz="700" dirty="0">
                <a:latin typeface="Calibri" panose="020F0502020204030204" pitchFamily="34" charset="0"/>
                <a:sym typeface=""/>
              </a:rPr>
              <a:t> </a:t>
            </a:r>
            <a:r>
              <a:rPr lang="en-US" sz="700" dirty="0" err="1">
                <a:latin typeface="Calibri" panose="020F0502020204030204" pitchFamily="34" charset="0"/>
                <a:sym typeface=""/>
              </a:rPr>
              <a:t>Wechsel</a:t>
            </a:r>
            <a:r>
              <a:rPr lang="en-US" sz="700" dirty="0">
                <a:latin typeface="Calibri" panose="020F0502020204030204" pitchFamily="34" charset="0"/>
                <a:sym typeface=""/>
              </a:rPr>
              <a:t> des Inhalators </a:t>
            </a:r>
            <a:r>
              <a:rPr lang="en-US" sz="700" dirty="0" err="1">
                <a:latin typeface="Calibri" panose="020F0502020204030204" pitchFamily="34" charset="0"/>
                <a:sym typeface=""/>
              </a:rPr>
              <a:t>oder</a:t>
            </a:r>
            <a:r>
              <a:rPr lang="en-US" sz="700" dirty="0">
                <a:latin typeface="Calibri" panose="020F0502020204030204" pitchFamily="34" charset="0"/>
                <a:sym typeface=""/>
              </a:rPr>
              <a:t> der </a:t>
            </a:r>
            <a:r>
              <a:rPr lang="en-US" sz="700" dirty="0" err="1">
                <a:latin typeface="Calibri" panose="020F0502020204030204" pitchFamily="34" charset="0"/>
                <a:sym typeface=""/>
              </a:rPr>
              <a:t>Moleküle</a:t>
            </a:r>
            <a:r>
              <a:rPr lang="en-US" sz="700" dirty="0">
                <a:latin typeface="Calibri" panose="020F0502020204030204" pitchFamily="34" charset="0"/>
                <a:sym typeface=""/>
              </a:rPr>
              <a:t> in </a:t>
            </a:r>
            <a:r>
              <a:rPr lang="en-US" sz="700" dirty="0" err="1">
                <a:latin typeface="Calibri" panose="020F0502020204030204" pitchFamily="34" charset="0"/>
                <a:sym typeface=""/>
              </a:rPr>
              <a:t>Betracht</a:t>
            </a:r>
            <a:endParaRPr lang="en-US" sz="700" dirty="0">
              <a:latin typeface="Calibri" panose="020F0502020204030204" pitchFamily="34" charset="0"/>
              <a:sym typeface=""/>
            </a:endParaRPr>
          </a:p>
          <a:p>
            <a:pPr marL="171450" indent="-171450">
              <a:buFont typeface="Arial" panose="020B0604020202020204" pitchFamily="34" charset="0"/>
              <a:buChar char="•"/>
            </a:pPr>
            <a:r>
              <a:rPr lang="en-US" sz="700" dirty="0" err="1">
                <a:latin typeface="Calibri" panose="020F0502020204030204" pitchFamily="34" charset="0"/>
                <a:sym typeface=""/>
              </a:rPr>
              <a:t>Bedenken</a:t>
            </a:r>
            <a:r>
              <a:rPr lang="en-US" sz="700" dirty="0">
                <a:latin typeface="Calibri" panose="020F0502020204030204" pitchFamily="34" charset="0"/>
                <a:sym typeface=""/>
              </a:rPr>
              <a:t> (und </a:t>
            </a:r>
            <a:r>
              <a:rPr lang="en-US" sz="700" dirty="0" err="1">
                <a:latin typeface="Calibri" panose="020F0502020204030204" pitchFamily="34" charset="0"/>
                <a:sym typeface=""/>
              </a:rPr>
              <a:t>behandeln</a:t>
            </a:r>
            <a:r>
              <a:rPr lang="en-US" sz="700" dirty="0">
                <a:latin typeface="Calibri" panose="020F0502020204030204" pitchFamily="34" charset="0"/>
                <a:sym typeface=""/>
              </a:rPr>
              <a:t>) Sie </a:t>
            </a:r>
            <a:r>
              <a:rPr lang="en-US" sz="700" dirty="0" err="1">
                <a:latin typeface="Calibri" panose="020F0502020204030204" pitchFamily="34" charset="0"/>
                <a:sym typeface=""/>
              </a:rPr>
              <a:t>andere</a:t>
            </a:r>
            <a:r>
              <a:rPr lang="en-US" sz="700" dirty="0">
                <a:latin typeface="Calibri" panose="020F0502020204030204" pitchFamily="34" charset="0"/>
                <a:sym typeface=""/>
              </a:rPr>
              <a:t> </a:t>
            </a:r>
            <a:r>
              <a:rPr lang="en-US" sz="700" dirty="0" err="1">
                <a:latin typeface="Calibri" panose="020F0502020204030204" pitchFamily="34" charset="0"/>
                <a:sym typeface=""/>
              </a:rPr>
              <a:t>Ursachen</a:t>
            </a:r>
            <a:r>
              <a:rPr lang="en-US" sz="700" dirty="0">
                <a:latin typeface="Calibri" panose="020F0502020204030204" pitchFamily="34" charset="0"/>
                <a:sym typeface=""/>
              </a:rPr>
              <a:t> der </a:t>
            </a:r>
            <a:r>
              <a:rPr lang="en-US" sz="700" dirty="0" err="1">
                <a:latin typeface="Calibri" panose="020F0502020204030204" pitchFamily="34" charset="0"/>
                <a:sym typeface=""/>
              </a:rPr>
              <a:t>Dyspnoe</a:t>
            </a:r>
            <a:endParaRPr lang="en-US" sz="700" dirty="0">
              <a:latin typeface="Calibri" panose="020F0502020204030204" pitchFamily="34" charset="0"/>
              <a:sym typefac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5468" y="1261872"/>
            <a:ext cx="833134" cy="1303020"/>
          </a:xfrm>
          <a:prstGeom prst="rect">
            <a:avLst/>
          </a:prstGeom>
          <a:blipFill>
            <a:blip r:embed="rId2" cstate="print"/>
            <a:stretch>
              <a:fillRect/>
            </a:stretch>
          </a:blipFill>
        </p:spPr>
        <p:txBody>
          <a:bodyPr wrap="square" lIns="0" tIns="0" rIns="0" bIns="0"/>
          <a:lstStyle/>
          <a:p>
            <a:endParaRPr/>
          </a:p>
        </p:txBody>
      </p:sp>
      <p:sp>
        <p:nvSpPr>
          <p:cNvPr id="3" name="object 3"/>
          <p:cNvSpPr txBox="1"/>
          <p:nvPr/>
        </p:nvSpPr>
        <p:spPr>
          <a:xfrm>
            <a:off x="1447800" y="1578999"/>
            <a:ext cx="7254240" cy="2495550"/>
          </a:xfrm>
          <a:prstGeom prst="rect">
            <a:avLst/>
          </a:prstGeom>
        </p:spPr>
        <p:txBody>
          <a:bodyPr vert="horz" wrap="square" lIns="0" tIns="12700" rIns="0" bIns="0">
            <a:spAutoFit/>
          </a:bodyPr>
          <a:lstStyle/>
          <a:p>
            <a:pPr marL="299085" marR="5080" indent="-287020">
              <a:lnSpc>
                <a:spcPct val="150100"/>
              </a:lnSpc>
              <a:spcBef>
                <a:spcPts val="100"/>
              </a:spcBef>
              <a:buChar char="•"/>
              <a:tabLst>
                <a:tab pos="299085" algn="l"/>
                <a:tab pos="299720" algn="l"/>
              </a:tabLst>
            </a:pPr>
            <a:r>
              <a:rPr lang="en-US" sz="1800" kern="0" dirty="0" err="1">
                <a:solidFill>
                  <a:srgbClr val="0C1C1D">
                    <a:lumMod val="100000"/>
                  </a:srgbClr>
                </a:solidFill>
                <a:latin typeface="Arial" panose="020B0604020202020204" pitchFamily="34" charset="0"/>
                <a:sym typeface=""/>
              </a:rPr>
              <a:t>Personalisierte</a:t>
            </a:r>
            <a:r>
              <a:rPr lang="en-US" sz="1800" kern="0" dirty="0">
                <a:solidFill>
                  <a:srgbClr val="0C1C1D">
                    <a:lumMod val="100000"/>
                  </a:srgbClr>
                </a:solidFill>
                <a:latin typeface="Arial" panose="020B0604020202020204" pitchFamily="34" charset="0"/>
                <a:sym typeface=""/>
              </a:rPr>
              <a:t> </a:t>
            </a:r>
            <a:r>
              <a:rPr lang="en-US" sz="1800" kern="0" dirty="0" err="1">
                <a:solidFill>
                  <a:srgbClr val="0C1C1D">
                    <a:lumMod val="100000"/>
                  </a:srgbClr>
                </a:solidFill>
                <a:latin typeface="Arial" panose="020B0604020202020204" pitchFamily="34" charset="0"/>
                <a:sym typeface=""/>
              </a:rPr>
              <a:t>Patientenschulung</a:t>
            </a:r>
            <a:r>
              <a:rPr lang="en-US" sz="1800" kern="0" dirty="0">
                <a:solidFill>
                  <a:srgbClr val="0C1C1D">
                    <a:lumMod val="100000"/>
                  </a:srgbClr>
                </a:solidFill>
                <a:latin typeface="Arial" panose="020B0604020202020204" pitchFamily="34" charset="0"/>
                <a:sym typeface=""/>
              </a:rPr>
              <a:t> (</a:t>
            </a:r>
            <a:r>
              <a:rPr lang="en-US" sz="1800" kern="0" dirty="0" err="1">
                <a:solidFill>
                  <a:srgbClr val="0C1C1D">
                    <a:lumMod val="100000"/>
                  </a:srgbClr>
                </a:solidFill>
                <a:latin typeface="Arial" panose="020B0604020202020204" pitchFamily="34" charset="0"/>
                <a:sym typeface=""/>
              </a:rPr>
              <a:t>schriftlicher</a:t>
            </a:r>
            <a:r>
              <a:rPr lang="en-US" sz="1800" kern="0" dirty="0">
                <a:solidFill>
                  <a:srgbClr val="0C1C1D">
                    <a:lumMod val="100000"/>
                  </a:srgbClr>
                </a:solidFill>
                <a:latin typeface="Arial" panose="020B0604020202020204" pitchFamily="34" charset="0"/>
                <a:sym typeface=""/>
              </a:rPr>
              <a:t> </a:t>
            </a:r>
            <a:r>
              <a:rPr lang="en-US" sz="1800" kern="0" dirty="0" err="1">
                <a:solidFill>
                  <a:srgbClr val="0C1C1D">
                    <a:lumMod val="100000"/>
                  </a:srgbClr>
                </a:solidFill>
                <a:latin typeface="Arial" panose="020B0604020202020204" pitchFamily="34" charset="0"/>
                <a:sym typeface=""/>
              </a:rPr>
              <a:t>Aktionsplan</a:t>
            </a:r>
            <a:r>
              <a:rPr lang="en-US" sz="1800" kern="0" dirty="0">
                <a:solidFill>
                  <a:srgbClr val="0C1C1D">
                    <a:lumMod val="100000"/>
                  </a:srgbClr>
                </a:solidFill>
                <a:latin typeface="Arial" panose="020B0604020202020204" pitchFamily="34" charset="0"/>
                <a:sym typeface=""/>
              </a:rPr>
              <a:t>):</a:t>
            </a:r>
          </a:p>
          <a:p>
            <a:pPr marL="756285" lvl="1" indent="-287655">
              <a:lnSpc>
                <a:spcPct val="100000"/>
              </a:lnSpc>
              <a:spcBef>
                <a:spcPts val="1080"/>
              </a:spcBef>
              <a:buChar char="•"/>
              <a:tabLst>
                <a:tab pos="756285" algn="l"/>
                <a:tab pos="756920" algn="l"/>
              </a:tabLst>
            </a:pPr>
            <a:r>
              <a:rPr lang="en-US" sz="1800" kern="0" dirty="0" err="1">
                <a:solidFill>
                  <a:srgbClr val="0C1C1D">
                    <a:lumMod val="100000"/>
                  </a:srgbClr>
                </a:solidFill>
                <a:latin typeface="Arial" panose="020B0604020202020204" pitchFamily="34" charset="0"/>
                <a:sym typeface=""/>
              </a:rPr>
              <a:t>Vermeiden</a:t>
            </a:r>
            <a:r>
              <a:rPr lang="en-US" sz="1800" kern="0" dirty="0">
                <a:solidFill>
                  <a:srgbClr val="0C1C1D">
                    <a:lumMod val="100000"/>
                  </a:srgbClr>
                </a:solidFill>
                <a:latin typeface="Arial" panose="020B0604020202020204" pitchFamily="34" charset="0"/>
                <a:sym typeface=""/>
              </a:rPr>
              <a:t> von die </a:t>
            </a:r>
            <a:r>
              <a:rPr lang="en-US" sz="1800" kern="0" dirty="0" err="1">
                <a:solidFill>
                  <a:srgbClr val="0C1C1D">
                    <a:lumMod val="100000"/>
                  </a:srgbClr>
                </a:solidFill>
                <a:latin typeface="Arial" panose="020B0604020202020204" pitchFamily="34" charset="0"/>
                <a:sym typeface=""/>
              </a:rPr>
              <a:t>Krankheit</a:t>
            </a:r>
            <a:r>
              <a:rPr lang="en-US" sz="1800" kern="0" dirty="0">
                <a:solidFill>
                  <a:srgbClr val="0C1C1D">
                    <a:lumMod val="100000"/>
                  </a:srgbClr>
                </a:solidFill>
                <a:latin typeface="Arial" panose="020B0604020202020204" pitchFamily="34" charset="0"/>
                <a:sym typeface=""/>
              </a:rPr>
              <a:t> </a:t>
            </a:r>
            <a:r>
              <a:rPr lang="en-US" sz="1800" kern="0" dirty="0" err="1">
                <a:solidFill>
                  <a:srgbClr val="0C1C1D">
                    <a:lumMod val="100000"/>
                  </a:srgbClr>
                </a:solidFill>
                <a:latin typeface="Arial" panose="020B0604020202020204" pitchFamily="34" charset="0"/>
                <a:sym typeface=""/>
              </a:rPr>
              <a:t>verschlimmernden</a:t>
            </a:r>
            <a:r>
              <a:rPr lang="en-US" sz="1800" kern="0" dirty="0">
                <a:solidFill>
                  <a:srgbClr val="0C1C1D">
                    <a:lumMod val="100000"/>
                  </a:srgbClr>
                </a:solidFill>
                <a:latin typeface="Arial" panose="020B0604020202020204" pitchFamily="34" charset="0"/>
                <a:sym typeface=""/>
              </a:rPr>
              <a:t> </a:t>
            </a:r>
            <a:r>
              <a:rPr lang="en-US" sz="1800" kern="0" dirty="0" err="1">
                <a:solidFill>
                  <a:srgbClr val="0C1C1D">
                    <a:lumMod val="100000"/>
                  </a:srgbClr>
                </a:solidFill>
                <a:latin typeface="Arial" panose="020B0604020202020204" pitchFamily="34" charset="0"/>
                <a:sym typeface=""/>
              </a:rPr>
              <a:t>Faktoren</a:t>
            </a:r>
            <a:r>
              <a:rPr lang="en-US" sz="1800" kern="0" dirty="0">
                <a:solidFill>
                  <a:srgbClr val="0C1C1D">
                    <a:lumMod val="100000"/>
                  </a:srgbClr>
                </a:solidFill>
                <a:latin typeface="Arial" panose="020B0604020202020204" pitchFamily="34" charset="0"/>
                <a:sym typeface=""/>
              </a:rPr>
              <a:t>: </a:t>
            </a:r>
            <a:r>
              <a:rPr lang="en-US" u="sng" kern="0" dirty="0" err="1">
                <a:solidFill>
                  <a:srgbClr val="0C1C1D">
                    <a:lumMod val="100000"/>
                  </a:srgbClr>
                </a:solidFill>
                <a:uFill>
                  <a:solidFill>
                    <a:srgbClr val="0C1C1D"/>
                  </a:solidFill>
                </a:uFill>
                <a:latin typeface="Arial" panose="020B0604020202020204" pitchFamily="34" charset="0"/>
                <a:sym typeface=""/>
              </a:rPr>
              <a:t>offenen</a:t>
            </a:r>
            <a:r>
              <a:rPr lang="en-US" u="sng" kern="0" dirty="0">
                <a:solidFill>
                  <a:srgbClr val="0C1C1D">
                    <a:lumMod val="100000"/>
                  </a:srgbClr>
                </a:solidFill>
                <a:uFill>
                  <a:solidFill>
                    <a:srgbClr val="0C1C1D"/>
                  </a:solidFill>
                </a:uFill>
                <a:latin typeface="Arial" panose="020B0604020202020204" pitchFamily="34" charset="0"/>
                <a:sym typeface=""/>
              </a:rPr>
              <a:t> </a:t>
            </a:r>
            <a:r>
              <a:rPr lang="en-US" u="sng" kern="0" dirty="0" err="1">
                <a:solidFill>
                  <a:srgbClr val="0C1C1D">
                    <a:lumMod val="100000"/>
                  </a:srgbClr>
                </a:solidFill>
                <a:uFill>
                  <a:solidFill>
                    <a:srgbClr val="0C1C1D"/>
                  </a:solidFill>
                </a:uFill>
                <a:latin typeface="Arial" panose="020B0604020202020204" pitchFamily="34" charset="0"/>
                <a:sym typeface=""/>
              </a:rPr>
              <a:t>Kamin</a:t>
            </a:r>
            <a:r>
              <a:rPr lang="en-US" u="sng" kern="0" dirty="0">
                <a:solidFill>
                  <a:srgbClr val="0C1C1D">
                    <a:lumMod val="100000"/>
                  </a:srgbClr>
                </a:solidFill>
                <a:uFill>
                  <a:solidFill>
                    <a:srgbClr val="0C1C1D"/>
                  </a:solidFill>
                </a:uFill>
                <a:latin typeface="Arial" panose="020B0604020202020204" pitchFamily="34" charset="0"/>
                <a:sym typeface=""/>
              </a:rPr>
              <a:t> </a:t>
            </a:r>
            <a:r>
              <a:rPr lang="en-US" u="sng" kern="0" dirty="0" err="1">
                <a:solidFill>
                  <a:srgbClr val="0C1C1D">
                    <a:lumMod val="100000"/>
                  </a:srgbClr>
                </a:solidFill>
                <a:uFill>
                  <a:solidFill>
                    <a:srgbClr val="0C1C1D"/>
                  </a:solidFill>
                </a:uFill>
                <a:latin typeface="Arial" panose="020B0604020202020204" pitchFamily="34" charset="0"/>
                <a:sym typeface=""/>
              </a:rPr>
              <a:t>meiden</a:t>
            </a:r>
            <a:r>
              <a:rPr dirty="0"/>
              <a:t> </a:t>
            </a:r>
            <a:endParaRPr lang="en-US" u="sng" kern="0" dirty="0">
              <a:solidFill>
                <a:srgbClr val="0C1C1D">
                  <a:lumMod val="100000"/>
                </a:srgbClr>
              </a:solidFill>
              <a:latin typeface="Arial" panose="020B0604020202020204" pitchFamily="34" charset="0"/>
              <a:sym typeface=""/>
            </a:endParaRPr>
          </a:p>
          <a:p>
            <a:pPr marL="756285" lvl="1" indent="-287655">
              <a:lnSpc>
                <a:spcPct val="100000"/>
              </a:lnSpc>
              <a:spcBef>
                <a:spcPts val="1080"/>
              </a:spcBef>
              <a:buChar char="•"/>
              <a:tabLst>
                <a:tab pos="756285" algn="l"/>
                <a:tab pos="756920" algn="l"/>
              </a:tabLst>
            </a:pPr>
            <a:r>
              <a:rPr lang="en-US" sz="1800" kern="0" dirty="0" err="1">
                <a:solidFill>
                  <a:srgbClr val="0C1C1D">
                    <a:lumMod val="100000"/>
                  </a:srgbClr>
                </a:solidFill>
                <a:latin typeface="Arial" panose="020B0604020202020204" pitchFamily="34" charset="0"/>
                <a:sym typeface=""/>
              </a:rPr>
              <a:t>Erkennen</a:t>
            </a:r>
            <a:r>
              <a:rPr lang="en-US" sz="1800" kern="0" dirty="0">
                <a:solidFill>
                  <a:srgbClr val="0C1C1D">
                    <a:lumMod val="100000"/>
                  </a:srgbClr>
                </a:solidFill>
                <a:latin typeface="Arial" panose="020B0604020202020204" pitchFamily="34" charset="0"/>
                <a:sym typeface=""/>
              </a:rPr>
              <a:t> von </a:t>
            </a:r>
            <a:r>
              <a:rPr lang="en-US" sz="1800" kern="0" dirty="0" err="1">
                <a:solidFill>
                  <a:srgbClr val="0C1C1D">
                    <a:lumMod val="100000"/>
                  </a:srgbClr>
                </a:solidFill>
                <a:latin typeface="Arial" panose="020B0604020202020204" pitchFamily="34" charset="0"/>
                <a:sym typeface=""/>
              </a:rPr>
              <a:t>Symptomen</a:t>
            </a:r>
            <a:r>
              <a:rPr lang="en-US" sz="1800" kern="0" dirty="0">
                <a:solidFill>
                  <a:srgbClr val="0C1C1D">
                    <a:lumMod val="100000"/>
                  </a:srgbClr>
                </a:solidFill>
                <a:latin typeface="Arial" panose="020B0604020202020204" pitchFamily="34" charset="0"/>
                <a:sym typeface=""/>
              </a:rPr>
              <a:t> und </a:t>
            </a:r>
            <a:r>
              <a:rPr lang="en-US" sz="1800" kern="0" dirty="0" err="1">
                <a:solidFill>
                  <a:srgbClr val="0C1C1D">
                    <a:lumMod val="100000"/>
                  </a:srgbClr>
                </a:solidFill>
                <a:latin typeface="Arial" panose="020B0604020202020204" pitchFamily="34" charset="0"/>
                <a:sym typeface=""/>
              </a:rPr>
              <a:t>Verhalten</a:t>
            </a:r>
            <a:r>
              <a:rPr lang="en-US" sz="1800" kern="0" dirty="0">
                <a:solidFill>
                  <a:srgbClr val="0C1C1D">
                    <a:lumMod val="100000"/>
                  </a:srgbClr>
                </a:solidFill>
                <a:latin typeface="Arial" panose="020B0604020202020204" pitchFamily="34" charset="0"/>
                <a:sym typeface=""/>
              </a:rPr>
              <a:t> </a:t>
            </a:r>
            <a:r>
              <a:rPr lang="en-US" sz="1800" kern="0" dirty="0" err="1">
                <a:solidFill>
                  <a:srgbClr val="0C1C1D">
                    <a:lumMod val="100000"/>
                  </a:srgbClr>
                </a:solidFill>
                <a:latin typeface="Arial" panose="020B0604020202020204" pitchFamily="34" charset="0"/>
                <a:sym typeface=""/>
              </a:rPr>
              <a:t>bei</a:t>
            </a:r>
            <a:r>
              <a:rPr lang="en-US" sz="1800" kern="0" dirty="0">
                <a:solidFill>
                  <a:srgbClr val="0C1C1D">
                    <a:lumMod val="100000"/>
                  </a:srgbClr>
                </a:solidFill>
                <a:latin typeface="Arial" panose="020B0604020202020204" pitchFamily="34" charset="0"/>
                <a:sym typeface=""/>
              </a:rPr>
              <a:t> </a:t>
            </a:r>
            <a:r>
              <a:rPr lang="en-US" sz="1800" kern="0" dirty="0" err="1">
                <a:solidFill>
                  <a:srgbClr val="0C1C1D">
                    <a:lumMod val="100000"/>
                  </a:srgbClr>
                </a:solidFill>
                <a:latin typeface="Arial" panose="020B0604020202020204" pitchFamily="34" charset="0"/>
                <a:sym typeface=""/>
              </a:rPr>
              <a:t>Verschlimmerung</a:t>
            </a:r>
            <a:r>
              <a:rPr lang="en-US" sz="1800" kern="0" dirty="0">
                <a:solidFill>
                  <a:srgbClr val="0C1C1D">
                    <a:lumMod val="100000"/>
                  </a:srgbClr>
                </a:solidFill>
                <a:latin typeface="Arial" panose="020B0604020202020204" pitchFamily="34" charset="0"/>
                <a:sym typeface=""/>
              </a:rPr>
              <a:t> der </a:t>
            </a:r>
            <a:r>
              <a:rPr lang="en-US" sz="1800" kern="0" dirty="0" err="1">
                <a:solidFill>
                  <a:srgbClr val="0C1C1D">
                    <a:lumMod val="100000"/>
                  </a:srgbClr>
                </a:solidFill>
                <a:latin typeface="Arial" panose="020B0604020202020204" pitchFamily="34" charset="0"/>
                <a:sym typeface=""/>
              </a:rPr>
              <a:t>Symptome</a:t>
            </a:r>
            <a:endParaRPr lang="en-US" sz="1800" kern="0" dirty="0">
              <a:solidFill>
                <a:srgbClr val="0C1C1D">
                  <a:lumMod val="100000"/>
                </a:srgbClr>
              </a:solidFill>
              <a:latin typeface="Arial" panose="020B0604020202020204" pitchFamily="34" charset="0"/>
              <a:sym typeface=""/>
            </a:endParaRPr>
          </a:p>
          <a:p>
            <a:pPr marL="756285" marR="317500" lvl="1" indent="-287020">
              <a:lnSpc>
                <a:spcPct val="150000"/>
              </a:lnSpc>
              <a:buChar char="•"/>
              <a:tabLst>
                <a:tab pos="756285" algn="l"/>
                <a:tab pos="756920" algn="l"/>
              </a:tabLst>
            </a:pPr>
            <a:r>
              <a:rPr lang="en-US" sz="1800" dirty="0" err="1">
                <a:solidFill>
                  <a:srgbClr val="0C1C1D"/>
                </a:solidFill>
                <a:latin typeface="Arial" panose="020B0604020202020204" pitchFamily="34" charset="0"/>
                <a:sym typeface=""/>
              </a:rPr>
              <a:t>Kontaktdaten</a:t>
            </a:r>
            <a:r>
              <a:rPr lang="en-US" sz="1800" dirty="0">
                <a:solidFill>
                  <a:srgbClr val="0C1C1D"/>
                </a:solidFill>
                <a:latin typeface="Arial" panose="020B0604020202020204" pitchFamily="34" charset="0"/>
                <a:sym typeface=""/>
              </a:rPr>
              <a:t> </a:t>
            </a:r>
            <a:r>
              <a:rPr lang="en-US" sz="1800" dirty="0" err="1">
                <a:solidFill>
                  <a:srgbClr val="0C1C1D"/>
                </a:solidFill>
                <a:latin typeface="Arial" panose="020B0604020202020204" pitchFamily="34" charset="0"/>
                <a:sym typeface=""/>
              </a:rPr>
              <a:t>für</a:t>
            </a:r>
            <a:r>
              <a:rPr lang="en-US" sz="1800" dirty="0">
                <a:solidFill>
                  <a:srgbClr val="0C1C1D"/>
                </a:solidFill>
                <a:latin typeface="Arial" panose="020B0604020202020204" pitchFamily="34" charset="0"/>
                <a:sym typeface=""/>
              </a:rPr>
              <a:t> den Fall </a:t>
            </a:r>
            <a:r>
              <a:rPr lang="en-US" sz="1800" dirty="0" err="1">
                <a:solidFill>
                  <a:srgbClr val="0C1C1D"/>
                </a:solidFill>
                <a:latin typeface="Arial" panose="020B0604020202020204" pitchFamily="34" charset="0"/>
                <a:sym typeface=""/>
              </a:rPr>
              <a:t>einer</a:t>
            </a:r>
            <a:r>
              <a:rPr lang="en-US" sz="1800" dirty="0">
                <a:solidFill>
                  <a:srgbClr val="0C1C1D"/>
                </a:solidFill>
                <a:latin typeface="Arial" panose="020B0604020202020204" pitchFamily="34" charset="0"/>
                <a:sym typeface=""/>
              </a:rPr>
              <a:t> </a:t>
            </a:r>
            <a:r>
              <a:rPr lang="en-US" sz="1800" dirty="0" err="1">
                <a:solidFill>
                  <a:srgbClr val="0C1C1D"/>
                </a:solidFill>
                <a:latin typeface="Arial" panose="020B0604020202020204" pitchFamily="34" charset="0"/>
                <a:sym typeface=""/>
              </a:rPr>
              <a:t>Exazerbation</a:t>
            </a:r>
            <a:r>
              <a:rPr lang="en-US" sz="1800" dirty="0">
                <a:solidFill>
                  <a:srgbClr val="0C1C1D"/>
                </a:solidFill>
                <a:latin typeface="Arial" panose="020B0604020202020204" pitchFamily="34" charset="0"/>
                <a:sym typeface=""/>
              </a:rPr>
              <a:t> </a:t>
            </a:r>
            <a:r>
              <a:rPr lang="en-US" sz="1800" dirty="0" err="1">
                <a:solidFill>
                  <a:srgbClr val="0C1C1D"/>
                </a:solidFill>
                <a:latin typeface="Arial" panose="020B0604020202020204" pitchFamily="34" charset="0"/>
                <a:sym typeface=""/>
              </a:rPr>
              <a:t>nach</a:t>
            </a:r>
            <a:r>
              <a:rPr lang="en-US" sz="1800" dirty="0">
                <a:solidFill>
                  <a:srgbClr val="0C1C1D"/>
                </a:solidFill>
                <a:latin typeface="Arial" panose="020B0604020202020204" pitchFamily="34" charset="0"/>
                <a:sym typeface=""/>
              </a:rPr>
              <a:t> </a:t>
            </a:r>
            <a:r>
              <a:rPr lang="en-US" sz="1800" dirty="0" err="1">
                <a:solidFill>
                  <a:srgbClr val="0C1C1D"/>
                </a:solidFill>
                <a:latin typeface="Arial" panose="020B0604020202020204" pitchFamily="34" charset="0"/>
                <a:sym typeface=""/>
              </a:rPr>
              <a:t>Absetzen</a:t>
            </a:r>
            <a:r>
              <a:rPr lang="en-US" sz="1800" dirty="0">
                <a:solidFill>
                  <a:srgbClr val="0C1C1D"/>
                </a:solidFill>
                <a:latin typeface="Arial" panose="020B0604020202020204" pitchFamily="34" charset="0"/>
                <a:sym typeface=""/>
              </a:rPr>
              <a:t> von ICS</a:t>
            </a:r>
            <a:endParaRPr lang="en-US" sz="1800" dirty="0">
              <a:latin typeface="Arial" panose="020B0604020202020204" pitchFamily="34" charset="0"/>
              <a:sym typeface=""/>
            </a:endParaRPr>
          </a:p>
        </p:txBody>
      </p:sp>
      <p:sp>
        <p:nvSpPr>
          <p:cNvPr id="4" name="object 4"/>
          <p:cNvSpPr txBox="1">
            <a:spLocks noGrp="1"/>
          </p:cNvSpPr>
          <p:nvPr>
            <p:ph type="title"/>
          </p:nvPr>
        </p:nvSpPr>
        <p:spPr>
          <a:xfrm>
            <a:off x="1878202" y="180212"/>
            <a:ext cx="5894198" cy="1304844"/>
          </a:xfrm>
          <a:prstGeom prst="rect">
            <a:avLst/>
          </a:prstGeom>
        </p:spPr>
        <p:txBody>
          <a:bodyPr vert="horz" wrap="square" lIns="0" tIns="12065" rIns="0" bIns="0">
            <a:spAutoFit/>
          </a:bodyPr>
          <a:lstStyle/>
          <a:p>
            <a:pPr marL="1863725" marR="5080" indent="-1384300" algn="ctr">
              <a:lnSpc>
                <a:spcPct val="100000"/>
              </a:lnSpc>
              <a:spcBef>
                <a:spcPts val="95"/>
              </a:spcBef>
            </a:pPr>
            <a:r>
              <a:rPr lang="en-US" dirty="0" err="1">
                <a:latin typeface="Arial" panose="020B0604020202020204" pitchFamily="34" charset="0"/>
                <a:cs typeface="+mn-cs"/>
                <a:sym typeface=""/>
              </a:rPr>
              <a:t>Behandlung</a:t>
            </a:r>
            <a:r>
              <a:rPr lang="en-US" dirty="0">
                <a:latin typeface="Arial" panose="020B0604020202020204" pitchFamily="34" charset="0"/>
                <a:cs typeface="+mn-cs"/>
                <a:sym typeface=""/>
              </a:rPr>
              <a:t> der COPD-</a:t>
            </a:r>
            <a:r>
              <a:rPr lang="en-US" dirty="0" err="1">
                <a:latin typeface="Arial" panose="020B0604020202020204" pitchFamily="34" charset="0"/>
                <a:cs typeface="+mn-cs"/>
                <a:sym typeface=""/>
              </a:rPr>
              <a:t>Exazerbation</a:t>
            </a:r>
            <a:r>
              <a:rPr lang="en-US" dirty="0">
                <a:latin typeface="Arial" panose="020B0604020202020204" pitchFamily="34" charset="0"/>
                <a:cs typeface="+mn-cs"/>
                <a:sym typeface=""/>
              </a:rPr>
              <a:t> von Frau </a:t>
            </a:r>
            <a:r>
              <a:rPr lang="en-US" dirty="0" err="1">
                <a:latin typeface="Arial" panose="020B0604020202020204" pitchFamily="34" charset="0"/>
                <a:cs typeface="+mn-cs"/>
                <a:sym typeface=""/>
              </a:rPr>
              <a:t>Vitalina</a:t>
            </a:r>
            <a:endParaRPr lang="en-US" dirty="0">
              <a:latin typeface="Arial" panose="020B0604020202020204" pitchFamily="34" charset="0"/>
              <a:cs typeface="+mn-cs"/>
              <a:sym typeface=""/>
            </a:endParaRPr>
          </a:p>
        </p:txBody>
      </p:sp>
      <p:sp>
        <p:nvSpPr>
          <p:cNvPr id="5" name="object 5"/>
          <p:cNvSpPr/>
          <p:nvPr/>
        </p:nvSpPr>
        <p:spPr>
          <a:xfrm>
            <a:off x="8016240" y="89915"/>
            <a:ext cx="1043940" cy="672084"/>
          </a:xfrm>
          <a:prstGeom prst="rect">
            <a:avLst/>
          </a:prstGeom>
          <a:blipFill>
            <a:blip r:embed="rId3" cstate="print"/>
            <a:stretch>
              <a:fillRect/>
            </a:stretch>
          </a:blipFill>
        </p:spPr>
        <p:txBody>
          <a:bodyPr wrap="square" lIns="0" tIns="0" rIns="0" bIns="0"/>
          <a:lstStyle/>
          <a:p>
            <a:endParaRPr/>
          </a:p>
        </p:txBody>
      </p:sp>
      <p:sp>
        <p:nvSpPr>
          <p:cNvPr id="6" name="object 6"/>
          <p:cNvSpPr txBox="1"/>
          <p:nvPr/>
        </p:nvSpPr>
        <p:spPr>
          <a:xfrm>
            <a:off x="302158" y="4746142"/>
            <a:ext cx="8689442" cy="289823"/>
          </a:xfrm>
          <a:prstGeom prst="rect">
            <a:avLst/>
          </a:prstGeom>
        </p:spPr>
        <p:txBody>
          <a:bodyPr vert="horz" wrap="square" lIns="0" tIns="12700" rIns="0" bIns="0">
            <a:spAutoFit/>
          </a:bodyPr>
          <a:lstStyle/>
          <a:p>
            <a:pPr marL="12700">
              <a:lnSpc>
                <a:spcPct val="100000"/>
              </a:lnSpc>
              <a:spcBef>
                <a:spcPts val="100"/>
              </a:spcBef>
            </a:pPr>
            <a:r>
              <a:rPr lang="en-US" sz="800" kern="0" dirty="0">
                <a:solidFill>
                  <a:schemeClr val="tx1">
                    <a:lumMod val="100000"/>
                  </a:schemeClr>
                </a:solidFill>
                <a:latin typeface="Arial" panose="020B0604020202020204" pitchFamily="34" charset="0"/>
                <a:sym typeface=""/>
              </a:rPr>
              <a:t>Global Initiative for Chronic Obstructive Lung Disease (GOLD) (dt. </a:t>
            </a:r>
            <a:r>
              <a:rPr lang="en-US" sz="800" kern="0" dirty="0" err="1">
                <a:solidFill>
                  <a:schemeClr val="tx1">
                    <a:lumMod val="100000"/>
                  </a:schemeClr>
                </a:solidFill>
                <a:latin typeface="Arial" panose="020B0604020202020204" pitchFamily="34" charset="0"/>
                <a:sym typeface=""/>
              </a:rPr>
              <a:t>Globale</a:t>
            </a:r>
            <a:r>
              <a:rPr lang="en-US" sz="800" kern="0" dirty="0">
                <a:solidFill>
                  <a:schemeClr val="tx1">
                    <a:lumMod val="100000"/>
                  </a:schemeClr>
                </a:solidFill>
                <a:latin typeface="Arial" panose="020B0604020202020204" pitchFamily="34" charset="0"/>
                <a:sym typeface=""/>
              </a:rPr>
              <a:t> Initiative </a:t>
            </a:r>
            <a:r>
              <a:rPr lang="en-US" sz="800" kern="0" dirty="0" err="1">
                <a:solidFill>
                  <a:schemeClr val="tx1">
                    <a:lumMod val="100000"/>
                  </a:schemeClr>
                </a:solidFill>
                <a:latin typeface="Arial" panose="020B0604020202020204" pitchFamily="34" charset="0"/>
                <a:sym typeface=""/>
              </a:rPr>
              <a:t>für</a:t>
            </a:r>
            <a:r>
              <a:rPr lang="en-US" sz="800" kern="0" dirty="0">
                <a:solidFill>
                  <a:schemeClr val="tx1">
                    <a:lumMod val="100000"/>
                  </a:schemeClr>
                </a:solidFill>
                <a:latin typeface="Arial" panose="020B0604020202020204" pitchFamily="34" charset="0"/>
                <a:sym typeface=""/>
              </a:rPr>
              <a:t> </a:t>
            </a:r>
            <a:r>
              <a:rPr lang="en-US" sz="800" kern="0" dirty="0" err="1">
                <a:solidFill>
                  <a:schemeClr val="tx1">
                    <a:lumMod val="100000"/>
                  </a:schemeClr>
                </a:solidFill>
                <a:latin typeface="Arial" panose="020B0604020202020204" pitchFamily="34" charset="0"/>
                <a:sym typeface=""/>
              </a:rPr>
              <a:t>chronisch</a:t>
            </a:r>
            <a:r>
              <a:rPr lang="en-US" sz="800" kern="0" dirty="0">
                <a:solidFill>
                  <a:schemeClr val="tx1">
                    <a:lumMod val="100000"/>
                  </a:schemeClr>
                </a:solidFill>
                <a:latin typeface="Arial" panose="020B0604020202020204" pitchFamily="34" charset="0"/>
                <a:sym typeface=""/>
              </a:rPr>
              <a:t> </a:t>
            </a:r>
            <a:r>
              <a:rPr lang="en-US" sz="800" kern="0" dirty="0" err="1">
                <a:solidFill>
                  <a:schemeClr val="tx1">
                    <a:lumMod val="100000"/>
                  </a:schemeClr>
                </a:solidFill>
                <a:latin typeface="Arial" panose="020B0604020202020204" pitchFamily="34" charset="0"/>
                <a:sym typeface=""/>
              </a:rPr>
              <a:t>obstruktive</a:t>
            </a:r>
            <a:r>
              <a:rPr lang="en-US" sz="800" kern="0" dirty="0">
                <a:solidFill>
                  <a:schemeClr val="tx1">
                    <a:lumMod val="100000"/>
                  </a:schemeClr>
                </a:solidFill>
                <a:latin typeface="Arial" panose="020B0604020202020204" pitchFamily="34" charset="0"/>
                <a:sym typeface=""/>
              </a:rPr>
              <a:t> </a:t>
            </a:r>
            <a:r>
              <a:rPr lang="en-US" sz="800" kern="0" dirty="0" err="1">
                <a:solidFill>
                  <a:schemeClr val="tx1">
                    <a:lumMod val="100000"/>
                  </a:schemeClr>
                </a:solidFill>
                <a:latin typeface="Arial" panose="020B0604020202020204" pitchFamily="34" charset="0"/>
                <a:sym typeface=""/>
              </a:rPr>
              <a:t>Lungenerkrankungen</a:t>
            </a:r>
            <a:r>
              <a:rPr lang="en-US" sz="800" kern="0" dirty="0">
                <a:solidFill>
                  <a:schemeClr val="tx1">
                    <a:lumMod val="100000"/>
                  </a:schemeClr>
                </a:solidFill>
                <a:latin typeface="Arial" panose="020B0604020202020204" pitchFamily="34" charset="0"/>
                <a:sym typeface=""/>
              </a:rPr>
              <a:t>), 2020. </a:t>
            </a:r>
            <a:r>
              <a:rPr lang="en-US" sz="800" kern="0" dirty="0" err="1">
                <a:solidFill>
                  <a:schemeClr val="tx1">
                    <a:lumMod val="100000"/>
                  </a:schemeClr>
                </a:solidFill>
                <a:latin typeface="Arial" panose="020B0604020202020204" pitchFamily="34" charset="0"/>
                <a:sym typeface=""/>
              </a:rPr>
              <a:t>Verfügbar</a:t>
            </a:r>
            <a:r>
              <a:rPr lang="en-US" sz="800" kern="0" dirty="0">
                <a:solidFill>
                  <a:schemeClr val="tx1">
                    <a:lumMod val="100000"/>
                  </a:schemeClr>
                </a:solidFill>
                <a:latin typeface="Arial" panose="020B0604020202020204" pitchFamily="34" charset="0"/>
                <a:sym typeface=""/>
              </a:rPr>
              <a:t> </a:t>
            </a:r>
            <a:r>
              <a:rPr lang="en-US" sz="800" kern="0" dirty="0" err="1">
                <a:solidFill>
                  <a:schemeClr val="tx1">
                    <a:lumMod val="100000"/>
                  </a:schemeClr>
                </a:solidFill>
                <a:latin typeface="Arial" panose="020B0604020202020204" pitchFamily="34" charset="0"/>
                <a:sym typeface=""/>
              </a:rPr>
              <a:t>unter</a:t>
            </a:r>
            <a:r>
              <a:rPr lang="en-US" sz="800" kern="0" dirty="0">
                <a:solidFill>
                  <a:schemeClr val="tx1">
                    <a:lumMod val="100000"/>
                  </a:schemeClr>
                </a:solidFill>
                <a:latin typeface="Arial" panose="020B0604020202020204" pitchFamily="34" charset="0"/>
                <a:sym typeface=""/>
              </a:rPr>
              <a:t> </a:t>
            </a:r>
            <a:r>
              <a:rPr lang="en-US" sz="800" u="sng" kern="0" dirty="0">
                <a:solidFill>
                  <a:srgbClr val="009999">
                    <a:lumMod val="100000"/>
                  </a:srgbClr>
                </a:solidFill>
                <a:uFill>
                  <a:solidFill>
                    <a:srgbClr val="009999"/>
                  </a:solidFill>
                </a:uFill>
                <a:latin typeface="Arial" panose="020B0604020202020204" pitchFamily="34" charset="0"/>
                <a:sym typeface=""/>
                <a:hlinkClick r:id="rId4">
                  <a:extLst>
                    <a:ext uri="{A12FA001-AC4F-418D-AE19-62706E023703}">
                      <ahyp:hlinkClr xmlns:ahyp="http://schemas.microsoft.com/office/drawing/2018/hyperlinkcolor" val="tx"/>
                    </a:ext>
                  </a:extLst>
                </a:hlinkClick>
              </a:rPr>
              <a:t>https://goldcopd.org/</a:t>
            </a:r>
            <a:r>
              <a:rPr lang="en-US" sz="800" kern="0" dirty="0">
                <a:solidFill>
                  <a:schemeClr val="tx1">
                    <a:lumMod val="100000"/>
                  </a:schemeClr>
                </a:solidFill>
                <a:latin typeface="Arial" panose="020B0604020202020204" pitchFamily="34" charset="0"/>
                <a:sym typeface=""/>
              </a:rPr>
              <a:t> </a:t>
            </a:r>
            <a:r>
              <a:rPr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199897"/>
            <a:ext cx="5452237" cy="452120"/>
          </a:xfrm>
          <a:prstGeom prst="rect">
            <a:avLst/>
          </a:prstGeom>
        </p:spPr>
        <p:txBody>
          <a:bodyPr vert="horz" wrap="square" lIns="0" tIns="12065" rIns="0" bIns="0">
            <a:spAutoFit/>
          </a:bodyPr>
          <a:lstStyle/>
          <a:p>
            <a:pPr marL="12700">
              <a:lnSpc>
                <a:spcPct val="100000"/>
              </a:lnSpc>
              <a:spcBef>
                <a:spcPts val="95"/>
              </a:spcBef>
            </a:pPr>
            <a:r>
              <a:rPr lang="en-US" dirty="0" err="1">
                <a:latin typeface="Arial" panose="020B0604020202020204" pitchFamily="34" charset="0"/>
                <a:cs typeface="+mn-cs"/>
                <a:sym typeface=""/>
              </a:rPr>
              <a:t>Nächste</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Schritte</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für</a:t>
            </a:r>
            <a:r>
              <a:rPr lang="en-US" dirty="0">
                <a:latin typeface="Arial" panose="020B0604020202020204" pitchFamily="34" charset="0"/>
                <a:cs typeface="+mn-cs"/>
                <a:sym typeface=""/>
              </a:rPr>
              <a:t> Frau </a:t>
            </a:r>
            <a:r>
              <a:rPr lang="en-US" dirty="0" err="1">
                <a:latin typeface="Arial" panose="020B0604020202020204" pitchFamily="34" charset="0"/>
                <a:cs typeface="+mn-cs"/>
                <a:sym typeface=""/>
              </a:rPr>
              <a:t>Vitalina</a:t>
            </a:r>
            <a:endParaRPr lang="en-US" dirty="0">
              <a:latin typeface="Arial" panose="020B0604020202020204" pitchFamily="34" charset="0"/>
              <a:cs typeface="+mn-cs"/>
              <a:sym typeface=""/>
            </a:endParaRPr>
          </a:p>
        </p:txBody>
      </p:sp>
      <p:sp>
        <p:nvSpPr>
          <p:cNvPr id="3" name="object 3"/>
          <p:cNvSpPr/>
          <p:nvPr/>
        </p:nvSpPr>
        <p:spPr>
          <a:xfrm>
            <a:off x="315468" y="1345691"/>
            <a:ext cx="833134" cy="1304543"/>
          </a:xfrm>
          <a:prstGeom prst="rect">
            <a:avLst/>
          </a:prstGeom>
          <a:blipFill>
            <a:blip r:embed="rId2" cstate="print"/>
            <a:stretch>
              <a:fillRect/>
            </a:stretch>
          </a:blipFill>
        </p:spPr>
        <p:txBody>
          <a:bodyPr wrap="square" lIns="0" tIns="0" rIns="0" bIns="0"/>
          <a:lstStyle/>
          <a:p>
            <a:endParaRPr/>
          </a:p>
        </p:txBody>
      </p:sp>
      <p:sp>
        <p:nvSpPr>
          <p:cNvPr id="4" name="object 4"/>
          <p:cNvSpPr txBox="1"/>
          <p:nvPr/>
        </p:nvSpPr>
        <p:spPr>
          <a:xfrm>
            <a:off x="1447800" y="819150"/>
            <a:ext cx="7174230" cy="3401572"/>
          </a:xfrm>
          <a:prstGeom prst="rect">
            <a:avLst/>
          </a:prstGeom>
        </p:spPr>
        <p:txBody>
          <a:bodyPr vert="horz" wrap="square" lIns="0" tIns="150495" rIns="0" bIns="0">
            <a:spAutoFit/>
          </a:bodyPr>
          <a:lstStyle/>
          <a:p>
            <a:pPr marL="12700">
              <a:lnSpc>
                <a:spcPct val="100000"/>
              </a:lnSpc>
              <a:spcBef>
                <a:spcPts val="1185"/>
              </a:spcBef>
            </a:pPr>
            <a:r>
              <a:rPr lang="en-US" sz="1600" b="1" kern="0" dirty="0" err="1">
                <a:solidFill>
                  <a:srgbClr val="0C1C1D">
                    <a:lumMod val="100000"/>
                  </a:srgbClr>
                </a:solidFill>
                <a:latin typeface="Arial" panose="020B0604020202020204" pitchFamily="34" charset="0"/>
                <a:sym typeface=""/>
              </a:rPr>
              <a:t>Absetzen</a:t>
            </a:r>
            <a:r>
              <a:rPr lang="en-US" sz="1600" b="1" kern="0" dirty="0">
                <a:solidFill>
                  <a:srgbClr val="0C1C1D">
                    <a:lumMod val="100000"/>
                  </a:srgbClr>
                </a:solidFill>
                <a:latin typeface="Arial" panose="020B0604020202020204" pitchFamily="34" charset="0"/>
                <a:sym typeface=""/>
              </a:rPr>
              <a:t> von </a:t>
            </a:r>
            <a:r>
              <a:rPr lang="en-US" sz="1600" b="1" kern="0" dirty="0" err="1">
                <a:solidFill>
                  <a:srgbClr val="0C1C1D">
                    <a:lumMod val="100000"/>
                  </a:srgbClr>
                </a:solidFill>
                <a:latin typeface="Arial" panose="020B0604020202020204" pitchFamily="34" charset="0"/>
                <a:sym typeface=""/>
              </a:rPr>
              <a:t>ICSaus</a:t>
            </a:r>
            <a:r>
              <a:rPr lang="en-US" sz="1600" b="1" kern="0" dirty="0">
                <a:solidFill>
                  <a:srgbClr val="0C1C1D">
                    <a:lumMod val="100000"/>
                  </a:srgbClr>
                </a:solidFill>
                <a:latin typeface="Arial" panose="020B0604020202020204" pitchFamily="34" charset="0"/>
                <a:sym typeface=""/>
              </a:rPr>
              <a:t> </a:t>
            </a:r>
            <a:r>
              <a:rPr lang="en-US" sz="1600" b="1" kern="0" dirty="0" err="1">
                <a:solidFill>
                  <a:srgbClr val="0C1C1D">
                    <a:lumMod val="100000"/>
                  </a:srgbClr>
                </a:solidFill>
                <a:latin typeface="Arial" panose="020B0604020202020204" pitchFamily="34" charset="0"/>
                <a:sym typeface=""/>
              </a:rPr>
              <a:t>folgenden</a:t>
            </a:r>
            <a:r>
              <a:rPr lang="en-US" sz="1600" b="1" kern="0" dirty="0">
                <a:solidFill>
                  <a:srgbClr val="0C1C1D">
                    <a:lumMod val="100000"/>
                  </a:srgbClr>
                </a:solidFill>
                <a:latin typeface="Arial" panose="020B0604020202020204" pitchFamily="34" charset="0"/>
                <a:sym typeface=""/>
              </a:rPr>
              <a:t> </a:t>
            </a:r>
            <a:r>
              <a:rPr lang="en-US" sz="1600" b="1" kern="0" dirty="0" err="1">
                <a:solidFill>
                  <a:srgbClr val="0C1C1D">
                    <a:lumMod val="100000"/>
                  </a:srgbClr>
                </a:solidFill>
                <a:latin typeface="Arial" panose="020B0604020202020204" pitchFamily="34" charset="0"/>
                <a:sym typeface=""/>
              </a:rPr>
              <a:t>Gründen</a:t>
            </a:r>
            <a:r>
              <a:rPr lang="en-US" sz="1600" b="1" kern="0" dirty="0">
                <a:solidFill>
                  <a:srgbClr val="0C1C1D">
                    <a:lumMod val="100000"/>
                  </a:srgbClr>
                </a:solidFill>
                <a:latin typeface="Arial" panose="020B0604020202020204" pitchFamily="34" charset="0"/>
                <a:sym typeface=""/>
              </a:rPr>
              <a:t>:</a:t>
            </a:r>
            <a:r>
              <a:rPr sz="1600" dirty="0"/>
              <a:t> </a:t>
            </a:r>
          </a:p>
          <a:p>
            <a:pPr marL="355600" indent="-342900">
              <a:lnSpc>
                <a:spcPct val="100000"/>
              </a:lnSpc>
              <a:spcBef>
                <a:spcPts val="1080"/>
              </a:spcBef>
              <a:buChar char="•"/>
              <a:tabLst>
                <a:tab pos="354965" algn="l"/>
                <a:tab pos="355600" algn="l"/>
              </a:tabLst>
            </a:pPr>
            <a:r>
              <a:rPr lang="en-US" sz="1600" kern="0" dirty="0" err="1">
                <a:solidFill>
                  <a:srgbClr val="00050A">
                    <a:lumMod val="100000"/>
                  </a:srgbClr>
                </a:solidFill>
                <a:latin typeface="Arial" panose="020B0604020202020204" pitchFamily="34" charset="0"/>
                <a:sym typeface=""/>
              </a:rPr>
              <a:t>Kein</a:t>
            </a:r>
            <a:r>
              <a:rPr lang="en-US" sz="1600" kern="0" dirty="0">
                <a:solidFill>
                  <a:srgbClr val="00050A">
                    <a:lumMod val="100000"/>
                  </a:srgbClr>
                </a:solidFill>
                <a:latin typeface="Arial" panose="020B0604020202020204" pitchFamily="34" charset="0"/>
                <a:sym typeface=""/>
              </a:rPr>
              <a:t> </a:t>
            </a:r>
            <a:r>
              <a:rPr lang="en-US" sz="1600" kern="0" dirty="0" err="1">
                <a:solidFill>
                  <a:srgbClr val="00050A">
                    <a:lumMod val="100000"/>
                  </a:srgbClr>
                </a:solidFill>
                <a:latin typeface="Arial" panose="020B0604020202020204" pitchFamily="34" charset="0"/>
                <a:sym typeface=""/>
              </a:rPr>
              <a:t>Hinweis</a:t>
            </a:r>
            <a:r>
              <a:rPr lang="en-US" sz="1600" kern="0" dirty="0">
                <a:solidFill>
                  <a:srgbClr val="00050A">
                    <a:lumMod val="100000"/>
                  </a:srgbClr>
                </a:solidFill>
                <a:latin typeface="Arial" panose="020B0604020202020204" pitchFamily="34" charset="0"/>
                <a:sym typeface=""/>
              </a:rPr>
              <a:t> auf </a:t>
            </a:r>
            <a:r>
              <a:rPr lang="en-US" sz="1600" kern="0" dirty="0" err="1">
                <a:solidFill>
                  <a:srgbClr val="00050A">
                    <a:lumMod val="100000"/>
                  </a:srgbClr>
                </a:solidFill>
                <a:latin typeface="Arial" panose="020B0604020202020204" pitchFamily="34" charset="0"/>
                <a:sym typeface=""/>
              </a:rPr>
              <a:t>gesundheitlichen</a:t>
            </a:r>
            <a:r>
              <a:rPr lang="en-US" sz="1600" kern="0" dirty="0">
                <a:solidFill>
                  <a:srgbClr val="00050A">
                    <a:lumMod val="100000"/>
                  </a:srgbClr>
                </a:solidFill>
                <a:latin typeface="Arial" panose="020B0604020202020204" pitchFamily="34" charset="0"/>
                <a:sym typeface=""/>
              </a:rPr>
              <a:t> </a:t>
            </a:r>
            <a:r>
              <a:rPr lang="en-US" sz="1600" kern="0" dirty="0" err="1">
                <a:solidFill>
                  <a:srgbClr val="00050A">
                    <a:lumMod val="100000"/>
                  </a:srgbClr>
                </a:solidFill>
                <a:latin typeface="Arial" panose="020B0604020202020204" pitchFamily="34" charset="0"/>
                <a:sym typeface=""/>
              </a:rPr>
              <a:t>Nutzen</a:t>
            </a:r>
            <a:r>
              <a:rPr lang="en-US" sz="1600" kern="0" dirty="0">
                <a:solidFill>
                  <a:srgbClr val="00050A">
                    <a:lumMod val="100000"/>
                  </a:srgbClr>
                </a:solidFill>
                <a:latin typeface="Arial" panose="020B0604020202020204" pitchFamily="34" charset="0"/>
                <a:sym typeface=""/>
              </a:rPr>
              <a:t> </a:t>
            </a:r>
            <a:r>
              <a:rPr lang="en-US" sz="1600" kern="0" dirty="0" err="1">
                <a:solidFill>
                  <a:srgbClr val="00050A">
                    <a:lumMod val="100000"/>
                  </a:srgbClr>
                </a:solidFill>
                <a:latin typeface="Arial" panose="020B0604020202020204" pitchFamily="34" charset="0"/>
                <a:sym typeface=""/>
              </a:rPr>
              <a:t>für</a:t>
            </a:r>
            <a:r>
              <a:rPr lang="en-US" sz="1600" kern="0" dirty="0">
                <a:solidFill>
                  <a:srgbClr val="00050A">
                    <a:lumMod val="100000"/>
                  </a:srgbClr>
                </a:solidFill>
                <a:latin typeface="Arial" panose="020B0604020202020204" pitchFamily="34" charset="0"/>
                <a:sym typeface=""/>
              </a:rPr>
              <a:t> Frau </a:t>
            </a:r>
            <a:r>
              <a:rPr lang="en-US" sz="1600" kern="0" dirty="0" err="1">
                <a:solidFill>
                  <a:srgbClr val="00050A">
                    <a:lumMod val="100000"/>
                  </a:srgbClr>
                </a:solidFill>
                <a:latin typeface="Arial" panose="020B0604020202020204" pitchFamily="34" charset="0"/>
                <a:sym typeface=""/>
              </a:rPr>
              <a:t>Vitalina</a:t>
            </a:r>
            <a:r>
              <a:rPr sz="1600" dirty="0"/>
              <a:t> </a:t>
            </a:r>
          </a:p>
          <a:p>
            <a:pPr marL="355600" marR="1062990" indent="-342900">
              <a:lnSpc>
                <a:spcPts val="3240"/>
              </a:lnSpc>
              <a:spcBef>
                <a:spcPts val="290"/>
              </a:spcBef>
              <a:buChar char="•"/>
              <a:tabLst>
                <a:tab pos="354965" algn="l"/>
                <a:tab pos="355600" algn="l"/>
              </a:tabLst>
            </a:pPr>
            <a:r>
              <a:rPr lang="en-US" sz="1600" kern="0" dirty="0">
                <a:solidFill>
                  <a:srgbClr val="0C1C1D">
                    <a:lumMod val="100000"/>
                  </a:srgbClr>
                </a:solidFill>
                <a:latin typeface="Arial" panose="020B0604020202020204" pitchFamily="34" charset="0"/>
                <a:sym typeface=""/>
              </a:rPr>
              <a:t>ICS </a:t>
            </a:r>
            <a:r>
              <a:rPr lang="en-US" sz="1600" kern="0" dirty="0" err="1">
                <a:solidFill>
                  <a:srgbClr val="0C1C1D">
                    <a:lumMod val="100000"/>
                  </a:srgbClr>
                </a:solidFill>
                <a:latin typeface="Arial" panose="020B0604020202020204" pitchFamily="34" charset="0"/>
                <a:sym typeface=""/>
              </a:rPr>
              <a:t>sind</a:t>
            </a:r>
            <a:r>
              <a:rPr lang="en-US" sz="1600" kern="0" dirty="0">
                <a:solidFill>
                  <a:srgbClr val="0C1C1D">
                    <a:lumMod val="100000"/>
                  </a:srgbClr>
                </a:solidFill>
                <a:latin typeface="Arial" panose="020B0604020202020204" pitchFamily="34" charset="0"/>
                <a:sym typeface=""/>
              </a:rPr>
              <a:t> </a:t>
            </a:r>
            <a:r>
              <a:rPr lang="en-US" sz="1600" kern="0" dirty="0" err="1">
                <a:solidFill>
                  <a:srgbClr val="0C1C1D">
                    <a:lumMod val="100000"/>
                  </a:srgbClr>
                </a:solidFill>
                <a:latin typeface="Arial" panose="020B0604020202020204" pitchFamily="34" charset="0"/>
                <a:sym typeface=""/>
              </a:rPr>
              <a:t>für</a:t>
            </a:r>
            <a:r>
              <a:rPr lang="en-US" sz="1600" kern="0" dirty="0">
                <a:solidFill>
                  <a:srgbClr val="0C1C1D">
                    <a:lumMod val="100000"/>
                  </a:srgbClr>
                </a:solidFill>
                <a:latin typeface="Arial" panose="020B0604020202020204" pitchFamily="34" charset="0"/>
                <a:sym typeface=""/>
              </a:rPr>
              <a:t> Frau </a:t>
            </a:r>
            <a:r>
              <a:rPr lang="en-US" sz="1600" kern="0" dirty="0" err="1">
                <a:solidFill>
                  <a:srgbClr val="0C1C1D">
                    <a:lumMod val="100000"/>
                  </a:srgbClr>
                </a:solidFill>
                <a:latin typeface="Arial" panose="020B0604020202020204" pitchFamily="34" charset="0"/>
                <a:sym typeface=""/>
              </a:rPr>
              <a:t>Vitalina</a:t>
            </a:r>
            <a:r>
              <a:rPr lang="en-US" sz="1600" kern="0" dirty="0">
                <a:solidFill>
                  <a:srgbClr val="0C1C1D">
                    <a:lumMod val="100000"/>
                  </a:srgbClr>
                </a:solidFill>
                <a:latin typeface="Arial" panose="020B0604020202020204" pitchFamily="34" charset="0"/>
                <a:sym typeface=""/>
              </a:rPr>
              <a:t> </a:t>
            </a:r>
            <a:r>
              <a:rPr lang="en-US" sz="1600" kern="0" dirty="0" err="1">
                <a:solidFill>
                  <a:srgbClr val="0C1C1D">
                    <a:lumMod val="100000"/>
                  </a:srgbClr>
                </a:solidFill>
                <a:latin typeface="Arial" panose="020B0604020202020204" pitchFamily="34" charset="0"/>
                <a:sym typeface=""/>
              </a:rPr>
              <a:t>aufgrund</a:t>
            </a:r>
            <a:r>
              <a:rPr lang="en-US" sz="1600" kern="0" dirty="0">
                <a:solidFill>
                  <a:srgbClr val="0C1C1D">
                    <a:lumMod val="100000"/>
                  </a:srgbClr>
                </a:solidFill>
                <a:latin typeface="Arial" panose="020B0604020202020204" pitchFamily="34" charset="0"/>
                <a:sym typeface=""/>
              </a:rPr>
              <a:t> </a:t>
            </a:r>
            <a:r>
              <a:rPr lang="en-US" sz="1600" kern="0" dirty="0" err="1">
                <a:solidFill>
                  <a:srgbClr val="0C1C1D">
                    <a:lumMod val="100000"/>
                  </a:srgbClr>
                </a:solidFill>
                <a:latin typeface="Arial" panose="020B0604020202020204" pitchFamily="34" charset="0"/>
                <a:sym typeface=""/>
              </a:rPr>
              <a:t>ihrer</a:t>
            </a:r>
            <a:r>
              <a:rPr lang="en-US" sz="1600" kern="0" dirty="0">
                <a:solidFill>
                  <a:srgbClr val="0C1C1D">
                    <a:lumMod val="100000"/>
                  </a:srgbClr>
                </a:solidFill>
                <a:latin typeface="Arial" panose="020B0604020202020204" pitchFamily="34" charset="0"/>
                <a:sym typeface=""/>
              </a:rPr>
              <a:t> </a:t>
            </a:r>
            <a:r>
              <a:rPr lang="en-US" sz="1600" kern="0" dirty="0" err="1">
                <a:solidFill>
                  <a:srgbClr val="0C1C1D">
                    <a:lumMod val="100000"/>
                  </a:srgbClr>
                </a:solidFill>
                <a:latin typeface="Arial" panose="020B0604020202020204" pitchFamily="34" charset="0"/>
                <a:sym typeface=""/>
              </a:rPr>
              <a:t>aktuellen</a:t>
            </a:r>
            <a:r>
              <a:rPr lang="en-US" sz="1600" kern="0" dirty="0">
                <a:solidFill>
                  <a:srgbClr val="0C1C1D">
                    <a:lumMod val="100000"/>
                  </a:srgbClr>
                </a:solidFill>
                <a:latin typeface="Arial" panose="020B0604020202020204" pitchFamily="34" charset="0"/>
                <a:sym typeface=""/>
              </a:rPr>
              <a:t> </a:t>
            </a:r>
            <a:r>
              <a:rPr lang="en-US" sz="1600" kern="0" dirty="0" err="1">
                <a:solidFill>
                  <a:srgbClr val="0C1C1D">
                    <a:lumMod val="100000"/>
                  </a:srgbClr>
                </a:solidFill>
                <a:latin typeface="Arial" panose="020B0604020202020204" pitchFamily="34" charset="0"/>
                <a:sym typeface=""/>
              </a:rPr>
              <a:t>Komorbiditäten</a:t>
            </a:r>
            <a:r>
              <a:rPr lang="en-US" sz="1600" kern="0" dirty="0">
                <a:solidFill>
                  <a:srgbClr val="0C1C1D">
                    <a:lumMod val="100000"/>
                  </a:srgbClr>
                </a:solidFill>
                <a:latin typeface="Arial" panose="020B0604020202020204" pitchFamily="34" charset="0"/>
                <a:sym typeface=""/>
              </a:rPr>
              <a:t> (Diabetes, </a:t>
            </a:r>
            <a:r>
              <a:rPr lang="en-US" sz="1600" kern="0" dirty="0" err="1">
                <a:solidFill>
                  <a:srgbClr val="0C1C1D">
                    <a:lumMod val="100000"/>
                  </a:srgbClr>
                </a:solidFill>
                <a:latin typeface="Arial" panose="020B0604020202020204" pitchFamily="34" charset="0"/>
                <a:sym typeface=""/>
              </a:rPr>
              <a:t>Osteoporose</a:t>
            </a:r>
            <a:r>
              <a:rPr lang="en-US" sz="1600" kern="0" dirty="0">
                <a:solidFill>
                  <a:srgbClr val="0C1C1D">
                    <a:lumMod val="100000"/>
                  </a:srgbClr>
                </a:solidFill>
                <a:latin typeface="Arial" panose="020B0604020202020204" pitchFamily="34" charset="0"/>
                <a:sym typeface=""/>
              </a:rPr>
              <a:t>) </a:t>
            </a:r>
            <a:r>
              <a:rPr lang="en-US" sz="1600" kern="0" dirty="0" err="1">
                <a:solidFill>
                  <a:srgbClr val="0C1C1D">
                    <a:lumMod val="100000"/>
                  </a:srgbClr>
                </a:solidFill>
                <a:latin typeface="Arial" panose="020B0604020202020204" pitchFamily="34" charset="0"/>
                <a:sym typeface=""/>
              </a:rPr>
              <a:t>kontraindiziert</a:t>
            </a:r>
            <a:endParaRPr lang="en-US" sz="1600" kern="0" dirty="0">
              <a:solidFill>
                <a:srgbClr val="0C1C1D">
                  <a:lumMod val="100000"/>
                </a:srgbClr>
              </a:solidFill>
              <a:latin typeface="Arial" panose="020B0604020202020204" pitchFamily="34" charset="0"/>
              <a:sym typeface=""/>
            </a:endParaRPr>
          </a:p>
          <a:p>
            <a:pPr marL="12700">
              <a:lnSpc>
                <a:spcPct val="100000"/>
              </a:lnSpc>
              <a:spcBef>
                <a:spcPts val="795"/>
              </a:spcBef>
            </a:pPr>
            <a:r>
              <a:rPr lang="en-US" sz="1600" b="1" kern="0" dirty="0" err="1">
                <a:solidFill>
                  <a:srgbClr val="0C1C1D">
                    <a:lumMod val="100000"/>
                  </a:srgbClr>
                </a:solidFill>
                <a:latin typeface="Arial" panose="020B0604020202020204" pitchFamily="34" charset="0"/>
                <a:sym typeface=""/>
              </a:rPr>
              <a:t>Umstellung</a:t>
            </a:r>
            <a:r>
              <a:rPr lang="en-US" sz="1600" b="1" kern="0" dirty="0">
                <a:solidFill>
                  <a:srgbClr val="0C1C1D">
                    <a:lumMod val="100000"/>
                  </a:srgbClr>
                </a:solidFill>
                <a:latin typeface="Arial" panose="020B0604020202020204" pitchFamily="34" charset="0"/>
                <a:sym typeface=""/>
              </a:rPr>
              <a:t> von Frau </a:t>
            </a:r>
            <a:r>
              <a:rPr lang="en-US" sz="1600" b="1" kern="0" dirty="0" err="1">
                <a:solidFill>
                  <a:srgbClr val="0C1C1D">
                    <a:lumMod val="100000"/>
                  </a:srgbClr>
                </a:solidFill>
                <a:latin typeface="Arial" panose="020B0604020202020204" pitchFamily="34" charset="0"/>
                <a:sym typeface=""/>
              </a:rPr>
              <a:t>Vitalina</a:t>
            </a:r>
            <a:r>
              <a:rPr lang="en-US" sz="1600" b="1" kern="0" dirty="0">
                <a:solidFill>
                  <a:srgbClr val="0C1C1D">
                    <a:lumMod val="100000"/>
                  </a:srgbClr>
                </a:solidFill>
                <a:latin typeface="Arial" panose="020B0604020202020204" pitchFamily="34" charset="0"/>
                <a:sym typeface=""/>
              </a:rPr>
              <a:t> auf LABA + LAMA</a:t>
            </a:r>
          </a:p>
          <a:p>
            <a:pPr marL="355600" indent="-342900">
              <a:lnSpc>
                <a:spcPct val="100000"/>
              </a:lnSpc>
              <a:spcBef>
                <a:spcPts val="1080"/>
              </a:spcBef>
              <a:buChar char="•"/>
              <a:tabLst>
                <a:tab pos="354965" algn="l"/>
                <a:tab pos="355600" algn="l"/>
              </a:tabLst>
            </a:pPr>
            <a:r>
              <a:rPr lang="en-US" sz="1600" kern="0" dirty="0">
                <a:solidFill>
                  <a:srgbClr val="0C1C1D">
                    <a:lumMod val="100000"/>
                  </a:srgbClr>
                </a:solidFill>
                <a:latin typeface="Arial" panose="020B0604020202020204" pitchFamily="34" charset="0"/>
                <a:sym typeface=""/>
              </a:rPr>
              <a:t> Die </a:t>
            </a:r>
            <a:r>
              <a:rPr lang="en-US" sz="1600" kern="0" dirty="0" err="1">
                <a:solidFill>
                  <a:srgbClr val="0C1C1D">
                    <a:lumMod val="100000"/>
                  </a:srgbClr>
                </a:solidFill>
                <a:latin typeface="Arial" panose="020B0604020202020204" pitchFamily="34" charset="0"/>
                <a:sym typeface=""/>
              </a:rPr>
              <a:t>Patientin</a:t>
            </a:r>
            <a:r>
              <a:rPr lang="en-US" sz="1600" kern="0" dirty="0">
                <a:solidFill>
                  <a:srgbClr val="0C1C1D">
                    <a:lumMod val="100000"/>
                  </a:srgbClr>
                </a:solidFill>
                <a:latin typeface="Arial" panose="020B0604020202020204" pitchFamily="34" charset="0"/>
                <a:sym typeface=""/>
              </a:rPr>
              <a:t> muss in der </a:t>
            </a:r>
            <a:r>
              <a:rPr lang="en-US" sz="1600" kern="0" dirty="0" err="1">
                <a:solidFill>
                  <a:srgbClr val="0C1C1D">
                    <a:lumMod val="100000"/>
                  </a:srgbClr>
                </a:solidFill>
                <a:latin typeface="Arial" panose="020B0604020202020204" pitchFamily="34" charset="0"/>
                <a:sym typeface=""/>
              </a:rPr>
              <a:t>Inhalationstechnik</a:t>
            </a:r>
            <a:r>
              <a:rPr lang="en-US" sz="1600" kern="0" dirty="0">
                <a:solidFill>
                  <a:srgbClr val="0C1C1D">
                    <a:lumMod val="100000"/>
                  </a:srgbClr>
                </a:solidFill>
                <a:latin typeface="Arial" panose="020B0604020202020204" pitchFamily="34" charset="0"/>
                <a:sym typeface=""/>
              </a:rPr>
              <a:t> </a:t>
            </a:r>
            <a:r>
              <a:rPr lang="en-US" sz="1600" kern="0" dirty="0" err="1">
                <a:solidFill>
                  <a:srgbClr val="0C1C1D">
                    <a:lumMod val="100000"/>
                  </a:srgbClr>
                </a:solidFill>
                <a:latin typeface="Arial" panose="020B0604020202020204" pitchFamily="34" charset="0"/>
                <a:sym typeface=""/>
              </a:rPr>
              <a:t>geschult</a:t>
            </a:r>
            <a:r>
              <a:rPr lang="en-US" sz="1600" kern="0" dirty="0">
                <a:solidFill>
                  <a:srgbClr val="0C1C1D">
                    <a:lumMod val="100000"/>
                  </a:srgbClr>
                </a:solidFill>
                <a:latin typeface="Arial" panose="020B0604020202020204" pitchFamily="34" charset="0"/>
                <a:sym typeface=""/>
              </a:rPr>
              <a:t> und die </a:t>
            </a:r>
            <a:r>
              <a:rPr lang="en-US" sz="1600" kern="0" dirty="0" err="1">
                <a:solidFill>
                  <a:srgbClr val="0C1C1D">
                    <a:lumMod val="100000"/>
                  </a:srgbClr>
                </a:solidFill>
                <a:latin typeface="Arial" panose="020B0604020202020204" pitchFamily="34" charset="0"/>
                <a:sym typeface=""/>
              </a:rPr>
              <a:t>richtige</a:t>
            </a:r>
            <a:r>
              <a:rPr lang="en-US" sz="1600" kern="0" dirty="0">
                <a:solidFill>
                  <a:srgbClr val="0C1C1D">
                    <a:lumMod val="100000"/>
                  </a:srgbClr>
                </a:solidFill>
                <a:latin typeface="Arial" panose="020B0604020202020204" pitchFamily="34" charset="0"/>
                <a:sym typeface=""/>
              </a:rPr>
              <a:t> </a:t>
            </a:r>
            <a:r>
              <a:rPr lang="en-US" sz="1600" kern="0" dirty="0" err="1">
                <a:solidFill>
                  <a:srgbClr val="0C1C1D">
                    <a:lumMod val="100000"/>
                  </a:srgbClr>
                </a:solidFill>
                <a:latin typeface="Arial" panose="020B0604020202020204" pitchFamily="34" charset="0"/>
                <a:sym typeface=""/>
              </a:rPr>
              <a:t>Anwendung</a:t>
            </a:r>
            <a:r>
              <a:rPr lang="en-US" sz="1600" kern="0" dirty="0">
                <a:solidFill>
                  <a:srgbClr val="0C1C1D">
                    <a:lumMod val="100000"/>
                  </a:srgbClr>
                </a:solidFill>
                <a:latin typeface="Arial" panose="020B0604020202020204" pitchFamily="34" charset="0"/>
                <a:sym typeface=""/>
              </a:rPr>
              <a:t> </a:t>
            </a:r>
            <a:r>
              <a:rPr lang="en-US" sz="1600" kern="0" dirty="0" err="1">
                <a:solidFill>
                  <a:srgbClr val="0C1C1D">
                    <a:lumMod val="100000"/>
                  </a:srgbClr>
                </a:solidFill>
                <a:latin typeface="Arial" panose="020B0604020202020204" pitchFamily="34" charset="0"/>
                <a:sym typeface=""/>
              </a:rPr>
              <a:t>überprüft</a:t>
            </a:r>
            <a:r>
              <a:rPr lang="en-US" sz="1600" kern="0" dirty="0">
                <a:solidFill>
                  <a:srgbClr val="0C1C1D">
                    <a:lumMod val="100000"/>
                  </a:srgbClr>
                </a:solidFill>
                <a:latin typeface="Arial" panose="020B0604020202020204" pitchFamily="34" charset="0"/>
                <a:sym typeface=""/>
              </a:rPr>
              <a:t> </a:t>
            </a:r>
            <a:r>
              <a:rPr lang="en-US" sz="1600" kern="0" dirty="0" err="1">
                <a:solidFill>
                  <a:srgbClr val="0C1C1D">
                    <a:lumMod val="100000"/>
                  </a:srgbClr>
                </a:solidFill>
                <a:latin typeface="Arial" panose="020B0604020202020204" pitchFamily="34" charset="0"/>
                <a:sym typeface=""/>
              </a:rPr>
              <a:t>werden</a:t>
            </a:r>
            <a:endParaRPr lang="en-US" sz="1600" kern="0" dirty="0">
              <a:solidFill>
                <a:srgbClr val="0C1C1D">
                  <a:lumMod val="100000"/>
                </a:srgbClr>
              </a:solidFill>
              <a:latin typeface="Arial" panose="020B0604020202020204" pitchFamily="34" charset="0"/>
              <a:sym typeface=""/>
            </a:endParaRPr>
          </a:p>
          <a:p>
            <a:pPr marL="355600">
              <a:lnSpc>
                <a:spcPct val="100000"/>
              </a:lnSpc>
              <a:spcBef>
                <a:spcPts val="1080"/>
              </a:spcBef>
            </a:pPr>
            <a:r>
              <a:rPr lang="en-US" sz="1600" kern="0" dirty="0" err="1">
                <a:solidFill>
                  <a:srgbClr val="0C1C1D">
                    <a:lumMod val="100000"/>
                  </a:srgbClr>
                </a:solidFill>
                <a:latin typeface="Arial" panose="020B0604020202020204" pitchFamily="34" charset="0"/>
                <a:sym typeface=""/>
              </a:rPr>
              <a:t>Wenn</a:t>
            </a:r>
            <a:r>
              <a:rPr lang="en-US" sz="1600" kern="0" dirty="0">
                <a:solidFill>
                  <a:srgbClr val="0C1C1D">
                    <a:lumMod val="100000"/>
                  </a:srgbClr>
                </a:solidFill>
                <a:latin typeface="Arial" panose="020B0604020202020204" pitchFamily="34" charset="0"/>
                <a:sym typeface=""/>
              </a:rPr>
              <a:t> </a:t>
            </a:r>
            <a:r>
              <a:rPr lang="en-US" sz="1600" kern="0" dirty="0" err="1">
                <a:solidFill>
                  <a:srgbClr val="0C1C1D">
                    <a:lumMod val="100000"/>
                  </a:srgbClr>
                </a:solidFill>
                <a:latin typeface="Arial" panose="020B0604020202020204" pitchFamily="34" charset="0"/>
                <a:sym typeface=""/>
              </a:rPr>
              <a:t>möglich</a:t>
            </a:r>
            <a:r>
              <a:rPr lang="en-US" sz="1600" kern="0" dirty="0">
                <a:solidFill>
                  <a:srgbClr val="0C1C1D">
                    <a:lumMod val="100000"/>
                  </a:srgbClr>
                </a:solidFill>
                <a:latin typeface="Arial" panose="020B0604020202020204" pitchFamily="34" charset="0"/>
                <a:sym typeface=""/>
              </a:rPr>
              <a:t> </a:t>
            </a:r>
            <a:r>
              <a:rPr lang="en-US" sz="1600" kern="0" dirty="0" err="1">
                <a:solidFill>
                  <a:srgbClr val="0C1C1D">
                    <a:lumMod val="100000"/>
                  </a:srgbClr>
                </a:solidFill>
                <a:latin typeface="Arial" panose="020B0604020202020204" pitchFamily="34" charset="0"/>
                <a:sym typeface=""/>
              </a:rPr>
              <a:t>sollte</a:t>
            </a:r>
            <a:r>
              <a:rPr lang="en-US" sz="1600" kern="0" dirty="0">
                <a:solidFill>
                  <a:srgbClr val="0C1C1D">
                    <a:lumMod val="100000"/>
                  </a:srgbClr>
                </a:solidFill>
                <a:latin typeface="Arial" panose="020B0604020202020204" pitchFamily="34" charset="0"/>
                <a:sym typeface=""/>
              </a:rPr>
              <a:t> </a:t>
            </a:r>
            <a:r>
              <a:rPr lang="en-US" sz="1600" kern="0" dirty="0" err="1">
                <a:solidFill>
                  <a:srgbClr val="0C1C1D">
                    <a:lumMod val="100000"/>
                  </a:srgbClr>
                </a:solidFill>
                <a:latin typeface="Arial" panose="020B0604020202020204" pitchFamily="34" charset="0"/>
                <a:sym typeface=""/>
              </a:rPr>
              <a:t>sie</a:t>
            </a:r>
            <a:r>
              <a:rPr lang="en-US" sz="1600" kern="0" dirty="0">
                <a:solidFill>
                  <a:srgbClr val="0C1C1D">
                    <a:lumMod val="100000"/>
                  </a:srgbClr>
                </a:solidFill>
                <a:latin typeface="Arial" panose="020B0604020202020204" pitchFamily="34" charset="0"/>
                <a:sym typeface=""/>
              </a:rPr>
              <a:t> den </a:t>
            </a:r>
            <a:r>
              <a:rPr lang="en-US" sz="1600" kern="0" dirty="0" err="1">
                <a:solidFill>
                  <a:srgbClr val="0C1C1D">
                    <a:lumMod val="100000"/>
                  </a:srgbClr>
                </a:solidFill>
                <a:latin typeface="Arial" panose="020B0604020202020204" pitchFamily="34" charset="0"/>
                <a:sym typeface=""/>
              </a:rPr>
              <a:t>gleichen</a:t>
            </a:r>
            <a:r>
              <a:rPr lang="en-US" sz="1600" kern="0" dirty="0">
                <a:solidFill>
                  <a:srgbClr val="0C1C1D">
                    <a:lumMod val="100000"/>
                  </a:srgbClr>
                </a:solidFill>
                <a:latin typeface="Arial" panose="020B0604020202020204" pitchFamily="34" charset="0"/>
                <a:sym typeface=""/>
              </a:rPr>
              <a:t> Inhalator </a:t>
            </a:r>
            <a:r>
              <a:rPr lang="en-US" sz="1600" kern="0" dirty="0" err="1">
                <a:solidFill>
                  <a:srgbClr val="0C1C1D">
                    <a:lumMod val="100000"/>
                  </a:srgbClr>
                </a:solidFill>
                <a:latin typeface="Arial" panose="020B0604020202020204" pitchFamily="34" charset="0"/>
                <a:sym typeface=""/>
              </a:rPr>
              <a:t>beibehalten</a:t>
            </a:r>
            <a:endParaRPr lang="en-US" sz="1600" kern="0" dirty="0">
              <a:solidFill>
                <a:srgbClr val="0C1C1D">
                  <a:lumMod val="100000"/>
                </a:srgbClr>
              </a:solidFill>
              <a:latin typeface="Arial" panose="020B0604020202020204" pitchFamily="34" charset="0"/>
              <a:sym typeface=""/>
            </a:endParaRPr>
          </a:p>
          <a:p>
            <a:pPr marL="12700">
              <a:lnSpc>
                <a:spcPct val="100000"/>
              </a:lnSpc>
              <a:spcBef>
                <a:spcPts val="1080"/>
              </a:spcBef>
            </a:pPr>
            <a:r>
              <a:rPr lang="en-US" sz="1600" b="1" dirty="0">
                <a:solidFill>
                  <a:srgbClr val="0C1C1D"/>
                </a:solidFill>
                <a:latin typeface="Arial" panose="020B0604020202020204" pitchFamily="34" charset="0"/>
                <a:sym typeface=""/>
              </a:rPr>
              <a:t>Frau </a:t>
            </a:r>
            <a:r>
              <a:rPr lang="en-US" sz="1600" b="1" dirty="0" err="1">
                <a:solidFill>
                  <a:srgbClr val="0C1C1D"/>
                </a:solidFill>
                <a:latin typeface="Arial" panose="020B0604020202020204" pitchFamily="34" charset="0"/>
                <a:sym typeface=""/>
              </a:rPr>
              <a:t>Vitalina</a:t>
            </a:r>
            <a:r>
              <a:rPr lang="en-US" sz="1600" b="1" dirty="0">
                <a:solidFill>
                  <a:srgbClr val="0C1C1D"/>
                </a:solidFill>
                <a:latin typeface="Arial" panose="020B0604020202020204" pitchFamily="34" charset="0"/>
                <a:sym typeface=""/>
              </a:rPr>
              <a:t> </a:t>
            </a:r>
            <a:r>
              <a:rPr lang="en-US" sz="1600" b="1" dirty="0" err="1">
                <a:solidFill>
                  <a:srgbClr val="0C1C1D"/>
                </a:solidFill>
                <a:latin typeface="Arial" panose="020B0604020202020204" pitchFamily="34" charset="0"/>
                <a:sym typeface=""/>
              </a:rPr>
              <a:t>sollte</a:t>
            </a:r>
            <a:r>
              <a:rPr lang="en-US" sz="1600" b="1" dirty="0">
                <a:solidFill>
                  <a:srgbClr val="0C1C1D"/>
                </a:solidFill>
                <a:latin typeface="Arial" panose="020B0604020202020204" pitchFamily="34" charset="0"/>
                <a:sym typeface=""/>
              </a:rPr>
              <a:t> </a:t>
            </a:r>
            <a:r>
              <a:rPr lang="en-US" sz="1600" b="1" dirty="0" err="1">
                <a:solidFill>
                  <a:srgbClr val="0C1C1D"/>
                </a:solidFill>
                <a:latin typeface="Arial" panose="020B0604020202020204" pitchFamily="34" charset="0"/>
                <a:sym typeface=""/>
              </a:rPr>
              <a:t>zur</a:t>
            </a:r>
            <a:r>
              <a:rPr lang="en-US" sz="1600" b="1" dirty="0">
                <a:solidFill>
                  <a:srgbClr val="0C1C1D"/>
                </a:solidFill>
                <a:latin typeface="Arial" panose="020B0604020202020204" pitchFamily="34" charset="0"/>
                <a:sym typeface=""/>
              </a:rPr>
              <a:t> </a:t>
            </a:r>
            <a:r>
              <a:rPr lang="en-US" sz="1600" b="1" dirty="0" err="1">
                <a:solidFill>
                  <a:srgbClr val="0C1C1D"/>
                </a:solidFill>
                <a:latin typeface="Arial" panose="020B0604020202020204" pitchFamily="34" charset="0"/>
                <a:sym typeface=""/>
              </a:rPr>
              <a:t>pulmonalen</a:t>
            </a:r>
            <a:r>
              <a:rPr lang="en-US" sz="1600" b="1" dirty="0">
                <a:solidFill>
                  <a:srgbClr val="0C1C1D"/>
                </a:solidFill>
                <a:latin typeface="Arial" panose="020B0604020202020204" pitchFamily="34" charset="0"/>
                <a:sym typeface=""/>
              </a:rPr>
              <a:t> Rehabilitation </a:t>
            </a:r>
            <a:r>
              <a:rPr lang="en-US" sz="1600" b="1" dirty="0" err="1">
                <a:solidFill>
                  <a:srgbClr val="0C1C1D"/>
                </a:solidFill>
                <a:latin typeface="Arial" panose="020B0604020202020204" pitchFamily="34" charset="0"/>
                <a:sym typeface=""/>
              </a:rPr>
              <a:t>überwiesen</a:t>
            </a:r>
            <a:r>
              <a:rPr lang="en-US" sz="1600" b="1" dirty="0">
                <a:solidFill>
                  <a:srgbClr val="0C1C1D"/>
                </a:solidFill>
                <a:latin typeface="Arial" panose="020B0604020202020204" pitchFamily="34" charset="0"/>
                <a:sym typeface=""/>
              </a:rPr>
              <a:t> </a:t>
            </a:r>
            <a:r>
              <a:rPr lang="en-US" sz="1600" b="1" dirty="0" err="1">
                <a:solidFill>
                  <a:srgbClr val="0C1C1D"/>
                </a:solidFill>
                <a:latin typeface="Arial" panose="020B0604020202020204" pitchFamily="34" charset="0"/>
                <a:sym typeface=""/>
              </a:rPr>
              <a:t>werden</a:t>
            </a:r>
            <a:endParaRPr lang="en-US" sz="1600" dirty="0">
              <a:latin typeface="Arial" panose="020B0604020202020204" pitchFamily="34" charset="0"/>
              <a:sym typeface=""/>
            </a:endParaRPr>
          </a:p>
        </p:txBody>
      </p:sp>
      <p:sp>
        <p:nvSpPr>
          <p:cNvPr id="5" name="object 5"/>
          <p:cNvSpPr/>
          <p:nvPr/>
        </p:nvSpPr>
        <p:spPr>
          <a:xfrm>
            <a:off x="8016240" y="89915"/>
            <a:ext cx="1043940" cy="672084"/>
          </a:xfrm>
          <a:prstGeom prst="rect">
            <a:avLst/>
          </a:prstGeom>
          <a:blipFill>
            <a:blip r:embed="rId3" cstate="print"/>
            <a:stretch>
              <a:fillRect/>
            </a:stretch>
          </a:blipFill>
        </p:spPr>
        <p:txBody>
          <a:bodyPr wrap="square" lIns="0" tIns="0" rIns="0" bIns="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01" y="151333"/>
            <a:ext cx="5558916" cy="382156"/>
          </a:xfrm>
          <a:prstGeom prst="rect">
            <a:avLst/>
          </a:prstGeom>
        </p:spPr>
        <p:txBody>
          <a:bodyPr vert="horz" wrap="square" lIns="0" tIns="12700" rIns="0" bIns="0">
            <a:spAutoFit/>
          </a:bodyPr>
          <a:lstStyle/>
          <a:p>
            <a:pPr algn="ctr">
              <a:lnSpc>
                <a:spcPct val="100000"/>
              </a:lnSpc>
              <a:spcBef>
                <a:spcPts val="100"/>
              </a:spcBef>
            </a:pPr>
            <a:r>
              <a:rPr lang="en-US" sz="2400" dirty="0" err="1">
                <a:latin typeface="Arial" panose="020B0604020202020204" pitchFamily="34" charset="0"/>
                <a:cs typeface="+mn-cs"/>
                <a:sym typeface=""/>
              </a:rPr>
              <a:t>Weitere</a:t>
            </a:r>
            <a:r>
              <a:rPr lang="en-US" sz="2400" dirty="0">
                <a:latin typeface="Arial" panose="020B0604020202020204" pitchFamily="34" charset="0"/>
                <a:cs typeface="+mn-cs"/>
                <a:sym typeface=""/>
              </a:rPr>
              <a:t> </a:t>
            </a:r>
            <a:r>
              <a:rPr lang="en-US" sz="2400" dirty="0" err="1">
                <a:latin typeface="Arial" panose="020B0604020202020204" pitchFamily="34" charset="0"/>
                <a:cs typeface="+mn-cs"/>
                <a:sym typeface=""/>
              </a:rPr>
              <a:t>Erkrankungen</a:t>
            </a:r>
            <a:r>
              <a:rPr lang="en-US" sz="2400" dirty="0">
                <a:latin typeface="Arial" panose="020B0604020202020204" pitchFamily="34" charset="0"/>
                <a:cs typeface="+mn-cs"/>
                <a:sym typeface=""/>
              </a:rPr>
              <a:t> von Frau </a:t>
            </a:r>
            <a:r>
              <a:rPr lang="en-US" sz="2400" dirty="0" err="1">
                <a:latin typeface="Arial" panose="020B0604020202020204" pitchFamily="34" charset="0"/>
                <a:cs typeface="+mn-cs"/>
                <a:sym typeface=""/>
              </a:rPr>
              <a:t>Vitalina</a:t>
            </a:r>
            <a:endParaRPr lang="en-US" sz="2400" dirty="0">
              <a:latin typeface="Arial" panose="020B0604020202020204" pitchFamily="34" charset="0"/>
              <a:cs typeface="+mn-cs"/>
              <a:sym typeface=""/>
            </a:endParaRPr>
          </a:p>
        </p:txBody>
      </p:sp>
      <p:sp>
        <p:nvSpPr>
          <p:cNvPr id="3" name="object 3"/>
          <p:cNvSpPr txBox="1"/>
          <p:nvPr/>
        </p:nvSpPr>
        <p:spPr>
          <a:xfrm>
            <a:off x="1412494" y="943242"/>
            <a:ext cx="7647686" cy="3378745"/>
          </a:xfrm>
          <a:prstGeom prst="rect">
            <a:avLst/>
          </a:prstGeom>
        </p:spPr>
        <p:txBody>
          <a:bodyPr vert="horz" wrap="square" lIns="0" tIns="140970" rIns="0" bIns="0">
            <a:spAutoFit/>
          </a:bodyPr>
          <a:lstStyle/>
          <a:p>
            <a:pPr marL="12700">
              <a:lnSpc>
                <a:spcPct val="100000"/>
              </a:lnSpc>
              <a:spcBef>
                <a:spcPts val="1110"/>
              </a:spcBef>
            </a:pPr>
            <a:r>
              <a:rPr lang="en-US" sz="1400" b="1" kern="0" dirty="0">
                <a:solidFill>
                  <a:srgbClr val="0C1C1D">
                    <a:lumMod val="100000"/>
                  </a:srgbClr>
                </a:solidFill>
                <a:latin typeface="Arial" panose="020B0604020202020204" pitchFamily="34" charset="0"/>
                <a:sym typeface=""/>
              </a:rPr>
              <a:t>Was </a:t>
            </a:r>
            <a:r>
              <a:rPr lang="en-US" sz="1400" b="1" kern="0" dirty="0" err="1">
                <a:solidFill>
                  <a:srgbClr val="0C1C1D">
                    <a:lumMod val="100000"/>
                  </a:srgbClr>
                </a:solidFill>
                <a:latin typeface="Arial" panose="020B0604020202020204" pitchFamily="34" charset="0"/>
                <a:sym typeface=""/>
              </a:rPr>
              <a:t>kann</a:t>
            </a:r>
            <a:r>
              <a:rPr lang="en-US" sz="1400" b="1" kern="0" dirty="0">
                <a:solidFill>
                  <a:srgbClr val="0C1C1D">
                    <a:lumMod val="100000"/>
                  </a:srgbClr>
                </a:solidFill>
                <a:latin typeface="Arial" panose="020B0604020202020204" pitchFamily="34" charset="0"/>
                <a:sym typeface=""/>
              </a:rPr>
              <a:t> </a:t>
            </a:r>
            <a:r>
              <a:rPr lang="en-US" sz="1400" b="1" kern="0" dirty="0" err="1">
                <a:solidFill>
                  <a:srgbClr val="0C1C1D">
                    <a:lumMod val="100000"/>
                  </a:srgbClr>
                </a:solidFill>
                <a:latin typeface="Arial" panose="020B0604020202020204" pitchFamily="34" charset="0"/>
                <a:sym typeface=""/>
              </a:rPr>
              <a:t>ihr</a:t>
            </a:r>
            <a:r>
              <a:rPr lang="en-US" sz="1400" b="1" kern="0" dirty="0">
                <a:solidFill>
                  <a:srgbClr val="0C1C1D">
                    <a:lumMod val="100000"/>
                  </a:srgbClr>
                </a:solidFill>
                <a:latin typeface="Arial" panose="020B0604020202020204" pitchFamily="34" charset="0"/>
                <a:sym typeface=""/>
              </a:rPr>
              <a:t> </a:t>
            </a:r>
            <a:r>
              <a:rPr lang="en-US" sz="1400" b="1" kern="0" dirty="0" err="1">
                <a:solidFill>
                  <a:srgbClr val="0C1C1D">
                    <a:lumMod val="100000"/>
                  </a:srgbClr>
                </a:solidFill>
                <a:latin typeface="Arial" panose="020B0604020202020204" pitchFamily="34" charset="0"/>
                <a:sym typeface=""/>
              </a:rPr>
              <a:t>Arzt</a:t>
            </a:r>
            <a:r>
              <a:rPr lang="en-US" sz="1400" b="1" kern="0" dirty="0">
                <a:solidFill>
                  <a:srgbClr val="0C1C1D">
                    <a:lumMod val="100000"/>
                  </a:srgbClr>
                </a:solidFill>
                <a:latin typeface="Arial" panose="020B0604020202020204" pitchFamily="34" charset="0"/>
                <a:sym typeface=""/>
              </a:rPr>
              <a:t> </a:t>
            </a:r>
            <a:r>
              <a:rPr lang="en-US" sz="1400" b="1" kern="0" dirty="0" err="1">
                <a:solidFill>
                  <a:srgbClr val="0C1C1D">
                    <a:lumMod val="100000"/>
                  </a:srgbClr>
                </a:solidFill>
                <a:latin typeface="Arial" panose="020B0604020202020204" pitchFamily="34" charset="0"/>
                <a:sym typeface=""/>
              </a:rPr>
              <a:t>noch</a:t>
            </a:r>
            <a:r>
              <a:rPr lang="en-US" sz="1400" b="1" kern="0" dirty="0">
                <a:solidFill>
                  <a:srgbClr val="0C1C1D">
                    <a:lumMod val="100000"/>
                  </a:srgbClr>
                </a:solidFill>
                <a:latin typeface="Arial" panose="020B0604020202020204" pitchFamily="34" charset="0"/>
                <a:sym typeface=""/>
              </a:rPr>
              <a:t> tun?</a:t>
            </a:r>
          </a:p>
          <a:p>
            <a:pPr marL="299085" marR="439420" indent="-287020">
              <a:lnSpc>
                <a:spcPct val="150000"/>
              </a:lnSpc>
              <a:spcBef>
                <a:spcPts val="55"/>
              </a:spcBef>
              <a:buFont typeface="Arial"/>
              <a:buChar char="•"/>
              <a:tabLst>
                <a:tab pos="299085" algn="l"/>
                <a:tab pos="299720" algn="l"/>
              </a:tabLst>
            </a:pPr>
            <a:r>
              <a:rPr lang="en-US" sz="1200" b="1" kern="0" dirty="0">
                <a:solidFill>
                  <a:srgbClr val="0C1C1D">
                    <a:lumMod val="100000"/>
                  </a:srgbClr>
                </a:solidFill>
                <a:latin typeface="Arial" panose="020B0604020202020204" pitchFamily="34" charset="0"/>
                <a:sym typeface=""/>
              </a:rPr>
              <a:t>Diabetes</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Überprüfen</a:t>
            </a:r>
            <a:r>
              <a:rPr lang="en-US" sz="1200" kern="0" dirty="0">
                <a:solidFill>
                  <a:srgbClr val="0C1C1D">
                    <a:lumMod val="100000"/>
                  </a:srgbClr>
                </a:solidFill>
                <a:latin typeface="Arial" panose="020B0604020202020204" pitchFamily="34" charset="0"/>
                <a:sym typeface=""/>
              </a:rPr>
              <a:t> Sie die </a:t>
            </a:r>
            <a:r>
              <a:rPr lang="en-US" sz="1200" kern="0" dirty="0" err="1">
                <a:solidFill>
                  <a:srgbClr val="0C1C1D">
                    <a:lumMod val="100000"/>
                  </a:srgbClr>
                </a:solidFill>
                <a:latin typeface="Arial" panose="020B0604020202020204" pitchFamily="34" charset="0"/>
                <a:sym typeface=""/>
              </a:rPr>
              <a:t>Wirksamkeit</a:t>
            </a:r>
            <a:r>
              <a:rPr lang="en-US" sz="1200" kern="0" dirty="0">
                <a:solidFill>
                  <a:srgbClr val="0C1C1D">
                    <a:lumMod val="100000"/>
                  </a:srgbClr>
                </a:solidFill>
                <a:latin typeface="Arial" panose="020B0604020202020204" pitchFamily="34" charset="0"/>
                <a:sym typeface=""/>
              </a:rPr>
              <a:t> der </a:t>
            </a:r>
            <a:r>
              <a:rPr lang="en-US" sz="1200" kern="0" dirty="0" err="1">
                <a:solidFill>
                  <a:srgbClr val="0C1C1D">
                    <a:lumMod val="100000"/>
                  </a:srgbClr>
                </a:solidFill>
                <a:latin typeface="Arial" panose="020B0604020202020204" pitchFamily="34" charset="0"/>
                <a:sym typeface=""/>
              </a:rPr>
              <a:t>Therapie</a:t>
            </a:r>
            <a:r>
              <a:rPr lang="en-US" sz="1200" kern="0" dirty="0">
                <a:solidFill>
                  <a:srgbClr val="0C1C1D">
                    <a:lumMod val="100000"/>
                  </a:srgbClr>
                </a:solidFill>
                <a:latin typeface="Arial" panose="020B0604020202020204" pitchFamily="34" charset="0"/>
                <a:sym typeface=""/>
              </a:rPr>
              <a:t> und </a:t>
            </a:r>
            <a:r>
              <a:rPr lang="en-US" sz="1200" kern="0" dirty="0" err="1">
                <a:solidFill>
                  <a:srgbClr val="0C1C1D">
                    <a:lumMod val="100000"/>
                  </a:srgbClr>
                </a:solidFill>
                <a:latin typeface="Arial" panose="020B0604020202020204" pitchFamily="34" charset="0"/>
                <a:sym typeface=""/>
              </a:rPr>
              <a:t>passen</a:t>
            </a:r>
            <a:r>
              <a:rPr lang="en-US" sz="1200" kern="0" dirty="0">
                <a:solidFill>
                  <a:srgbClr val="0C1C1D">
                    <a:lumMod val="100000"/>
                  </a:srgbClr>
                </a:solidFill>
                <a:latin typeface="Arial" panose="020B0604020202020204" pitchFamily="34" charset="0"/>
                <a:sym typeface=""/>
              </a:rPr>
              <a:t> Sie die </a:t>
            </a:r>
            <a:r>
              <a:rPr lang="en-US" sz="1200" kern="0" dirty="0" err="1">
                <a:solidFill>
                  <a:srgbClr val="0C1C1D">
                    <a:lumMod val="100000"/>
                  </a:srgbClr>
                </a:solidFill>
                <a:latin typeface="Arial" panose="020B0604020202020204" pitchFamily="34" charset="0"/>
                <a:sym typeface=""/>
              </a:rPr>
              <a:t>Dosis</a:t>
            </a:r>
            <a:r>
              <a:rPr lang="en-US" sz="1200" kern="0" dirty="0">
                <a:solidFill>
                  <a:srgbClr val="0C1C1D">
                    <a:lumMod val="100000"/>
                  </a:srgbClr>
                </a:solidFill>
                <a:latin typeface="Arial" panose="020B0604020202020204" pitchFamily="34" charset="0"/>
                <a:sym typeface=""/>
              </a:rPr>
              <a:t> an </a:t>
            </a:r>
            <a:r>
              <a:rPr lang="en-US" sz="1200" kern="0" dirty="0" err="1">
                <a:solidFill>
                  <a:srgbClr val="0C1C1D">
                    <a:lumMod val="100000"/>
                  </a:srgbClr>
                </a:solidFill>
                <a:latin typeface="Arial" panose="020B0604020202020204" pitchFamily="34" charset="0"/>
                <a:sym typeface=""/>
              </a:rPr>
              <a:t>oder</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erweitern</a:t>
            </a:r>
            <a:r>
              <a:rPr lang="en-US" sz="1200" kern="0" dirty="0">
                <a:solidFill>
                  <a:srgbClr val="0C1C1D">
                    <a:lumMod val="100000"/>
                  </a:srgbClr>
                </a:solidFill>
                <a:latin typeface="Arial" panose="020B0604020202020204" pitchFamily="34" charset="0"/>
                <a:sym typeface=""/>
              </a:rPr>
              <a:t> Sie die </a:t>
            </a:r>
            <a:r>
              <a:rPr lang="en-US" sz="1200" kern="0" dirty="0" err="1">
                <a:solidFill>
                  <a:srgbClr val="0C1C1D">
                    <a:lumMod val="100000"/>
                  </a:srgbClr>
                </a:solidFill>
                <a:latin typeface="Arial" panose="020B0604020202020204" pitchFamily="34" charset="0"/>
                <a:sym typeface=""/>
              </a:rPr>
              <a:t>Therapie</a:t>
            </a:r>
            <a:r>
              <a:rPr lang="en-US" sz="1200" kern="0" dirty="0">
                <a:solidFill>
                  <a:srgbClr val="0C1C1D">
                    <a:lumMod val="100000"/>
                  </a:srgbClr>
                </a:solidFill>
                <a:latin typeface="Arial" panose="020B0604020202020204" pitchFamily="34" charset="0"/>
                <a:sym typeface=""/>
              </a:rPr>
              <a:t> um </a:t>
            </a:r>
            <a:r>
              <a:rPr lang="en-US" sz="1200" kern="0" dirty="0" err="1">
                <a:solidFill>
                  <a:srgbClr val="0C1C1D">
                    <a:lumMod val="100000"/>
                  </a:srgbClr>
                </a:solidFill>
                <a:latin typeface="Arial" panose="020B0604020202020204" pitchFamily="34" charset="0"/>
                <a:sym typeface=""/>
              </a:rPr>
              <a:t>eine</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neue</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Wirkstoffklasse</a:t>
            </a:r>
            <a:r>
              <a:rPr lang="en-US" sz="1200" kern="0" dirty="0">
                <a:solidFill>
                  <a:srgbClr val="0C1C1D">
                    <a:lumMod val="100000"/>
                  </a:srgbClr>
                </a:solidFill>
                <a:latin typeface="Arial" panose="020B0604020202020204" pitchFamily="34" charset="0"/>
                <a:sym typeface=""/>
              </a:rPr>
              <a:t> der </a:t>
            </a:r>
            <a:r>
              <a:rPr lang="en-US" sz="1200" kern="0" dirty="0" err="1">
                <a:solidFill>
                  <a:srgbClr val="0C1C1D">
                    <a:lumMod val="100000"/>
                  </a:srgbClr>
                </a:solidFill>
                <a:latin typeface="Arial" panose="020B0604020202020204" pitchFamily="34" charset="0"/>
                <a:sym typeface=""/>
              </a:rPr>
              <a:t>Antidiabetika</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z.B.</a:t>
            </a:r>
            <a:r>
              <a:rPr lang="en-US" sz="1200" kern="0" dirty="0">
                <a:solidFill>
                  <a:srgbClr val="0C1C1D">
                    <a:lumMod val="100000"/>
                  </a:srgbClr>
                </a:solidFill>
                <a:latin typeface="Arial" panose="020B0604020202020204" pitchFamily="34" charset="0"/>
                <a:sym typeface=""/>
              </a:rPr>
              <a:t> DDP-4-Inhibitoren, SGLT-2-Inhibitoren)</a:t>
            </a:r>
            <a:r>
              <a:rPr sz="1600" dirty="0"/>
              <a:t> </a:t>
            </a:r>
          </a:p>
          <a:p>
            <a:pPr marL="299085" marR="521334" indent="-287020">
              <a:lnSpc>
                <a:spcPct val="150000"/>
              </a:lnSpc>
              <a:buFont typeface="Arial"/>
              <a:buChar char="•"/>
              <a:tabLst>
                <a:tab pos="299085" algn="l"/>
                <a:tab pos="299720" algn="l"/>
              </a:tabLst>
            </a:pPr>
            <a:r>
              <a:rPr lang="en-US" sz="1200" b="1" kern="0" dirty="0">
                <a:solidFill>
                  <a:srgbClr val="0C1C1D">
                    <a:lumMod val="100000"/>
                  </a:srgbClr>
                </a:solidFill>
                <a:latin typeface="Arial" panose="020B0604020202020204" pitchFamily="34" charset="0"/>
                <a:sym typeface=""/>
              </a:rPr>
              <a:t>Depression</a:t>
            </a:r>
            <a:r>
              <a:rPr lang="en-US" sz="1200" kern="0" dirty="0">
                <a:solidFill>
                  <a:srgbClr val="0C1C1D">
                    <a:lumMod val="100000"/>
                  </a:srgbClr>
                </a:solidFill>
                <a:latin typeface="Arial" panose="020B0604020202020204" pitchFamily="34" charset="0"/>
                <a:sym typeface=""/>
              </a:rPr>
              <a:t>: Escitalopram-</a:t>
            </a:r>
            <a:r>
              <a:rPr lang="en-US" sz="1200" kern="0" dirty="0" err="1">
                <a:solidFill>
                  <a:srgbClr val="0C1C1D">
                    <a:lumMod val="100000"/>
                  </a:srgbClr>
                </a:solidFill>
                <a:latin typeface="Arial" panose="020B0604020202020204" pitchFamily="34" charset="0"/>
                <a:sym typeface=""/>
              </a:rPr>
              <a:t>Dosis</a:t>
            </a:r>
            <a:r>
              <a:rPr lang="en-US" sz="1200" kern="0" dirty="0">
                <a:solidFill>
                  <a:srgbClr val="0C1C1D">
                    <a:lumMod val="100000"/>
                  </a:srgbClr>
                </a:solidFill>
                <a:latin typeface="Arial" panose="020B0604020202020204" pitchFamily="34" charset="0"/>
                <a:sym typeface=""/>
              </a:rPr>
              <a:t> auf 20 mg </a:t>
            </a:r>
            <a:r>
              <a:rPr lang="en-US" sz="1200" kern="0" dirty="0" err="1">
                <a:solidFill>
                  <a:srgbClr val="0C1C1D">
                    <a:lumMod val="100000"/>
                  </a:srgbClr>
                </a:solidFill>
                <a:latin typeface="Arial" panose="020B0604020202020204" pitchFamily="34" charset="0"/>
                <a:sym typeface=""/>
              </a:rPr>
              <a:t>erhöhen</a:t>
            </a:r>
            <a:r>
              <a:rPr lang="en-US" sz="1200" kern="0" dirty="0">
                <a:solidFill>
                  <a:srgbClr val="0C1C1D">
                    <a:lumMod val="100000"/>
                  </a:srgbClr>
                </a:solidFill>
                <a:latin typeface="Arial" panose="020B0604020202020204" pitchFamily="34" charset="0"/>
                <a:sym typeface=""/>
              </a:rPr>
              <a:t> und </a:t>
            </a:r>
            <a:r>
              <a:rPr lang="en-US" sz="1200" kern="0" dirty="0" err="1">
                <a:solidFill>
                  <a:srgbClr val="0C1C1D">
                    <a:lumMod val="100000"/>
                  </a:srgbClr>
                </a:solidFill>
                <a:latin typeface="Arial" panose="020B0604020202020204" pitchFamily="34" charset="0"/>
                <a:sym typeface=""/>
              </a:rPr>
              <a:t>psychologische</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Unterstützung</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anbieten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Überweisung</a:t>
            </a:r>
            <a:r>
              <a:rPr lang="en-US" sz="1200" kern="0" dirty="0">
                <a:solidFill>
                  <a:srgbClr val="0C1C1D">
                    <a:lumMod val="100000"/>
                  </a:srgbClr>
                </a:solidFill>
                <a:latin typeface="Arial" panose="020B0604020202020204" pitchFamily="34" charset="0"/>
                <a:sym typeface=""/>
              </a:rPr>
              <a:t> an </a:t>
            </a:r>
            <a:r>
              <a:rPr lang="en-US" sz="1200" kern="0" dirty="0" err="1">
                <a:solidFill>
                  <a:srgbClr val="0C1C1D">
                    <a:lumMod val="100000"/>
                  </a:srgbClr>
                </a:solidFill>
                <a:latin typeface="Arial" panose="020B0604020202020204" pitchFamily="34" charset="0"/>
                <a:sym typeface=""/>
              </a:rPr>
              <a:t>Psychiater</a:t>
            </a:r>
            <a:r>
              <a:rPr lang="en-US" sz="1200" kern="0" dirty="0">
                <a:solidFill>
                  <a:srgbClr val="0C1C1D">
                    <a:lumMod val="100000"/>
                  </a:srgbClr>
                </a:solidFill>
                <a:latin typeface="Arial" panose="020B0604020202020204" pitchFamily="34" charset="0"/>
                <a:sym typeface=""/>
              </a:rPr>
              <a:t>/in?</a:t>
            </a:r>
          </a:p>
          <a:p>
            <a:pPr marL="299085" indent="-287020">
              <a:lnSpc>
                <a:spcPct val="100000"/>
              </a:lnSpc>
              <a:spcBef>
                <a:spcPts val="840"/>
              </a:spcBef>
              <a:buChar char="•"/>
              <a:tabLst>
                <a:tab pos="299085" algn="l"/>
                <a:tab pos="299720" algn="l"/>
              </a:tabLst>
            </a:pPr>
            <a:r>
              <a:rPr lang="en-US" sz="1200" kern="0" dirty="0" err="1">
                <a:solidFill>
                  <a:srgbClr val="0C1C1D">
                    <a:lumMod val="100000"/>
                  </a:srgbClr>
                </a:solidFill>
                <a:latin typeface="Arial" panose="020B0604020202020204" pitchFamily="34" charset="0"/>
                <a:sym typeface=""/>
              </a:rPr>
              <a:t>Behandlung</a:t>
            </a:r>
            <a:r>
              <a:rPr lang="en-US" sz="1200" kern="0" dirty="0">
                <a:solidFill>
                  <a:srgbClr val="0C1C1D">
                    <a:lumMod val="100000"/>
                  </a:srgbClr>
                </a:solidFill>
                <a:latin typeface="Arial" panose="020B0604020202020204" pitchFamily="34" charset="0"/>
                <a:sym typeface=""/>
              </a:rPr>
              <a:t> der </a:t>
            </a:r>
            <a:r>
              <a:rPr lang="en-US" sz="1200" b="1" kern="0" dirty="0" err="1">
                <a:solidFill>
                  <a:srgbClr val="0C1C1D">
                    <a:lumMod val="100000"/>
                  </a:srgbClr>
                </a:solidFill>
                <a:latin typeface="Arial" panose="020B0604020202020204" pitchFamily="34" charset="0"/>
                <a:sym typeface=""/>
              </a:rPr>
              <a:t>Hypertonie</a:t>
            </a:r>
            <a:r>
              <a:rPr lang="en-US" sz="1200" b="1" kern="0" dirty="0">
                <a:solidFill>
                  <a:srgbClr val="0C1C1D">
                    <a:lumMod val="100000"/>
                  </a:srgbClr>
                </a:solidFill>
                <a:latin typeface="Arial" panose="020B0604020202020204" pitchFamily="34" charset="0"/>
                <a:sym typeface=""/>
              </a:rPr>
              <a:t> und </a:t>
            </a:r>
            <a:r>
              <a:rPr lang="en-US" sz="1200" b="1" kern="0" dirty="0" err="1">
                <a:solidFill>
                  <a:srgbClr val="0C1C1D">
                    <a:lumMod val="100000"/>
                  </a:srgbClr>
                </a:solidFill>
                <a:latin typeface="Arial" panose="020B0604020202020204" pitchFamily="34" charset="0"/>
                <a:sym typeface=""/>
              </a:rPr>
              <a:t>Fettstoffwechselstörung</a:t>
            </a:r>
            <a:r>
              <a:rPr lang="en-US" sz="1200" b="1"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anpassen</a:t>
            </a:r>
            <a:r>
              <a:rPr lang="en-US" sz="1200" kern="0" dirty="0">
                <a:solidFill>
                  <a:srgbClr val="0C1C1D">
                    <a:lumMod val="100000"/>
                  </a:srgbClr>
                </a:solidFill>
                <a:latin typeface="Arial" panose="020B0604020202020204" pitchFamily="34" charset="0"/>
                <a:sym typeface=""/>
              </a:rPr>
              <a:t>?</a:t>
            </a:r>
          </a:p>
          <a:p>
            <a:pPr marL="756285" lvl="1" indent="-287020">
              <a:lnSpc>
                <a:spcPct val="100000"/>
              </a:lnSpc>
              <a:spcBef>
                <a:spcPts val="840"/>
              </a:spcBef>
              <a:buChar char="•"/>
              <a:tabLst>
                <a:tab pos="756285" algn="l"/>
                <a:tab pos="756920" algn="l"/>
              </a:tabLst>
            </a:pPr>
            <a:r>
              <a:rPr lang="en-US" sz="1200" kern="0" dirty="0">
                <a:solidFill>
                  <a:srgbClr val="0C1C1D">
                    <a:lumMod val="100000"/>
                  </a:srgbClr>
                </a:solidFill>
                <a:latin typeface="Arial" panose="020B0604020202020204" pitchFamily="34" charset="0"/>
                <a:sym typeface=""/>
              </a:rPr>
              <a:t>Perindopril 5 mg + </a:t>
            </a:r>
            <a:r>
              <a:rPr lang="en-US" sz="1200" kern="0" dirty="0" err="1">
                <a:solidFill>
                  <a:srgbClr val="0C1C1D">
                    <a:lumMod val="100000"/>
                  </a:srgbClr>
                </a:solidFill>
                <a:latin typeface="Arial" panose="020B0604020202020204" pitchFamily="34" charset="0"/>
                <a:sym typeface=""/>
              </a:rPr>
              <a:t>Amlodipin</a:t>
            </a:r>
            <a:r>
              <a:rPr lang="en-US" sz="1200" kern="0" dirty="0">
                <a:solidFill>
                  <a:srgbClr val="0C1C1D">
                    <a:lumMod val="100000"/>
                  </a:srgbClr>
                </a:solidFill>
                <a:latin typeface="Arial" panose="020B0604020202020204" pitchFamily="34" charset="0"/>
                <a:sym typeface=""/>
              </a:rPr>
              <a:t> 5 mg  Perindopril 10 mg + </a:t>
            </a:r>
            <a:r>
              <a:rPr lang="en-US" sz="1200" kern="0" dirty="0" err="1">
                <a:solidFill>
                  <a:srgbClr val="0C1C1D">
                    <a:lumMod val="100000"/>
                  </a:srgbClr>
                </a:solidFill>
                <a:latin typeface="Arial" panose="020B0604020202020204" pitchFamily="34" charset="0"/>
                <a:sym typeface=""/>
              </a:rPr>
              <a:t>Amlodipin</a:t>
            </a:r>
            <a:r>
              <a:rPr lang="en-US" sz="1200" kern="0" dirty="0">
                <a:solidFill>
                  <a:srgbClr val="0C1C1D">
                    <a:lumMod val="100000"/>
                  </a:srgbClr>
                </a:solidFill>
                <a:latin typeface="Arial" panose="020B0604020202020204" pitchFamily="34" charset="0"/>
                <a:sym typeface=""/>
              </a:rPr>
              <a:t> 5 mg</a:t>
            </a:r>
          </a:p>
          <a:p>
            <a:pPr marL="756285" lvl="1" indent="-287020">
              <a:lnSpc>
                <a:spcPct val="100000"/>
              </a:lnSpc>
              <a:spcBef>
                <a:spcPts val="844"/>
              </a:spcBef>
              <a:buChar char="•"/>
              <a:tabLst>
                <a:tab pos="756285" algn="l"/>
                <a:tab pos="756920" algn="l"/>
              </a:tabLst>
            </a:pPr>
            <a:r>
              <a:rPr lang="en-US" sz="1200" kern="0" dirty="0">
                <a:solidFill>
                  <a:srgbClr val="0C1C1D">
                    <a:lumMod val="100000"/>
                  </a:srgbClr>
                </a:solidFill>
                <a:latin typeface="Arial" panose="020B0604020202020204" pitchFamily="34" charset="0"/>
                <a:sym typeface=""/>
              </a:rPr>
              <a:t>Atorvastatin 10 mg  Atorvastatin 20 mg, da die </a:t>
            </a:r>
            <a:r>
              <a:rPr lang="en-US" sz="1200" kern="0" dirty="0" err="1">
                <a:solidFill>
                  <a:srgbClr val="0C1C1D">
                    <a:lumMod val="100000"/>
                  </a:srgbClr>
                </a:solidFill>
                <a:latin typeface="Arial" panose="020B0604020202020204" pitchFamily="34" charset="0"/>
                <a:sym typeface=""/>
              </a:rPr>
              <a:t>Patientin</a:t>
            </a:r>
            <a:r>
              <a:rPr lang="en-US" sz="1200" kern="0" dirty="0">
                <a:solidFill>
                  <a:srgbClr val="0C1C1D">
                    <a:lumMod val="100000"/>
                  </a:srgbClr>
                </a:solidFill>
                <a:latin typeface="Arial" panose="020B0604020202020204" pitchFamily="34" charset="0"/>
                <a:sym typeface=""/>
              </a:rPr>
              <a:t> die </a:t>
            </a:r>
            <a:r>
              <a:rPr lang="en-US" sz="1200" kern="0" dirty="0" err="1">
                <a:solidFill>
                  <a:srgbClr val="0C1C1D">
                    <a:lumMod val="100000"/>
                  </a:srgbClr>
                </a:solidFill>
                <a:latin typeface="Arial" panose="020B0604020202020204" pitchFamily="34" charset="0"/>
                <a:sym typeface=""/>
              </a:rPr>
              <a:t>Zielvorgaben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nicht</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erreicht</a:t>
            </a:r>
            <a:endParaRPr lang="en-US" sz="1200" kern="0" dirty="0">
              <a:solidFill>
                <a:srgbClr val="0C1C1D">
                  <a:lumMod val="100000"/>
                </a:srgbClr>
              </a:solidFill>
              <a:latin typeface="Arial" panose="020B0604020202020204" pitchFamily="34" charset="0"/>
              <a:sym typeface=""/>
            </a:endParaRPr>
          </a:p>
          <a:p>
            <a:pPr marL="299085" indent="-287020">
              <a:lnSpc>
                <a:spcPct val="100000"/>
              </a:lnSpc>
              <a:spcBef>
                <a:spcPts val="840"/>
              </a:spcBef>
              <a:buFont typeface="Arial"/>
              <a:buChar char="•"/>
              <a:tabLst>
                <a:tab pos="299085" algn="l"/>
                <a:tab pos="299720" algn="l"/>
              </a:tabLst>
            </a:pPr>
            <a:r>
              <a:rPr lang="en-US" sz="1200" b="1" kern="0" dirty="0" err="1">
                <a:solidFill>
                  <a:srgbClr val="0C1C1D">
                    <a:lumMod val="100000"/>
                  </a:srgbClr>
                </a:solidFill>
                <a:latin typeface="Arial" panose="020B0604020202020204" pitchFamily="34" charset="0"/>
                <a:sym typeface=""/>
              </a:rPr>
              <a:t>Vorhofflimmern</a:t>
            </a:r>
            <a:r>
              <a:rPr lang="en-US" sz="1200" kern="0" dirty="0">
                <a:solidFill>
                  <a:srgbClr val="0C1C1D">
                    <a:lumMod val="100000"/>
                  </a:srgbClr>
                </a:solidFill>
                <a:latin typeface="Arial" panose="020B0604020202020204" pitchFamily="34" charset="0"/>
                <a:sym typeface=""/>
              </a:rPr>
              <a:t>: Warfarin </a:t>
            </a:r>
            <a:r>
              <a:rPr lang="en-US" sz="1200" kern="0" dirty="0" err="1">
                <a:solidFill>
                  <a:srgbClr val="0C1C1D">
                    <a:lumMod val="100000"/>
                  </a:srgbClr>
                </a:solidFill>
                <a:latin typeface="Arial" panose="020B0604020202020204" pitchFamily="34" charset="0"/>
                <a:sym typeface=""/>
              </a:rPr>
              <a:t>weiterhin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einnehmen</a:t>
            </a:r>
            <a:r>
              <a:rPr sz="1600" dirty="0"/>
              <a:t> </a:t>
            </a:r>
          </a:p>
          <a:p>
            <a:pPr marL="299085" marR="5080" indent="-287020">
              <a:lnSpc>
                <a:spcPts val="2520"/>
              </a:lnSpc>
              <a:spcBef>
                <a:spcPts val="225"/>
              </a:spcBef>
              <a:buFont typeface="Arial"/>
              <a:buChar char="•"/>
              <a:tabLst>
                <a:tab pos="299085" algn="l"/>
                <a:tab pos="299720" algn="l"/>
              </a:tabLst>
            </a:pPr>
            <a:r>
              <a:rPr lang="en-US" sz="1200" b="1" kern="0" dirty="0" err="1">
                <a:solidFill>
                  <a:srgbClr val="0C1C1D">
                    <a:lumMod val="100000"/>
                  </a:srgbClr>
                </a:solidFill>
                <a:latin typeface="Arial" panose="020B0604020202020204" pitchFamily="34" charset="0"/>
                <a:sym typeface=""/>
              </a:rPr>
              <a:t>Osteoporose</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weiterhin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Alendronsäure</a:t>
            </a:r>
            <a:r>
              <a:rPr lang="en-US" sz="1200" kern="0" dirty="0">
                <a:solidFill>
                  <a:srgbClr val="0C1C1D">
                    <a:lumMod val="100000"/>
                  </a:srgbClr>
                </a:solidFill>
                <a:latin typeface="Arial" panose="020B0604020202020204" pitchFamily="34" charset="0"/>
                <a:sym typeface=""/>
              </a:rPr>
              <a:t> 70 mg + Cholecalciferol 5600 UI (</a:t>
            </a:r>
            <a:r>
              <a:rPr lang="en-US" sz="1200" kern="0" dirty="0" err="1">
                <a:solidFill>
                  <a:srgbClr val="0C1C1D">
                    <a:lumMod val="100000"/>
                  </a:srgbClr>
                </a:solidFill>
                <a:latin typeface="Arial" panose="020B0604020202020204" pitchFamily="34" charset="0"/>
                <a:sym typeface=""/>
              </a:rPr>
              <a:t>wöchentlich</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für</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wie</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lange</a:t>
            </a:r>
            <a:r>
              <a:rPr lang="en-US" sz="1200" kern="0" dirty="0">
                <a:solidFill>
                  <a:srgbClr val="0C1C1D">
                    <a:lumMod val="100000"/>
                  </a:srgbClr>
                </a:solidFill>
                <a:latin typeface="Arial" panose="020B0604020202020204" pitchFamily="34" charset="0"/>
                <a:sym typeface=""/>
              </a:rPr>
              <a:t>?</a:t>
            </a:r>
            <a:r>
              <a:rPr sz="1600" dirty="0"/>
              <a:t> </a:t>
            </a:r>
          </a:p>
        </p:txBody>
      </p:sp>
      <p:sp>
        <p:nvSpPr>
          <p:cNvPr id="4" name="object 4"/>
          <p:cNvSpPr/>
          <p:nvPr/>
        </p:nvSpPr>
        <p:spPr>
          <a:xfrm>
            <a:off x="449580" y="1461516"/>
            <a:ext cx="979932" cy="1303019"/>
          </a:xfrm>
          <a:prstGeom prst="rect">
            <a:avLst/>
          </a:prstGeom>
          <a:blipFill>
            <a:blip r:embed="rId2" cstate="print"/>
            <a:stretch>
              <a:fillRect/>
            </a:stretch>
          </a:blipFill>
        </p:spPr>
        <p:txBody>
          <a:bodyPr wrap="square" lIns="0" tIns="0" rIns="0" bIns="0"/>
          <a:lstStyle/>
          <a:p>
            <a:endParaRPr/>
          </a:p>
        </p:txBody>
      </p:sp>
      <p:sp>
        <p:nvSpPr>
          <p:cNvPr id="5" name="object 5"/>
          <p:cNvSpPr/>
          <p:nvPr/>
        </p:nvSpPr>
        <p:spPr>
          <a:xfrm>
            <a:off x="8016240" y="89915"/>
            <a:ext cx="1043940" cy="672084"/>
          </a:xfrm>
          <a:prstGeom prst="rect">
            <a:avLst/>
          </a:prstGeom>
          <a:blipFill>
            <a:blip r:embed="rId3" cstate="print"/>
            <a:stretch>
              <a:fillRect/>
            </a:stretch>
          </a:blipFill>
        </p:spPr>
        <p:txBody>
          <a:bodyPr wrap="square" lIns="0" tIns="0" rIns="0" bIns="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4182" y="1140968"/>
            <a:ext cx="7884159" cy="2801408"/>
          </a:xfrm>
          <a:prstGeom prst="rect">
            <a:avLst/>
          </a:prstGeom>
        </p:spPr>
        <p:txBody>
          <a:bodyPr vert="horz" wrap="square" lIns="0" tIns="13335" rIns="0" bIns="0">
            <a:spAutoFit/>
          </a:bodyPr>
          <a:lstStyle/>
          <a:p>
            <a:pPr marL="271780" marR="368935" indent="-259715">
              <a:lnSpc>
                <a:spcPct val="100000"/>
              </a:lnSpc>
              <a:spcBef>
                <a:spcPts val="105"/>
              </a:spcBef>
              <a:buClr>
                <a:srgbClr val="000000"/>
              </a:buClr>
              <a:buSzPct val="128571"/>
              <a:buFont typeface="Times New Roman"/>
              <a:buChar char="•"/>
              <a:tabLst>
                <a:tab pos="271780" algn="l"/>
                <a:tab pos="272415" algn="l"/>
              </a:tabLst>
            </a:pPr>
            <a:r>
              <a:rPr lang="en-US" sz="1200" kern="0" dirty="0">
                <a:solidFill>
                  <a:srgbClr val="0C1C1D">
                    <a:lumMod val="100000"/>
                  </a:srgbClr>
                </a:solidFill>
                <a:latin typeface="Arial" panose="020B0604020202020204" pitchFamily="34" charset="0"/>
                <a:sym typeface=""/>
              </a:rPr>
              <a:t>Sie </a:t>
            </a:r>
            <a:r>
              <a:rPr lang="en-US" sz="1200" kern="0" dirty="0" err="1">
                <a:solidFill>
                  <a:srgbClr val="0C1C1D">
                    <a:lumMod val="100000"/>
                  </a:srgbClr>
                </a:solidFill>
                <a:latin typeface="Arial" panose="020B0604020202020204" pitchFamily="34" charset="0"/>
                <a:sym typeface=""/>
              </a:rPr>
              <a:t>können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eingie</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oder</a:t>
            </a:r>
            <a:r>
              <a:rPr lang="en-US" sz="1200" kern="0" dirty="0">
                <a:solidFill>
                  <a:srgbClr val="0C1C1D">
                    <a:lumMod val="100000"/>
                  </a:srgbClr>
                </a:solidFill>
                <a:latin typeface="Arial" panose="020B0604020202020204" pitchFamily="34" charset="0"/>
                <a:sym typeface=""/>
              </a:rPr>
              <a:t> alle </a:t>
            </a:r>
            <a:r>
              <a:rPr lang="en-US" sz="1200" kern="0" dirty="0" err="1">
                <a:solidFill>
                  <a:srgbClr val="0C1C1D">
                    <a:lumMod val="100000"/>
                  </a:srgbClr>
                </a:solidFill>
                <a:latin typeface="Arial" panose="020B0604020202020204" pitchFamily="34" charset="0"/>
                <a:sym typeface=""/>
              </a:rPr>
              <a:t>dieser</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Folien</a:t>
            </a:r>
            <a:r>
              <a:rPr lang="en-US" sz="1200" kern="0" dirty="0">
                <a:solidFill>
                  <a:srgbClr val="0C1C1D">
                    <a:lumMod val="100000"/>
                  </a:srgbClr>
                </a:solidFill>
                <a:latin typeface="Arial" panose="020B0604020202020204" pitchFamily="34" charset="0"/>
                <a:sym typeface=""/>
              </a:rPr>
              <a:t> gerne in </a:t>
            </a:r>
            <a:r>
              <a:rPr lang="en-US" sz="1200" kern="0" dirty="0" err="1">
                <a:solidFill>
                  <a:srgbClr val="0C1C1D">
                    <a:lumMod val="100000"/>
                  </a:srgbClr>
                </a:solidFill>
                <a:latin typeface="Arial" panose="020B0604020202020204" pitchFamily="34" charset="0"/>
                <a:sym typeface=""/>
              </a:rPr>
              <a:t>Ihren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gemeinnützigen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Präsentationen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für</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Kollegen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oder</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Patienten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benutzen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aktualisieren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oder</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teilen</a:t>
            </a:r>
            <a:endParaRPr lang="en-US" sz="1200" kern="0" dirty="0">
              <a:solidFill>
                <a:srgbClr val="0C1C1D">
                  <a:lumMod val="100000"/>
                </a:srgbClr>
              </a:solidFill>
              <a:latin typeface="Arial" panose="020B0604020202020204" pitchFamily="34" charset="0"/>
              <a:sym typeface=""/>
            </a:endParaRPr>
          </a:p>
          <a:p>
            <a:pPr>
              <a:lnSpc>
                <a:spcPct val="100000"/>
              </a:lnSpc>
              <a:buFont typeface="Times New Roman"/>
              <a:buChar char="•"/>
            </a:pPr>
            <a:endParaRPr lang="en-US" sz="1600" dirty="0">
              <a:latin typeface="Arial" panose="020B0604020202020204" pitchFamily="34" charset="0"/>
              <a:sym typeface=""/>
            </a:endParaRPr>
          </a:p>
          <a:p>
            <a:pPr marL="271780" indent="-259715">
              <a:lnSpc>
                <a:spcPct val="100000"/>
              </a:lnSpc>
              <a:buClr>
                <a:srgbClr val="000000"/>
              </a:buClr>
              <a:buSzPct val="128571"/>
              <a:buFont typeface="Times New Roman"/>
              <a:buChar char="•"/>
              <a:tabLst>
                <a:tab pos="271780" algn="l"/>
                <a:tab pos="272415" algn="l"/>
              </a:tabLst>
            </a:pPr>
            <a:r>
              <a:rPr lang="en-US" sz="1200" kern="0" dirty="0">
                <a:solidFill>
                  <a:srgbClr val="0C1C1D">
                    <a:lumMod val="100000"/>
                  </a:srgbClr>
                </a:solidFill>
                <a:latin typeface="Arial" panose="020B0604020202020204" pitchFamily="34" charset="0"/>
                <a:sym typeface=""/>
              </a:rPr>
              <a:t>Es </a:t>
            </a:r>
            <a:r>
              <a:rPr lang="en-US" sz="1200" kern="0" dirty="0" err="1">
                <a:solidFill>
                  <a:srgbClr val="0C1C1D">
                    <a:lumMod val="100000"/>
                  </a:srgbClr>
                </a:solidFill>
                <a:latin typeface="Arial" panose="020B0604020202020204" pitchFamily="34" charset="0"/>
                <a:sym typeface=""/>
              </a:rPr>
              <a:t>wird</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eine</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allgemeine</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Einführung</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zur</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Behandlung</a:t>
            </a:r>
            <a:r>
              <a:rPr lang="en-US" sz="1200" kern="0" dirty="0">
                <a:solidFill>
                  <a:srgbClr val="0C1C1D">
                    <a:lumMod val="100000"/>
                  </a:srgbClr>
                </a:solidFill>
                <a:latin typeface="Arial" panose="020B0604020202020204" pitchFamily="34" charset="0"/>
                <a:sym typeface=""/>
              </a:rPr>
              <a:t> von </a:t>
            </a:r>
            <a:r>
              <a:rPr lang="en-US" sz="1200" kern="0" dirty="0" err="1">
                <a:solidFill>
                  <a:srgbClr val="0C1C1D">
                    <a:lumMod val="100000"/>
                  </a:srgbClr>
                </a:solidFill>
                <a:latin typeface="Arial" panose="020B0604020202020204" pitchFamily="34" charset="0"/>
                <a:sym typeface=""/>
              </a:rPr>
              <a:t>Multimorbidität</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bei</a:t>
            </a:r>
            <a:r>
              <a:rPr lang="en-US" sz="1200" kern="0" dirty="0">
                <a:solidFill>
                  <a:srgbClr val="0C1C1D">
                    <a:lumMod val="100000"/>
                  </a:srgbClr>
                </a:solidFill>
                <a:latin typeface="Arial" panose="020B0604020202020204" pitchFamily="34" charset="0"/>
                <a:sym typeface=""/>
              </a:rPr>
              <a:t> COPD </a:t>
            </a:r>
            <a:r>
              <a:rPr lang="en-US" sz="1200" kern="0" dirty="0" err="1">
                <a:solidFill>
                  <a:srgbClr val="0C1C1D">
                    <a:lumMod val="100000"/>
                  </a:srgbClr>
                </a:solidFill>
                <a:latin typeface="Arial" panose="020B0604020202020204" pitchFamily="34" charset="0"/>
                <a:sym typeface=""/>
              </a:rPr>
              <a:t>geboten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gefolgt</a:t>
            </a:r>
            <a:r>
              <a:rPr lang="en-US" sz="1200" kern="0" dirty="0">
                <a:solidFill>
                  <a:srgbClr val="0C1C1D">
                    <a:lumMod val="100000"/>
                  </a:srgbClr>
                </a:solidFill>
                <a:latin typeface="Arial" panose="020B0604020202020204" pitchFamily="34" charset="0"/>
                <a:sym typeface=""/>
              </a:rPr>
              <a:t> von </a:t>
            </a:r>
            <a:r>
              <a:rPr lang="en-US" sz="1200" kern="0" dirty="0" err="1">
                <a:solidFill>
                  <a:srgbClr val="0C1C1D">
                    <a:lumMod val="100000"/>
                  </a:srgbClr>
                </a:solidFill>
                <a:latin typeface="Arial" panose="020B0604020202020204" pitchFamily="34" charset="0"/>
                <a:sym typeface=""/>
              </a:rPr>
              <a:t>einer</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Fallstudie</a:t>
            </a:r>
            <a:endParaRPr lang="en-US" sz="1200" kern="0" dirty="0">
              <a:solidFill>
                <a:srgbClr val="0C1C1D">
                  <a:lumMod val="100000"/>
                </a:srgbClr>
              </a:solidFill>
              <a:latin typeface="Arial" panose="020B0604020202020204" pitchFamily="34" charset="0"/>
              <a:sym typeface=""/>
            </a:endParaRPr>
          </a:p>
          <a:p>
            <a:pPr>
              <a:lnSpc>
                <a:spcPct val="100000"/>
              </a:lnSpc>
              <a:spcBef>
                <a:spcPts val="55"/>
              </a:spcBef>
              <a:buFont typeface="Times New Roman"/>
              <a:buChar char="•"/>
            </a:pPr>
            <a:endParaRPr lang="en-US" dirty="0">
              <a:latin typeface="Arial" panose="020B0604020202020204" pitchFamily="34" charset="0"/>
              <a:sym typeface=""/>
            </a:endParaRPr>
          </a:p>
          <a:p>
            <a:pPr marL="271780" indent="-259715">
              <a:lnSpc>
                <a:spcPct val="100000"/>
              </a:lnSpc>
              <a:buClr>
                <a:srgbClr val="000000"/>
              </a:buClr>
              <a:buSzPct val="128571"/>
              <a:buFont typeface="Times New Roman"/>
              <a:buChar char="•"/>
              <a:tabLst>
                <a:tab pos="271780" algn="l"/>
                <a:tab pos="272415" algn="l"/>
              </a:tabLst>
            </a:pPr>
            <a:r>
              <a:rPr lang="en-US" sz="1200" kern="0" dirty="0" err="1">
                <a:solidFill>
                  <a:srgbClr val="0C1C1D">
                    <a:lumMod val="100000"/>
                  </a:srgbClr>
                </a:solidFill>
                <a:latin typeface="Arial" panose="020B0604020202020204" pitchFamily="34" charset="0"/>
                <a:sym typeface=""/>
              </a:rPr>
              <a:t>Diese</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Folien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werden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bereitgestellt</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unter</a:t>
            </a:r>
            <a:r>
              <a:rPr lang="en-US" sz="1200" kern="0" dirty="0">
                <a:solidFill>
                  <a:srgbClr val="0C1C1D">
                    <a:lumMod val="100000"/>
                  </a:srgbClr>
                </a:solidFill>
                <a:latin typeface="Arial" panose="020B0604020202020204" pitchFamily="34" charset="0"/>
                <a:sym typeface=""/>
              </a:rPr>
              <a:t> der Creative Common </a:t>
            </a:r>
            <a:r>
              <a:rPr lang="en-US" sz="1200" kern="0" dirty="0" err="1">
                <a:solidFill>
                  <a:srgbClr val="0C1C1D">
                    <a:lumMod val="100000"/>
                  </a:srgbClr>
                </a:solidFill>
                <a:latin typeface="Arial" panose="020B0604020202020204" pitchFamily="34" charset="0"/>
                <a:sym typeface=""/>
              </a:rPr>
              <a:t>Lizenz</a:t>
            </a:r>
            <a:r>
              <a:rPr lang="en-US" sz="1200" kern="0" dirty="0">
                <a:solidFill>
                  <a:srgbClr val="0C1C1D">
                    <a:lumMod val="100000"/>
                  </a:srgbClr>
                </a:solidFill>
                <a:latin typeface="Arial" panose="020B0604020202020204" pitchFamily="34" charset="0"/>
                <a:sym typeface=""/>
              </a:rPr>
              <a:t> CC BY-NC-ND</a:t>
            </a:r>
          </a:p>
          <a:p>
            <a:pPr marL="538480" marR="160020" lvl="1" indent="-265430">
              <a:lnSpc>
                <a:spcPct val="100000"/>
              </a:lnSpc>
              <a:spcBef>
                <a:spcPts val="335"/>
              </a:spcBef>
              <a:buClr>
                <a:srgbClr val="000000"/>
              </a:buClr>
              <a:buChar char="o"/>
              <a:tabLst>
                <a:tab pos="538480" algn="l"/>
                <a:tab pos="539115" algn="l"/>
              </a:tabLst>
            </a:pPr>
            <a:r>
              <a:rPr lang="en-US" sz="1200" kern="0" dirty="0">
                <a:solidFill>
                  <a:srgbClr val="0C1C1D">
                    <a:lumMod val="100000"/>
                  </a:srgbClr>
                </a:solidFill>
                <a:latin typeface="Arial" panose="020B0604020202020204" pitchFamily="34" charset="0"/>
                <a:sym typeface=""/>
              </a:rPr>
              <a:t>BY </a:t>
            </a:r>
            <a:r>
              <a:rPr lang="en-US" sz="1200" kern="0" dirty="0" err="1">
                <a:solidFill>
                  <a:srgbClr val="0C1C1D">
                    <a:lumMod val="100000"/>
                  </a:srgbClr>
                </a:solidFill>
                <a:latin typeface="Arial" panose="020B0604020202020204" pitchFamily="34" charset="0"/>
                <a:sym typeface=""/>
              </a:rPr>
              <a:t>steht</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für</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Zuerkennung</a:t>
            </a:r>
            <a:r>
              <a:rPr lang="en-US" sz="1200" kern="0" dirty="0">
                <a:solidFill>
                  <a:srgbClr val="0C1C1D">
                    <a:lumMod val="100000"/>
                  </a:srgbClr>
                </a:solidFill>
                <a:latin typeface="Arial" panose="020B0604020202020204" pitchFamily="34" charset="0"/>
                <a:sym typeface=""/>
              </a:rPr>
              <a:t> (die </a:t>
            </a:r>
            <a:r>
              <a:rPr lang="en-US" sz="1200" kern="0" dirty="0" err="1">
                <a:solidFill>
                  <a:srgbClr val="0C1C1D">
                    <a:lumMod val="100000"/>
                  </a:srgbClr>
                </a:solidFill>
                <a:latin typeface="Arial" panose="020B0604020202020204" pitchFamily="34" charset="0"/>
                <a:sym typeface=""/>
              </a:rPr>
              <a:t>Verpflichtung</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zur</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Zuerkennung</a:t>
            </a:r>
            <a:r>
              <a:rPr lang="en-US" sz="1200" kern="0" dirty="0">
                <a:solidFill>
                  <a:srgbClr val="0C1C1D">
                    <a:lumMod val="100000"/>
                  </a:srgbClr>
                </a:solidFill>
                <a:latin typeface="Arial" panose="020B0604020202020204" pitchFamily="34" charset="0"/>
                <a:sym typeface=""/>
              </a:rPr>
              <a:t> der </a:t>
            </a:r>
            <a:r>
              <a:rPr lang="en-US" sz="1200" kern="0" dirty="0" err="1">
                <a:solidFill>
                  <a:srgbClr val="0C1C1D">
                    <a:lumMod val="100000"/>
                  </a:srgbClr>
                </a:solidFill>
                <a:latin typeface="Arial" panose="020B0604020202020204" pitchFamily="34" charset="0"/>
                <a:sym typeface=""/>
              </a:rPr>
              <a:t>Autoren</a:t>
            </a:r>
            <a:r>
              <a:rPr lang="en-US" sz="1200" kern="0" dirty="0">
                <a:solidFill>
                  <a:srgbClr val="0C1C1D">
                    <a:lumMod val="100000"/>
                  </a:srgbClr>
                </a:solidFill>
                <a:latin typeface="Arial" panose="020B0604020202020204" pitchFamily="34" charset="0"/>
                <a:sym typeface=""/>
              </a:rPr>
              <a:t> und </a:t>
            </a:r>
            <a:r>
              <a:rPr lang="en-US" sz="1200" kern="0" dirty="0" err="1">
                <a:solidFill>
                  <a:srgbClr val="0C1C1D">
                    <a:lumMod val="100000"/>
                  </a:srgbClr>
                </a:solidFill>
                <a:latin typeface="Arial" panose="020B0604020202020204" pitchFamily="34" charset="0"/>
                <a:sym typeface=""/>
              </a:rPr>
              <a:t>anderen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bestimmten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Parteien</a:t>
            </a:r>
            <a:r>
              <a:rPr lang="en-US" sz="1200" kern="0" dirty="0">
                <a:solidFill>
                  <a:srgbClr val="0C1C1D">
                    <a:lumMod val="100000"/>
                  </a:srgbClr>
                </a:solidFill>
                <a:latin typeface="Arial" panose="020B0604020202020204" pitchFamily="34" charset="0"/>
                <a:sym typeface=""/>
              </a:rPr>
              <a:t>);</a:t>
            </a:r>
          </a:p>
          <a:p>
            <a:pPr marL="538480" lvl="1" indent="-266065">
              <a:lnSpc>
                <a:spcPct val="100000"/>
              </a:lnSpc>
              <a:spcBef>
                <a:spcPts val="340"/>
              </a:spcBef>
              <a:buClr>
                <a:srgbClr val="000000"/>
              </a:buClr>
              <a:buChar char="o"/>
              <a:tabLst>
                <a:tab pos="538480" algn="l"/>
                <a:tab pos="539115" algn="l"/>
              </a:tabLst>
            </a:pPr>
            <a:r>
              <a:rPr lang="en-US" sz="1200" kern="0" dirty="0">
                <a:solidFill>
                  <a:srgbClr val="0C1C1D">
                    <a:lumMod val="100000"/>
                  </a:srgbClr>
                </a:solidFill>
                <a:latin typeface="Arial" panose="020B0604020202020204" pitchFamily="34" charset="0"/>
                <a:sym typeface=""/>
              </a:rPr>
              <a:t>NC </a:t>
            </a:r>
            <a:r>
              <a:rPr lang="en-US" sz="1200" kern="0" dirty="0" err="1">
                <a:solidFill>
                  <a:srgbClr val="0C1C1D">
                    <a:lumMod val="100000"/>
                  </a:srgbClr>
                </a:solidFill>
                <a:latin typeface="Arial" panose="020B0604020202020204" pitchFamily="34" charset="0"/>
                <a:sym typeface=""/>
              </a:rPr>
              <a:t>steht</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für</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Nicht-Kommerziell</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kommerzieller</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Gebrauch</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ist</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vom</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Lizenzstipendium</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ausgeschlossen</a:t>
            </a:r>
            <a:r>
              <a:rPr lang="en-US" sz="1200" kern="0" dirty="0">
                <a:solidFill>
                  <a:srgbClr val="0C1C1D">
                    <a:lumMod val="100000"/>
                  </a:srgbClr>
                </a:solidFill>
                <a:latin typeface="Arial" panose="020B0604020202020204" pitchFamily="34" charset="0"/>
                <a:sym typeface=""/>
              </a:rPr>
              <a:t>);</a:t>
            </a:r>
          </a:p>
          <a:p>
            <a:pPr marL="538480" lvl="1" indent="-266065">
              <a:lnSpc>
                <a:spcPct val="100000"/>
              </a:lnSpc>
              <a:spcBef>
                <a:spcPts val="335"/>
              </a:spcBef>
              <a:buClr>
                <a:srgbClr val="000000"/>
              </a:buClr>
              <a:buChar char="o"/>
              <a:tabLst>
                <a:tab pos="538480" algn="l"/>
                <a:tab pos="539115" algn="l"/>
              </a:tabLst>
            </a:pPr>
            <a:r>
              <a:rPr lang="en-US" sz="1200" kern="0" dirty="0">
                <a:solidFill>
                  <a:srgbClr val="0C1C1D">
                    <a:lumMod val="100000"/>
                  </a:srgbClr>
                </a:solidFill>
                <a:latin typeface="Arial" panose="020B0604020202020204" pitchFamily="34" charset="0"/>
                <a:sym typeface=""/>
              </a:rPr>
              <a:t>ND </a:t>
            </a:r>
            <a:r>
              <a:rPr lang="en-US" sz="1200" kern="0" dirty="0" err="1">
                <a:solidFill>
                  <a:srgbClr val="0C1C1D">
                    <a:lumMod val="100000"/>
                  </a:srgbClr>
                </a:solidFill>
                <a:latin typeface="Arial" panose="020B0604020202020204" pitchFamily="34" charset="0"/>
                <a:sym typeface=""/>
              </a:rPr>
              <a:t>steht</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für</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NoDerivatives</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nur</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Kopien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welche</a:t>
            </a:r>
            <a:r>
              <a:rPr lang="en-US" sz="1200" kern="0" dirty="0">
                <a:solidFill>
                  <a:srgbClr val="0C1C1D">
                    <a:lumMod val="100000"/>
                  </a:srgbClr>
                </a:solidFill>
                <a:latin typeface="Arial" panose="020B0604020202020204" pitchFamily="34" charset="0"/>
                <a:sym typeface=""/>
              </a:rPr>
              <a:t> Wort-</a:t>
            </a:r>
            <a:r>
              <a:rPr lang="en-US" sz="1200" kern="0" dirty="0" err="1">
                <a:solidFill>
                  <a:srgbClr val="0C1C1D">
                    <a:lumMod val="100000"/>
                  </a:srgbClr>
                </a:solidFill>
                <a:latin typeface="Arial" panose="020B0604020202020204" pitchFamily="34" charset="0"/>
                <a:sym typeface=""/>
              </a:rPr>
              <a:t>für</a:t>
            </a:r>
            <a:r>
              <a:rPr lang="en-US" sz="1200" kern="0" dirty="0">
                <a:solidFill>
                  <a:srgbClr val="0C1C1D">
                    <a:lumMod val="100000"/>
                  </a:srgbClr>
                </a:solidFill>
                <a:latin typeface="Arial" panose="020B0604020202020204" pitchFamily="34" charset="0"/>
                <a:sym typeface=""/>
              </a:rPr>
              <a:t>-Wort </a:t>
            </a:r>
            <a:r>
              <a:rPr lang="en-US" sz="1200" kern="0" dirty="0" err="1">
                <a:solidFill>
                  <a:srgbClr val="0C1C1D">
                    <a:lumMod val="100000"/>
                  </a:srgbClr>
                </a:solidFill>
                <a:latin typeface="Arial" panose="020B0604020202020204" pitchFamily="34" charset="0"/>
                <a:sym typeface=""/>
              </a:rPr>
              <a:t>übernommen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werden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dürfen</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geteilt</a:t>
            </a:r>
            <a:r>
              <a:rPr lang="en-US" sz="1200" kern="0" dirty="0">
                <a:solidFill>
                  <a:srgbClr val="0C1C1D">
                    <a:lumMod val="100000"/>
                  </a:srgbClr>
                </a:solidFill>
                <a:latin typeface="Arial" panose="020B0604020202020204" pitchFamily="34" charset="0"/>
                <a:sym typeface=""/>
              </a:rPr>
              <a:t> </a:t>
            </a:r>
            <a:r>
              <a:rPr lang="en-US" sz="1200" kern="0" dirty="0" err="1">
                <a:solidFill>
                  <a:srgbClr val="0C1C1D">
                    <a:lumMod val="100000"/>
                  </a:srgbClr>
                </a:solidFill>
                <a:latin typeface="Arial" panose="020B0604020202020204" pitchFamily="34" charset="0"/>
                <a:sym typeface=""/>
              </a:rPr>
              <a:t>werden</a:t>
            </a:r>
            <a:r>
              <a:rPr lang="en-US" sz="1200" kern="0" dirty="0">
                <a:solidFill>
                  <a:srgbClr val="0C1C1D">
                    <a:lumMod val="100000"/>
                  </a:srgbClr>
                </a:solidFill>
                <a:latin typeface="Arial" panose="020B0604020202020204" pitchFamily="34" charset="0"/>
                <a:sym typeface=""/>
              </a:rPr>
              <a:t>)</a:t>
            </a:r>
          </a:p>
          <a:p>
            <a:pPr lvl="1">
              <a:lnSpc>
                <a:spcPct val="100000"/>
              </a:lnSpc>
              <a:spcBef>
                <a:spcPts val="50"/>
              </a:spcBef>
              <a:buFont typeface="Arial"/>
              <a:buChar char="o"/>
            </a:pPr>
            <a:endParaRPr lang="en-US" dirty="0">
              <a:latin typeface="Arial" panose="020B0604020202020204" pitchFamily="34" charset="0"/>
              <a:sym typeface=""/>
            </a:endParaRPr>
          </a:p>
          <a:p>
            <a:pPr marL="271780" indent="-259715">
              <a:lnSpc>
                <a:spcPct val="100000"/>
              </a:lnSpc>
              <a:spcBef>
                <a:spcPts val="5"/>
              </a:spcBef>
              <a:buClr>
                <a:srgbClr val="000000"/>
              </a:buClr>
              <a:buSzPct val="128571"/>
              <a:buFont typeface="Times New Roman"/>
              <a:buChar char="•"/>
              <a:tabLst>
                <a:tab pos="271780" algn="l"/>
                <a:tab pos="272415" algn="l"/>
              </a:tabLst>
            </a:pPr>
            <a:r>
              <a:rPr lang="en-US" sz="1200" dirty="0" err="1">
                <a:solidFill>
                  <a:srgbClr val="0C1C1D"/>
                </a:solidFill>
                <a:latin typeface="Arial" panose="020B0604020202020204" pitchFamily="34" charset="0"/>
                <a:sym typeface=""/>
              </a:rPr>
              <a:t>Wenn</a:t>
            </a:r>
            <a:r>
              <a:rPr lang="en-US" sz="1200" dirty="0">
                <a:solidFill>
                  <a:srgbClr val="0C1C1D"/>
                </a:solidFill>
                <a:latin typeface="Arial" panose="020B0604020202020204" pitchFamily="34" charset="0"/>
                <a:sym typeface=""/>
              </a:rPr>
              <a:t> Sie </a:t>
            </a:r>
            <a:r>
              <a:rPr lang="en-US" sz="1200" dirty="0" err="1">
                <a:solidFill>
                  <a:srgbClr val="0C1C1D"/>
                </a:solidFill>
                <a:latin typeface="Arial" panose="020B0604020202020204" pitchFamily="34" charset="0"/>
                <a:sym typeface=""/>
              </a:rPr>
              <a:t>unsere</a:t>
            </a:r>
            <a:r>
              <a:rPr lang="en-US" sz="1200" dirty="0">
                <a:solidFill>
                  <a:srgbClr val="0C1C1D"/>
                </a:solidFill>
                <a:latin typeface="Arial" panose="020B0604020202020204" pitchFamily="34" charset="0"/>
                <a:sym typeface=""/>
              </a:rPr>
              <a:t> </a:t>
            </a:r>
            <a:r>
              <a:rPr lang="en-US" sz="1200" dirty="0" err="1">
                <a:solidFill>
                  <a:srgbClr val="0C1C1D"/>
                </a:solidFill>
                <a:latin typeface="Arial" panose="020B0604020202020204" pitchFamily="34" charset="0"/>
                <a:sym typeface=""/>
              </a:rPr>
              <a:t>Folien</a:t>
            </a:r>
            <a:r>
              <a:rPr lang="en-US" sz="1200" dirty="0">
                <a:solidFill>
                  <a:srgbClr val="0C1C1D"/>
                </a:solidFill>
                <a:latin typeface="Arial" panose="020B0604020202020204" pitchFamily="34" charset="0"/>
                <a:sym typeface=""/>
              </a:rPr>
              <a:t> </a:t>
            </a:r>
            <a:r>
              <a:rPr lang="en-US" sz="1200" dirty="0" err="1">
                <a:solidFill>
                  <a:srgbClr val="0C1C1D"/>
                </a:solidFill>
                <a:latin typeface="Arial" panose="020B0604020202020204" pitchFamily="34" charset="0"/>
                <a:sym typeface=""/>
              </a:rPr>
              <a:t>benützen</a:t>
            </a:r>
            <a:r>
              <a:rPr lang="en-US" sz="1200" dirty="0">
                <a:solidFill>
                  <a:srgbClr val="0C1C1D"/>
                </a:solidFill>
                <a:latin typeface="Arial" panose="020B0604020202020204" pitchFamily="34" charset="0"/>
                <a:sym typeface=""/>
              </a:rPr>
              <a:t>, </a:t>
            </a:r>
            <a:r>
              <a:rPr lang="en-US" sz="1200" dirty="0" err="1">
                <a:solidFill>
                  <a:srgbClr val="0C1C1D"/>
                </a:solidFill>
                <a:latin typeface="Arial" panose="020B0604020202020204" pitchFamily="34" charset="0"/>
                <a:sym typeface=""/>
              </a:rPr>
              <a:t>behalten</a:t>
            </a:r>
            <a:r>
              <a:rPr lang="en-US" sz="1200" dirty="0">
                <a:solidFill>
                  <a:srgbClr val="0C1C1D"/>
                </a:solidFill>
                <a:latin typeface="Arial" panose="020B0604020202020204" pitchFamily="34" charset="0"/>
                <a:sym typeface=""/>
              </a:rPr>
              <a:t> Sie bitte die </a:t>
            </a:r>
            <a:r>
              <a:rPr lang="en-US" sz="1200" dirty="0" err="1">
                <a:solidFill>
                  <a:srgbClr val="0C1C1D"/>
                </a:solidFill>
                <a:latin typeface="Arial" panose="020B0604020202020204" pitchFamily="34" charset="0"/>
                <a:sym typeface=""/>
              </a:rPr>
              <a:t>Quellenangaben</a:t>
            </a:r>
            <a:r>
              <a:rPr lang="en-US" sz="1200" dirty="0">
                <a:solidFill>
                  <a:srgbClr val="0C1C1D"/>
                </a:solidFill>
                <a:latin typeface="Arial" panose="020B0604020202020204" pitchFamily="34" charset="0"/>
                <a:sym typeface=""/>
              </a:rPr>
              <a:t> </a:t>
            </a:r>
            <a:r>
              <a:rPr lang="en-US" sz="1200" dirty="0" err="1">
                <a:solidFill>
                  <a:srgbClr val="0C1C1D"/>
                </a:solidFill>
                <a:latin typeface="Arial" panose="020B0604020202020204" pitchFamily="34" charset="0"/>
                <a:sym typeface=""/>
              </a:rPr>
              <a:t>bei</a:t>
            </a:r>
            <a:r>
              <a:rPr lang="en-US" sz="1200" dirty="0">
                <a:solidFill>
                  <a:srgbClr val="0C1C1D"/>
                </a:solidFill>
                <a:latin typeface="Arial" panose="020B0604020202020204" pitchFamily="34" charset="0"/>
                <a:sym typeface=""/>
              </a:rPr>
              <a:t>: IPCRG 2020 </a:t>
            </a:r>
            <a:r>
              <a:rPr lang="en-US" sz="1200" dirty="0" err="1">
                <a:solidFill>
                  <a:srgbClr val="0C1C1D"/>
                </a:solidFill>
                <a:latin typeface="Arial" panose="020B0604020202020204" pitchFamily="34" charset="0"/>
                <a:sym typeface=""/>
              </a:rPr>
              <a:t>Multimorbidität</a:t>
            </a:r>
            <a:endParaRPr lang="en-US" sz="1200" dirty="0">
              <a:latin typeface="Arial" panose="020B0604020202020204" pitchFamily="34" charset="0"/>
              <a:sym typeface=""/>
            </a:endParaRPr>
          </a:p>
        </p:txBody>
      </p:sp>
      <p:sp>
        <p:nvSpPr>
          <p:cNvPr id="3" name="object 3"/>
          <p:cNvSpPr txBox="1">
            <a:spLocks noGrp="1"/>
          </p:cNvSpPr>
          <p:nvPr>
            <p:ph type="title"/>
          </p:nvPr>
        </p:nvSpPr>
        <p:spPr>
          <a:xfrm>
            <a:off x="3195320" y="216230"/>
            <a:ext cx="2751455" cy="426720"/>
          </a:xfrm>
          <a:prstGeom prst="rect">
            <a:avLst/>
          </a:prstGeom>
        </p:spPr>
        <p:txBody>
          <a:bodyPr vert="horz" wrap="square" lIns="0" tIns="16510" rIns="0" bIns="0">
            <a:spAutoFit/>
          </a:bodyPr>
          <a:lstStyle/>
          <a:p>
            <a:pPr marL="12700">
              <a:lnSpc>
                <a:spcPct val="100000"/>
              </a:lnSpc>
              <a:spcBef>
                <a:spcPts val="130"/>
              </a:spcBef>
            </a:pPr>
            <a:r>
              <a:rPr lang="en-US" sz="2600">
                <a:solidFill>
                  <a:srgbClr val="CC030A"/>
                </a:solidFill>
                <a:latin typeface="Arial" panose="020B0604020202020204" pitchFamily="34" charset="0"/>
                <a:cs typeface="+mn-cs"/>
                <a:sym typeface=""/>
              </a:rPr>
              <a:t>Über diese Folien</a:t>
            </a:r>
            <a:endParaRPr lang="en-US" sz="2600" dirty="0">
              <a:latin typeface="Arial" panose="020B0604020202020204" pitchFamily="34" charset="0"/>
              <a:cs typeface="+mn-cs"/>
              <a:sym typeface=""/>
            </a:endParaRPr>
          </a:p>
        </p:txBody>
      </p:sp>
      <p:sp>
        <p:nvSpPr>
          <p:cNvPr id="4" name="object 4"/>
          <p:cNvSpPr/>
          <p:nvPr/>
        </p:nvSpPr>
        <p:spPr>
          <a:xfrm>
            <a:off x="8016240" y="89915"/>
            <a:ext cx="1043940" cy="672084"/>
          </a:xfrm>
          <a:prstGeom prst="rect">
            <a:avLst/>
          </a:prstGeom>
          <a:blipFill>
            <a:blip r:embed="rId2" cstate="print"/>
            <a:stretch>
              <a:fillRect/>
            </a:stretch>
          </a:blipFill>
        </p:spPr>
        <p:txBody>
          <a:bodyPr wrap="square" lIns="0" tIns="0" rIns="0" bIns="0"/>
          <a:lstStyle/>
          <a:p>
            <a:endParaRPr/>
          </a:p>
        </p:txBody>
      </p:sp>
      <p:sp>
        <p:nvSpPr>
          <p:cNvPr id="5" name="object 5"/>
          <p:cNvSpPr txBox="1"/>
          <p:nvPr/>
        </p:nvSpPr>
        <p:spPr>
          <a:xfrm>
            <a:off x="417068" y="4669028"/>
            <a:ext cx="7462520" cy="119905"/>
          </a:xfrm>
          <a:prstGeom prst="rect">
            <a:avLst/>
          </a:prstGeom>
        </p:spPr>
        <p:txBody>
          <a:bodyPr vert="horz" wrap="square" lIns="0" tIns="12065" rIns="0" bIns="0">
            <a:spAutoFit/>
          </a:bodyPr>
          <a:lstStyle/>
          <a:p>
            <a:pPr marL="12700">
              <a:lnSpc>
                <a:spcPct val="100000"/>
              </a:lnSpc>
              <a:spcBef>
                <a:spcPts val="95"/>
              </a:spcBef>
            </a:pPr>
            <a:r>
              <a:rPr lang="en-US" sz="700">
                <a:solidFill>
                  <a:srgbClr val="00050A"/>
                </a:solidFill>
                <a:latin typeface="Arial" panose="020B0604020202020204" pitchFamily="34" charset="0"/>
                <a:sym typeface=""/>
              </a:rPr>
              <a:t>Boehringer Ingelheim hat ein unbeschränktes Stipendium zur Unterstützung der Entwicklung, des Schriftsatzes, des Druckes und der damit verbundenen Kosten dieses Dokumentes zur Verfügung gestellt, aber Boehringer Ingelheim hat nicht zum Inhalt selbst beigetragen.</a:t>
            </a:r>
            <a:endParaRPr lang="en-US" sz="700" dirty="0">
              <a:latin typeface="Arial" panose="020B0604020202020204" pitchFamily="34" charset="0"/>
              <a:sym typefac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4773" y="330453"/>
            <a:ext cx="5473827" cy="382156"/>
          </a:xfrm>
          <a:prstGeom prst="rect">
            <a:avLst/>
          </a:prstGeom>
        </p:spPr>
        <p:txBody>
          <a:bodyPr vert="horz" wrap="square" lIns="0" tIns="12700" rIns="0" bIns="0">
            <a:spAutoFit/>
          </a:bodyPr>
          <a:lstStyle/>
          <a:p>
            <a:pPr marL="12700">
              <a:lnSpc>
                <a:spcPct val="100000"/>
              </a:lnSpc>
              <a:spcBef>
                <a:spcPts val="100"/>
              </a:spcBef>
            </a:pPr>
            <a:r>
              <a:rPr lang="en-US" sz="2400" dirty="0" err="1">
                <a:latin typeface="Arial" panose="020B0604020202020204" pitchFamily="34" charset="0"/>
                <a:cs typeface="+mn-cs"/>
                <a:sym typeface=""/>
              </a:rPr>
              <a:t>Pharmakotherapie</a:t>
            </a:r>
            <a:r>
              <a:rPr lang="en-US" sz="2400" dirty="0">
                <a:latin typeface="Arial" panose="020B0604020202020204" pitchFamily="34" charset="0"/>
                <a:cs typeface="+mn-cs"/>
                <a:sym typeface=""/>
              </a:rPr>
              <a:t> von Frau </a:t>
            </a:r>
            <a:r>
              <a:rPr lang="en-US" sz="2400" dirty="0" err="1">
                <a:latin typeface="Arial" panose="020B0604020202020204" pitchFamily="34" charset="0"/>
                <a:cs typeface="+mn-cs"/>
                <a:sym typeface=""/>
              </a:rPr>
              <a:t>Vitalina</a:t>
            </a:r>
            <a:endParaRPr lang="en-US" sz="2400" dirty="0">
              <a:latin typeface="Arial" panose="020B0604020202020204" pitchFamily="34" charset="0"/>
              <a:cs typeface="+mn-cs"/>
              <a:sym typeface=""/>
            </a:endParaRPr>
          </a:p>
        </p:txBody>
      </p:sp>
      <p:sp>
        <p:nvSpPr>
          <p:cNvPr id="3" name="object 3"/>
          <p:cNvSpPr/>
          <p:nvPr/>
        </p:nvSpPr>
        <p:spPr>
          <a:xfrm>
            <a:off x="451104" y="1168908"/>
            <a:ext cx="876848" cy="1403603"/>
          </a:xfrm>
          <a:prstGeom prst="rect">
            <a:avLst/>
          </a:prstGeom>
          <a:blipFill>
            <a:blip r:embed="rId2" cstate="print"/>
            <a:stretch>
              <a:fillRect/>
            </a:stretch>
          </a:blipFill>
        </p:spPr>
        <p:txBody>
          <a:bodyPr wrap="square" lIns="0" tIns="0" rIns="0" bIns="0"/>
          <a:lstStyle/>
          <a:p>
            <a:endParaRPr/>
          </a:p>
        </p:txBody>
      </p:sp>
      <p:sp>
        <p:nvSpPr>
          <p:cNvPr id="4" name="object 4"/>
          <p:cNvSpPr/>
          <p:nvPr/>
        </p:nvSpPr>
        <p:spPr>
          <a:xfrm>
            <a:off x="571500" y="2816351"/>
            <a:ext cx="617219" cy="1158240"/>
          </a:xfrm>
          <a:prstGeom prst="rect">
            <a:avLst/>
          </a:prstGeom>
          <a:blipFill>
            <a:blip r:embed="rId3" cstate="print"/>
            <a:stretch>
              <a:fillRect/>
            </a:stretch>
          </a:blipFill>
        </p:spPr>
        <p:txBody>
          <a:bodyPr wrap="square" lIns="0" tIns="0" rIns="0" bIns="0"/>
          <a:lstStyle/>
          <a:p>
            <a:endParaRPr/>
          </a:p>
        </p:txBody>
      </p:sp>
      <p:sp>
        <p:nvSpPr>
          <p:cNvPr id="5" name="object 5"/>
          <p:cNvSpPr txBox="1"/>
          <p:nvPr/>
        </p:nvSpPr>
        <p:spPr>
          <a:xfrm>
            <a:off x="2008123" y="1084326"/>
            <a:ext cx="5756910" cy="3354765"/>
          </a:xfrm>
          <a:prstGeom prst="rect">
            <a:avLst/>
          </a:prstGeom>
        </p:spPr>
        <p:txBody>
          <a:bodyPr vert="horz" wrap="square" lIns="0" tIns="149860" rIns="0" bIns="0">
            <a:spAutoFit/>
          </a:bodyPr>
          <a:lstStyle/>
          <a:p>
            <a:pPr marL="299085" indent="-287020">
              <a:lnSpc>
                <a:spcPct val="100000"/>
              </a:lnSpc>
              <a:spcBef>
                <a:spcPts val="1180"/>
              </a:spcBef>
              <a:buFont typeface="Arial"/>
              <a:buChar char="•"/>
              <a:tabLst>
                <a:tab pos="299085" algn="l"/>
                <a:tab pos="299720" algn="l"/>
              </a:tabLst>
            </a:pPr>
            <a:r>
              <a:rPr lang="en-US" sz="1600" b="1" kern="0" dirty="0" err="1">
                <a:solidFill>
                  <a:srgbClr val="0C1C1D">
                    <a:lumMod val="100000"/>
                  </a:srgbClr>
                </a:solidFill>
                <a:latin typeface="Arial" panose="020B0604020202020204" pitchFamily="34" charset="0"/>
                <a:sym typeface=""/>
              </a:rPr>
              <a:t>Absetzen</a:t>
            </a:r>
            <a:r>
              <a:rPr lang="en-US" sz="1600" b="1" kern="0" dirty="0">
                <a:solidFill>
                  <a:srgbClr val="0C1C1D">
                    <a:lumMod val="100000"/>
                  </a:srgbClr>
                </a:solidFill>
                <a:latin typeface="Arial" panose="020B0604020202020204" pitchFamily="34" charset="0"/>
                <a:sym typeface=""/>
              </a:rPr>
              <a:t> der ICS-</a:t>
            </a:r>
            <a:r>
              <a:rPr lang="en-US" sz="1600" b="1" kern="0" dirty="0" err="1">
                <a:solidFill>
                  <a:srgbClr val="0C1C1D">
                    <a:lumMod val="100000"/>
                  </a:srgbClr>
                </a:solidFill>
                <a:latin typeface="Arial" panose="020B0604020202020204" pitchFamily="34" charset="0"/>
                <a:sym typeface=""/>
              </a:rPr>
              <a:t>Therapie</a:t>
            </a:r>
            <a:r>
              <a:rPr lang="en-US" sz="1600" b="1" kern="0" dirty="0">
                <a:solidFill>
                  <a:srgbClr val="0C1C1D">
                    <a:lumMod val="100000"/>
                  </a:srgbClr>
                </a:solidFill>
                <a:latin typeface="Arial" panose="020B0604020202020204" pitchFamily="34" charset="0"/>
                <a:sym typeface=""/>
              </a:rPr>
              <a:t> und </a:t>
            </a:r>
            <a:r>
              <a:rPr lang="en-US" sz="1600" b="1" kern="0" dirty="0" err="1">
                <a:solidFill>
                  <a:srgbClr val="0C1C1D">
                    <a:lumMod val="100000"/>
                  </a:srgbClr>
                </a:solidFill>
                <a:latin typeface="Arial" panose="020B0604020202020204" pitchFamily="34" charset="0"/>
                <a:sym typeface=""/>
              </a:rPr>
              <a:t>Umstellung</a:t>
            </a:r>
            <a:r>
              <a:rPr lang="en-US" sz="1600" b="1" kern="0" dirty="0">
                <a:solidFill>
                  <a:srgbClr val="0C1C1D">
                    <a:lumMod val="100000"/>
                  </a:srgbClr>
                </a:solidFill>
                <a:latin typeface="Arial" panose="020B0604020202020204" pitchFamily="34" charset="0"/>
                <a:sym typeface=""/>
              </a:rPr>
              <a:t> auf LAMA/LABA-</a:t>
            </a:r>
            <a:r>
              <a:rPr lang="en-US" sz="1600" b="1" kern="0" dirty="0" err="1">
                <a:solidFill>
                  <a:srgbClr val="0C1C1D">
                    <a:lumMod val="100000"/>
                  </a:srgbClr>
                </a:solidFill>
                <a:latin typeface="Arial" panose="020B0604020202020204" pitchFamily="34" charset="0"/>
                <a:sym typeface=""/>
              </a:rPr>
              <a:t>Therapie</a:t>
            </a:r>
            <a:endParaRPr lang="en-US" sz="1600" b="1" kern="0" dirty="0">
              <a:solidFill>
                <a:srgbClr val="0C1C1D">
                  <a:lumMod val="100000"/>
                </a:srgbClr>
              </a:solidFill>
              <a:latin typeface="Arial" panose="020B0604020202020204" pitchFamily="34" charset="0"/>
              <a:sym typeface=""/>
            </a:endParaRPr>
          </a:p>
          <a:p>
            <a:pPr marL="299085" indent="-287020">
              <a:lnSpc>
                <a:spcPct val="100000"/>
              </a:lnSpc>
              <a:spcBef>
                <a:spcPts val="1080"/>
              </a:spcBef>
              <a:buChar char="•"/>
              <a:tabLst>
                <a:tab pos="299085" algn="l"/>
                <a:tab pos="299720" algn="l"/>
              </a:tabLst>
            </a:pPr>
            <a:r>
              <a:rPr lang="en-US" sz="1600" kern="0" dirty="0" err="1">
                <a:solidFill>
                  <a:srgbClr val="0C1C1D">
                    <a:lumMod val="100000"/>
                  </a:srgbClr>
                </a:solidFill>
                <a:latin typeface="Arial" panose="020B0604020202020204" pitchFamily="34" charset="0"/>
                <a:sym typeface=""/>
              </a:rPr>
              <a:t>Überprüfung</a:t>
            </a:r>
            <a:r>
              <a:rPr lang="en-US" sz="1600" kern="0" dirty="0">
                <a:solidFill>
                  <a:srgbClr val="0C1C1D">
                    <a:lumMod val="100000"/>
                  </a:srgbClr>
                </a:solidFill>
                <a:latin typeface="Arial" panose="020B0604020202020204" pitchFamily="34" charset="0"/>
                <a:sym typeface=""/>
              </a:rPr>
              <a:t> der </a:t>
            </a:r>
            <a:r>
              <a:rPr lang="en-US" sz="1600" kern="0" dirty="0" err="1">
                <a:solidFill>
                  <a:srgbClr val="0C1C1D">
                    <a:lumMod val="100000"/>
                  </a:srgbClr>
                </a:solidFill>
                <a:latin typeface="Arial" panose="020B0604020202020204" pitchFamily="34" charset="0"/>
                <a:sym typeface=""/>
              </a:rPr>
              <a:t>Inhalationstechnik</a:t>
            </a:r>
            <a:endParaRPr lang="en-US" sz="1600" kern="0" dirty="0">
              <a:solidFill>
                <a:srgbClr val="0C1C1D">
                  <a:lumMod val="100000"/>
                </a:srgbClr>
              </a:solidFill>
              <a:latin typeface="Arial" panose="020B0604020202020204" pitchFamily="34" charset="0"/>
              <a:sym typeface=""/>
            </a:endParaRPr>
          </a:p>
          <a:p>
            <a:pPr marL="299085" indent="-287020">
              <a:lnSpc>
                <a:spcPct val="100000"/>
              </a:lnSpc>
              <a:spcBef>
                <a:spcPts val="1080"/>
              </a:spcBef>
              <a:buChar char="•"/>
              <a:tabLst>
                <a:tab pos="299085" algn="l"/>
                <a:tab pos="299720" algn="l"/>
              </a:tabLst>
            </a:pPr>
            <a:r>
              <a:rPr lang="en-US" sz="1600" kern="0" dirty="0" err="1">
                <a:solidFill>
                  <a:srgbClr val="0C1C1D">
                    <a:lumMod val="100000"/>
                  </a:srgbClr>
                </a:solidFill>
                <a:latin typeface="Arial" panose="020B0604020202020204" pitchFamily="34" charset="0"/>
                <a:sym typeface=""/>
              </a:rPr>
              <a:t>Überprüfung</a:t>
            </a:r>
            <a:r>
              <a:rPr lang="en-US" sz="1600" kern="0" dirty="0">
                <a:solidFill>
                  <a:srgbClr val="0C1C1D">
                    <a:lumMod val="100000"/>
                  </a:srgbClr>
                </a:solidFill>
                <a:latin typeface="Arial" panose="020B0604020202020204" pitchFamily="34" charset="0"/>
                <a:sym typeface=""/>
              </a:rPr>
              <a:t> der </a:t>
            </a:r>
            <a:r>
              <a:rPr lang="en-US" sz="1600" kern="0" dirty="0" err="1">
                <a:solidFill>
                  <a:srgbClr val="0C1C1D">
                    <a:lumMod val="100000"/>
                  </a:srgbClr>
                </a:solidFill>
                <a:latin typeface="Arial" panose="020B0604020202020204" pitchFamily="34" charset="0"/>
                <a:sym typeface=""/>
              </a:rPr>
              <a:t>Diabetestherapie</a:t>
            </a:r>
            <a:r>
              <a:rPr lang="en-US" sz="1600" kern="0" dirty="0">
                <a:solidFill>
                  <a:srgbClr val="0C1C1D">
                    <a:lumMod val="100000"/>
                  </a:srgbClr>
                </a:solidFill>
                <a:latin typeface="Arial" panose="020B0604020202020204" pitchFamily="34" charset="0"/>
                <a:sym typeface=""/>
              </a:rPr>
              <a:t> </a:t>
            </a:r>
          </a:p>
          <a:p>
            <a:pPr marL="299085" indent="-287020">
              <a:lnSpc>
                <a:spcPct val="100000"/>
              </a:lnSpc>
              <a:spcBef>
                <a:spcPts val="1080"/>
              </a:spcBef>
              <a:buChar char="•"/>
              <a:tabLst>
                <a:tab pos="299085" algn="l"/>
                <a:tab pos="299720" algn="l"/>
              </a:tabLst>
            </a:pPr>
            <a:r>
              <a:rPr lang="en-US" sz="1600" kern="0" dirty="0">
                <a:solidFill>
                  <a:srgbClr val="0C1C1D">
                    <a:lumMod val="100000"/>
                  </a:srgbClr>
                </a:solidFill>
                <a:latin typeface="Arial" panose="020B0604020202020204" pitchFamily="34" charset="0"/>
                <a:sym typeface=""/>
              </a:rPr>
              <a:t>Escitalopram 20 mg</a:t>
            </a:r>
          </a:p>
          <a:p>
            <a:pPr marL="299085" indent="-287020">
              <a:lnSpc>
                <a:spcPct val="100000"/>
              </a:lnSpc>
              <a:spcBef>
                <a:spcPts val="1085"/>
              </a:spcBef>
              <a:buChar char="•"/>
              <a:tabLst>
                <a:tab pos="299085" algn="l"/>
                <a:tab pos="299720" algn="l"/>
              </a:tabLst>
            </a:pPr>
            <a:r>
              <a:rPr lang="en-US" sz="1600" kern="0" dirty="0">
                <a:solidFill>
                  <a:srgbClr val="0C1C1D">
                    <a:lumMod val="100000"/>
                  </a:srgbClr>
                </a:solidFill>
                <a:latin typeface="Arial" panose="020B0604020202020204" pitchFamily="34" charset="0"/>
                <a:sym typeface=""/>
              </a:rPr>
              <a:t>Perindopril 10 mg + </a:t>
            </a:r>
            <a:r>
              <a:rPr lang="en-US" sz="1600" kern="0" dirty="0" err="1">
                <a:solidFill>
                  <a:srgbClr val="0C1C1D">
                    <a:lumMod val="100000"/>
                  </a:srgbClr>
                </a:solidFill>
                <a:latin typeface="Arial" panose="020B0604020202020204" pitchFamily="34" charset="0"/>
                <a:sym typeface=""/>
              </a:rPr>
              <a:t>Amlodipin</a:t>
            </a:r>
            <a:r>
              <a:rPr lang="en-US" sz="1600" kern="0" dirty="0">
                <a:solidFill>
                  <a:srgbClr val="0C1C1D">
                    <a:lumMod val="100000"/>
                  </a:srgbClr>
                </a:solidFill>
                <a:latin typeface="Arial" panose="020B0604020202020204" pitchFamily="34" charset="0"/>
                <a:sym typeface=""/>
              </a:rPr>
              <a:t> 5 mg</a:t>
            </a:r>
          </a:p>
          <a:p>
            <a:pPr marL="299085" indent="-287020">
              <a:lnSpc>
                <a:spcPct val="100000"/>
              </a:lnSpc>
              <a:spcBef>
                <a:spcPts val="1080"/>
              </a:spcBef>
              <a:buChar char="•"/>
              <a:tabLst>
                <a:tab pos="299085" algn="l"/>
                <a:tab pos="299720" algn="l"/>
              </a:tabLst>
            </a:pPr>
            <a:r>
              <a:rPr lang="en-US" sz="1600" kern="0" dirty="0">
                <a:solidFill>
                  <a:srgbClr val="0C1C1D">
                    <a:lumMod val="100000"/>
                  </a:srgbClr>
                </a:solidFill>
                <a:latin typeface="Arial" panose="020B0604020202020204" pitchFamily="34" charset="0"/>
                <a:sym typeface=""/>
              </a:rPr>
              <a:t>Atorvastatin 20 mg</a:t>
            </a:r>
          </a:p>
          <a:p>
            <a:pPr marL="299085" indent="-287020">
              <a:lnSpc>
                <a:spcPct val="100000"/>
              </a:lnSpc>
              <a:spcBef>
                <a:spcPts val="1080"/>
              </a:spcBef>
              <a:buChar char="•"/>
              <a:tabLst>
                <a:tab pos="299085" algn="l"/>
                <a:tab pos="299720" algn="l"/>
              </a:tabLst>
            </a:pPr>
            <a:r>
              <a:rPr lang="en-US" sz="1600" kern="0" dirty="0">
                <a:solidFill>
                  <a:srgbClr val="0C1C1D">
                    <a:lumMod val="100000"/>
                  </a:srgbClr>
                </a:solidFill>
                <a:latin typeface="Arial" panose="020B0604020202020204" pitchFamily="34" charset="0"/>
                <a:sym typeface=""/>
              </a:rPr>
              <a:t>Warfarin </a:t>
            </a:r>
            <a:r>
              <a:rPr lang="en-US" sz="1600" kern="0" dirty="0" err="1">
                <a:solidFill>
                  <a:srgbClr val="0C1C1D">
                    <a:lumMod val="100000"/>
                  </a:srgbClr>
                </a:solidFill>
                <a:latin typeface="Arial" panose="020B0604020202020204" pitchFamily="34" charset="0"/>
                <a:sym typeface=""/>
              </a:rPr>
              <a:t>weiterhin</a:t>
            </a:r>
            <a:r>
              <a:rPr lang="en-US" sz="1600" kern="0" dirty="0">
                <a:solidFill>
                  <a:srgbClr val="0C1C1D">
                    <a:lumMod val="100000"/>
                  </a:srgbClr>
                </a:solidFill>
                <a:latin typeface="Arial" panose="020B0604020202020204" pitchFamily="34" charset="0"/>
                <a:sym typeface=""/>
              </a:rPr>
              <a:t> </a:t>
            </a:r>
            <a:r>
              <a:rPr lang="en-US" sz="1600" kern="0" dirty="0" err="1">
                <a:solidFill>
                  <a:srgbClr val="0C1C1D">
                    <a:lumMod val="100000"/>
                  </a:srgbClr>
                </a:solidFill>
                <a:latin typeface="Arial" panose="020B0604020202020204" pitchFamily="34" charset="0"/>
                <a:sym typeface=""/>
              </a:rPr>
              <a:t>einnehmen</a:t>
            </a:r>
            <a:r>
              <a:rPr lang="en-US" sz="1600" kern="0" dirty="0">
                <a:solidFill>
                  <a:srgbClr val="0C1C1D">
                    <a:lumMod val="100000"/>
                  </a:srgbClr>
                </a:solidFill>
                <a:latin typeface="Arial" panose="020B0604020202020204" pitchFamily="34" charset="0"/>
                <a:sym typeface=""/>
              </a:rPr>
              <a:t> </a:t>
            </a:r>
          </a:p>
          <a:p>
            <a:pPr marL="299085" indent="-287020">
              <a:lnSpc>
                <a:spcPct val="100000"/>
              </a:lnSpc>
              <a:spcBef>
                <a:spcPts val="1080"/>
              </a:spcBef>
              <a:buChar char="•"/>
              <a:tabLst>
                <a:tab pos="299085" algn="l"/>
                <a:tab pos="299720" algn="l"/>
              </a:tabLst>
            </a:pPr>
            <a:r>
              <a:rPr lang="en-US" sz="1600" dirty="0">
                <a:solidFill>
                  <a:srgbClr val="0C1C1D"/>
                </a:solidFill>
                <a:latin typeface="Arial" panose="020B0604020202020204" pitchFamily="34" charset="0"/>
                <a:sym typeface=""/>
              </a:rPr>
              <a:t>Reevaluation </a:t>
            </a:r>
            <a:r>
              <a:rPr lang="en-US" sz="1600" dirty="0" err="1">
                <a:solidFill>
                  <a:srgbClr val="0C1C1D"/>
                </a:solidFill>
                <a:latin typeface="Arial" panose="020B0604020202020204" pitchFamily="34" charset="0"/>
                <a:sym typeface=""/>
              </a:rPr>
              <a:t>beim</a:t>
            </a:r>
            <a:r>
              <a:rPr lang="en-US" sz="1600" dirty="0">
                <a:solidFill>
                  <a:srgbClr val="0C1C1D"/>
                </a:solidFill>
                <a:latin typeface="Arial" panose="020B0604020202020204" pitchFamily="34" charset="0"/>
                <a:sym typeface=""/>
              </a:rPr>
              <a:t> </a:t>
            </a:r>
            <a:r>
              <a:rPr lang="en-US" sz="1600" dirty="0" err="1">
                <a:solidFill>
                  <a:srgbClr val="0C1C1D"/>
                </a:solidFill>
                <a:latin typeface="Arial" panose="020B0604020202020204" pitchFamily="34" charset="0"/>
                <a:sym typeface=""/>
              </a:rPr>
              <a:t>nächsten</a:t>
            </a:r>
            <a:r>
              <a:rPr lang="en-US" sz="1600" dirty="0">
                <a:solidFill>
                  <a:srgbClr val="0C1C1D"/>
                </a:solidFill>
                <a:latin typeface="Arial" panose="020B0604020202020204" pitchFamily="34" charset="0"/>
                <a:sym typeface=""/>
              </a:rPr>
              <a:t> </a:t>
            </a:r>
            <a:r>
              <a:rPr lang="en-US" sz="1600" dirty="0" err="1">
                <a:solidFill>
                  <a:srgbClr val="0C1C1D"/>
                </a:solidFill>
                <a:latin typeface="Arial" panose="020B0604020202020204" pitchFamily="34" charset="0"/>
                <a:sym typeface=""/>
              </a:rPr>
              <a:t>Termin</a:t>
            </a:r>
            <a:endParaRPr lang="en-US" sz="1600" dirty="0">
              <a:latin typeface="Arial" panose="020B0604020202020204" pitchFamily="34" charset="0"/>
              <a:sym typeface=""/>
            </a:endParaRPr>
          </a:p>
        </p:txBody>
      </p:sp>
      <p:sp>
        <p:nvSpPr>
          <p:cNvPr id="6" name="object 6"/>
          <p:cNvSpPr/>
          <p:nvPr/>
        </p:nvSpPr>
        <p:spPr>
          <a:xfrm>
            <a:off x="8016240" y="89915"/>
            <a:ext cx="1043940" cy="672084"/>
          </a:xfrm>
          <a:prstGeom prst="rect">
            <a:avLst/>
          </a:prstGeom>
          <a:blipFill>
            <a:blip r:embed="rId4" cstate="print"/>
            <a:stretch>
              <a:fillRect/>
            </a:stretch>
          </a:blipFill>
        </p:spPr>
        <p:txBody>
          <a:bodyPr wrap="square" lIns="0" tIns="0" rIns="0" bIns="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18432" y="1484375"/>
            <a:ext cx="4643627" cy="2793447"/>
          </a:xfrm>
          <a:prstGeom prst="rect">
            <a:avLst/>
          </a:prstGeom>
          <a:blipFill>
            <a:blip r:embed="rId2" cstate="print"/>
            <a:stretch>
              <a:fillRect/>
            </a:stretch>
          </a:blipFill>
        </p:spPr>
        <p:txBody>
          <a:bodyPr wrap="square" lIns="0" tIns="0" rIns="0" bIns="0"/>
          <a:lstStyle/>
          <a:p>
            <a:endParaRPr/>
          </a:p>
        </p:txBody>
      </p:sp>
      <p:sp>
        <p:nvSpPr>
          <p:cNvPr id="3" name="object 3"/>
          <p:cNvSpPr txBox="1"/>
          <p:nvPr/>
        </p:nvSpPr>
        <p:spPr>
          <a:xfrm>
            <a:off x="360984" y="1439417"/>
            <a:ext cx="3411007" cy="1758815"/>
          </a:xfrm>
          <a:prstGeom prst="rect">
            <a:avLst/>
          </a:prstGeom>
        </p:spPr>
        <p:txBody>
          <a:bodyPr vert="horz" wrap="square" lIns="0" tIns="12065" rIns="0" bIns="0">
            <a:spAutoFit/>
          </a:bodyPr>
          <a:lstStyle/>
          <a:p>
            <a:pPr marL="355600" indent="-343535">
              <a:lnSpc>
                <a:spcPct val="100000"/>
              </a:lnSpc>
              <a:spcBef>
                <a:spcPts val="95"/>
              </a:spcBef>
              <a:buAutoNum type="arabicPeriod"/>
              <a:tabLst>
                <a:tab pos="355600" algn="l"/>
                <a:tab pos="356235" algn="l"/>
              </a:tabLst>
            </a:pPr>
            <a:r>
              <a:rPr lang="en-US" sz="1600" kern="0">
                <a:solidFill>
                  <a:srgbClr val="0C1C1D">
                    <a:lumMod val="100000"/>
                  </a:srgbClr>
                </a:solidFill>
                <a:latin typeface="Arial" panose="020B0604020202020204" pitchFamily="34" charset="0"/>
                <a:sym typeface=""/>
              </a:rPr>
              <a:t>Bestätigung der DIAGNOSE</a:t>
            </a:r>
          </a:p>
          <a:p>
            <a:pPr>
              <a:lnSpc>
                <a:spcPct val="100000"/>
              </a:lnSpc>
              <a:spcBef>
                <a:spcPts val="25"/>
              </a:spcBef>
              <a:buClr>
                <a:srgbClr val="0C1C1D"/>
              </a:buClr>
              <a:buFont typeface="Arial"/>
              <a:buAutoNum type="arabicPeriod"/>
            </a:pPr>
            <a:endParaRPr lang="en-US" sz="1650" dirty="0">
              <a:latin typeface="Arial" panose="020B0604020202020204" pitchFamily="34" charset="0"/>
              <a:sym typeface=""/>
            </a:endParaRPr>
          </a:p>
          <a:p>
            <a:pPr marL="355600" indent="-343535">
              <a:lnSpc>
                <a:spcPct val="100000"/>
              </a:lnSpc>
              <a:buAutoNum type="arabicPeriod"/>
              <a:tabLst>
                <a:tab pos="355600" algn="l"/>
                <a:tab pos="356235" algn="l"/>
              </a:tabLst>
            </a:pPr>
            <a:r>
              <a:rPr lang="en-US" sz="1600" kern="0">
                <a:solidFill>
                  <a:srgbClr val="0C1C1D">
                    <a:lumMod val="100000"/>
                  </a:srgbClr>
                </a:solidFill>
                <a:latin typeface="Arial" panose="020B0604020202020204" pitchFamily="34" charset="0"/>
                <a:sym typeface=""/>
              </a:rPr>
              <a:t>Machen Sie INITIALES ASSESSMENT</a:t>
            </a:r>
          </a:p>
          <a:p>
            <a:pPr>
              <a:lnSpc>
                <a:spcPct val="100000"/>
              </a:lnSpc>
              <a:spcBef>
                <a:spcPts val="20"/>
              </a:spcBef>
              <a:buClr>
                <a:srgbClr val="0C1C1D"/>
              </a:buClr>
              <a:buFont typeface="Arial"/>
              <a:buAutoNum type="arabicPeriod"/>
            </a:pPr>
            <a:endParaRPr lang="en-US" sz="1650" dirty="0">
              <a:latin typeface="Arial" panose="020B0604020202020204" pitchFamily="34" charset="0"/>
              <a:sym typeface=""/>
            </a:endParaRPr>
          </a:p>
          <a:p>
            <a:pPr marL="355600" indent="-343535">
              <a:lnSpc>
                <a:spcPct val="100000"/>
              </a:lnSpc>
              <a:buAutoNum type="arabicPeriod"/>
              <a:tabLst>
                <a:tab pos="355600" algn="l"/>
                <a:tab pos="356235" algn="l"/>
              </a:tabLst>
            </a:pPr>
            <a:r>
              <a:rPr lang="en-US" sz="1600" kern="0">
                <a:solidFill>
                  <a:srgbClr val="0C1C1D">
                    <a:lumMod val="100000"/>
                  </a:srgbClr>
                </a:solidFill>
                <a:latin typeface="Arial" panose="020B0604020202020204" pitchFamily="34" charset="0"/>
                <a:sym typeface=""/>
              </a:rPr>
              <a:t>Reevaluation der BEHANDLUNGSPLANUNG</a:t>
            </a:r>
          </a:p>
          <a:p>
            <a:pPr>
              <a:lnSpc>
                <a:spcPct val="100000"/>
              </a:lnSpc>
              <a:spcBef>
                <a:spcPts val="25"/>
              </a:spcBef>
              <a:buClr>
                <a:srgbClr val="0C1C1D"/>
              </a:buClr>
              <a:buFont typeface="Arial"/>
              <a:buAutoNum type="arabicPeriod"/>
            </a:pPr>
            <a:endParaRPr lang="en-US" sz="1650" dirty="0">
              <a:latin typeface="Arial" panose="020B0604020202020204" pitchFamily="34" charset="0"/>
              <a:sym typeface=""/>
            </a:endParaRPr>
          </a:p>
          <a:p>
            <a:pPr marL="355600" indent="-343535">
              <a:lnSpc>
                <a:spcPct val="100000"/>
              </a:lnSpc>
              <a:buAutoNum type="arabicPeriod"/>
              <a:tabLst>
                <a:tab pos="355600" algn="l"/>
                <a:tab pos="356235" algn="l"/>
              </a:tabLst>
            </a:pPr>
            <a:r>
              <a:rPr lang="en-US" sz="1600">
                <a:solidFill>
                  <a:srgbClr val="0C1C1D"/>
                </a:solidFill>
                <a:latin typeface="Arial" panose="020B0604020202020204" pitchFamily="34" charset="0"/>
                <a:sym typeface=""/>
              </a:rPr>
              <a:t>Ständig ANPASSEN und ÜBERPRÜFEN</a:t>
            </a:r>
            <a:endParaRPr lang="en-US" sz="1600" dirty="0">
              <a:latin typeface="Arial" panose="020B0604020202020204" pitchFamily="34" charset="0"/>
              <a:sym typeface=""/>
            </a:endParaRPr>
          </a:p>
        </p:txBody>
      </p:sp>
      <p:sp>
        <p:nvSpPr>
          <p:cNvPr id="4" name="object 4"/>
          <p:cNvSpPr txBox="1">
            <a:spLocks noGrp="1"/>
          </p:cNvSpPr>
          <p:nvPr>
            <p:ph type="title"/>
          </p:nvPr>
        </p:nvSpPr>
        <p:spPr>
          <a:xfrm>
            <a:off x="2229739" y="299465"/>
            <a:ext cx="5347970" cy="756920"/>
          </a:xfrm>
          <a:prstGeom prst="rect">
            <a:avLst/>
          </a:prstGeom>
        </p:spPr>
        <p:txBody>
          <a:bodyPr vert="horz" wrap="square" lIns="0" tIns="12700" rIns="0" bIns="0">
            <a:spAutoFit/>
          </a:bodyPr>
          <a:lstStyle/>
          <a:p>
            <a:pPr marL="1021715" marR="5080" indent="-1009650">
              <a:lnSpc>
                <a:spcPct val="100000"/>
              </a:lnSpc>
              <a:spcBef>
                <a:spcPts val="100"/>
              </a:spcBef>
            </a:pPr>
            <a:r>
              <a:rPr lang="en-US" sz="2400">
                <a:latin typeface="Arial" panose="020B0604020202020204" pitchFamily="34" charset="0"/>
                <a:cs typeface="+mn-cs"/>
                <a:sym typeface=""/>
              </a:rPr>
              <a:t>Behandlung eines COPD-Patienten mit Komorbiditäten</a:t>
            </a:r>
          </a:p>
        </p:txBody>
      </p:sp>
      <p:sp>
        <p:nvSpPr>
          <p:cNvPr id="5" name="object 5"/>
          <p:cNvSpPr/>
          <p:nvPr/>
        </p:nvSpPr>
        <p:spPr>
          <a:xfrm>
            <a:off x="8016240" y="89915"/>
            <a:ext cx="1043940" cy="672084"/>
          </a:xfrm>
          <a:prstGeom prst="rect">
            <a:avLst/>
          </a:prstGeom>
          <a:blipFill>
            <a:blip r:embed="rId3" cstate="print"/>
            <a:stretch>
              <a:fillRect/>
            </a:stretch>
          </a:blipFill>
        </p:spPr>
        <p:txBody>
          <a:bodyPr wrap="square" lIns="0" tIns="0" rIns="0" bIns="0"/>
          <a:lstStyle/>
          <a:p>
            <a:endParaRPr/>
          </a:p>
        </p:txBody>
      </p:sp>
      <p:sp>
        <p:nvSpPr>
          <p:cNvPr id="6" name="object 6"/>
          <p:cNvSpPr txBox="1"/>
          <p:nvPr/>
        </p:nvSpPr>
        <p:spPr>
          <a:xfrm>
            <a:off x="302158" y="4746142"/>
            <a:ext cx="8384642" cy="289823"/>
          </a:xfrm>
          <a:prstGeom prst="rect">
            <a:avLst/>
          </a:prstGeom>
        </p:spPr>
        <p:txBody>
          <a:bodyPr vert="horz" wrap="square" lIns="0" tIns="12700" rIns="0" bIns="0">
            <a:spAutoFit/>
          </a:bodyPr>
          <a:lstStyle/>
          <a:p>
            <a:pPr marL="12700">
              <a:lnSpc>
                <a:spcPct val="100000"/>
              </a:lnSpc>
              <a:spcBef>
                <a:spcPts val="100"/>
              </a:spcBef>
            </a:pPr>
            <a:r>
              <a:rPr lang="en-US" sz="800" kern="0" dirty="0">
                <a:solidFill>
                  <a:schemeClr val="tx1">
                    <a:lumMod val="100000"/>
                  </a:schemeClr>
                </a:solidFill>
                <a:latin typeface="Arial" panose="020B0604020202020204" pitchFamily="34" charset="0"/>
                <a:sym typeface=""/>
              </a:rPr>
              <a:t>Global Initiative for Chronic Obstructive Lung Disease (GOLD) (dt. </a:t>
            </a:r>
            <a:r>
              <a:rPr lang="en-US" sz="800" kern="0" dirty="0" err="1">
                <a:solidFill>
                  <a:schemeClr val="tx1">
                    <a:lumMod val="100000"/>
                  </a:schemeClr>
                </a:solidFill>
                <a:latin typeface="Arial" panose="020B0604020202020204" pitchFamily="34" charset="0"/>
                <a:sym typeface=""/>
              </a:rPr>
              <a:t>Globale</a:t>
            </a:r>
            <a:r>
              <a:rPr lang="en-US" sz="800" kern="0" dirty="0">
                <a:solidFill>
                  <a:schemeClr val="tx1">
                    <a:lumMod val="100000"/>
                  </a:schemeClr>
                </a:solidFill>
                <a:latin typeface="Arial" panose="020B0604020202020204" pitchFamily="34" charset="0"/>
                <a:sym typeface=""/>
              </a:rPr>
              <a:t> Initiative </a:t>
            </a:r>
            <a:r>
              <a:rPr lang="en-US" sz="800" kern="0" dirty="0" err="1">
                <a:solidFill>
                  <a:schemeClr val="tx1">
                    <a:lumMod val="100000"/>
                  </a:schemeClr>
                </a:solidFill>
                <a:latin typeface="Arial" panose="020B0604020202020204" pitchFamily="34" charset="0"/>
                <a:sym typeface=""/>
              </a:rPr>
              <a:t>für</a:t>
            </a:r>
            <a:r>
              <a:rPr lang="en-US" sz="800" kern="0" dirty="0">
                <a:solidFill>
                  <a:schemeClr val="tx1">
                    <a:lumMod val="100000"/>
                  </a:schemeClr>
                </a:solidFill>
                <a:latin typeface="Arial" panose="020B0604020202020204" pitchFamily="34" charset="0"/>
                <a:sym typeface=""/>
              </a:rPr>
              <a:t> </a:t>
            </a:r>
            <a:r>
              <a:rPr lang="en-US" sz="800" kern="0" dirty="0" err="1">
                <a:solidFill>
                  <a:schemeClr val="tx1">
                    <a:lumMod val="100000"/>
                  </a:schemeClr>
                </a:solidFill>
                <a:latin typeface="Arial" panose="020B0604020202020204" pitchFamily="34" charset="0"/>
                <a:sym typeface=""/>
              </a:rPr>
              <a:t>chronisch</a:t>
            </a:r>
            <a:r>
              <a:rPr lang="en-US" sz="800" kern="0" dirty="0">
                <a:solidFill>
                  <a:schemeClr val="tx1">
                    <a:lumMod val="100000"/>
                  </a:schemeClr>
                </a:solidFill>
                <a:latin typeface="Arial" panose="020B0604020202020204" pitchFamily="34" charset="0"/>
                <a:sym typeface=""/>
              </a:rPr>
              <a:t> </a:t>
            </a:r>
            <a:r>
              <a:rPr lang="en-US" sz="800" kern="0" dirty="0" err="1">
                <a:solidFill>
                  <a:schemeClr val="tx1">
                    <a:lumMod val="100000"/>
                  </a:schemeClr>
                </a:solidFill>
                <a:latin typeface="Arial" panose="020B0604020202020204" pitchFamily="34" charset="0"/>
                <a:sym typeface=""/>
              </a:rPr>
              <a:t>obstruktive</a:t>
            </a:r>
            <a:r>
              <a:rPr lang="en-US" sz="800" kern="0" dirty="0">
                <a:solidFill>
                  <a:schemeClr val="tx1">
                    <a:lumMod val="100000"/>
                  </a:schemeClr>
                </a:solidFill>
                <a:latin typeface="Arial" panose="020B0604020202020204" pitchFamily="34" charset="0"/>
                <a:sym typeface=""/>
              </a:rPr>
              <a:t> </a:t>
            </a:r>
            <a:r>
              <a:rPr lang="en-US" sz="800" kern="0" dirty="0" err="1">
                <a:solidFill>
                  <a:schemeClr val="tx1">
                    <a:lumMod val="100000"/>
                  </a:schemeClr>
                </a:solidFill>
                <a:latin typeface="Arial" panose="020B0604020202020204" pitchFamily="34" charset="0"/>
                <a:sym typeface=""/>
              </a:rPr>
              <a:t>Lungenerkrankungen</a:t>
            </a:r>
            <a:r>
              <a:rPr lang="en-US" sz="800" kern="0" dirty="0">
                <a:solidFill>
                  <a:schemeClr val="tx1">
                    <a:lumMod val="100000"/>
                  </a:schemeClr>
                </a:solidFill>
                <a:latin typeface="Arial" panose="020B0604020202020204" pitchFamily="34" charset="0"/>
                <a:sym typeface=""/>
              </a:rPr>
              <a:t>), 2020. </a:t>
            </a:r>
            <a:r>
              <a:rPr lang="en-US" sz="800" kern="0" dirty="0" err="1">
                <a:solidFill>
                  <a:schemeClr val="tx1">
                    <a:lumMod val="100000"/>
                  </a:schemeClr>
                </a:solidFill>
                <a:latin typeface="Arial" panose="020B0604020202020204" pitchFamily="34" charset="0"/>
                <a:sym typeface=""/>
              </a:rPr>
              <a:t>Verfügbar</a:t>
            </a:r>
            <a:r>
              <a:rPr lang="en-US" sz="800" kern="0" dirty="0">
                <a:solidFill>
                  <a:schemeClr val="tx1">
                    <a:lumMod val="100000"/>
                  </a:schemeClr>
                </a:solidFill>
                <a:latin typeface="Arial" panose="020B0604020202020204" pitchFamily="34" charset="0"/>
                <a:sym typeface=""/>
              </a:rPr>
              <a:t> </a:t>
            </a:r>
            <a:r>
              <a:rPr lang="en-US" sz="800" kern="0" dirty="0" err="1">
                <a:solidFill>
                  <a:schemeClr val="tx1">
                    <a:lumMod val="100000"/>
                  </a:schemeClr>
                </a:solidFill>
                <a:latin typeface="Arial" panose="020B0604020202020204" pitchFamily="34" charset="0"/>
                <a:sym typeface=""/>
              </a:rPr>
              <a:t>unter</a:t>
            </a:r>
            <a:r>
              <a:rPr lang="en-US" sz="800" kern="0" dirty="0">
                <a:solidFill>
                  <a:schemeClr val="tx1">
                    <a:lumMod val="100000"/>
                  </a:schemeClr>
                </a:solidFill>
                <a:latin typeface="Arial" panose="020B0604020202020204" pitchFamily="34" charset="0"/>
                <a:sym typeface=""/>
              </a:rPr>
              <a:t> </a:t>
            </a:r>
            <a:r>
              <a:rPr lang="en-US" sz="800" u="sng" kern="0" dirty="0">
                <a:solidFill>
                  <a:srgbClr val="009999">
                    <a:lumMod val="100000"/>
                  </a:srgbClr>
                </a:solidFill>
                <a:uFill>
                  <a:solidFill>
                    <a:srgbClr val="009999"/>
                  </a:solidFill>
                </a:uFill>
                <a:latin typeface="Arial" panose="020B0604020202020204" pitchFamily="34" charset="0"/>
                <a:sym typeface=""/>
                <a:hlinkClick r:id="rId4">
                  <a:extLst>
                    <a:ext uri="{A12FA001-AC4F-418D-AE19-62706E023703}">
                      <ahyp:hlinkClr xmlns:ahyp="http://schemas.microsoft.com/office/drawing/2018/hyperlinkcolor" val="tx"/>
                    </a:ext>
                  </a:extLst>
                </a:hlinkClick>
              </a:rPr>
              <a:t>https://goldcopd.org/</a:t>
            </a:r>
            <a:r>
              <a:rPr lang="en-US" sz="800" kern="0" dirty="0">
                <a:solidFill>
                  <a:schemeClr val="tx1">
                    <a:lumMod val="100000"/>
                  </a:schemeClr>
                </a:solidFill>
                <a:latin typeface="Arial" panose="020B0604020202020204" pitchFamily="34" charset="0"/>
                <a:sym typeface=""/>
              </a:rPr>
              <a:t> </a:t>
            </a:r>
            <a:r>
              <a:rPr dirty="0"/>
              <a:t> </a:t>
            </a:r>
          </a:p>
        </p:txBody>
      </p:sp>
      <p:sp>
        <p:nvSpPr>
          <p:cNvPr id="7" name="TextBox 6">
            <a:extLst>
              <a:ext uri="{FF2B5EF4-FFF2-40B4-BE49-F238E27FC236}">
                <a16:creationId xmlns:a16="http://schemas.microsoft.com/office/drawing/2014/main" id="{063FC22B-D6D2-4565-92E7-2381B363DDF1}"/>
              </a:ext>
            </a:extLst>
          </p:cNvPr>
          <p:cNvSpPr txBox="1"/>
          <p:nvPr/>
        </p:nvSpPr>
        <p:spPr>
          <a:xfrm>
            <a:off x="4419599" y="1458899"/>
            <a:ext cx="3962400" cy="261610"/>
          </a:xfrm>
          <a:prstGeom prst="rect">
            <a:avLst/>
          </a:prstGeom>
          <a:solidFill>
            <a:srgbClr val="FFC000"/>
          </a:solidFill>
        </p:spPr>
        <p:txBody>
          <a:bodyPr wrap="square">
            <a:spAutoFit/>
          </a:bodyPr>
          <a:lstStyle/>
          <a:p>
            <a:r>
              <a:rPr lang="en-US" sz="1100" b="1">
                <a:latin typeface="Calibri" panose="020F0502020204030204" pitchFamily="34" charset="0"/>
                <a:sym typeface=""/>
              </a:rPr>
              <a:t>BEHANDLUNG VON COPD</a:t>
            </a:r>
          </a:p>
        </p:txBody>
      </p:sp>
      <p:sp>
        <p:nvSpPr>
          <p:cNvPr id="8" name="TextBox 7">
            <a:extLst>
              <a:ext uri="{FF2B5EF4-FFF2-40B4-BE49-F238E27FC236}">
                <a16:creationId xmlns:a16="http://schemas.microsoft.com/office/drawing/2014/main" id="{15CFA390-662C-476E-8247-B90EABF6404B}"/>
              </a:ext>
            </a:extLst>
          </p:cNvPr>
          <p:cNvSpPr txBox="1"/>
          <p:nvPr/>
        </p:nvSpPr>
        <p:spPr>
          <a:xfrm>
            <a:off x="5197372" y="1744511"/>
            <a:ext cx="1432027" cy="553998"/>
          </a:xfrm>
          <a:prstGeom prst="rect">
            <a:avLst/>
          </a:prstGeom>
          <a:solidFill>
            <a:srgbClr val="FFC000"/>
          </a:solidFill>
        </p:spPr>
        <p:txBody>
          <a:bodyPr wrap="square">
            <a:spAutoFit/>
          </a:bodyPr>
          <a:lstStyle/>
          <a:p>
            <a:r>
              <a:rPr lang="en-US" sz="600" b="1" dirty="0">
                <a:latin typeface="Calibri" panose="020F0502020204030204" pitchFamily="34" charset="0"/>
                <a:sym typeface=""/>
              </a:rPr>
              <a:t>DIAGNOSE</a:t>
            </a:r>
          </a:p>
          <a:p>
            <a:r>
              <a:rPr lang="en-US" sz="600" dirty="0" err="1">
                <a:latin typeface="Calibri" panose="020F0502020204030204" pitchFamily="34" charset="0"/>
                <a:sym typeface=""/>
              </a:rPr>
              <a:t>Symptome</a:t>
            </a:r>
            <a:endParaRPr lang="en-US" sz="600" dirty="0">
              <a:latin typeface="Calibri" panose="020F0502020204030204" pitchFamily="34" charset="0"/>
              <a:sym typeface=""/>
            </a:endParaRPr>
          </a:p>
          <a:p>
            <a:r>
              <a:rPr lang="en-US" sz="600" dirty="0" err="1">
                <a:latin typeface="Calibri" panose="020F0502020204030204" pitchFamily="34" charset="0"/>
                <a:sym typeface=""/>
              </a:rPr>
              <a:t>Risikofaktoren</a:t>
            </a:r>
            <a:endParaRPr lang="en-US" sz="600" dirty="0">
              <a:latin typeface="Calibri" panose="020F0502020204030204" pitchFamily="34" charset="0"/>
              <a:sym typeface=""/>
            </a:endParaRPr>
          </a:p>
          <a:p>
            <a:r>
              <a:rPr lang="en-US" sz="600" dirty="0" err="1">
                <a:latin typeface="Calibri" panose="020F0502020204030204" pitchFamily="34" charset="0"/>
                <a:sym typeface=""/>
              </a:rPr>
              <a:t>Spirometrie</a:t>
            </a:r>
            <a:r>
              <a:rPr lang="en-US" sz="600" dirty="0">
                <a:latin typeface="Calibri" panose="020F0502020204030204" pitchFamily="34" charset="0"/>
                <a:sym typeface=""/>
              </a:rPr>
              <a:t> (</a:t>
            </a:r>
            <a:r>
              <a:rPr lang="en-US" sz="600" dirty="0" err="1">
                <a:latin typeface="Calibri" panose="020F0502020204030204" pitchFamily="34" charset="0"/>
                <a:sym typeface=""/>
              </a:rPr>
              <a:t>wiederholen</a:t>
            </a:r>
            <a:r>
              <a:rPr lang="en-US" sz="600" dirty="0">
                <a:latin typeface="Calibri" panose="020F0502020204030204" pitchFamily="34" charset="0"/>
                <a:sym typeface=""/>
              </a:rPr>
              <a:t> </a:t>
            </a:r>
            <a:r>
              <a:rPr lang="en-US" sz="600" dirty="0" err="1">
                <a:latin typeface="Calibri" panose="020F0502020204030204" pitchFamily="34" charset="0"/>
                <a:sym typeface=""/>
              </a:rPr>
              <a:t>wenn</a:t>
            </a:r>
            <a:r>
              <a:rPr lang="en-US" sz="600" dirty="0">
                <a:latin typeface="Calibri" panose="020F0502020204030204" pitchFamily="34" charset="0"/>
                <a:sym typeface=""/>
              </a:rPr>
              <a:t> </a:t>
            </a:r>
            <a:r>
              <a:rPr lang="en-US" sz="600" dirty="0" err="1">
                <a:latin typeface="Calibri" panose="020F0502020204030204" pitchFamily="34" charset="0"/>
                <a:sym typeface=""/>
              </a:rPr>
              <a:t>grenzwertig</a:t>
            </a:r>
            <a:r>
              <a:rPr lang="en-US" sz="600" dirty="0">
                <a:latin typeface="Calibri" panose="020F0502020204030204" pitchFamily="34" charset="0"/>
                <a:sym typeface=""/>
              </a:rPr>
              <a:t>)</a:t>
            </a:r>
          </a:p>
        </p:txBody>
      </p:sp>
      <p:sp>
        <p:nvSpPr>
          <p:cNvPr id="10" name="TextBox 9">
            <a:extLst>
              <a:ext uri="{FF2B5EF4-FFF2-40B4-BE49-F238E27FC236}">
                <a16:creationId xmlns:a16="http://schemas.microsoft.com/office/drawing/2014/main" id="{FC79CDDB-8D50-4411-8436-E9073FC544A6}"/>
              </a:ext>
            </a:extLst>
          </p:cNvPr>
          <p:cNvSpPr txBox="1"/>
          <p:nvPr/>
        </p:nvSpPr>
        <p:spPr>
          <a:xfrm>
            <a:off x="5684786" y="2364001"/>
            <a:ext cx="1432027" cy="415498"/>
          </a:xfrm>
          <a:prstGeom prst="rect">
            <a:avLst/>
          </a:prstGeom>
          <a:solidFill>
            <a:srgbClr val="FFC000"/>
          </a:solidFill>
        </p:spPr>
        <p:txBody>
          <a:bodyPr wrap="square">
            <a:spAutoFit/>
          </a:bodyPr>
          <a:lstStyle/>
          <a:p>
            <a:r>
              <a:rPr lang="en-US" sz="700" b="1">
                <a:latin typeface="Calibri" panose="020F0502020204030204" pitchFamily="34" charset="0"/>
                <a:sym typeface=""/>
              </a:rPr>
              <a:t>ANPASSEN</a:t>
            </a:r>
          </a:p>
          <a:p>
            <a:r>
              <a:rPr lang="en-US" sz="700">
                <a:latin typeface="Calibri" panose="020F0502020204030204" pitchFamily="34" charset="0"/>
                <a:sym typeface=""/>
              </a:rPr>
              <a:t>Medikamentöse Therapie</a:t>
            </a:r>
          </a:p>
          <a:p>
            <a:r>
              <a:rPr lang="en-US" sz="700">
                <a:latin typeface="Calibri" panose="020F0502020204030204" pitchFamily="34" charset="0"/>
                <a:sym typeface=""/>
              </a:rPr>
              <a:t>Nichtmedikamentöse Therapie</a:t>
            </a:r>
          </a:p>
        </p:txBody>
      </p:sp>
      <p:grpSp>
        <p:nvGrpSpPr>
          <p:cNvPr id="17" name="Group 16">
            <a:extLst>
              <a:ext uri="{FF2B5EF4-FFF2-40B4-BE49-F238E27FC236}">
                <a16:creationId xmlns:a16="http://schemas.microsoft.com/office/drawing/2014/main" id="{2A204166-0E5B-4F20-B83D-2B6FE0749D5D}"/>
              </a:ext>
            </a:extLst>
          </p:cNvPr>
          <p:cNvGrpSpPr/>
          <p:nvPr/>
        </p:nvGrpSpPr>
        <p:grpSpPr>
          <a:xfrm>
            <a:off x="7162800" y="2054877"/>
            <a:ext cx="1620216" cy="846386"/>
            <a:chOff x="1828800" y="3554729"/>
            <a:chExt cx="1524000" cy="846386"/>
          </a:xfrm>
        </p:grpSpPr>
        <p:sp>
          <p:nvSpPr>
            <p:cNvPr id="12" name="TextBox 11">
              <a:extLst>
                <a:ext uri="{FF2B5EF4-FFF2-40B4-BE49-F238E27FC236}">
                  <a16:creationId xmlns:a16="http://schemas.microsoft.com/office/drawing/2014/main" id="{1C24E2DD-A8E0-4110-A72E-554644BF35C0}"/>
                </a:ext>
              </a:extLst>
            </p:cNvPr>
            <p:cNvSpPr txBox="1"/>
            <p:nvPr/>
          </p:nvSpPr>
          <p:spPr>
            <a:xfrm>
              <a:off x="1828800" y="3554729"/>
              <a:ext cx="1524000" cy="846386"/>
            </a:xfrm>
            <a:prstGeom prst="rect">
              <a:avLst/>
            </a:prstGeom>
            <a:solidFill>
              <a:srgbClr val="FFC000"/>
            </a:solidFill>
          </p:spPr>
          <p:txBody>
            <a:bodyPr wrap="square">
              <a:spAutoFit/>
            </a:bodyPr>
            <a:lstStyle/>
            <a:p>
              <a:r>
                <a:rPr lang="en-US" sz="700" b="1">
                  <a:latin typeface="Calibri" panose="020F0502020204030204" pitchFamily="34" charset="0"/>
                  <a:sym typeface=""/>
                </a:rPr>
                <a:t>INITIALES ASSESSMENT</a:t>
              </a:r>
            </a:p>
            <a:p>
              <a:r>
                <a:rPr lang="en-US" sz="700" kern="0">
                  <a:solidFill>
                    <a:schemeClr val="tx1">
                      <a:lumMod val="100000"/>
                    </a:schemeClr>
                  </a:solidFill>
                  <a:latin typeface="Calibri" panose="020F0502020204030204" pitchFamily="34" charset="0"/>
                  <a:sym typeface=""/>
                </a:rPr>
                <a:t>FEV1 – </a:t>
              </a:r>
              <a:r>
                <a:rPr lang="en-US" sz="700" b="1" kern="0">
                  <a:solidFill>
                    <a:schemeClr val="tx1">
                      <a:lumMod val="100000"/>
                    </a:schemeClr>
                  </a:solidFill>
                  <a:latin typeface="Calibri" panose="020F0502020204030204" pitchFamily="34" charset="0"/>
                  <a:sym typeface=""/>
                </a:rPr>
                <a:t>GOLD 1-4</a:t>
              </a:r>
              <a:r>
                <a:rPr lang="en-US" sz="700" kern="0">
                  <a:solidFill>
                    <a:schemeClr val="tx1">
                      <a:lumMod val="100000"/>
                    </a:schemeClr>
                  </a:solidFill>
                  <a:latin typeface="Calibri" panose="020F0502020204030204" pitchFamily="34" charset="0"/>
                  <a:sym typeface=""/>
                </a:rPr>
                <a:t> </a:t>
              </a:r>
            </a:p>
            <a:p>
              <a:r>
                <a:rPr lang="en-US" sz="700">
                  <a:latin typeface="Calibri" panose="020F0502020204030204" pitchFamily="34" charset="0"/>
                  <a:sym typeface=""/>
                </a:rPr>
                <a:t>Symptome (CAT oder mMRC)</a:t>
              </a:r>
            </a:p>
            <a:p>
              <a:r>
                <a:rPr lang="en-US" sz="700">
                  <a:latin typeface="Calibri" panose="020F0502020204030204" pitchFamily="34" charset="0"/>
                  <a:sym typeface=""/>
                </a:rPr>
                <a:t>Verlauf der Exazerbationen</a:t>
              </a:r>
            </a:p>
            <a:p>
              <a:r>
                <a:rPr lang="en-US" sz="700">
                  <a:latin typeface="Calibri" panose="020F0502020204030204" pitchFamily="34" charset="0"/>
                  <a:sym typeface=""/>
                </a:rPr>
                <a:t>Raucherstatus</a:t>
              </a:r>
            </a:p>
            <a:p>
              <a:r>
                <a:rPr lang="en-US" sz="700">
                  <a:latin typeface="Calibri" panose="020F0502020204030204" pitchFamily="34" charset="0"/>
                  <a:sym typeface=""/>
                </a:rPr>
                <a:t>Alpha-1-Antitrypsin</a:t>
              </a:r>
            </a:p>
            <a:p>
              <a:r>
                <a:rPr lang="en-US" sz="700">
                  <a:latin typeface="Calibri" panose="020F0502020204030204" pitchFamily="34" charset="0"/>
                  <a:sym typeface=""/>
                </a:rPr>
                <a:t>Komorbiditäten </a:t>
              </a:r>
            </a:p>
          </p:txBody>
        </p:sp>
        <p:sp>
          <p:nvSpPr>
            <p:cNvPr id="15" name="TextBox 14">
              <a:extLst>
                <a:ext uri="{FF2B5EF4-FFF2-40B4-BE49-F238E27FC236}">
                  <a16:creationId xmlns:a16="http://schemas.microsoft.com/office/drawing/2014/main" id="{E4DEB82C-7877-4DCB-9280-E47E8F7EB0BB}"/>
                </a:ext>
              </a:extLst>
            </p:cNvPr>
            <p:cNvSpPr txBox="1"/>
            <p:nvPr/>
          </p:nvSpPr>
          <p:spPr>
            <a:xfrm>
              <a:off x="2895600" y="3554729"/>
              <a:ext cx="457200" cy="415498"/>
            </a:xfrm>
            <a:prstGeom prst="rect">
              <a:avLst/>
            </a:prstGeom>
            <a:solidFill>
              <a:srgbClr val="FFC000"/>
            </a:solidFill>
          </p:spPr>
          <p:txBody>
            <a:bodyPr wrap="square">
              <a:spAutoFit/>
            </a:bodyPr>
            <a:lstStyle/>
            <a:p>
              <a:endParaRPr lang="en-US" sz="700" dirty="0">
                <a:latin typeface="Calibri" panose="020F0502020204030204" pitchFamily="34" charset="0"/>
                <a:sym typeface=""/>
              </a:endParaRPr>
            </a:p>
            <a:p>
              <a:r>
                <a:rPr lang="en-US" sz="700" b="1">
                  <a:latin typeface="Calibri" panose="020F0502020204030204" pitchFamily="34" charset="0"/>
                  <a:sym typeface=""/>
                </a:rPr>
                <a:t>GOLD</a:t>
              </a:r>
            </a:p>
            <a:p>
              <a:r>
                <a:rPr lang="en-US" sz="700" b="1">
                  <a:latin typeface="Calibri" panose="020F0502020204030204" pitchFamily="34" charset="0"/>
                  <a:sym typeface=""/>
                </a:rPr>
                <a:t>ABCD</a:t>
              </a:r>
            </a:p>
          </p:txBody>
        </p:sp>
        <p:sp>
          <p:nvSpPr>
            <p:cNvPr id="16" name="Right Brace 15">
              <a:extLst>
                <a:ext uri="{FF2B5EF4-FFF2-40B4-BE49-F238E27FC236}">
                  <a16:creationId xmlns:a16="http://schemas.microsoft.com/office/drawing/2014/main" id="{65C4042B-34FE-4017-ACFF-E84ED462F4F7}"/>
                </a:ext>
              </a:extLst>
            </p:cNvPr>
            <p:cNvSpPr/>
            <p:nvPr/>
          </p:nvSpPr>
          <p:spPr>
            <a:xfrm>
              <a:off x="2895600" y="3714750"/>
              <a:ext cx="76200" cy="232862"/>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endParaRPr lang="en-GB"/>
            </a:p>
          </p:txBody>
        </p:sp>
      </p:grpSp>
      <p:sp>
        <p:nvSpPr>
          <p:cNvPr id="19" name="TextBox 18">
            <a:extLst>
              <a:ext uri="{FF2B5EF4-FFF2-40B4-BE49-F238E27FC236}">
                <a16:creationId xmlns:a16="http://schemas.microsoft.com/office/drawing/2014/main" id="{C2184CAA-B137-4DF3-9D2F-8AC52F4A94DA}"/>
              </a:ext>
            </a:extLst>
          </p:cNvPr>
          <p:cNvSpPr txBox="1"/>
          <p:nvPr/>
        </p:nvSpPr>
        <p:spPr>
          <a:xfrm>
            <a:off x="4313184" y="2796308"/>
            <a:ext cx="1600200" cy="1815882"/>
          </a:xfrm>
          <a:prstGeom prst="rect">
            <a:avLst/>
          </a:prstGeom>
          <a:solidFill>
            <a:srgbClr val="FFC000"/>
          </a:solidFill>
        </p:spPr>
        <p:txBody>
          <a:bodyPr wrap="square">
            <a:spAutoFit/>
          </a:bodyPr>
          <a:lstStyle/>
          <a:p>
            <a:r>
              <a:rPr lang="en-US" sz="600" b="1" dirty="0">
                <a:latin typeface="Calibri" panose="020F0502020204030204" pitchFamily="34" charset="0"/>
                <a:sym typeface=""/>
              </a:rPr>
              <a:t>ÜBERPRÜFUNG</a:t>
            </a:r>
          </a:p>
          <a:p>
            <a:r>
              <a:rPr lang="en-US" sz="600" dirty="0" err="1">
                <a:latin typeface="Calibri" panose="020F0502020204030204" pitchFamily="34" charset="0"/>
                <a:sym typeface=""/>
              </a:rPr>
              <a:t>Symptome</a:t>
            </a:r>
            <a:r>
              <a:rPr lang="en-US" sz="600" dirty="0">
                <a:latin typeface="Calibri" panose="020F0502020204030204" pitchFamily="34" charset="0"/>
                <a:sym typeface=""/>
              </a:rPr>
              <a:t> (CAT </a:t>
            </a:r>
            <a:r>
              <a:rPr lang="en-US" sz="600" dirty="0" err="1">
                <a:latin typeface="Calibri" panose="020F0502020204030204" pitchFamily="34" charset="0"/>
                <a:sym typeface=""/>
              </a:rPr>
              <a:t>oder</a:t>
            </a:r>
            <a:r>
              <a:rPr lang="en-US" sz="600" dirty="0">
                <a:latin typeface="Calibri" panose="020F0502020204030204" pitchFamily="34" charset="0"/>
                <a:sym typeface=""/>
              </a:rPr>
              <a:t> </a:t>
            </a:r>
            <a:r>
              <a:rPr lang="en-US" sz="600" dirty="0" err="1">
                <a:latin typeface="Calibri" panose="020F0502020204030204" pitchFamily="34" charset="0"/>
                <a:sym typeface=""/>
              </a:rPr>
              <a:t>mMRC</a:t>
            </a:r>
            <a:r>
              <a:rPr lang="en-US" sz="600" dirty="0">
                <a:latin typeface="Calibri" panose="020F0502020204030204" pitchFamily="34" charset="0"/>
                <a:sym typeface=""/>
              </a:rPr>
              <a:t>)</a:t>
            </a:r>
          </a:p>
          <a:p>
            <a:r>
              <a:rPr lang="en-US" sz="600" dirty="0" err="1">
                <a:latin typeface="Calibri" panose="020F0502020204030204" pitchFamily="34" charset="0"/>
                <a:sym typeface=""/>
              </a:rPr>
              <a:t>Exazerbationen</a:t>
            </a:r>
            <a:endParaRPr lang="en-US" sz="600" dirty="0">
              <a:latin typeface="Calibri" panose="020F0502020204030204" pitchFamily="34" charset="0"/>
              <a:sym typeface=""/>
            </a:endParaRPr>
          </a:p>
          <a:p>
            <a:r>
              <a:rPr lang="en-US" sz="600" dirty="0" err="1">
                <a:latin typeface="Calibri" panose="020F0502020204030204" pitchFamily="34" charset="0"/>
                <a:sym typeface=""/>
              </a:rPr>
              <a:t>Raucherstatus</a:t>
            </a:r>
            <a:endParaRPr lang="en-US" sz="600" dirty="0">
              <a:latin typeface="Calibri" panose="020F0502020204030204" pitchFamily="34" charset="0"/>
              <a:sym typeface=""/>
            </a:endParaRPr>
          </a:p>
          <a:p>
            <a:r>
              <a:rPr lang="en-US" sz="600" dirty="0" err="1">
                <a:latin typeface="Calibri" panose="020F0502020204030204" pitchFamily="34" charset="0"/>
                <a:sym typeface=""/>
              </a:rPr>
              <a:t>Weitere</a:t>
            </a:r>
            <a:r>
              <a:rPr lang="en-US" sz="600" dirty="0">
                <a:latin typeface="Calibri" panose="020F0502020204030204" pitchFamily="34" charset="0"/>
                <a:sym typeface=""/>
              </a:rPr>
              <a:t> </a:t>
            </a:r>
            <a:r>
              <a:rPr lang="en-US" sz="600" dirty="0" err="1">
                <a:latin typeface="Calibri" panose="020F0502020204030204" pitchFamily="34" charset="0"/>
                <a:sym typeface=""/>
              </a:rPr>
              <a:t>mögliche</a:t>
            </a:r>
            <a:r>
              <a:rPr lang="en-US" sz="600" dirty="0">
                <a:latin typeface="Calibri" panose="020F0502020204030204" pitchFamily="34" charset="0"/>
                <a:sym typeface=""/>
              </a:rPr>
              <a:t> </a:t>
            </a:r>
            <a:r>
              <a:rPr lang="en-US" sz="600" dirty="0" err="1">
                <a:latin typeface="Calibri" panose="020F0502020204030204" pitchFamily="34" charset="0"/>
                <a:sym typeface=""/>
              </a:rPr>
              <a:t>Risikofaktoren</a:t>
            </a:r>
            <a:endParaRPr lang="en-US" sz="600" dirty="0">
              <a:latin typeface="Calibri" panose="020F0502020204030204" pitchFamily="34" charset="0"/>
              <a:sym typeface=""/>
            </a:endParaRPr>
          </a:p>
          <a:p>
            <a:r>
              <a:rPr lang="en-US" sz="600" dirty="0" err="1">
                <a:latin typeface="Calibri" panose="020F0502020204030204" pitchFamily="34" charset="0"/>
                <a:sym typeface=""/>
              </a:rPr>
              <a:t>Richtige</a:t>
            </a:r>
            <a:r>
              <a:rPr lang="en-US" sz="600" dirty="0">
                <a:latin typeface="Calibri" panose="020F0502020204030204" pitchFamily="34" charset="0"/>
                <a:sym typeface=""/>
              </a:rPr>
              <a:t> </a:t>
            </a:r>
            <a:r>
              <a:rPr lang="en-US" sz="600" dirty="0" err="1">
                <a:latin typeface="Calibri" panose="020F0502020204030204" pitchFamily="34" charset="0"/>
                <a:sym typeface=""/>
              </a:rPr>
              <a:t>Inhalationstechnik</a:t>
            </a:r>
            <a:r>
              <a:rPr lang="en-US" sz="600" dirty="0">
                <a:latin typeface="Calibri" panose="020F0502020204030204" pitchFamily="34" charset="0"/>
                <a:sym typeface=""/>
              </a:rPr>
              <a:t> und </a:t>
            </a:r>
            <a:r>
              <a:rPr lang="en-US" sz="600" dirty="0" err="1">
                <a:latin typeface="Calibri" panose="020F0502020204030204" pitchFamily="34" charset="0"/>
                <a:sym typeface=""/>
              </a:rPr>
              <a:t>Therapietreue</a:t>
            </a:r>
            <a:endParaRPr lang="en-US" sz="600" dirty="0">
              <a:latin typeface="Calibri" panose="020F0502020204030204" pitchFamily="34" charset="0"/>
              <a:sym typeface=""/>
            </a:endParaRPr>
          </a:p>
          <a:p>
            <a:r>
              <a:rPr lang="en-US" sz="600" dirty="0" err="1">
                <a:latin typeface="Calibri" panose="020F0502020204030204" pitchFamily="34" charset="0"/>
                <a:sym typeface=""/>
              </a:rPr>
              <a:t>Bewegung</a:t>
            </a:r>
            <a:r>
              <a:rPr lang="en-US" sz="600" dirty="0">
                <a:latin typeface="Calibri" panose="020F0502020204030204" pitchFamily="34" charset="0"/>
                <a:sym typeface=""/>
              </a:rPr>
              <a:t> und Sport</a:t>
            </a:r>
          </a:p>
          <a:p>
            <a:r>
              <a:rPr lang="en-US" sz="600" dirty="0" err="1">
                <a:latin typeface="Calibri" panose="020F0502020204030204" pitchFamily="34" charset="0"/>
                <a:sym typeface=""/>
              </a:rPr>
              <a:t>Notwendigkeit</a:t>
            </a:r>
            <a:r>
              <a:rPr lang="en-US" sz="600" dirty="0">
                <a:latin typeface="Calibri" panose="020F0502020204030204" pitchFamily="34" charset="0"/>
                <a:sym typeface=""/>
              </a:rPr>
              <a:t> </a:t>
            </a:r>
            <a:r>
              <a:rPr lang="en-US" sz="600" dirty="0" err="1">
                <a:latin typeface="Calibri" panose="020F0502020204030204" pitchFamily="34" charset="0"/>
                <a:sym typeface=""/>
              </a:rPr>
              <a:t>einer</a:t>
            </a:r>
            <a:r>
              <a:rPr lang="en-US" sz="600" dirty="0">
                <a:latin typeface="Calibri" panose="020F0502020204030204" pitchFamily="34" charset="0"/>
                <a:sym typeface=""/>
              </a:rPr>
              <a:t> </a:t>
            </a:r>
            <a:r>
              <a:rPr lang="en-US" sz="600" dirty="0" err="1">
                <a:latin typeface="Calibri" panose="020F0502020204030204" pitchFamily="34" charset="0"/>
                <a:sym typeface=""/>
              </a:rPr>
              <a:t>pulmonalen</a:t>
            </a:r>
            <a:r>
              <a:rPr lang="en-US" sz="600" dirty="0">
                <a:latin typeface="Calibri" panose="020F0502020204030204" pitchFamily="34" charset="0"/>
                <a:sym typeface=""/>
              </a:rPr>
              <a:t> Rehabilitation</a:t>
            </a:r>
          </a:p>
          <a:p>
            <a:r>
              <a:rPr lang="en-US" sz="600" dirty="0" err="1">
                <a:latin typeface="Calibri" panose="020F0502020204030204" pitchFamily="34" charset="0"/>
                <a:sym typeface=""/>
              </a:rPr>
              <a:t>Selbstmanagement</a:t>
            </a:r>
            <a:endParaRPr lang="en-US" sz="600" dirty="0">
              <a:latin typeface="Calibri" panose="020F0502020204030204" pitchFamily="34" charset="0"/>
              <a:sym typeface=""/>
            </a:endParaRPr>
          </a:p>
          <a:p>
            <a:pPr marL="171450" indent="-171450">
              <a:buFont typeface="Arial" panose="020B0604020202020204" pitchFamily="34" charset="0"/>
              <a:buChar char="•"/>
            </a:pPr>
            <a:r>
              <a:rPr lang="en-US" sz="600" dirty="0" err="1">
                <a:latin typeface="Calibri" panose="020F0502020204030204" pitchFamily="34" charset="0"/>
                <a:sym typeface=""/>
              </a:rPr>
              <a:t>Atemnot</a:t>
            </a:r>
            <a:endParaRPr lang="en-US" sz="600" dirty="0">
              <a:latin typeface="Calibri" panose="020F0502020204030204" pitchFamily="34" charset="0"/>
              <a:sym typeface=""/>
            </a:endParaRPr>
          </a:p>
          <a:p>
            <a:pPr marL="171450" indent="-171450">
              <a:buFont typeface="Arial" panose="020B0604020202020204" pitchFamily="34" charset="0"/>
              <a:buChar char="•"/>
            </a:pPr>
            <a:r>
              <a:rPr lang="en-US" sz="600" dirty="0" err="1">
                <a:latin typeface="Calibri" panose="020F0502020204030204" pitchFamily="34" charset="0"/>
                <a:sym typeface=""/>
              </a:rPr>
              <a:t>Schriftlicher</a:t>
            </a:r>
            <a:r>
              <a:rPr lang="en-US" sz="600" dirty="0">
                <a:latin typeface="Calibri" panose="020F0502020204030204" pitchFamily="34" charset="0"/>
                <a:sym typeface=""/>
              </a:rPr>
              <a:t> </a:t>
            </a:r>
            <a:r>
              <a:rPr lang="en-US" sz="600" dirty="0" err="1">
                <a:latin typeface="Calibri" panose="020F0502020204030204" pitchFamily="34" charset="0"/>
                <a:sym typeface=""/>
              </a:rPr>
              <a:t>Aktionsplan</a:t>
            </a:r>
            <a:endParaRPr lang="en-US" sz="600" dirty="0">
              <a:latin typeface="Calibri" panose="020F0502020204030204" pitchFamily="34" charset="0"/>
              <a:sym typeface=""/>
            </a:endParaRPr>
          </a:p>
          <a:p>
            <a:r>
              <a:rPr lang="en-US" sz="600" dirty="0" err="1">
                <a:latin typeface="Calibri" panose="020F0502020204030204" pitchFamily="34" charset="0"/>
                <a:sym typeface=""/>
              </a:rPr>
              <a:t>Sauerstoffbedarf</a:t>
            </a:r>
            <a:r>
              <a:rPr lang="en-US" sz="600" dirty="0">
                <a:latin typeface="Calibri" panose="020F0502020204030204" pitchFamily="34" charset="0"/>
                <a:sym typeface=""/>
              </a:rPr>
              <a:t>, NIV, </a:t>
            </a:r>
            <a:r>
              <a:rPr lang="en-US" sz="600" dirty="0" err="1">
                <a:latin typeface="Calibri" panose="020F0502020204030204" pitchFamily="34" charset="0"/>
                <a:sym typeface=""/>
              </a:rPr>
              <a:t>Lungenvolumenreduktion</a:t>
            </a:r>
            <a:r>
              <a:rPr lang="en-US" sz="600" dirty="0">
                <a:latin typeface="Calibri" panose="020F0502020204030204" pitchFamily="34" charset="0"/>
                <a:sym typeface=""/>
              </a:rPr>
              <a:t>, palliative </a:t>
            </a:r>
            <a:r>
              <a:rPr lang="en-US" sz="600" dirty="0" err="1">
                <a:latin typeface="Calibri" panose="020F0502020204030204" pitchFamily="34" charset="0"/>
                <a:sym typeface=""/>
              </a:rPr>
              <a:t>Ansätze</a:t>
            </a:r>
            <a:endParaRPr lang="en-US" sz="600" dirty="0">
              <a:latin typeface="Calibri" panose="020F0502020204030204" pitchFamily="34" charset="0"/>
              <a:sym typeface=""/>
            </a:endParaRPr>
          </a:p>
          <a:p>
            <a:r>
              <a:rPr lang="en-US" sz="600" dirty="0" err="1">
                <a:latin typeface="Calibri" panose="020F0502020204030204" pitchFamily="34" charset="0"/>
                <a:sym typeface=""/>
              </a:rPr>
              <a:t>Impfung</a:t>
            </a:r>
            <a:endParaRPr lang="en-US" sz="600" dirty="0">
              <a:latin typeface="Calibri" panose="020F0502020204030204" pitchFamily="34" charset="0"/>
              <a:sym typeface=""/>
            </a:endParaRPr>
          </a:p>
          <a:p>
            <a:r>
              <a:rPr lang="en-US" sz="600" dirty="0" err="1">
                <a:latin typeface="Calibri" panose="020F0502020204030204" pitchFamily="34" charset="0"/>
                <a:sym typeface=""/>
              </a:rPr>
              <a:t>Berücksichtigung</a:t>
            </a:r>
            <a:r>
              <a:rPr lang="en-US" sz="600" dirty="0">
                <a:latin typeface="Calibri" panose="020F0502020204030204" pitchFamily="34" charset="0"/>
                <a:sym typeface=""/>
              </a:rPr>
              <a:t> von </a:t>
            </a:r>
            <a:r>
              <a:rPr lang="en-US" sz="600" dirty="0" err="1">
                <a:latin typeface="Calibri" panose="020F0502020204030204" pitchFamily="34" charset="0"/>
                <a:sym typeface=""/>
              </a:rPr>
              <a:t>Komorbiditäten</a:t>
            </a:r>
            <a:endParaRPr lang="en-US" sz="600" dirty="0">
              <a:latin typeface="Calibri" panose="020F0502020204030204" pitchFamily="34" charset="0"/>
              <a:sym typeface=""/>
            </a:endParaRPr>
          </a:p>
          <a:p>
            <a:r>
              <a:rPr lang="en-US" sz="600" dirty="0" err="1">
                <a:latin typeface="Calibri" panose="020F0502020204030204" pitchFamily="34" charset="0"/>
                <a:sym typeface=""/>
              </a:rPr>
              <a:t>Spirometrie</a:t>
            </a:r>
            <a:r>
              <a:rPr lang="en-US" sz="600" dirty="0">
                <a:latin typeface="Calibri" panose="020F0502020204030204" pitchFamily="34" charset="0"/>
                <a:sym typeface=""/>
              </a:rPr>
              <a:t> (mind. </a:t>
            </a:r>
            <a:r>
              <a:rPr lang="en-US" sz="600" dirty="0" err="1">
                <a:latin typeface="Calibri" panose="020F0502020204030204" pitchFamily="34" charset="0"/>
                <a:sym typeface=""/>
              </a:rPr>
              <a:t>einmal</a:t>
            </a:r>
            <a:r>
              <a:rPr lang="en-US" sz="600" dirty="0">
                <a:latin typeface="Calibri" panose="020F0502020204030204" pitchFamily="34" charset="0"/>
                <a:sym typeface=""/>
              </a:rPr>
              <a:t> pro </a:t>
            </a:r>
            <a:r>
              <a:rPr lang="en-US" sz="600" dirty="0" err="1">
                <a:latin typeface="Calibri" panose="020F0502020204030204" pitchFamily="34" charset="0"/>
                <a:sym typeface=""/>
              </a:rPr>
              <a:t>Jahr</a:t>
            </a:r>
            <a:r>
              <a:rPr lang="en-US" sz="600" dirty="0">
                <a:latin typeface="Calibri" panose="020F0502020204030204" pitchFamily="34" charset="0"/>
                <a:sym typeface=""/>
              </a:rPr>
              <a:t>)</a:t>
            </a:r>
          </a:p>
        </p:txBody>
      </p:sp>
      <p:sp>
        <p:nvSpPr>
          <p:cNvPr id="21" name="TextBox 20">
            <a:extLst>
              <a:ext uri="{FF2B5EF4-FFF2-40B4-BE49-F238E27FC236}">
                <a16:creationId xmlns:a16="http://schemas.microsoft.com/office/drawing/2014/main" id="{4A496D77-945C-4DC9-95F2-F782A53B226A}"/>
              </a:ext>
            </a:extLst>
          </p:cNvPr>
          <p:cNvSpPr txBox="1"/>
          <p:nvPr/>
        </p:nvSpPr>
        <p:spPr>
          <a:xfrm>
            <a:off x="6815418" y="3171697"/>
            <a:ext cx="1600200" cy="1107996"/>
          </a:xfrm>
          <a:prstGeom prst="rect">
            <a:avLst/>
          </a:prstGeom>
          <a:solidFill>
            <a:srgbClr val="FFC000"/>
          </a:solidFill>
        </p:spPr>
        <p:txBody>
          <a:bodyPr wrap="square">
            <a:spAutoFit/>
          </a:bodyPr>
          <a:lstStyle/>
          <a:p>
            <a:r>
              <a:rPr lang="en-US" sz="600" b="1">
                <a:latin typeface="Calibri" panose="020F0502020204030204" pitchFamily="34" charset="0"/>
                <a:sym typeface=""/>
              </a:rPr>
              <a:t>INITIALE BEHANDLUNG</a:t>
            </a:r>
          </a:p>
          <a:p>
            <a:r>
              <a:rPr lang="en-US" sz="600">
                <a:latin typeface="Calibri" panose="020F0502020204030204" pitchFamily="34" charset="0"/>
                <a:sym typeface=""/>
              </a:rPr>
              <a:t>Rauchstopp</a:t>
            </a:r>
          </a:p>
          <a:p>
            <a:r>
              <a:rPr lang="en-US" sz="600">
                <a:latin typeface="Calibri" panose="020F0502020204030204" pitchFamily="34" charset="0"/>
                <a:sym typeface=""/>
              </a:rPr>
              <a:t>Impfung</a:t>
            </a:r>
          </a:p>
          <a:p>
            <a:r>
              <a:rPr lang="en-US" sz="600">
                <a:latin typeface="Calibri" panose="020F0502020204030204" pitchFamily="34" charset="0"/>
                <a:sym typeface=""/>
              </a:rPr>
              <a:t>Aktiver Lebensstil und Bewegung</a:t>
            </a:r>
          </a:p>
          <a:p>
            <a:r>
              <a:rPr lang="en-US" sz="600">
                <a:latin typeface="Calibri" panose="020F0502020204030204" pitchFamily="34" charset="0"/>
                <a:sym typeface=""/>
              </a:rPr>
              <a:t>Initiale medikamentöse Therapie</a:t>
            </a:r>
          </a:p>
          <a:p>
            <a:r>
              <a:rPr lang="en-US" sz="600">
                <a:latin typeface="Calibri" panose="020F0502020204030204" pitchFamily="34" charset="0"/>
                <a:sym typeface=""/>
              </a:rPr>
              <a:t>Patientenschulung (Selbstmanagement)</a:t>
            </a:r>
          </a:p>
          <a:p>
            <a:pPr marL="171450" indent="-171450">
              <a:buFont typeface="Arial" panose="020B0604020202020204" pitchFamily="34" charset="0"/>
              <a:buChar char="•"/>
            </a:pPr>
            <a:r>
              <a:rPr lang="en-US" sz="600">
                <a:latin typeface="Calibri" panose="020F0502020204030204" pitchFamily="34" charset="0"/>
                <a:sym typeface=""/>
              </a:rPr>
              <a:t>Risikofaktoren</a:t>
            </a:r>
          </a:p>
          <a:p>
            <a:pPr marL="171450" indent="-171450">
              <a:buFont typeface="Arial" panose="020B0604020202020204" pitchFamily="34" charset="0"/>
              <a:buChar char="•"/>
            </a:pPr>
            <a:r>
              <a:rPr lang="en-US" sz="600">
                <a:latin typeface="Calibri" panose="020F0502020204030204" pitchFamily="34" charset="0"/>
                <a:sym typeface=""/>
              </a:rPr>
              <a:t>Inhalationstechnik</a:t>
            </a:r>
          </a:p>
          <a:p>
            <a:pPr marL="171450" indent="-171450">
              <a:buFont typeface="Arial" panose="020B0604020202020204" pitchFamily="34" charset="0"/>
              <a:buChar char="•"/>
            </a:pPr>
            <a:r>
              <a:rPr lang="en-US" sz="600">
                <a:latin typeface="Calibri" panose="020F0502020204030204" pitchFamily="34" charset="0"/>
                <a:sym typeface=""/>
              </a:rPr>
              <a:t>Atemnot</a:t>
            </a:r>
          </a:p>
          <a:p>
            <a:pPr marL="171450" indent="-171450">
              <a:buFont typeface="Arial" panose="020B0604020202020204" pitchFamily="34" charset="0"/>
              <a:buChar char="•"/>
            </a:pPr>
            <a:r>
              <a:rPr lang="en-US" sz="600">
                <a:latin typeface="Calibri" panose="020F0502020204030204" pitchFamily="34" charset="0"/>
                <a:sym typeface=""/>
              </a:rPr>
              <a:t>Schriftlicher Aktionsplan</a:t>
            </a:r>
          </a:p>
          <a:p>
            <a:r>
              <a:rPr lang="en-US" sz="600">
                <a:latin typeface="Calibri" panose="020F0502020204030204" pitchFamily="34" charset="0"/>
                <a:sym typeface=""/>
              </a:rPr>
              <a:t>Behandlung der Komorbititäten</a:t>
            </a:r>
            <a:endParaRPr lang="en-US" sz="600" dirty="0">
              <a:latin typeface="Calibri" panose="020F0502020204030204" pitchFamily="34" charset="0"/>
              <a:sym typefac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800" y="223773"/>
            <a:ext cx="5715000" cy="382156"/>
          </a:xfrm>
          <a:prstGeom prst="rect">
            <a:avLst/>
          </a:prstGeom>
        </p:spPr>
        <p:txBody>
          <a:bodyPr vert="horz" wrap="square" lIns="0" tIns="12700" rIns="0" bIns="0">
            <a:spAutoFit/>
          </a:bodyPr>
          <a:lstStyle/>
          <a:p>
            <a:pPr marL="12700">
              <a:lnSpc>
                <a:spcPct val="100000"/>
              </a:lnSpc>
              <a:spcBef>
                <a:spcPts val="100"/>
              </a:spcBef>
            </a:pPr>
            <a:r>
              <a:rPr lang="en-US" sz="2400" dirty="0" err="1">
                <a:latin typeface="Arial" panose="020B0604020202020204" pitchFamily="34" charset="0"/>
                <a:cs typeface="+mn-cs"/>
                <a:sym typeface=""/>
              </a:rPr>
              <a:t>Gebrechlichkeit</a:t>
            </a:r>
            <a:r>
              <a:rPr lang="en-US" sz="2400" dirty="0">
                <a:latin typeface="Arial" panose="020B0604020202020204" pitchFamily="34" charset="0"/>
                <a:cs typeface="+mn-cs"/>
                <a:sym typeface=""/>
              </a:rPr>
              <a:t> (Frailty) und COPD (I)</a:t>
            </a:r>
          </a:p>
        </p:txBody>
      </p:sp>
      <p:sp>
        <p:nvSpPr>
          <p:cNvPr id="3" name="object 3"/>
          <p:cNvSpPr txBox="1"/>
          <p:nvPr/>
        </p:nvSpPr>
        <p:spPr>
          <a:xfrm>
            <a:off x="423570" y="1062608"/>
            <a:ext cx="8047355" cy="2992614"/>
          </a:xfrm>
          <a:prstGeom prst="rect">
            <a:avLst/>
          </a:prstGeom>
        </p:spPr>
        <p:txBody>
          <a:bodyPr vert="horz" wrap="square" lIns="0" tIns="12700" rIns="0" bIns="0">
            <a:spAutoFit/>
          </a:bodyPr>
          <a:lstStyle/>
          <a:p>
            <a:pPr marL="322580" marR="113664" indent="-259079">
              <a:lnSpc>
                <a:spcPct val="120000"/>
              </a:lnSpc>
              <a:spcBef>
                <a:spcPts val="100"/>
              </a:spcBef>
              <a:buSzPct val="130000"/>
              <a:buFont typeface="Times New Roman"/>
              <a:buChar char="•"/>
              <a:tabLst>
                <a:tab pos="321945" algn="l"/>
                <a:tab pos="322580" algn="l"/>
              </a:tabLst>
            </a:pPr>
            <a:r>
              <a:rPr lang="en-US" sz="1400" kern="0" dirty="0" err="1">
                <a:solidFill>
                  <a:srgbClr val="00050A">
                    <a:lumMod val="100000"/>
                  </a:srgbClr>
                </a:solidFill>
                <a:latin typeface="Arial" panose="020B0604020202020204" pitchFamily="34" charset="0"/>
                <a:sym typeface=""/>
              </a:rPr>
              <a:t>Gebrechlichkeit</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tritt</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im</a:t>
            </a:r>
            <a:r>
              <a:rPr lang="en-US" sz="1400" kern="0" dirty="0">
                <a:solidFill>
                  <a:srgbClr val="00050A">
                    <a:lumMod val="100000"/>
                  </a:srgbClr>
                </a:solidFill>
                <a:latin typeface="Arial" panose="020B0604020202020204" pitchFamily="34" charset="0"/>
                <a:sym typeface=""/>
              </a:rPr>
              <a:t> Alter </a:t>
            </a:r>
            <a:r>
              <a:rPr lang="en-US" sz="1400" kern="0" dirty="0" err="1">
                <a:solidFill>
                  <a:srgbClr val="00050A">
                    <a:lumMod val="100000"/>
                  </a:srgbClr>
                </a:solidFill>
                <a:latin typeface="Arial" panose="020B0604020202020204" pitchFamily="34" charset="0"/>
                <a:sym typeface=""/>
              </a:rPr>
              <a:t>häufig</a:t>
            </a:r>
            <a:r>
              <a:rPr lang="en-US" sz="1400" kern="0" dirty="0">
                <a:solidFill>
                  <a:srgbClr val="00050A">
                    <a:lumMod val="100000"/>
                  </a:srgbClr>
                </a:solidFill>
                <a:latin typeface="Arial" panose="020B0604020202020204" pitchFamily="34" charset="0"/>
                <a:sym typeface=""/>
              </a:rPr>
              <a:t> auf und </a:t>
            </a:r>
            <a:r>
              <a:rPr lang="en-US" sz="1400" kern="0" dirty="0" err="1">
                <a:solidFill>
                  <a:srgbClr val="00050A">
                    <a:lumMod val="100000"/>
                  </a:srgbClr>
                </a:solidFill>
                <a:latin typeface="Arial" panose="020B0604020202020204" pitchFamily="34" charset="0"/>
                <a:sym typeface=""/>
              </a:rPr>
              <a:t>bringt</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ein</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hohes</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Risiko</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für</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Stürze</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Behinderung</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Hospitalisierung</a:t>
            </a:r>
            <a:r>
              <a:rPr lang="en-US" sz="1400" kern="0" dirty="0">
                <a:solidFill>
                  <a:srgbClr val="00050A">
                    <a:lumMod val="100000"/>
                  </a:srgbClr>
                </a:solidFill>
                <a:latin typeface="Arial" panose="020B0604020202020204" pitchFamily="34" charset="0"/>
                <a:sym typeface=""/>
              </a:rPr>
              <a:t> und </a:t>
            </a:r>
            <a:r>
              <a:rPr lang="en-US" sz="1400" kern="0" dirty="0" err="1">
                <a:solidFill>
                  <a:srgbClr val="00050A">
                    <a:lumMod val="100000"/>
                  </a:srgbClr>
                </a:solidFill>
                <a:latin typeface="Arial" panose="020B0604020202020204" pitchFamily="34" charset="0"/>
                <a:sym typeface=""/>
              </a:rPr>
              <a:t>Mortalität</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mit</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sich</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Gebrechlichkeit</a:t>
            </a:r>
            <a:r>
              <a:rPr lang="en-US" sz="1400" kern="0" dirty="0">
                <a:solidFill>
                  <a:srgbClr val="00050A">
                    <a:lumMod val="100000"/>
                  </a:srgbClr>
                </a:solidFill>
                <a:latin typeface="Arial" panose="020B0604020202020204" pitchFamily="34" charset="0"/>
                <a:sym typeface=""/>
              </a:rPr>
              <a:t> war </a:t>
            </a:r>
            <a:r>
              <a:rPr lang="en-US" sz="1400" kern="0" dirty="0" err="1">
                <a:solidFill>
                  <a:srgbClr val="00050A">
                    <a:lumMod val="100000"/>
                  </a:srgbClr>
                </a:solidFill>
                <a:latin typeface="Arial" panose="020B0604020202020204" pitchFamily="34" charset="0"/>
                <a:sym typeface=""/>
              </a:rPr>
              <a:t>lange</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gleichbedeutend</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mit</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Behinderung</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Komorbidität</a:t>
            </a:r>
            <a:r>
              <a:rPr lang="en-US" sz="1400" kern="0" dirty="0">
                <a:solidFill>
                  <a:srgbClr val="00050A">
                    <a:lumMod val="100000"/>
                  </a:srgbClr>
                </a:solidFill>
                <a:latin typeface="Arial" panose="020B0604020202020204" pitchFamily="34" charset="0"/>
                <a:sym typeface=""/>
              </a:rPr>
              <a:t> und </a:t>
            </a:r>
            <a:r>
              <a:rPr lang="en-US" sz="1400" kern="0" dirty="0" err="1">
                <a:solidFill>
                  <a:srgbClr val="00050A">
                    <a:lumMod val="100000"/>
                  </a:srgbClr>
                </a:solidFill>
                <a:latin typeface="Arial" panose="020B0604020202020204" pitchFamily="34" charset="0"/>
                <a:sym typeface=""/>
              </a:rPr>
              <a:t>anderen</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Merkmalen</a:t>
            </a:r>
            <a:r>
              <a:rPr lang="en-US" sz="1400" kern="0" dirty="0">
                <a:solidFill>
                  <a:srgbClr val="FF0000"/>
                </a:solidFill>
                <a:latin typeface="Arial" panose="020B0604020202020204" pitchFamily="34" charset="0"/>
                <a:sym typeface=""/>
              </a:rPr>
              <a:t>. </a:t>
            </a:r>
            <a:r>
              <a:rPr lang="en-US" sz="1400" kern="0" dirty="0">
                <a:latin typeface="Arial" panose="020B0604020202020204" pitchFamily="34" charset="0"/>
                <a:sym typeface=""/>
              </a:rPr>
              <a:t>M</a:t>
            </a:r>
            <a:r>
              <a:rPr lang="en-US" sz="1400" kern="0" dirty="0">
                <a:solidFill>
                  <a:srgbClr val="00050A">
                    <a:lumMod val="100000"/>
                  </a:srgbClr>
                </a:solidFill>
                <a:latin typeface="Arial" panose="020B0604020202020204" pitchFamily="34" charset="0"/>
                <a:sym typeface=""/>
              </a:rPr>
              <a:t>an hat </a:t>
            </a:r>
            <a:r>
              <a:rPr lang="en-US" sz="1400" kern="0" dirty="0" err="1">
                <a:solidFill>
                  <a:srgbClr val="00050A">
                    <a:lumMod val="100000"/>
                  </a:srgbClr>
                </a:solidFill>
                <a:latin typeface="Arial" panose="020B0604020202020204" pitchFamily="34" charset="0"/>
                <a:sym typeface=""/>
              </a:rPr>
              <a:t>jedoch</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erkannt</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dass</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sie</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eine</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physiologische</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Grundlage</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haben</a:t>
            </a:r>
            <a:r>
              <a:rPr lang="en-US" sz="1400" kern="0" dirty="0">
                <a:solidFill>
                  <a:srgbClr val="00050A">
                    <a:lumMod val="100000"/>
                  </a:srgbClr>
                </a:solidFill>
                <a:latin typeface="Arial" panose="020B0604020202020204" pitchFamily="34" charset="0"/>
                <a:sym typeface=""/>
              </a:rPr>
              <a:t> und </a:t>
            </a:r>
            <a:r>
              <a:rPr lang="en-US" sz="1400" kern="0" dirty="0" err="1">
                <a:solidFill>
                  <a:srgbClr val="00050A">
                    <a:lumMod val="100000"/>
                  </a:srgbClr>
                </a:solidFill>
                <a:latin typeface="Arial" panose="020B0604020202020204" pitchFamily="34" charset="0"/>
                <a:sym typeface=""/>
              </a:rPr>
              <a:t>ein</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spezifisches</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klinisches</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Syndrom</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darstellen</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kann</a:t>
            </a:r>
            <a:r>
              <a:rPr lang="en-US" sz="1400" kern="0" dirty="0">
                <a:solidFill>
                  <a:srgbClr val="00050A">
                    <a:lumMod val="100000"/>
                  </a:srgbClr>
                </a:solidFill>
                <a:latin typeface="Arial" panose="020B0604020202020204" pitchFamily="34" charset="0"/>
                <a:sym typeface=""/>
              </a:rPr>
              <a:t>. (1)</a:t>
            </a:r>
          </a:p>
          <a:p>
            <a:pPr>
              <a:lnSpc>
                <a:spcPct val="100000"/>
              </a:lnSpc>
              <a:spcBef>
                <a:spcPts val="5"/>
              </a:spcBef>
              <a:buClr>
                <a:srgbClr val="00050A"/>
              </a:buClr>
              <a:buFont typeface="Times New Roman"/>
              <a:buChar char="•"/>
            </a:pPr>
            <a:endParaRPr lang="en-US" sz="2400" dirty="0">
              <a:latin typeface="Arial" panose="020B0604020202020204" pitchFamily="34" charset="0"/>
              <a:sym typeface=""/>
            </a:endParaRPr>
          </a:p>
          <a:p>
            <a:pPr marL="322580" marR="180975" indent="-259079">
              <a:lnSpc>
                <a:spcPct val="120000"/>
              </a:lnSpc>
              <a:buSzPct val="130000"/>
              <a:buFont typeface="Times New Roman"/>
              <a:buChar char="•"/>
              <a:tabLst>
                <a:tab pos="321945" algn="l"/>
                <a:tab pos="322580" algn="l"/>
              </a:tabLst>
            </a:pPr>
            <a:r>
              <a:rPr lang="en-US" sz="1400" kern="0" dirty="0" err="1">
                <a:solidFill>
                  <a:srgbClr val="00050A">
                    <a:lumMod val="100000"/>
                  </a:srgbClr>
                </a:solidFill>
                <a:latin typeface="Arial" panose="020B0604020202020204" pitchFamily="34" charset="0"/>
                <a:sym typeface=""/>
              </a:rPr>
              <a:t>Gebrechlichkeit</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ist</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ein</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unabhängiger</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Risikofaktor</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für</a:t>
            </a:r>
            <a:r>
              <a:rPr lang="en-US" sz="1400" kern="0" dirty="0">
                <a:solidFill>
                  <a:srgbClr val="00050A">
                    <a:lumMod val="100000"/>
                  </a:srgbClr>
                </a:solidFill>
                <a:latin typeface="Arial" panose="020B0604020202020204" pitchFamily="34" charset="0"/>
                <a:sym typeface=""/>
              </a:rPr>
              <a:t> die </a:t>
            </a:r>
            <a:r>
              <a:rPr lang="en-US" sz="1400" kern="0" dirty="0" err="1">
                <a:solidFill>
                  <a:srgbClr val="00050A">
                    <a:lumMod val="100000"/>
                  </a:srgbClr>
                </a:solidFill>
                <a:latin typeface="Arial" panose="020B0604020202020204" pitchFamily="34" charset="0"/>
                <a:sym typeface=""/>
              </a:rPr>
              <a:t>Entwicklung</a:t>
            </a:r>
            <a:r>
              <a:rPr lang="en-US" sz="1400" kern="0" dirty="0">
                <a:solidFill>
                  <a:srgbClr val="00050A">
                    <a:lumMod val="100000"/>
                  </a:srgbClr>
                </a:solidFill>
                <a:latin typeface="Arial" panose="020B0604020202020204" pitchFamily="34" charset="0"/>
                <a:sym typeface=""/>
              </a:rPr>
              <a:t> und das </a:t>
            </a:r>
            <a:r>
              <a:rPr lang="en-US" sz="1400" kern="0" dirty="0" err="1">
                <a:solidFill>
                  <a:srgbClr val="00050A">
                    <a:lumMod val="100000"/>
                  </a:srgbClr>
                </a:solidFill>
                <a:latin typeface="Arial" panose="020B0604020202020204" pitchFamily="34" charset="0"/>
                <a:sym typeface=""/>
              </a:rPr>
              <a:t>Fortschreiten</a:t>
            </a:r>
            <a:r>
              <a:rPr lang="en-US" sz="1400" kern="0" dirty="0">
                <a:solidFill>
                  <a:srgbClr val="00050A">
                    <a:lumMod val="100000"/>
                  </a:srgbClr>
                </a:solidFill>
                <a:latin typeface="Arial" panose="020B0604020202020204" pitchFamily="34" charset="0"/>
                <a:sym typeface=""/>
              </a:rPr>
              <a:t> </a:t>
            </a:r>
            <a:r>
              <a:rPr lang="en-US" sz="1400" kern="0" dirty="0">
                <a:latin typeface="Arial" panose="020B0604020202020204" pitchFamily="34" charset="0"/>
                <a:sym typeface=""/>
              </a:rPr>
              <a:t>der</a:t>
            </a:r>
            <a:r>
              <a:rPr lang="en-US" sz="1400" kern="0" dirty="0">
                <a:solidFill>
                  <a:srgbClr val="00050A">
                    <a:lumMod val="100000"/>
                  </a:srgbClr>
                </a:solidFill>
                <a:latin typeface="Arial" panose="020B0604020202020204" pitchFamily="34" charset="0"/>
                <a:sym typeface=""/>
              </a:rPr>
              <a:t> COPD, und COPD </a:t>
            </a:r>
            <a:r>
              <a:rPr lang="en-US" sz="1400" kern="0" dirty="0" err="1">
                <a:solidFill>
                  <a:srgbClr val="00050A">
                    <a:lumMod val="100000"/>
                  </a:srgbClr>
                </a:solidFill>
                <a:latin typeface="Arial" panose="020B0604020202020204" pitchFamily="34" charset="0"/>
                <a:sym typeface=""/>
              </a:rPr>
              <a:t>kann</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zu</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Gebrechlichkeit</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führen</a:t>
            </a:r>
            <a:r>
              <a:rPr lang="en-US" sz="1400" kern="0" dirty="0">
                <a:solidFill>
                  <a:srgbClr val="00050A">
                    <a:lumMod val="100000"/>
                  </a:srgbClr>
                </a:solidFill>
                <a:latin typeface="Arial" panose="020B0604020202020204" pitchFamily="34" charset="0"/>
                <a:sym typeface=""/>
              </a:rPr>
              <a:t>. (2)</a:t>
            </a:r>
          </a:p>
          <a:p>
            <a:pPr>
              <a:lnSpc>
                <a:spcPct val="100000"/>
              </a:lnSpc>
              <a:buClr>
                <a:srgbClr val="00050A"/>
              </a:buClr>
              <a:buFont typeface="Times New Roman"/>
              <a:buChar char="•"/>
            </a:pPr>
            <a:endParaRPr lang="en-US" sz="1600" dirty="0">
              <a:latin typeface="Arial" panose="020B0604020202020204" pitchFamily="34" charset="0"/>
              <a:sym typeface=""/>
            </a:endParaRPr>
          </a:p>
          <a:p>
            <a:pPr marL="322580" indent="-259079">
              <a:lnSpc>
                <a:spcPct val="100000"/>
              </a:lnSpc>
              <a:spcBef>
                <a:spcPts val="1290"/>
              </a:spcBef>
              <a:buSzPct val="130000"/>
              <a:buFont typeface="Times New Roman"/>
              <a:buChar char="•"/>
              <a:tabLst>
                <a:tab pos="321945" algn="l"/>
                <a:tab pos="322580" algn="l"/>
              </a:tabLst>
            </a:pPr>
            <a:r>
              <a:rPr lang="en-US" sz="1400" kern="0" dirty="0" err="1">
                <a:solidFill>
                  <a:srgbClr val="00050A">
                    <a:lumMod val="100000"/>
                  </a:srgbClr>
                </a:solidFill>
                <a:latin typeface="Arial" panose="020B0604020202020204" pitchFamily="34" charset="0"/>
                <a:sym typeface=""/>
              </a:rPr>
              <a:t>Gebrechlichkeit</a:t>
            </a:r>
            <a:r>
              <a:rPr lang="en-US" sz="1400" kern="0" dirty="0">
                <a:solidFill>
                  <a:srgbClr val="00050A">
                    <a:lumMod val="100000"/>
                  </a:srgbClr>
                </a:solidFill>
                <a:latin typeface="Arial" panose="020B0604020202020204" pitchFamily="34" charset="0"/>
                <a:sym typeface=""/>
              </a:rPr>
              <a:t> und COPD </a:t>
            </a:r>
            <a:r>
              <a:rPr lang="en-US" sz="1400" kern="0" dirty="0" err="1">
                <a:solidFill>
                  <a:srgbClr val="00050A">
                    <a:lumMod val="100000"/>
                  </a:srgbClr>
                </a:solidFill>
                <a:latin typeface="Arial" panose="020B0604020202020204" pitchFamily="34" charset="0"/>
                <a:sym typeface=""/>
              </a:rPr>
              <a:t>beeinflussen</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sich</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gegenseitig</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sowohl</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Gebrechlichkeit</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als</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auch</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Atemstörungen</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können</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behandelt</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werden</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Wenn</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eines</a:t>
            </a:r>
            <a:r>
              <a:rPr lang="en-US" sz="1400" kern="0" dirty="0">
                <a:solidFill>
                  <a:srgbClr val="00050A">
                    <a:lumMod val="100000"/>
                  </a:srgbClr>
                </a:solidFill>
                <a:latin typeface="Arial" panose="020B0604020202020204" pitchFamily="34" charset="0"/>
                <a:sym typeface=""/>
              </a:rPr>
              <a:t> der </a:t>
            </a:r>
            <a:r>
              <a:rPr lang="en-US" sz="1400" kern="0" dirty="0" err="1">
                <a:solidFill>
                  <a:srgbClr val="00050A">
                    <a:lumMod val="100000"/>
                  </a:srgbClr>
                </a:solidFill>
                <a:latin typeface="Arial" panose="020B0604020202020204" pitchFamily="34" charset="0"/>
                <a:sym typeface=""/>
              </a:rPr>
              <a:t>beiden</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behandelt</a:t>
            </a:r>
            <a:r>
              <a:rPr lang="en-US" sz="1400" kern="0" dirty="0">
                <a:solidFill>
                  <a:srgbClr val="00050A">
                    <a:lumMod val="100000"/>
                  </a:srgbClr>
                </a:solidFill>
                <a:latin typeface="Arial" panose="020B0604020202020204" pitchFamily="34" charset="0"/>
                <a:sym typeface=""/>
              </a:rPr>
              <a:t> und/</a:t>
            </a:r>
            <a:r>
              <a:rPr lang="en-US" sz="1400" kern="0" dirty="0" err="1">
                <a:solidFill>
                  <a:srgbClr val="00050A">
                    <a:lumMod val="100000"/>
                  </a:srgbClr>
                </a:solidFill>
                <a:latin typeface="Arial" panose="020B0604020202020204" pitchFamily="34" charset="0"/>
                <a:sym typeface=""/>
              </a:rPr>
              <a:t>oder</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verhindert</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wird</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können</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beim</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jeweils</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anderen</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Verbesserungen</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beobachtet</a:t>
            </a:r>
            <a:r>
              <a:rPr lang="en-US" sz="1400" kern="0" dirty="0">
                <a:solidFill>
                  <a:srgbClr val="00050A">
                    <a:lumMod val="100000"/>
                  </a:srgbClr>
                </a:solidFill>
                <a:latin typeface="Arial" panose="020B0604020202020204" pitchFamily="34" charset="0"/>
                <a:sym typeface=""/>
              </a:rPr>
              <a:t> </a:t>
            </a:r>
            <a:r>
              <a:rPr lang="en-US" sz="1400" kern="0" dirty="0" err="1">
                <a:solidFill>
                  <a:srgbClr val="00050A">
                    <a:lumMod val="100000"/>
                  </a:srgbClr>
                </a:solidFill>
                <a:latin typeface="Arial" panose="020B0604020202020204" pitchFamily="34" charset="0"/>
                <a:sym typeface=""/>
              </a:rPr>
              <a:t>werden</a:t>
            </a:r>
            <a:r>
              <a:rPr lang="en-US" sz="1400" kern="0" dirty="0">
                <a:solidFill>
                  <a:srgbClr val="00050A">
                    <a:lumMod val="100000"/>
                  </a:srgbClr>
                </a:solidFill>
                <a:latin typeface="Arial" panose="020B0604020202020204" pitchFamily="34" charset="0"/>
                <a:sym typeface=""/>
              </a:rPr>
              <a:t>. (2)</a:t>
            </a:r>
          </a:p>
        </p:txBody>
      </p:sp>
      <p:sp>
        <p:nvSpPr>
          <p:cNvPr id="4" name="object 4"/>
          <p:cNvSpPr txBox="1"/>
          <p:nvPr/>
        </p:nvSpPr>
        <p:spPr>
          <a:xfrm>
            <a:off x="304800" y="4268171"/>
            <a:ext cx="8098790" cy="259045"/>
          </a:xfrm>
          <a:prstGeom prst="rect">
            <a:avLst/>
          </a:prstGeom>
        </p:spPr>
        <p:txBody>
          <a:bodyPr vert="horz" wrap="square" lIns="0" tIns="12700" rIns="0" bIns="0">
            <a:spAutoFit/>
          </a:bodyPr>
          <a:lstStyle/>
          <a:p>
            <a:pPr marL="12700">
              <a:lnSpc>
                <a:spcPct val="100000"/>
              </a:lnSpc>
              <a:spcBef>
                <a:spcPts val="100"/>
              </a:spcBef>
            </a:pPr>
            <a:r>
              <a:rPr lang="en-US" sz="800" kern="0">
                <a:solidFill>
                  <a:srgbClr val="00050A">
                    <a:lumMod val="100000"/>
                  </a:srgbClr>
                </a:solidFill>
                <a:latin typeface="Arial" panose="020B0604020202020204" pitchFamily="34" charset="0"/>
                <a:sym typeface=""/>
              </a:rPr>
              <a:t>1. Fried et al. Frailty in Older Adults: Evidence for a Phenotype. J Gerontol: Series A, Volume 56, Issue 3, 1 March 2001, Pages M146–M157. Verfügbar</a:t>
            </a:r>
          </a:p>
          <a:p>
            <a:pPr marL="12700">
              <a:lnSpc>
                <a:spcPct val="100000"/>
              </a:lnSpc>
              <a:spcBef>
                <a:spcPts val="5"/>
              </a:spcBef>
            </a:pPr>
            <a:r>
              <a:rPr lang="en-US" sz="800" kern="0">
                <a:solidFill>
                  <a:srgbClr val="00050A">
                    <a:lumMod val="100000"/>
                  </a:srgbClr>
                </a:solidFill>
                <a:latin typeface="Arial" panose="020B0604020202020204" pitchFamily="34" charset="0"/>
                <a:sym typeface=""/>
              </a:rPr>
              <a:t>unter: </a:t>
            </a:r>
            <a:r>
              <a:rPr lang="en-US" sz="800" u="sng" kern="0">
                <a:solidFill>
                  <a:srgbClr val="009999">
                    <a:lumMod val="100000"/>
                  </a:srgbClr>
                </a:solidFill>
                <a:uFill>
                  <a:solidFill>
                    <a:srgbClr val="009999"/>
                  </a:solidFill>
                </a:uFill>
                <a:latin typeface="Arial" panose="020B0604020202020204" pitchFamily="34" charset="0"/>
                <a:sym typeface=""/>
                <a:hlinkClick r:id="rId2">
                  <a:extLst>
                    <a:ext uri="{A12FA001-AC4F-418D-AE19-62706E023703}">
                      <ahyp:hlinkClr xmlns:ahyp="http://schemas.microsoft.com/office/drawing/2018/hyperlinkcolor" val="tx"/>
                    </a:ext>
                  </a:extLst>
                </a:hlinkClick>
              </a:rPr>
              <a:t>https://doi.org/10.1093/gerona/56.3.M146</a:t>
            </a:r>
            <a:r>
              <a:rPr lang="en-US" sz="800" kern="0">
                <a:solidFill>
                  <a:srgbClr val="00050A">
                    <a:lumMod val="100000"/>
                  </a:srgbClr>
                </a:solidFill>
                <a:latin typeface="Arial" panose="020B0604020202020204" pitchFamily="34" charset="0"/>
                <a:sym typeface=""/>
              </a:rPr>
              <a:t>; 2.Guan &amp; Nui. Frailty assessment in older adults with chronic obstructive respiratory diseases. Clin Interv Aging 2018;29:1513-1524.</a:t>
            </a:r>
          </a:p>
        </p:txBody>
      </p:sp>
      <p:sp>
        <p:nvSpPr>
          <p:cNvPr id="5" name="object 5"/>
          <p:cNvSpPr/>
          <p:nvPr/>
        </p:nvSpPr>
        <p:spPr>
          <a:xfrm>
            <a:off x="8016240" y="89915"/>
            <a:ext cx="1043940" cy="672084"/>
          </a:xfrm>
          <a:prstGeom prst="rect">
            <a:avLst/>
          </a:prstGeom>
          <a:blipFill>
            <a:blip r:embed="rId3" cstate="print"/>
            <a:stretch>
              <a:fillRect/>
            </a:stretch>
          </a:blipFill>
        </p:spPr>
        <p:txBody>
          <a:bodyPr wrap="square" lIns="0" tIns="0" rIns="0" bIns="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223520"/>
            <a:ext cx="5486400" cy="382156"/>
          </a:xfrm>
          <a:prstGeom prst="rect">
            <a:avLst/>
          </a:prstGeom>
        </p:spPr>
        <p:txBody>
          <a:bodyPr vert="horz" wrap="square" lIns="0" tIns="12700" rIns="0" bIns="0">
            <a:spAutoFit/>
          </a:bodyPr>
          <a:lstStyle/>
          <a:p>
            <a:pPr marL="12700">
              <a:lnSpc>
                <a:spcPct val="100000"/>
              </a:lnSpc>
              <a:spcBef>
                <a:spcPts val="100"/>
              </a:spcBef>
            </a:pPr>
            <a:r>
              <a:rPr lang="en-US" sz="2400" dirty="0" err="1">
                <a:latin typeface="Arial" panose="020B0604020202020204" pitchFamily="34" charset="0"/>
                <a:cs typeface="+mn-cs"/>
                <a:sym typeface=""/>
              </a:rPr>
              <a:t>Screeningtests</a:t>
            </a:r>
            <a:r>
              <a:rPr lang="en-US" sz="2400" dirty="0">
                <a:latin typeface="Arial" panose="020B0604020202020204" pitchFamily="34" charset="0"/>
                <a:cs typeface="+mn-cs"/>
                <a:sym typeface=""/>
              </a:rPr>
              <a:t> </a:t>
            </a:r>
            <a:r>
              <a:rPr lang="en-US" sz="2400" dirty="0" err="1">
                <a:latin typeface="Arial" panose="020B0604020202020204" pitchFamily="34" charset="0"/>
                <a:cs typeface="+mn-cs"/>
                <a:sym typeface=""/>
              </a:rPr>
              <a:t>für</a:t>
            </a:r>
            <a:r>
              <a:rPr lang="en-US" sz="2400" dirty="0">
                <a:latin typeface="Arial" panose="020B0604020202020204" pitchFamily="34" charset="0"/>
                <a:cs typeface="+mn-cs"/>
                <a:sym typeface=""/>
              </a:rPr>
              <a:t> </a:t>
            </a:r>
            <a:r>
              <a:rPr lang="en-US" sz="2400" dirty="0" err="1">
                <a:latin typeface="Arial" panose="020B0604020202020204" pitchFamily="34" charset="0"/>
                <a:cs typeface="+mn-cs"/>
                <a:sym typeface=""/>
              </a:rPr>
              <a:t>Gebrechlichkeit</a:t>
            </a:r>
            <a:endParaRPr lang="en-US" sz="2400" dirty="0">
              <a:latin typeface="Arial" panose="020B0604020202020204" pitchFamily="34" charset="0"/>
              <a:cs typeface="+mn-cs"/>
              <a:sym typeface=""/>
            </a:endParaRPr>
          </a:p>
        </p:txBody>
      </p:sp>
      <p:sp>
        <p:nvSpPr>
          <p:cNvPr id="3" name="object 3"/>
          <p:cNvSpPr txBox="1"/>
          <p:nvPr/>
        </p:nvSpPr>
        <p:spPr>
          <a:xfrm>
            <a:off x="360045" y="971550"/>
            <a:ext cx="8178165" cy="3564437"/>
          </a:xfrm>
          <a:prstGeom prst="rect">
            <a:avLst/>
          </a:prstGeom>
        </p:spPr>
        <p:txBody>
          <a:bodyPr vert="horz" wrap="square" lIns="0" tIns="12065" rIns="0" bIns="0">
            <a:spAutoFit/>
          </a:bodyPr>
          <a:lstStyle/>
          <a:p>
            <a:pPr marL="360680" indent="-259079">
              <a:lnSpc>
                <a:spcPct val="100000"/>
              </a:lnSpc>
              <a:spcBef>
                <a:spcPts val="95"/>
              </a:spcBef>
              <a:buSzPct val="130769"/>
              <a:buFont typeface="Times New Roman"/>
              <a:buChar char="•"/>
              <a:tabLst>
                <a:tab pos="360045" algn="l"/>
                <a:tab pos="360680" algn="l"/>
              </a:tabLst>
            </a:pPr>
            <a:r>
              <a:rPr lang="en-US" sz="1100" kern="0" dirty="0">
                <a:solidFill>
                  <a:srgbClr val="00050A">
                    <a:lumMod val="100000"/>
                  </a:srgbClr>
                </a:solidFill>
                <a:latin typeface="Arial" panose="020B0604020202020204" pitchFamily="34" charset="0"/>
                <a:sym typeface=""/>
              </a:rPr>
              <a:t>Die </a:t>
            </a:r>
            <a:r>
              <a:rPr lang="en-US" sz="1100" kern="0" dirty="0" err="1">
                <a:solidFill>
                  <a:srgbClr val="00050A">
                    <a:lumMod val="100000"/>
                  </a:srgbClr>
                </a:solidFill>
                <a:latin typeface="Arial" panose="020B0604020202020204" pitchFamily="34" charset="0"/>
                <a:sym typeface=""/>
              </a:rPr>
              <a:t>meisten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Screeningtests</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wurden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zum</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Einsatz</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im</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klinischen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Umfeld</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entwickelt</a:t>
            </a:r>
            <a:r>
              <a:rPr lang="en-US" sz="1100" kern="0" dirty="0">
                <a:solidFill>
                  <a:srgbClr val="00050A">
                    <a:lumMod val="100000"/>
                  </a:srgbClr>
                </a:solidFill>
                <a:latin typeface="Arial" panose="020B0604020202020204" pitchFamily="34" charset="0"/>
                <a:sym typeface=""/>
              </a:rPr>
              <a:t> und </a:t>
            </a:r>
            <a:r>
              <a:rPr lang="en-US" sz="1100" kern="0" dirty="0" err="1">
                <a:solidFill>
                  <a:srgbClr val="00050A">
                    <a:lumMod val="100000"/>
                  </a:srgbClr>
                </a:solidFill>
                <a:latin typeface="Arial" panose="020B0604020202020204" pitchFamily="34" charset="0"/>
                <a:sym typeface=""/>
              </a:rPr>
              <a:t>können</a:t>
            </a:r>
            <a:r>
              <a:rPr lang="en-US" sz="1100" kern="0" dirty="0">
                <a:solidFill>
                  <a:srgbClr val="00050A">
                    <a:lumMod val="100000"/>
                  </a:srgbClr>
                </a:solidFill>
                <a:latin typeface="Arial" panose="020B0604020202020204" pitchFamily="34" charset="0"/>
                <a:sym typeface=""/>
              </a:rPr>
              <a:t> von den </a:t>
            </a:r>
            <a:r>
              <a:rPr lang="en-US" sz="1100" kern="0" dirty="0" err="1">
                <a:solidFill>
                  <a:srgbClr val="00050A">
                    <a:lumMod val="100000"/>
                  </a:srgbClr>
                </a:solidFill>
                <a:latin typeface="Arial" panose="020B0604020202020204" pitchFamily="34" charset="0"/>
                <a:sym typeface=""/>
              </a:rPr>
              <a:t>Patienten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nicht</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selbst</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angewendet</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werden</a:t>
            </a:r>
            <a:r>
              <a:rPr lang="en-US" sz="1100" kern="0" dirty="0">
                <a:solidFill>
                  <a:srgbClr val="00050A">
                    <a:lumMod val="100000"/>
                  </a:srgbClr>
                </a:solidFill>
                <a:latin typeface="Arial" panose="020B0604020202020204" pitchFamily="34" charset="0"/>
                <a:sym typeface=""/>
              </a:rPr>
              <a:t>. (1)</a:t>
            </a:r>
          </a:p>
          <a:p>
            <a:pPr>
              <a:lnSpc>
                <a:spcPct val="100000"/>
              </a:lnSpc>
              <a:buClr>
                <a:srgbClr val="00050A"/>
              </a:buClr>
              <a:buFont typeface="Times New Roman"/>
              <a:buChar char="•"/>
            </a:pPr>
            <a:endParaRPr lang="en-US" sz="1600" dirty="0">
              <a:latin typeface="Arial" panose="020B0604020202020204" pitchFamily="34" charset="0"/>
              <a:sym typeface=""/>
            </a:endParaRPr>
          </a:p>
          <a:p>
            <a:pPr marL="360680" marR="142875" indent="-259079">
              <a:lnSpc>
                <a:spcPct val="100000"/>
              </a:lnSpc>
              <a:buSzPct val="130769"/>
              <a:buFont typeface="Times New Roman"/>
              <a:buChar char="•"/>
              <a:tabLst>
                <a:tab pos="360045" algn="l"/>
                <a:tab pos="360680" algn="l"/>
              </a:tabLst>
            </a:pPr>
            <a:r>
              <a:rPr lang="en-US" sz="1100" kern="0" dirty="0">
                <a:solidFill>
                  <a:srgbClr val="00050A">
                    <a:lumMod val="100000"/>
                  </a:srgbClr>
                </a:solidFill>
                <a:latin typeface="Arial" panose="020B0604020202020204" pitchFamily="34" charset="0"/>
                <a:sym typeface=""/>
              </a:rPr>
              <a:t>Die FRAIL-Scale (</a:t>
            </a:r>
            <a:r>
              <a:rPr lang="en-US" sz="1100" kern="0" dirty="0" err="1">
                <a:solidFill>
                  <a:srgbClr val="00050A">
                    <a:lumMod val="100000"/>
                  </a:srgbClr>
                </a:solidFill>
                <a:latin typeface="Arial" panose="020B0604020202020204" pitchFamily="34" charset="0"/>
                <a:sym typeface=""/>
              </a:rPr>
              <a:t>Müdigkeit</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Muskelkraft</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Gehfähigkeit</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Krankheiten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Gewichtsverlust</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ermöglicht</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ein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schnelles</a:t>
            </a:r>
            <a:r>
              <a:rPr lang="en-US" sz="1100" kern="0" dirty="0">
                <a:solidFill>
                  <a:srgbClr val="00050A">
                    <a:lumMod val="100000"/>
                  </a:srgbClr>
                </a:solidFill>
                <a:latin typeface="Arial" panose="020B0604020202020204" pitchFamily="34" charset="0"/>
                <a:sym typeface=""/>
              </a:rPr>
              <a:t> Screening auf </a:t>
            </a:r>
            <a:r>
              <a:rPr lang="en-US" sz="1100" kern="0" dirty="0" err="1">
                <a:solidFill>
                  <a:srgbClr val="00050A">
                    <a:lumMod val="100000"/>
                  </a:srgbClr>
                </a:solidFill>
                <a:latin typeface="Arial" panose="020B0604020202020204" pitchFamily="34" charset="0"/>
                <a:sym typeface=""/>
              </a:rPr>
              <a:t>Gebrechlichkeit</a:t>
            </a:r>
            <a:r>
              <a:rPr lang="en-US" sz="1100" kern="0" dirty="0">
                <a:solidFill>
                  <a:srgbClr val="00050A">
                    <a:lumMod val="100000"/>
                  </a:srgbClr>
                </a:solidFill>
                <a:latin typeface="Arial" panose="020B0604020202020204" pitchFamily="34" charset="0"/>
                <a:sym typeface=""/>
              </a:rPr>
              <a:t> und </a:t>
            </a:r>
            <a:r>
              <a:rPr lang="en-US" sz="1100" kern="0" dirty="0" err="1">
                <a:solidFill>
                  <a:srgbClr val="00050A">
                    <a:lumMod val="100000"/>
                  </a:srgbClr>
                </a:solidFill>
                <a:latin typeface="Arial" panose="020B0604020202020204" pitchFamily="34" charset="0"/>
                <a:sym typeface=""/>
              </a:rPr>
              <a:t>hilft</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festzustellen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ob</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Personen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ein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erhöhtes</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Risiko</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für</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funktionelle</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Beeinträchtigungen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Hospitalisierung</a:t>
            </a:r>
            <a:r>
              <a:rPr lang="en-US" sz="1100" kern="0" dirty="0">
                <a:solidFill>
                  <a:srgbClr val="00050A">
                    <a:lumMod val="100000"/>
                  </a:srgbClr>
                </a:solidFill>
                <a:latin typeface="Arial" panose="020B0604020202020204" pitchFamily="34" charset="0"/>
                <a:sym typeface=""/>
              </a:rPr>
              <a:t> und </a:t>
            </a:r>
            <a:r>
              <a:rPr lang="en-US" sz="1100" kern="0" dirty="0" err="1">
                <a:solidFill>
                  <a:srgbClr val="00050A">
                    <a:lumMod val="100000"/>
                  </a:srgbClr>
                </a:solidFill>
                <a:latin typeface="Arial" panose="020B0604020202020204" pitchFamily="34" charset="0"/>
                <a:sym typeface=""/>
              </a:rPr>
              <a:t>Mortalität</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haben</a:t>
            </a:r>
            <a:r>
              <a:rPr lang="en-US" sz="1100" kern="0" dirty="0">
                <a:solidFill>
                  <a:srgbClr val="00050A">
                    <a:lumMod val="100000"/>
                  </a:srgbClr>
                </a:solidFill>
                <a:latin typeface="Arial" panose="020B0604020202020204" pitchFamily="34" charset="0"/>
                <a:sym typeface=""/>
              </a:rPr>
              <a:t>. (2)</a:t>
            </a:r>
          </a:p>
          <a:p>
            <a:pPr>
              <a:lnSpc>
                <a:spcPct val="100000"/>
              </a:lnSpc>
              <a:buClr>
                <a:srgbClr val="00050A"/>
              </a:buClr>
              <a:buFont typeface="Times New Roman"/>
              <a:buChar char="•"/>
            </a:pPr>
            <a:endParaRPr lang="en-US" sz="1600" dirty="0">
              <a:latin typeface="Arial" panose="020B0604020202020204" pitchFamily="34" charset="0"/>
              <a:sym typeface=""/>
            </a:endParaRPr>
          </a:p>
          <a:p>
            <a:pPr marL="360680" marR="424815" indent="-259079">
              <a:lnSpc>
                <a:spcPct val="100000"/>
              </a:lnSpc>
              <a:buSzPct val="130769"/>
              <a:buFont typeface="Times New Roman"/>
              <a:buChar char="•"/>
              <a:tabLst>
                <a:tab pos="360045" algn="l"/>
                <a:tab pos="360680" algn="l"/>
              </a:tabLst>
            </a:pPr>
            <a:r>
              <a:rPr lang="en-US" sz="1100" kern="0" dirty="0">
                <a:solidFill>
                  <a:srgbClr val="00050A">
                    <a:lumMod val="100000"/>
                  </a:srgbClr>
                </a:solidFill>
                <a:latin typeface="Arial" panose="020B0604020202020204" pitchFamily="34" charset="0"/>
                <a:sym typeface=""/>
              </a:rPr>
              <a:t>Die „</a:t>
            </a:r>
            <a:r>
              <a:rPr lang="en-US" sz="1100" kern="0" dirty="0" err="1">
                <a:solidFill>
                  <a:srgbClr val="00050A">
                    <a:lumMod val="100000"/>
                  </a:srgbClr>
                </a:solidFill>
                <a:latin typeface="Arial" panose="020B0604020202020204" pitchFamily="34" charset="0"/>
                <a:sym typeface=""/>
              </a:rPr>
              <a:t>Phänotypen</a:t>
            </a:r>
            <a:r>
              <a:rPr lang="en-US" sz="1100" kern="0" dirty="0">
                <a:solidFill>
                  <a:srgbClr val="00050A">
                    <a:lumMod val="100000"/>
                  </a:srgbClr>
                </a:solidFill>
                <a:latin typeface="Arial" panose="020B0604020202020204" pitchFamily="34" charset="0"/>
                <a:sym typeface=""/>
              </a:rPr>
              <a:t> der </a:t>
            </a:r>
            <a:r>
              <a:rPr lang="en-US" sz="1100" kern="0" dirty="0" err="1">
                <a:solidFill>
                  <a:srgbClr val="00050A">
                    <a:lumMod val="100000"/>
                  </a:srgbClr>
                </a:solidFill>
                <a:latin typeface="Arial" panose="020B0604020202020204" pitchFamily="34" charset="0"/>
                <a:sym typeface=""/>
              </a:rPr>
              <a:t>Gebrechlichkeit</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nach</a:t>
            </a:r>
            <a:r>
              <a:rPr lang="en-US" sz="1100" kern="0" dirty="0">
                <a:solidFill>
                  <a:srgbClr val="00050A">
                    <a:lumMod val="100000"/>
                  </a:srgbClr>
                </a:solidFill>
                <a:latin typeface="Arial" panose="020B0604020202020204" pitchFamily="34" charset="0"/>
                <a:sym typeface=""/>
              </a:rPr>
              <a:t> Fried“ (FFP) </a:t>
            </a:r>
            <a:r>
              <a:rPr lang="en-US" sz="1100" kern="0" dirty="0" err="1">
                <a:solidFill>
                  <a:srgbClr val="00050A">
                    <a:lumMod val="100000"/>
                  </a:srgbClr>
                </a:solidFill>
                <a:latin typeface="Arial" panose="020B0604020202020204" pitchFamily="34" charset="0"/>
                <a:sym typeface=""/>
              </a:rPr>
              <a:t>sind</a:t>
            </a:r>
            <a:r>
              <a:rPr lang="en-US" sz="1100" kern="0" dirty="0">
                <a:solidFill>
                  <a:srgbClr val="00050A">
                    <a:lumMod val="100000"/>
                  </a:srgbClr>
                </a:solidFill>
                <a:latin typeface="Arial" panose="020B0604020202020204" pitchFamily="34" charset="0"/>
                <a:sym typeface=""/>
              </a:rPr>
              <a:t> die am </a:t>
            </a:r>
            <a:r>
              <a:rPr lang="en-US" sz="1100" kern="0" dirty="0" err="1">
                <a:solidFill>
                  <a:srgbClr val="00050A">
                    <a:lumMod val="100000"/>
                  </a:srgbClr>
                </a:solidFill>
                <a:latin typeface="Arial" panose="020B0604020202020204" pitchFamily="34" charset="0"/>
                <a:sym typeface=""/>
              </a:rPr>
              <a:t>häufigsten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zitierte</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Methode</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zum</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Gebrechlichkeitsscreening</a:t>
            </a:r>
            <a:r>
              <a:rPr lang="en-US" sz="1100" kern="0" dirty="0">
                <a:solidFill>
                  <a:srgbClr val="00050A">
                    <a:lumMod val="100000"/>
                  </a:srgbClr>
                </a:solidFill>
                <a:latin typeface="Arial" panose="020B0604020202020204" pitchFamily="34" charset="0"/>
                <a:sym typeface=""/>
              </a:rPr>
              <a:t> und </a:t>
            </a:r>
            <a:r>
              <a:rPr lang="en-US" sz="1100" kern="0" dirty="0" err="1">
                <a:solidFill>
                  <a:srgbClr val="00050A">
                    <a:lumMod val="100000"/>
                  </a:srgbClr>
                </a:solidFill>
                <a:latin typeface="Arial" panose="020B0604020202020204" pitchFamily="34" charset="0"/>
                <a:sym typeface=""/>
              </a:rPr>
              <a:t>werden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verwendet</a:t>
            </a:r>
            <a:r>
              <a:rPr lang="en-US" sz="1100" kern="0" dirty="0">
                <a:solidFill>
                  <a:srgbClr val="00050A">
                    <a:lumMod val="100000"/>
                  </a:srgbClr>
                </a:solidFill>
                <a:latin typeface="Arial" panose="020B0604020202020204" pitchFamily="34" charset="0"/>
                <a:sym typeface=""/>
              </a:rPr>
              <a:t>, um die </a:t>
            </a:r>
            <a:r>
              <a:rPr lang="en-US" sz="1100" kern="0" dirty="0" err="1">
                <a:solidFill>
                  <a:srgbClr val="00050A">
                    <a:lumMod val="100000"/>
                  </a:srgbClr>
                </a:solidFill>
                <a:latin typeface="Arial" panose="020B0604020202020204" pitchFamily="34" charset="0"/>
                <a:sym typeface=""/>
              </a:rPr>
              <a:t>Mortalität</a:t>
            </a:r>
            <a:r>
              <a:rPr lang="en-US" sz="1100" kern="0" dirty="0">
                <a:solidFill>
                  <a:srgbClr val="00050A">
                    <a:lumMod val="100000"/>
                  </a:srgbClr>
                </a:solidFill>
                <a:latin typeface="Arial" panose="020B0604020202020204" pitchFamily="34" charset="0"/>
                <a:sym typeface=""/>
              </a:rPr>
              <a:t> und </a:t>
            </a:r>
            <a:r>
              <a:rPr lang="en-US" sz="1100" kern="0" dirty="0" err="1">
                <a:solidFill>
                  <a:srgbClr val="00050A">
                    <a:lumMod val="100000"/>
                  </a:srgbClr>
                </a:solidFill>
                <a:latin typeface="Arial" panose="020B0604020202020204" pitchFamily="34" charset="0"/>
                <a:sym typeface=""/>
              </a:rPr>
              <a:t>unerwünschte</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klinische</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Ergebnisse</a:t>
            </a:r>
            <a:r>
              <a:rPr lang="en-US" sz="1100" kern="0" dirty="0">
                <a:solidFill>
                  <a:srgbClr val="00050A">
                    <a:lumMod val="100000"/>
                  </a:srgbClr>
                </a:solidFill>
                <a:latin typeface="Arial" panose="020B0604020202020204" pitchFamily="34" charset="0"/>
                <a:sym typeface=""/>
              </a:rPr>
              <a:t> in </a:t>
            </a:r>
            <a:r>
              <a:rPr lang="en-US" sz="1100" kern="0" dirty="0" err="1">
                <a:solidFill>
                  <a:srgbClr val="00050A">
                    <a:lumMod val="100000"/>
                  </a:srgbClr>
                </a:solidFill>
                <a:latin typeface="Arial" panose="020B0604020202020204" pitchFamily="34" charset="0"/>
                <a:sym typeface=""/>
              </a:rPr>
              <a:t>großen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Kohorten</a:t>
            </a:r>
            <a:r>
              <a:rPr lang="en-US" sz="1100" kern="0" dirty="0">
                <a:solidFill>
                  <a:srgbClr val="00050A">
                    <a:lumMod val="100000"/>
                  </a:srgbClr>
                </a:solidFill>
                <a:latin typeface="Arial" panose="020B0604020202020204" pitchFamily="34" charset="0"/>
                <a:sym typeface=""/>
              </a:rPr>
              <a:t> von </a:t>
            </a:r>
            <a:r>
              <a:rPr lang="en-US" sz="1100" kern="0" dirty="0" err="1">
                <a:solidFill>
                  <a:srgbClr val="00050A">
                    <a:lumMod val="100000"/>
                  </a:srgbClr>
                </a:solidFill>
                <a:latin typeface="Arial" panose="020B0604020202020204" pitchFamily="34" charset="0"/>
                <a:sym typeface=""/>
              </a:rPr>
              <a:t>alten</a:t>
            </a:r>
            <a:r>
              <a:rPr lang="en-US" sz="1100" kern="0" dirty="0">
                <a:solidFill>
                  <a:srgbClr val="00050A">
                    <a:lumMod val="100000"/>
                  </a:srgbClr>
                </a:solidFill>
                <a:latin typeface="Arial" panose="020B0604020202020204" pitchFamily="34" charset="0"/>
                <a:sym typeface=""/>
              </a:rPr>
              <a:t> in </a:t>
            </a:r>
            <a:r>
              <a:rPr lang="en-US" sz="1100" kern="0" dirty="0" err="1">
                <a:solidFill>
                  <a:srgbClr val="00050A">
                    <a:lumMod val="100000"/>
                  </a:srgbClr>
                </a:solidFill>
                <a:latin typeface="Arial" panose="020B0604020202020204" pitchFamily="34" charset="0"/>
                <a:sym typeface=""/>
              </a:rPr>
              <a:t>Wohngemeinschaften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lebenden</a:t>
            </a:r>
            <a:r>
              <a:rPr lang="en-US" sz="1100" kern="0" dirty="0">
                <a:solidFill>
                  <a:srgbClr val="00050A">
                    <a:lumMod val="100000"/>
                  </a:srgbClr>
                </a:solidFill>
                <a:latin typeface="Arial" panose="020B0604020202020204" pitchFamily="34" charset="0"/>
                <a:sym typeface=""/>
              </a:rPr>
              <a:t> Menschen </a:t>
            </a:r>
            <a:r>
              <a:rPr lang="en-US" sz="1100" kern="0" dirty="0" err="1">
                <a:solidFill>
                  <a:srgbClr val="00050A">
                    <a:lumMod val="100000"/>
                  </a:srgbClr>
                </a:solidFill>
                <a:latin typeface="Arial" panose="020B0604020202020204" pitchFamily="34" charset="0"/>
                <a:sym typeface=""/>
              </a:rPr>
              <a:t>vorherzusagen</a:t>
            </a:r>
            <a:r>
              <a:rPr lang="en-US" sz="1100" kern="0" dirty="0">
                <a:solidFill>
                  <a:srgbClr val="00050A">
                    <a:lumMod val="100000"/>
                  </a:srgbClr>
                </a:solidFill>
                <a:latin typeface="Arial" panose="020B0604020202020204" pitchFamily="34" charset="0"/>
                <a:sym typeface=""/>
              </a:rPr>
              <a:t>. (2)</a:t>
            </a:r>
          </a:p>
          <a:p>
            <a:pPr>
              <a:lnSpc>
                <a:spcPct val="100000"/>
              </a:lnSpc>
              <a:buClr>
                <a:srgbClr val="00050A"/>
              </a:buClr>
              <a:buFont typeface="Times New Roman"/>
              <a:buChar char="•"/>
            </a:pPr>
            <a:endParaRPr lang="en-US" sz="1600" dirty="0">
              <a:latin typeface="Arial" panose="020B0604020202020204" pitchFamily="34" charset="0"/>
              <a:sym typeface=""/>
            </a:endParaRPr>
          </a:p>
          <a:p>
            <a:pPr marL="360680" marR="217804" indent="-259079">
              <a:lnSpc>
                <a:spcPct val="100000"/>
              </a:lnSpc>
              <a:buSzPct val="130769"/>
              <a:buFont typeface="Times New Roman"/>
              <a:buChar char="•"/>
              <a:tabLst>
                <a:tab pos="360045" algn="l"/>
                <a:tab pos="360680" algn="l"/>
              </a:tabLst>
            </a:pPr>
            <a:r>
              <a:rPr lang="en-US" sz="1100" kern="0" dirty="0">
                <a:solidFill>
                  <a:srgbClr val="00050A">
                    <a:lumMod val="100000"/>
                  </a:srgbClr>
                </a:solidFill>
                <a:latin typeface="Arial" panose="020B0604020202020204" pitchFamily="34" charset="0"/>
                <a:sym typeface=""/>
              </a:rPr>
              <a:t>Der </a:t>
            </a:r>
            <a:r>
              <a:rPr lang="en-US" sz="1100" kern="0" dirty="0" err="1">
                <a:solidFill>
                  <a:srgbClr val="00050A">
                    <a:lumMod val="100000"/>
                  </a:srgbClr>
                </a:solidFill>
                <a:latin typeface="Arial" panose="020B0604020202020204" pitchFamily="34" charset="0"/>
                <a:sym typeface=""/>
              </a:rPr>
              <a:t>FiND</a:t>
            </a:r>
            <a:r>
              <a:rPr lang="en-US" sz="1100" kern="0" dirty="0">
                <a:solidFill>
                  <a:srgbClr val="00050A">
                    <a:lumMod val="100000"/>
                  </a:srgbClr>
                </a:solidFill>
                <a:latin typeface="Arial" panose="020B0604020202020204" pitchFamily="34" charset="0"/>
                <a:sym typeface=""/>
              </a:rPr>
              <a:t>-Test (Frail Non-Disabled) </a:t>
            </a:r>
            <a:r>
              <a:rPr lang="en-US" sz="1100" kern="0" dirty="0" err="1">
                <a:solidFill>
                  <a:srgbClr val="00050A">
                    <a:lumMod val="100000"/>
                  </a:srgbClr>
                </a:solidFill>
                <a:latin typeface="Arial" panose="020B0604020202020204" pitchFamily="34" charset="0"/>
                <a:sym typeface=""/>
              </a:rPr>
              <a:t>basiert</a:t>
            </a:r>
            <a:r>
              <a:rPr lang="en-US" sz="1100" kern="0" dirty="0">
                <a:solidFill>
                  <a:srgbClr val="00050A">
                    <a:lumMod val="100000"/>
                  </a:srgbClr>
                </a:solidFill>
                <a:latin typeface="Arial" panose="020B0604020202020204" pitchFamily="34" charset="0"/>
                <a:sym typeface=""/>
              </a:rPr>
              <a:t> auf den </a:t>
            </a:r>
            <a:r>
              <a:rPr lang="en-US" sz="1100" kern="0" dirty="0" err="1">
                <a:solidFill>
                  <a:srgbClr val="00050A">
                    <a:lumMod val="100000"/>
                  </a:srgbClr>
                </a:solidFill>
                <a:latin typeface="Arial" panose="020B0604020202020204" pitchFamily="34" charset="0"/>
                <a:sym typeface=""/>
              </a:rPr>
              <a:t>häufig</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verwendeten</a:t>
            </a:r>
            <a:r>
              <a:rPr lang="en-US" sz="1100" kern="0" dirty="0">
                <a:solidFill>
                  <a:srgbClr val="00050A">
                    <a:lumMod val="100000"/>
                  </a:srgbClr>
                </a:solidFill>
                <a:latin typeface="Arial" panose="020B0604020202020204" pitchFamily="34" charset="0"/>
                <a:sym typeface=""/>
              </a:rPr>
              <a:t> Frailty-</a:t>
            </a:r>
            <a:r>
              <a:rPr lang="en-US" sz="1100" kern="0" dirty="0" err="1">
                <a:solidFill>
                  <a:srgbClr val="00050A">
                    <a:lumMod val="100000"/>
                  </a:srgbClr>
                </a:solidFill>
                <a:latin typeface="Arial" panose="020B0604020202020204" pitchFamily="34" charset="0"/>
                <a:sym typeface=""/>
              </a:rPr>
              <a:t>Phänotypen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fünf</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Hauptkriterien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unbeabsichtigter</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Gewichtsverlust</a:t>
            </a:r>
            <a:r>
              <a:rPr lang="en-US" sz="1100" kern="0" dirty="0">
                <a:solidFill>
                  <a:srgbClr val="00050A">
                    <a:lumMod val="100000"/>
                  </a:srgbClr>
                </a:solidFill>
                <a:latin typeface="Arial" panose="020B0604020202020204" pitchFamily="34" charset="0"/>
                <a:sym typeface=""/>
              </a:rPr>
              <a:t> (4,5 kg </a:t>
            </a:r>
            <a:r>
              <a:rPr lang="en-US" sz="1100" kern="0" dirty="0" err="1">
                <a:solidFill>
                  <a:srgbClr val="00050A">
                    <a:lumMod val="100000"/>
                  </a:srgbClr>
                </a:solidFill>
                <a:latin typeface="Arial" panose="020B0604020202020204" pitchFamily="34" charset="0"/>
                <a:sym typeface=""/>
              </a:rPr>
              <a:t>im</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vergangenen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Jahr</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subjektiv</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empfundene</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Erschöpfung</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Schwäche</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Handkraft</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reduzierte</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Ganggeschwindigkeit</a:t>
            </a:r>
            <a:r>
              <a:rPr lang="en-US" sz="1100" kern="0" dirty="0">
                <a:solidFill>
                  <a:srgbClr val="00050A">
                    <a:lumMod val="100000"/>
                  </a:srgbClr>
                </a:solidFill>
                <a:latin typeface="Arial" panose="020B0604020202020204" pitchFamily="34" charset="0"/>
                <a:sym typeface=""/>
              </a:rPr>
              <a:t> und </a:t>
            </a:r>
            <a:r>
              <a:rPr lang="en-US" sz="1100" kern="0" dirty="0" err="1">
                <a:solidFill>
                  <a:srgbClr val="00050A">
                    <a:lumMod val="100000"/>
                  </a:srgbClr>
                </a:solidFill>
                <a:latin typeface="Arial" panose="020B0604020202020204" pitchFamily="34" charset="0"/>
                <a:sym typeface=""/>
              </a:rPr>
              <a:t>geringe</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körperliche</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Aktivität</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enthält</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aber</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auch</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einen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speziellen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Abschnitt</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zur</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Einschätzung</a:t>
            </a:r>
            <a:r>
              <a:rPr lang="en-US" sz="1100" kern="0" dirty="0">
                <a:solidFill>
                  <a:srgbClr val="00050A">
                    <a:lumMod val="100000"/>
                  </a:srgbClr>
                </a:solidFill>
                <a:latin typeface="Arial" panose="020B0604020202020204" pitchFamily="34" charset="0"/>
                <a:sym typeface=""/>
              </a:rPr>
              <a:t> von </a:t>
            </a:r>
            <a:r>
              <a:rPr lang="en-US" sz="1100" kern="0" dirty="0" err="1">
                <a:solidFill>
                  <a:srgbClr val="00050A">
                    <a:lumMod val="100000"/>
                  </a:srgbClr>
                </a:solidFill>
                <a:latin typeface="Arial" panose="020B0604020202020204" pitchFamily="34" charset="0"/>
                <a:sym typeface=""/>
              </a:rPr>
              <a:t>Mobilitätseinschränkungen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Frühstadium</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einer</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Behinderung</a:t>
            </a:r>
            <a:r>
              <a:rPr lang="en-US" sz="1100" kern="0" dirty="0">
                <a:solidFill>
                  <a:srgbClr val="00050A">
                    <a:lumMod val="100000"/>
                  </a:srgbClr>
                </a:solidFill>
                <a:latin typeface="Arial" panose="020B0604020202020204" pitchFamily="34" charset="0"/>
                <a:sym typeface=""/>
              </a:rPr>
              <a:t>). (1)</a:t>
            </a:r>
          </a:p>
          <a:p>
            <a:pPr>
              <a:lnSpc>
                <a:spcPct val="100000"/>
              </a:lnSpc>
              <a:spcBef>
                <a:spcPts val="10"/>
              </a:spcBef>
              <a:buClr>
                <a:srgbClr val="00050A"/>
              </a:buClr>
              <a:buFont typeface="Times New Roman"/>
              <a:buChar char="•"/>
            </a:pPr>
            <a:endParaRPr lang="en-US" sz="1100" dirty="0">
              <a:latin typeface="Arial" panose="020B0604020202020204" pitchFamily="34" charset="0"/>
              <a:sym typeface=""/>
            </a:endParaRPr>
          </a:p>
          <a:p>
            <a:pPr marL="360680" indent="-259079">
              <a:lnSpc>
                <a:spcPct val="100000"/>
              </a:lnSpc>
              <a:buSzPct val="130769"/>
              <a:buFont typeface="Times New Roman"/>
              <a:buChar char="•"/>
              <a:tabLst>
                <a:tab pos="360045" algn="l"/>
                <a:tab pos="360680" algn="l"/>
              </a:tabLst>
            </a:pPr>
            <a:r>
              <a:rPr lang="en-US" sz="1100" kern="0" dirty="0" err="1">
                <a:solidFill>
                  <a:srgbClr val="00050A">
                    <a:lumMod val="100000"/>
                  </a:srgbClr>
                </a:solidFill>
                <a:latin typeface="Arial" panose="020B0604020202020204" pitchFamily="34" charset="0"/>
                <a:sym typeface=""/>
              </a:rPr>
              <a:t>Ziehen</a:t>
            </a:r>
            <a:r>
              <a:rPr lang="en-US" sz="1100" kern="0" dirty="0">
                <a:solidFill>
                  <a:srgbClr val="00050A">
                    <a:lumMod val="100000"/>
                  </a:srgbClr>
                </a:solidFill>
                <a:latin typeface="Arial" panose="020B0604020202020204" pitchFamily="34" charset="0"/>
                <a:sym typeface=""/>
              </a:rPr>
              <a:t> Sie in </a:t>
            </a:r>
            <a:r>
              <a:rPr lang="en-US" sz="1100" kern="0" dirty="0" err="1">
                <a:solidFill>
                  <a:srgbClr val="00050A">
                    <a:lumMod val="100000"/>
                  </a:srgbClr>
                </a:solidFill>
                <a:latin typeface="Arial" panose="020B0604020202020204" pitchFamily="34" charset="0"/>
                <a:sym typeface=""/>
              </a:rPr>
              <a:t>Erwägung</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einen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dieser</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Fragebögen</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zur</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Einschätzung</a:t>
            </a:r>
            <a:r>
              <a:rPr lang="en-US" sz="1100" kern="0" dirty="0">
                <a:solidFill>
                  <a:srgbClr val="00050A">
                    <a:lumMod val="100000"/>
                  </a:srgbClr>
                </a:solidFill>
                <a:latin typeface="Arial" panose="020B0604020202020204" pitchFamily="34" charset="0"/>
                <a:sym typeface=""/>
              </a:rPr>
              <a:t> der </a:t>
            </a:r>
            <a:r>
              <a:rPr lang="en-US" sz="1100" kern="0" dirty="0" err="1">
                <a:solidFill>
                  <a:srgbClr val="00050A">
                    <a:lumMod val="100000"/>
                  </a:srgbClr>
                </a:solidFill>
                <a:latin typeface="Arial" panose="020B0604020202020204" pitchFamily="34" charset="0"/>
                <a:sym typeface=""/>
              </a:rPr>
              <a:t>Gebrechlichkeit</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zu</a:t>
            </a:r>
            <a:r>
              <a:rPr lang="en-US" sz="1100" kern="0" dirty="0">
                <a:solidFill>
                  <a:srgbClr val="00050A">
                    <a:lumMod val="100000"/>
                  </a:srgbClr>
                </a:solidFill>
                <a:latin typeface="Arial" panose="020B0604020202020204" pitchFamily="34" charset="0"/>
                <a:sym typeface=""/>
              </a:rPr>
              <a:t> </a:t>
            </a:r>
            <a:r>
              <a:rPr lang="en-US" sz="1100" kern="0" dirty="0" err="1">
                <a:solidFill>
                  <a:srgbClr val="00050A">
                    <a:lumMod val="100000"/>
                  </a:srgbClr>
                </a:solidFill>
                <a:latin typeface="Arial" panose="020B0604020202020204" pitchFamily="34" charset="0"/>
                <a:sym typeface=""/>
              </a:rPr>
              <a:t>verwenden</a:t>
            </a:r>
            <a:endParaRPr lang="en-US" sz="1100" kern="0" dirty="0">
              <a:solidFill>
                <a:srgbClr val="00050A">
                  <a:lumMod val="100000"/>
                </a:srgbClr>
              </a:solidFill>
              <a:latin typeface="Arial" panose="020B0604020202020204" pitchFamily="34" charset="0"/>
              <a:sym typeface=""/>
            </a:endParaRPr>
          </a:p>
          <a:p>
            <a:pPr>
              <a:lnSpc>
                <a:spcPct val="100000"/>
              </a:lnSpc>
              <a:spcBef>
                <a:spcPts val="50"/>
              </a:spcBef>
              <a:buClr>
                <a:srgbClr val="00050A"/>
              </a:buClr>
              <a:buFont typeface="Times New Roman"/>
              <a:buChar char="•"/>
            </a:pPr>
            <a:endParaRPr lang="en-US" sz="1200" dirty="0">
              <a:latin typeface="Arial" panose="020B0604020202020204" pitchFamily="34" charset="0"/>
              <a:sym typeface=""/>
            </a:endParaRPr>
          </a:p>
          <a:p>
            <a:pPr marL="187960" marR="17780" lvl="1">
              <a:lnSpc>
                <a:spcPct val="100000"/>
              </a:lnSpc>
              <a:buAutoNum type="arabicPeriod"/>
              <a:tabLst>
                <a:tab pos="302895" algn="l"/>
              </a:tabLst>
            </a:pPr>
            <a:r>
              <a:rPr lang="en-US" sz="600" kern="0" dirty="0" err="1">
                <a:solidFill>
                  <a:srgbClr val="00050A">
                    <a:lumMod val="100000"/>
                  </a:srgbClr>
                </a:solidFill>
                <a:latin typeface="Arial" panose="020B0604020202020204" pitchFamily="34" charset="0"/>
                <a:sym typeface=""/>
              </a:rPr>
              <a:t>Ierodiakonou</a:t>
            </a:r>
            <a:r>
              <a:rPr lang="en-US" sz="600" kern="0" dirty="0">
                <a:solidFill>
                  <a:srgbClr val="00050A">
                    <a:lumMod val="100000"/>
                  </a:srgbClr>
                </a:solidFill>
                <a:latin typeface="Arial" panose="020B0604020202020204" pitchFamily="34" charset="0"/>
                <a:sym typeface=""/>
              </a:rPr>
              <a:t> et al. Determinants of frailty in primary care patients with COPD: the Greek UNLOCK study. BMC </a:t>
            </a:r>
            <a:r>
              <a:rPr lang="en-US" sz="600" kern="0" dirty="0" err="1">
                <a:solidFill>
                  <a:srgbClr val="00050A">
                    <a:lumMod val="100000"/>
                  </a:srgbClr>
                </a:solidFill>
                <a:latin typeface="Arial" panose="020B0604020202020204" pitchFamily="34" charset="0"/>
                <a:sym typeface=""/>
              </a:rPr>
              <a:t>Pulm</a:t>
            </a:r>
            <a:r>
              <a:rPr lang="en-US" sz="600" kern="0" dirty="0">
                <a:solidFill>
                  <a:srgbClr val="00050A">
                    <a:lumMod val="100000"/>
                  </a:srgbClr>
                </a:solidFill>
                <a:latin typeface="Arial" panose="020B0604020202020204" pitchFamily="34" charset="0"/>
                <a:sym typeface=""/>
              </a:rPr>
              <a:t> Med </a:t>
            </a:r>
            <a:r>
              <a:rPr lang="en-US" sz="600" b="1" kern="0" dirty="0">
                <a:solidFill>
                  <a:srgbClr val="00050A">
                    <a:lumMod val="100000"/>
                  </a:srgbClr>
                </a:solidFill>
                <a:latin typeface="Arial" panose="020B0604020202020204" pitchFamily="34" charset="0"/>
                <a:sym typeface=""/>
              </a:rPr>
              <a:t>19, </a:t>
            </a:r>
            <a:r>
              <a:rPr lang="en-US" sz="600" kern="0" dirty="0">
                <a:solidFill>
                  <a:srgbClr val="00050A">
                    <a:lumMod val="100000"/>
                  </a:srgbClr>
                </a:solidFill>
                <a:latin typeface="Arial" panose="020B0604020202020204" pitchFamily="34" charset="0"/>
                <a:sym typeface=""/>
              </a:rPr>
              <a:t>63 (2019). </a:t>
            </a:r>
            <a:r>
              <a:rPr lang="en-US" sz="600" kern="0" dirty="0" err="1">
                <a:solidFill>
                  <a:srgbClr val="00050A">
                    <a:lumMod val="100000"/>
                  </a:srgbClr>
                </a:solidFill>
                <a:latin typeface="Arial" panose="020B0604020202020204" pitchFamily="34" charset="0"/>
                <a:sym typeface=""/>
              </a:rPr>
              <a:t>Verfügbar</a:t>
            </a:r>
            <a:r>
              <a:rPr lang="en-US" sz="600" kern="0" dirty="0">
                <a:solidFill>
                  <a:srgbClr val="00050A">
                    <a:lumMod val="100000"/>
                  </a:srgbClr>
                </a:solidFill>
                <a:latin typeface="Arial" panose="020B0604020202020204" pitchFamily="34" charset="0"/>
                <a:sym typeface=""/>
              </a:rPr>
              <a:t> </a:t>
            </a:r>
            <a:r>
              <a:rPr lang="en-US" sz="600" kern="0" dirty="0" err="1">
                <a:solidFill>
                  <a:srgbClr val="00050A">
                    <a:lumMod val="100000"/>
                  </a:srgbClr>
                </a:solidFill>
                <a:latin typeface="Arial" panose="020B0604020202020204" pitchFamily="34" charset="0"/>
                <a:sym typeface=""/>
              </a:rPr>
              <a:t>unter</a:t>
            </a:r>
            <a:r>
              <a:rPr lang="en-US" sz="600" kern="0" dirty="0">
                <a:solidFill>
                  <a:srgbClr val="00050A">
                    <a:lumMod val="100000"/>
                  </a:srgbClr>
                </a:solidFill>
                <a:latin typeface="Arial" panose="020B0604020202020204" pitchFamily="34" charset="0"/>
                <a:sym typeface=""/>
              </a:rPr>
              <a:t> </a:t>
            </a:r>
            <a:r>
              <a:rPr lang="en-US" sz="600" u="sng" kern="0" dirty="0">
                <a:solidFill>
                  <a:srgbClr val="009999">
                    <a:lumMod val="100000"/>
                  </a:srgbClr>
                </a:solidFill>
                <a:uFill>
                  <a:solidFill>
                    <a:srgbClr val="009999"/>
                  </a:solidFill>
                </a:uFill>
                <a:latin typeface="Arial" panose="020B0604020202020204" pitchFamily="34" charset="0"/>
                <a:sym typeface=""/>
                <a:hlinkClick r:id="rId2">
                  <a:extLst>
                    <a:ext uri="{A12FA001-AC4F-418D-AE19-62706E023703}">
                      <ahyp:hlinkClr xmlns:ahyp="http://schemas.microsoft.com/office/drawing/2018/hyperlinkcolor" val="tx"/>
                    </a:ext>
                  </a:extLst>
                </a:hlinkClick>
              </a:rPr>
              <a:t> https://doi.org/10.1186/s12890-019-0824-8</a:t>
            </a:r>
            <a:r>
              <a:rPr lang="en-US" sz="600" kern="0" dirty="0">
                <a:solidFill>
                  <a:srgbClr val="00050A">
                    <a:lumMod val="100000"/>
                  </a:srgbClr>
                </a:solidFill>
                <a:latin typeface="Arial" panose="020B0604020202020204" pitchFamily="34" charset="0"/>
                <a:sym typeface=""/>
              </a:rPr>
              <a:t>; 2. Guan &amp; Nui. Frailty assessment in older adults with chronic obstructive respiratory diseases. Clin </a:t>
            </a:r>
            <a:r>
              <a:rPr lang="en-US" sz="600" kern="0" dirty="0" err="1">
                <a:solidFill>
                  <a:srgbClr val="00050A">
                    <a:lumMod val="100000"/>
                  </a:srgbClr>
                </a:solidFill>
                <a:latin typeface="Arial" panose="020B0604020202020204" pitchFamily="34" charset="0"/>
                <a:sym typeface=""/>
              </a:rPr>
              <a:t>Interv</a:t>
            </a:r>
            <a:r>
              <a:rPr lang="en-US" sz="600" kern="0" dirty="0">
                <a:solidFill>
                  <a:srgbClr val="00050A">
                    <a:lumMod val="100000"/>
                  </a:srgbClr>
                </a:solidFill>
                <a:latin typeface="Arial" panose="020B0604020202020204" pitchFamily="34" charset="0"/>
                <a:sym typeface=""/>
              </a:rPr>
              <a:t> Aging 2018;29:1513-1524</a:t>
            </a:r>
          </a:p>
        </p:txBody>
      </p:sp>
      <p:sp>
        <p:nvSpPr>
          <p:cNvPr id="4" name="object 4"/>
          <p:cNvSpPr/>
          <p:nvPr/>
        </p:nvSpPr>
        <p:spPr>
          <a:xfrm>
            <a:off x="8016240" y="89915"/>
            <a:ext cx="1043940" cy="672084"/>
          </a:xfrm>
          <a:prstGeom prst="rect">
            <a:avLst/>
          </a:prstGeom>
          <a:blipFill>
            <a:blip r:embed="rId3" cstate="print"/>
            <a:stretch>
              <a:fillRect/>
            </a:stretch>
          </a:blipFill>
        </p:spPr>
        <p:txBody>
          <a:bodyPr wrap="square" lIns="0" tIns="0" rIns="0" bIns="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1085" y="1579575"/>
            <a:ext cx="2288540" cy="574675"/>
          </a:xfrm>
          <a:prstGeom prst="rect">
            <a:avLst/>
          </a:prstGeom>
        </p:spPr>
        <p:txBody>
          <a:bodyPr vert="horz" wrap="square" lIns="0" tIns="12700" rIns="0" bIns="0">
            <a:spAutoFit/>
          </a:bodyPr>
          <a:lstStyle/>
          <a:p>
            <a:pPr marL="12700">
              <a:lnSpc>
                <a:spcPct val="100000"/>
              </a:lnSpc>
              <a:spcBef>
                <a:spcPts val="100"/>
              </a:spcBef>
            </a:pPr>
            <a:r>
              <a:rPr lang="en-US" sz="3600">
                <a:solidFill>
                  <a:srgbClr val="00050A"/>
                </a:solidFill>
                <a:latin typeface="Arial" panose="020B0604020202020204" pitchFamily="34" charset="0"/>
                <a:cs typeface="+mn-cs"/>
                <a:sym typeface=""/>
              </a:rPr>
              <a:t>Vielen Dank!</a:t>
            </a:r>
            <a:endParaRPr lang="en-US" sz="3600" dirty="0">
              <a:latin typeface="Arial" panose="020B0604020202020204" pitchFamily="34" charset="0"/>
              <a:cs typeface="+mn-cs"/>
              <a:sym typeface=""/>
            </a:endParaRPr>
          </a:p>
        </p:txBody>
      </p:sp>
      <p:sp>
        <p:nvSpPr>
          <p:cNvPr id="3" name="object 3"/>
          <p:cNvSpPr/>
          <p:nvPr/>
        </p:nvSpPr>
        <p:spPr>
          <a:xfrm>
            <a:off x="8016240" y="89915"/>
            <a:ext cx="1043940" cy="672084"/>
          </a:xfrm>
          <a:prstGeom prst="rect">
            <a:avLst/>
          </a:prstGeom>
          <a:blipFill>
            <a:blip r:embed="rId2" cstate="print"/>
            <a:stretch>
              <a:fillRect/>
            </a:stretch>
          </a:blipFill>
        </p:spPr>
        <p:txBody>
          <a:bodyPr wrap="square" lIns="0" tIns="0" rIns="0" bIns="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000" y="425957"/>
            <a:ext cx="4133087" cy="426084"/>
          </a:xfrm>
          <a:prstGeom prst="rect">
            <a:avLst/>
          </a:prstGeom>
        </p:spPr>
        <p:txBody>
          <a:bodyPr vert="horz" wrap="square" lIns="0" tIns="15875" rIns="0" bIns="0">
            <a:spAutoFit/>
          </a:bodyPr>
          <a:lstStyle/>
          <a:p>
            <a:pPr marL="12700">
              <a:lnSpc>
                <a:spcPct val="100000"/>
              </a:lnSpc>
              <a:spcBef>
                <a:spcPts val="125"/>
              </a:spcBef>
            </a:pPr>
            <a:r>
              <a:rPr lang="en-US" sz="2600" dirty="0">
                <a:solidFill>
                  <a:srgbClr val="CC030A"/>
                </a:solidFill>
                <a:latin typeface="Arial" panose="020B0604020202020204" pitchFamily="34" charset="0"/>
                <a:cs typeface="+mn-cs"/>
                <a:sym typeface=""/>
              </a:rPr>
              <a:t>Was Sie </a:t>
            </a:r>
            <a:r>
              <a:rPr lang="en-US" sz="2600" dirty="0" err="1">
                <a:solidFill>
                  <a:srgbClr val="CC030A"/>
                </a:solidFill>
                <a:latin typeface="Arial" panose="020B0604020202020204" pitchFamily="34" charset="0"/>
                <a:cs typeface="+mn-cs"/>
                <a:sym typeface=""/>
              </a:rPr>
              <a:t>lernen</a:t>
            </a:r>
            <a:r>
              <a:rPr lang="en-US" sz="2600" dirty="0">
                <a:solidFill>
                  <a:srgbClr val="CC030A"/>
                </a:solidFill>
                <a:latin typeface="Arial" panose="020B0604020202020204" pitchFamily="34" charset="0"/>
                <a:cs typeface="+mn-cs"/>
                <a:sym typeface=""/>
              </a:rPr>
              <a:t> </a:t>
            </a:r>
            <a:r>
              <a:rPr lang="en-US" sz="2600" dirty="0" err="1">
                <a:solidFill>
                  <a:srgbClr val="CC030A"/>
                </a:solidFill>
                <a:latin typeface="Arial" panose="020B0604020202020204" pitchFamily="34" charset="0"/>
                <a:cs typeface="+mn-cs"/>
                <a:sym typeface=""/>
              </a:rPr>
              <a:t>werden</a:t>
            </a:r>
            <a:endParaRPr lang="en-US" sz="2600" dirty="0">
              <a:latin typeface="Arial" panose="020B0604020202020204" pitchFamily="34" charset="0"/>
              <a:cs typeface="+mn-cs"/>
              <a:sym typeface=""/>
            </a:endParaRPr>
          </a:p>
        </p:txBody>
      </p:sp>
      <p:sp>
        <p:nvSpPr>
          <p:cNvPr id="3" name="object 3"/>
          <p:cNvSpPr txBox="1"/>
          <p:nvPr/>
        </p:nvSpPr>
        <p:spPr>
          <a:xfrm>
            <a:off x="415848" y="1358362"/>
            <a:ext cx="7291070" cy="1826895"/>
          </a:xfrm>
          <a:prstGeom prst="rect">
            <a:avLst/>
          </a:prstGeom>
        </p:spPr>
        <p:txBody>
          <a:bodyPr vert="horz" wrap="square" lIns="0" tIns="44450" rIns="0" bIns="0">
            <a:spAutoFit/>
          </a:bodyPr>
          <a:lstStyle/>
          <a:p>
            <a:pPr marL="271780" indent="-259079">
              <a:lnSpc>
                <a:spcPct val="100000"/>
              </a:lnSpc>
              <a:spcBef>
                <a:spcPts val="350"/>
              </a:spcBef>
              <a:buClr>
                <a:srgbClr val="000000"/>
              </a:buClr>
              <a:buSzPct val="130555"/>
              <a:buFont typeface="Times New Roman"/>
              <a:buChar char="•"/>
              <a:tabLst>
                <a:tab pos="271145" algn="l"/>
                <a:tab pos="271780" algn="l"/>
              </a:tabLst>
            </a:pPr>
            <a:r>
              <a:rPr lang="en-US" sz="1800" kern="0">
                <a:solidFill>
                  <a:srgbClr val="0C1C1D">
                    <a:lumMod val="100000"/>
                  </a:srgbClr>
                </a:solidFill>
                <a:latin typeface="Arial" panose="020B0604020202020204" pitchFamily="34" charset="0"/>
                <a:sym typeface=""/>
              </a:rPr>
              <a:t>Warum liegt unser Fokus auf Multimorbidität</a:t>
            </a:r>
          </a:p>
          <a:p>
            <a:pPr marL="271780" indent="-259079">
              <a:lnSpc>
                <a:spcPct val="100000"/>
              </a:lnSpc>
              <a:spcBef>
                <a:spcPts val="860"/>
              </a:spcBef>
              <a:buClr>
                <a:srgbClr val="000000"/>
              </a:buClr>
              <a:buSzPct val="130555"/>
              <a:buFont typeface="Times New Roman"/>
              <a:buChar char="•"/>
              <a:tabLst>
                <a:tab pos="271145" algn="l"/>
                <a:tab pos="271780" algn="l"/>
              </a:tabLst>
            </a:pPr>
            <a:r>
              <a:rPr lang="en-US" sz="1800" kern="0">
                <a:solidFill>
                  <a:srgbClr val="0C1C1D">
                    <a:lumMod val="100000"/>
                  </a:srgbClr>
                </a:solidFill>
                <a:latin typeface="Arial" panose="020B0604020202020204" pitchFamily="34" charset="0"/>
                <a:sym typeface=""/>
              </a:rPr>
              <a:t>Was bedeutet Multimorbidität für Menschen mit chronisch obstruktiver Lungenerkrankung (COPD)</a:t>
            </a:r>
          </a:p>
          <a:p>
            <a:pPr marL="271780" indent="-259079">
              <a:lnSpc>
                <a:spcPct val="100000"/>
              </a:lnSpc>
              <a:spcBef>
                <a:spcPts val="865"/>
              </a:spcBef>
              <a:buClr>
                <a:srgbClr val="000000"/>
              </a:buClr>
              <a:buSzPct val="130555"/>
              <a:buFont typeface="Times New Roman"/>
              <a:buChar char="•"/>
              <a:tabLst>
                <a:tab pos="271145" algn="l"/>
                <a:tab pos="271780" algn="l"/>
              </a:tabLst>
            </a:pPr>
            <a:r>
              <a:rPr lang="en-US" sz="1800" kern="0">
                <a:solidFill>
                  <a:srgbClr val="0C1C1D">
                    <a:lumMod val="100000"/>
                  </a:srgbClr>
                </a:solidFill>
                <a:latin typeface="Arial" panose="020B0604020202020204" pitchFamily="34" charset="0"/>
                <a:sym typeface=""/>
              </a:rPr>
              <a:t>Wie können wir die Behandlung mit Menschen mit chronischer obstruktier Lungenerkrankung verbessern</a:t>
            </a:r>
          </a:p>
          <a:p>
            <a:pPr marL="271780">
              <a:lnSpc>
                <a:spcPct val="100000"/>
              </a:lnSpc>
              <a:spcBef>
                <a:spcPts val="434"/>
              </a:spcBef>
            </a:pPr>
            <a:r>
              <a:rPr lang="en-US" sz="1800" kern="0">
                <a:solidFill>
                  <a:srgbClr val="0C1C1D">
                    <a:lumMod val="100000"/>
                  </a:srgbClr>
                </a:solidFill>
                <a:latin typeface="Arial" panose="020B0604020202020204" pitchFamily="34" charset="0"/>
                <a:sym typeface=""/>
              </a:rPr>
              <a:t>Atemwegserkrankung und multiplen comorbiden Erkrankungen</a:t>
            </a:r>
          </a:p>
          <a:p>
            <a:pPr marL="271780" indent="-259079">
              <a:lnSpc>
                <a:spcPct val="100000"/>
              </a:lnSpc>
              <a:spcBef>
                <a:spcPts val="865"/>
              </a:spcBef>
              <a:buClr>
                <a:srgbClr val="000000"/>
              </a:buClr>
              <a:buSzPct val="130555"/>
              <a:buFont typeface="Times New Roman"/>
              <a:buChar char="•"/>
              <a:tabLst>
                <a:tab pos="271145" algn="l"/>
                <a:tab pos="271780" algn="l"/>
              </a:tabLst>
            </a:pPr>
            <a:r>
              <a:rPr lang="en-US" sz="1800">
                <a:solidFill>
                  <a:srgbClr val="0C1C1D"/>
                </a:solidFill>
                <a:latin typeface="Arial" panose="020B0604020202020204" pitchFamily="34" charset="0"/>
                <a:sym typeface=""/>
              </a:rPr>
              <a:t>Wie können Sie Teil von dieser Veränderung sein</a:t>
            </a:r>
            <a:endParaRPr lang="en-US" sz="1800" dirty="0">
              <a:latin typeface="Arial" panose="020B0604020202020204" pitchFamily="34" charset="0"/>
              <a:sym typeface=""/>
            </a:endParaRPr>
          </a:p>
        </p:txBody>
      </p:sp>
      <p:sp>
        <p:nvSpPr>
          <p:cNvPr id="4" name="object 4"/>
          <p:cNvSpPr/>
          <p:nvPr/>
        </p:nvSpPr>
        <p:spPr>
          <a:xfrm>
            <a:off x="8016240" y="89915"/>
            <a:ext cx="1043940" cy="672084"/>
          </a:xfrm>
          <a:prstGeom prst="rect">
            <a:avLst/>
          </a:prstGeom>
          <a:blipFill>
            <a:blip r:embed="rId2" cstate="print"/>
            <a:stretch>
              <a:fillRect/>
            </a:stretch>
          </a:blipFill>
        </p:spPr>
        <p:txBody>
          <a:bodyPr wrap="square" lIns="0" tIns="0" rIns="0" bIns="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9350" y="426193"/>
            <a:ext cx="4240248" cy="391312"/>
          </a:xfrm>
          <a:prstGeom prst="rect">
            <a:avLst/>
          </a:prstGeom>
        </p:spPr>
        <p:txBody>
          <a:bodyPr vert="horz" wrap="square" lIns="0" tIns="12684" rIns="0" bIns="0">
            <a:spAutoFit/>
          </a:bodyPr>
          <a:lstStyle/>
          <a:p>
            <a:pPr marL="12685">
              <a:spcBef>
                <a:spcPts val="100"/>
              </a:spcBef>
            </a:pPr>
            <a:r>
              <a:rPr lang="en-US" sz="2397" dirty="0" err="1">
                <a:latin typeface="Arial" panose="020B0604020202020204" pitchFamily="34" charset="0"/>
                <a:cs typeface="+mn-cs"/>
                <a:sym typeface=""/>
              </a:rPr>
              <a:t>Multimorbidität</a:t>
            </a:r>
            <a:r>
              <a:rPr lang="en-US" sz="2397" dirty="0">
                <a:latin typeface="Arial" panose="020B0604020202020204" pitchFamily="34" charset="0"/>
                <a:cs typeface="+mn-cs"/>
                <a:sym typeface=""/>
              </a:rPr>
              <a:t> in COPD (I)</a:t>
            </a:r>
          </a:p>
        </p:txBody>
      </p:sp>
      <p:sp>
        <p:nvSpPr>
          <p:cNvPr id="3" name="object 3"/>
          <p:cNvSpPr txBox="1"/>
          <p:nvPr/>
        </p:nvSpPr>
        <p:spPr>
          <a:xfrm>
            <a:off x="420972" y="1367244"/>
            <a:ext cx="7518009" cy="2591101"/>
          </a:xfrm>
          <a:prstGeom prst="rect">
            <a:avLst/>
          </a:prstGeom>
        </p:spPr>
        <p:txBody>
          <a:bodyPr vert="horz" wrap="square" lIns="0" tIns="11416" rIns="0" bIns="0">
            <a:spAutoFit/>
          </a:bodyPr>
          <a:lstStyle/>
          <a:p>
            <a:pPr marL="271454" marR="437624" indent="-259403">
              <a:spcBef>
                <a:spcPts val="90"/>
              </a:spcBef>
              <a:buClr>
                <a:srgbClr val="000000"/>
              </a:buClr>
              <a:buSzPct val="128571"/>
              <a:buFont typeface="Times New Roman"/>
              <a:buChar char="•"/>
              <a:tabLst>
                <a:tab pos="271454" algn="l"/>
                <a:tab pos="272088" algn="l"/>
              </a:tabLst>
            </a:pPr>
            <a:r>
              <a:rPr lang="en-US" sz="1398" kern="0" dirty="0" err="1">
                <a:latin typeface="Arial" panose="020B0604020202020204" pitchFamily="34" charset="0"/>
                <a:sym typeface=""/>
              </a:rPr>
              <a:t>Patienten</a:t>
            </a:r>
            <a:r>
              <a:rPr lang="en-US" sz="1398" kern="0" dirty="0">
                <a:latin typeface="Arial" panose="020B0604020202020204" pitchFamily="34" charset="0"/>
                <a:sym typeface=""/>
              </a:rPr>
              <a:t> </a:t>
            </a:r>
            <a:r>
              <a:rPr lang="en-US" sz="1398" kern="0" dirty="0" err="1">
                <a:latin typeface="Arial" panose="020B0604020202020204" pitchFamily="34" charset="0"/>
                <a:sym typeface=""/>
              </a:rPr>
              <a:t>mit</a:t>
            </a:r>
            <a:r>
              <a:rPr lang="en-US" sz="1398" kern="0" dirty="0">
                <a:latin typeface="Arial" panose="020B0604020202020204" pitchFamily="34" charset="0"/>
                <a:sym typeface=""/>
              </a:rPr>
              <a:t> COPD </a:t>
            </a:r>
            <a:r>
              <a:rPr lang="en-US" sz="1398" kern="0" dirty="0" err="1">
                <a:latin typeface="Arial" panose="020B0604020202020204" pitchFamily="34" charset="0"/>
                <a:sym typeface=""/>
              </a:rPr>
              <a:t>leiden</a:t>
            </a:r>
            <a:r>
              <a:rPr lang="en-US" sz="1398" kern="0" dirty="0">
                <a:latin typeface="Arial" panose="020B0604020202020204" pitchFamily="34" charset="0"/>
                <a:sym typeface=""/>
              </a:rPr>
              <a:t> in der Regel </a:t>
            </a:r>
            <a:r>
              <a:rPr lang="en-US" sz="1398" kern="0" dirty="0" err="1">
                <a:latin typeface="Arial" panose="020B0604020202020204" pitchFamily="34" charset="0"/>
                <a:sym typeface=""/>
              </a:rPr>
              <a:t>auch</a:t>
            </a:r>
            <a:r>
              <a:rPr lang="en-US" sz="1398" kern="0" dirty="0">
                <a:latin typeface="Arial" panose="020B0604020202020204" pitchFamily="34" charset="0"/>
                <a:sym typeface=""/>
              </a:rPr>
              <a:t> an </a:t>
            </a:r>
            <a:r>
              <a:rPr lang="en-US" sz="1398" kern="0" dirty="0" err="1">
                <a:latin typeface="Arial" panose="020B0604020202020204" pitchFamily="34" charset="0"/>
                <a:sym typeface=""/>
              </a:rPr>
              <a:t>mehreren</a:t>
            </a:r>
            <a:r>
              <a:rPr lang="en-US" sz="1398" kern="0" dirty="0">
                <a:latin typeface="Arial" panose="020B0604020202020204" pitchFamily="34" charset="0"/>
                <a:sym typeface=""/>
              </a:rPr>
              <a:t> </a:t>
            </a:r>
            <a:r>
              <a:rPr lang="en-US" sz="1398" kern="0" dirty="0" err="1">
                <a:latin typeface="Arial" panose="020B0604020202020204" pitchFamily="34" charset="0"/>
                <a:sym typeface=""/>
              </a:rPr>
              <a:t>komorbiden</a:t>
            </a:r>
            <a:r>
              <a:rPr lang="en-US" sz="1398" kern="0" dirty="0">
                <a:latin typeface="Arial" panose="020B0604020202020204" pitchFamily="34" charset="0"/>
                <a:sym typeface=""/>
              </a:rPr>
              <a:t> </a:t>
            </a:r>
            <a:r>
              <a:rPr lang="en-US" sz="1398" kern="0" dirty="0" err="1">
                <a:latin typeface="Arial" panose="020B0604020202020204" pitchFamily="34" charset="0"/>
                <a:sym typeface=""/>
              </a:rPr>
              <a:t>Erkrankungen</a:t>
            </a:r>
            <a:r>
              <a:rPr lang="en-US" sz="1398" kern="0" dirty="0">
                <a:latin typeface="Arial" panose="020B0604020202020204" pitchFamily="34" charset="0"/>
                <a:sym typeface=""/>
              </a:rPr>
              <a:t>, die </a:t>
            </a:r>
            <a:r>
              <a:rPr lang="en-US" sz="1398" kern="0" dirty="0" err="1">
                <a:latin typeface="Arial" panose="020B0604020202020204" pitchFamily="34" charset="0"/>
                <a:sym typeface=""/>
              </a:rPr>
              <a:t>neben</a:t>
            </a:r>
            <a:r>
              <a:rPr lang="en-US" sz="1398" kern="0" dirty="0">
                <a:latin typeface="Arial" panose="020B0604020202020204" pitchFamily="34" charset="0"/>
                <a:sym typeface=""/>
              </a:rPr>
              <a:t> </a:t>
            </a:r>
            <a:r>
              <a:rPr lang="en-US" sz="1398" kern="0" dirty="0" err="1">
                <a:latin typeface="Arial" panose="020B0604020202020204" pitchFamily="34" charset="0"/>
                <a:sym typeface=""/>
              </a:rPr>
              <a:t>ihrer</a:t>
            </a:r>
            <a:r>
              <a:rPr lang="en-US" sz="1398" kern="0" dirty="0">
                <a:latin typeface="Arial" panose="020B0604020202020204" pitchFamily="34" charset="0"/>
                <a:sym typeface=""/>
              </a:rPr>
              <a:t> COPD </a:t>
            </a:r>
            <a:r>
              <a:rPr lang="en-US" sz="1398" kern="0" dirty="0" err="1">
                <a:latin typeface="Arial" panose="020B0604020202020204" pitchFamily="34" charset="0"/>
                <a:sym typeface=""/>
              </a:rPr>
              <a:t>eine</a:t>
            </a:r>
            <a:r>
              <a:rPr lang="en-US" sz="1398" kern="0" dirty="0">
                <a:latin typeface="Arial" panose="020B0604020202020204" pitchFamily="34" charset="0"/>
                <a:sym typeface=""/>
              </a:rPr>
              <a:t> </a:t>
            </a:r>
            <a:r>
              <a:rPr lang="en-US" sz="1398" kern="0" dirty="0" err="1">
                <a:latin typeface="Arial" panose="020B0604020202020204" pitchFamily="34" charset="0"/>
                <a:sym typeface=""/>
              </a:rPr>
              <a:t>langfristige</a:t>
            </a:r>
            <a:r>
              <a:rPr lang="en-US" sz="1398" kern="0" dirty="0">
                <a:latin typeface="Arial" panose="020B0604020202020204" pitchFamily="34" charset="0"/>
                <a:sym typeface=""/>
              </a:rPr>
              <a:t> </a:t>
            </a:r>
            <a:r>
              <a:rPr lang="en-US" sz="1398" kern="0" dirty="0" err="1">
                <a:latin typeface="Arial" panose="020B0604020202020204" pitchFamily="34" charset="0"/>
                <a:sym typeface=""/>
              </a:rPr>
              <a:t>Behandlung</a:t>
            </a:r>
            <a:r>
              <a:rPr lang="en-US" sz="1398" kern="0" dirty="0">
                <a:latin typeface="Arial" panose="020B0604020202020204" pitchFamily="34" charset="0"/>
                <a:sym typeface=""/>
              </a:rPr>
              <a:t> </a:t>
            </a:r>
            <a:r>
              <a:rPr lang="en-US" sz="1398" kern="0" dirty="0" err="1">
                <a:latin typeface="Arial" panose="020B0604020202020204" pitchFamily="34" charset="0"/>
                <a:sym typeface=""/>
              </a:rPr>
              <a:t>erfordern</a:t>
            </a:r>
            <a:r>
              <a:rPr lang="en-US" sz="1398" kern="0" dirty="0">
                <a:latin typeface="Arial" panose="020B0604020202020204" pitchFamily="34" charset="0"/>
                <a:sym typeface=""/>
              </a:rPr>
              <a:t> </a:t>
            </a:r>
            <a:r>
              <a:rPr lang="en-US" sz="1398" kern="0" dirty="0" err="1">
                <a:latin typeface="Arial" panose="020B0604020202020204" pitchFamily="34" charset="0"/>
                <a:sym typeface=""/>
              </a:rPr>
              <a:t>können</a:t>
            </a:r>
            <a:endParaRPr lang="en-US" sz="1398" kern="0" dirty="0">
              <a:latin typeface="Arial" panose="020B0604020202020204" pitchFamily="34" charset="0"/>
              <a:sym typeface=""/>
            </a:endParaRPr>
          </a:p>
          <a:p>
            <a:pPr>
              <a:spcBef>
                <a:spcPts val="5"/>
              </a:spcBef>
              <a:buFont typeface="Times New Roman"/>
              <a:buChar char="•"/>
            </a:pPr>
            <a:endParaRPr lang="en-US" sz="1748" dirty="0">
              <a:latin typeface="Arial" panose="020B0604020202020204" pitchFamily="34" charset="0"/>
              <a:sym typeface=""/>
            </a:endParaRPr>
          </a:p>
          <a:p>
            <a:pPr marL="271454" indent="-259403">
              <a:buClr>
                <a:srgbClr val="000000"/>
              </a:buClr>
              <a:buSzPct val="128571"/>
              <a:buFont typeface="Times New Roman"/>
              <a:buChar char="•"/>
              <a:tabLst>
                <a:tab pos="271454" algn="l"/>
                <a:tab pos="272088" algn="l"/>
              </a:tabLst>
            </a:pPr>
            <a:r>
              <a:rPr lang="en-US" sz="1398" kern="0" dirty="0">
                <a:latin typeface="Arial" panose="020B0604020202020204" pitchFamily="34" charset="0"/>
                <a:sym typeface=""/>
              </a:rPr>
              <a:t>Eine </a:t>
            </a:r>
            <a:r>
              <a:rPr lang="en-US" sz="1398" kern="0" dirty="0" err="1">
                <a:latin typeface="Arial" panose="020B0604020202020204" pitchFamily="34" charset="0"/>
                <a:sym typeface=""/>
              </a:rPr>
              <a:t>zusätzliche</a:t>
            </a:r>
            <a:r>
              <a:rPr lang="en-US" sz="1398" kern="0" dirty="0">
                <a:latin typeface="Arial" panose="020B0604020202020204" pitchFamily="34" charset="0"/>
                <a:sym typeface=""/>
              </a:rPr>
              <a:t> </a:t>
            </a:r>
            <a:r>
              <a:rPr lang="en-US" sz="1398" kern="0" dirty="0" err="1">
                <a:latin typeface="Arial" panose="020B0604020202020204" pitchFamily="34" charset="0"/>
                <a:sym typeface=""/>
              </a:rPr>
              <a:t>Herausforderung</a:t>
            </a:r>
            <a:r>
              <a:rPr lang="en-US" sz="1398" kern="0" dirty="0">
                <a:latin typeface="Arial" panose="020B0604020202020204" pitchFamily="34" charset="0"/>
                <a:sym typeface=""/>
              </a:rPr>
              <a:t> </a:t>
            </a:r>
            <a:r>
              <a:rPr lang="en-US" sz="1398" kern="0" dirty="0" err="1">
                <a:latin typeface="Arial" panose="020B0604020202020204" pitchFamily="34" charset="0"/>
                <a:sym typeface=""/>
              </a:rPr>
              <a:t>besteht</a:t>
            </a:r>
            <a:r>
              <a:rPr lang="en-US" sz="1398" kern="0" dirty="0">
                <a:latin typeface="Arial" panose="020B0604020202020204" pitchFamily="34" charset="0"/>
                <a:sym typeface=""/>
              </a:rPr>
              <a:t> </a:t>
            </a:r>
            <a:r>
              <a:rPr lang="en-US" sz="1398" kern="0" dirty="0" err="1">
                <a:latin typeface="Arial" panose="020B0604020202020204" pitchFamily="34" charset="0"/>
                <a:sym typeface=""/>
              </a:rPr>
              <a:t>darin</a:t>
            </a:r>
            <a:r>
              <a:rPr lang="en-US" sz="1398" kern="0" dirty="0">
                <a:latin typeface="Arial" panose="020B0604020202020204" pitchFamily="34" charset="0"/>
                <a:sym typeface=""/>
              </a:rPr>
              <a:t>, </a:t>
            </a:r>
            <a:r>
              <a:rPr lang="en-US" sz="1398" kern="0" dirty="0" err="1">
                <a:latin typeface="Arial" panose="020B0604020202020204" pitchFamily="34" charset="0"/>
                <a:sym typeface=""/>
              </a:rPr>
              <a:t>dass</a:t>
            </a:r>
            <a:r>
              <a:rPr lang="en-US" sz="1398" kern="0" dirty="0">
                <a:latin typeface="Arial" panose="020B0604020202020204" pitchFamily="34" charset="0"/>
                <a:sym typeface=""/>
              </a:rPr>
              <a:t> </a:t>
            </a:r>
            <a:r>
              <a:rPr lang="en-US" sz="1398" kern="0" dirty="0" err="1">
                <a:latin typeface="Arial" panose="020B0604020202020204" pitchFamily="34" charset="0"/>
                <a:sym typeface=""/>
              </a:rPr>
              <a:t>Komorbiditäten</a:t>
            </a:r>
            <a:r>
              <a:rPr lang="en-US" sz="1398" kern="0" dirty="0">
                <a:latin typeface="Arial" panose="020B0604020202020204" pitchFamily="34" charset="0"/>
                <a:sym typeface=""/>
              </a:rPr>
              <a:t> </a:t>
            </a:r>
            <a:r>
              <a:rPr lang="en-US" sz="1398" kern="0" dirty="0" err="1">
                <a:latin typeface="Arial" panose="020B0604020202020204" pitchFamily="34" charset="0"/>
                <a:sym typeface=""/>
              </a:rPr>
              <a:t>übersehen</a:t>
            </a:r>
            <a:r>
              <a:rPr lang="en-US" sz="1398" kern="0" dirty="0">
                <a:latin typeface="Arial" panose="020B0604020202020204" pitchFamily="34" charset="0"/>
                <a:sym typeface=""/>
              </a:rPr>
              <a:t> </a:t>
            </a:r>
            <a:r>
              <a:rPr lang="en-US" sz="1398" kern="0" dirty="0" err="1">
                <a:latin typeface="Arial" panose="020B0604020202020204" pitchFamily="34" charset="0"/>
                <a:sym typeface=""/>
              </a:rPr>
              <a:t>werden</a:t>
            </a:r>
            <a:r>
              <a:rPr lang="en-US" sz="1398" kern="0" dirty="0">
                <a:latin typeface="Arial" panose="020B0604020202020204" pitchFamily="34" charset="0"/>
                <a:sym typeface=""/>
              </a:rPr>
              <a:t> </a:t>
            </a:r>
            <a:r>
              <a:rPr lang="en-US" sz="1398" kern="0" dirty="0" err="1">
                <a:latin typeface="Arial" panose="020B0604020202020204" pitchFamily="34" charset="0"/>
                <a:sym typeface=""/>
              </a:rPr>
              <a:t>können</a:t>
            </a:r>
            <a:r>
              <a:rPr lang="en-US" sz="1398" kern="0" dirty="0">
                <a:latin typeface="Arial" panose="020B0604020202020204" pitchFamily="34" charset="0"/>
                <a:sym typeface=""/>
              </a:rPr>
              <a:t>, </a:t>
            </a:r>
            <a:r>
              <a:rPr lang="en-US" sz="1398" kern="0" dirty="0" err="1">
                <a:latin typeface="Arial" panose="020B0604020202020204" pitchFamily="34" charset="0"/>
                <a:sym typeface=""/>
              </a:rPr>
              <a:t>weil</a:t>
            </a:r>
            <a:r>
              <a:rPr lang="en-US" sz="1398" kern="0" dirty="0">
                <a:latin typeface="Arial" panose="020B0604020202020204" pitchFamily="34" charset="0"/>
                <a:sym typeface=""/>
              </a:rPr>
              <a:t> </a:t>
            </a:r>
            <a:r>
              <a:rPr lang="en-US" sz="1398" kern="0" dirty="0" err="1">
                <a:latin typeface="Arial" panose="020B0604020202020204" pitchFamily="34" charset="0"/>
                <a:sym typeface=""/>
              </a:rPr>
              <a:t>sich</a:t>
            </a:r>
            <a:r>
              <a:rPr lang="en-US" sz="1398" kern="0" dirty="0">
                <a:latin typeface="Arial" panose="020B0604020202020204" pitchFamily="34" charset="0"/>
                <a:sym typeface=""/>
              </a:rPr>
              <a:t> </a:t>
            </a:r>
            <a:r>
              <a:rPr lang="en-US" sz="1398" kern="0" dirty="0" err="1">
                <a:latin typeface="Arial" panose="020B0604020202020204" pitchFamily="34" charset="0"/>
                <a:sym typeface=""/>
              </a:rPr>
              <a:t>Zeichen</a:t>
            </a:r>
            <a:r>
              <a:rPr lang="en-US" sz="1398" kern="0" dirty="0">
                <a:latin typeface="Arial" panose="020B0604020202020204" pitchFamily="34" charset="0"/>
                <a:sym typeface=""/>
              </a:rPr>
              <a:t> und </a:t>
            </a:r>
            <a:r>
              <a:rPr lang="en-US" sz="1398" kern="0" dirty="0" err="1">
                <a:latin typeface="Arial" panose="020B0604020202020204" pitchFamily="34" charset="0"/>
                <a:sym typeface=""/>
              </a:rPr>
              <a:t>Symptome</a:t>
            </a:r>
            <a:r>
              <a:rPr lang="en-US" sz="1398" kern="0" dirty="0">
                <a:latin typeface="Arial" panose="020B0604020202020204" pitchFamily="34" charset="0"/>
                <a:sym typeface=""/>
              </a:rPr>
              <a:t> </a:t>
            </a:r>
            <a:r>
              <a:rPr lang="en-US" sz="1398" kern="0" dirty="0" err="1">
                <a:latin typeface="Arial" panose="020B0604020202020204" pitchFamily="34" charset="0"/>
                <a:sym typeface=""/>
              </a:rPr>
              <a:t>mit</a:t>
            </a:r>
            <a:r>
              <a:rPr lang="en-US" sz="1398" kern="0" dirty="0">
                <a:latin typeface="Arial" panose="020B0604020202020204" pitchFamily="34" charset="0"/>
                <a:sym typeface=""/>
              </a:rPr>
              <a:t> </a:t>
            </a:r>
            <a:r>
              <a:rPr lang="en-US" sz="1398" kern="0" dirty="0" err="1">
                <a:latin typeface="Arial" panose="020B0604020202020204" pitchFamily="34" charset="0"/>
                <a:sym typeface=""/>
              </a:rPr>
              <a:t>denen</a:t>
            </a:r>
            <a:r>
              <a:rPr lang="en-US" sz="1398" kern="0" dirty="0">
                <a:latin typeface="Arial" panose="020B0604020202020204" pitchFamily="34" charset="0"/>
                <a:sym typeface=""/>
              </a:rPr>
              <a:t> der COPD </a:t>
            </a:r>
            <a:r>
              <a:rPr lang="en-US" sz="1398" kern="0" dirty="0" err="1">
                <a:latin typeface="Arial" panose="020B0604020202020204" pitchFamily="34" charset="0"/>
                <a:sym typeface=""/>
              </a:rPr>
              <a:t>überschneiden</a:t>
            </a:r>
            <a:endParaRPr lang="en-US" sz="1398" kern="0" dirty="0">
              <a:latin typeface="Arial" panose="020B0604020202020204" pitchFamily="34" charset="0"/>
              <a:sym typeface=""/>
            </a:endParaRPr>
          </a:p>
          <a:p>
            <a:pPr>
              <a:spcBef>
                <a:spcPts val="5"/>
              </a:spcBef>
            </a:pPr>
            <a:endParaRPr lang="en-US" sz="1748" dirty="0">
              <a:latin typeface="Arial" panose="020B0604020202020204" pitchFamily="34" charset="0"/>
              <a:sym typeface=""/>
            </a:endParaRPr>
          </a:p>
          <a:p>
            <a:pPr marL="271454" marR="606332" indent="-259403">
              <a:buClr>
                <a:srgbClr val="000000"/>
              </a:buClr>
              <a:buSzPct val="128571"/>
              <a:buFont typeface="Times New Roman"/>
              <a:buChar char="•"/>
              <a:tabLst>
                <a:tab pos="271454" algn="l"/>
                <a:tab pos="272088" algn="l"/>
              </a:tabLst>
            </a:pPr>
            <a:r>
              <a:rPr lang="en-US" sz="1398" kern="0" dirty="0">
                <a:latin typeface="Arial" panose="020B0604020202020204" pitchFamily="34" charset="0"/>
                <a:sym typeface=""/>
              </a:rPr>
              <a:t>Bis </a:t>
            </a:r>
            <a:r>
              <a:rPr lang="en-US" sz="1398" kern="0" dirty="0" err="1">
                <a:latin typeface="Arial" panose="020B0604020202020204" pitchFamily="34" charset="0"/>
                <a:sym typeface=""/>
              </a:rPr>
              <a:t>zu</a:t>
            </a:r>
            <a:r>
              <a:rPr lang="en-US" sz="1398" kern="0" dirty="0">
                <a:latin typeface="Arial" panose="020B0604020202020204" pitchFamily="34" charset="0"/>
                <a:sym typeface=""/>
              </a:rPr>
              <a:t> 80 % der </a:t>
            </a:r>
            <a:r>
              <a:rPr lang="en-US" sz="1398" kern="0" dirty="0" err="1">
                <a:latin typeface="Arial" panose="020B0604020202020204" pitchFamily="34" charset="0"/>
                <a:sym typeface=""/>
              </a:rPr>
              <a:t>Patienten</a:t>
            </a:r>
            <a:r>
              <a:rPr lang="en-US" sz="1398" kern="0" dirty="0">
                <a:latin typeface="Arial" panose="020B0604020202020204" pitchFamily="34" charset="0"/>
                <a:sym typeface=""/>
              </a:rPr>
              <a:t> </a:t>
            </a:r>
            <a:r>
              <a:rPr lang="en-US" sz="1398" kern="0" dirty="0" err="1">
                <a:latin typeface="Arial" panose="020B0604020202020204" pitchFamily="34" charset="0"/>
                <a:sym typeface=""/>
              </a:rPr>
              <a:t>mit</a:t>
            </a:r>
            <a:r>
              <a:rPr lang="en-US" sz="1398" kern="0" dirty="0">
                <a:latin typeface="Arial" panose="020B0604020202020204" pitchFamily="34" charset="0"/>
                <a:sym typeface=""/>
              </a:rPr>
              <a:t> COPD </a:t>
            </a:r>
            <a:r>
              <a:rPr lang="en-US" sz="1398" kern="0" dirty="0" err="1">
                <a:latin typeface="Arial" panose="020B0604020202020204" pitchFamily="34" charset="0"/>
                <a:sym typeface=""/>
              </a:rPr>
              <a:t>haben</a:t>
            </a:r>
            <a:r>
              <a:rPr lang="en-US" sz="1398" kern="0" dirty="0">
                <a:latin typeface="Arial" panose="020B0604020202020204" pitchFamily="34" charset="0"/>
                <a:sym typeface=""/>
              </a:rPr>
              <a:t> </a:t>
            </a:r>
            <a:r>
              <a:rPr lang="en-US" sz="1398" kern="0" dirty="0" err="1">
                <a:latin typeface="Arial" panose="020B0604020202020204" pitchFamily="34" charset="0"/>
                <a:sym typeface=""/>
              </a:rPr>
              <a:t>mindestens</a:t>
            </a:r>
            <a:r>
              <a:rPr lang="en-US" sz="1398" kern="0" dirty="0">
                <a:latin typeface="Arial" panose="020B0604020202020204" pitchFamily="34" charset="0"/>
                <a:sym typeface=""/>
              </a:rPr>
              <a:t> 1 </a:t>
            </a:r>
            <a:r>
              <a:rPr lang="en-US" sz="1398" kern="0" dirty="0" err="1">
                <a:latin typeface="Arial" panose="020B0604020202020204" pitchFamily="34" charset="0"/>
                <a:sym typeface=""/>
              </a:rPr>
              <a:t>komorbide</a:t>
            </a:r>
            <a:r>
              <a:rPr lang="en-US" sz="1398" kern="0" dirty="0">
                <a:latin typeface="Arial" panose="020B0604020202020204" pitchFamily="34" charset="0"/>
                <a:sym typeface=""/>
              </a:rPr>
              <a:t> </a:t>
            </a:r>
            <a:r>
              <a:rPr lang="en-US" sz="1398" kern="0" dirty="0" err="1">
                <a:latin typeface="Arial" panose="020B0604020202020204" pitchFamily="34" charset="0"/>
                <a:sym typeface=""/>
              </a:rPr>
              <a:t>Erkrankung</a:t>
            </a:r>
            <a:r>
              <a:rPr lang="en-US" sz="1398" kern="0" dirty="0">
                <a:latin typeface="Arial" panose="020B0604020202020204" pitchFamily="34" charset="0"/>
                <a:sym typeface=""/>
              </a:rPr>
              <a:t> von </a:t>
            </a:r>
            <a:r>
              <a:rPr lang="en-US" sz="1398" kern="0" dirty="0" err="1">
                <a:latin typeface="Arial" panose="020B0604020202020204" pitchFamily="34" charset="0"/>
                <a:sym typeface=""/>
              </a:rPr>
              <a:t>klinischer</a:t>
            </a:r>
            <a:r>
              <a:rPr lang="en-US" sz="1398" kern="0" dirty="0">
                <a:latin typeface="Arial" panose="020B0604020202020204" pitchFamily="34" charset="0"/>
                <a:sym typeface=""/>
              </a:rPr>
              <a:t> </a:t>
            </a:r>
            <a:r>
              <a:rPr lang="en-US" sz="1398" kern="0" dirty="0" err="1">
                <a:latin typeface="Arial" panose="020B0604020202020204" pitchFamily="34" charset="0"/>
                <a:sym typeface=""/>
              </a:rPr>
              <a:t>Relevanz</a:t>
            </a:r>
            <a:r>
              <a:rPr lang="en-US" sz="1398" kern="0" dirty="0">
                <a:latin typeface="Arial" panose="020B0604020202020204" pitchFamily="34" charset="0"/>
                <a:sym typeface=""/>
              </a:rPr>
              <a:t>, 50 % </a:t>
            </a:r>
            <a:r>
              <a:rPr lang="en-US" sz="1398" kern="0" dirty="0" err="1">
                <a:latin typeface="Arial" panose="020B0604020202020204" pitchFamily="34" charset="0"/>
                <a:sym typeface=""/>
              </a:rPr>
              <a:t>haben</a:t>
            </a:r>
            <a:r>
              <a:rPr lang="en-US" sz="1398" kern="0" dirty="0">
                <a:latin typeface="Arial" panose="020B0604020202020204" pitchFamily="34" charset="0"/>
                <a:sym typeface=""/>
              </a:rPr>
              <a:t> 3 </a:t>
            </a:r>
            <a:r>
              <a:rPr lang="en-US" sz="1398" kern="0" dirty="0" err="1">
                <a:latin typeface="Arial" panose="020B0604020202020204" pitchFamily="34" charset="0"/>
                <a:sym typeface=""/>
              </a:rPr>
              <a:t>oder</a:t>
            </a:r>
            <a:r>
              <a:rPr lang="en-US" sz="1398" kern="0" dirty="0">
                <a:latin typeface="Arial" panose="020B0604020202020204" pitchFamily="34" charset="0"/>
                <a:sym typeface=""/>
              </a:rPr>
              <a:t> </a:t>
            </a:r>
            <a:r>
              <a:rPr lang="en-US" sz="1398" kern="0" dirty="0" err="1">
                <a:latin typeface="Arial" panose="020B0604020202020204" pitchFamily="34" charset="0"/>
                <a:sym typeface=""/>
              </a:rPr>
              <a:t>mehr</a:t>
            </a:r>
            <a:endParaRPr lang="en-US" sz="1398" kern="0" dirty="0">
              <a:latin typeface="Arial" panose="020B0604020202020204" pitchFamily="34" charset="0"/>
              <a:sym typeface=""/>
            </a:endParaRPr>
          </a:p>
          <a:p>
            <a:pPr>
              <a:spcBef>
                <a:spcPts val="55"/>
              </a:spcBef>
              <a:buFont typeface="Times New Roman"/>
              <a:buChar char="•"/>
            </a:pPr>
            <a:endParaRPr lang="en-US" sz="1998" dirty="0">
              <a:latin typeface="Arial" panose="020B0604020202020204" pitchFamily="34" charset="0"/>
              <a:sym typeface=""/>
            </a:endParaRPr>
          </a:p>
          <a:p>
            <a:pPr marL="271454" marR="54544" indent="-259403">
              <a:buClr>
                <a:srgbClr val="000000"/>
              </a:buClr>
              <a:buSzPct val="128571"/>
              <a:buFont typeface="Times New Roman"/>
              <a:buChar char="•"/>
              <a:tabLst>
                <a:tab pos="271454" algn="l"/>
                <a:tab pos="272088" algn="l"/>
              </a:tabLst>
            </a:pPr>
            <a:r>
              <a:rPr lang="en-US" sz="1398" dirty="0" err="1">
                <a:latin typeface="Arial" panose="020B0604020202020204" pitchFamily="34" charset="0"/>
                <a:sym typeface=""/>
              </a:rPr>
              <a:t>Komorbide</a:t>
            </a:r>
            <a:r>
              <a:rPr lang="en-US" sz="1398" dirty="0">
                <a:latin typeface="Arial" panose="020B0604020202020204" pitchFamily="34" charset="0"/>
                <a:sym typeface=""/>
              </a:rPr>
              <a:t> </a:t>
            </a:r>
            <a:r>
              <a:rPr lang="en-US" sz="1398" dirty="0" err="1">
                <a:latin typeface="Arial" panose="020B0604020202020204" pitchFamily="34" charset="0"/>
                <a:sym typeface=""/>
              </a:rPr>
              <a:t>Erkrankungen</a:t>
            </a:r>
            <a:r>
              <a:rPr lang="en-US" sz="1398" dirty="0">
                <a:latin typeface="Arial" panose="020B0604020202020204" pitchFamily="34" charset="0"/>
                <a:sym typeface=""/>
              </a:rPr>
              <a:t> </a:t>
            </a:r>
            <a:r>
              <a:rPr lang="en-US" sz="1398" dirty="0" err="1">
                <a:latin typeface="Arial" panose="020B0604020202020204" pitchFamily="34" charset="0"/>
                <a:sym typeface=""/>
              </a:rPr>
              <a:t>treten</a:t>
            </a:r>
            <a:r>
              <a:rPr lang="en-US" sz="1398" dirty="0">
                <a:latin typeface="Arial" panose="020B0604020202020204" pitchFamily="34" charset="0"/>
                <a:sym typeface=""/>
              </a:rPr>
              <a:t> </a:t>
            </a:r>
            <a:r>
              <a:rPr lang="en-US" sz="1398" dirty="0" err="1">
                <a:latin typeface="Arial" panose="020B0604020202020204" pitchFamily="34" charset="0"/>
                <a:sym typeface=""/>
              </a:rPr>
              <a:t>bei</a:t>
            </a:r>
            <a:r>
              <a:rPr lang="en-US" sz="1398" dirty="0">
                <a:latin typeface="Arial" panose="020B0604020202020204" pitchFamily="34" charset="0"/>
                <a:sym typeface=""/>
              </a:rPr>
              <a:t> Frauen </a:t>
            </a:r>
            <a:r>
              <a:rPr lang="en-US" sz="1398" dirty="0" err="1">
                <a:latin typeface="Arial" panose="020B0604020202020204" pitchFamily="34" charset="0"/>
                <a:sym typeface=""/>
              </a:rPr>
              <a:t>häufiger</a:t>
            </a:r>
            <a:r>
              <a:rPr lang="en-US" sz="1398" dirty="0">
                <a:latin typeface="Arial" panose="020B0604020202020204" pitchFamily="34" charset="0"/>
                <a:sym typeface=""/>
              </a:rPr>
              <a:t> auf </a:t>
            </a:r>
            <a:r>
              <a:rPr lang="en-US" sz="1398" dirty="0" err="1">
                <a:latin typeface="Arial" panose="020B0604020202020204" pitchFamily="34" charset="0"/>
                <a:sym typeface=""/>
              </a:rPr>
              <a:t>als</a:t>
            </a:r>
            <a:r>
              <a:rPr lang="en-US" sz="1398" dirty="0">
                <a:latin typeface="Arial" panose="020B0604020202020204" pitchFamily="34" charset="0"/>
                <a:sym typeface=""/>
              </a:rPr>
              <a:t> </a:t>
            </a:r>
            <a:r>
              <a:rPr lang="en-US" sz="1398" dirty="0" err="1">
                <a:latin typeface="Arial" panose="020B0604020202020204" pitchFamily="34" charset="0"/>
                <a:sym typeface=""/>
              </a:rPr>
              <a:t>bei</a:t>
            </a:r>
            <a:r>
              <a:rPr lang="en-US" sz="1398" dirty="0">
                <a:latin typeface="Arial" panose="020B0604020202020204" pitchFamily="34" charset="0"/>
                <a:sym typeface=""/>
              </a:rPr>
              <a:t> </a:t>
            </a:r>
            <a:r>
              <a:rPr lang="en-US" sz="1398" dirty="0" err="1">
                <a:latin typeface="Arial" panose="020B0604020202020204" pitchFamily="34" charset="0"/>
                <a:sym typeface=""/>
              </a:rPr>
              <a:t>Männern</a:t>
            </a:r>
            <a:r>
              <a:rPr lang="en-US" sz="1398" dirty="0">
                <a:latin typeface="Arial" panose="020B0604020202020204" pitchFamily="34" charset="0"/>
                <a:sym typeface=""/>
              </a:rPr>
              <a:t>, die </a:t>
            </a:r>
            <a:r>
              <a:rPr lang="en-US" sz="1398" dirty="0" err="1">
                <a:latin typeface="Arial" panose="020B0604020202020204" pitchFamily="34" charset="0"/>
                <a:sym typeface=""/>
              </a:rPr>
              <a:t>Prävalenz</a:t>
            </a:r>
            <a:r>
              <a:rPr lang="en-US" sz="1398" dirty="0">
                <a:latin typeface="Arial" panose="020B0604020202020204" pitchFamily="34" charset="0"/>
                <a:sym typeface=""/>
              </a:rPr>
              <a:t> </a:t>
            </a:r>
            <a:r>
              <a:rPr lang="en-US" sz="1398" dirty="0" err="1">
                <a:latin typeface="Arial" panose="020B0604020202020204" pitchFamily="34" charset="0"/>
                <a:sym typeface=""/>
              </a:rPr>
              <a:t>steigt</a:t>
            </a:r>
            <a:r>
              <a:rPr lang="en-US" sz="1398" dirty="0">
                <a:latin typeface="Arial" panose="020B0604020202020204" pitchFamily="34" charset="0"/>
                <a:sym typeface=""/>
              </a:rPr>
              <a:t> </a:t>
            </a:r>
            <a:r>
              <a:rPr lang="en-US" sz="1398" dirty="0" err="1">
                <a:latin typeface="Arial" panose="020B0604020202020204" pitchFamily="34" charset="0"/>
                <a:sym typeface=""/>
              </a:rPr>
              <a:t>mit</a:t>
            </a:r>
            <a:r>
              <a:rPr lang="en-US" sz="1398" dirty="0">
                <a:latin typeface="Arial" panose="020B0604020202020204" pitchFamily="34" charset="0"/>
                <a:sym typeface=""/>
              </a:rPr>
              <a:t> </a:t>
            </a:r>
            <a:r>
              <a:rPr lang="en-US" sz="1398" dirty="0" err="1">
                <a:latin typeface="Arial" panose="020B0604020202020204" pitchFamily="34" charset="0"/>
                <a:sym typeface=""/>
              </a:rPr>
              <a:t>zunehmender</a:t>
            </a:r>
            <a:r>
              <a:rPr lang="en-US" sz="1398" dirty="0">
                <a:latin typeface="Arial" panose="020B0604020202020204" pitchFamily="34" charset="0"/>
                <a:sym typeface=""/>
              </a:rPr>
              <a:t> </a:t>
            </a:r>
            <a:r>
              <a:rPr lang="en-US" sz="1398" dirty="0" err="1">
                <a:latin typeface="Arial" panose="020B0604020202020204" pitchFamily="34" charset="0"/>
                <a:sym typeface=""/>
              </a:rPr>
              <a:t>Schwere</a:t>
            </a:r>
            <a:r>
              <a:rPr lang="en-US" sz="1398" dirty="0">
                <a:latin typeface="Arial" panose="020B0604020202020204" pitchFamily="34" charset="0"/>
                <a:sym typeface=""/>
              </a:rPr>
              <a:t> der COPD</a:t>
            </a:r>
          </a:p>
        </p:txBody>
      </p:sp>
      <p:sp>
        <p:nvSpPr>
          <p:cNvPr id="4" name="object 4"/>
          <p:cNvSpPr txBox="1"/>
          <p:nvPr/>
        </p:nvSpPr>
        <p:spPr>
          <a:xfrm>
            <a:off x="307423" y="4644397"/>
            <a:ext cx="8526515" cy="422799"/>
          </a:xfrm>
          <a:prstGeom prst="rect">
            <a:avLst/>
          </a:prstGeom>
        </p:spPr>
        <p:txBody>
          <a:bodyPr vert="horz" wrap="square" lIns="0" tIns="11416" rIns="0" bIns="0">
            <a:spAutoFit/>
          </a:bodyPr>
          <a:lstStyle/>
          <a:p>
            <a:pPr marL="12685">
              <a:lnSpc>
                <a:spcPts val="959"/>
              </a:lnSpc>
            </a:pPr>
            <a:r>
              <a:rPr lang="en-US" sz="799" kern="0" dirty="0">
                <a:solidFill>
                  <a:srgbClr val="0C1C1D">
                    <a:lumMod val="100000"/>
                  </a:srgbClr>
                </a:solidFill>
                <a:latin typeface="Arial" panose="020B0604020202020204" pitchFamily="34" charset="0"/>
                <a:sym typeface=""/>
              </a:rPr>
              <a:t>COPD, </a:t>
            </a:r>
            <a:r>
              <a:rPr lang="en-US" sz="799" kern="0" dirty="0" err="1">
                <a:solidFill>
                  <a:srgbClr val="0C1C1D">
                    <a:lumMod val="100000"/>
                  </a:srgbClr>
                </a:solidFill>
                <a:latin typeface="Arial" panose="020B0604020202020204" pitchFamily="34" charset="0"/>
                <a:sym typeface=""/>
              </a:rPr>
              <a:t>chronisch</a:t>
            </a:r>
            <a:r>
              <a:rPr lang="en-US" sz="799" kern="0" dirty="0">
                <a:solidFill>
                  <a:srgbClr val="0C1C1D">
                    <a:lumMod val="100000"/>
                  </a:srgbClr>
                </a:solidFill>
                <a:latin typeface="Arial" panose="020B0604020202020204" pitchFamily="34" charset="0"/>
                <a:sym typeface=""/>
              </a:rPr>
              <a:t> </a:t>
            </a:r>
            <a:r>
              <a:rPr lang="en-US" sz="799" kern="0" dirty="0" err="1">
                <a:solidFill>
                  <a:srgbClr val="0C1C1D">
                    <a:lumMod val="100000"/>
                  </a:srgbClr>
                </a:solidFill>
                <a:latin typeface="Arial" panose="020B0604020202020204" pitchFamily="34" charset="0"/>
                <a:sym typeface=""/>
              </a:rPr>
              <a:t>obstruktive</a:t>
            </a:r>
            <a:r>
              <a:rPr lang="en-US" sz="799" kern="0" dirty="0">
                <a:solidFill>
                  <a:srgbClr val="0C1C1D">
                    <a:lumMod val="100000"/>
                  </a:srgbClr>
                </a:solidFill>
                <a:latin typeface="Arial" panose="020B0604020202020204" pitchFamily="34" charset="0"/>
                <a:sym typeface=""/>
              </a:rPr>
              <a:t> </a:t>
            </a:r>
            <a:r>
              <a:rPr lang="en-US" sz="799" kern="0" dirty="0" err="1">
                <a:solidFill>
                  <a:srgbClr val="0C1C1D">
                    <a:lumMod val="100000"/>
                  </a:srgbClr>
                </a:solidFill>
                <a:latin typeface="Arial" panose="020B0604020202020204" pitchFamily="34" charset="0"/>
                <a:sym typeface=""/>
              </a:rPr>
              <a:t>Atemwegserkrankung</a:t>
            </a:r>
            <a:endParaRPr lang="en-US" sz="799" kern="0" dirty="0">
              <a:solidFill>
                <a:srgbClr val="0C1C1D">
                  <a:lumMod val="100000"/>
                </a:srgbClr>
              </a:solidFill>
              <a:latin typeface="Arial" panose="020B0604020202020204" pitchFamily="34" charset="0"/>
              <a:sym typeface=""/>
            </a:endParaRPr>
          </a:p>
          <a:p>
            <a:pPr marL="12685" marR="5074">
              <a:lnSpc>
                <a:spcPts val="959"/>
              </a:lnSpc>
            </a:pPr>
            <a:r>
              <a:rPr lang="en-US" sz="799" kern="0" dirty="0">
                <a:solidFill>
                  <a:srgbClr val="0C1C1D">
                    <a:lumMod val="100000"/>
                  </a:srgbClr>
                </a:solidFill>
                <a:latin typeface="Arial" panose="020B0604020202020204" pitchFamily="34" charset="0"/>
                <a:sym typeface=""/>
              </a:rPr>
              <a:t>IPCRG. Desktop Helfer No. 10. </a:t>
            </a:r>
            <a:r>
              <a:rPr lang="en-US" sz="799" kern="0" dirty="0" err="1">
                <a:solidFill>
                  <a:srgbClr val="0C1C1D">
                    <a:lumMod val="100000"/>
                  </a:srgbClr>
                </a:solidFill>
                <a:latin typeface="Arial" panose="020B0604020202020204" pitchFamily="34" charset="0"/>
                <a:sym typeface=""/>
              </a:rPr>
              <a:t>Rationaler</a:t>
            </a:r>
            <a:r>
              <a:rPr lang="en-US" sz="799" kern="0" dirty="0">
                <a:solidFill>
                  <a:srgbClr val="0C1C1D">
                    <a:lumMod val="100000"/>
                  </a:srgbClr>
                </a:solidFill>
                <a:latin typeface="Arial" panose="020B0604020202020204" pitchFamily="34" charset="0"/>
                <a:sym typeface=""/>
              </a:rPr>
              <a:t> </a:t>
            </a:r>
            <a:r>
              <a:rPr lang="en-US" sz="799" kern="0" dirty="0" err="1">
                <a:solidFill>
                  <a:srgbClr val="0C1C1D">
                    <a:lumMod val="100000"/>
                  </a:srgbClr>
                </a:solidFill>
                <a:latin typeface="Arial" panose="020B0604020202020204" pitchFamily="34" charset="0"/>
                <a:sym typeface=""/>
              </a:rPr>
              <a:t>Einsatz</a:t>
            </a:r>
            <a:r>
              <a:rPr lang="en-US" sz="799" kern="0" dirty="0">
                <a:solidFill>
                  <a:srgbClr val="0C1C1D">
                    <a:lumMod val="100000"/>
                  </a:srgbClr>
                </a:solidFill>
                <a:latin typeface="Arial" panose="020B0604020202020204" pitchFamily="34" charset="0"/>
                <a:sym typeface=""/>
              </a:rPr>
              <a:t> von </a:t>
            </a:r>
            <a:r>
              <a:rPr lang="en-US" sz="799" kern="0" dirty="0" err="1">
                <a:solidFill>
                  <a:srgbClr val="0C1C1D">
                    <a:lumMod val="100000"/>
                  </a:srgbClr>
                </a:solidFill>
                <a:latin typeface="Arial" panose="020B0604020202020204" pitchFamily="34" charset="0"/>
                <a:sym typeface=""/>
              </a:rPr>
              <a:t>inhalativen</a:t>
            </a:r>
            <a:r>
              <a:rPr lang="en-US" sz="799" kern="0" dirty="0">
                <a:solidFill>
                  <a:srgbClr val="0C1C1D">
                    <a:lumMod val="100000"/>
                  </a:srgbClr>
                </a:solidFill>
                <a:latin typeface="Arial" panose="020B0604020202020204" pitchFamily="34" charset="0"/>
                <a:sym typeface=""/>
              </a:rPr>
              <a:t> </a:t>
            </a:r>
            <a:r>
              <a:rPr lang="en-US" sz="799" kern="0" dirty="0" err="1">
                <a:solidFill>
                  <a:srgbClr val="0C1C1D">
                    <a:lumMod val="100000"/>
                  </a:srgbClr>
                </a:solidFill>
                <a:latin typeface="Arial" panose="020B0604020202020204" pitchFamily="34" charset="0"/>
                <a:sym typeface=""/>
              </a:rPr>
              <a:t>Medikamenten</a:t>
            </a:r>
            <a:r>
              <a:rPr lang="en-US" sz="799" kern="0" dirty="0">
                <a:solidFill>
                  <a:srgbClr val="0C1C1D">
                    <a:lumMod val="100000"/>
                  </a:srgbClr>
                </a:solidFill>
                <a:latin typeface="Arial" panose="020B0604020202020204" pitchFamily="34" charset="0"/>
                <a:sym typeface=""/>
              </a:rPr>
              <a:t> </a:t>
            </a:r>
            <a:r>
              <a:rPr lang="en-US" sz="799" kern="0" dirty="0" err="1">
                <a:solidFill>
                  <a:srgbClr val="0C1C1D">
                    <a:lumMod val="100000"/>
                  </a:srgbClr>
                </a:solidFill>
                <a:latin typeface="Arial" panose="020B0604020202020204" pitchFamily="34" charset="0"/>
                <a:sym typeface=""/>
              </a:rPr>
              <a:t>für</a:t>
            </a:r>
            <a:r>
              <a:rPr lang="en-US" sz="799" kern="0" dirty="0">
                <a:solidFill>
                  <a:srgbClr val="0C1C1D">
                    <a:lumMod val="100000"/>
                  </a:srgbClr>
                </a:solidFill>
                <a:latin typeface="Arial" panose="020B0604020202020204" pitchFamily="34" charset="0"/>
                <a:sym typeface=""/>
              </a:rPr>
              <a:t> </a:t>
            </a:r>
            <a:r>
              <a:rPr lang="en-US" sz="799" kern="0" dirty="0" err="1">
                <a:solidFill>
                  <a:srgbClr val="0C1C1D">
                    <a:lumMod val="100000"/>
                  </a:srgbClr>
                </a:solidFill>
                <a:latin typeface="Arial" panose="020B0604020202020204" pitchFamily="34" charset="0"/>
                <a:sym typeface=""/>
              </a:rPr>
              <a:t>Patienten</a:t>
            </a:r>
            <a:r>
              <a:rPr lang="en-US" sz="799" kern="0" dirty="0">
                <a:solidFill>
                  <a:srgbClr val="0C1C1D">
                    <a:lumMod val="100000"/>
                  </a:srgbClr>
                </a:solidFill>
                <a:latin typeface="Arial" panose="020B0604020202020204" pitchFamily="34" charset="0"/>
                <a:sym typeface=""/>
              </a:rPr>
              <a:t> </a:t>
            </a:r>
            <a:r>
              <a:rPr lang="en-US" sz="799" kern="0" dirty="0" err="1">
                <a:solidFill>
                  <a:srgbClr val="0C1C1D">
                    <a:lumMod val="100000"/>
                  </a:srgbClr>
                </a:solidFill>
                <a:latin typeface="Arial" panose="020B0604020202020204" pitchFamily="34" charset="0"/>
                <a:sym typeface=""/>
              </a:rPr>
              <a:t>mit</a:t>
            </a:r>
            <a:r>
              <a:rPr lang="en-US" sz="799" kern="0" dirty="0">
                <a:solidFill>
                  <a:srgbClr val="0C1C1D">
                    <a:lumMod val="100000"/>
                  </a:srgbClr>
                </a:solidFill>
                <a:latin typeface="Arial" panose="020B0604020202020204" pitchFamily="34" charset="0"/>
                <a:sym typeface=""/>
              </a:rPr>
              <a:t> COPD und </a:t>
            </a:r>
            <a:r>
              <a:rPr lang="en-US" sz="799" kern="0" dirty="0" err="1">
                <a:solidFill>
                  <a:srgbClr val="0C1C1D">
                    <a:lumMod val="100000"/>
                  </a:srgbClr>
                </a:solidFill>
                <a:latin typeface="Arial" panose="020B0604020202020204" pitchFamily="34" charset="0"/>
                <a:sym typeface=""/>
              </a:rPr>
              <a:t>multiplen</a:t>
            </a:r>
            <a:r>
              <a:rPr lang="en-US" sz="799" kern="0" dirty="0">
                <a:solidFill>
                  <a:srgbClr val="0C1C1D">
                    <a:lumMod val="100000"/>
                  </a:srgbClr>
                </a:solidFill>
                <a:latin typeface="Arial" panose="020B0604020202020204" pitchFamily="34" charset="0"/>
                <a:sym typeface=""/>
              </a:rPr>
              <a:t> </a:t>
            </a:r>
            <a:r>
              <a:rPr lang="en-US" sz="799" kern="0" dirty="0" err="1">
                <a:solidFill>
                  <a:srgbClr val="0C1C1D">
                    <a:lumMod val="100000"/>
                  </a:srgbClr>
                </a:solidFill>
                <a:latin typeface="Arial" panose="020B0604020202020204" pitchFamily="34" charset="0"/>
                <a:sym typeface=""/>
              </a:rPr>
              <a:t>komorbiden</a:t>
            </a:r>
            <a:r>
              <a:rPr lang="en-US" sz="799" kern="0" dirty="0">
                <a:solidFill>
                  <a:srgbClr val="0C1C1D">
                    <a:lumMod val="100000"/>
                  </a:srgbClr>
                </a:solidFill>
                <a:latin typeface="Arial" panose="020B0604020202020204" pitchFamily="34" charset="0"/>
                <a:sym typeface=""/>
              </a:rPr>
              <a:t> </a:t>
            </a:r>
            <a:r>
              <a:rPr lang="en-US" sz="799" kern="0" dirty="0" err="1">
                <a:solidFill>
                  <a:srgbClr val="0C1C1D">
                    <a:lumMod val="100000"/>
                  </a:srgbClr>
                </a:solidFill>
                <a:latin typeface="Arial" panose="020B0604020202020204" pitchFamily="34" charset="0"/>
                <a:sym typeface=""/>
              </a:rPr>
              <a:t>Zuständen</a:t>
            </a:r>
            <a:r>
              <a:rPr lang="en-US" sz="799" kern="0" dirty="0">
                <a:solidFill>
                  <a:srgbClr val="0C1C1D">
                    <a:lumMod val="100000"/>
                  </a:srgbClr>
                </a:solidFill>
                <a:latin typeface="Arial" panose="020B0604020202020204" pitchFamily="34" charset="0"/>
                <a:sym typeface=""/>
              </a:rPr>
              <a:t>: </a:t>
            </a:r>
            <a:r>
              <a:rPr lang="en-US" sz="799" kern="0" dirty="0" err="1">
                <a:solidFill>
                  <a:srgbClr val="0C1C1D">
                    <a:lumMod val="100000"/>
                  </a:srgbClr>
                </a:solidFill>
                <a:latin typeface="Arial" panose="020B0604020202020204" pitchFamily="34" charset="0"/>
                <a:sym typeface=""/>
              </a:rPr>
              <a:t>Leitlinien</a:t>
            </a:r>
            <a:r>
              <a:rPr lang="en-US" sz="799" kern="0" dirty="0">
                <a:solidFill>
                  <a:srgbClr val="0C1C1D">
                    <a:lumMod val="100000"/>
                  </a:srgbClr>
                </a:solidFill>
                <a:latin typeface="Arial" panose="020B0604020202020204" pitchFamily="34" charset="0"/>
                <a:sym typeface=""/>
              </a:rPr>
              <a:t> </a:t>
            </a:r>
            <a:r>
              <a:rPr lang="en-US" sz="799" kern="0" dirty="0" err="1">
                <a:solidFill>
                  <a:srgbClr val="0C1C1D">
                    <a:lumMod val="100000"/>
                  </a:srgbClr>
                </a:solidFill>
                <a:latin typeface="Arial" panose="020B0604020202020204" pitchFamily="34" charset="0"/>
                <a:sym typeface=""/>
              </a:rPr>
              <a:t>für</a:t>
            </a:r>
            <a:r>
              <a:rPr lang="en-US" sz="799" kern="0" dirty="0">
                <a:solidFill>
                  <a:srgbClr val="0C1C1D">
                    <a:lumMod val="100000"/>
                  </a:srgbClr>
                </a:solidFill>
                <a:latin typeface="Arial" panose="020B0604020202020204" pitchFamily="34" charset="0"/>
                <a:sym typeface=""/>
              </a:rPr>
              <a:t> die </a:t>
            </a:r>
            <a:r>
              <a:rPr lang="en-US" sz="799" kern="0" dirty="0" err="1">
                <a:solidFill>
                  <a:srgbClr val="0C1C1D">
                    <a:lumMod val="100000"/>
                  </a:srgbClr>
                </a:solidFill>
                <a:latin typeface="Arial" panose="020B0604020202020204" pitchFamily="34" charset="0"/>
                <a:sym typeface=""/>
              </a:rPr>
              <a:t>Primärversorgung</a:t>
            </a:r>
            <a:r>
              <a:rPr lang="en-US" sz="799" kern="0" dirty="0">
                <a:solidFill>
                  <a:srgbClr val="0C1C1D">
                    <a:lumMod val="100000"/>
                  </a:srgbClr>
                </a:solidFill>
                <a:latin typeface="Arial" panose="020B0604020202020204" pitchFamily="34" charset="0"/>
                <a:sym typeface=""/>
              </a:rPr>
              <a:t>. </a:t>
            </a:r>
            <a:r>
              <a:rPr lang="en-US" sz="799" kern="0" dirty="0" err="1">
                <a:solidFill>
                  <a:srgbClr val="0C1C1D">
                    <a:lumMod val="100000"/>
                  </a:srgbClr>
                </a:solidFill>
                <a:latin typeface="Arial" panose="020B0604020202020204" pitchFamily="34" charset="0"/>
                <a:sym typeface=""/>
              </a:rPr>
              <a:t>Verfügbar</a:t>
            </a:r>
            <a:r>
              <a:rPr lang="en-US" sz="799" kern="0" dirty="0">
                <a:solidFill>
                  <a:srgbClr val="0C1C1D">
                    <a:lumMod val="100000"/>
                  </a:srgbClr>
                </a:solidFill>
                <a:latin typeface="Arial" panose="020B0604020202020204" pitchFamily="34" charset="0"/>
                <a:sym typeface=""/>
              </a:rPr>
              <a:t> </a:t>
            </a:r>
            <a:r>
              <a:rPr lang="en-US" sz="799" kern="0" dirty="0" err="1">
                <a:solidFill>
                  <a:srgbClr val="0C1C1D">
                    <a:lumMod val="100000"/>
                  </a:srgbClr>
                </a:solidFill>
                <a:latin typeface="Arial" panose="020B0604020202020204" pitchFamily="34" charset="0"/>
                <a:sym typeface=""/>
              </a:rPr>
              <a:t>auf:</a:t>
            </a:r>
            <a:r>
              <a:rPr lang="en-US" sz="799" u="sng" kern="0" dirty="0" err="1">
                <a:solidFill>
                  <a:srgbClr val="009999">
                    <a:lumMod val="100000"/>
                  </a:srgbClr>
                </a:solidFill>
                <a:uFill>
                  <a:solidFill>
                    <a:srgbClr val="009999"/>
                  </a:solidFill>
                </a:uFill>
                <a:latin typeface="Arial" panose="020B0604020202020204" pitchFamily="34" charset="0"/>
                <a:sym typeface=""/>
                <a:hlinkClick r:id="rId2">
                  <a:extLst>
                    <a:ext uri="{A12FA001-AC4F-418D-AE19-62706E023703}">
                      <ahyp:hlinkClr xmlns:ahyp="http://schemas.microsoft.com/office/drawing/2018/hyperlinkcolor" val="tx"/>
                    </a:ext>
                  </a:extLst>
                </a:hlinkClick>
              </a:rPr>
              <a:t>https</a:t>
            </a:r>
            <a:r>
              <a:rPr lang="en-US" sz="799" u="sng" kern="0" dirty="0">
                <a:solidFill>
                  <a:srgbClr val="009999">
                    <a:lumMod val="100000"/>
                  </a:srgbClr>
                </a:solidFill>
                <a:uFill>
                  <a:solidFill>
                    <a:srgbClr val="009999"/>
                  </a:solidFill>
                </a:uFill>
                <a:latin typeface="Arial" panose="020B0604020202020204" pitchFamily="34" charset="0"/>
                <a:sym typeface=""/>
                <a:hlinkClick r:id="rId2">
                  <a:extLst>
                    <a:ext uri="{A12FA001-AC4F-418D-AE19-62706E023703}">
                      <ahyp:hlinkClr xmlns:ahyp="http://schemas.microsoft.com/office/drawing/2018/hyperlinkcolor" val="tx"/>
                    </a:ext>
                  </a:extLst>
                </a:hlinkClick>
              </a:rPr>
              <a:t>://www.ipcrg.org/dth10</a:t>
            </a:r>
            <a:r>
              <a:rPr sz="1798" dirty="0"/>
              <a:t> </a:t>
            </a:r>
            <a:endParaRPr lang="en-US" sz="799" kern="0" dirty="0">
              <a:solidFill>
                <a:srgbClr val="009999">
                  <a:lumMod val="100000"/>
                </a:srgbClr>
              </a:solidFill>
              <a:latin typeface="Arial" panose="020B0604020202020204" pitchFamily="34" charset="0"/>
              <a:sym typeface=""/>
            </a:endParaRPr>
          </a:p>
        </p:txBody>
      </p:sp>
      <p:sp>
        <p:nvSpPr>
          <p:cNvPr id="5" name="object 5"/>
          <p:cNvSpPr/>
          <p:nvPr/>
        </p:nvSpPr>
        <p:spPr>
          <a:xfrm>
            <a:off x="8011994" y="91326"/>
            <a:ext cx="1044174" cy="669733"/>
          </a:xfrm>
          <a:prstGeom prst="rect">
            <a:avLst/>
          </a:prstGeom>
          <a:blipFill>
            <a:blip r:embed="rId3" cstate="print"/>
            <a:stretch>
              <a:fillRect/>
            </a:stretch>
          </a:blipFill>
        </p:spPr>
        <p:txBody>
          <a:bodyPr wrap="square" lIns="0" tIns="0" rIns="0" bIns="0"/>
          <a:lstStyle/>
          <a:p>
            <a:endParaRPr sz="1798"/>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41474" y="423606"/>
            <a:ext cx="4661495" cy="391312"/>
          </a:xfrm>
          <a:prstGeom prst="rect">
            <a:avLst/>
          </a:prstGeom>
        </p:spPr>
        <p:txBody>
          <a:bodyPr vert="horz" wrap="square" lIns="0" tIns="12684" rIns="0" bIns="0">
            <a:spAutoFit/>
          </a:bodyPr>
          <a:lstStyle/>
          <a:p>
            <a:pPr marL="12685">
              <a:spcBef>
                <a:spcPts val="100"/>
              </a:spcBef>
            </a:pPr>
            <a:r>
              <a:rPr lang="en-US" sz="2397" dirty="0" err="1">
                <a:latin typeface="Arial" panose="020B0604020202020204" pitchFamily="34" charset="0"/>
                <a:cs typeface="+mn-cs"/>
                <a:sym typeface=""/>
              </a:rPr>
              <a:t>Multimorbidität</a:t>
            </a:r>
            <a:r>
              <a:rPr lang="en-US" sz="2397" dirty="0">
                <a:latin typeface="Arial" panose="020B0604020202020204" pitchFamily="34" charset="0"/>
                <a:cs typeface="+mn-cs"/>
                <a:sym typeface=""/>
              </a:rPr>
              <a:t> in COPD (II)</a:t>
            </a:r>
          </a:p>
        </p:txBody>
      </p:sp>
      <p:sp>
        <p:nvSpPr>
          <p:cNvPr id="3" name="object 3"/>
          <p:cNvSpPr txBox="1"/>
          <p:nvPr/>
        </p:nvSpPr>
        <p:spPr>
          <a:xfrm>
            <a:off x="420973" y="1337325"/>
            <a:ext cx="7061372" cy="1774962"/>
          </a:xfrm>
          <a:prstGeom prst="rect">
            <a:avLst/>
          </a:prstGeom>
        </p:spPr>
        <p:txBody>
          <a:bodyPr vert="horz" wrap="square" lIns="0" tIns="12684" rIns="0" bIns="0">
            <a:spAutoFit/>
          </a:bodyPr>
          <a:lstStyle/>
          <a:p>
            <a:pPr marL="271454" marR="5074" indent="-259403">
              <a:lnSpc>
                <a:spcPct val="120100"/>
              </a:lnSpc>
              <a:spcBef>
                <a:spcPts val="100"/>
              </a:spcBef>
              <a:buClr>
                <a:srgbClr val="000000"/>
              </a:buClr>
              <a:buSzPct val="131250"/>
              <a:buFont typeface="Times New Roman"/>
              <a:buChar char="•"/>
              <a:tabLst>
                <a:tab pos="271454" algn="l"/>
                <a:tab pos="272088" algn="l"/>
              </a:tabLst>
            </a:pPr>
            <a:r>
              <a:rPr lang="en-US" sz="1598" kern="0">
                <a:solidFill>
                  <a:srgbClr val="0C1C1D">
                    <a:lumMod val="100000"/>
                  </a:srgbClr>
                </a:solidFill>
                <a:latin typeface="Arial" panose="020B0604020202020204" pitchFamily="34" charset="0"/>
                <a:sym typeface=""/>
              </a:rPr>
              <a:t>Komorbiditäten treten häufig in Clustern auf, was auf gemeinsame Risikofaktoren (z. B. Rauchen, Inaktivität), gemeinsame zugrunde liegende pathobiologische Mechanismen (z. B. beschleunigtes Altern) und Nebenwirkungen der COPD-Behandlung hindeutet</a:t>
            </a:r>
          </a:p>
          <a:p>
            <a:pPr>
              <a:spcBef>
                <a:spcPts val="40"/>
              </a:spcBef>
              <a:buFont typeface="Times New Roman"/>
              <a:buChar char="•"/>
            </a:pPr>
            <a:endParaRPr lang="en-US" sz="2197" dirty="0">
              <a:latin typeface="Arial" panose="020B0604020202020204" pitchFamily="34" charset="0"/>
              <a:sym typeface=""/>
            </a:endParaRPr>
          </a:p>
          <a:p>
            <a:pPr marL="271454" indent="-259403">
              <a:buClr>
                <a:srgbClr val="000000"/>
              </a:buClr>
              <a:buSzPct val="131250"/>
              <a:buFont typeface="Times New Roman"/>
              <a:buChar char="•"/>
              <a:tabLst>
                <a:tab pos="271454" algn="l"/>
                <a:tab pos="272088" algn="l"/>
              </a:tabLst>
            </a:pPr>
            <a:r>
              <a:rPr lang="en-US" sz="1598">
                <a:solidFill>
                  <a:srgbClr val="0C1C1D"/>
                </a:solidFill>
                <a:latin typeface="Arial" panose="020B0604020202020204" pitchFamily="34" charset="0"/>
                <a:sym typeface=""/>
              </a:rPr>
              <a:t>Zu den häufigen Komorbiditäten bei Patienten mit COPD gehören:</a:t>
            </a:r>
            <a:endParaRPr lang="en-US" sz="1598" dirty="0">
              <a:latin typeface="Arial" panose="020B0604020202020204" pitchFamily="34" charset="0"/>
              <a:sym typeface=""/>
            </a:endParaRPr>
          </a:p>
        </p:txBody>
      </p:sp>
      <p:sp>
        <p:nvSpPr>
          <p:cNvPr id="4" name="object 4"/>
          <p:cNvSpPr/>
          <p:nvPr/>
        </p:nvSpPr>
        <p:spPr>
          <a:xfrm>
            <a:off x="8011994" y="91326"/>
            <a:ext cx="1044174" cy="669733"/>
          </a:xfrm>
          <a:prstGeom prst="rect">
            <a:avLst/>
          </a:prstGeom>
          <a:blipFill>
            <a:blip r:embed="rId2" cstate="print"/>
            <a:stretch>
              <a:fillRect/>
            </a:stretch>
          </a:blipFill>
        </p:spPr>
        <p:txBody>
          <a:bodyPr wrap="square" lIns="0" tIns="0" rIns="0" bIns="0"/>
          <a:lstStyle/>
          <a:p>
            <a:endParaRPr sz="1798"/>
          </a:p>
        </p:txBody>
      </p:sp>
      <p:graphicFrame>
        <p:nvGraphicFramePr>
          <p:cNvPr id="5" name="object 5"/>
          <p:cNvGraphicFramePr>
            <a:graphicFrameLocks noGrp="1"/>
          </p:cNvGraphicFramePr>
          <p:nvPr/>
        </p:nvGraphicFramePr>
        <p:xfrm>
          <a:off x="1756076" y="3180598"/>
          <a:ext cx="5198043" cy="1672745"/>
        </p:xfrm>
        <a:graphic>
          <a:graphicData uri="http://schemas.openxmlformats.org/drawingml/2006/table">
            <a:tbl>
              <a:tblPr firstRow="1" bandRow="1">
                <a:tableStyleId>{2D5ABB26-0587-4C30-8999-92F81FD0307C}</a:tableStyleId>
              </a:tblPr>
              <a:tblGrid>
                <a:gridCol w="2562237">
                  <a:extLst>
                    <a:ext uri="{9D8B030D-6E8A-4147-A177-3AD203B41FA5}">
                      <a16:colId xmlns:a16="http://schemas.microsoft.com/office/drawing/2014/main" val="20000"/>
                    </a:ext>
                  </a:extLst>
                </a:gridCol>
                <a:gridCol w="2635806">
                  <a:extLst>
                    <a:ext uri="{9D8B030D-6E8A-4147-A177-3AD203B41FA5}">
                      <a16:colId xmlns:a16="http://schemas.microsoft.com/office/drawing/2014/main" val="20001"/>
                    </a:ext>
                  </a:extLst>
                </a:gridCol>
              </a:tblGrid>
              <a:tr h="280482">
                <a:tc>
                  <a:txBody>
                    <a:bodyPr/>
                    <a:lstStyle/>
                    <a:p>
                      <a:pPr marL="169545" algn="l">
                        <a:lnSpc>
                          <a:spcPct val="100000"/>
                        </a:lnSpc>
                        <a:spcBef>
                          <a:spcPts val="575"/>
                        </a:spcBef>
                      </a:pPr>
                      <a:r>
                        <a:rPr lang="en-US" sz="1300" spc="0">
                          <a:solidFill>
                            <a:srgbClr val="074A87"/>
                          </a:solidFill>
                          <a:latin typeface="Arial" panose="020B0604020202020204" pitchFamily="34" charset="0"/>
                          <a:ea typeface="+mn-ea"/>
                          <a:cs typeface="+mn-cs"/>
                          <a:sym typeface=""/>
                        </a:rPr>
                        <a:t>Cardiovaskuläre Erkrankungen</a:t>
                      </a:r>
                      <a:endParaRPr lang="en-US" sz="1300" spc="0" dirty="0">
                        <a:solidFill>
                          <a:srgbClr val="074A87"/>
                        </a:solidFill>
                        <a:latin typeface="Arial" panose="020B0604020202020204" pitchFamily="34" charset="0"/>
                        <a:ea typeface="+mn-ea"/>
                        <a:cs typeface="+mn-cs"/>
                        <a:sym typeface=""/>
                      </a:endParaRPr>
                    </a:p>
                  </a:txBody>
                  <a:tcPr marL="0" marR="0" marT="0" marB="0"/>
                </a:tc>
                <a:tc>
                  <a:txBody>
                    <a:bodyPr/>
                    <a:lstStyle/>
                    <a:p>
                      <a:pPr marL="0" marR="153670" algn="r">
                        <a:lnSpc>
                          <a:spcPct val="100000"/>
                        </a:lnSpc>
                        <a:spcBef>
                          <a:spcPts val="575"/>
                        </a:spcBef>
                      </a:pPr>
                      <a:r>
                        <a:rPr lang="en-US" sz="1300" spc="0" dirty="0" err="1">
                          <a:solidFill>
                            <a:srgbClr val="074A87"/>
                          </a:solidFill>
                          <a:latin typeface="Arial" panose="020B0604020202020204" pitchFamily="34" charset="0"/>
                          <a:ea typeface="+mn-ea"/>
                          <a:cs typeface="+mn-cs"/>
                          <a:sym typeface=""/>
                        </a:rPr>
                        <a:t>Metabolisches</a:t>
                      </a:r>
                      <a:r>
                        <a:rPr lang="en-US" sz="1300" spc="0" dirty="0">
                          <a:solidFill>
                            <a:srgbClr val="074A87"/>
                          </a:solidFill>
                          <a:latin typeface="Arial" panose="020B0604020202020204" pitchFamily="34" charset="0"/>
                          <a:ea typeface="+mn-ea"/>
                          <a:cs typeface="+mn-cs"/>
                          <a:sym typeface=""/>
                        </a:rPr>
                        <a:t> </a:t>
                      </a:r>
                      <a:r>
                        <a:rPr lang="en-US" sz="1300" spc="0" dirty="0" err="1">
                          <a:solidFill>
                            <a:srgbClr val="074A87"/>
                          </a:solidFill>
                          <a:latin typeface="Arial" panose="020B0604020202020204" pitchFamily="34" charset="0"/>
                          <a:ea typeface="+mn-ea"/>
                          <a:cs typeface="+mn-cs"/>
                          <a:sym typeface=""/>
                        </a:rPr>
                        <a:t>Syndrom</a:t>
                      </a:r>
                      <a:endParaRPr lang="en-US" sz="1300" spc="0" dirty="0">
                        <a:solidFill>
                          <a:srgbClr val="074A87"/>
                        </a:solidFill>
                        <a:latin typeface="Arial" panose="020B0604020202020204" pitchFamily="34" charset="0"/>
                        <a:ea typeface="+mn-ea"/>
                        <a:cs typeface="+mn-cs"/>
                        <a:sym typeface=""/>
                      </a:endParaRPr>
                    </a:p>
                  </a:txBody>
                  <a:tcPr marL="0" marR="0" marT="0" marB="0"/>
                </a:tc>
                <a:extLst>
                  <a:ext uri="{0D108BD9-81ED-4DB2-BD59-A6C34878D82A}">
                    <a16:rowId xmlns:a16="http://schemas.microsoft.com/office/drawing/2014/main" val="10000"/>
                  </a:ext>
                </a:extLst>
              </a:tr>
              <a:tr h="370372">
                <a:tc>
                  <a:txBody>
                    <a:bodyPr/>
                    <a:lstStyle/>
                    <a:p>
                      <a:pPr marL="169545" algn="l">
                        <a:lnSpc>
                          <a:spcPct val="100000"/>
                        </a:lnSpc>
                        <a:spcBef>
                          <a:spcPts val="575"/>
                        </a:spcBef>
                      </a:pPr>
                      <a:r>
                        <a:rPr lang="en-US" sz="1300" spc="0" dirty="0" err="1">
                          <a:solidFill>
                            <a:srgbClr val="074A87"/>
                          </a:solidFill>
                          <a:latin typeface="Arial" panose="020B0604020202020204" pitchFamily="34" charset="0"/>
                          <a:ea typeface="+mn-ea"/>
                          <a:cs typeface="+mn-cs"/>
                          <a:sym typeface=""/>
                        </a:rPr>
                        <a:t>Muskelschwäche</a:t>
                      </a:r>
                      <a:endParaRPr lang="en-US" sz="1300" spc="0" dirty="0">
                        <a:solidFill>
                          <a:srgbClr val="074A87"/>
                        </a:solidFill>
                        <a:latin typeface="Arial" panose="020B0604020202020204" pitchFamily="34" charset="0"/>
                        <a:ea typeface="+mn-ea"/>
                        <a:cs typeface="+mn-cs"/>
                        <a:sym typeface=""/>
                      </a:endParaRPr>
                    </a:p>
                  </a:txBody>
                  <a:tcPr marL="0" marR="0" marT="72935" marB="0"/>
                </a:tc>
                <a:tc>
                  <a:txBody>
                    <a:bodyPr/>
                    <a:lstStyle/>
                    <a:p>
                      <a:pPr marL="0" marR="153670" algn="r">
                        <a:lnSpc>
                          <a:spcPct val="100000"/>
                        </a:lnSpc>
                        <a:spcBef>
                          <a:spcPts val="575"/>
                        </a:spcBef>
                      </a:pPr>
                      <a:r>
                        <a:rPr lang="en-US" sz="1300" spc="0" dirty="0">
                          <a:solidFill>
                            <a:srgbClr val="074A87"/>
                          </a:solidFill>
                          <a:latin typeface="Arial" panose="020B0604020202020204" pitchFamily="34" charset="0"/>
                          <a:ea typeface="+mn-ea"/>
                          <a:cs typeface="+mn-cs"/>
                          <a:sym typeface=""/>
                        </a:rPr>
                        <a:t>Diabetes</a:t>
                      </a:r>
                    </a:p>
                  </a:txBody>
                  <a:tcPr marL="0" marR="0" marT="72935" marB="0"/>
                </a:tc>
                <a:extLst>
                  <a:ext uri="{0D108BD9-81ED-4DB2-BD59-A6C34878D82A}">
                    <a16:rowId xmlns:a16="http://schemas.microsoft.com/office/drawing/2014/main" val="10001"/>
                  </a:ext>
                </a:extLst>
              </a:tr>
              <a:tr h="370818">
                <a:tc>
                  <a:txBody>
                    <a:bodyPr/>
                    <a:lstStyle/>
                    <a:p>
                      <a:pPr marL="169545" algn="l">
                        <a:lnSpc>
                          <a:spcPct val="100000"/>
                        </a:lnSpc>
                        <a:spcBef>
                          <a:spcPts val="575"/>
                        </a:spcBef>
                      </a:pPr>
                      <a:r>
                        <a:rPr lang="en-US" sz="1300" spc="0" dirty="0" err="1">
                          <a:solidFill>
                            <a:srgbClr val="074A87"/>
                          </a:solidFill>
                          <a:latin typeface="Arial" panose="020B0604020202020204" pitchFamily="34" charset="0"/>
                          <a:ea typeface="+mn-ea"/>
                          <a:cs typeface="+mn-cs"/>
                          <a:sym typeface=""/>
                        </a:rPr>
                        <a:t>Osteoporose</a:t>
                      </a:r>
                      <a:endParaRPr lang="en-US" sz="1300" spc="0" dirty="0">
                        <a:solidFill>
                          <a:srgbClr val="074A87"/>
                        </a:solidFill>
                        <a:latin typeface="Arial" panose="020B0604020202020204" pitchFamily="34" charset="0"/>
                        <a:ea typeface="+mn-ea"/>
                        <a:cs typeface="+mn-cs"/>
                        <a:sym typeface=""/>
                      </a:endParaRPr>
                    </a:p>
                  </a:txBody>
                  <a:tcPr marL="0" marR="0" marT="72935" marB="0"/>
                </a:tc>
                <a:tc>
                  <a:txBody>
                    <a:bodyPr/>
                    <a:lstStyle/>
                    <a:p>
                      <a:pPr marL="0" marR="153670" algn="r">
                        <a:lnSpc>
                          <a:spcPct val="100000"/>
                        </a:lnSpc>
                        <a:spcBef>
                          <a:spcPts val="575"/>
                        </a:spcBef>
                      </a:pPr>
                      <a:r>
                        <a:rPr lang="en-US" sz="1300" spc="0" dirty="0" err="1">
                          <a:solidFill>
                            <a:srgbClr val="074A87"/>
                          </a:solidFill>
                          <a:latin typeface="Arial" panose="020B0604020202020204" pitchFamily="34" charset="0"/>
                          <a:ea typeface="+mn-ea"/>
                          <a:cs typeface="+mn-cs"/>
                          <a:sym typeface=""/>
                        </a:rPr>
                        <a:t>gastroösophagealer</a:t>
                      </a:r>
                      <a:r>
                        <a:rPr lang="en-US" sz="1300" spc="0" dirty="0">
                          <a:solidFill>
                            <a:srgbClr val="074A87"/>
                          </a:solidFill>
                          <a:latin typeface="Arial" panose="020B0604020202020204" pitchFamily="34" charset="0"/>
                          <a:ea typeface="+mn-ea"/>
                          <a:cs typeface="+mn-cs"/>
                          <a:sym typeface=""/>
                        </a:rPr>
                        <a:t> Reflux</a:t>
                      </a:r>
                    </a:p>
                  </a:txBody>
                  <a:tcPr marL="0" marR="0" marT="72935" marB="0"/>
                </a:tc>
                <a:extLst>
                  <a:ext uri="{0D108BD9-81ED-4DB2-BD59-A6C34878D82A}">
                    <a16:rowId xmlns:a16="http://schemas.microsoft.com/office/drawing/2014/main" val="10002"/>
                  </a:ext>
                </a:extLst>
              </a:tr>
              <a:tr h="370603">
                <a:tc>
                  <a:txBody>
                    <a:bodyPr/>
                    <a:lstStyle/>
                    <a:p>
                      <a:pPr marL="169545" algn="l">
                        <a:lnSpc>
                          <a:spcPct val="100000"/>
                        </a:lnSpc>
                        <a:spcBef>
                          <a:spcPts val="575"/>
                        </a:spcBef>
                      </a:pPr>
                      <a:r>
                        <a:rPr lang="en-US" sz="1300" spc="0" dirty="0">
                          <a:solidFill>
                            <a:srgbClr val="074A87"/>
                          </a:solidFill>
                          <a:latin typeface="Arial" panose="020B0604020202020204" pitchFamily="34" charset="0"/>
                          <a:ea typeface="+mn-ea"/>
                          <a:cs typeface="+mn-cs"/>
                          <a:sym typeface=""/>
                        </a:rPr>
                        <a:t>Angst und Depression</a:t>
                      </a:r>
                    </a:p>
                  </a:txBody>
                  <a:tcPr marL="0" marR="0" marT="72935" marB="0"/>
                </a:tc>
                <a:tc>
                  <a:txBody>
                    <a:bodyPr/>
                    <a:lstStyle/>
                    <a:p>
                      <a:pPr marL="0" marR="153670" algn="r">
                        <a:lnSpc>
                          <a:spcPct val="100000"/>
                        </a:lnSpc>
                        <a:spcBef>
                          <a:spcPts val="575"/>
                        </a:spcBef>
                      </a:pPr>
                      <a:r>
                        <a:rPr lang="en-US" sz="1300" spc="0" dirty="0" err="1">
                          <a:solidFill>
                            <a:srgbClr val="074A87"/>
                          </a:solidFill>
                          <a:latin typeface="Arial" panose="020B0604020202020204" pitchFamily="34" charset="0"/>
                          <a:ea typeface="+mn-ea"/>
                          <a:cs typeface="+mn-cs"/>
                          <a:sym typeface=""/>
                        </a:rPr>
                        <a:t>Bronchiektasie</a:t>
                      </a:r>
                      <a:endParaRPr lang="en-US" sz="1300" spc="0" dirty="0">
                        <a:solidFill>
                          <a:srgbClr val="074A87"/>
                        </a:solidFill>
                        <a:latin typeface="Arial" panose="020B0604020202020204" pitchFamily="34" charset="0"/>
                        <a:ea typeface="+mn-ea"/>
                        <a:cs typeface="+mn-cs"/>
                        <a:sym typeface=""/>
                      </a:endParaRPr>
                    </a:p>
                  </a:txBody>
                  <a:tcPr marL="0" marR="0" marT="72935" marB="0"/>
                </a:tc>
                <a:extLst>
                  <a:ext uri="{0D108BD9-81ED-4DB2-BD59-A6C34878D82A}">
                    <a16:rowId xmlns:a16="http://schemas.microsoft.com/office/drawing/2014/main" val="10003"/>
                  </a:ext>
                </a:extLst>
              </a:tr>
              <a:tr h="280470">
                <a:tc>
                  <a:txBody>
                    <a:bodyPr/>
                    <a:lstStyle/>
                    <a:p>
                      <a:pPr marL="169545" algn="l">
                        <a:lnSpc>
                          <a:spcPct val="100000"/>
                        </a:lnSpc>
                        <a:spcBef>
                          <a:spcPts val="575"/>
                        </a:spcBef>
                      </a:pPr>
                      <a:r>
                        <a:rPr lang="en-US" sz="1300" spc="0" dirty="0" err="1">
                          <a:solidFill>
                            <a:srgbClr val="074A87"/>
                          </a:solidFill>
                          <a:latin typeface="Arial" panose="020B0604020202020204" pitchFamily="34" charset="0"/>
                          <a:ea typeface="+mn-ea"/>
                          <a:cs typeface="+mn-cs"/>
                          <a:sym typeface=""/>
                        </a:rPr>
                        <a:t>Bronchialkarzinom</a:t>
                      </a:r>
                      <a:endParaRPr lang="en-US" sz="1300" spc="0" dirty="0">
                        <a:solidFill>
                          <a:srgbClr val="074A87"/>
                        </a:solidFill>
                        <a:latin typeface="Arial" panose="020B0604020202020204" pitchFamily="34" charset="0"/>
                        <a:ea typeface="+mn-ea"/>
                        <a:cs typeface="+mn-cs"/>
                        <a:sym typeface=""/>
                      </a:endParaRPr>
                    </a:p>
                  </a:txBody>
                  <a:tcPr marL="0" marR="0" marT="72935" marB="0"/>
                </a:tc>
                <a:tc>
                  <a:txBody>
                    <a:bodyPr/>
                    <a:lstStyle/>
                    <a:p>
                      <a:pPr marL="0" marR="153670" algn="r">
                        <a:lnSpc>
                          <a:spcPct val="100000"/>
                        </a:lnSpc>
                        <a:spcBef>
                          <a:spcPts val="575"/>
                        </a:spcBef>
                      </a:pPr>
                      <a:r>
                        <a:rPr lang="en-US" sz="1300" spc="0" dirty="0" err="1">
                          <a:solidFill>
                            <a:srgbClr val="074A87"/>
                          </a:solidFill>
                          <a:latin typeface="Arial" panose="020B0604020202020204" pitchFamily="34" charset="0"/>
                          <a:ea typeface="+mn-ea"/>
                          <a:cs typeface="+mn-cs"/>
                          <a:sym typeface=""/>
                        </a:rPr>
                        <a:t>Obstruktive</a:t>
                      </a:r>
                      <a:r>
                        <a:rPr lang="en-US" sz="1300" spc="0" dirty="0">
                          <a:solidFill>
                            <a:srgbClr val="074A87"/>
                          </a:solidFill>
                          <a:latin typeface="Arial" panose="020B0604020202020204" pitchFamily="34" charset="0"/>
                          <a:ea typeface="+mn-ea"/>
                          <a:cs typeface="+mn-cs"/>
                          <a:sym typeface=""/>
                        </a:rPr>
                        <a:t> </a:t>
                      </a:r>
                      <a:r>
                        <a:rPr lang="en-US" sz="1300" spc="0" dirty="0" err="1">
                          <a:solidFill>
                            <a:srgbClr val="074A87"/>
                          </a:solidFill>
                          <a:latin typeface="Arial" panose="020B0604020202020204" pitchFamily="34" charset="0"/>
                          <a:ea typeface="+mn-ea"/>
                          <a:cs typeface="+mn-cs"/>
                          <a:sym typeface=""/>
                        </a:rPr>
                        <a:t>Schlafapnoe</a:t>
                      </a:r>
                      <a:endParaRPr lang="en-US" sz="1300" spc="0" dirty="0">
                        <a:solidFill>
                          <a:srgbClr val="074A87"/>
                        </a:solidFill>
                        <a:latin typeface="Arial" panose="020B0604020202020204" pitchFamily="34" charset="0"/>
                        <a:ea typeface="+mn-ea"/>
                        <a:cs typeface="+mn-cs"/>
                        <a:sym typeface=""/>
                      </a:endParaRPr>
                    </a:p>
                  </a:txBody>
                  <a:tcPr marL="0" marR="0" marT="72935" marB="0"/>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4926" y="212463"/>
            <a:ext cx="5281632" cy="879658"/>
          </a:xfrm>
          <a:prstGeom prst="rect">
            <a:avLst/>
          </a:prstGeom>
        </p:spPr>
        <p:txBody>
          <a:bodyPr vert="horz" wrap="square" lIns="0" tIns="13953" rIns="0" bIns="0">
            <a:spAutoFit/>
          </a:bodyPr>
          <a:lstStyle/>
          <a:p>
            <a:pPr marL="374200" marR="5074" indent="-365955">
              <a:spcBef>
                <a:spcPts val="110"/>
              </a:spcBef>
            </a:pPr>
            <a:r>
              <a:rPr lang="en-US" dirty="0">
                <a:latin typeface="Arial" panose="020B0604020202020204" pitchFamily="34" charset="0"/>
                <a:cs typeface="+mn-cs"/>
                <a:sym typeface=""/>
              </a:rPr>
              <a:t>Management des </a:t>
            </a:r>
            <a:r>
              <a:rPr lang="en-US" dirty="0" err="1">
                <a:latin typeface="Arial" panose="020B0604020202020204" pitchFamily="34" charset="0"/>
                <a:cs typeface="+mn-cs"/>
                <a:sym typeface=""/>
              </a:rPr>
              <a:t>multimorbiden</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Patienten</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mit</a:t>
            </a:r>
            <a:r>
              <a:rPr lang="en-US" dirty="0">
                <a:latin typeface="Arial" panose="020B0604020202020204" pitchFamily="34" charset="0"/>
                <a:cs typeface="+mn-cs"/>
                <a:sym typeface=""/>
              </a:rPr>
              <a:t> COPD (I)</a:t>
            </a:r>
          </a:p>
        </p:txBody>
      </p:sp>
      <p:sp>
        <p:nvSpPr>
          <p:cNvPr id="3" name="object 3"/>
          <p:cNvSpPr txBox="1"/>
          <p:nvPr/>
        </p:nvSpPr>
        <p:spPr>
          <a:xfrm>
            <a:off x="420973" y="1367246"/>
            <a:ext cx="7853509" cy="3585530"/>
          </a:xfrm>
          <a:prstGeom prst="rect">
            <a:avLst/>
          </a:prstGeom>
        </p:spPr>
        <p:txBody>
          <a:bodyPr vert="horz" wrap="square" lIns="0" tIns="12050" rIns="0" bIns="0">
            <a:spAutoFit/>
          </a:bodyPr>
          <a:lstStyle/>
          <a:p>
            <a:pPr marL="271454" indent="-259403">
              <a:spcBef>
                <a:spcPts val="95"/>
              </a:spcBef>
              <a:buClr>
                <a:srgbClr val="000000"/>
              </a:buClr>
              <a:buSzPct val="126923"/>
              <a:buFont typeface="Times New Roman"/>
              <a:buChar char="•"/>
              <a:tabLst>
                <a:tab pos="271454" algn="l"/>
                <a:tab pos="272088" algn="l"/>
              </a:tabLst>
            </a:pPr>
            <a:r>
              <a:rPr lang="en-US" sz="1298" kern="0" dirty="0">
                <a:solidFill>
                  <a:srgbClr val="0C1C1D">
                    <a:lumMod val="100000"/>
                  </a:srgbClr>
                </a:solidFill>
                <a:latin typeface="Arial" panose="020B0604020202020204" pitchFamily="34" charset="0"/>
                <a:sym typeface=""/>
              </a:rPr>
              <a:t>Das Management </a:t>
            </a:r>
            <a:r>
              <a:rPr lang="en-US" sz="1298" kern="0" dirty="0" err="1">
                <a:solidFill>
                  <a:srgbClr val="0C1C1D">
                    <a:lumMod val="100000"/>
                  </a:srgbClr>
                </a:solidFill>
                <a:latin typeface="Arial" panose="020B0604020202020204" pitchFamily="34" charset="0"/>
                <a:sym typeface=""/>
              </a:rPr>
              <a:t>einzelner</a:t>
            </a:r>
            <a:r>
              <a:rPr lang="en-US" sz="1298" kern="0" dirty="0">
                <a:solidFill>
                  <a:srgbClr val="0C1C1D">
                    <a:lumMod val="100000"/>
                  </a:srgbClr>
                </a:solidFill>
                <a:latin typeface="Arial" panose="020B0604020202020204" pitchFamily="34" charset="0"/>
                <a:sym typeface=""/>
              </a:rPr>
              <a:t> </a:t>
            </a:r>
            <a:r>
              <a:rPr lang="en-US" sz="1298" kern="0" dirty="0" err="1">
                <a:solidFill>
                  <a:srgbClr val="0C1C1D">
                    <a:lumMod val="100000"/>
                  </a:srgbClr>
                </a:solidFill>
                <a:latin typeface="Arial" panose="020B0604020202020204" pitchFamily="34" charset="0"/>
                <a:sym typeface=""/>
              </a:rPr>
              <a:t>Patienten</a:t>
            </a:r>
            <a:r>
              <a:rPr lang="en-US" sz="1298" kern="0" dirty="0">
                <a:solidFill>
                  <a:srgbClr val="0C1C1D">
                    <a:lumMod val="100000"/>
                  </a:srgbClr>
                </a:solidFill>
                <a:latin typeface="Arial" panose="020B0604020202020204" pitchFamily="34" charset="0"/>
                <a:sym typeface=""/>
              </a:rPr>
              <a:t> </a:t>
            </a:r>
            <a:r>
              <a:rPr lang="en-US" sz="1298" kern="0" dirty="0" err="1">
                <a:solidFill>
                  <a:srgbClr val="0C1C1D">
                    <a:lumMod val="100000"/>
                  </a:srgbClr>
                </a:solidFill>
                <a:latin typeface="Arial" panose="020B0604020202020204" pitchFamily="34" charset="0"/>
                <a:sym typeface=""/>
              </a:rPr>
              <a:t>mit</a:t>
            </a:r>
            <a:r>
              <a:rPr lang="en-US" sz="1298" kern="0" dirty="0">
                <a:solidFill>
                  <a:srgbClr val="0C1C1D">
                    <a:lumMod val="100000"/>
                  </a:srgbClr>
                </a:solidFill>
                <a:latin typeface="Arial" panose="020B0604020202020204" pitchFamily="34" charset="0"/>
                <a:sym typeface=""/>
              </a:rPr>
              <a:t> COPD und </a:t>
            </a:r>
            <a:r>
              <a:rPr lang="en-US" sz="1298" kern="0" dirty="0" err="1">
                <a:solidFill>
                  <a:srgbClr val="0C1C1D">
                    <a:lumMod val="100000"/>
                  </a:srgbClr>
                </a:solidFill>
                <a:latin typeface="Arial" panose="020B0604020202020204" pitchFamily="34" charset="0"/>
                <a:sym typeface=""/>
              </a:rPr>
              <a:t>Multimorbiditäten</a:t>
            </a:r>
            <a:r>
              <a:rPr lang="en-US" sz="1298" kern="0" dirty="0">
                <a:solidFill>
                  <a:srgbClr val="0C1C1D">
                    <a:lumMod val="100000"/>
                  </a:srgbClr>
                </a:solidFill>
                <a:latin typeface="Arial" panose="020B0604020202020204" pitchFamily="34" charset="0"/>
                <a:sym typeface=""/>
              </a:rPr>
              <a:t> </a:t>
            </a:r>
            <a:r>
              <a:rPr lang="en-US" sz="1298" kern="0" dirty="0" err="1">
                <a:solidFill>
                  <a:srgbClr val="0C1C1D">
                    <a:lumMod val="100000"/>
                  </a:srgbClr>
                </a:solidFill>
                <a:latin typeface="Arial" panose="020B0604020202020204" pitchFamily="34" charset="0"/>
                <a:sym typeface=""/>
              </a:rPr>
              <a:t>ist</a:t>
            </a:r>
            <a:r>
              <a:rPr lang="en-US" sz="1298" kern="0" dirty="0">
                <a:solidFill>
                  <a:srgbClr val="0C1C1D">
                    <a:lumMod val="100000"/>
                  </a:srgbClr>
                </a:solidFill>
                <a:latin typeface="Arial" panose="020B0604020202020204" pitchFamily="34" charset="0"/>
                <a:sym typeface=""/>
              </a:rPr>
              <a:t> oft </a:t>
            </a:r>
            <a:r>
              <a:rPr lang="en-US" sz="1298" kern="0" dirty="0" err="1">
                <a:solidFill>
                  <a:srgbClr val="0C1C1D">
                    <a:lumMod val="100000"/>
                  </a:srgbClr>
                </a:solidFill>
                <a:latin typeface="Arial" panose="020B0604020202020204" pitchFamily="34" charset="0"/>
                <a:sym typeface=""/>
              </a:rPr>
              <a:t>komplex</a:t>
            </a:r>
            <a:r>
              <a:rPr lang="en-US" sz="1298" kern="0" dirty="0">
                <a:solidFill>
                  <a:srgbClr val="0C1C1D">
                    <a:lumMod val="100000"/>
                  </a:srgbClr>
                </a:solidFill>
                <a:latin typeface="Arial" panose="020B0604020202020204" pitchFamily="34" charset="0"/>
                <a:sym typeface=""/>
              </a:rPr>
              <a:t> und </a:t>
            </a:r>
            <a:r>
              <a:rPr lang="en-US" sz="1298" kern="0" dirty="0" err="1">
                <a:solidFill>
                  <a:srgbClr val="0C1C1D">
                    <a:lumMod val="100000"/>
                  </a:srgbClr>
                </a:solidFill>
                <a:latin typeface="Arial" panose="020B0604020202020204" pitchFamily="34" charset="0"/>
                <a:sym typeface=""/>
              </a:rPr>
              <a:t>erfordert</a:t>
            </a:r>
            <a:endParaRPr lang="en-US" sz="1298" kern="0" dirty="0">
              <a:solidFill>
                <a:srgbClr val="0C1C1D">
                  <a:lumMod val="100000"/>
                </a:srgbClr>
              </a:solidFill>
              <a:latin typeface="Arial" panose="020B0604020202020204" pitchFamily="34" charset="0"/>
              <a:sym typeface=""/>
            </a:endParaRPr>
          </a:p>
          <a:p>
            <a:pPr marL="271454"/>
            <a:r>
              <a:rPr lang="en-US" sz="1298" kern="0" dirty="0">
                <a:solidFill>
                  <a:srgbClr val="0C1C1D">
                    <a:lumMod val="100000"/>
                  </a:srgbClr>
                </a:solidFill>
                <a:latin typeface="Arial" panose="020B0604020202020204" pitchFamily="34" charset="0"/>
                <a:sym typeface=""/>
              </a:rPr>
              <a:t>die </a:t>
            </a:r>
            <a:r>
              <a:rPr lang="en-US" sz="1298" kern="0" dirty="0" err="1">
                <a:solidFill>
                  <a:srgbClr val="0C1C1D">
                    <a:lumMod val="100000"/>
                  </a:srgbClr>
                </a:solidFill>
                <a:latin typeface="Arial" panose="020B0604020202020204" pitchFamily="34" charset="0"/>
                <a:sym typeface=""/>
              </a:rPr>
              <a:t>gleichzeitiger</a:t>
            </a:r>
            <a:r>
              <a:rPr lang="en-US" sz="1298" kern="0" dirty="0">
                <a:solidFill>
                  <a:srgbClr val="0C1C1D">
                    <a:lumMod val="100000"/>
                  </a:srgbClr>
                </a:solidFill>
                <a:latin typeface="Arial" panose="020B0604020202020204" pitchFamily="34" charset="0"/>
                <a:sym typeface=""/>
              </a:rPr>
              <a:t> </a:t>
            </a:r>
            <a:r>
              <a:rPr lang="en-US" sz="1298" kern="0" dirty="0" err="1">
                <a:solidFill>
                  <a:srgbClr val="0C1C1D">
                    <a:lumMod val="100000"/>
                  </a:srgbClr>
                </a:solidFill>
                <a:latin typeface="Arial" panose="020B0604020202020204" pitchFamily="34" charset="0"/>
                <a:sym typeface=""/>
              </a:rPr>
              <a:t>Anwendung</a:t>
            </a:r>
            <a:r>
              <a:rPr lang="en-US" sz="1298" kern="0" dirty="0">
                <a:solidFill>
                  <a:srgbClr val="0C1C1D">
                    <a:lumMod val="100000"/>
                  </a:srgbClr>
                </a:solidFill>
                <a:latin typeface="Arial" panose="020B0604020202020204" pitchFamily="34" charset="0"/>
                <a:sym typeface=""/>
              </a:rPr>
              <a:t> von </a:t>
            </a:r>
            <a:r>
              <a:rPr lang="en-US" sz="1298" kern="0" dirty="0" err="1">
                <a:solidFill>
                  <a:srgbClr val="0C1C1D">
                    <a:lumMod val="100000"/>
                  </a:srgbClr>
                </a:solidFill>
                <a:latin typeface="Arial" panose="020B0604020202020204" pitchFamily="34" charset="0"/>
                <a:sym typeface=""/>
              </a:rPr>
              <a:t>mehreren</a:t>
            </a:r>
            <a:r>
              <a:rPr lang="en-US" sz="1298" kern="0" dirty="0">
                <a:solidFill>
                  <a:srgbClr val="0C1C1D">
                    <a:lumMod val="100000"/>
                  </a:srgbClr>
                </a:solidFill>
                <a:latin typeface="Arial" panose="020B0604020202020204" pitchFamily="34" charset="0"/>
                <a:sym typeface=""/>
              </a:rPr>
              <a:t> </a:t>
            </a:r>
            <a:r>
              <a:rPr lang="en-US" sz="1298" kern="0" dirty="0" err="1">
                <a:solidFill>
                  <a:srgbClr val="0C1C1D">
                    <a:lumMod val="100000"/>
                  </a:srgbClr>
                </a:solidFill>
                <a:latin typeface="Arial" panose="020B0604020202020204" pitchFamily="34" charset="0"/>
                <a:sym typeface=""/>
              </a:rPr>
              <a:t>krankheitsspezifischen</a:t>
            </a:r>
            <a:r>
              <a:rPr lang="en-US" sz="1298" kern="0" dirty="0">
                <a:solidFill>
                  <a:srgbClr val="0C1C1D">
                    <a:lumMod val="100000"/>
                  </a:srgbClr>
                </a:solidFill>
                <a:latin typeface="Arial" panose="020B0604020202020204" pitchFamily="34" charset="0"/>
                <a:sym typeface=""/>
              </a:rPr>
              <a:t> </a:t>
            </a:r>
            <a:r>
              <a:rPr lang="en-US" sz="1298" kern="0" dirty="0" err="1">
                <a:solidFill>
                  <a:srgbClr val="0C1C1D">
                    <a:lumMod val="100000"/>
                  </a:srgbClr>
                </a:solidFill>
                <a:latin typeface="Arial" panose="020B0604020202020204" pitchFamily="34" charset="0"/>
                <a:sym typeface=""/>
              </a:rPr>
              <a:t>Behandlungsrichtlinien</a:t>
            </a:r>
            <a:endParaRPr lang="en-US" sz="1298" kern="0" dirty="0">
              <a:solidFill>
                <a:srgbClr val="0C1C1D">
                  <a:lumMod val="100000"/>
                </a:srgbClr>
              </a:solidFill>
              <a:latin typeface="Arial" panose="020B0604020202020204" pitchFamily="34" charset="0"/>
              <a:sym typeface=""/>
            </a:endParaRPr>
          </a:p>
          <a:p>
            <a:pPr>
              <a:lnSpc>
                <a:spcPct val="100000"/>
              </a:lnSpc>
            </a:pPr>
            <a:endParaRPr lang="en-US" sz="1798" dirty="0">
              <a:latin typeface="Arial" panose="020B0604020202020204" pitchFamily="34" charset="0"/>
              <a:sym typeface=""/>
            </a:endParaRPr>
          </a:p>
          <a:p>
            <a:pPr marL="271454" indent="-259403">
              <a:buSzPct val="126923"/>
              <a:buFont typeface="Times New Roman"/>
              <a:buChar char="•"/>
              <a:tabLst>
                <a:tab pos="271454" algn="l"/>
                <a:tab pos="272088" algn="l"/>
              </a:tabLst>
            </a:pPr>
            <a:r>
              <a:rPr lang="en-US" sz="1298" dirty="0" err="1">
                <a:latin typeface="Arial" panose="020B0604020202020204" pitchFamily="34" charset="0"/>
                <a:sym typeface=""/>
              </a:rPr>
              <a:t>Diese</a:t>
            </a:r>
            <a:r>
              <a:rPr lang="en-US" sz="1298" dirty="0">
                <a:latin typeface="Arial" panose="020B0604020202020204" pitchFamily="34" charset="0"/>
                <a:sym typeface=""/>
              </a:rPr>
              <a:t> </a:t>
            </a:r>
            <a:r>
              <a:rPr lang="en-US" sz="1298" dirty="0" err="1">
                <a:latin typeface="Arial" panose="020B0604020202020204" pitchFamily="34" charset="0"/>
                <a:sym typeface=""/>
              </a:rPr>
              <a:t>Richtlinien</a:t>
            </a:r>
            <a:r>
              <a:rPr lang="en-US" sz="1298" dirty="0">
                <a:latin typeface="Arial" panose="020B0604020202020204" pitchFamily="34" charset="0"/>
                <a:sym typeface=""/>
              </a:rPr>
              <a:t> </a:t>
            </a:r>
            <a:r>
              <a:rPr lang="en-US" sz="1298" dirty="0" err="1">
                <a:latin typeface="Arial" panose="020B0604020202020204" pitchFamily="34" charset="0"/>
                <a:sym typeface=""/>
              </a:rPr>
              <a:t>sind</a:t>
            </a:r>
            <a:r>
              <a:rPr lang="en-US" sz="1298" dirty="0">
                <a:latin typeface="Arial" panose="020B0604020202020204" pitchFamily="34" charset="0"/>
                <a:sym typeface=""/>
              </a:rPr>
              <a:t> </a:t>
            </a:r>
            <a:r>
              <a:rPr lang="en-US" sz="1298" dirty="0" err="1">
                <a:latin typeface="Arial" panose="020B0604020202020204" pitchFamily="34" charset="0"/>
                <a:sym typeface=""/>
              </a:rPr>
              <a:t>nicht</a:t>
            </a:r>
            <a:r>
              <a:rPr lang="en-US" sz="1298" dirty="0">
                <a:latin typeface="Arial" panose="020B0604020202020204" pitchFamily="34" charset="0"/>
                <a:sym typeface=""/>
              </a:rPr>
              <a:t> </a:t>
            </a:r>
            <a:r>
              <a:rPr lang="en-US" sz="1298" dirty="0" err="1">
                <a:latin typeface="Arial" panose="020B0604020202020204" pitchFamily="34" charset="0"/>
                <a:sym typeface=""/>
              </a:rPr>
              <a:t>immer</a:t>
            </a:r>
            <a:r>
              <a:rPr lang="en-US" sz="1298" dirty="0">
                <a:latin typeface="Arial" panose="020B0604020202020204" pitchFamily="34" charset="0"/>
                <a:sym typeface=""/>
              </a:rPr>
              <a:t> gut </a:t>
            </a:r>
            <a:r>
              <a:rPr lang="en-US" sz="1298" dirty="0" err="1">
                <a:latin typeface="Arial" panose="020B0604020202020204" pitchFamily="34" charset="0"/>
                <a:sym typeface=""/>
              </a:rPr>
              <a:t>aufeinander</a:t>
            </a:r>
            <a:r>
              <a:rPr lang="en-US" sz="1298" dirty="0">
                <a:latin typeface="Arial" panose="020B0604020202020204" pitchFamily="34" charset="0"/>
                <a:sym typeface=""/>
              </a:rPr>
              <a:t> </a:t>
            </a:r>
            <a:r>
              <a:rPr lang="en-US" sz="1298" dirty="0" err="1">
                <a:latin typeface="Arial" panose="020B0604020202020204" pitchFamily="34" charset="0"/>
                <a:sym typeface=""/>
              </a:rPr>
              <a:t>abgestimmt</a:t>
            </a:r>
            <a:r>
              <a:rPr lang="en-US" sz="1298" dirty="0">
                <a:latin typeface="Arial" panose="020B0604020202020204" pitchFamily="34" charset="0"/>
                <a:sym typeface=""/>
              </a:rPr>
              <a:t> </a:t>
            </a:r>
            <a:r>
              <a:rPr lang="en-US" sz="1298" dirty="0" err="1">
                <a:latin typeface="Arial" panose="020B0604020202020204" pitchFamily="34" charset="0"/>
                <a:sym typeface=""/>
              </a:rPr>
              <a:t>weshalb</a:t>
            </a:r>
            <a:r>
              <a:rPr lang="en-US" sz="1298" dirty="0">
                <a:latin typeface="Arial" panose="020B0604020202020204" pitchFamily="34" charset="0"/>
                <a:sym typeface=""/>
              </a:rPr>
              <a:t> </a:t>
            </a:r>
            <a:r>
              <a:rPr lang="en-US" sz="1298" dirty="0" err="1">
                <a:latin typeface="Arial" panose="020B0604020202020204" pitchFamily="34" charset="0"/>
                <a:sym typeface=""/>
              </a:rPr>
              <a:t>ein</a:t>
            </a:r>
            <a:r>
              <a:rPr lang="en-US" sz="1298" dirty="0">
                <a:latin typeface="Arial" panose="020B0604020202020204" pitchFamily="34" charset="0"/>
                <a:sym typeface=""/>
              </a:rPr>
              <a:t> </a:t>
            </a:r>
            <a:r>
              <a:rPr lang="en-US" sz="1298" dirty="0" err="1">
                <a:latin typeface="Arial" panose="020B0604020202020204" pitchFamily="34" charset="0"/>
                <a:sym typeface=""/>
              </a:rPr>
              <a:t>ganzheitlicher</a:t>
            </a:r>
            <a:r>
              <a:rPr lang="en-US" sz="1298" dirty="0">
                <a:latin typeface="Arial" panose="020B0604020202020204" pitchFamily="34" charset="0"/>
                <a:sym typeface=""/>
              </a:rPr>
              <a:t> Ansatz </a:t>
            </a:r>
            <a:r>
              <a:rPr lang="en-US" sz="1298" dirty="0" err="1">
                <a:latin typeface="Arial" panose="020B0604020202020204" pitchFamily="34" charset="0"/>
                <a:sym typeface=""/>
              </a:rPr>
              <a:t>für</a:t>
            </a:r>
            <a:r>
              <a:rPr lang="en-US" sz="1298" dirty="0">
                <a:latin typeface="Arial" panose="020B0604020202020204" pitchFamily="34" charset="0"/>
                <a:sym typeface=""/>
              </a:rPr>
              <a:t> </a:t>
            </a:r>
            <a:r>
              <a:rPr lang="en-US" sz="1298" dirty="0" err="1">
                <a:latin typeface="Arial" panose="020B0604020202020204" pitchFamily="34" charset="0"/>
                <a:sym typeface=""/>
              </a:rPr>
              <a:t>Patienten</a:t>
            </a:r>
            <a:r>
              <a:rPr lang="en-US" sz="1298" dirty="0">
                <a:latin typeface="Arial" panose="020B0604020202020204" pitchFamily="34" charset="0"/>
                <a:sym typeface=""/>
              </a:rPr>
              <a:t> </a:t>
            </a:r>
            <a:r>
              <a:rPr lang="en-US" sz="1298" dirty="0" err="1">
                <a:latin typeface="Arial" panose="020B0604020202020204" pitchFamily="34" charset="0"/>
                <a:sym typeface=""/>
              </a:rPr>
              <a:t>mit</a:t>
            </a:r>
            <a:r>
              <a:rPr lang="en-US" sz="1298" dirty="0">
                <a:latin typeface="Arial" panose="020B0604020202020204" pitchFamily="34" charset="0"/>
                <a:sym typeface=""/>
              </a:rPr>
              <a:t> COPD von </a:t>
            </a:r>
            <a:r>
              <a:rPr lang="en-US" sz="1298" dirty="0" err="1">
                <a:latin typeface="Arial" panose="020B0604020202020204" pitchFamily="34" charset="0"/>
                <a:sym typeface=""/>
              </a:rPr>
              <a:t>besonderer</a:t>
            </a:r>
            <a:r>
              <a:rPr lang="en-US" sz="1298" dirty="0">
                <a:latin typeface="Arial" panose="020B0604020202020204" pitchFamily="34" charset="0"/>
                <a:sym typeface=""/>
              </a:rPr>
              <a:t> </a:t>
            </a:r>
            <a:r>
              <a:rPr lang="en-US" sz="1298" dirty="0" err="1">
                <a:latin typeface="Arial" panose="020B0604020202020204" pitchFamily="34" charset="0"/>
                <a:sym typeface=""/>
              </a:rPr>
              <a:t>Bedeutung</a:t>
            </a:r>
            <a:r>
              <a:rPr lang="en-US" sz="1298" dirty="0">
                <a:latin typeface="Arial" panose="020B0604020202020204" pitchFamily="34" charset="0"/>
                <a:sym typeface=""/>
              </a:rPr>
              <a:t> </a:t>
            </a:r>
            <a:r>
              <a:rPr lang="en-US" sz="1298" dirty="0" err="1">
                <a:latin typeface="Arial" panose="020B0604020202020204" pitchFamily="34" charset="0"/>
                <a:sym typeface=""/>
              </a:rPr>
              <a:t>ist</a:t>
            </a:r>
            <a:endParaRPr lang="en-US" sz="1298" dirty="0">
              <a:latin typeface="Arial" panose="020B0604020202020204" pitchFamily="34" charset="0"/>
              <a:sym typeface=""/>
            </a:endParaRPr>
          </a:p>
          <a:p>
            <a:pPr marL="274625">
              <a:spcBef>
                <a:spcPts val="270"/>
              </a:spcBef>
              <a:tabLst>
                <a:tab pos="539102" algn="l"/>
              </a:tabLst>
            </a:pPr>
            <a:r>
              <a:rPr lang="en-US" sz="1099" kern="0" dirty="0" err="1">
                <a:solidFill>
                  <a:schemeClr val="tx1">
                    <a:lumMod val="100000"/>
                  </a:schemeClr>
                </a:solidFill>
                <a:latin typeface="Arial" panose="020B0604020202020204" pitchFamily="34" charset="0"/>
                <a:sym typeface=""/>
              </a:rPr>
              <a:t>o⇥Primärversorgungsärzte</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sollten</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versuchen</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mindestens</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eine</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jährliche</a:t>
            </a:r>
            <a:r>
              <a:rPr lang="en-US" sz="1099" kern="0" dirty="0">
                <a:solidFill>
                  <a:schemeClr val="tx1">
                    <a:lumMod val="100000"/>
                  </a:schemeClr>
                </a:solidFill>
                <a:latin typeface="Arial" panose="020B0604020202020204" pitchFamily="34" charset="0"/>
                <a:sym typeface=""/>
              </a:rPr>
              <a:t> (Neu-) </a:t>
            </a:r>
            <a:r>
              <a:rPr lang="en-US" sz="1099" kern="0" dirty="0" err="1">
                <a:solidFill>
                  <a:schemeClr val="tx1">
                    <a:lumMod val="100000"/>
                  </a:schemeClr>
                </a:solidFill>
                <a:latin typeface="Arial" panose="020B0604020202020204" pitchFamily="34" charset="0"/>
                <a:sym typeface=""/>
              </a:rPr>
              <a:t>Beurteilung</a:t>
            </a:r>
            <a:r>
              <a:rPr lang="en-US" sz="1099" kern="0" dirty="0">
                <a:solidFill>
                  <a:schemeClr val="tx1">
                    <a:lumMod val="100000"/>
                  </a:schemeClr>
                </a:solidFill>
                <a:latin typeface="Arial" panose="020B0604020202020204" pitchFamily="34" charset="0"/>
                <a:sym typeface=""/>
              </a:rPr>
              <a:t> und </a:t>
            </a:r>
            <a:r>
              <a:rPr lang="en-US" sz="1099" kern="0" dirty="0" err="1">
                <a:solidFill>
                  <a:schemeClr val="tx1">
                    <a:lumMod val="100000"/>
                  </a:schemeClr>
                </a:solidFill>
                <a:latin typeface="Arial" panose="020B0604020202020204" pitchFamily="34" charset="0"/>
                <a:sym typeface=""/>
              </a:rPr>
              <a:t>Behandlungsanpassung</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für</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Patienten</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mit</a:t>
            </a:r>
            <a:r>
              <a:rPr lang="en-US" sz="1099" kern="0" dirty="0">
                <a:solidFill>
                  <a:schemeClr val="tx1">
                    <a:lumMod val="100000"/>
                  </a:schemeClr>
                </a:solidFill>
                <a:latin typeface="Arial" panose="020B0604020202020204" pitchFamily="34" charset="0"/>
                <a:sym typeface=""/>
              </a:rPr>
              <a:t> COPD </a:t>
            </a:r>
            <a:r>
              <a:rPr lang="en-US" sz="1099" kern="0" dirty="0" err="1">
                <a:solidFill>
                  <a:schemeClr val="tx1">
                    <a:lumMod val="100000"/>
                  </a:schemeClr>
                </a:solidFill>
                <a:latin typeface="Arial" panose="020B0604020202020204" pitchFamily="34" charset="0"/>
                <a:sym typeface=""/>
              </a:rPr>
              <a:t>vorzunehmen</a:t>
            </a:r>
            <a:endParaRPr lang="en-US" sz="1099" kern="0" dirty="0">
              <a:solidFill>
                <a:schemeClr val="tx1">
                  <a:lumMod val="100000"/>
                </a:schemeClr>
              </a:solidFill>
              <a:latin typeface="Arial" panose="020B0604020202020204" pitchFamily="34" charset="0"/>
              <a:sym typeface=""/>
            </a:endParaRPr>
          </a:p>
          <a:p>
            <a:pPr>
              <a:lnSpc>
                <a:spcPct val="100000"/>
              </a:lnSpc>
            </a:pPr>
            <a:endParaRPr lang="en-US" sz="1199" dirty="0">
              <a:latin typeface="Arial" panose="020B0604020202020204" pitchFamily="34" charset="0"/>
              <a:sym typeface=""/>
            </a:endParaRPr>
          </a:p>
          <a:p>
            <a:pPr marL="271454" marR="260672" indent="-259403">
              <a:spcBef>
                <a:spcPts val="799"/>
              </a:spcBef>
              <a:buClr>
                <a:srgbClr val="000000"/>
              </a:buClr>
              <a:buSzPct val="126923"/>
              <a:buFont typeface="Times New Roman"/>
              <a:buChar char="•"/>
              <a:tabLst>
                <a:tab pos="271454" algn="l"/>
                <a:tab pos="272088" algn="l"/>
              </a:tabLst>
            </a:pPr>
            <a:r>
              <a:rPr lang="en-US" sz="1298" kern="0" dirty="0">
                <a:solidFill>
                  <a:srgbClr val="0C1C1D">
                    <a:lumMod val="100000"/>
                  </a:srgbClr>
                </a:solidFill>
                <a:latin typeface="Arial" panose="020B0604020202020204" pitchFamily="34" charset="0"/>
                <a:sym typeface=""/>
              </a:rPr>
              <a:t>Das </a:t>
            </a:r>
            <a:r>
              <a:rPr lang="en-US" sz="1298" kern="0" dirty="0" err="1">
                <a:solidFill>
                  <a:srgbClr val="0C1C1D">
                    <a:lumMod val="100000"/>
                  </a:srgbClr>
                </a:solidFill>
                <a:latin typeface="Arial" panose="020B0604020202020204" pitchFamily="34" charset="0"/>
                <a:sym typeface=""/>
              </a:rPr>
              <a:t>Auftreten</a:t>
            </a:r>
            <a:r>
              <a:rPr lang="en-US" sz="1298" kern="0" dirty="0">
                <a:solidFill>
                  <a:srgbClr val="0C1C1D">
                    <a:lumMod val="100000"/>
                  </a:srgbClr>
                </a:solidFill>
                <a:latin typeface="Arial" panose="020B0604020202020204" pitchFamily="34" charset="0"/>
                <a:sym typeface=""/>
              </a:rPr>
              <a:t> von </a:t>
            </a:r>
            <a:r>
              <a:rPr lang="en-US" sz="1298" kern="0" dirty="0" err="1">
                <a:solidFill>
                  <a:srgbClr val="0C1C1D">
                    <a:lumMod val="100000"/>
                  </a:srgbClr>
                </a:solidFill>
                <a:latin typeface="Arial" panose="020B0604020202020204" pitchFamily="34" charset="0"/>
                <a:sym typeface=""/>
              </a:rPr>
              <a:t>Multimorbidität</a:t>
            </a:r>
            <a:r>
              <a:rPr lang="en-US" sz="1298" kern="0" dirty="0">
                <a:solidFill>
                  <a:srgbClr val="0C1C1D">
                    <a:lumMod val="100000"/>
                  </a:srgbClr>
                </a:solidFill>
                <a:latin typeface="Arial" panose="020B0604020202020204" pitchFamily="34" charset="0"/>
                <a:sym typeface=""/>
              </a:rPr>
              <a:t> </a:t>
            </a:r>
            <a:r>
              <a:rPr lang="en-US" sz="1298" kern="0" dirty="0" err="1">
                <a:solidFill>
                  <a:srgbClr val="0C1C1D">
                    <a:lumMod val="100000"/>
                  </a:srgbClr>
                </a:solidFill>
                <a:latin typeface="Arial" panose="020B0604020202020204" pitchFamily="34" charset="0"/>
                <a:sym typeface=""/>
              </a:rPr>
              <a:t>sollte</a:t>
            </a:r>
            <a:r>
              <a:rPr lang="en-US" sz="1298" kern="0" dirty="0">
                <a:solidFill>
                  <a:srgbClr val="0C1C1D">
                    <a:lumMod val="100000"/>
                  </a:srgbClr>
                </a:solidFill>
                <a:latin typeface="Arial" panose="020B0604020202020204" pitchFamily="34" charset="0"/>
                <a:sym typeface=""/>
              </a:rPr>
              <a:t> </a:t>
            </a:r>
            <a:r>
              <a:rPr lang="en-US" sz="1298" kern="0" dirty="0" err="1">
                <a:solidFill>
                  <a:srgbClr val="0C1C1D">
                    <a:lumMod val="100000"/>
                  </a:srgbClr>
                </a:solidFill>
                <a:latin typeface="Arial" panose="020B0604020202020204" pitchFamily="34" charset="0"/>
                <a:sym typeface=""/>
              </a:rPr>
              <a:t>als</a:t>
            </a:r>
            <a:r>
              <a:rPr lang="en-US" sz="1298" kern="0" dirty="0">
                <a:solidFill>
                  <a:srgbClr val="0C1C1D">
                    <a:lumMod val="100000"/>
                  </a:srgbClr>
                </a:solidFill>
                <a:latin typeface="Arial" panose="020B0604020202020204" pitchFamily="34" charset="0"/>
                <a:sym typeface=""/>
              </a:rPr>
              <a:t> Signal und </a:t>
            </a:r>
            <a:r>
              <a:rPr lang="en-US" sz="1298" kern="0" dirty="0" err="1">
                <a:solidFill>
                  <a:srgbClr val="0C1C1D">
                    <a:lumMod val="100000"/>
                  </a:srgbClr>
                </a:solidFill>
                <a:latin typeface="Arial" panose="020B0604020202020204" pitchFamily="34" charset="0"/>
                <a:sym typeface=""/>
              </a:rPr>
              <a:t>Handlungsaufforderung</a:t>
            </a:r>
            <a:r>
              <a:rPr lang="en-US" sz="1298" kern="0" dirty="0">
                <a:solidFill>
                  <a:srgbClr val="0C1C1D">
                    <a:lumMod val="100000"/>
                  </a:srgbClr>
                </a:solidFill>
                <a:latin typeface="Arial" panose="020B0604020202020204" pitchFamily="34" charset="0"/>
                <a:sym typeface=""/>
              </a:rPr>
              <a:t> </a:t>
            </a:r>
            <a:r>
              <a:rPr lang="en-US" sz="1298" kern="0" dirty="0" err="1">
                <a:solidFill>
                  <a:srgbClr val="0C1C1D">
                    <a:lumMod val="100000"/>
                  </a:srgbClr>
                </a:solidFill>
                <a:latin typeface="Arial" panose="020B0604020202020204" pitchFamily="34" charset="0"/>
                <a:sym typeface=""/>
              </a:rPr>
              <a:t>betrachtet</a:t>
            </a:r>
            <a:r>
              <a:rPr lang="en-US" sz="1298" kern="0" dirty="0">
                <a:solidFill>
                  <a:srgbClr val="0C1C1D">
                    <a:lumMod val="100000"/>
                  </a:srgbClr>
                </a:solidFill>
                <a:latin typeface="Arial" panose="020B0604020202020204" pitchFamily="34" charset="0"/>
                <a:sym typeface=""/>
              </a:rPr>
              <a:t> </a:t>
            </a:r>
            <a:r>
              <a:rPr lang="en-US" sz="1298" kern="0" dirty="0" err="1">
                <a:solidFill>
                  <a:srgbClr val="0C1C1D">
                    <a:lumMod val="100000"/>
                  </a:srgbClr>
                </a:solidFill>
                <a:latin typeface="Arial" panose="020B0604020202020204" pitchFamily="34" charset="0"/>
                <a:sym typeface=""/>
              </a:rPr>
              <a:t>werden</a:t>
            </a:r>
            <a:r>
              <a:rPr lang="en-US" sz="1298" kern="0" dirty="0">
                <a:solidFill>
                  <a:srgbClr val="0C1C1D">
                    <a:lumMod val="100000"/>
                  </a:srgbClr>
                </a:solidFill>
                <a:latin typeface="Arial" panose="020B0604020202020204" pitchFamily="34" charset="0"/>
                <a:sym typeface=""/>
              </a:rPr>
              <a:t>, </a:t>
            </a:r>
            <a:r>
              <a:rPr lang="en-US" sz="1298" kern="0" dirty="0" err="1">
                <a:solidFill>
                  <a:srgbClr val="0C1C1D">
                    <a:lumMod val="100000"/>
                  </a:srgbClr>
                </a:solidFill>
                <a:latin typeface="Arial" panose="020B0604020202020204" pitchFamily="34" charset="0"/>
                <a:sym typeface=""/>
              </a:rPr>
              <a:t>eine</a:t>
            </a:r>
            <a:r>
              <a:rPr lang="en-US" sz="1298" kern="0" dirty="0">
                <a:solidFill>
                  <a:srgbClr val="0C1C1D">
                    <a:lumMod val="100000"/>
                  </a:srgbClr>
                </a:solidFill>
                <a:latin typeface="Arial" panose="020B0604020202020204" pitchFamily="34" charset="0"/>
                <a:sym typeface=""/>
              </a:rPr>
              <a:t> </a:t>
            </a:r>
            <a:r>
              <a:rPr lang="en-US" sz="1298" kern="0" dirty="0" err="1">
                <a:solidFill>
                  <a:srgbClr val="0C1C1D">
                    <a:lumMod val="100000"/>
                  </a:srgbClr>
                </a:solidFill>
                <a:latin typeface="Arial" panose="020B0604020202020204" pitchFamily="34" charset="0"/>
                <a:sym typeface=""/>
              </a:rPr>
              <a:t>Überprüfung</a:t>
            </a:r>
            <a:r>
              <a:rPr lang="en-US" sz="1298" kern="0" dirty="0">
                <a:solidFill>
                  <a:srgbClr val="0C1C1D">
                    <a:lumMod val="100000"/>
                  </a:srgbClr>
                </a:solidFill>
                <a:latin typeface="Arial" panose="020B0604020202020204" pitchFamily="34" charset="0"/>
                <a:sym typeface=""/>
              </a:rPr>
              <a:t> der COPD-</a:t>
            </a:r>
            <a:r>
              <a:rPr lang="en-US" sz="1298" kern="0" dirty="0" err="1">
                <a:solidFill>
                  <a:srgbClr val="0C1C1D">
                    <a:lumMod val="100000"/>
                  </a:srgbClr>
                </a:solidFill>
                <a:latin typeface="Arial" panose="020B0604020202020204" pitchFamily="34" charset="0"/>
                <a:sym typeface=""/>
              </a:rPr>
              <a:t>Behandlung</a:t>
            </a:r>
            <a:r>
              <a:rPr lang="en-US" sz="1298" kern="0" dirty="0">
                <a:solidFill>
                  <a:srgbClr val="0C1C1D">
                    <a:lumMod val="100000"/>
                  </a:srgbClr>
                </a:solidFill>
                <a:latin typeface="Arial" panose="020B0604020202020204" pitchFamily="34" charset="0"/>
                <a:sym typeface=""/>
              </a:rPr>
              <a:t> </a:t>
            </a:r>
            <a:r>
              <a:rPr lang="en-US" sz="1298" kern="0" dirty="0" err="1">
                <a:solidFill>
                  <a:srgbClr val="0C1C1D">
                    <a:lumMod val="100000"/>
                  </a:srgbClr>
                </a:solidFill>
                <a:latin typeface="Arial" panose="020B0604020202020204" pitchFamily="34" charset="0"/>
                <a:sym typeface=""/>
              </a:rPr>
              <a:t>mit</a:t>
            </a:r>
            <a:r>
              <a:rPr lang="en-US" sz="1298" kern="0" dirty="0">
                <a:solidFill>
                  <a:srgbClr val="0C1C1D">
                    <a:lumMod val="100000"/>
                  </a:srgbClr>
                </a:solidFill>
                <a:latin typeface="Arial" panose="020B0604020202020204" pitchFamily="34" charset="0"/>
                <a:sym typeface=""/>
              </a:rPr>
              <a:t> </a:t>
            </a:r>
            <a:r>
              <a:rPr lang="en-US" sz="1298" kern="0" dirty="0" err="1">
                <a:solidFill>
                  <a:srgbClr val="0C1C1D">
                    <a:lumMod val="100000"/>
                  </a:srgbClr>
                </a:solidFill>
                <a:latin typeface="Arial" panose="020B0604020202020204" pitchFamily="34" charset="0"/>
                <a:sym typeface=""/>
              </a:rPr>
              <a:t>Schwerpunkt</a:t>
            </a:r>
            <a:r>
              <a:rPr lang="en-US" sz="1298" kern="0" dirty="0">
                <a:solidFill>
                  <a:srgbClr val="0C1C1D">
                    <a:lumMod val="100000"/>
                  </a:srgbClr>
                </a:solidFill>
                <a:latin typeface="Arial" panose="020B0604020202020204" pitchFamily="34" charset="0"/>
                <a:sym typeface=""/>
              </a:rPr>
              <a:t> auf der </a:t>
            </a:r>
            <a:r>
              <a:rPr lang="en-US" sz="1298" kern="0" dirty="0" err="1">
                <a:solidFill>
                  <a:srgbClr val="0C1C1D">
                    <a:lumMod val="100000"/>
                  </a:srgbClr>
                </a:solidFill>
                <a:latin typeface="Arial" panose="020B0604020202020204" pitchFamily="34" charset="0"/>
                <a:sym typeface=""/>
              </a:rPr>
              <a:t>Schnittstelle</a:t>
            </a:r>
            <a:r>
              <a:rPr lang="en-US" sz="1298" kern="0" dirty="0">
                <a:solidFill>
                  <a:srgbClr val="0C1C1D">
                    <a:lumMod val="100000"/>
                  </a:srgbClr>
                </a:solidFill>
                <a:latin typeface="Arial" panose="020B0604020202020204" pitchFamily="34" charset="0"/>
                <a:sym typeface=""/>
              </a:rPr>
              <a:t> </a:t>
            </a:r>
            <a:r>
              <a:rPr lang="en-US" sz="1298" kern="0" dirty="0" err="1">
                <a:solidFill>
                  <a:srgbClr val="0C1C1D">
                    <a:lumMod val="100000"/>
                  </a:srgbClr>
                </a:solidFill>
                <a:latin typeface="Arial" panose="020B0604020202020204" pitchFamily="34" charset="0"/>
                <a:sym typeface=""/>
              </a:rPr>
              <a:t>zwischen</a:t>
            </a:r>
            <a:r>
              <a:rPr lang="en-US" sz="1298" kern="0" dirty="0">
                <a:solidFill>
                  <a:srgbClr val="0C1C1D">
                    <a:lumMod val="100000"/>
                  </a:srgbClr>
                </a:solidFill>
                <a:latin typeface="Arial" panose="020B0604020202020204" pitchFamily="34" charset="0"/>
                <a:sym typeface=""/>
              </a:rPr>
              <a:t> den </a:t>
            </a:r>
            <a:r>
              <a:rPr lang="en-US" sz="1298" kern="0" dirty="0" err="1">
                <a:solidFill>
                  <a:srgbClr val="0C1C1D">
                    <a:lumMod val="100000"/>
                  </a:srgbClr>
                </a:solidFill>
                <a:latin typeface="Arial" panose="020B0604020202020204" pitchFamily="34" charset="0"/>
                <a:sym typeface=""/>
              </a:rPr>
              <a:t>Symptomen</a:t>
            </a:r>
            <a:r>
              <a:rPr lang="en-US" sz="1298" kern="0" dirty="0">
                <a:solidFill>
                  <a:srgbClr val="0C1C1D">
                    <a:lumMod val="100000"/>
                  </a:srgbClr>
                </a:solidFill>
                <a:latin typeface="Arial" panose="020B0604020202020204" pitchFamily="34" charset="0"/>
                <a:sym typeface=""/>
              </a:rPr>
              <a:t> der </a:t>
            </a:r>
            <a:r>
              <a:rPr lang="en-US" sz="1298" kern="0" dirty="0" err="1">
                <a:solidFill>
                  <a:srgbClr val="0C1C1D">
                    <a:lumMod val="100000"/>
                  </a:srgbClr>
                </a:solidFill>
                <a:latin typeface="Arial" panose="020B0604020202020204" pitchFamily="34" charset="0"/>
                <a:sym typeface=""/>
              </a:rPr>
              <a:t>komorbiden</a:t>
            </a:r>
            <a:r>
              <a:rPr lang="en-US" sz="1298" kern="0" dirty="0">
                <a:solidFill>
                  <a:srgbClr val="0C1C1D">
                    <a:lumMod val="100000"/>
                  </a:srgbClr>
                </a:solidFill>
                <a:latin typeface="Arial" panose="020B0604020202020204" pitchFamily="34" charset="0"/>
                <a:sym typeface=""/>
              </a:rPr>
              <a:t> </a:t>
            </a:r>
            <a:r>
              <a:rPr lang="en-US" sz="1298" kern="0" dirty="0" err="1">
                <a:solidFill>
                  <a:srgbClr val="0C1C1D">
                    <a:lumMod val="100000"/>
                  </a:srgbClr>
                </a:solidFill>
                <a:latin typeface="Arial" panose="020B0604020202020204" pitchFamily="34" charset="0"/>
                <a:sym typeface=""/>
              </a:rPr>
              <a:t>Krankheit</a:t>
            </a:r>
            <a:r>
              <a:rPr lang="en-US" sz="1298" kern="0" dirty="0">
                <a:solidFill>
                  <a:srgbClr val="0C1C1D">
                    <a:lumMod val="100000"/>
                  </a:srgbClr>
                </a:solidFill>
                <a:latin typeface="Arial" panose="020B0604020202020204" pitchFamily="34" charset="0"/>
                <a:sym typeface=""/>
              </a:rPr>
              <a:t> und den </a:t>
            </a:r>
            <a:r>
              <a:rPr lang="en-US" sz="1298" kern="0" dirty="0" err="1">
                <a:solidFill>
                  <a:srgbClr val="0C1C1D">
                    <a:lumMod val="100000"/>
                  </a:srgbClr>
                </a:solidFill>
                <a:latin typeface="Arial" panose="020B0604020202020204" pitchFamily="34" charset="0"/>
                <a:sym typeface=""/>
              </a:rPr>
              <a:t>Nebenwirkungen</a:t>
            </a:r>
            <a:r>
              <a:rPr lang="en-US" sz="1298" kern="0" dirty="0">
                <a:solidFill>
                  <a:srgbClr val="0C1C1D">
                    <a:lumMod val="100000"/>
                  </a:srgbClr>
                </a:solidFill>
                <a:latin typeface="Arial" panose="020B0604020202020204" pitchFamily="34" charset="0"/>
                <a:sym typeface=""/>
              </a:rPr>
              <a:t> der </a:t>
            </a:r>
            <a:r>
              <a:rPr lang="en-US" sz="1298" kern="0" dirty="0" err="1">
                <a:solidFill>
                  <a:srgbClr val="0C1C1D">
                    <a:lumMod val="100000"/>
                  </a:srgbClr>
                </a:solidFill>
                <a:latin typeface="Arial" panose="020B0604020202020204" pitchFamily="34" charset="0"/>
                <a:sym typeface=""/>
              </a:rPr>
              <a:t>Medikamente</a:t>
            </a:r>
            <a:r>
              <a:rPr lang="en-US" sz="1298" kern="0" dirty="0">
                <a:solidFill>
                  <a:srgbClr val="0C1C1D">
                    <a:lumMod val="100000"/>
                  </a:srgbClr>
                </a:solidFill>
                <a:latin typeface="Arial" panose="020B0604020202020204" pitchFamily="34" charset="0"/>
                <a:sym typeface=""/>
              </a:rPr>
              <a:t> </a:t>
            </a:r>
            <a:r>
              <a:rPr lang="en-US" sz="1298" kern="0" dirty="0" err="1">
                <a:solidFill>
                  <a:srgbClr val="0C1C1D">
                    <a:lumMod val="100000"/>
                  </a:srgbClr>
                </a:solidFill>
                <a:latin typeface="Arial" panose="020B0604020202020204" pitchFamily="34" charset="0"/>
                <a:sym typeface=""/>
              </a:rPr>
              <a:t>vorzunehmen</a:t>
            </a:r>
            <a:endParaRPr lang="en-US" sz="1298" kern="0" dirty="0">
              <a:solidFill>
                <a:srgbClr val="0C1C1D">
                  <a:lumMod val="100000"/>
                </a:srgbClr>
              </a:solidFill>
              <a:latin typeface="Arial" panose="020B0604020202020204" pitchFamily="34" charset="0"/>
              <a:sym typeface=""/>
            </a:endParaRPr>
          </a:p>
          <a:p>
            <a:pPr>
              <a:spcBef>
                <a:spcPts val="30"/>
              </a:spcBef>
              <a:buChar char="•"/>
            </a:pPr>
            <a:endParaRPr lang="en-US" sz="2048" dirty="0">
              <a:latin typeface="Arial" panose="020B0604020202020204" pitchFamily="34" charset="0"/>
              <a:sym typeface=""/>
            </a:endParaRPr>
          </a:p>
          <a:p>
            <a:pPr marL="271454" marR="5074" indent="-259403">
              <a:lnSpc>
                <a:spcPct val="110000"/>
              </a:lnSpc>
              <a:buSzPct val="131818"/>
              <a:buFont typeface="Times New Roman"/>
              <a:buChar char="•"/>
              <a:tabLst>
                <a:tab pos="271454" algn="l"/>
                <a:tab pos="272088" algn="l"/>
              </a:tabLst>
            </a:pPr>
            <a:r>
              <a:rPr lang="en-US" sz="1099" kern="0" dirty="0">
                <a:solidFill>
                  <a:schemeClr val="tx1">
                    <a:lumMod val="100000"/>
                  </a:schemeClr>
                </a:solidFill>
                <a:latin typeface="Arial" panose="020B0604020202020204" pitchFamily="34" charset="0"/>
                <a:sym typeface=""/>
              </a:rPr>
              <a:t>In </a:t>
            </a:r>
            <a:r>
              <a:rPr lang="en-US" sz="1099" kern="0" dirty="0" err="1">
                <a:solidFill>
                  <a:schemeClr val="tx1">
                    <a:lumMod val="100000"/>
                  </a:schemeClr>
                </a:solidFill>
                <a:latin typeface="Arial" panose="020B0604020202020204" pitchFamily="34" charset="0"/>
                <a:sym typeface=""/>
              </a:rPr>
              <a:t>diesem</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Foliensatz</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konzentrieren</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wir</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uns</a:t>
            </a:r>
            <a:r>
              <a:rPr lang="en-US" sz="1099" kern="0" dirty="0">
                <a:solidFill>
                  <a:schemeClr val="tx1">
                    <a:lumMod val="100000"/>
                  </a:schemeClr>
                </a:solidFill>
                <a:latin typeface="Arial" panose="020B0604020202020204" pitchFamily="34" charset="0"/>
                <a:sym typeface=""/>
              </a:rPr>
              <a:t> auf die COPD und den </a:t>
            </a:r>
            <a:r>
              <a:rPr lang="en-US" sz="1099" kern="0" dirty="0" err="1">
                <a:solidFill>
                  <a:schemeClr val="tx1">
                    <a:lumMod val="100000"/>
                  </a:schemeClr>
                </a:solidFill>
                <a:latin typeface="Arial" panose="020B0604020202020204" pitchFamily="34" charset="0"/>
                <a:sym typeface=""/>
              </a:rPr>
              <a:t>gesamten</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Patientenkontext</a:t>
            </a:r>
            <a:r>
              <a:rPr lang="en-US" sz="1099" kern="0" dirty="0">
                <a:solidFill>
                  <a:schemeClr val="tx1">
                    <a:lumMod val="100000"/>
                  </a:schemeClr>
                </a:solidFill>
                <a:latin typeface="Arial" panose="020B0604020202020204" pitchFamily="34" charset="0"/>
                <a:sym typeface=""/>
              </a:rPr>
              <a:t>. Es </a:t>
            </a:r>
            <a:r>
              <a:rPr lang="en-US" sz="1099" kern="0" dirty="0" err="1">
                <a:solidFill>
                  <a:schemeClr val="tx1">
                    <a:lumMod val="100000"/>
                  </a:schemeClr>
                </a:solidFill>
                <a:latin typeface="Arial" panose="020B0604020202020204" pitchFamily="34" charset="0"/>
                <a:sym typeface=""/>
              </a:rPr>
              <a:t>ist</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wichtig</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sich</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mit</a:t>
            </a:r>
            <a:r>
              <a:rPr lang="en-US" sz="1099" kern="0" dirty="0">
                <a:solidFill>
                  <a:schemeClr val="tx1">
                    <a:lumMod val="100000"/>
                  </a:schemeClr>
                </a:solidFill>
                <a:latin typeface="Arial" panose="020B0604020202020204" pitchFamily="34" charset="0"/>
                <a:sym typeface=""/>
              </a:rPr>
              <a:t> dem </a:t>
            </a:r>
            <a:r>
              <a:rPr lang="en-US" sz="1099" kern="0" dirty="0" err="1">
                <a:solidFill>
                  <a:schemeClr val="tx1">
                    <a:lumMod val="100000"/>
                  </a:schemeClr>
                </a:solidFill>
                <a:latin typeface="Arial" panose="020B0604020202020204" pitchFamily="34" charset="0"/>
                <a:sym typeface=""/>
              </a:rPr>
              <a:t>Patienten</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darüber</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auszutauschen</a:t>
            </a:r>
            <a:r>
              <a:rPr lang="en-US" sz="1099" kern="0" dirty="0">
                <a:solidFill>
                  <a:schemeClr val="tx1">
                    <a:lumMod val="100000"/>
                  </a:schemeClr>
                </a:solidFill>
                <a:latin typeface="Arial" panose="020B0604020202020204" pitchFamily="34" charset="0"/>
                <a:sym typeface=""/>
              </a:rPr>
              <a:t>, welches Problem (</a:t>
            </a:r>
            <a:r>
              <a:rPr lang="en-US" sz="1099" kern="0" dirty="0" err="1">
                <a:solidFill>
                  <a:schemeClr val="tx1">
                    <a:lumMod val="100000"/>
                  </a:schemeClr>
                </a:solidFill>
                <a:latin typeface="Arial" panose="020B0604020202020204" pitchFamily="34" charset="0"/>
                <a:sym typeface=""/>
              </a:rPr>
              <a:t>Symptome</a:t>
            </a:r>
            <a:r>
              <a:rPr lang="en-US" sz="1099" kern="0" dirty="0">
                <a:solidFill>
                  <a:schemeClr val="tx1">
                    <a:lumMod val="100000"/>
                  </a:schemeClr>
                </a:solidFill>
                <a:latin typeface="Arial" panose="020B0604020202020204" pitchFamily="34" charset="0"/>
                <a:sym typeface=""/>
              </a:rPr>
              <a:t>/</a:t>
            </a:r>
            <a:r>
              <a:rPr lang="en-US" sz="1099" kern="0" dirty="0" err="1">
                <a:solidFill>
                  <a:schemeClr val="tx1">
                    <a:lumMod val="100000"/>
                  </a:schemeClr>
                </a:solidFill>
                <a:latin typeface="Arial" panose="020B0604020202020204" pitchFamily="34" charset="0"/>
                <a:sym typeface=""/>
              </a:rPr>
              <a:t>Krankheit</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ihn</a:t>
            </a:r>
            <a:r>
              <a:rPr lang="en-US" sz="1099" kern="0" dirty="0">
                <a:solidFill>
                  <a:schemeClr val="tx1">
                    <a:lumMod val="100000"/>
                  </a:schemeClr>
                </a:solidFill>
                <a:latin typeface="Arial" panose="020B0604020202020204" pitchFamily="34" charset="0"/>
                <a:sym typeface=""/>
              </a:rPr>
              <a:t> am </a:t>
            </a:r>
            <a:r>
              <a:rPr lang="en-US" sz="1099" kern="0" dirty="0" err="1">
                <a:solidFill>
                  <a:schemeClr val="tx1">
                    <a:lumMod val="100000"/>
                  </a:schemeClr>
                </a:solidFill>
                <a:latin typeface="Arial" panose="020B0604020202020204" pitchFamily="34" charset="0"/>
                <a:sym typeface=""/>
              </a:rPr>
              <a:t>meisten</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beschäftigt</a:t>
            </a:r>
            <a:r>
              <a:rPr lang="en-US" sz="1099" kern="0" dirty="0">
                <a:solidFill>
                  <a:schemeClr val="tx1">
                    <a:lumMod val="100000"/>
                  </a:schemeClr>
                </a:solidFill>
                <a:latin typeface="Arial" panose="020B0604020202020204" pitchFamily="34" charset="0"/>
                <a:sym typeface=""/>
              </a:rPr>
              <a:t> - </a:t>
            </a:r>
            <a:r>
              <a:rPr lang="en-US" sz="1099" kern="0" dirty="0" err="1">
                <a:solidFill>
                  <a:schemeClr val="tx1">
                    <a:lumMod val="100000"/>
                  </a:schemeClr>
                </a:solidFill>
                <a:latin typeface="Arial" panose="020B0604020202020204" pitchFamily="34" charset="0"/>
                <a:sym typeface=""/>
              </a:rPr>
              <a:t>beides</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beunruhigt</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sie</a:t>
            </a:r>
            <a:r>
              <a:rPr lang="en-US" sz="1099" kern="0" dirty="0">
                <a:solidFill>
                  <a:schemeClr val="tx1">
                    <a:lumMod val="100000"/>
                  </a:schemeClr>
                </a:solidFill>
                <a:latin typeface="Arial" panose="020B0604020202020204" pitchFamily="34" charset="0"/>
                <a:sym typeface=""/>
              </a:rPr>
              <a:t> und </a:t>
            </a:r>
            <a:r>
              <a:rPr lang="en-US" sz="1099" kern="0" dirty="0" err="1">
                <a:solidFill>
                  <a:schemeClr val="tx1">
                    <a:lumMod val="100000"/>
                  </a:schemeClr>
                </a:solidFill>
                <a:latin typeface="Arial" panose="020B0604020202020204" pitchFamily="34" charset="0"/>
                <a:sym typeface=""/>
              </a:rPr>
              <a:t>verursacht</a:t>
            </a:r>
            <a:r>
              <a:rPr lang="en-US" sz="1099" kern="0" dirty="0">
                <a:solidFill>
                  <a:schemeClr val="tx1">
                    <a:lumMod val="100000"/>
                  </a:schemeClr>
                </a:solidFill>
                <a:latin typeface="Arial" panose="020B0604020202020204" pitchFamily="34" charset="0"/>
                <a:sym typeface=""/>
              </a:rPr>
              <a:t> die </a:t>
            </a:r>
            <a:r>
              <a:rPr lang="en-US" sz="1099" kern="0" dirty="0" err="1">
                <a:solidFill>
                  <a:schemeClr val="tx1">
                    <a:lumMod val="100000"/>
                  </a:schemeClr>
                </a:solidFill>
                <a:latin typeface="Arial" panose="020B0604020202020204" pitchFamily="34" charset="0"/>
                <a:sym typeface=""/>
              </a:rPr>
              <a:t>meisten</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täglichen</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Einschränkungen</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wie</a:t>
            </a:r>
            <a:r>
              <a:rPr lang="en-US" sz="1099" kern="0" dirty="0">
                <a:solidFill>
                  <a:schemeClr val="tx1">
                    <a:lumMod val="100000"/>
                  </a:schemeClr>
                </a:solidFill>
                <a:latin typeface="Arial" panose="020B0604020202020204" pitchFamily="34" charset="0"/>
                <a:sym typeface=""/>
              </a:rPr>
              <a:t> er seine </a:t>
            </a:r>
            <a:r>
              <a:rPr lang="en-US" sz="1099" kern="0" dirty="0" err="1">
                <a:solidFill>
                  <a:schemeClr val="tx1">
                    <a:lumMod val="100000"/>
                  </a:schemeClr>
                </a:solidFill>
                <a:latin typeface="Arial" panose="020B0604020202020204" pitchFamily="34" charset="0"/>
                <a:sym typeface=""/>
              </a:rPr>
              <a:t>Probleme</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wahrnimmt</a:t>
            </a:r>
            <a:r>
              <a:rPr lang="en-US" sz="1099" kern="0" dirty="0">
                <a:solidFill>
                  <a:schemeClr val="tx1">
                    <a:lumMod val="100000"/>
                  </a:schemeClr>
                </a:solidFill>
                <a:latin typeface="Arial" panose="020B0604020202020204" pitchFamily="34" charset="0"/>
                <a:sym typeface=""/>
              </a:rPr>
              <a:t> und was </a:t>
            </a:r>
            <a:r>
              <a:rPr lang="en-US" sz="1099" kern="0" dirty="0" err="1">
                <a:solidFill>
                  <a:schemeClr val="tx1">
                    <a:lumMod val="100000"/>
                  </a:schemeClr>
                </a:solidFill>
                <a:latin typeface="Arial" panose="020B0604020202020204" pitchFamily="34" charset="0"/>
                <a:sym typeface=""/>
              </a:rPr>
              <a:t>für</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ihn</a:t>
            </a:r>
            <a:r>
              <a:rPr lang="en-US" sz="1099" kern="0" dirty="0">
                <a:solidFill>
                  <a:schemeClr val="tx1">
                    <a:lumMod val="100000"/>
                  </a:schemeClr>
                </a:solidFill>
                <a:latin typeface="Arial" panose="020B0604020202020204" pitchFamily="34" charset="0"/>
                <a:sym typeface=""/>
              </a:rPr>
              <a:t> am </a:t>
            </a:r>
            <a:r>
              <a:rPr lang="en-US" sz="1099" kern="0" dirty="0" err="1">
                <a:solidFill>
                  <a:schemeClr val="tx1">
                    <a:lumMod val="100000"/>
                  </a:schemeClr>
                </a:solidFill>
                <a:latin typeface="Arial" panose="020B0604020202020204" pitchFamily="34" charset="0"/>
                <a:sym typeface=""/>
              </a:rPr>
              <a:t>wichtigsten</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ist</a:t>
            </a:r>
            <a:r>
              <a:rPr lang="en-US" sz="1099" kern="0" dirty="0">
                <a:solidFill>
                  <a:schemeClr val="tx1">
                    <a:lumMod val="100000"/>
                  </a:schemeClr>
                </a:solidFill>
                <a:latin typeface="Arial" panose="020B0604020202020204" pitchFamily="34" charset="0"/>
                <a:sym typeface=""/>
              </a:rPr>
              <a:t>. Als </a:t>
            </a:r>
            <a:r>
              <a:rPr lang="en-US" sz="1099" kern="0" dirty="0" err="1">
                <a:solidFill>
                  <a:schemeClr val="tx1">
                    <a:lumMod val="100000"/>
                  </a:schemeClr>
                </a:solidFill>
                <a:latin typeface="Arial" panose="020B0604020202020204" pitchFamily="34" charset="0"/>
                <a:sym typeface=""/>
              </a:rPr>
              <a:t>Allgemeinmediziner</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haben</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wir</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mit</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allen</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zu</a:t>
            </a:r>
            <a:r>
              <a:rPr lang="en-US" sz="1099" kern="0" dirty="0">
                <a:solidFill>
                  <a:schemeClr val="tx1">
                    <a:lumMod val="100000"/>
                  </a:schemeClr>
                </a:solidFill>
                <a:latin typeface="Arial" panose="020B0604020202020204" pitchFamily="34" charset="0"/>
                <a:sym typeface=""/>
              </a:rPr>
              <a:t> tun und </a:t>
            </a:r>
            <a:r>
              <a:rPr lang="en-US" sz="1099" kern="0" dirty="0" err="1">
                <a:solidFill>
                  <a:schemeClr val="tx1">
                    <a:lumMod val="100000"/>
                  </a:schemeClr>
                </a:solidFill>
                <a:latin typeface="Arial" panose="020B0604020202020204" pitchFamily="34" charset="0"/>
                <a:sym typeface=""/>
              </a:rPr>
              <a:t>müssen</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Prioritäten</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im</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Einklang</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mit</a:t>
            </a:r>
            <a:r>
              <a:rPr lang="en-US" sz="1099" kern="0" dirty="0">
                <a:solidFill>
                  <a:schemeClr val="tx1">
                    <a:lumMod val="100000"/>
                  </a:schemeClr>
                </a:solidFill>
                <a:latin typeface="Arial" panose="020B0604020202020204" pitchFamily="34" charset="0"/>
                <a:sym typeface=""/>
              </a:rPr>
              <a:t> dem </a:t>
            </a:r>
            <a:r>
              <a:rPr lang="en-US" sz="1099" kern="0" dirty="0" err="1">
                <a:solidFill>
                  <a:schemeClr val="tx1">
                    <a:lumMod val="100000"/>
                  </a:schemeClr>
                </a:solidFill>
                <a:latin typeface="Arial" panose="020B0604020202020204" pitchFamily="34" charset="0"/>
                <a:sym typeface=""/>
              </a:rPr>
              <a:t>Patienten</a:t>
            </a:r>
            <a:r>
              <a:rPr lang="en-US" sz="1099" kern="0" dirty="0">
                <a:solidFill>
                  <a:schemeClr val="tx1">
                    <a:lumMod val="100000"/>
                  </a:schemeClr>
                </a:solidFill>
                <a:latin typeface="Arial" panose="020B0604020202020204" pitchFamily="34" charset="0"/>
                <a:sym typeface=""/>
              </a:rPr>
              <a:t> </a:t>
            </a:r>
            <a:r>
              <a:rPr lang="en-US" sz="1099" kern="0" dirty="0" err="1">
                <a:solidFill>
                  <a:schemeClr val="tx1">
                    <a:lumMod val="100000"/>
                  </a:schemeClr>
                </a:solidFill>
                <a:latin typeface="Arial" panose="020B0604020202020204" pitchFamily="34" charset="0"/>
                <a:sym typeface=""/>
              </a:rPr>
              <a:t>setzen</a:t>
            </a:r>
            <a:r>
              <a:rPr lang="en-US" sz="1099" kern="0" dirty="0">
                <a:solidFill>
                  <a:schemeClr val="tx1">
                    <a:lumMod val="100000"/>
                  </a:schemeClr>
                </a:solidFill>
                <a:latin typeface="Arial" panose="020B0604020202020204" pitchFamily="34" charset="0"/>
                <a:sym typeface=""/>
              </a:rPr>
              <a:t>. </a:t>
            </a:r>
            <a:endParaRPr sz="1798" strike="sngStrike" dirty="0">
              <a:solidFill>
                <a:srgbClr val="FF0000"/>
              </a:solidFill>
            </a:endParaRPr>
          </a:p>
        </p:txBody>
      </p:sp>
      <p:sp>
        <p:nvSpPr>
          <p:cNvPr id="4" name="object 4"/>
          <p:cNvSpPr/>
          <p:nvPr/>
        </p:nvSpPr>
        <p:spPr>
          <a:xfrm>
            <a:off x="8011994" y="91326"/>
            <a:ext cx="1044174" cy="669733"/>
          </a:xfrm>
          <a:prstGeom prst="rect">
            <a:avLst/>
          </a:prstGeom>
          <a:blipFill>
            <a:blip r:embed="rId2" cstate="print"/>
            <a:stretch>
              <a:fillRect/>
            </a:stretch>
          </a:blipFill>
        </p:spPr>
        <p:txBody>
          <a:bodyPr wrap="square" lIns="0" tIns="0" rIns="0" bIns="0"/>
          <a:lstStyle/>
          <a:p>
            <a:endParaRPr sz="1798"/>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1031" y="212463"/>
            <a:ext cx="5311998" cy="879658"/>
          </a:xfrm>
          <a:prstGeom prst="rect">
            <a:avLst/>
          </a:prstGeom>
        </p:spPr>
        <p:txBody>
          <a:bodyPr vert="horz" wrap="square" lIns="0" tIns="13953" rIns="0" bIns="0">
            <a:spAutoFit/>
          </a:bodyPr>
          <a:lstStyle/>
          <a:p>
            <a:pPr marL="329170" marR="5074" indent="-317119">
              <a:spcBef>
                <a:spcPts val="110"/>
              </a:spcBef>
            </a:pPr>
            <a:r>
              <a:rPr lang="en-US" dirty="0">
                <a:latin typeface="Arial" panose="020B0604020202020204" pitchFamily="34" charset="0"/>
                <a:cs typeface="+mn-cs"/>
                <a:sym typeface=""/>
              </a:rPr>
              <a:t>Management des </a:t>
            </a:r>
            <a:r>
              <a:rPr lang="en-US" dirty="0" err="1">
                <a:latin typeface="Arial" panose="020B0604020202020204" pitchFamily="34" charset="0"/>
                <a:cs typeface="+mn-cs"/>
                <a:sym typeface=""/>
              </a:rPr>
              <a:t>multimorbiden</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Patienten</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mit</a:t>
            </a:r>
            <a:r>
              <a:rPr lang="en-US" dirty="0">
                <a:latin typeface="Arial" panose="020B0604020202020204" pitchFamily="34" charset="0"/>
                <a:cs typeface="+mn-cs"/>
                <a:sym typeface=""/>
              </a:rPr>
              <a:t> COPD (II)</a:t>
            </a:r>
          </a:p>
        </p:txBody>
      </p:sp>
      <p:sp>
        <p:nvSpPr>
          <p:cNvPr id="3" name="object 3"/>
          <p:cNvSpPr txBox="1">
            <a:spLocks noGrp="1"/>
          </p:cNvSpPr>
          <p:nvPr>
            <p:ph type="body" idx="1"/>
          </p:nvPr>
        </p:nvSpPr>
        <p:spPr>
          <a:xfrm>
            <a:off x="420973" y="1276622"/>
            <a:ext cx="7453953" cy="3138205"/>
          </a:xfrm>
          <a:prstGeom prst="rect">
            <a:avLst/>
          </a:prstGeom>
        </p:spPr>
        <p:txBody>
          <a:bodyPr vert="horz" wrap="square" lIns="0" tIns="122404" rIns="0" bIns="0">
            <a:spAutoFit/>
          </a:bodyPr>
          <a:lstStyle/>
          <a:p>
            <a:pPr marL="271454" indent="-259403">
              <a:spcBef>
                <a:spcPts val="964"/>
              </a:spcBef>
              <a:buClr>
                <a:srgbClr val="000000"/>
              </a:buClr>
              <a:buSzPct val="131250"/>
              <a:buFont typeface="Times New Roman"/>
              <a:buChar char="•"/>
              <a:tabLst>
                <a:tab pos="271454" algn="l"/>
                <a:tab pos="272088" algn="l"/>
              </a:tabLst>
            </a:pPr>
            <a:r>
              <a:rPr lang="en-US" dirty="0">
                <a:latin typeface="Arial" panose="020B0604020202020204" pitchFamily="34" charset="0"/>
                <a:cs typeface="+mn-cs"/>
                <a:sym typeface=""/>
              </a:rPr>
              <a:t>Bei </a:t>
            </a:r>
            <a:r>
              <a:rPr lang="en-US" dirty="0" err="1">
                <a:latin typeface="Arial" panose="020B0604020202020204" pitchFamily="34" charset="0"/>
                <a:cs typeface="+mn-cs"/>
                <a:sym typeface=""/>
              </a:rPr>
              <a:t>Patienten</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mit</a:t>
            </a:r>
            <a:r>
              <a:rPr lang="en-US" dirty="0">
                <a:latin typeface="Arial" panose="020B0604020202020204" pitchFamily="34" charset="0"/>
                <a:cs typeface="+mn-cs"/>
                <a:sym typeface=""/>
              </a:rPr>
              <a:t> COPD </a:t>
            </a:r>
            <a:r>
              <a:rPr lang="en-US" dirty="0" err="1">
                <a:latin typeface="Arial" panose="020B0604020202020204" pitchFamily="34" charset="0"/>
                <a:cs typeface="+mn-cs"/>
                <a:sym typeface=""/>
              </a:rPr>
              <a:t>ist</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Multimorbidität</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assoziiert</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mit</a:t>
            </a:r>
            <a:r>
              <a:rPr lang="en-US" strike="sngStrike" dirty="0">
                <a:latin typeface="Arial" panose="020B0604020202020204" pitchFamily="34" charset="0"/>
                <a:cs typeface="+mn-cs"/>
                <a:sym typeface=""/>
              </a:rPr>
              <a:t>:</a:t>
            </a:r>
          </a:p>
          <a:p>
            <a:pPr marL="539102" lvl="1" indent="-265111">
              <a:spcBef>
                <a:spcPts val="684"/>
              </a:spcBef>
              <a:buClr>
                <a:srgbClr val="000000"/>
              </a:buClr>
              <a:buChar char="o"/>
              <a:tabLst>
                <a:tab pos="539102" algn="l"/>
                <a:tab pos="539737" algn="l"/>
              </a:tabLst>
            </a:pPr>
            <a:r>
              <a:rPr lang="en-US" sz="1298" dirty="0" err="1">
                <a:solidFill>
                  <a:schemeClr val="tx1"/>
                </a:solidFill>
                <a:latin typeface="Arial" panose="020B0604020202020204" pitchFamily="34" charset="0"/>
                <a:sym typeface=""/>
              </a:rPr>
              <a:t>einem</a:t>
            </a:r>
            <a:r>
              <a:rPr lang="en-US" sz="1298" dirty="0">
                <a:solidFill>
                  <a:schemeClr val="tx1"/>
                </a:solidFill>
                <a:latin typeface="Arial" panose="020B0604020202020204" pitchFamily="34" charset="0"/>
                <a:sym typeface=""/>
              </a:rPr>
              <a:t> </a:t>
            </a:r>
            <a:r>
              <a:rPr lang="en-US" sz="1298" dirty="0" err="1">
                <a:solidFill>
                  <a:schemeClr val="tx1"/>
                </a:solidFill>
                <a:latin typeface="Arial" panose="020B0604020202020204" pitchFamily="34" charset="0"/>
                <a:sym typeface=""/>
              </a:rPr>
              <a:t>hohen</a:t>
            </a:r>
            <a:r>
              <a:rPr lang="en-US" sz="1298" dirty="0">
                <a:solidFill>
                  <a:schemeClr val="tx1"/>
                </a:solidFill>
                <a:latin typeface="Arial" panose="020B0604020202020204" pitchFamily="34" charset="0"/>
                <a:sym typeface=""/>
              </a:rPr>
              <a:t> </a:t>
            </a:r>
            <a:r>
              <a:rPr lang="en-US" sz="1298" dirty="0" err="1">
                <a:solidFill>
                  <a:schemeClr val="tx1"/>
                </a:solidFill>
                <a:latin typeface="Arial" panose="020B0604020202020204" pitchFamily="34" charset="0"/>
                <a:sym typeface=""/>
              </a:rPr>
              <a:t>Maß</a:t>
            </a:r>
            <a:r>
              <a:rPr lang="en-US" sz="1298" dirty="0">
                <a:solidFill>
                  <a:schemeClr val="tx1"/>
                </a:solidFill>
                <a:latin typeface="Arial" panose="020B0604020202020204" pitchFamily="34" charset="0"/>
                <a:sym typeface=""/>
              </a:rPr>
              <a:t> an </a:t>
            </a:r>
            <a:r>
              <a:rPr lang="en-US" sz="1298" dirty="0" err="1">
                <a:solidFill>
                  <a:schemeClr val="tx1"/>
                </a:solidFill>
                <a:latin typeface="Arial" panose="020B0604020202020204" pitchFamily="34" charset="0"/>
                <a:sym typeface=""/>
              </a:rPr>
              <a:t>Polypharmazie</a:t>
            </a:r>
            <a:r>
              <a:rPr lang="en-US" sz="1298" dirty="0">
                <a:solidFill>
                  <a:schemeClr val="tx1"/>
                </a:solidFill>
                <a:latin typeface="Arial" panose="020B0604020202020204" pitchFamily="34" charset="0"/>
                <a:sym typeface=""/>
              </a:rPr>
              <a:t> und </a:t>
            </a:r>
            <a:r>
              <a:rPr lang="en-US" sz="1298" dirty="0" err="1">
                <a:solidFill>
                  <a:schemeClr val="tx1"/>
                </a:solidFill>
                <a:latin typeface="Arial" panose="020B0604020202020204" pitchFamily="34" charset="0"/>
                <a:sym typeface=""/>
              </a:rPr>
              <a:t>einem</a:t>
            </a:r>
            <a:r>
              <a:rPr lang="en-US" sz="1298" dirty="0">
                <a:solidFill>
                  <a:schemeClr val="tx1"/>
                </a:solidFill>
                <a:latin typeface="Arial" panose="020B0604020202020204" pitchFamily="34" charset="0"/>
                <a:sym typeface=""/>
              </a:rPr>
              <a:t> </a:t>
            </a:r>
            <a:r>
              <a:rPr lang="en-US" sz="1298" dirty="0" err="1">
                <a:solidFill>
                  <a:schemeClr val="tx1"/>
                </a:solidFill>
                <a:latin typeface="Arial" panose="020B0604020202020204" pitchFamily="34" charset="0"/>
                <a:sym typeface=""/>
              </a:rPr>
              <a:t>erhöhten</a:t>
            </a:r>
            <a:r>
              <a:rPr lang="en-US" sz="1298" dirty="0">
                <a:solidFill>
                  <a:schemeClr val="tx1"/>
                </a:solidFill>
                <a:latin typeface="Arial" panose="020B0604020202020204" pitchFamily="34" charset="0"/>
                <a:sym typeface=""/>
              </a:rPr>
              <a:t> </a:t>
            </a:r>
            <a:r>
              <a:rPr lang="en-US" sz="1298" dirty="0" err="1">
                <a:solidFill>
                  <a:schemeClr val="tx1"/>
                </a:solidFill>
                <a:latin typeface="Arial" panose="020B0604020202020204" pitchFamily="34" charset="0"/>
                <a:sym typeface=""/>
              </a:rPr>
              <a:t>Risiko</a:t>
            </a:r>
            <a:r>
              <a:rPr lang="en-US" sz="1298" dirty="0">
                <a:solidFill>
                  <a:schemeClr val="tx1"/>
                </a:solidFill>
                <a:latin typeface="Arial" panose="020B0604020202020204" pitchFamily="34" charset="0"/>
                <a:sym typeface=""/>
              </a:rPr>
              <a:t> </a:t>
            </a:r>
            <a:r>
              <a:rPr lang="en-US" sz="1298" dirty="0" err="1">
                <a:solidFill>
                  <a:schemeClr val="tx1"/>
                </a:solidFill>
                <a:latin typeface="Arial" panose="020B0604020202020204" pitchFamily="34" charset="0"/>
                <a:sym typeface=""/>
              </a:rPr>
              <a:t>für</a:t>
            </a:r>
            <a:r>
              <a:rPr lang="en-US" sz="1298" dirty="0">
                <a:solidFill>
                  <a:schemeClr val="tx1"/>
                </a:solidFill>
                <a:latin typeface="Arial" panose="020B0604020202020204" pitchFamily="34" charset="0"/>
                <a:sym typeface=""/>
              </a:rPr>
              <a:t> </a:t>
            </a:r>
            <a:r>
              <a:rPr lang="en-US" sz="1298" dirty="0" err="1">
                <a:solidFill>
                  <a:schemeClr val="tx1"/>
                </a:solidFill>
                <a:latin typeface="Arial" panose="020B0604020202020204" pitchFamily="34" charset="0"/>
                <a:sym typeface=""/>
              </a:rPr>
              <a:t>unerwünschte</a:t>
            </a:r>
            <a:r>
              <a:rPr lang="en-US" sz="1298" dirty="0">
                <a:solidFill>
                  <a:schemeClr val="tx1"/>
                </a:solidFill>
                <a:latin typeface="Arial" panose="020B0604020202020204" pitchFamily="34" charset="0"/>
                <a:sym typeface=""/>
              </a:rPr>
              <a:t> </a:t>
            </a:r>
            <a:r>
              <a:rPr lang="en-US" sz="1298" dirty="0" err="1">
                <a:solidFill>
                  <a:schemeClr val="tx1"/>
                </a:solidFill>
                <a:latin typeface="Arial" panose="020B0604020202020204" pitchFamily="34" charset="0"/>
                <a:sym typeface=""/>
              </a:rPr>
              <a:t>Arzneimittelwirkungen</a:t>
            </a:r>
            <a:r>
              <a:rPr lang="en-US" sz="1298" dirty="0">
                <a:solidFill>
                  <a:schemeClr val="tx1"/>
                </a:solidFill>
                <a:latin typeface="Arial" panose="020B0604020202020204" pitchFamily="34" charset="0"/>
                <a:sym typeface=""/>
              </a:rPr>
              <a:t> und -</a:t>
            </a:r>
            <a:r>
              <a:rPr lang="en-US" sz="1298" dirty="0" err="1">
                <a:solidFill>
                  <a:schemeClr val="tx1"/>
                </a:solidFill>
                <a:latin typeface="Arial" panose="020B0604020202020204" pitchFamily="34" charset="0"/>
                <a:sym typeface=""/>
              </a:rPr>
              <a:t>wechselwirkungen</a:t>
            </a:r>
            <a:endParaRPr lang="en-US" sz="1298" dirty="0">
              <a:solidFill>
                <a:schemeClr val="tx1"/>
              </a:solidFill>
              <a:latin typeface="Arial" panose="020B0604020202020204" pitchFamily="34" charset="0"/>
              <a:sym typeface=""/>
            </a:endParaRPr>
          </a:p>
          <a:p>
            <a:pPr marL="539102" lvl="1" indent="-265111">
              <a:spcBef>
                <a:spcPts val="624"/>
              </a:spcBef>
              <a:buClr>
                <a:srgbClr val="000000"/>
              </a:buClr>
              <a:buChar char="o"/>
              <a:tabLst>
                <a:tab pos="539102" algn="l"/>
                <a:tab pos="539737" algn="l"/>
              </a:tabLst>
            </a:pPr>
            <a:r>
              <a:rPr lang="en-US" sz="1298" dirty="0" err="1">
                <a:solidFill>
                  <a:schemeClr val="tx1"/>
                </a:solidFill>
                <a:latin typeface="Arial" panose="020B0604020202020204" pitchFamily="34" charset="0"/>
                <a:sym typeface=""/>
              </a:rPr>
              <a:t>erhöhtem</a:t>
            </a:r>
            <a:r>
              <a:rPr lang="en-US" sz="1298" dirty="0">
                <a:solidFill>
                  <a:schemeClr val="tx1"/>
                </a:solidFill>
                <a:latin typeface="Arial" panose="020B0604020202020204" pitchFamily="34" charset="0"/>
                <a:sym typeface=""/>
              </a:rPr>
              <a:t> </a:t>
            </a:r>
            <a:r>
              <a:rPr lang="en-US" sz="1298" dirty="0" err="1">
                <a:solidFill>
                  <a:schemeClr val="tx1"/>
                </a:solidFill>
                <a:latin typeface="Arial" panose="020B0604020202020204" pitchFamily="34" charset="0"/>
                <a:sym typeface=""/>
              </a:rPr>
              <a:t>Risiko</a:t>
            </a:r>
            <a:r>
              <a:rPr lang="en-US" sz="1298" dirty="0">
                <a:solidFill>
                  <a:schemeClr val="tx1"/>
                </a:solidFill>
                <a:latin typeface="Arial" panose="020B0604020202020204" pitchFamily="34" charset="0"/>
                <a:sym typeface=""/>
              </a:rPr>
              <a:t> </a:t>
            </a:r>
            <a:r>
              <a:rPr lang="en-US" sz="1298" dirty="0" err="1">
                <a:solidFill>
                  <a:schemeClr val="tx1"/>
                </a:solidFill>
                <a:latin typeface="Arial" panose="020B0604020202020204" pitchFamily="34" charset="0"/>
                <a:sym typeface=""/>
              </a:rPr>
              <a:t>einer</a:t>
            </a:r>
            <a:r>
              <a:rPr lang="en-US" sz="1298" dirty="0">
                <a:solidFill>
                  <a:schemeClr val="tx1"/>
                </a:solidFill>
                <a:latin typeface="Arial" panose="020B0604020202020204" pitchFamily="34" charset="0"/>
                <a:sym typeface=""/>
              </a:rPr>
              <a:t> </a:t>
            </a:r>
            <a:r>
              <a:rPr lang="en-US" sz="1298" dirty="0" err="1">
                <a:solidFill>
                  <a:schemeClr val="tx1"/>
                </a:solidFill>
                <a:latin typeface="Arial" panose="020B0604020202020204" pitchFamily="34" charset="0"/>
                <a:sym typeface=""/>
              </a:rPr>
              <a:t>Hospitalisierung</a:t>
            </a:r>
            <a:endParaRPr lang="en-US" sz="1298" dirty="0">
              <a:solidFill>
                <a:schemeClr val="tx1"/>
              </a:solidFill>
              <a:latin typeface="Arial" panose="020B0604020202020204" pitchFamily="34" charset="0"/>
              <a:sym typeface=""/>
            </a:endParaRPr>
          </a:p>
          <a:p>
            <a:pPr marL="539102" lvl="1" indent="-265111">
              <a:spcBef>
                <a:spcPts val="624"/>
              </a:spcBef>
              <a:buClr>
                <a:srgbClr val="000000"/>
              </a:buClr>
              <a:buChar char="o"/>
              <a:tabLst>
                <a:tab pos="539102" algn="l"/>
                <a:tab pos="539737" algn="l"/>
              </a:tabLst>
            </a:pPr>
            <a:r>
              <a:rPr lang="en-US" sz="1298" dirty="0" err="1">
                <a:solidFill>
                  <a:schemeClr val="tx1"/>
                </a:solidFill>
                <a:latin typeface="Arial" panose="020B0604020202020204" pitchFamily="34" charset="0"/>
                <a:sym typeface=""/>
              </a:rPr>
              <a:t>einem</a:t>
            </a:r>
            <a:r>
              <a:rPr lang="en-US" sz="1298" dirty="0">
                <a:solidFill>
                  <a:schemeClr val="tx1"/>
                </a:solidFill>
                <a:latin typeface="Arial" panose="020B0604020202020204" pitchFamily="34" charset="0"/>
                <a:sym typeface=""/>
              </a:rPr>
              <a:t> </a:t>
            </a:r>
            <a:r>
              <a:rPr lang="en-US" sz="1298" dirty="0" err="1">
                <a:solidFill>
                  <a:schemeClr val="tx1"/>
                </a:solidFill>
                <a:latin typeface="Arial" panose="020B0604020202020204" pitchFamily="34" charset="0"/>
                <a:sym typeface=""/>
              </a:rPr>
              <a:t>erhöhten</a:t>
            </a:r>
            <a:r>
              <a:rPr lang="en-US" sz="1298" dirty="0">
                <a:solidFill>
                  <a:schemeClr val="tx1"/>
                </a:solidFill>
                <a:latin typeface="Arial" panose="020B0604020202020204" pitchFamily="34" charset="0"/>
                <a:sym typeface=""/>
              </a:rPr>
              <a:t> </a:t>
            </a:r>
            <a:r>
              <a:rPr lang="en-US" sz="1298" dirty="0" err="1">
                <a:solidFill>
                  <a:schemeClr val="tx1"/>
                </a:solidFill>
                <a:latin typeface="Arial" panose="020B0604020202020204" pitchFamily="34" charset="0"/>
                <a:sym typeface=""/>
              </a:rPr>
              <a:t>Risiko</a:t>
            </a:r>
            <a:r>
              <a:rPr lang="en-US" sz="1298" dirty="0">
                <a:solidFill>
                  <a:schemeClr val="tx1"/>
                </a:solidFill>
                <a:latin typeface="Arial" panose="020B0604020202020204" pitchFamily="34" charset="0"/>
                <a:sym typeface=""/>
              </a:rPr>
              <a:t> </a:t>
            </a:r>
            <a:r>
              <a:rPr lang="en-US" sz="1298" dirty="0" err="1">
                <a:solidFill>
                  <a:schemeClr val="tx1"/>
                </a:solidFill>
                <a:latin typeface="Arial" panose="020B0604020202020204" pitchFamily="34" charset="0"/>
                <a:sym typeface=""/>
              </a:rPr>
              <a:t>eines</a:t>
            </a:r>
            <a:r>
              <a:rPr lang="en-US" sz="1298" dirty="0">
                <a:solidFill>
                  <a:schemeClr val="tx1"/>
                </a:solidFill>
                <a:latin typeface="Arial" panose="020B0604020202020204" pitchFamily="34" charset="0"/>
                <a:sym typeface=""/>
              </a:rPr>
              <a:t> </a:t>
            </a:r>
            <a:r>
              <a:rPr lang="en-US" sz="1298" dirty="0" err="1">
                <a:solidFill>
                  <a:schemeClr val="tx1"/>
                </a:solidFill>
                <a:latin typeface="Arial" panose="020B0604020202020204" pitchFamily="34" charset="0"/>
                <a:sym typeface=""/>
              </a:rPr>
              <a:t>vorzeitigen</a:t>
            </a:r>
            <a:r>
              <a:rPr lang="en-US" sz="1298" dirty="0">
                <a:solidFill>
                  <a:schemeClr val="tx1"/>
                </a:solidFill>
                <a:latin typeface="Arial" panose="020B0604020202020204" pitchFamily="34" charset="0"/>
                <a:sym typeface=""/>
              </a:rPr>
              <a:t> </a:t>
            </a:r>
            <a:r>
              <a:rPr lang="en-US" sz="1298" dirty="0" err="1">
                <a:solidFill>
                  <a:schemeClr val="tx1"/>
                </a:solidFill>
                <a:latin typeface="Arial" panose="020B0604020202020204" pitchFamily="34" charset="0"/>
                <a:sym typeface=""/>
              </a:rPr>
              <a:t>Todes</a:t>
            </a:r>
            <a:endParaRPr lang="en-US" sz="1298" dirty="0">
              <a:solidFill>
                <a:schemeClr val="tx1"/>
              </a:solidFill>
              <a:latin typeface="Arial" panose="020B0604020202020204" pitchFamily="34" charset="0"/>
              <a:sym typeface=""/>
            </a:endParaRPr>
          </a:p>
          <a:p>
            <a:pPr lvl="1">
              <a:lnSpc>
                <a:spcPct val="100000"/>
              </a:lnSpc>
              <a:buFont typeface="Arial"/>
              <a:buChar char="o"/>
            </a:pPr>
            <a:endParaRPr lang="en-US" sz="1398" dirty="0">
              <a:latin typeface="Calibri" panose="020F0502020204030204" pitchFamily="34" charset="0"/>
              <a:sym typeface=""/>
            </a:endParaRPr>
          </a:p>
          <a:p>
            <a:pPr lvl="1">
              <a:spcBef>
                <a:spcPts val="25"/>
              </a:spcBef>
              <a:buFont typeface="Arial"/>
              <a:buChar char="o"/>
            </a:pPr>
            <a:endParaRPr lang="en-US" sz="1199" dirty="0">
              <a:latin typeface="Calibri" panose="020F0502020204030204" pitchFamily="34" charset="0"/>
              <a:sym typeface=""/>
            </a:endParaRPr>
          </a:p>
          <a:p>
            <a:pPr marL="271454" marR="317753" indent="-259403">
              <a:lnSpc>
                <a:spcPct val="120100"/>
              </a:lnSpc>
              <a:buSzPct val="131250"/>
              <a:buFont typeface="Times New Roman"/>
              <a:buChar char="•"/>
              <a:tabLst>
                <a:tab pos="329170" algn="l"/>
                <a:tab pos="329804" algn="l"/>
              </a:tabLst>
            </a:pPr>
            <a:r>
              <a:rPr lang="en-US" dirty="0">
                <a:solidFill>
                  <a:schemeClr val="tx1"/>
                </a:solidFill>
                <a:latin typeface="Arial" panose="020B0604020202020204" pitchFamily="34" charset="0"/>
                <a:cs typeface="+mn-cs"/>
                <a:sym typeface=""/>
              </a:rPr>
              <a:t>Die </a:t>
            </a:r>
            <a:r>
              <a:rPr lang="en-US" dirty="0" err="1">
                <a:solidFill>
                  <a:schemeClr val="tx1"/>
                </a:solidFill>
                <a:latin typeface="Arial" panose="020B0604020202020204" pitchFamily="34" charset="0"/>
                <a:cs typeface="+mn-cs"/>
                <a:sym typeface=""/>
              </a:rPr>
              <a:t>Polypharmazie</a:t>
            </a:r>
            <a:r>
              <a:rPr lang="en-US" dirty="0">
                <a:solidFill>
                  <a:schemeClr val="tx1"/>
                </a:solidFill>
                <a:latin typeface="Arial" panose="020B0604020202020204" pitchFamily="34" charset="0"/>
                <a:cs typeface="+mn-cs"/>
                <a:sym typeface=""/>
              </a:rPr>
              <a:t> </a:t>
            </a:r>
            <a:r>
              <a:rPr lang="en-US" dirty="0" err="1">
                <a:solidFill>
                  <a:schemeClr val="tx1"/>
                </a:solidFill>
                <a:latin typeface="Arial" panose="020B0604020202020204" pitchFamily="34" charset="0"/>
                <a:cs typeface="+mn-cs"/>
                <a:sym typeface=""/>
              </a:rPr>
              <a:t>ist</a:t>
            </a:r>
            <a:r>
              <a:rPr lang="en-US" dirty="0">
                <a:solidFill>
                  <a:schemeClr val="tx1"/>
                </a:solidFill>
                <a:latin typeface="Arial" panose="020B0604020202020204" pitchFamily="34" charset="0"/>
                <a:cs typeface="+mn-cs"/>
                <a:sym typeface=""/>
              </a:rPr>
              <a:t> </a:t>
            </a:r>
            <a:r>
              <a:rPr lang="en-US" dirty="0" err="1">
                <a:solidFill>
                  <a:schemeClr val="tx1"/>
                </a:solidFill>
                <a:latin typeface="Arial" panose="020B0604020202020204" pitchFamily="34" charset="0"/>
                <a:cs typeface="+mn-cs"/>
                <a:sym typeface=""/>
              </a:rPr>
              <a:t>besonders</a:t>
            </a:r>
            <a:r>
              <a:rPr lang="en-US" dirty="0">
                <a:solidFill>
                  <a:schemeClr val="tx1"/>
                </a:solidFill>
                <a:latin typeface="Arial" panose="020B0604020202020204" pitchFamily="34" charset="0"/>
                <a:cs typeface="+mn-cs"/>
                <a:sym typeface=""/>
              </a:rPr>
              <a:t> </a:t>
            </a:r>
            <a:r>
              <a:rPr lang="en-US" dirty="0" err="1">
                <a:solidFill>
                  <a:schemeClr val="tx1"/>
                </a:solidFill>
                <a:latin typeface="Arial" panose="020B0604020202020204" pitchFamily="34" charset="0"/>
                <a:cs typeface="+mn-cs"/>
                <a:sym typeface=""/>
              </a:rPr>
              <a:t>besorgniserregend</a:t>
            </a:r>
            <a:r>
              <a:rPr lang="en-US" dirty="0">
                <a:solidFill>
                  <a:schemeClr val="tx1"/>
                </a:solidFill>
                <a:latin typeface="Arial" panose="020B0604020202020204" pitchFamily="34" charset="0"/>
                <a:cs typeface="+mn-cs"/>
                <a:sym typeface=""/>
              </a:rPr>
              <a:t>, </a:t>
            </a:r>
            <a:r>
              <a:rPr lang="en-US" dirty="0" err="1">
                <a:solidFill>
                  <a:schemeClr val="tx1"/>
                </a:solidFill>
                <a:latin typeface="Arial" panose="020B0604020202020204" pitchFamily="34" charset="0"/>
                <a:cs typeface="+mn-cs"/>
                <a:sym typeface=""/>
              </a:rPr>
              <a:t>wenn</a:t>
            </a:r>
            <a:r>
              <a:rPr lang="en-US" dirty="0">
                <a:solidFill>
                  <a:schemeClr val="tx1"/>
                </a:solidFill>
                <a:latin typeface="Arial" panose="020B0604020202020204" pitchFamily="34" charset="0"/>
                <a:cs typeface="+mn-cs"/>
                <a:sym typeface=""/>
              </a:rPr>
              <a:t> </a:t>
            </a:r>
            <a:r>
              <a:rPr lang="en-US" dirty="0" err="1">
                <a:solidFill>
                  <a:schemeClr val="tx1"/>
                </a:solidFill>
                <a:latin typeface="Arial" panose="020B0604020202020204" pitchFamily="34" charset="0"/>
                <a:cs typeface="+mn-cs"/>
                <a:sym typeface=""/>
              </a:rPr>
              <a:t>Medikamente</a:t>
            </a:r>
            <a:r>
              <a:rPr lang="en-US" dirty="0">
                <a:solidFill>
                  <a:schemeClr val="tx1"/>
                </a:solidFill>
                <a:latin typeface="Arial" panose="020B0604020202020204" pitchFamily="34" charset="0"/>
                <a:cs typeface="+mn-cs"/>
                <a:sym typeface=""/>
              </a:rPr>
              <a:t> </a:t>
            </a:r>
            <a:r>
              <a:rPr lang="en-US" dirty="0" err="1">
                <a:solidFill>
                  <a:schemeClr val="tx1"/>
                </a:solidFill>
                <a:latin typeface="Arial" panose="020B0604020202020204" pitchFamily="34" charset="0"/>
                <a:cs typeface="+mn-cs"/>
                <a:sym typeface=""/>
              </a:rPr>
              <a:t>mit</a:t>
            </a:r>
            <a:r>
              <a:rPr lang="en-US" dirty="0">
                <a:solidFill>
                  <a:schemeClr val="tx1"/>
                </a:solidFill>
                <a:latin typeface="Arial" panose="020B0604020202020204" pitchFamily="34" charset="0"/>
                <a:cs typeface="+mn-cs"/>
                <a:sym typeface=""/>
              </a:rPr>
              <a:t> </a:t>
            </a:r>
            <a:r>
              <a:rPr lang="en-US" strike="sngStrike" dirty="0">
                <a:solidFill>
                  <a:schemeClr val="tx1"/>
                </a:solidFill>
                <a:latin typeface="Arial" panose="020B0604020202020204" pitchFamily="34" charset="0"/>
                <a:cs typeface="+mn-cs"/>
                <a:sym typeface=""/>
              </a:rPr>
              <a:t>dem </a:t>
            </a:r>
            <a:r>
              <a:rPr lang="en-US" strike="sngStrike" dirty="0" err="1">
                <a:solidFill>
                  <a:schemeClr val="tx1"/>
                </a:solidFill>
                <a:latin typeface="Arial" panose="020B0604020202020204" pitchFamily="34" charset="0"/>
                <a:cs typeface="+mn-cs"/>
                <a:sym typeface=""/>
              </a:rPr>
              <a:t>Potenzial</a:t>
            </a:r>
            <a:r>
              <a:rPr lang="en-US" strike="sngStrike" dirty="0">
                <a:solidFill>
                  <a:schemeClr val="tx1"/>
                </a:solidFill>
                <a:latin typeface="Arial" panose="020B0604020202020204" pitchFamily="34" charset="0"/>
                <a:cs typeface="+mn-cs"/>
                <a:sym typeface=""/>
              </a:rPr>
              <a:t> </a:t>
            </a:r>
            <a:r>
              <a:rPr lang="en-US" strike="sngStrike" dirty="0" err="1">
                <a:solidFill>
                  <a:schemeClr val="tx1"/>
                </a:solidFill>
                <a:latin typeface="Arial" panose="020B0604020202020204" pitchFamily="34" charset="0"/>
                <a:cs typeface="+mn-cs"/>
                <a:sym typeface=""/>
              </a:rPr>
              <a:t>für</a:t>
            </a:r>
            <a:r>
              <a:rPr lang="en-US" strike="sngStrike" dirty="0">
                <a:solidFill>
                  <a:schemeClr val="tx1"/>
                </a:solidFill>
                <a:latin typeface="Arial" panose="020B0604020202020204" pitchFamily="34" charset="0"/>
                <a:cs typeface="+mn-cs"/>
                <a:sym typeface=""/>
              </a:rPr>
              <a:t> </a:t>
            </a:r>
            <a:r>
              <a:rPr lang="en-US" dirty="0" err="1">
                <a:solidFill>
                  <a:schemeClr val="tx1"/>
                </a:solidFill>
                <a:latin typeface="Arial" panose="020B0604020202020204" pitchFamily="34" charset="0"/>
                <a:cs typeface="+mn-cs"/>
                <a:sym typeface=""/>
              </a:rPr>
              <a:t>ähnlichen</a:t>
            </a:r>
            <a:r>
              <a:rPr lang="en-US" dirty="0">
                <a:solidFill>
                  <a:schemeClr val="tx1"/>
                </a:solidFill>
                <a:latin typeface="Arial" panose="020B0604020202020204" pitchFamily="34" charset="0"/>
                <a:cs typeface="+mn-cs"/>
                <a:sym typeface=""/>
              </a:rPr>
              <a:t> </a:t>
            </a:r>
            <a:r>
              <a:rPr lang="en-US" dirty="0" err="1">
                <a:solidFill>
                  <a:schemeClr val="tx1"/>
                </a:solidFill>
                <a:latin typeface="Arial" panose="020B0604020202020204" pitchFamily="34" charset="0"/>
                <a:cs typeface="+mn-cs"/>
                <a:sym typeface=""/>
              </a:rPr>
              <a:t>Nebenwirkungen</a:t>
            </a:r>
            <a:r>
              <a:rPr lang="en-US" dirty="0">
                <a:solidFill>
                  <a:schemeClr val="tx1"/>
                </a:solidFill>
                <a:latin typeface="Arial" panose="020B0604020202020204" pitchFamily="34" charset="0"/>
                <a:cs typeface="+mn-cs"/>
                <a:sym typeface=""/>
              </a:rPr>
              <a:t> </a:t>
            </a:r>
            <a:r>
              <a:rPr lang="en-US" dirty="0" err="1">
                <a:solidFill>
                  <a:schemeClr val="tx1"/>
                </a:solidFill>
                <a:latin typeface="Arial" panose="020B0604020202020204" pitchFamily="34" charset="0"/>
                <a:cs typeface="+mn-cs"/>
                <a:sym typeface=""/>
              </a:rPr>
              <a:t>kombiniert</a:t>
            </a:r>
            <a:r>
              <a:rPr lang="en-US" dirty="0">
                <a:solidFill>
                  <a:schemeClr val="tx1"/>
                </a:solidFill>
                <a:latin typeface="Arial" panose="020B0604020202020204" pitchFamily="34" charset="0"/>
                <a:cs typeface="+mn-cs"/>
                <a:sym typeface=""/>
              </a:rPr>
              <a:t> </a:t>
            </a:r>
            <a:r>
              <a:rPr lang="en-US" dirty="0" err="1">
                <a:solidFill>
                  <a:schemeClr val="tx1"/>
                </a:solidFill>
                <a:latin typeface="Arial" panose="020B0604020202020204" pitchFamily="34" charset="0"/>
                <a:cs typeface="+mn-cs"/>
                <a:sym typeface=""/>
              </a:rPr>
              <a:t>werden</a:t>
            </a:r>
            <a:r>
              <a:rPr lang="en-US" dirty="0">
                <a:solidFill>
                  <a:schemeClr val="tx1"/>
                </a:solidFill>
                <a:latin typeface="Arial" panose="020B0604020202020204" pitchFamily="34" charset="0"/>
                <a:cs typeface="+mn-cs"/>
                <a:sym typeface=""/>
              </a:rPr>
              <a:t> und </a:t>
            </a:r>
            <a:r>
              <a:rPr lang="en-US" dirty="0" err="1">
                <a:solidFill>
                  <a:schemeClr val="tx1"/>
                </a:solidFill>
                <a:latin typeface="Arial" panose="020B0604020202020204" pitchFamily="34" charset="0"/>
                <a:cs typeface="+mn-cs"/>
                <a:sym typeface=""/>
              </a:rPr>
              <a:t>wenn</a:t>
            </a:r>
            <a:r>
              <a:rPr lang="en-US" dirty="0">
                <a:solidFill>
                  <a:schemeClr val="tx1"/>
                </a:solidFill>
                <a:latin typeface="Arial" panose="020B0604020202020204" pitchFamily="34" charset="0"/>
                <a:cs typeface="+mn-cs"/>
                <a:sym typeface=""/>
              </a:rPr>
              <a:t> </a:t>
            </a:r>
            <a:r>
              <a:rPr lang="en-US" dirty="0" err="1">
                <a:solidFill>
                  <a:schemeClr val="tx1"/>
                </a:solidFill>
                <a:latin typeface="Arial" panose="020B0604020202020204" pitchFamily="34" charset="0"/>
                <a:cs typeface="+mn-cs"/>
                <a:sym typeface=""/>
              </a:rPr>
              <a:t>komorbide</a:t>
            </a:r>
            <a:r>
              <a:rPr lang="en-US" dirty="0">
                <a:solidFill>
                  <a:schemeClr val="tx1"/>
                </a:solidFill>
                <a:latin typeface="Arial" panose="020B0604020202020204" pitchFamily="34" charset="0"/>
                <a:cs typeface="+mn-cs"/>
                <a:sym typeface=""/>
              </a:rPr>
              <a:t> </a:t>
            </a:r>
            <a:r>
              <a:rPr lang="en-US" dirty="0" err="1">
                <a:solidFill>
                  <a:schemeClr val="tx1"/>
                </a:solidFill>
                <a:latin typeface="Arial" panose="020B0604020202020204" pitchFamily="34" charset="0"/>
                <a:cs typeface="+mn-cs"/>
                <a:sym typeface=""/>
              </a:rPr>
              <a:t>Zustände</a:t>
            </a:r>
            <a:r>
              <a:rPr lang="en-US" dirty="0">
                <a:solidFill>
                  <a:schemeClr val="tx1"/>
                </a:solidFill>
                <a:latin typeface="Arial" panose="020B0604020202020204" pitchFamily="34" charset="0"/>
                <a:cs typeface="+mn-cs"/>
                <a:sym typeface=""/>
              </a:rPr>
              <a:t> und </a:t>
            </a:r>
            <a:r>
              <a:rPr lang="en-US" dirty="0" err="1">
                <a:solidFill>
                  <a:schemeClr val="tx1"/>
                </a:solidFill>
                <a:latin typeface="Arial" panose="020B0604020202020204" pitchFamily="34" charset="0"/>
                <a:cs typeface="+mn-cs"/>
                <a:sym typeface=""/>
              </a:rPr>
              <a:t>Nebenwirkungen</a:t>
            </a:r>
            <a:r>
              <a:rPr lang="en-US" dirty="0">
                <a:solidFill>
                  <a:schemeClr val="tx1"/>
                </a:solidFill>
                <a:latin typeface="Arial" panose="020B0604020202020204" pitchFamily="34" charset="0"/>
                <a:cs typeface="+mn-cs"/>
                <a:sym typeface=""/>
              </a:rPr>
              <a:t> der </a:t>
            </a:r>
            <a:r>
              <a:rPr lang="en-US" dirty="0" err="1">
                <a:solidFill>
                  <a:schemeClr val="tx1"/>
                </a:solidFill>
                <a:latin typeface="Arial" panose="020B0604020202020204" pitchFamily="34" charset="0"/>
                <a:cs typeface="+mn-cs"/>
                <a:sym typeface=""/>
              </a:rPr>
              <a:t>Behandlung</a:t>
            </a:r>
            <a:r>
              <a:rPr lang="en-US" dirty="0">
                <a:solidFill>
                  <a:schemeClr val="tx1"/>
                </a:solidFill>
                <a:latin typeface="Arial" panose="020B0604020202020204" pitchFamily="34" charset="0"/>
                <a:cs typeface="+mn-cs"/>
                <a:sym typeface=""/>
              </a:rPr>
              <a:t> </a:t>
            </a:r>
            <a:r>
              <a:rPr lang="en-US" dirty="0" err="1">
                <a:solidFill>
                  <a:schemeClr val="tx1"/>
                </a:solidFill>
                <a:latin typeface="Arial" panose="020B0604020202020204" pitchFamily="34" charset="0"/>
                <a:cs typeface="+mn-cs"/>
                <a:sym typeface=""/>
              </a:rPr>
              <a:t>sich</a:t>
            </a:r>
            <a:r>
              <a:rPr lang="en-US" dirty="0">
                <a:solidFill>
                  <a:schemeClr val="tx1"/>
                </a:solidFill>
                <a:latin typeface="Arial" panose="020B0604020202020204" pitchFamily="34" charset="0"/>
                <a:cs typeface="+mn-cs"/>
                <a:sym typeface=""/>
              </a:rPr>
              <a:t> </a:t>
            </a:r>
            <a:r>
              <a:rPr lang="en-US" dirty="0" err="1">
                <a:solidFill>
                  <a:schemeClr val="tx1"/>
                </a:solidFill>
                <a:latin typeface="Arial" panose="020B0604020202020204" pitchFamily="34" charset="0"/>
                <a:cs typeface="+mn-cs"/>
                <a:sym typeface=""/>
              </a:rPr>
              <a:t>identisch</a:t>
            </a:r>
            <a:r>
              <a:rPr lang="en-US" dirty="0">
                <a:solidFill>
                  <a:schemeClr val="tx1"/>
                </a:solidFill>
                <a:latin typeface="Arial" panose="020B0604020202020204" pitchFamily="34" charset="0"/>
                <a:cs typeface="+mn-cs"/>
                <a:sym typeface=""/>
              </a:rPr>
              <a:t> </a:t>
            </a:r>
            <a:r>
              <a:rPr lang="en-US" dirty="0" err="1">
                <a:solidFill>
                  <a:schemeClr val="tx1"/>
                </a:solidFill>
                <a:latin typeface="Arial" panose="020B0604020202020204" pitchFamily="34" charset="0"/>
                <a:cs typeface="+mn-cs"/>
                <a:sym typeface=""/>
              </a:rPr>
              <a:t>präsentieren</a:t>
            </a:r>
            <a:endParaRPr lang="en-US" dirty="0">
              <a:solidFill>
                <a:schemeClr val="tx1"/>
              </a:solidFill>
              <a:latin typeface="Arial" panose="020B0604020202020204" pitchFamily="34" charset="0"/>
              <a:cs typeface="+mn-cs"/>
              <a:sym typeface=""/>
            </a:endParaRPr>
          </a:p>
        </p:txBody>
      </p:sp>
      <p:sp>
        <p:nvSpPr>
          <p:cNvPr id="4" name="object 4"/>
          <p:cNvSpPr/>
          <p:nvPr/>
        </p:nvSpPr>
        <p:spPr>
          <a:xfrm>
            <a:off x="8011994" y="91326"/>
            <a:ext cx="1044174" cy="669733"/>
          </a:xfrm>
          <a:prstGeom prst="rect">
            <a:avLst/>
          </a:prstGeom>
          <a:blipFill>
            <a:blip r:embed="rId2" cstate="print"/>
            <a:stretch>
              <a:fillRect/>
            </a:stretch>
          </a:blipFill>
        </p:spPr>
        <p:txBody>
          <a:bodyPr wrap="square" lIns="0" tIns="0" rIns="0" bIns="0"/>
          <a:lstStyle/>
          <a:p>
            <a:endParaRPr sz="1798"/>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62928" y="420562"/>
            <a:ext cx="5449066" cy="879658"/>
          </a:xfrm>
          <a:prstGeom prst="rect">
            <a:avLst/>
          </a:prstGeom>
        </p:spPr>
        <p:txBody>
          <a:bodyPr vert="horz" wrap="square" lIns="0" tIns="13953" rIns="0" bIns="0">
            <a:spAutoFit/>
          </a:bodyPr>
          <a:lstStyle/>
          <a:p>
            <a:pPr marL="280333" marR="5074" indent="-268283">
              <a:spcBef>
                <a:spcPts val="110"/>
              </a:spcBef>
            </a:pPr>
            <a:r>
              <a:rPr lang="en-US" dirty="0">
                <a:latin typeface="Arial" panose="020B0604020202020204" pitchFamily="34" charset="0"/>
                <a:cs typeface="+mn-cs"/>
                <a:sym typeface=""/>
              </a:rPr>
              <a:t>Management des </a:t>
            </a:r>
            <a:r>
              <a:rPr lang="en-US" dirty="0" err="1">
                <a:latin typeface="Arial" panose="020B0604020202020204" pitchFamily="34" charset="0"/>
                <a:cs typeface="+mn-cs"/>
                <a:sym typeface=""/>
              </a:rPr>
              <a:t>multimorbiden</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Patienten</a:t>
            </a:r>
            <a:r>
              <a:rPr lang="en-US" dirty="0">
                <a:latin typeface="Arial" panose="020B0604020202020204" pitchFamily="34" charset="0"/>
                <a:cs typeface="+mn-cs"/>
                <a:sym typeface=""/>
              </a:rPr>
              <a:t> </a:t>
            </a:r>
            <a:r>
              <a:rPr lang="en-US" dirty="0" err="1">
                <a:latin typeface="Arial" panose="020B0604020202020204" pitchFamily="34" charset="0"/>
                <a:cs typeface="+mn-cs"/>
                <a:sym typeface=""/>
              </a:rPr>
              <a:t>mit</a:t>
            </a:r>
            <a:r>
              <a:rPr lang="en-US" dirty="0">
                <a:latin typeface="Arial" panose="020B0604020202020204" pitchFamily="34" charset="0"/>
                <a:cs typeface="+mn-cs"/>
                <a:sym typeface=""/>
              </a:rPr>
              <a:t> COPD (III)</a:t>
            </a:r>
          </a:p>
        </p:txBody>
      </p:sp>
      <p:sp>
        <p:nvSpPr>
          <p:cNvPr id="3" name="object 3"/>
          <p:cNvSpPr txBox="1"/>
          <p:nvPr/>
        </p:nvSpPr>
        <p:spPr>
          <a:xfrm>
            <a:off x="386167" y="1620204"/>
            <a:ext cx="7199632" cy="1537342"/>
          </a:xfrm>
          <a:prstGeom prst="rect">
            <a:avLst/>
          </a:prstGeom>
        </p:spPr>
        <p:txBody>
          <a:bodyPr vert="horz" wrap="square" lIns="0" tIns="12684" rIns="0" bIns="0">
            <a:spAutoFit/>
          </a:bodyPr>
          <a:lstStyle/>
          <a:p>
            <a:pPr marL="271454" marR="5074" indent="-259403">
              <a:lnSpc>
                <a:spcPct val="120100"/>
              </a:lnSpc>
              <a:spcBef>
                <a:spcPts val="100"/>
              </a:spcBef>
              <a:buClr>
                <a:srgbClr val="000000"/>
              </a:buClr>
              <a:buSzPct val="131250"/>
              <a:buFont typeface="Times New Roman"/>
              <a:buChar char="•"/>
              <a:tabLst>
                <a:tab pos="271454" algn="l"/>
                <a:tab pos="272088" algn="l"/>
              </a:tabLst>
            </a:pPr>
            <a:r>
              <a:rPr lang="en-US" sz="1598" kern="0" dirty="0" err="1">
                <a:latin typeface="Arial" panose="020B0604020202020204" pitchFamily="34" charset="0"/>
                <a:sym typeface=""/>
              </a:rPr>
              <a:t>Laut</a:t>
            </a:r>
            <a:r>
              <a:rPr lang="en-US" sz="1598" kern="0" dirty="0">
                <a:latin typeface="Arial" panose="020B0604020202020204" pitchFamily="34" charset="0"/>
                <a:sym typeface=""/>
              </a:rPr>
              <a:t> GOLD 2020 </a:t>
            </a:r>
            <a:r>
              <a:rPr lang="en-US" sz="1598" kern="0" dirty="0" err="1">
                <a:latin typeface="Arial" panose="020B0604020202020204" pitchFamily="34" charset="0"/>
                <a:sym typeface=""/>
              </a:rPr>
              <a:t>sollte</a:t>
            </a:r>
            <a:r>
              <a:rPr lang="en-US" sz="1598" kern="0" dirty="0">
                <a:latin typeface="Arial" panose="020B0604020202020204" pitchFamily="34" charset="0"/>
                <a:sym typeface=""/>
              </a:rPr>
              <a:t> die </a:t>
            </a:r>
            <a:r>
              <a:rPr lang="en-US" sz="1598" kern="0" dirty="0" err="1">
                <a:latin typeface="Arial" panose="020B0604020202020204" pitchFamily="34" charset="0"/>
                <a:sym typeface=""/>
              </a:rPr>
              <a:t>Multimorbidität</a:t>
            </a:r>
            <a:r>
              <a:rPr lang="en-US" sz="1598" kern="0" dirty="0">
                <a:latin typeface="Arial" panose="020B0604020202020204" pitchFamily="34" charset="0"/>
                <a:sym typeface=""/>
              </a:rPr>
              <a:t> </a:t>
            </a:r>
            <a:r>
              <a:rPr lang="en-US" sz="1598" kern="0" dirty="0" err="1">
                <a:latin typeface="Arial" panose="020B0604020202020204" pitchFamily="34" charset="0"/>
                <a:sym typeface=""/>
              </a:rPr>
              <a:t>im</a:t>
            </a:r>
            <a:r>
              <a:rPr lang="en-US" sz="1598" kern="0" dirty="0">
                <a:latin typeface="Arial" panose="020B0604020202020204" pitchFamily="34" charset="0"/>
                <a:sym typeface=""/>
              </a:rPr>
              <a:t> </a:t>
            </a:r>
            <a:r>
              <a:rPr lang="en-US" sz="1598" kern="0" dirty="0" err="1">
                <a:latin typeface="Arial" panose="020B0604020202020204" pitchFamily="34" charset="0"/>
                <a:sym typeface=""/>
              </a:rPr>
              <a:t>allgemeinen</a:t>
            </a:r>
            <a:r>
              <a:rPr lang="en-US" sz="1598" kern="0" dirty="0">
                <a:latin typeface="Arial" panose="020B0604020202020204" pitchFamily="34" charset="0"/>
                <a:sym typeface=""/>
              </a:rPr>
              <a:t> die </a:t>
            </a:r>
            <a:r>
              <a:rPr lang="en-US" sz="1598" kern="0" dirty="0" err="1">
                <a:latin typeface="Arial" panose="020B0604020202020204" pitchFamily="34" charset="0"/>
                <a:sym typeface=""/>
              </a:rPr>
              <a:t>Behandlung</a:t>
            </a:r>
            <a:r>
              <a:rPr lang="en-US" sz="1598" kern="0" dirty="0">
                <a:latin typeface="Arial" panose="020B0604020202020204" pitchFamily="34" charset="0"/>
                <a:sym typeface=""/>
              </a:rPr>
              <a:t> der COPD </a:t>
            </a:r>
            <a:r>
              <a:rPr lang="en-US" sz="1598" kern="0" dirty="0" err="1">
                <a:latin typeface="Arial" panose="020B0604020202020204" pitchFamily="34" charset="0"/>
                <a:sym typeface=""/>
              </a:rPr>
              <a:t>nicht</a:t>
            </a:r>
            <a:r>
              <a:rPr lang="en-US" sz="1598" kern="0" dirty="0">
                <a:latin typeface="Arial" panose="020B0604020202020204" pitchFamily="34" charset="0"/>
                <a:sym typeface=""/>
              </a:rPr>
              <a:t> </a:t>
            </a:r>
            <a:r>
              <a:rPr lang="en-US" sz="1598" kern="0" dirty="0" err="1">
                <a:latin typeface="Arial" panose="020B0604020202020204" pitchFamily="34" charset="0"/>
                <a:sym typeface=""/>
              </a:rPr>
              <a:t>verzögern</a:t>
            </a:r>
            <a:r>
              <a:rPr lang="en-US" sz="1598" kern="0" dirty="0">
                <a:latin typeface="Arial" panose="020B0604020202020204" pitchFamily="34" charset="0"/>
                <a:sym typeface=""/>
              </a:rPr>
              <a:t>; </a:t>
            </a:r>
            <a:r>
              <a:rPr lang="en-US" sz="1598" strike="sngStrike" kern="0" dirty="0">
                <a:latin typeface="Arial" panose="020B0604020202020204" pitchFamily="34" charset="0"/>
                <a:sym typeface=""/>
              </a:rPr>
              <a:t> und </a:t>
            </a:r>
            <a:r>
              <a:rPr lang="en-US" sz="1598" kern="0" dirty="0" err="1">
                <a:latin typeface="Arial" panose="020B0604020202020204" pitchFamily="34" charset="0"/>
                <a:sym typeface=""/>
              </a:rPr>
              <a:t>Komorbiditäten</a:t>
            </a:r>
            <a:r>
              <a:rPr lang="en-US" sz="1598" kern="0" dirty="0">
                <a:latin typeface="Arial" panose="020B0604020202020204" pitchFamily="34" charset="0"/>
                <a:sym typeface=""/>
              </a:rPr>
              <a:t> </a:t>
            </a:r>
            <a:r>
              <a:rPr lang="en-US" sz="1598" kern="0" dirty="0" err="1">
                <a:latin typeface="Arial" panose="020B0604020202020204" pitchFamily="34" charset="0"/>
                <a:sym typeface=""/>
              </a:rPr>
              <a:t>sollten</a:t>
            </a:r>
            <a:r>
              <a:rPr lang="en-US" sz="1598" kern="0" dirty="0">
                <a:latin typeface="Arial" panose="020B0604020202020204" pitchFamily="34" charset="0"/>
                <a:sym typeface=""/>
              </a:rPr>
              <a:t> </a:t>
            </a:r>
            <a:r>
              <a:rPr lang="en-US" sz="1598" kern="0" dirty="0" err="1">
                <a:latin typeface="Arial" panose="020B0604020202020204" pitchFamily="34" charset="0"/>
                <a:sym typeface=""/>
              </a:rPr>
              <a:t>nach</a:t>
            </a:r>
            <a:r>
              <a:rPr lang="en-US" sz="1598" kern="0" dirty="0">
                <a:latin typeface="Arial" panose="020B0604020202020204" pitchFamily="34" charset="0"/>
                <a:sym typeface=""/>
              </a:rPr>
              <a:t> den </a:t>
            </a:r>
            <a:r>
              <a:rPr lang="en-US" sz="1598" kern="0" dirty="0" err="1">
                <a:latin typeface="Arial" panose="020B0604020202020204" pitchFamily="34" charset="0"/>
                <a:sym typeface=""/>
              </a:rPr>
              <a:t>üblichen</a:t>
            </a:r>
            <a:r>
              <a:rPr lang="en-US" sz="1598" kern="0" dirty="0">
                <a:latin typeface="Arial" panose="020B0604020202020204" pitchFamily="34" charset="0"/>
                <a:sym typeface=""/>
              </a:rPr>
              <a:t> Standards </a:t>
            </a:r>
            <a:r>
              <a:rPr lang="en-US" sz="1598" kern="0" dirty="0" err="1">
                <a:latin typeface="Arial" panose="020B0604020202020204" pitchFamily="34" charset="0"/>
                <a:sym typeface=""/>
              </a:rPr>
              <a:t>behandelt</a:t>
            </a:r>
            <a:r>
              <a:rPr lang="en-US" sz="1598" kern="0" dirty="0">
                <a:latin typeface="Arial" panose="020B0604020202020204" pitchFamily="34" charset="0"/>
                <a:sym typeface=""/>
              </a:rPr>
              <a:t> </a:t>
            </a:r>
            <a:r>
              <a:rPr lang="en-US" sz="1598" kern="0" dirty="0" err="1">
                <a:latin typeface="Arial" panose="020B0604020202020204" pitchFamily="34" charset="0"/>
                <a:sym typeface=""/>
              </a:rPr>
              <a:t>werden</a:t>
            </a:r>
            <a:endParaRPr lang="en-US" sz="1598" kern="0" dirty="0">
              <a:latin typeface="Arial" panose="020B0604020202020204" pitchFamily="34" charset="0"/>
              <a:sym typeface=""/>
            </a:endParaRPr>
          </a:p>
          <a:p>
            <a:pPr marL="271454" marR="223252" indent="-259403">
              <a:lnSpc>
                <a:spcPct val="120100"/>
              </a:lnSpc>
              <a:spcBef>
                <a:spcPts val="385"/>
              </a:spcBef>
              <a:buClr>
                <a:srgbClr val="000000"/>
              </a:buClr>
              <a:buSzPct val="128125"/>
              <a:buFont typeface="Times New Roman"/>
              <a:buChar char="•"/>
              <a:tabLst>
                <a:tab pos="271454" algn="l"/>
                <a:tab pos="272088" algn="l"/>
              </a:tabLst>
            </a:pPr>
            <a:r>
              <a:rPr lang="en-US" sz="1598" dirty="0">
                <a:latin typeface="Arial" panose="020B0604020202020204" pitchFamily="34" charset="0"/>
                <a:sym typeface=""/>
              </a:rPr>
              <a:t>Es </a:t>
            </a:r>
            <a:r>
              <a:rPr lang="en-US" sz="1598" dirty="0" err="1">
                <a:latin typeface="Arial" panose="020B0604020202020204" pitchFamily="34" charset="0"/>
                <a:sym typeface=""/>
              </a:rPr>
              <a:t>sollte</a:t>
            </a:r>
            <a:r>
              <a:rPr lang="en-US" sz="1598" dirty="0">
                <a:latin typeface="Arial" panose="020B0604020202020204" pitchFamily="34" charset="0"/>
                <a:sym typeface=""/>
              </a:rPr>
              <a:t> </a:t>
            </a:r>
            <a:r>
              <a:rPr lang="en-US" sz="1598" dirty="0" err="1">
                <a:latin typeface="Arial" panose="020B0604020202020204" pitchFamily="34" charset="0"/>
                <a:sym typeface=""/>
              </a:rPr>
              <a:t>darauf</a:t>
            </a:r>
            <a:r>
              <a:rPr lang="en-US" sz="1598" dirty="0">
                <a:latin typeface="Arial" panose="020B0604020202020204" pitchFamily="34" charset="0"/>
                <a:sym typeface=""/>
              </a:rPr>
              <a:t> </a:t>
            </a:r>
            <a:r>
              <a:rPr lang="en-US" sz="1598" dirty="0" err="1">
                <a:latin typeface="Arial" panose="020B0604020202020204" pitchFamily="34" charset="0"/>
                <a:sym typeface=""/>
              </a:rPr>
              <a:t>geachtet</a:t>
            </a:r>
            <a:r>
              <a:rPr lang="en-US" sz="1598" dirty="0">
                <a:latin typeface="Arial" panose="020B0604020202020204" pitchFamily="34" charset="0"/>
                <a:sym typeface=""/>
              </a:rPr>
              <a:t> </a:t>
            </a:r>
            <a:r>
              <a:rPr lang="en-US" sz="1598" dirty="0" err="1">
                <a:latin typeface="Arial" panose="020B0604020202020204" pitchFamily="34" charset="0"/>
                <a:sym typeface=""/>
              </a:rPr>
              <a:t>werden</a:t>
            </a:r>
            <a:r>
              <a:rPr lang="en-US" sz="1598" dirty="0">
                <a:latin typeface="Arial" panose="020B0604020202020204" pitchFamily="34" charset="0"/>
                <a:sym typeface=""/>
              </a:rPr>
              <a:t>, </a:t>
            </a:r>
            <a:r>
              <a:rPr lang="en-US" sz="1598" dirty="0" err="1">
                <a:latin typeface="Arial" panose="020B0604020202020204" pitchFamily="34" charset="0"/>
                <a:sym typeface=""/>
              </a:rPr>
              <a:t>dass</a:t>
            </a:r>
            <a:r>
              <a:rPr lang="en-US" sz="1598" dirty="0">
                <a:latin typeface="Arial" panose="020B0604020202020204" pitchFamily="34" charset="0"/>
                <a:sym typeface=""/>
              </a:rPr>
              <a:t> die </a:t>
            </a:r>
            <a:r>
              <a:rPr lang="en-US" sz="1598" dirty="0" err="1">
                <a:latin typeface="Arial" panose="020B0604020202020204" pitchFamily="34" charset="0"/>
                <a:sym typeface=""/>
              </a:rPr>
              <a:t>jeweilige</a:t>
            </a:r>
            <a:r>
              <a:rPr lang="en-US" sz="1598" dirty="0">
                <a:latin typeface="Arial" panose="020B0604020202020204" pitchFamily="34" charset="0"/>
                <a:sym typeface=""/>
              </a:rPr>
              <a:t> </a:t>
            </a:r>
            <a:r>
              <a:rPr lang="en-US" sz="1598" dirty="0" err="1">
                <a:latin typeface="Arial" panose="020B0604020202020204" pitchFamily="34" charset="0"/>
                <a:sym typeface=""/>
              </a:rPr>
              <a:t>Behandlung</a:t>
            </a:r>
            <a:r>
              <a:rPr lang="en-US" sz="1598" dirty="0">
                <a:latin typeface="Arial" panose="020B0604020202020204" pitchFamily="34" charset="0"/>
                <a:sym typeface=""/>
              </a:rPr>
              <a:t> </a:t>
            </a:r>
            <a:r>
              <a:rPr lang="en-US" sz="1598" dirty="0" err="1">
                <a:latin typeface="Arial" panose="020B0604020202020204" pitchFamily="34" charset="0"/>
                <a:sym typeface=""/>
              </a:rPr>
              <a:t>einfach</a:t>
            </a:r>
            <a:r>
              <a:rPr lang="en-US" sz="1598" dirty="0">
                <a:latin typeface="Arial" panose="020B0604020202020204" pitchFamily="34" charset="0"/>
                <a:sym typeface=""/>
              </a:rPr>
              <a:t> </a:t>
            </a:r>
            <a:r>
              <a:rPr lang="en-US" sz="1598" dirty="0" err="1">
                <a:latin typeface="Arial" panose="020B0604020202020204" pitchFamily="34" charset="0"/>
                <a:sym typeface=""/>
              </a:rPr>
              <a:t>ist</a:t>
            </a:r>
            <a:r>
              <a:rPr lang="en-US" sz="1598" dirty="0">
                <a:latin typeface="Arial" panose="020B0604020202020204" pitchFamily="34" charset="0"/>
                <a:sym typeface=""/>
              </a:rPr>
              <a:t> und </a:t>
            </a:r>
            <a:r>
              <a:rPr lang="en-US" sz="1598" dirty="0" err="1">
                <a:latin typeface="Arial" panose="020B0604020202020204" pitchFamily="34" charset="0"/>
                <a:sym typeface=""/>
              </a:rPr>
              <a:t>Polypharmazie</a:t>
            </a:r>
            <a:r>
              <a:rPr lang="en-US" sz="1598" dirty="0">
                <a:latin typeface="Arial" panose="020B0604020202020204" pitchFamily="34" charset="0"/>
                <a:sym typeface=""/>
              </a:rPr>
              <a:t> </a:t>
            </a:r>
            <a:r>
              <a:rPr lang="en-US" sz="1598" dirty="0" err="1">
                <a:latin typeface="Arial" panose="020B0604020202020204" pitchFamily="34" charset="0"/>
                <a:sym typeface=""/>
              </a:rPr>
              <a:t>minimiert</a:t>
            </a:r>
            <a:r>
              <a:rPr lang="en-US" sz="1598" dirty="0">
                <a:latin typeface="Arial" panose="020B0604020202020204" pitchFamily="34" charset="0"/>
                <a:sym typeface=""/>
              </a:rPr>
              <a:t> </a:t>
            </a:r>
            <a:r>
              <a:rPr lang="en-US" sz="1598" dirty="0" err="1">
                <a:latin typeface="Arial" panose="020B0604020202020204" pitchFamily="34" charset="0"/>
                <a:sym typeface=""/>
              </a:rPr>
              <a:t>wird</a:t>
            </a:r>
            <a:endParaRPr lang="en-US" sz="1598" dirty="0">
              <a:latin typeface="Arial" panose="020B0604020202020204" pitchFamily="34" charset="0"/>
              <a:sym typeface=""/>
            </a:endParaRPr>
          </a:p>
        </p:txBody>
      </p:sp>
      <p:sp>
        <p:nvSpPr>
          <p:cNvPr id="4" name="object 4"/>
          <p:cNvSpPr/>
          <p:nvPr/>
        </p:nvSpPr>
        <p:spPr>
          <a:xfrm>
            <a:off x="8011994" y="91326"/>
            <a:ext cx="1044174" cy="669733"/>
          </a:xfrm>
          <a:prstGeom prst="rect">
            <a:avLst/>
          </a:prstGeom>
          <a:blipFill>
            <a:blip r:embed="rId2" cstate="print"/>
            <a:stretch>
              <a:fillRect/>
            </a:stretch>
          </a:blipFill>
        </p:spPr>
        <p:txBody>
          <a:bodyPr wrap="square" lIns="0" tIns="0" rIns="0" bIns="0"/>
          <a:lstStyle/>
          <a:p>
            <a:endParaRPr sz="1798"/>
          </a:p>
        </p:txBody>
      </p:sp>
      <p:sp>
        <p:nvSpPr>
          <p:cNvPr id="5" name="object 5"/>
          <p:cNvSpPr txBox="1"/>
          <p:nvPr/>
        </p:nvSpPr>
        <p:spPr>
          <a:xfrm>
            <a:off x="307423" y="4644397"/>
            <a:ext cx="4849223" cy="288185"/>
          </a:xfrm>
          <a:prstGeom prst="rect">
            <a:avLst/>
          </a:prstGeom>
        </p:spPr>
        <p:txBody>
          <a:bodyPr vert="horz" wrap="square" lIns="0" tIns="11416" rIns="0" bIns="0">
            <a:spAutoFit/>
          </a:bodyPr>
          <a:lstStyle/>
          <a:p>
            <a:pPr marL="12685">
              <a:spcBef>
                <a:spcPts val="90"/>
              </a:spcBef>
            </a:pPr>
            <a:r>
              <a:rPr lang="en-US" sz="799" kern="0" dirty="0">
                <a:solidFill>
                  <a:schemeClr val="tx1">
                    <a:lumMod val="100000"/>
                  </a:schemeClr>
                </a:solidFill>
                <a:latin typeface="Arial" panose="020B0604020202020204" pitchFamily="34" charset="0"/>
                <a:sym typeface=""/>
              </a:rPr>
              <a:t>(GOLD) 2020 </a:t>
            </a:r>
            <a:r>
              <a:rPr lang="en-US" sz="799" kern="0" dirty="0" err="1">
                <a:solidFill>
                  <a:schemeClr val="tx1">
                    <a:lumMod val="100000"/>
                  </a:schemeClr>
                </a:solidFill>
                <a:latin typeface="Arial" panose="020B0604020202020204" pitchFamily="34" charset="0"/>
                <a:sym typeface=""/>
              </a:rPr>
              <a:t>Verfügbar</a:t>
            </a:r>
            <a:r>
              <a:rPr lang="en-US" sz="799" kern="0" dirty="0">
                <a:solidFill>
                  <a:schemeClr val="tx1">
                    <a:lumMod val="100000"/>
                  </a:schemeClr>
                </a:solidFill>
                <a:latin typeface="Arial" panose="020B0604020202020204" pitchFamily="34" charset="0"/>
                <a:sym typeface=""/>
              </a:rPr>
              <a:t> </a:t>
            </a:r>
            <a:r>
              <a:rPr lang="en-US" sz="799" kern="0" dirty="0" err="1">
                <a:solidFill>
                  <a:schemeClr val="tx1">
                    <a:lumMod val="100000"/>
                  </a:schemeClr>
                </a:solidFill>
                <a:latin typeface="Arial" panose="020B0604020202020204" pitchFamily="34" charset="0"/>
                <a:sym typeface=""/>
              </a:rPr>
              <a:t>unter</a:t>
            </a:r>
            <a:r>
              <a:rPr lang="en-US" sz="799" kern="0" dirty="0">
                <a:solidFill>
                  <a:schemeClr val="tx1">
                    <a:lumMod val="100000"/>
                  </a:schemeClr>
                </a:solidFill>
                <a:latin typeface="Arial" panose="020B0604020202020204" pitchFamily="34" charset="0"/>
                <a:sym typeface=""/>
              </a:rPr>
              <a:t>: </a:t>
            </a:r>
            <a:r>
              <a:rPr lang="en-US" sz="799" u="sng" kern="0" dirty="0">
                <a:solidFill>
                  <a:srgbClr val="009999">
                    <a:lumMod val="100000"/>
                  </a:srgbClr>
                </a:solidFill>
                <a:uFill>
                  <a:solidFill>
                    <a:srgbClr val="009999"/>
                  </a:solidFill>
                </a:uFill>
                <a:latin typeface="Arial" panose="020B0604020202020204" pitchFamily="34" charset="0"/>
                <a:sym typeface=""/>
                <a:hlinkClick r:id="rId3">
                  <a:extLst>
                    <a:ext uri="{A12FA001-AC4F-418D-AE19-62706E023703}">
                      <ahyp:hlinkClr xmlns:ahyp="http://schemas.microsoft.com/office/drawing/2018/hyperlinkcolor" val="tx"/>
                    </a:ext>
                  </a:extLst>
                </a:hlinkClick>
              </a:rPr>
              <a:t>https://goldcopd.org/</a:t>
            </a:r>
            <a:r>
              <a:rPr sz="1798" dirty="0"/>
              <a:t> </a:t>
            </a:r>
            <a:endParaRPr lang="en-US" sz="799" kern="0" dirty="0">
              <a:solidFill>
                <a:srgbClr val="009999">
                  <a:lumMod val="100000"/>
                </a:srgbClr>
              </a:solidFill>
              <a:latin typeface="Arial" panose="020B0604020202020204" pitchFamily="34" charset="0"/>
              <a:sym typefa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99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TotalTime>
  <Words>3669</Words>
  <Application>Microsoft Office PowerPoint</Application>
  <PresentationFormat>On-screen Show (16:9)</PresentationFormat>
  <Paragraphs>415</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Century Gothic</vt:lpstr>
      <vt:lpstr>Times New Roman</vt:lpstr>
      <vt:lpstr>Wingdings</vt:lpstr>
      <vt:lpstr>Office Theme</vt:lpstr>
      <vt:lpstr>Multimorbidität</vt:lpstr>
      <vt:lpstr>PowerPoint Presentation</vt:lpstr>
      <vt:lpstr>Über diese Folien</vt:lpstr>
      <vt:lpstr>Was Sie lernen werden</vt:lpstr>
      <vt:lpstr>Multimorbidität in COPD (I)</vt:lpstr>
      <vt:lpstr>Multimorbidität in COPD (II)</vt:lpstr>
      <vt:lpstr>Management des multimorbiden Patienten mit COPD (I)</vt:lpstr>
      <vt:lpstr>Management des multimorbiden Patienten mit COPD (II)</vt:lpstr>
      <vt:lpstr>Management des multimorbiden Patienten mit COPD (III)</vt:lpstr>
      <vt:lpstr>Verbesserung des Managements von multimorbiden COPD-Patienten in der Primärversorgung</vt:lpstr>
      <vt:lpstr>Zusätzliche wesentliche Aktionspunkt</vt:lpstr>
      <vt:lpstr>Unser Ziel</vt:lpstr>
      <vt:lpstr>ein komplexer Fall von Multimorbidität (I)</vt:lpstr>
      <vt:lpstr>ein komplexer Fall von Multimorbidität (II)</vt:lpstr>
      <vt:lpstr>Präsentation</vt:lpstr>
      <vt:lpstr>Körperliche Untersuchung</vt:lpstr>
      <vt:lpstr>PowerPoint Presentation</vt:lpstr>
      <vt:lpstr>Sammeln Sie jegliche Informationen</vt:lpstr>
      <vt:lpstr>Spirometrie</vt:lpstr>
      <vt:lpstr>Sammeln Sie weitere Informationen</vt:lpstr>
      <vt:lpstr>Das Krankheitsbild von Frau Vitalina</vt:lpstr>
      <vt:lpstr>Frau Vitalinas COPD</vt:lpstr>
      <vt:lpstr>Die CAT-Ergebnisse von Frau Vitalina</vt:lpstr>
      <vt:lpstr>(Re) Evaluation von Frau Vitalinas COPD</vt:lpstr>
      <vt:lpstr>(Re) Evaluation von Frau Vitalinas Behandlung</vt:lpstr>
      <vt:lpstr>Nächste Schritte für Frau Vitalina</vt:lpstr>
      <vt:lpstr>Behandlung der COPD-Exazerbation von Frau Vitalina</vt:lpstr>
      <vt:lpstr>Nächste Schritte für Frau Vitalina</vt:lpstr>
      <vt:lpstr>Weitere Erkrankungen von Frau Vitalina</vt:lpstr>
      <vt:lpstr>Pharmakotherapie von Frau Vitalina</vt:lpstr>
      <vt:lpstr>Behandlung eines COPD-Patienten mit Komorbiditäten</vt:lpstr>
      <vt:lpstr>Gebrechlichkeit (Frailty) und COPD (I)</vt:lpstr>
      <vt:lpstr>Screeningtests für Gebrechlichkeit</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Siân Williams</dc:creator>
  <cp:lastModifiedBy>Nicola Connor</cp:lastModifiedBy>
  <cp:revision>13</cp:revision>
  <dcterms:created xsi:type="dcterms:W3CDTF">2020-11-03T09:22:52Z</dcterms:created>
  <dcterms:modified xsi:type="dcterms:W3CDTF">2021-06-10T14:58:45Z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2020-09-23T00:00:00Z</vt:filetime>
  </property>
  <property fmtid="{D5CDD505-2E9C-101B-9397-08002B2CF9AE}" pid="3" name="Creator">
    <vt:lpwstr>Microsoft PowerPoint v16</vt:lpwstr>
  </property>
  <property fmtid="{D5CDD505-2E9C-101B-9397-08002B2CF9AE}" pid="4" name="LastSaved">
    <vt:filetime>2020-11-03T00:00:00Z</vt:filetime>
  </property>
</Properties>
</file>