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7" r:id="rId13"/>
    <p:sldId id="268" r:id="rId14"/>
    <p:sldId id="269" r:id="rId15"/>
    <p:sldId id="270" r:id="rId16"/>
    <p:sldId id="271" r:id="rId17"/>
    <p:sldId id="29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2197-A2D4-4602-82DE-8C588FDCEAE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E695C-F34C-4D3D-9D7D-306D10A22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E695C-F34C-4D3D-9D7D-306D10A222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4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2333" y="1515617"/>
            <a:ext cx="6339332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7314" y="1043381"/>
            <a:ext cx="4077335" cy="3564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C1C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802" y="128233"/>
            <a:ext cx="1714452" cy="660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19" y="89915"/>
            <a:ext cx="6332220" cy="1687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8055" y="2089404"/>
            <a:ext cx="4040124" cy="2399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6784" y="2196375"/>
            <a:ext cx="3923211" cy="1414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802" y="128233"/>
            <a:ext cx="1714452" cy="66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8202" y="180212"/>
            <a:ext cx="538759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3977" y="1265936"/>
            <a:ext cx="5665470" cy="232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copd.org/" TargetMode="External"/><Relationship Id="rId2" Type="http://schemas.openxmlformats.org/officeDocument/2006/relationships/hyperlink" Target="https://www.ipcrg.org/dth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rg.org/dth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cardio.org/Guidelines/Clinical-Practice-Guidelines/Dyslipidaemias-Management-o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copd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ldcopd.org/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ldcopd.org/" TargetMode="Externa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goldcop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copd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copd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oi.org/10.1093/gerona/56.3.M14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oi.org/10.1186/s12890-019-0824-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ipcrg.org/dth1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copd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2140" y="3714750"/>
            <a:ext cx="7926070" cy="8026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La </a:t>
            </a:r>
            <a:r>
              <a:rPr sz="1200" spc="-5" dirty="0" err="1">
                <a:latin typeface="Arial"/>
                <a:cs typeface="Arial"/>
              </a:rPr>
              <a:t>firme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pharmaceutique</a:t>
            </a:r>
            <a:r>
              <a:rPr sz="1200" spc="-5" dirty="0">
                <a:latin typeface="Arial"/>
                <a:cs typeface="Arial"/>
              </a:rPr>
              <a:t> Boehringer Ingelheim a </a:t>
            </a:r>
            <a:r>
              <a:rPr sz="1200" spc="-5" dirty="0" err="1">
                <a:latin typeface="Arial"/>
                <a:cs typeface="Arial"/>
              </a:rPr>
              <a:t>encouragé</a:t>
            </a:r>
            <a:r>
              <a:rPr sz="1200" spc="-5" dirty="0">
                <a:latin typeface="Arial"/>
                <a:cs typeface="Arial"/>
              </a:rPr>
              <a:t> le </a:t>
            </a:r>
            <a:r>
              <a:rPr sz="1200" spc="-5" dirty="0" err="1">
                <a:latin typeface="Arial"/>
                <a:cs typeface="Arial"/>
              </a:rPr>
              <a:t>développement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la composition et </a:t>
            </a:r>
            <a:r>
              <a:rPr sz="1200" spc="-5" dirty="0" err="1">
                <a:latin typeface="Arial"/>
                <a:cs typeface="Arial"/>
              </a:rPr>
              <a:t>l'impression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 </a:t>
            </a:r>
            <a:r>
              <a:rPr sz="1200" dirty="0" err="1">
                <a:latin typeface="Arial"/>
                <a:cs typeface="Arial"/>
              </a:rPr>
              <a:t>ce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document </a:t>
            </a:r>
            <a:r>
              <a:rPr sz="1200" spc="-5" dirty="0" err="1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 nous </a:t>
            </a:r>
            <a:r>
              <a:rPr sz="1200" spc="-5" dirty="0" err="1">
                <a:latin typeface="Arial"/>
                <a:cs typeface="Arial"/>
              </a:rPr>
              <a:t>octroyant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une</a:t>
            </a:r>
            <a:r>
              <a:rPr sz="1200" spc="-5" dirty="0">
                <a:latin typeface="Arial"/>
                <a:cs typeface="Arial"/>
              </a:rPr>
              <a:t> subvention </a:t>
            </a:r>
            <a:r>
              <a:rPr sz="1200" spc="-5" dirty="0" err="1">
                <a:latin typeface="Arial"/>
                <a:cs typeface="Arial"/>
              </a:rPr>
              <a:t>éducative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illimitée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cependant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dirty="0" err="1">
                <a:latin typeface="Arial"/>
                <a:cs typeface="Arial"/>
              </a:rPr>
              <a:t>elle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n’a</a:t>
            </a:r>
            <a:r>
              <a:rPr sz="1200" dirty="0">
                <a:latin typeface="Arial"/>
                <a:cs typeface="Arial"/>
              </a:rPr>
              <a:t> pas </a:t>
            </a:r>
            <a:r>
              <a:rPr sz="1200" dirty="0" err="1">
                <a:latin typeface="Arial"/>
                <a:cs typeface="Arial"/>
              </a:rPr>
              <a:t>contribué</a:t>
            </a:r>
            <a:r>
              <a:rPr sz="1200" dirty="0">
                <a:latin typeface="Arial"/>
                <a:cs typeface="Arial"/>
              </a:rPr>
              <a:t> à son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contenu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  <a:p>
            <a:pPr marL="285115" algn="ctr">
              <a:lnSpc>
                <a:spcPct val="100000"/>
              </a:lnSpc>
            </a:pP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Respirer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et se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sentir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bien grâce à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l’accès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universel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aux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soins</a:t>
            </a:r>
            <a:r>
              <a:rPr sz="1600" i="1" spc="6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appropriés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1097058"/>
            <a:ext cx="6150490" cy="93615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00" dirty="0" err="1">
                <a:solidFill>
                  <a:srgbClr val="00050A"/>
                </a:solidFill>
              </a:rPr>
              <a:t>Multimorbidi</a:t>
            </a:r>
            <a:r>
              <a:rPr lang="en-US" sz="6000" spc="100" dirty="0" err="1">
                <a:solidFill>
                  <a:srgbClr val="00050A"/>
                </a:solidFill>
              </a:rPr>
              <a:t>t</a:t>
            </a:r>
            <a:r>
              <a:rPr sz="6000" spc="100" dirty="0" err="1">
                <a:solidFill>
                  <a:srgbClr val="00050A"/>
                </a:solidFill>
              </a:rPr>
              <a:t>é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1798650" y="2256383"/>
            <a:ext cx="5500624" cy="84382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90995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Une initiative du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groupe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IPCRG.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Prise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charge de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multimorbidité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chez les patients </a:t>
            </a:r>
            <a:r>
              <a:rPr sz="1800" spc="-5" dirty="0" err="1">
                <a:solidFill>
                  <a:srgbClr val="00050A"/>
                </a:solidFill>
                <a:latin typeface="Arial"/>
                <a:cs typeface="Arial"/>
              </a:rPr>
              <a:t>atteints</a:t>
            </a:r>
            <a:r>
              <a:rPr sz="1800" spc="-5" dirty="0">
                <a:solidFill>
                  <a:srgbClr val="00050A"/>
                </a:solidFill>
                <a:latin typeface="Arial"/>
                <a:cs typeface="Arial"/>
              </a:rPr>
              <a:t> de</a:t>
            </a:r>
            <a:r>
              <a:rPr sz="1800" spc="1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50A"/>
                </a:solidFill>
                <a:latin typeface="Arial"/>
                <a:cs typeface="Arial"/>
              </a:rPr>
              <a:t>la BPCO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203" y="-95550"/>
            <a:ext cx="5387594" cy="878840"/>
          </a:xfrm>
          <a:prstGeom prst="rect">
            <a:avLst/>
          </a:prstGeom>
        </p:spPr>
        <p:txBody>
          <a:bodyPr vert="horz" wrap="square" lIns="0" tIns="258698" rIns="0" bIns="0">
            <a:spAutoFit/>
          </a:bodyPr>
          <a:lstStyle/>
          <a:p>
            <a:pPr marL="10160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C030A"/>
                </a:solidFill>
              </a:rPr>
              <a:t>Comment </a:t>
            </a:r>
            <a:r>
              <a:rPr sz="2000" dirty="0" err="1">
                <a:solidFill>
                  <a:srgbClr val="CC030A"/>
                </a:solidFill>
              </a:rPr>
              <a:t>améliorer</a:t>
            </a:r>
            <a:r>
              <a:rPr sz="2000" dirty="0">
                <a:solidFill>
                  <a:srgbClr val="CC030A"/>
                </a:solidFill>
              </a:rPr>
              <a:t> la </a:t>
            </a:r>
            <a:r>
              <a:rPr sz="2000" dirty="0" err="1">
                <a:solidFill>
                  <a:srgbClr val="CC030A"/>
                </a:solidFill>
              </a:rPr>
              <a:t>prise</a:t>
            </a:r>
            <a:r>
              <a:rPr sz="2000" dirty="0">
                <a:solidFill>
                  <a:srgbClr val="CC030A"/>
                </a:solidFill>
              </a:rPr>
              <a:t> </a:t>
            </a:r>
            <a:r>
              <a:rPr sz="2000" dirty="0" err="1">
                <a:solidFill>
                  <a:srgbClr val="CC030A"/>
                </a:solidFill>
              </a:rPr>
              <a:t>en</a:t>
            </a:r>
            <a:r>
              <a:rPr sz="2000" dirty="0">
                <a:solidFill>
                  <a:srgbClr val="CC030A"/>
                </a:solidFill>
              </a:rPr>
              <a:t> charge de la</a:t>
            </a:r>
            <a:r>
              <a:rPr sz="2000" spc="-165" dirty="0">
                <a:solidFill>
                  <a:srgbClr val="CC030A"/>
                </a:solidFill>
              </a:rPr>
              <a:t> </a:t>
            </a:r>
            <a:r>
              <a:rPr sz="2000" dirty="0" err="1">
                <a:solidFill>
                  <a:srgbClr val="CC030A"/>
                </a:solidFill>
              </a:rPr>
              <a:t>multimorbidité</a:t>
            </a:r>
            <a:endParaRPr sz="2000" dirty="0"/>
          </a:p>
          <a:p>
            <a:pPr marL="101600" algn="ctr">
              <a:lnSpc>
                <a:spcPct val="100000"/>
              </a:lnSpc>
            </a:pPr>
            <a:r>
              <a:rPr sz="2000" dirty="0">
                <a:solidFill>
                  <a:srgbClr val="CC030A"/>
                </a:solidFill>
              </a:rPr>
              <a:t>Patients </a:t>
            </a:r>
            <a:r>
              <a:rPr sz="2000" dirty="0" err="1">
                <a:solidFill>
                  <a:srgbClr val="CC030A"/>
                </a:solidFill>
              </a:rPr>
              <a:t>atteints</a:t>
            </a:r>
            <a:r>
              <a:rPr sz="2000" dirty="0">
                <a:solidFill>
                  <a:srgbClr val="CC030A"/>
                </a:solidFill>
              </a:rPr>
              <a:t> de la BPCO </a:t>
            </a:r>
            <a:r>
              <a:rPr sz="2000" dirty="0" err="1">
                <a:solidFill>
                  <a:srgbClr val="CC030A"/>
                </a:solidFill>
              </a:rPr>
              <a:t>en</a:t>
            </a:r>
            <a:r>
              <a:rPr sz="2000" dirty="0">
                <a:solidFill>
                  <a:srgbClr val="CC030A"/>
                </a:solidFill>
              </a:rPr>
              <a:t> </a:t>
            </a:r>
            <a:r>
              <a:rPr sz="2000" dirty="0" err="1">
                <a:solidFill>
                  <a:srgbClr val="CC030A"/>
                </a:solidFill>
              </a:rPr>
              <a:t>soins</a:t>
            </a:r>
            <a:r>
              <a:rPr sz="2000" spc="-100" dirty="0">
                <a:solidFill>
                  <a:srgbClr val="CC030A"/>
                </a:solidFill>
              </a:rPr>
              <a:t> </a:t>
            </a:r>
            <a:r>
              <a:rPr sz="2000" dirty="0" err="1">
                <a:solidFill>
                  <a:srgbClr val="CC030A"/>
                </a:solidFill>
              </a:rPr>
              <a:t>primaires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6689" y="1377823"/>
            <a:ext cx="7642859" cy="265938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22580" marR="182245" indent="-259079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322580" algn="l"/>
              </a:tabLst>
            </a:pP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Optimiser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le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schémas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traitement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selon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la classification GOLD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(GOLD 2020) et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évaluer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et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traiter</a:t>
            </a:r>
            <a:r>
              <a:rPr sz="1600" spc="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les comorbidités</a:t>
            </a:r>
            <a:r>
              <a:rPr sz="1575" baseline="26455" dirty="0">
                <a:solidFill>
                  <a:srgbClr val="0C1C1D"/>
                </a:solidFill>
                <a:latin typeface="Arial"/>
                <a:cs typeface="Arial"/>
              </a:rPr>
              <a:t>1.2</a:t>
            </a:r>
            <a:r>
              <a:rPr dirty="0"/>
              <a:t> </a:t>
            </a:r>
            <a:endParaRPr sz="1575" baseline="2645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2300" dirty="0">
              <a:latin typeface="Arial"/>
              <a:cs typeface="Arial"/>
            </a:endParaRPr>
          </a:p>
          <a:p>
            <a:pPr marL="322580" marR="207010" indent="-259079" algn="just">
              <a:lnSpc>
                <a:spcPct val="100000"/>
              </a:lnSpc>
              <a:buClr>
                <a:srgbClr val="000000"/>
              </a:buClr>
              <a:buSzPct val="128125"/>
              <a:buFont typeface="Times New Roman"/>
              <a:buChar char="•"/>
              <a:tabLst>
                <a:tab pos="322580" algn="l"/>
              </a:tabLst>
            </a:pP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Les patients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présentant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multimorbidités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devraient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effectuer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révision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du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traitement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de la BPCO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se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focalisant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sur le rapport entre 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symptômes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 la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maladie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comorbide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et 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effets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secondaires</a:t>
            </a:r>
            <a:r>
              <a:rPr sz="1600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des médicaments</a:t>
            </a:r>
            <a:r>
              <a:rPr sz="1575" baseline="26455" dirty="0">
                <a:solidFill>
                  <a:srgbClr val="0C1C1D"/>
                </a:solidFill>
                <a:latin typeface="Arial"/>
                <a:cs typeface="Arial"/>
              </a:rPr>
              <a:t>1</a:t>
            </a:r>
            <a:r>
              <a:rPr dirty="0"/>
              <a:t> </a:t>
            </a:r>
            <a:endParaRPr sz="1575" baseline="2645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2300" dirty="0">
              <a:latin typeface="Arial"/>
              <a:cs typeface="Arial"/>
            </a:endParaRPr>
          </a:p>
          <a:p>
            <a:pPr marL="322580" marR="55880" indent="-259079">
              <a:lnSpc>
                <a:spcPct val="100000"/>
              </a:lnSpc>
              <a:buClr>
                <a:srgbClr val="000000"/>
              </a:buClr>
              <a:buSzPct val="128125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outre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, bien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penser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aux indications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thérapeutiques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des CSI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avant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 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prescrire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.  Se conformer aux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lignes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directrices et aux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derniers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recommandations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l’IPCRG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quant à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l’utilisation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appropriée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des CSI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ainsi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que les directives relatives au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sevrage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des CSI</a:t>
            </a:r>
            <a:r>
              <a:rPr sz="1575" spc="-7" baseline="26455" dirty="0">
                <a:solidFill>
                  <a:srgbClr val="0C1C1D"/>
                </a:solidFill>
                <a:latin typeface="Arial"/>
                <a:cs typeface="Arial"/>
              </a:rPr>
              <a:t>1</a:t>
            </a:r>
            <a:r>
              <a:rPr dirty="0"/>
              <a:t> </a:t>
            </a:r>
            <a:endParaRPr sz="1575" baseline="2645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158" y="4501692"/>
            <a:ext cx="7780020" cy="61363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CSI :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corticostéroïdes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inhalés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1. 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IPCRG. </a:t>
            </a:r>
            <a:r>
              <a:rPr sz="1600" dirty="0"/>
              <a:t>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Desktop Helper N° 10. Rational </a:t>
            </a:r>
            <a:r>
              <a:rPr sz="700" dirty="0">
                <a:solidFill>
                  <a:srgbClr val="00050A"/>
                </a:solidFill>
                <a:latin typeface="Arial"/>
                <a:cs typeface="Arial"/>
              </a:rPr>
              <a:t>use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00050A"/>
                </a:solidFill>
                <a:latin typeface="Arial"/>
                <a:cs typeface="Arial"/>
              </a:rPr>
              <a:t>inhaled medications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for </a:t>
            </a:r>
            <a:r>
              <a:rPr sz="700" dirty="0">
                <a:solidFill>
                  <a:srgbClr val="00050A"/>
                </a:solidFill>
                <a:latin typeface="Arial"/>
                <a:cs typeface="Arial"/>
              </a:rPr>
              <a:t>the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patient with </a:t>
            </a:r>
            <a:r>
              <a:rPr sz="700" dirty="0">
                <a:solidFill>
                  <a:srgbClr val="00050A"/>
                </a:solidFill>
                <a:latin typeface="Arial"/>
                <a:cs typeface="Arial"/>
              </a:rPr>
              <a:t>COPD and multiple comorbid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conditions: </a:t>
            </a:r>
            <a:r>
              <a:rPr sz="700" spc="5" dirty="0">
                <a:solidFill>
                  <a:srgbClr val="00050A"/>
                </a:solidFill>
                <a:latin typeface="Arial"/>
                <a:cs typeface="Arial"/>
              </a:rPr>
              <a:t>Guidance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for </a:t>
            </a:r>
            <a:r>
              <a:rPr sz="700" dirty="0">
                <a:solidFill>
                  <a:srgbClr val="00050A"/>
                </a:solidFill>
                <a:latin typeface="Arial"/>
                <a:cs typeface="Arial"/>
              </a:rPr>
              <a:t>primary 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care. </a:t>
            </a:r>
            <a:r>
              <a:rPr sz="700" spc="-5" dirty="0" err="1">
                <a:solidFill>
                  <a:srgbClr val="00050A"/>
                </a:solidFill>
                <a:latin typeface="Arial"/>
                <a:cs typeface="Arial"/>
              </a:rPr>
              <a:t>Informations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 dirty="0" err="1">
                <a:solidFill>
                  <a:srgbClr val="00050A"/>
                </a:solidFill>
                <a:latin typeface="Arial"/>
                <a:cs typeface="Arial"/>
              </a:rPr>
              <a:t>disponibles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 sur le site : </a:t>
            </a:r>
            <a:r>
              <a:rPr sz="7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https://www.ipcrg.org/dth10</a:t>
            </a:r>
            <a:r>
              <a:rPr sz="700" spc="-5" dirty="0">
                <a:solidFill>
                  <a:srgbClr val="00050A"/>
                </a:solidFill>
                <a:latin typeface="Arial"/>
                <a:cs typeface="Arial"/>
              </a:rPr>
              <a:t> ; 2. </a:t>
            </a:r>
            <a:r>
              <a:rPr sz="1600" dirty="0"/>
              <a:t> </a:t>
            </a:r>
            <a:r>
              <a:rPr sz="700" dirty="0">
                <a:latin typeface="Arial"/>
                <a:cs typeface="Arial"/>
              </a:rPr>
              <a:t>Le </a:t>
            </a:r>
            <a:r>
              <a:rPr sz="700" spc="-5" dirty="0">
                <a:latin typeface="Arial"/>
                <a:cs typeface="Arial"/>
              </a:rPr>
              <a:t>Global </a:t>
            </a:r>
            <a:r>
              <a:rPr sz="700" dirty="0">
                <a:latin typeface="Arial"/>
                <a:cs typeface="Arial"/>
              </a:rPr>
              <a:t>Initiative </a:t>
            </a:r>
            <a:r>
              <a:rPr sz="700" spc="-5" dirty="0">
                <a:latin typeface="Arial"/>
                <a:cs typeface="Arial"/>
              </a:rPr>
              <a:t>for Chronic </a:t>
            </a:r>
            <a:r>
              <a:rPr sz="700" dirty="0">
                <a:latin typeface="Arial"/>
                <a:cs typeface="Arial"/>
              </a:rPr>
              <a:t>Obstructive </a:t>
            </a:r>
            <a:r>
              <a:rPr sz="700" spc="-5" dirty="0">
                <a:latin typeface="Arial"/>
                <a:cs typeface="Arial"/>
              </a:rPr>
              <a:t>Lung </a:t>
            </a:r>
            <a:r>
              <a:rPr sz="700" dirty="0">
                <a:latin typeface="Arial"/>
                <a:cs typeface="Arial"/>
              </a:rPr>
              <a:t>Disease </a:t>
            </a:r>
            <a:r>
              <a:rPr sz="700" spc="-5" dirty="0">
                <a:latin typeface="Arial"/>
                <a:cs typeface="Arial"/>
              </a:rPr>
              <a:t>(GOLD) 2020. </a:t>
            </a:r>
            <a:r>
              <a:rPr sz="700" spc="-5" dirty="0" err="1">
                <a:latin typeface="Arial"/>
                <a:cs typeface="Arial"/>
              </a:rPr>
              <a:t>Informations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5" dirty="0" err="1">
                <a:latin typeface="Arial"/>
                <a:cs typeface="Arial"/>
              </a:rPr>
              <a:t>disponibles</a:t>
            </a:r>
            <a:r>
              <a:rPr sz="700" spc="-5" dirty="0">
                <a:latin typeface="Arial"/>
                <a:cs typeface="Arial"/>
              </a:rPr>
              <a:t> sur le site :</a:t>
            </a:r>
            <a:r>
              <a:rPr sz="700" spc="2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7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https://goldcopd.org/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dirty="0">
                <a:latin typeface="Arial"/>
                <a:cs typeface="Arial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638" y="22699"/>
            <a:ext cx="4144608" cy="879658"/>
          </a:xfrm>
          <a:prstGeom prst="rect">
            <a:avLst/>
          </a:prstGeom>
        </p:spPr>
        <p:txBody>
          <a:bodyPr vert="horz" wrap="square" lIns="0" tIns="13953" rIns="0" bIns="0">
            <a:spAutoFit/>
          </a:bodyPr>
          <a:lstStyle/>
          <a:p>
            <a:pPr marL="1595743" marR="5074" indent="-1583692">
              <a:spcBef>
                <a:spcPts val="110"/>
              </a:spcBef>
            </a:pPr>
            <a:r>
              <a:rPr dirty="0" err="1"/>
              <a:t>Autres</a:t>
            </a:r>
            <a:r>
              <a:rPr dirty="0"/>
              <a:t> </a:t>
            </a:r>
            <a:r>
              <a:rPr spc="5" dirty="0" err="1"/>
              <a:t>mesures</a:t>
            </a:r>
            <a:r>
              <a:rPr spc="-90" dirty="0"/>
              <a:t> </a:t>
            </a:r>
            <a:r>
              <a:rPr spc="5" dirty="0" err="1"/>
              <a:t>essentielles</a:t>
            </a:r>
            <a:r>
              <a:rPr spc="5" dirty="0"/>
              <a:t> 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485" y="902357"/>
            <a:ext cx="4697645" cy="3588343"/>
            <a:chOff x="222440" y="1389824"/>
            <a:chExt cx="4703445" cy="3106420"/>
          </a:xfrm>
        </p:grpSpPr>
        <p:sp>
          <p:nvSpPr>
            <p:cNvPr id="4" name="object 4"/>
            <p:cNvSpPr/>
            <p:nvPr/>
          </p:nvSpPr>
          <p:spPr>
            <a:xfrm>
              <a:off x="224027" y="1391411"/>
              <a:ext cx="4700270" cy="3103245"/>
            </a:xfrm>
            <a:custGeom>
              <a:avLst/>
              <a:gdLst/>
              <a:ahLst/>
              <a:cxnLst/>
              <a:rect l="l" t="t" r="r" b="b"/>
              <a:pathLst>
                <a:path w="4700270" h="3103245">
                  <a:moveTo>
                    <a:pt x="4700016" y="0"/>
                  </a:moveTo>
                  <a:lnTo>
                    <a:pt x="0" y="0"/>
                  </a:lnTo>
                  <a:lnTo>
                    <a:pt x="0" y="3102864"/>
                  </a:lnTo>
                  <a:lnTo>
                    <a:pt x="4700016" y="3102864"/>
                  </a:lnTo>
                  <a:lnTo>
                    <a:pt x="4700016" y="0"/>
                  </a:lnTo>
                  <a:close/>
                </a:path>
              </a:pathLst>
            </a:custGeom>
            <a:solidFill>
              <a:srgbClr val="FDD1D2"/>
            </a:solidFill>
          </p:spPr>
          <p:txBody>
            <a:bodyPr wrap="square" lIns="0" tIns="0" rIns="0" bIns="0"/>
            <a:lstStyle/>
            <a:p>
              <a:endParaRPr sz="1798"/>
            </a:p>
          </p:txBody>
        </p:sp>
        <p:sp>
          <p:nvSpPr>
            <p:cNvPr id="5" name="object 5"/>
            <p:cNvSpPr/>
            <p:nvPr/>
          </p:nvSpPr>
          <p:spPr>
            <a:xfrm>
              <a:off x="224027" y="1391411"/>
              <a:ext cx="4700270" cy="3103245"/>
            </a:xfrm>
            <a:custGeom>
              <a:avLst/>
              <a:gdLst/>
              <a:ahLst/>
              <a:cxnLst/>
              <a:rect l="l" t="t" r="r" b="b"/>
              <a:pathLst>
                <a:path w="4700270" h="3103245">
                  <a:moveTo>
                    <a:pt x="0" y="3102864"/>
                  </a:moveTo>
                  <a:lnTo>
                    <a:pt x="4700016" y="3102864"/>
                  </a:lnTo>
                  <a:lnTo>
                    <a:pt x="4700016" y="0"/>
                  </a:lnTo>
                  <a:lnTo>
                    <a:pt x="0" y="0"/>
                  </a:lnTo>
                  <a:lnTo>
                    <a:pt x="0" y="3102864"/>
                  </a:lnTo>
                  <a:close/>
                </a:path>
              </a:pathLst>
            </a:custGeom>
            <a:ln w="3175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 sz="179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4671" y="1651471"/>
            <a:ext cx="4529915" cy="574601"/>
          </a:xfrm>
          <a:prstGeom prst="rect">
            <a:avLst/>
          </a:prstGeom>
        </p:spPr>
        <p:txBody>
          <a:bodyPr vert="horz" wrap="square" lIns="0" tIns="12684" rIns="0" bIns="0">
            <a:spAutoFit/>
          </a:bodyPr>
          <a:lstStyle/>
          <a:p>
            <a:pPr marL="271454" marR="5074" indent="-258768">
              <a:lnSpc>
                <a:spcPct val="120100"/>
              </a:lnSpc>
              <a:spcBef>
                <a:spcPts val="100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2.⇥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Procéder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au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moins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à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une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réévaluation</a:t>
            </a:r>
            <a:r>
              <a:rPr sz="9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annuelle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du patient</a:t>
            </a:r>
            <a:r>
              <a:rPr sz="9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et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à un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ajustement</a:t>
            </a:r>
            <a:r>
              <a:rPr sz="9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thérapeutique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au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niveau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des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soins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primaires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notamment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l’arrêt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médicaments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inadaptés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. 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C'est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aussi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le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cas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pour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 cancer</a:t>
            </a:r>
            <a:r>
              <a:rPr sz="999" spc="-8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du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poumon</a:t>
            </a:r>
            <a:endParaRPr sz="99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061" y="2262815"/>
            <a:ext cx="4589802" cy="290106"/>
          </a:xfrm>
          <a:prstGeom prst="rect">
            <a:avLst/>
          </a:prstGeom>
        </p:spPr>
        <p:txBody>
          <a:bodyPr vert="horz" wrap="square" lIns="0" tIns="13319" rIns="0" bIns="0">
            <a:spAutoFit/>
          </a:bodyPr>
          <a:lstStyle/>
          <a:p>
            <a:pPr marL="12685">
              <a:spcBef>
                <a:spcPts val="10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3.⇥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Vérifier</a:t>
            </a:r>
            <a:r>
              <a:rPr sz="9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 technique</a:t>
            </a:r>
            <a:r>
              <a:rPr sz="999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d’inhalation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et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l’observance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du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1798" dirty="0"/>
              <a:t> </a:t>
            </a:r>
            <a:endParaRPr sz="999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758" y="2585070"/>
            <a:ext cx="4552585" cy="553187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>
              <a:lnSpc>
                <a:spcPct val="120100"/>
              </a:lnSpc>
              <a:spcBef>
                <a:spcPts val="95"/>
              </a:spcBef>
              <a:tabLst>
                <a:tab pos="270820" algn="l"/>
              </a:tabLst>
            </a:pP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4.⇥Autonomiser les patients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multimorbides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atteints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la BPCO et le personnel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soignant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afin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les aider à faire face à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l'anxiété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et des questions et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informations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préoccupantes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associées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à 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maladie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423" y="3152810"/>
            <a:ext cx="4492895" cy="290106"/>
          </a:xfrm>
          <a:prstGeom prst="rect">
            <a:avLst/>
          </a:prstGeom>
        </p:spPr>
        <p:txBody>
          <a:bodyPr vert="horz" wrap="square" lIns="0" tIns="13319" rIns="0" bIns="0">
            <a:spAutoFit/>
          </a:bodyPr>
          <a:lstStyle/>
          <a:p>
            <a:pPr marL="12685">
              <a:spcBef>
                <a:spcPts val="10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5.⇥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Évaluer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façon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efficace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les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indications</a:t>
            </a:r>
            <a:r>
              <a:rPr sz="999" spc="-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avant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prescrire</a:t>
            </a:r>
            <a:r>
              <a:rPr sz="999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un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spc="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par CSI</a:t>
            </a:r>
            <a:r>
              <a:rPr sz="1798" dirty="0"/>
              <a:t> </a:t>
            </a:r>
            <a:endParaRPr sz="999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423" y="3532834"/>
            <a:ext cx="4416789" cy="368749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>
              <a:lnSpc>
                <a:spcPct val="120000"/>
              </a:lnSpc>
              <a:spcBef>
                <a:spcPts val="9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6.⇥Initier le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par LABA et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surveiller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de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près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les troubles du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rythme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cardiaque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ainsi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que la fibrillation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auriculaire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2130" y="3935678"/>
            <a:ext cx="4416789" cy="553187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>
              <a:lnSpc>
                <a:spcPct val="120000"/>
              </a:lnSpc>
              <a:spcBef>
                <a:spcPts val="95"/>
              </a:spcBef>
              <a:tabLst>
                <a:tab pos="270820" algn="l"/>
              </a:tabLst>
            </a:pP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7.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⇥Surveiller l’ apparition 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symptômes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d'infections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urinaires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précoce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chez les patients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atteints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d’une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maladie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la prostate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ou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d’une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insuffisance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rénale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chronique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quand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vous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initiez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le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par LAMA </a:t>
            </a:r>
          </a:p>
        </p:txBody>
      </p:sp>
      <p:sp>
        <p:nvSpPr>
          <p:cNvPr id="12" name="object 12"/>
          <p:cNvSpPr/>
          <p:nvPr/>
        </p:nvSpPr>
        <p:spPr>
          <a:xfrm>
            <a:off x="8011994" y="91326"/>
            <a:ext cx="1044174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13" name="object 13"/>
          <p:cNvSpPr/>
          <p:nvPr/>
        </p:nvSpPr>
        <p:spPr>
          <a:xfrm>
            <a:off x="5089521" y="902358"/>
            <a:ext cx="3799594" cy="3584675"/>
          </a:xfrm>
          <a:custGeom>
            <a:avLst/>
            <a:gdLst/>
            <a:ahLst/>
            <a:cxnLst/>
            <a:rect l="l" t="t" r="r" b="b"/>
            <a:pathLst>
              <a:path w="3804284" h="2350135">
                <a:moveTo>
                  <a:pt x="3803903" y="0"/>
                </a:moveTo>
                <a:lnTo>
                  <a:pt x="0" y="0"/>
                </a:lnTo>
                <a:lnTo>
                  <a:pt x="0" y="2350008"/>
                </a:lnTo>
                <a:lnTo>
                  <a:pt x="3803903" y="2350008"/>
                </a:lnTo>
                <a:lnTo>
                  <a:pt x="3803903" y="0"/>
                </a:lnTo>
                <a:close/>
              </a:path>
            </a:pathLst>
          </a:custGeom>
          <a:solidFill>
            <a:srgbClr val="FDD1D2"/>
          </a:solid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14" name="object 14"/>
          <p:cNvSpPr txBox="1"/>
          <p:nvPr/>
        </p:nvSpPr>
        <p:spPr>
          <a:xfrm>
            <a:off x="391419" y="980498"/>
            <a:ext cx="4430436" cy="553187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271454" marR="5074" indent="-258768">
              <a:lnSpc>
                <a:spcPct val="120000"/>
              </a:lnSpc>
              <a:spcBef>
                <a:spcPts val="95"/>
              </a:spcBef>
              <a:tabLst>
                <a:tab pos="304434" algn="l"/>
                <a:tab pos="4874119" algn="l"/>
              </a:tabLst>
            </a:pPr>
            <a:r>
              <a:rPr sz="999" spc="-5" dirty="0">
                <a:solidFill>
                  <a:srgbClr val="221F1F"/>
                </a:solidFill>
                <a:latin typeface="Arial"/>
                <a:cs typeface="Arial"/>
              </a:rPr>
              <a:t>1.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Sensibiliser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davantage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à 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multimorbidité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la BPCO et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procéder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au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dépistage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et au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suivi</a:t>
            </a:r>
            <a:r>
              <a:rPr lang="en-GB" sz="999" dirty="0">
                <a:solidFill>
                  <a:srgbClr val="221F1F"/>
                </a:solidFill>
                <a:latin typeface="Calibri"/>
                <a:cs typeface="Calibri"/>
              </a:rPr>
              <a:t>.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Cibler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les patients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ayant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concerne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le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continu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par CSI, de</a:t>
            </a:r>
            <a:r>
              <a:rPr lang="en-GB" sz="999" dirty="0">
                <a:solidFill>
                  <a:srgbClr val="221F1F"/>
                </a:solidFill>
                <a:latin typeface="Calibri"/>
                <a:cs typeface="Calibri"/>
              </a:rPr>
              <a:t>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comorbidités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courantes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pour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qui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est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du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par CSI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85385" y="978871"/>
            <a:ext cx="3289049" cy="2823570"/>
          </a:xfrm>
          <a:prstGeom prst="rect">
            <a:avLst/>
          </a:prstGeom>
        </p:spPr>
        <p:txBody>
          <a:bodyPr vert="horz" wrap="square" lIns="0" tIns="75472" rIns="0" bIns="0">
            <a:spAutoFit/>
          </a:bodyPr>
          <a:lstStyle/>
          <a:p>
            <a:pPr marL="182661" indent="-170610">
              <a:spcBef>
                <a:spcPts val="594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 err="1">
                <a:solidFill>
                  <a:srgbClr val="221F1F"/>
                </a:solidFill>
                <a:latin typeface="Calibri"/>
                <a:cs typeface="Calibri"/>
              </a:rPr>
              <a:t>L'asthme</a:t>
            </a: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 :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par CSI ne doit pas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être</a:t>
            </a:r>
            <a:r>
              <a:rPr sz="999" spc="-1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interrompu</a:t>
            </a:r>
            <a:r>
              <a:rPr sz="1798" dirty="0"/>
              <a:t> </a:t>
            </a:r>
            <a:endParaRPr sz="999" dirty="0">
              <a:latin typeface="Calibri"/>
              <a:cs typeface="Calibri"/>
            </a:endParaRPr>
          </a:p>
          <a:p>
            <a:pPr marL="182661" marR="19661" indent="-170610">
              <a:spcBef>
                <a:spcPts val="504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 err="1">
                <a:solidFill>
                  <a:srgbClr val="221F1F"/>
                </a:solidFill>
                <a:latin typeface="Calibri"/>
                <a:cs typeface="Calibri"/>
              </a:rPr>
              <a:t>Diabète</a:t>
            </a: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 :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déterminer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par CSI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est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nécessité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;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s'il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est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maintenu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un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suivi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étroit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une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surveillance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la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glycémie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et</a:t>
            </a:r>
            <a:r>
              <a:rPr sz="999" spc="-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titrage</a:t>
            </a:r>
            <a:r>
              <a:rPr sz="999" spc="-3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du</a:t>
            </a:r>
            <a:r>
              <a:rPr sz="999" spc="-8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antidiabétique</a:t>
            </a:r>
            <a:r>
              <a:rPr sz="999" spc="-1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sont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nécessaires</a:t>
            </a:r>
            <a:r>
              <a:rPr sz="1798" dirty="0"/>
              <a:t> </a:t>
            </a:r>
            <a:endParaRPr sz="999" dirty="0">
              <a:latin typeface="Calibri"/>
              <a:cs typeface="Calibri"/>
            </a:endParaRPr>
          </a:p>
          <a:p>
            <a:pPr marL="182661" marR="5074" indent="-170610">
              <a:spcBef>
                <a:spcPts val="504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 err="1">
                <a:solidFill>
                  <a:srgbClr val="221F1F"/>
                </a:solidFill>
                <a:latin typeface="Calibri"/>
                <a:cs typeface="Calibri"/>
              </a:rPr>
              <a:t>L'ostéoporose</a:t>
            </a: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 :</a:t>
            </a:r>
            <a:r>
              <a:rPr sz="999" b="1" spc="-6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déterminer</a:t>
            </a:r>
            <a:r>
              <a:rPr sz="999" spc="-5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si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par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CSI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est</a:t>
            </a:r>
            <a:r>
              <a:rPr sz="999" spc="-4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nécessaire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;</a:t>
            </a:r>
            <a:r>
              <a:rPr sz="999" spc="-2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s'</a:t>
            </a:r>
            <a:r>
              <a:rPr sz="999" spc="-3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il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est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maintenu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,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surveiller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près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la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perte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densité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minérale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osseuse</a:t>
            </a:r>
            <a:r>
              <a:rPr sz="999" spc="-1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et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les</a:t>
            </a:r>
            <a:r>
              <a:rPr sz="999" spc="-1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risques</a:t>
            </a:r>
            <a:r>
              <a:rPr sz="999" spc="-7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sz="999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fracture.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Le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dépistage</a:t>
            </a:r>
            <a:r>
              <a:rPr sz="999" spc="-6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l’ostéopénie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ou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l’ostéoporose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est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recommandé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chez les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patients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recevant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une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dose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élevée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de CSI à 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dose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faible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ou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 err="1">
                <a:solidFill>
                  <a:srgbClr val="221F1F"/>
                </a:solidFill>
                <a:latin typeface="Calibri"/>
                <a:cs typeface="Calibri"/>
              </a:rPr>
              <a:t>moyenne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avec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une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utilisation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fréquente</a:t>
            </a:r>
            <a:r>
              <a:rPr sz="999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-5" dirty="0">
                <a:solidFill>
                  <a:srgbClr val="221F1F"/>
                </a:solidFill>
                <a:latin typeface="Calibri"/>
                <a:cs typeface="Calibri"/>
              </a:rPr>
              <a:t>de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corticostéroïdes</a:t>
            </a:r>
            <a:r>
              <a:rPr sz="999" spc="-4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dirty="0" err="1">
                <a:solidFill>
                  <a:srgbClr val="221F1F"/>
                </a:solidFill>
                <a:latin typeface="Calibri"/>
                <a:cs typeface="Calibri"/>
              </a:rPr>
              <a:t>oraux</a:t>
            </a:r>
            <a:endParaRPr sz="999" dirty="0">
              <a:latin typeface="Calibri"/>
              <a:cs typeface="Calibri"/>
            </a:endParaRPr>
          </a:p>
          <a:p>
            <a:pPr marL="182661" marR="550519" indent="-170610">
              <a:lnSpc>
                <a:spcPct val="102200"/>
              </a:lnSpc>
              <a:spcBef>
                <a:spcPts val="458"/>
              </a:spcBef>
              <a:buFont typeface="Arial"/>
              <a:buChar char="•"/>
              <a:tabLst>
                <a:tab pos="183295" algn="l"/>
              </a:tabLst>
            </a:pP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Infections</a:t>
            </a:r>
            <a:r>
              <a:rPr sz="999" b="1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b="1" spc="5" dirty="0">
                <a:solidFill>
                  <a:srgbClr val="221F1F"/>
                </a:solidFill>
                <a:latin typeface="Calibri"/>
                <a:cs typeface="Calibri"/>
              </a:rPr>
              <a:t>(</a:t>
            </a:r>
            <a:r>
              <a:rPr sz="999" b="1" spc="5" dirty="0" err="1">
                <a:solidFill>
                  <a:srgbClr val="221F1F"/>
                </a:solidFill>
                <a:latin typeface="Calibri"/>
                <a:cs typeface="Calibri"/>
              </a:rPr>
              <a:t>pneumonie</a:t>
            </a:r>
            <a:r>
              <a:rPr sz="999" b="1" spc="-7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b="1" spc="5" dirty="0" err="1">
                <a:solidFill>
                  <a:srgbClr val="221F1F"/>
                </a:solidFill>
                <a:latin typeface="Calibri"/>
                <a:cs typeface="Calibri"/>
              </a:rPr>
              <a:t>ou</a:t>
            </a:r>
            <a:r>
              <a:rPr sz="999" b="1" spc="-2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b="1" dirty="0" err="1">
                <a:solidFill>
                  <a:srgbClr val="221F1F"/>
                </a:solidFill>
                <a:latin typeface="Calibri"/>
                <a:cs typeface="Calibri"/>
              </a:rPr>
              <a:t>tuberculose</a:t>
            </a:r>
            <a:r>
              <a:rPr sz="999" b="1" dirty="0">
                <a:solidFill>
                  <a:srgbClr val="221F1F"/>
                </a:solidFill>
                <a:latin typeface="Calibri"/>
                <a:cs typeface="Calibri"/>
              </a:rPr>
              <a:t>) :</a:t>
            </a:r>
            <a:r>
              <a:rPr sz="999" b="1" spc="-50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envisager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l’arrêt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du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traitement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par CSI et</a:t>
            </a:r>
            <a:r>
              <a:rPr lang="en-GB" sz="999" spc="5" dirty="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sz="999" spc="5" dirty="0" err="1">
                <a:solidFill>
                  <a:srgbClr val="221F1F"/>
                </a:solidFill>
                <a:latin typeface="Calibri"/>
                <a:cs typeface="Calibri"/>
              </a:rPr>
              <a:t>optimiser</a:t>
            </a:r>
            <a:r>
              <a:rPr sz="999" spc="5" dirty="0">
                <a:solidFill>
                  <a:srgbClr val="221F1F"/>
                </a:solidFill>
                <a:latin typeface="Calibri"/>
                <a:cs typeface="Calibri"/>
              </a:rPr>
              <a:t> la bronchodilatation </a:t>
            </a:r>
          </a:p>
        </p:txBody>
      </p:sp>
      <p:sp>
        <p:nvSpPr>
          <p:cNvPr id="16" name="object 16"/>
          <p:cNvSpPr/>
          <p:nvPr/>
        </p:nvSpPr>
        <p:spPr>
          <a:xfrm>
            <a:off x="4226669" y="2924018"/>
            <a:ext cx="1147299" cy="597432"/>
          </a:xfrm>
          <a:custGeom>
            <a:avLst/>
            <a:gdLst/>
            <a:ahLst/>
            <a:cxnLst/>
            <a:rect l="l" t="t" r="r" b="b"/>
            <a:pathLst>
              <a:path w="1148714" h="598170">
                <a:moveTo>
                  <a:pt x="554354" y="558419"/>
                </a:moveTo>
                <a:lnTo>
                  <a:pt x="0" y="558419"/>
                </a:lnTo>
                <a:lnTo>
                  <a:pt x="0" y="598043"/>
                </a:lnTo>
                <a:lnTo>
                  <a:pt x="574166" y="598043"/>
                </a:lnTo>
                <a:lnTo>
                  <a:pt x="581870" y="596483"/>
                </a:lnTo>
                <a:lnTo>
                  <a:pt x="588168" y="592232"/>
                </a:lnTo>
                <a:lnTo>
                  <a:pt x="592419" y="585934"/>
                </a:lnTo>
                <a:lnTo>
                  <a:pt x="593978" y="578231"/>
                </a:lnTo>
                <a:lnTo>
                  <a:pt x="554354" y="578231"/>
                </a:lnTo>
                <a:lnTo>
                  <a:pt x="554354" y="558419"/>
                </a:lnTo>
                <a:close/>
              </a:path>
              <a:path w="1148714" h="598170">
                <a:moveTo>
                  <a:pt x="1029461" y="39624"/>
                </a:moveTo>
                <a:lnTo>
                  <a:pt x="574166" y="39624"/>
                </a:lnTo>
                <a:lnTo>
                  <a:pt x="566463" y="41183"/>
                </a:lnTo>
                <a:lnTo>
                  <a:pt x="560165" y="45434"/>
                </a:lnTo>
                <a:lnTo>
                  <a:pt x="555914" y="51732"/>
                </a:lnTo>
                <a:lnTo>
                  <a:pt x="554354" y="59436"/>
                </a:lnTo>
                <a:lnTo>
                  <a:pt x="554354" y="578231"/>
                </a:lnTo>
                <a:lnTo>
                  <a:pt x="574166" y="558419"/>
                </a:lnTo>
                <a:lnTo>
                  <a:pt x="593978" y="558419"/>
                </a:lnTo>
                <a:lnTo>
                  <a:pt x="593978" y="79248"/>
                </a:lnTo>
                <a:lnTo>
                  <a:pt x="574166" y="79248"/>
                </a:lnTo>
                <a:lnTo>
                  <a:pt x="593978" y="59436"/>
                </a:lnTo>
                <a:lnTo>
                  <a:pt x="1029461" y="59436"/>
                </a:lnTo>
                <a:lnTo>
                  <a:pt x="1029461" y="39624"/>
                </a:lnTo>
                <a:close/>
              </a:path>
              <a:path w="1148714" h="598170">
                <a:moveTo>
                  <a:pt x="593978" y="558419"/>
                </a:moveTo>
                <a:lnTo>
                  <a:pt x="574166" y="558419"/>
                </a:lnTo>
                <a:lnTo>
                  <a:pt x="554354" y="578231"/>
                </a:lnTo>
                <a:lnTo>
                  <a:pt x="593978" y="578231"/>
                </a:lnTo>
                <a:lnTo>
                  <a:pt x="593978" y="558419"/>
                </a:lnTo>
                <a:close/>
              </a:path>
              <a:path w="1148714" h="598170">
                <a:moveTo>
                  <a:pt x="1029461" y="0"/>
                </a:moveTo>
                <a:lnTo>
                  <a:pt x="1029461" y="118871"/>
                </a:lnTo>
                <a:lnTo>
                  <a:pt x="1108709" y="79248"/>
                </a:lnTo>
                <a:lnTo>
                  <a:pt x="1049273" y="79248"/>
                </a:lnTo>
                <a:lnTo>
                  <a:pt x="1049273" y="39624"/>
                </a:lnTo>
                <a:lnTo>
                  <a:pt x="1108709" y="39624"/>
                </a:lnTo>
                <a:lnTo>
                  <a:pt x="1029461" y="0"/>
                </a:lnTo>
                <a:close/>
              </a:path>
              <a:path w="1148714" h="598170">
                <a:moveTo>
                  <a:pt x="593978" y="59436"/>
                </a:moveTo>
                <a:lnTo>
                  <a:pt x="574166" y="79248"/>
                </a:lnTo>
                <a:lnTo>
                  <a:pt x="593978" y="79248"/>
                </a:lnTo>
                <a:lnTo>
                  <a:pt x="593978" y="59436"/>
                </a:lnTo>
                <a:close/>
              </a:path>
              <a:path w="1148714" h="598170">
                <a:moveTo>
                  <a:pt x="1029461" y="59436"/>
                </a:moveTo>
                <a:lnTo>
                  <a:pt x="593978" y="59436"/>
                </a:lnTo>
                <a:lnTo>
                  <a:pt x="593978" y="79248"/>
                </a:lnTo>
                <a:lnTo>
                  <a:pt x="1029461" y="79248"/>
                </a:lnTo>
                <a:lnTo>
                  <a:pt x="1029461" y="59436"/>
                </a:lnTo>
                <a:close/>
              </a:path>
              <a:path w="1148714" h="598170">
                <a:moveTo>
                  <a:pt x="1108709" y="39624"/>
                </a:moveTo>
                <a:lnTo>
                  <a:pt x="1049273" y="39624"/>
                </a:lnTo>
                <a:lnTo>
                  <a:pt x="1049273" y="79248"/>
                </a:lnTo>
                <a:lnTo>
                  <a:pt x="1108709" y="79248"/>
                </a:lnTo>
                <a:lnTo>
                  <a:pt x="1148333" y="59436"/>
                </a:lnTo>
                <a:lnTo>
                  <a:pt x="1108709" y="396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/>
          <a:lstStyle/>
          <a:p>
            <a:endParaRPr sz="1798"/>
          </a:p>
        </p:txBody>
      </p:sp>
      <p:sp>
        <p:nvSpPr>
          <p:cNvPr id="17" name="object 17"/>
          <p:cNvSpPr txBox="1"/>
          <p:nvPr/>
        </p:nvSpPr>
        <p:spPr>
          <a:xfrm>
            <a:off x="292130" y="4699287"/>
            <a:ext cx="3323297" cy="411336"/>
          </a:xfrm>
          <a:prstGeom prst="rect">
            <a:avLst/>
          </a:prstGeom>
        </p:spPr>
        <p:txBody>
          <a:bodyPr vert="horz" wrap="square" lIns="0" tIns="12050" rIns="0" bIns="0">
            <a:spAutoFit/>
          </a:bodyPr>
          <a:lstStyle/>
          <a:p>
            <a:pPr marL="12685">
              <a:spcBef>
                <a:spcPts val="95"/>
              </a:spcBef>
            </a:pP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LABA :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bêta-agoniste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20" dirty="0">
                <a:solidFill>
                  <a:srgbClr val="0C1C1D"/>
                </a:solidFill>
                <a:latin typeface="Arial"/>
                <a:cs typeface="Arial"/>
              </a:rPr>
              <a:t>à longue durée </a:t>
            </a:r>
            <a:r>
              <a:rPr sz="799" spc="-15" dirty="0" err="1">
                <a:solidFill>
                  <a:srgbClr val="0C1C1D"/>
                </a:solidFill>
                <a:latin typeface="Arial"/>
                <a:cs typeface="Arial"/>
              </a:rPr>
              <a:t>d’action</a:t>
            </a:r>
            <a:r>
              <a:rPr sz="799" spc="-15" dirty="0">
                <a:solidFill>
                  <a:srgbClr val="0C1C1D"/>
                </a:solidFill>
                <a:latin typeface="Arial"/>
                <a:cs typeface="Arial"/>
              </a:rPr>
              <a:t> ; 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LAMA :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antagoniste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muscarinique</a:t>
            </a:r>
            <a:r>
              <a:rPr sz="799" spc="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99" spc="-10" dirty="0">
                <a:solidFill>
                  <a:srgbClr val="0C1C1D"/>
                </a:solidFill>
                <a:latin typeface="Arial"/>
                <a:cs typeface="Arial"/>
              </a:rPr>
              <a:t>à longue durée </a:t>
            </a:r>
            <a:r>
              <a:rPr sz="799" spc="-10" dirty="0" err="1">
                <a:solidFill>
                  <a:srgbClr val="0C1C1D"/>
                </a:solidFill>
                <a:latin typeface="Arial"/>
                <a:cs typeface="Arial"/>
              </a:rPr>
              <a:t>d’action</a:t>
            </a:r>
            <a:r>
              <a:rPr sz="1798" dirty="0"/>
              <a:t> </a:t>
            </a:r>
            <a:endParaRPr sz="79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309879"/>
            <a:ext cx="3032634" cy="45212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C030A"/>
                </a:solidFill>
              </a:rPr>
              <a:t>Notre</a:t>
            </a:r>
            <a:r>
              <a:rPr spc="-80" dirty="0">
                <a:solidFill>
                  <a:srgbClr val="CC030A"/>
                </a:solidFill>
              </a:rPr>
              <a:t> </a:t>
            </a:r>
            <a:r>
              <a:rPr dirty="0" err="1">
                <a:solidFill>
                  <a:srgbClr val="CC030A"/>
                </a:solidFill>
              </a:rPr>
              <a:t>objectif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848" y="1758285"/>
            <a:ext cx="7121525" cy="997068"/>
          </a:xfrm>
          <a:prstGeom prst="rect">
            <a:avLst/>
          </a:prstGeom>
        </p:spPr>
        <p:txBody>
          <a:bodyPr vert="horz" wrap="square" lIns="0" tIns="73025" rIns="0" bIns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SzPct val="130000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Recourir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à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étude de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cas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pour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montrer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comment identifier et prendre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charge</a:t>
            </a:r>
            <a:r>
              <a:rPr sz="2000" spc="-229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la</a:t>
            </a:r>
            <a:r>
              <a:rPr lang="en-GB"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multimorbidité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chez des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personnes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C1C1D"/>
                </a:solidFill>
                <a:latin typeface="Arial"/>
                <a:cs typeface="Arial"/>
              </a:rPr>
              <a:t>atteintes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de la</a:t>
            </a:r>
            <a:r>
              <a:rPr sz="2000" spc="-8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BPCO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15192"/>
            <a:ext cx="5006595" cy="100266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363220" marR="5080" indent="-351155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Un </a:t>
            </a:r>
            <a:r>
              <a:rPr sz="3200" dirty="0" err="1"/>
              <a:t>cas</a:t>
            </a:r>
            <a:r>
              <a:rPr sz="3200" dirty="0"/>
              <a:t> </a:t>
            </a:r>
            <a:r>
              <a:rPr sz="3200" dirty="0" err="1"/>
              <a:t>complexe</a:t>
            </a:r>
            <a:r>
              <a:rPr sz="3200" spc="-105" dirty="0"/>
              <a:t> </a:t>
            </a:r>
            <a:r>
              <a:rPr sz="3200" dirty="0"/>
              <a:t>avec </a:t>
            </a:r>
            <a:r>
              <a:rPr sz="3200" spc="-5" dirty="0"/>
              <a:t>la </a:t>
            </a:r>
            <a:r>
              <a:rPr sz="3200" spc="-5" dirty="0" err="1"/>
              <a:t>multimorbidité</a:t>
            </a:r>
            <a:r>
              <a:rPr sz="3200" spc="-15" dirty="0"/>
              <a:t> </a:t>
            </a:r>
            <a:r>
              <a:rPr sz="3200" dirty="0"/>
              <a:t>(I)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950" y="2860675"/>
            <a:ext cx="1348740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Mme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Vitalina </a:t>
            </a: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âgée </a:t>
            </a:r>
            <a:r>
              <a:rPr sz="1800" b="1" spc="-1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800" b="1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70 ans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4869" y="1335019"/>
            <a:ext cx="6170682" cy="3454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2717" y="1354035"/>
            <a:ext cx="6096000" cy="3377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37955" y="1349311"/>
          <a:ext cx="6095999" cy="359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82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Race :</a:t>
                      </a:r>
                      <a:r>
                        <a:rPr sz="1350" b="1" spc="-4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blanche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Lieu de naissance :</a:t>
                      </a:r>
                      <a:r>
                        <a:rPr sz="1350" b="1" spc="-6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Mozambique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Résidence :</a:t>
                      </a:r>
                      <a:r>
                        <a:rPr sz="1350" b="1" spc="-4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Mealhada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6DCDF"/>
                      </a:solidFill>
                      <a:prstDash val="solid"/>
                    </a:lnL>
                    <a:lnT w="9525">
                      <a:solidFill>
                        <a:srgbClr val="B6DCD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État civil :</a:t>
                      </a:r>
                      <a:r>
                        <a:rPr sz="1350" b="1" spc="-4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mariée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Niveau </a:t>
                      </a:r>
                      <a:r>
                        <a:rPr sz="1350" b="1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d’éducation :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collège</a:t>
                      </a:r>
                      <a:r>
                        <a:rPr sz="1350" spc="-4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3679" marR="207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Emploi :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gérante d’une</a:t>
                      </a:r>
                      <a:r>
                        <a:rPr sz="1350" spc="-8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petite entreprise</a:t>
                      </a:r>
                      <a:r>
                        <a:rPr sz="1350" spc="-3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bouchons de liège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45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Évaluation</a:t>
                      </a:r>
                      <a:r>
                        <a:rPr sz="1350" b="1" spc="-2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des risques :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i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Consommation d’alcool :</a:t>
                      </a:r>
                      <a:r>
                        <a:rPr sz="1350" i="1" spc="-7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aucune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i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Fumeur(se) :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non, mais y a été passivement exposée</a:t>
                      </a:r>
                      <a:r>
                        <a:rPr sz="1350" spc="-12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son mari (dans les années</a:t>
                      </a:r>
                      <a:r>
                        <a:rPr sz="1350" spc="-9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80)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Feu </a:t>
                      </a:r>
                      <a:r>
                        <a:rPr sz="1350" spc="-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de bois</a:t>
                      </a:r>
                      <a:r>
                        <a:rPr sz="1350" spc="-7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non protégé</a:t>
                      </a:r>
                      <a:r>
                        <a:rPr sz="13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7825" marR="27241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 i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Exercise :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limitée, elle a perdu 5 kg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au cours des</a:t>
                      </a:r>
                      <a:r>
                        <a:rPr sz="1350" spc="-15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années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écoulées.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est constamment</a:t>
                      </a:r>
                      <a:r>
                        <a:rPr sz="1350" spc="-9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fatiguée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spc="-1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Allergies :</a:t>
                      </a:r>
                      <a:r>
                        <a:rPr sz="1350" b="1" spc="3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aucune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b="1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Vaccins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: </a:t>
                      </a:r>
                      <a:r>
                        <a:rPr sz="1350" spc="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à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jour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avec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le vaccin contre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la grippe</a:t>
                      </a:r>
                      <a:r>
                        <a:rPr sz="1350" spc="-114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et le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vaccin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antipneumococcique (Pn23 eVPP13)</a:t>
                      </a:r>
                      <a: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950" y="2860675"/>
            <a:ext cx="1348740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Mme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Vitalina </a:t>
            </a: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âgée </a:t>
            </a:r>
            <a:r>
              <a:rPr sz="1800" b="1" spc="-1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800" b="1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70 ans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638030" y="1239007"/>
            <a:ext cx="6172835" cy="3732840"/>
            <a:chOff x="2638030" y="1239007"/>
            <a:chExt cx="6172835" cy="2842895"/>
          </a:xfrm>
        </p:grpSpPr>
        <p:sp>
          <p:nvSpPr>
            <p:cNvPr id="6" name="object 6"/>
            <p:cNvSpPr/>
            <p:nvPr/>
          </p:nvSpPr>
          <p:spPr>
            <a:xfrm>
              <a:off x="2638030" y="1239007"/>
              <a:ext cx="6172240" cy="28422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6651" y="1257223"/>
              <a:ext cx="6096000" cy="2766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652" y="1257223"/>
              <a:ext cx="6096000" cy="2766060"/>
            </a:xfrm>
            <a:custGeom>
              <a:avLst/>
              <a:gdLst/>
              <a:ahLst/>
              <a:cxnLst/>
              <a:rect l="l" t="t" r="r" b="b"/>
              <a:pathLst>
                <a:path w="6096000" h="2766060">
                  <a:moveTo>
                    <a:pt x="3043669" y="0"/>
                  </a:moveTo>
                  <a:lnTo>
                    <a:pt x="0" y="0"/>
                  </a:lnTo>
                  <a:lnTo>
                    <a:pt x="0" y="2766060"/>
                  </a:lnTo>
                  <a:lnTo>
                    <a:pt x="3043669" y="2766060"/>
                  </a:lnTo>
                  <a:lnTo>
                    <a:pt x="3043669" y="0"/>
                  </a:lnTo>
                  <a:close/>
                </a:path>
                <a:path w="6096000" h="2766060">
                  <a:moveTo>
                    <a:pt x="6096000" y="0"/>
                  </a:moveTo>
                  <a:lnTo>
                    <a:pt x="3043682" y="0"/>
                  </a:lnTo>
                  <a:lnTo>
                    <a:pt x="3043682" y="2766060"/>
                  </a:lnTo>
                  <a:lnTo>
                    <a:pt x="6096000" y="276606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1952" y="1252473"/>
              <a:ext cx="6105525" cy="2783840"/>
            </a:xfrm>
            <a:custGeom>
              <a:avLst/>
              <a:gdLst/>
              <a:ahLst/>
              <a:cxnLst/>
              <a:rect l="l" t="t" r="r" b="b"/>
              <a:pathLst>
                <a:path w="6105525" h="2783840">
                  <a:moveTo>
                    <a:pt x="4699" y="0"/>
                  </a:moveTo>
                  <a:lnTo>
                    <a:pt x="4699" y="2783509"/>
                  </a:lnTo>
                </a:path>
                <a:path w="6105525" h="2783840">
                  <a:moveTo>
                    <a:pt x="6100699" y="0"/>
                  </a:moveTo>
                  <a:lnTo>
                    <a:pt x="6100699" y="2783509"/>
                  </a:lnTo>
                </a:path>
                <a:path w="6105525" h="2783840">
                  <a:moveTo>
                    <a:pt x="0" y="4699"/>
                  </a:moveTo>
                  <a:lnTo>
                    <a:pt x="6105525" y="4699"/>
                  </a:lnTo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1952" y="4023283"/>
              <a:ext cx="6105525" cy="0"/>
            </a:xfrm>
            <a:custGeom>
              <a:avLst/>
              <a:gdLst/>
              <a:ahLst/>
              <a:cxnLst/>
              <a:rect l="l" t="t" r="r" b="b"/>
              <a:pathLst>
                <a:path w="6105525">
                  <a:moveTo>
                    <a:pt x="0" y="0"/>
                  </a:moveTo>
                  <a:lnTo>
                    <a:pt x="61055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55773" y="1696339"/>
            <a:ext cx="2151380" cy="1672589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Hypertension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Fibrillation</a:t>
            </a:r>
            <a:r>
              <a:rPr sz="1350" spc="-2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atriale</a:t>
            </a:r>
            <a:r>
              <a:t> 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>
                <a:solidFill>
                  <a:srgbClr val="C00000"/>
                </a:solidFill>
                <a:latin typeface="Arial"/>
                <a:cs typeface="Arial"/>
              </a:rPr>
              <a:t>Prothèse </a:t>
            </a:r>
            <a:r>
              <a:rPr sz="1350" spc="-10">
                <a:solidFill>
                  <a:srgbClr val="C00000"/>
                </a:solidFill>
                <a:latin typeface="Arial"/>
                <a:cs typeface="Arial"/>
              </a:rPr>
              <a:t>valvulaire</a:t>
            </a:r>
            <a:r>
              <a:rPr sz="1350" spc="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C00000"/>
                </a:solidFill>
                <a:latin typeface="Arial"/>
                <a:cs typeface="Arial"/>
              </a:rPr>
              <a:t>mitrale</a:t>
            </a:r>
            <a:r>
              <a:t> 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Dyslipidémie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Dépression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L’ostéoporose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25">
                <a:solidFill>
                  <a:srgbClr val="074A87"/>
                </a:solidFill>
                <a:latin typeface="Arial"/>
                <a:cs typeface="Arial"/>
              </a:rPr>
              <a:t>Diabète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sucré</a:t>
            </a:r>
            <a:r>
              <a:rPr sz="1350" spc="-7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de type 2</a:t>
            </a:r>
            <a:r>
              <a:t> </a:t>
            </a:r>
            <a:endParaRPr sz="13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BPCO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5773" y="3769725"/>
            <a:ext cx="1435227" cy="221214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 err="1">
                <a:solidFill>
                  <a:srgbClr val="074A87"/>
                </a:solidFill>
                <a:latin typeface="Arial"/>
                <a:cs typeface="Arial"/>
              </a:rPr>
              <a:t>Fragilité</a:t>
            </a:r>
            <a:r>
              <a:rPr sz="1350" b="1" spc="-5" dirty="0">
                <a:solidFill>
                  <a:srgbClr val="074A87"/>
                </a:solidFill>
                <a:latin typeface="Arial"/>
                <a:cs typeface="Arial"/>
              </a:rPr>
              <a:t> ?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5773" y="1284478"/>
            <a:ext cx="4643755" cy="23241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56255" algn="l"/>
              </a:tabLst>
            </a:pPr>
            <a:r>
              <a:rPr sz="1350" b="1">
                <a:solidFill>
                  <a:srgbClr val="074A87"/>
                </a:solidFill>
                <a:latin typeface="Arial"/>
                <a:cs typeface="Arial"/>
              </a:rPr>
              <a:t>Antécédents</a:t>
            </a:r>
            <a:r>
              <a:rPr sz="1350" b="1" spc="-2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b="1">
                <a:solidFill>
                  <a:srgbClr val="074A87"/>
                </a:solidFill>
                <a:latin typeface="Arial"/>
                <a:cs typeface="Arial"/>
              </a:rPr>
              <a:t>médicaux	Médicaments</a:t>
            </a:r>
            <a:r>
              <a:rPr sz="1350" b="1" spc="-8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b="1">
                <a:solidFill>
                  <a:srgbClr val="074A87"/>
                </a:solidFill>
                <a:latin typeface="Arial"/>
                <a:cs typeface="Arial"/>
              </a:rPr>
              <a:t>actuels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9835" y="1696339"/>
            <a:ext cx="2842260" cy="228981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99085" marR="25844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Perindopril 5 mg +</a:t>
            </a:r>
            <a:r>
              <a:rPr sz="1350" spc="-9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amlodipine 5 mg</a:t>
            </a:r>
            <a:r>
              <a:rPr sz="1350" spc="-2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od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Atorvastatin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10 mg</a:t>
            </a:r>
            <a:r>
              <a:rPr sz="1350" spc="-3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od</a:t>
            </a:r>
            <a:r>
              <a:t> 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5">
                <a:solidFill>
                  <a:srgbClr val="C00000"/>
                </a:solidFill>
                <a:latin typeface="Arial"/>
                <a:cs typeface="Arial"/>
              </a:rPr>
              <a:t>Warfarine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Escitalopram 10 mg</a:t>
            </a:r>
            <a:r>
              <a:rPr sz="1350" spc="-7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od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Acide alendronique 70 </a:t>
            </a:r>
            <a:r>
              <a:rPr sz="1350" spc="5">
                <a:solidFill>
                  <a:srgbClr val="074A87"/>
                </a:solidFill>
                <a:latin typeface="Arial"/>
                <a:cs typeface="Arial"/>
              </a:rPr>
              <a:t>mg</a:t>
            </a:r>
            <a:r>
              <a:rPr sz="1350" spc="-10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+</a:t>
            </a:r>
            <a:endParaRPr sz="13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cholecalciferol 5600 UI</a:t>
            </a:r>
            <a:r>
              <a:rPr sz="1350" spc="-9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(par semaine)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 </a:t>
            </a: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Metformine 1000 mg </a:t>
            </a: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deux fois</a:t>
            </a:r>
            <a:r>
              <a:rPr sz="1350" spc="-6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par jour</a:t>
            </a:r>
            <a:endParaRPr sz="13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Salmétérol 500 mg + fluticasone fuorate 50 mg </a:t>
            </a:r>
            <a:r>
              <a:rPr sz="1350" spc="-5">
                <a:solidFill>
                  <a:srgbClr val="074A87"/>
                </a:solidFill>
                <a:latin typeface="Arial"/>
                <a:cs typeface="Arial"/>
              </a:rPr>
              <a:t>deux fois</a:t>
            </a:r>
            <a:r>
              <a:rPr sz="1350" spc="-95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par jour (Diskus)</a:t>
            </a:r>
            <a:endParaRPr sz="13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+ salbutamol (</a:t>
            </a:r>
            <a:r>
              <a:rPr sz="1350" spc="-8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350">
                <a:solidFill>
                  <a:srgbClr val="074A87"/>
                </a:solidFill>
                <a:latin typeface="Arial"/>
                <a:cs typeface="Arial"/>
              </a:rPr>
              <a:t>en cas de douleurs)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158" y="4622163"/>
            <a:ext cx="1589532" cy="28982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od,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fois</a:t>
            </a:r>
            <a:r>
              <a:rPr sz="800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par jour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34767" y="171653"/>
            <a:ext cx="3704590" cy="100266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5"/>
              </a:spcBef>
            </a:pPr>
            <a:r>
              <a:rPr sz="3200"/>
              <a:t>Un </a:t>
            </a:r>
            <a:r>
              <a:rPr sz="3200" spc="-5"/>
              <a:t>cas </a:t>
            </a:r>
            <a:r>
              <a:rPr sz="3200"/>
              <a:t>complexe</a:t>
            </a:r>
            <a:r>
              <a:rPr sz="3200" spc="-270"/>
              <a:t> </a:t>
            </a:r>
            <a:r>
              <a:rPr sz="3200"/>
              <a:t>de </a:t>
            </a:r>
            <a:r>
              <a:rPr sz="3200" spc="-5"/>
              <a:t>multimorbidité</a:t>
            </a:r>
            <a:r>
              <a:rPr sz="3200" spc="-15"/>
              <a:t> </a:t>
            </a:r>
            <a:r>
              <a:rPr sz="3200"/>
              <a:t>(II)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407314" y="1043381"/>
            <a:ext cx="4077335" cy="342978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sz="1200" dirty="0" err="1"/>
              <a:t>Mme</a:t>
            </a:r>
            <a:r>
              <a:rPr sz="1200" dirty="0"/>
              <a:t> </a:t>
            </a:r>
            <a:r>
              <a:rPr sz="1200" spc="-5" dirty="0" err="1"/>
              <a:t>Vitalina</a:t>
            </a:r>
            <a:r>
              <a:rPr sz="1200" spc="-5" dirty="0"/>
              <a:t> </a:t>
            </a:r>
            <a:r>
              <a:rPr sz="1200" spc="-5" dirty="0" err="1"/>
              <a:t>s’est</a:t>
            </a:r>
            <a:r>
              <a:rPr sz="1200" spc="-5" dirty="0"/>
              <a:t> </a:t>
            </a:r>
            <a:r>
              <a:rPr sz="1200" spc="-5" dirty="0" err="1"/>
              <a:t>rendue</a:t>
            </a:r>
            <a:r>
              <a:rPr sz="1200" spc="-5" dirty="0"/>
              <a:t> </a:t>
            </a:r>
            <a:r>
              <a:rPr sz="1200" dirty="0"/>
              <a:t>chez le </a:t>
            </a:r>
            <a:r>
              <a:rPr sz="1200" dirty="0" err="1"/>
              <a:t>médecin</a:t>
            </a:r>
            <a:r>
              <a:rPr sz="1200" dirty="0"/>
              <a:t> </a:t>
            </a:r>
            <a:r>
              <a:rPr sz="1200" dirty="0" err="1"/>
              <a:t>famille</a:t>
            </a:r>
            <a:r>
              <a:rPr sz="1200" spc="-165" dirty="0"/>
              <a:t> </a:t>
            </a:r>
            <a:r>
              <a:rPr sz="1200" dirty="0"/>
              <a:t>pour </a:t>
            </a:r>
            <a:r>
              <a:rPr sz="1200" dirty="0" err="1"/>
              <a:t>lui</a:t>
            </a:r>
            <a:r>
              <a:rPr sz="1200" dirty="0"/>
              <a:t> </a:t>
            </a:r>
            <a:r>
              <a:rPr sz="1200" dirty="0" err="1"/>
              <a:t>parler</a:t>
            </a:r>
            <a:endParaRPr sz="1200" dirty="0"/>
          </a:p>
          <a:p>
            <a:pPr marL="220979">
              <a:lnSpc>
                <a:spcPct val="100000"/>
              </a:lnSpc>
              <a:spcBef>
                <a:spcPts val="5"/>
              </a:spcBef>
            </a:pPr>
            <a:r>
              <a:rPr sz="1200" dirty="0"/>
              <a:t>de son</a:t>
            </a:r>
            <a:r>
              <a:rPr sz="1200" spc="-25" dirty="0"/>
              <a:t> </a:t>
            </a:r>
            <a:r>
              <a:rPr sz="1200" dirty="0"/>
              <a:t>hypertension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/>
          </a:p>
          <a:p>
            <a:pPr marL="220979" marR="5080" indent="-208915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sz="1200" dirty="0"/>
              <a:t>Son </a:t>
            </a:r>
            <a:r>
              <a:rPr sz="1200" dirty="0" err="1"/>
              <a:t>médecin</a:t>
            </a:r>
            <a:r>
              <a:rPr sz="1200" dirty="0"/>
              <a:t> </a:t>
            </a:r>
            <a:r>
              <a:rPr sz="1200" dirty="0" err="1"/>
              <a:t>est</a:t>
            </a:r>
            <a:r>
              <a:rPr sz="1200" dirty="0"/>
              <a:t> au courant de </a:t>
            </a:r>
            <a:r>
              <a:rPr sz="1200" spc="-5" dirty="0" err="1"/>
              <a:t>ses</a:t>
            </a:r>
            <a:r>
              <a:rPr sz="1200" spc="-210" dirty="0"/>
              <a:t> </a:t>
            </a:r>
            <a:r>
              <a:rPr sz="1200" dirty="0" err="1"/>
              <a:t>problèmes</a:t>
            </a:r>
            <a:r>
              <a:rPr sz="1200" dirty="0"/>
              <a:t> </a:t>
            </a:r>
            <a:r>
              <a:rPr sz="1200" dirty="0" err="1"/>
              <a:t>familiaux</a:t>
            </a:r>
            <a:r>
              <a:rPr sz="1200" dirty="0"/>
              <a:t> et </a:t>
            </a:r>
            <a:r>
              <a:rPr sz="1200" dirty="0" err="1"/>
              <a:t>elle</a:t>
            </a:r>
            <a:r>
              <a:rPr sz="1200" dirty="0"/>
              <a:t> a </a:t>
            </a:r>
            <a:r>
              <a:rPr sz="1200" dirty="0" err="1"/>
              <a:t>l'air</a:t>
            </a:r>
            <a:r>
              <a:rPr sz="1200" dirty="0"/>
              <a:t> </a:t>
            </a:r>
            <a:r>
              <a:rPr sz="1200" dirty="0" err="1"/>
              <a:t>déprimée</a:t>
            </a:r>
            <a:r>
              <a:rPr sz="1200" dirty="0"/>
              <a:t>, </a:t>
            </a:r>
            <a:r>
              <a:rPr sz="1200" spc="-5" dirty="0" err="1"/>
              <a:t>mais</a:t>
            </a:r>
            <a:r>
              <a:rPr sz="1200" spc="-5" dirty="0"/>
              <a:t> </a:t>
            </a:r>
            <a:r>
              <a:rPr sz="1200" dirty="0" err="1"/>
              <a:t>elle</a:t>
            </a:r>
            <a:r>
              <a:rPr sz="1200" dirty="0"/>
              <a:t> ne se plaint</a:t>
            </a:r>
            <a:r>
              <a:rPr sz="1200" spc="-75" dirty="0"/>
              <a:t> </a:t>
            </a:r>
            <a:r>
              <a:rPr sz="1200" spc="-5" dirty="0"/>
              <a:t>jamais de </a:t>
            </a:r>
            <a:r>
              <a:rPr sz="1200" spc="-5" dirty="0" err="1"/>
              <a:t>rien</a:t>
            </a:r>
            <a:r>
              <a:rPr sz="1200" dirty="0"/>
              <a:t> 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"/>
            </a:pPr>
            <a:endParaRPr dirty="0"/>
          </a:p>
          <a:p>
            <a:pPr marL="220979" marR="152400" indent="-208915" algn="just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21615" algn="l"/>
              </a:tabLst>
            </a:pPr>
            <a:r>
              <a:rPr sz="1200" spc="-5" dirty="0" err="1"/>
              <a:t>Parfois</a:t>
            </a:r>
            <a:r>
              <a:rPr sz="1200" spc="-5" dirty="0"/>
              <a:t> </a:t>
            </a:r>
            <a:r>
              <a:rPr sz="1200" dirty="0" err="1"/>
              <a:t>elle</a:t>
            </a:r>
            <a:r>
              <a:rPr sz="1200" dirty="0"/>
              <a:t> </a:t>
            </a:r>
            <a:r>
              <a:rPr sz="1200" dirty="0" err="1"/>
              <a:t>demande</a:t>
            </a:r>
            <a:r>
              <a:rPr sz="1200" dirty="0"/>
              <a:t> </a:t>
            </a:r>
            <a:r>
              <a:rPr sz="1200" spc="-5" dirty="0" err="1"/>
              <a:t>l’assistance</a:t>
            </a:r>
            <a:r>
              <a:rPr sz="1200" spc="-5" dirty="0"/>
              <a:t> </a:t>
            </a:r>
            <a:r>
              <a:rPr sz="1200" dirty="0"/>
              <a:t>des </a:t>
            </a:r>
            <a:r>
              <a:rPr sz="1200" dirty="0" err="1"/>
              <a:t>travailleurs</a:t>
            </a:r>
            <a:r>
              <a:rPr sz="1200" dirty="0"/>
              <a:t> </a:t>
            </a:r>
            <a:r>
              <a:rPr sz="1200" spc="-5" dirty="0" err="1"/>
              <a:t>sociaux</a:t>
            </a:r>
            <a:r>
              <a:rPr sz="1200" spc="-5" dirty="0"/>
              <a:t> </a:t>
            </a:r>
            <a:r>
              <a:rPr sz="1200" dirty="0"/>
              <a:t>pour son </a:t>
            </a:r>
            <a:r>
              <a:rPr sz="1200" dirty="0" err="1"/>
              <a:t>mari</a:t>
            </a:r>
            <a:r>
              <a:rPr sz="1200" dirty="0"/>
              <a:t> </a:t>
            </a:r>
            <a:r>
              <a:rPr sz="1200" spc="-5" dirty="0"/>
              <a:t>qui </a:t>
            </a:r>
            <a:r>
              <a:rPr sz="1200" dirty="0" err="1"/>
              <a:t>est</a:t>
            </a:r>
            <a:r>
              <a:rPr sz="1200" dirty="0"/>
              <a:t> </a:t>
            </a:r>
            <a:r>
              <a:rPr sz="1200" dirty="0" err="1"/>
              <a:t>alité</a:t>
            </a:r>
            <a:r>
              <a:rPr sz="1200" dirty="0"/>
              <a:t> suite à un</a:t>
            </a:r>
            <a:r>
              <a:rPr sz="1200" spc="-50" dirty="0"/>
              <a:t> </a:t>
            </a:r>
            <a:r>
              <a:rPr sz="1200" dirty="0"/>
              <a:t>AVC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"/>
            </a:pPr>
            <a:endParaRPr dirty="0"/>
          </a:p>
          <a:p>
            <a:pPr marL="220979" marR="199390" indent="-208915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sz="1200" spc="5" dirty="0" err="1"/>
              <a:t>Lors</a:t>
            </a:r>
            <a:r>
              <a:rPr sz="1200" spc="5" dirty="0"/>
              <a:t> </a:t>
            </a:r>
            <a:r>
              <a:rPr sz="1200" dirty="0"/>
              <a:t>de la consultation des dossiers, le </a:t>
            </a:r>
            <a:r>
              <a:rPr sz="1200" dirty="0" err="1"/>
              <a:t>médecin</a:t>
            </a:r>
            <a:r>
              <a:rPr sz="1200" spc="-254" dirty="0"/>
              <a:t> </a:t>
            </a:r>
            <a:r>
              <a:rPr sz="1200" dirty="0"/>
              <a:t>de </a:t>
            </a:r>
            <a:r>
              <a:rPr sz="1200" dirty="0" err="1"/>
              <a:t>famille</a:t>
            </a:r>
            <a:r>
              <a:rPr sz="1200" dirty="0"/>
              <a:t> constate 2 exacerbations </a:t>
            </a:r>
            <a:r>
              <a:rPr sz="1200" dirty="0" err="1"/>
              <a:t>modérées</a:t>
            </a:r>
            <a:r>
              <a:rPr sz="1200" dirty="0"/>
              <a:t> </a:t>
            </a:r>
            <a:r>
              <a:rPr sz="1200" spc="-5" dirty="0"/>
              <a:t>de la BPCO </a:t>
            </a:r>
            <a:r>
              <a:rPr sz="1200" dirty="0"/>
              <a:t>au </a:t>
            </a:r>
            <a:r>
              <a:rPr sz="1200" dirty="0" err="1"/>
              <a:t>cours</a:t>
            </a:r>
            <a:r>
              <a:rPr sz="1200" dirty="0"/>
              <a:t> des 12 </a:t>
            </a:r>
            <a:r>
              <a:rPr sz="1200" dirty="0" err="1"/>
              <a:t>derniers</a:t>
            </a:r>
            <a:r>
              <a:rPr sz="1200" spc="-45" dirty="0"/>
              <a:t> </a:t>
            </a:r>
            <a:r>
              <a:rPr sz="1200" dirty="0" err="1"/>
              <a:t>mois</a:t>
            </a:r>
            <a:endParaRPr sz="1200" dirty="0"/>
          </a:p>
          <a:p>
            <a:pPr marL="678815" marR="76835" lvl="1" indent="-209550"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  <a:tabLst>
                <a:tab pos="678815" algn="l"/>
                <a:tab pos="679450" algn="l"/>
              </a:tabLst>
            </a:pP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Après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avoir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consulté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le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registre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national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électronique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santé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(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elle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avait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2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rendez-vous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pour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BPCO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non contrôlée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qui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ont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été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traités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avec</a:t>
            </a:r>
            <a:r>
              <a:rPr sz="1100" spc="-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corticostéroïde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par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voie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orale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68467" y="1699260"/>
            <a:ext cx="3142615" cy="3043555"/>
            <a:chOff x="5268467" y="1699260"/>
            <a:chExt cx="3142615" cy="3043555"/>
          </a:xfrm>
        </p:grpSpPr>
        <p:sp>
          <p:nvSpPr>
            <p:cNvPr id="4" name="object 4"/>
            <p:cNvSpPr/>
            <p:nvPr/>
          </p:nvSpPr>
          <p:spPr>
            <a:xfrm>
              <a:off x="5462015" y="2983992"/>
              <a:ext cx="2859024" cy="17586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3039" y="1703832"/>
              <a:ext cx="3133725" cy="1510030"/>
            </a:xfrm>
            <a:custGeom>
              <a:avLst/>
              <a:gdLst/>
              <a:ahLst/>
              <a:cxnLst/>
              <a:rect l="l" t="t" r="r" b="b"/>
              <a:pathLst>
                <a:path w="3133725" h="1510030">
                  <a:moveTo>
                    <a:pt x="1305560" y="1310639"/>
                  </a:moveTo>
                  <a:lnTo>
                    <a:pt x="522224" y="1310639"/>
                  </a:lnTo>
                  <a:lnTo>
                    <a:pt x="1431416" y="1509902"/>
                  </a:lnTo>
                  <a:lnTo>
                    <a:pt x="1305560" y="1310639"/>
                  </a:lnTo>
                  <a:close/>
                </a:path>
                <a:path w="3133725" h="1510030">
                  <a:moveTo>
                    <a:pt x="2914904" y="0"/>
                  </a:moveTo>
                  <a:lnTo>
                    <a:pt x="218439" y="0"/>
                  </a:lnTo>
                  <a:lnTo>
                    <a:pt x="168350" y="5768"/>
                  </a:lnTo>
                  <a:lnTo>
                    <a:pt x="122371" y="22200"/>
                  </a:lnTo>
                  <a:lnTo>
                    <a:pt x="81813" y="47986"/>
                  </a:lnTo>
                  <a:lnTo>
                    <a:pt x="47986" y="81813"/>
                  </a:lnTo>
                  <a:lnTo>
                    <a:pt x="22200" y="122371"/>
                  </a:lnTo>
                  <a:lnTo>
                    <a:pt x="5768" y="168350"/>
                  </a:lnTo>
                  <a:lnTo>
                    <a:pt x="0" y="218439"/>
                  </a:lnTo>
                  <a:lnTo>
                    <a:pt x="0" y="1092199"/>
                  </a:lnTo>
                  <a:lnTo>
                    <a:pt x="5768" y="1142289"/>
                  </a:lnTo>
                  <a:lnTo>
                    <a:pt x="22200" y="1188268"/>
                  </a:lnTo>
                  <a:lnTo>
                    <a:pt x="47986" y="1228826"/>
                  </a:lnTo>
                  <a:lnTo>
                    <a:pt x="81813" y="1262653"/>
                  </a:lnTo>
                  <a:lnTo>
                    <a:pt x="122371" y="1288439"/>
                  </a:lnTo>
                  <a:lnTo>
                    <a:pt x="168350" y="1304871"/>
                  </a:lnTo>
                  <a:lnTo>
                    <a:pt x="218439" y="1310639"/>
                  </a:lnTo>
                  <a:lnTo>
                    <a:pt x="2914904" y="1310639"/>
                  </a:lnTo>
                  <a:lnTo>
                    <a:pt x="2964993" y="1304871"/>
                  </a:lnTo>
                  <a:lnTo>
                    <a:pt x="3010972" y="1288439"/>
                  </a:lnTo>
                  <a:lnTo>
                    <a:pt x="3051530" y="1262653"/>
                  </a:lnTo>
                  <a:lnTo>
                    <a:pt x="3085357" y="1228826"/>
                  </a:lnTo>
                  <a:lnTo>
                    <a:pt x="3111143" y="1188268"/>
                  </a:lnTo>
                  <a:lnTo>
                    <a:pt x="3127575" y="1142289"/>
                  </a:lnTo>
                  <a:lnTo>
                    <a:pt x="3133343" y="1092199"/>
                  </a:lnTo>
                  <a:lnTo>
                    <a:pt x="3133343" y="218439"/>
                  </a:lnTo>
                  <a:lnTo>
                    <a:pt x="3127575" y="168350"/>
                  </a:lnTo>
                  <a:lnTo>
                    <a:pt x="3111143" y="122371"/>
                  </a:lnTo>
                  <a:lnTo>
                    <a:pt x="3085357" y="81813"/>
                  </a:lnTo>
                  <a:lnTo>
                    <a:pt x="3051530" y="47986"/>
                  </a:lnTo>
                  <a:lnTo>
                    <a:pt x="3010972" y="22200"/>
                  </a:lnTo>
                  <a:lnTo>
                    <a:pt x="2964993" y="5768"/>
                  </a:lnTo>
                  <a:lnTo>
                    <a:pt x="291490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3039" y="1703832"/>
              <a:ext cx="3133725" cy="1510030"/>
            </a:xfrm>
            <a:custGeom>
              <a:avLst/>
              <a:gdLst/>
              <a:ahLst/>
              <a:cxnLst/>
              <a:rect l="l" t="t" r="r" b="b"/>
              <a:pathLst>
                <a:path w="3133725" h="1510030">
                  <a:moveTo>
                    <a:pt x="0" y="218439"/>
                  </a:moveTo>
                  <a:lnTo>
                    <a:pt x="5768" y="168350"/>
                  </a:lnTo>
                  <a:lnTo>
                    <a:pt x="22200" y="122371"/>
                  </a:lnTo>
                  <a:lnTo>
                    <a:pt x="47986" y="81813"/>
                  </a:lnTo>
                  <a:lnTo>
                    <a:pt x="81813" y="47986"/>
                  </a:lnTo>
                  <a:lnTo>
                    <a:pt x="122371" y="22200"/>
                  </a:lnTo>
                  <a:lnTo>
                    <a:pt x="168350" y="5768"/>
                  </a:lnTo>
                  <a:lnTo>
                    <a:pt x="218439" y="0"/>
                  </a:lnTo>
                  <a:lnTo>
                    <a:pt x="522224" y="0"/>
                  </a:lnTo>
                  <a:lnTo>
                    <a:pt x="1305560" y="0"/>
                  </a:lnTo>
                  <a:lnTo>
                    <a:pt x="2914904" y="0"/>
                  </a:lnTo>
                  <a:lnTo>
                    <a:pt x="2964993" y="5768"/>
                  </a:lnTo>
                  <a:lnTo>
                    <a:pt x="3010972" y="22200"/>
                  </a:lnTo>
                  <a:lnTo>
                    <a:pt x="3051530" y="47986"/>
                  </a:lnTo>
                  <a:lnTo>
                    <a:pt x="3085357" y="81813"/>
                  </a:lnTo>
                  <a:lnTo>
                    <a:pt x="3111143" y="122371"/>
                  </a:lnTo>
                  <a:lnTo>
                    <a:pt x="3127575" y="168350"/>
                  </a:lnTo>
                  <a:lnTo>
                    <a:pt x="3133343" y="218439"/>
                  </a:lnTo>
                  <a:lnTo>
                    <a:pt x="3133343" y="764539"/>
                  </a:lnTo>
                  <a:lnTo>
                    <a:pt x="3133343" y="1092199"/>
                  </a:lnTo>
                  <a:lnTo>
                    <a:pt x="3127575" y="1142289"/>
                  </a:lnTo>
                  <a:lnTo>
                    <a:pt x="3111143" y="1188268"/>
                  </a:lnTo>
                  <a:lnTo>
                    <a:pt x="3085357" y="1228826"/>
                  </a:lnTo>
                  <a:lnTo>
                    <a:pt x="3051530" y="1262653"/>
                  </a:lnTo>
                  <a:lnTo>
                    <a:pt x="3010972" y="1288439"/>
                  </a:lnTo>
                  <a:lnTo>
                    <a:pt x="2964993" y="1304871"/>
                  </a:lnTo>
                  <a:lnTo>
                    <a:pt x="2914904" y="1310639"/>
                  </a:lnTo>
                  <a:lnTo>
                    <a:pt x="1305560" y="1310639"/>
                  </a:lnTo>
                  <a:lnTo>
                    <a:pt x="1431416" y="1509902"/>
                  </a:lnTo>
                  <a:lnTo>
                    <a:pt x="522224" y="1310639"/>
                  </a:lnTo>
                  <a:lnTo>
                    <a:pt x="218439" y="1310639"/>
                  </a:lnTo>
                  <a:lnTo>
                    <a:pt x="168350" y="1304871"/>
                  </a:lnTo>
                  <a:lnTo>
                    <a:pt x="122371" y="1288439"/>
                  </a:lnTo>
                  <a:lnTo>
                    <a:pt x="81813" y="1262653"/>
                  </a:lnTo>
                  <a:lnTo>
                    <a:pt x="47986" y="1228826"/>
                  </a:lnTo>
                  <a:lnTo>
                    <a:pt x="22200" y="1188268"/>
                  </a:lnTo>
                  <a:lnTo>
                    <a:pt x="5768" y="1142289"/>
                  </a:lnTo>
                  <a:lnTo>
                    <a:pt x="0" y="1092199"/>
                  </a:lnTo>
                  <a:lnTo>
                    <a:pt x="0" y="764539"/>
                  </a:lnTo>
                  <a:lnTo>
                    <a:pt x="0" y="218439"/>
                  </a:lnTo>
                  <a:close/>
                </a:path>
              </a:pathLst>
            </a:custGeom>
            <a:ln w="9144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4340" y="986408"/>
            <a:ext cx="3663950" cy="185756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Wingdings"/>
              <a:buChar char=""/>
              <a:tabLst>
                <a:tab pos="220979" algn="l"/>
                <a:tab pos="221615" algn="l"/>
              </a:tabLst>
            </a:pPr>
            <a:r>
              <a:rPr sz="1400" spc="5" dirty="0" err="1">
                <a:solidFill>
                  <a:srgbClr val="0C1C1D"/>
                </a:solidFill>
                <a:latin typeface="Arial"/>
                <a:cs typeface="Arial"/>
              </a:rPr>
              <a:t>Lorsque</a:t>
            </a:r>
            <a:r>
              <a:rPr sz="1400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le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médecin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famille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lui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a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posé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des questions</a:t>
            </a:r>
            <a:r>
              <a:rPr sz="1400" spc="-26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sur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sa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toux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et son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essoufflement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elle</a:t>
            </a:r>
            <a:r>
              <a:rPr sz="1400" spc="-19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a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dit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......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 dirty="0">
              <a:latin typeface="Arial"/>
              <a:cs typeface="Arial"/>
            </a:endParaRPr>
          </a:p>
          <a:p>
            <a:pPr marL="431165" marR="436245" indent="-635" algn="ctr">
              <a:lnSpc>
                <a:spcPct val="100000"/>
              </a:lnSpc>
              <a:spcBef>
                <a:spcPts val="1280"/>
              </a:spcBef>
            </a:pPr>
            <a:r>
              <a:rPr sz="1600" spc="-5" dirty="0">
                <a:solidFill>
                  <a:srgbClr val="074A87"/>
                </a:solidFill>
                <a:latin typeface="Arial"/>
                <a:cs typeface="Arial"/>
              </a:rPr>
              <a:t>« 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Je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suis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74A87"/>
                </a:solidFill>
                <a:latin typeface="Arial"/>
                <a:cs typeface="Arial"/>
              </a:rPr>
              <a:t>toujours</a:t>
            </a:r>
            <a:r>
              <a:rPr sz="1400" spc="-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un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peu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fatiguée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je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tousse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 encore le matin</a:t>
            </a:r>
            <a:r>
              <a:rPr sz="1400" spc="-3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et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je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prends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 mon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traitement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 pour la </a:t>
            </a: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pneumonie</a:t>
            </a:r>
            <a:r>
              <a:rPr sz="1400" spc="-2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74A87"/>
                </a:solidFill>
                <a:latin typeface="Arial"/>
                <a:cs typeface="Arial"/>
              </a:rPr>
              <a:t> au </a:t>
            </a:r>
            <a:r>
              <a:rPr sz="1400" spc="-10" dirty="0" err="1">
                <a:solidFill>
                  <a:srgbClr val="074A87"/>
                </a:solidFill>
                <a:latin typeface="Arial"/>
                <a:cs typeface="Arial"/>
              </a:rPr>
              <a:t>quotidien</a:t>
            </a:r>
            <a:r>
              <a:rPr sz="1400" spc="-10" dirty="0">
                <a:solidFill>
                  <a:srgbClr val="074A87"/>
                </a:solidFill>
                <a:latin typeface="Arial"/>
                <a:cs typeface="Arial"/>
              </a:rPr>
              <a:t> »</a:t>
            </a:r>
            <a:r>
              <a:rPr sz="1600" dirty="0"/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158" y="4746143"/>
            <a:ext cx="1983842" cy="1359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OCS,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corticostéroïdes</a:t>
            </a:r>
            <a:r>
              <a:rPr sz="800" spc="-7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par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voie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orale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32759" y="171653"/>
            <a:ext cx="2306955" cy="51435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/>
              <a:t>Présentation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035" y="178688"/>
            <a:ext cx="3841115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/>
              <a:t>Examen</a:t>
            </a:r>
            <a:r>
              <a:rPr sz="3200" spc="-65"/>
              <a:t> </a:t>
            </a:r>
            <a:r>
              <a:rPr sz="3200" spc="-5"/>
              <a:t>physique</a:t>
            </a:r>
            <a:r>
              <a:rPr sz="320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2950" y="2860675"/>
            <a:ext cx="1348740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Mme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Vitalina </a:t>
            </a: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âgée </a:t>
            </a:r>
            <a:r>
              <a:rPr sz="1800" b="1" spc="-10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sz="1800" b="1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70 ans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638030" y="1239003"/>
            <a:ext cx="6172835" cy="3507139"/>
            <a:chOff x="2638030" y="1239003"/>
            <a:chExt cx="6172835" cy="3270885"/>
          </a:xfrm>
        </p:grpSpPr>
        <p:sp>
          <p:nvSpPr>
            <p:cNvPr id="7" name="object 7"/>
            <p:cNvSpPr/>
            <p:nvPr/>
          </p:nvSpPr>
          <p:spPr>
            <a:xfrm>
              <a:off x="2638030" y="1239003"/>
              <a:ext cx="6172240" cy="3270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76651" y="1257223"/>
              <a:ext cx="6096000" cy="3194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6651" y="1257198"/>
              <a:ext cx="6096000" cy="3194685"/>
            </a:xfrm>
            <a:custGeom>
              <a:avLst/>
              <a:gdLst/>
              <a:ahLst/>
              <a:cxnLst/>
              <a:rect l="l" t="t" r="r" b="b"/>
              <a:pathLst>
                <a:path w="6096000" h="3194685">
                  <a:moveTo>
                    <a:pt x="6096000" y="0"/>
                  </a:moveTo>
                  <a:lnTo>
                    <a:pt x="0" y="0"/>
                  </a:lnTo>
                  <a:lnTo>
                    <a:pt x="0" y="3194304"/>
                  </a:lnTo>
                  <a:lnTo>
                    <a:pt x="6096000" y="3194304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1952" y="1252473"/>
              <a:ext cx="6105525" cy="3211830"/>
            </a:xfrm>
            <a:custGeom>
              <a:avLst/>
              <a:gdLst/>
              <a:ahLst/>
              <a:cxnLst/>
              <a:rect l="l" t="t" r="r" b="b"/>
              <a:pathLst>
                <a:path w="6105525" h="3211829">
                  <a:moveTo>
                    <a:pt x="4699" y="0"/>
                  </a:moveTo>
                  <a:lnTo>
                    <a:pt x="4699" y="3211728"/>
                  </a:lnTo>
                </a:path>
                <a:path w="6105525" h="3211829">
                  <a:moveTo>
                    <a:pt x="6100699" y="0"/>
                  </a:moveTo>
                  <a:lnTo>
                    <a:pt x="6100699" y="3211728"/>
                  </a:lnTo>
                </a:path>
                <a:path w="6105525" h="3211829">
                  <a:moveTo>
                    <a:pt x="0" y="4699"/>
                  </a:moveTo>
                  <a:lnTo>
                    <a:pt x="6105525" y="4699"/>
                  </a:lnTo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1952" y="4451502"/>
              <a:ext cx="6105525" cy="0"/>
            </a:xfrm>
            <a:custGeom>
              <a:avLst/>
              <a:gdLst/>
              <a:ahLst/>
              <a:cxnLst/>
              <a:rect l="l" t="t" r="r" b="b"/>
              <a:pathLst>
                <a:path w="6105525">
                  <a:moveTo>
                    <a:pt x="0" y="0"/>
                  </a:moveTo>
                  <a:lnTo>
                    <a:pt x="610552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56014" y="1286002"/>
            <a:ext cx="6137275" cy="276987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635" indent="-26987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81635" algn="l"/>
                <a:tab pos="382270" algn="l"/>
              </a:tabLst>
            </a:pP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Aucun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signe</a:t>
            </a:r>
            <a:r>
              <a:rPr sz="12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200" spc="-5" dirty="0" err="1">
                <a:solidFill>
                  <a:srgbClr val="0C1C1D"/>
                </a:solidFill>
                <a:latin typeface="Arial"/>
                <a:cs typeface="Arial"/>
              </a:rPr>
              <a:t>détresse</a:t>
            </a:r>
            <a:r>
              <a:rPr sz="12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C1C1D"/>
                </a:solidFill>
                <a:latin typeface="Arial"/>
                <a:cs typeface="Arial"/>
              </a:rPr>
              <a:t>respiratoire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dirty="0">
                <a:latin typeface="Arial"/>
                <a:cs typeface="Arial"/>
              </a:rPr>
              <a:t>Pression </a:t>
            </a:r>
            <a:r>
              <a:rPr sz="1200" dirty="0" err="1">
                <a:latin typeface="Arial"/>
                <a:cs typeface="Arial"/>
              </a:rPr>
              <a:t>artérielle</a:t>
            </a:r>
            <a:r>
              <a:rPr sz="1200" dirty="0">
                <a:latin typeface="Arial"/>
                <a:cs typeface="Arial"/>
              </a:rPr>
              <a:t> : 138 / 94mmHg ; </a:t>
            </a:r>
            <a:r>
              <a:rPr sz="1200" dirty="0" err="1">
                <a:latin typeface="Arial"/>
                <a:cs typeface="Arial"/>
              </a:rPr>
              <a:t>fréquence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cardiaque</a:t>
            </a:r>
            <a:r>
              <a:rPr sz="1200" dirty="0">
                <a:latin typeface="Arial"/>
                <a:cs typeface="Arial"/>
              </a:rPr>
              <a:t> :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80bpm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dirty="0">
                <a:latin typeface="Arial"/>
                <a:cs typeface="Arial"/>
              </a:rPr>
              <a:t>Calcification </a:t>
            </a:r>
            <a:r>
              <a:rPr sz="1200" dirty="0" err="1">
                <a:latin typeface="Arial"/>
                <a:cs typeface="Arial"/>
              </a:rPr>
              <a:t>artérielle</a:t>
            </a:r>
            <a:r>
              <a:rPr sz="1200" dirty="0">
                <a:latin typeface="Arial"/>
                <a:cs typeface="Arial"/>
              </a:rPr>
              <a:t> (CA) : </a:t>
            </a:r>
            <a:r>
              <a:rPr sz="1200" spc="-5" dirty="0" err="1">
                <a:latin typeface="Arial"/>
                <a:cs typeface="Arial"/>
              </a:rPr>
              <a:t>arythmie</a:t>
            </a:r>
            <a:r>
              <a:rPr sz="1200" spc="-5" dirty="0">
                <a:latin typeface="Arial"/>
                <a:cs typeface="Arial"/>
              </a:rPr>
              <a:t> du sinus 1 et du sinus 2 sans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murmure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marR="109220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30" dirty="0" err="1">
                <a:latin typeface="Arial"/>
                <a:cs typeface="Arial"/>
              </a:rPr>
              <a:t>Artère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30" dirty="0" err="1">
                <a:latin typeface="Arial"/>
                <a:cs typeface="Arial"/>
              </a:rPr>
              <a:t>pulmonaire</a:t>
            </a:r>
            <a:r>
              <a:rPr sz="1200" spc="-30" dirty="0">
                <a:latin typeface="Arial"/>
                <a:cs typeface="Arial"/>
              </a:rPr>
              <a:t> : </a:t>
            </a:r>
            <a:r>
              <a:rPr sz="1200" spc="-5" dirty="0" err="1">
                <a:latin typeface="Arial"/>
                <a:cs typeface="Arial"/>
              </a:rPr>
              <a:t>murmure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vésiculaire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présentée</a:t>
            </a:r>
            <a:r>
              <a:rPr sz="1200" spc="-5" dirty="0">
                <a:latin typeface="Arial"/>
                <a:cs typeface="Arial"/>
              </a:rPr>
              <a:t> de manière </a:t>
            </a:r>
            <a:r>
              <a:rPr sz="1200" spc="-10" dirty="0" err="1">
                <a:latin typeface="Arial"/>
                <a:cs typeface="Arial"/>
              </a:rPr>
              <a:t>bilatérale</a:t>
            </a:r>
            <a:r>
              <a:rPr sz="1200" spc="-10" dirty="0">
                <a:latin typeface="Arial"/>
                <a:cs typeface="Arial"/>
              </a:rPr>
              <a:t>, </a:t>
            </a:r>
            <a:r>
              <a:rPr sz="1200" spc="-5" dirty="0" err="1">
                <a:latin typeface="Arial"/>
                <a:cs typeface="Arial"/>
              </a:rPr>
              <a:t>est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normale</a:t>
            </a:r>
            <a:r>
              <a:rPr sz="1200" spc="-5" dirty="0">
                <a:latin typeface="Arial"/>
                <a:cs typeface="Arial"/>
              </a:rPr>
              <a:t>, </a:t>
            </a:r>
            <a:r>
              <a:rPr sz="1200" spc="-5" dirty="0" err="1">
                <a:latin typeface="Arial"/>
                <a:cs typeface="Arial"/>
              </a:rPr>
              <a:t>diminué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globalement</a:t>
            </a:r>
            <a:r>
              <a:rPr sz="1200" spc="-5" dirty="0">
                <a:latin typeface="Arial"/>
                <a:cs typeface="Arial"/>
              </a:rPr>
              <a:t> sans respiration </a:t>
            </a:r>
            <a:r>
              <a:rPr sz="1200" spc="-5" dirty="0" err="1">
                <a:latin typeface="Arial"/>
                <a:cs typeface="Arial"/>
              </a:rPr>
              <a:t>sifflante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ou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crépitement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Abdomen :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normal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Pas </a:t>
            </a:r>
            <a:r>
              <a:rPr sz="1200" spc="-5" dirty="0" err="1">
                <a:latin typeface="Arial"/>
                <a:cs typeface="Arial"/>
              </a:rPr>
              <a:t>d’œdème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 </a:t>
            </a:r>
            <a:r>
              <a:rPr sz="1200" spc="-5" dirty="0" err="1">
                <a:latin typeface="Arial"/>
                <a:cs typeface="Arial"/>
              </a:rPr>
              <a:t>membres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inférieurs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Taille 149 </a:t>
            </a:r>
            <a:r>
              <a:rPr sz="1200" dirty="0">
                <a:latin typeface="Arial"/>
                <a:cs typeface="Arial"/>
              </a:rPr>
              <a:t>cm ; </a:t>
            </a:r>
            <a:r>
              <a:rPr sz="1200" spc="-5" dirty="0" err="1">
                <a:latin typeface="Arial"/>
                <a:cs typeface="Arial"/>
              </a:rPr>
              <a:t>poids</a:t>
            </a:r>
            <a:r>
              <a:rPr sz="1200" spc="-5" dirty="0">
                <a:latin typeface="Arial"/>
                <a:cs typeface="Arial"/>
              </a:rPr>
              <a:t> 52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kg</a:t>
            </a:r>
            <a:r>
              <a:rPr dirty="0"/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Arial"/>
              <a:cs typeface="Arial"/>
            </a:endParaRPr>
          </a:p>
          <a:p>
            <a:pPr marL="381635" indent="-269875">
              <a:lnSpc>
                <a:spcPct val="100000"/>
              </a:lnSpc>
              <a:buChar char="•"/>
              <a:tabLst>
                <a:tab pos="381635" algn="l"/>
                <a:tab pos="382270" algn="l"/>
              </a:tabLst>
            </a:pPr>
            <a:r>
              <a:rPr sz="1200" spc="-5" dirty="0">
                <a:latin typeface="Arial"/>
                <a:cs typeface="Arial"/>
              </a:rPr>
              <a:t>IMC 23,4 kg 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7" baseline="24305" dirty="0">
                <a:latin typeface="Arial"/>
                <a:cs typeface="Arial"/>
              </a:rPr>
              <a:t>2</a:t>
            </a:r>
            <a:r>
              <a:rPr dirty="0"/>
              <a:t> 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158" y="4746142"/>
            <a:ext cx="1755242" cy="28982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IMC,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indice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de masse</a:t>
            </a:r>
            <a:r>
              <a:rPr sz="800" spc="-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corporelle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5772" y="4734558"/>
            <a:ext cx="4330827" cy="28982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AP, </a:t>
            </a:r>
            <a:r>
              <a:rPr sz="900" dirty="0">
                <a:latin typeface="Arial"/>
                <a:cs typeface="Arial"/>
              </a:rPr>
              <a:t>Auscultation </a:t>
            </a:r>
            <a:r>
              <a:rPr sz="900" dirty="0" err="1">
                <a:latin typeface="Arial"/>
                <a:cs typeface="Arial"/>
              </a:rPr>
              <a:t>pulmonaire</a:t>
            </a:r>
            <a:r>
              <a:rPr sz="900" dirty="0">
                <a:latin typeface="Arial"/>
                <a:cs typeface="Arial"/>
              </a:rPr>
              <a:t> ; AC, auscultation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spc="-5" dirty="0" err="1">
                <a:latin typeface="Arial"/>
                <a:cs typeface="Arial"/>
              </a:rPr>
              <a:t>cardiaque</a:t>
            </a:r>
            <a:r>
              <a:rPr dirty="0"/>
              <a:t> 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0800000" flipV="1">
            <a:off x="5410200" y="4589512"/>
            <a:ext cx="3604062" cy="4129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IPCRG.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Desktop Helper N° 8.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Improving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care for women with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COPD: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guidance for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primary</a:t>
            </a:r>
            <a:r>
              <a:rPr sz="800" spc="1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care.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Informations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disponible sur le site :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https://www.ipcrg.org/dth8</a:t>
            </a:r>
            <a:r>
              <a:rPr sz="800" spc="-5" dirty="0">
                <a:solidFill>
                  <a:srgbClr val="074A87"/>
                </a:solidFill>
                <a:latin typeface="Arial"/>
                <a:cs typeface="Arial"/>
              </a:rPr>
              <a:t>.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5286B-3FE5-4647-8BBE-50D64DF1997F}"/>
              </a:ext>
            </a:extLst>
          </p:cNvPr>
          <p:cNvSpPr txBox="1"/>
          <p:nvPr/>
        </p:nvSpPr>
        <p:spPr>
          <a:xfrm>
            <a:off x="533400" y="2178629"/>
            <a:ext cx="3886200" cy="3931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3040">
              <a:spcBef>
                <a:spcPts val="5"/>
              </a:spcBef>
              <a:spcAft>
                <a:spcPts val="0"/>
              </a:spcAft>
            </a:pPr>
            <a:r>
              <a:rPr lang="en-US" sz="7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Figure 1 Impact de la BPCO chez les femmes.</a:t>
            </a:r>
            <a:endParaRPr lang="en-GB" sz="7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93040" indent="-635">
              <a:lnSpc>
                <a:spcPct val="123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Réédité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 partir de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Chest,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151(3),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Jenkins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Chapman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Donohue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JF,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Roche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 spc="-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Tsiligianni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I,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MK.</a:t>
            </a:r>
            <a:r>
              <a:rPr lang="en-US" sz="5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Prise en charge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 gestion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la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BPCO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chez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femmes,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686-696,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Copyright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(2017)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avec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permission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d’</a:t>
            </a:r>
            <a:r>
              <a:rPr lang="en-US" sz="500" spc="-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5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Elsevier</a:t>
            </a:r>
            <a:endParaRPr lang="en-GB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3369F-3CC3-4B21-87EC-6057123AA943}"/>
              </a:ext>
            </a:extLst>
          </p:cNvPr>
          <p:cNvSpPr/>
          <p:nvPr/>
        </p:nvSpPr>
        <p:spPr>
          <a:xfrm>
            <a:off x="533400" y="2571750"/>
            <a:ext cx="1143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68463-DC35-487A-BA6C-1E8B382A3DD5}"/>
              </a:ext>
            </a:extLst>
          </p:cNvPr>
          <p:cNvSpPr txBox="1"/>
          <p:nvPr/>
        </p:nvSpPr>
        <p:spPr>
          <a:xfrm>
            <a:off x="304800" y="2588512"/>
            <a:ext cx="2299848" cy="19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9105">
              <a:lnSpc>
                <a:spcPts val="600"/>
              </a:lnSpc>
            </a:pP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Sous-diagnostic et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835">
              <a:lnSpc>
                <a:spcPts val="800"/>
              </a:lnSpc>
            </a:pPr>
            <a:r>
              <a:rPr lang="en-US" sz="300" dirty="0" err="1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traitement</a:t>
            </a: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sous-optimal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3840" marR="686435" indent="-34925">
              <a:lnSpc>
                <a:spcPct val="95000"/>
              </a:lnSpc>
              <a:spcAft>
                <a:spcPts val="0"/>
              </a:spcAft>
            </a:pP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Les femmes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atteintes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 la BPCO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sont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susceptible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d' </a:t>
            </a:r>
            <a:r>
              <a:rPr lang="en-US" sz="300" spc="-2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être</a:t>
            </a:r>
            <a:r>
              <a:rPr lang="en-US" sz="300" spc="-2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sous </a:t>
            </a:r>
            <a:r>
              <a:rPr lang="en-US" sz="300" spc="-2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diagnostiquées</a:t>
            </a:r>
            <a:r>
              <a:rPr lang="en-US" sz="300" spc="-2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ce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qui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peut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résulter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à un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traitement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sous-optimal</a:t>
            </a:r>
            <a:r>
              <a:rPr sz="1400" dirty="0"/>
              <a:t>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3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9555">
              <a:lnSpc>
                <a:spcPts val="830"/>
              </a:lnSpc>
            </a:pPr>
            <a:r>
              <a:rPr lang="en-US" sz="300" dirty="0" err="1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Présentation</a:t>
            </a: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 la BPCO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60070" marR="686435" indent="-123825">
              <a:lnSpc>
                <a:spcPct val="95000"/>
              </a:lnSpc>
              <a:spcAft>
                <a:spcPts val="0"/>
              </a:spcAft>
            </a:pP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Les femmes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diagnostiquées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sont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général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très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jeunes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,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ne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fument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pas beaucoup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et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ont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un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indice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</a:t>
            </a:r>
            <a:r>
              <a:rPr sz="1400" dirty="0"/>
              <a:t>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54965" marR="765175" indent="-635">
              <a:lnSpc>
                <a:spcPct val="9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masse</a:t>
            </a:r>
            <a:r>
              <a:rPr lang="en-US" sz="300" spc="-5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corporelle</a:t>
            </a:r>
            <a:r>
              <a:rPr lang="en-US" sz="300" spc="-5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inférieur</a:t>
            </a:r>
            <a:r>
              <a:rPr lang="en-US" sz="300" spc="-5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(IMC)</a:t>
            </a:r>
            <a:r>
              <a:rPr lang="en-US" sz="300" spc="-7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à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celui</a:t>
            </a:r>
            <a:r>
              <a:rPr lang="en-US" sz="300" spc="-5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des hommes. Manifestation</a:t>
            </a:r>
            <a:r>
              <a:rPr lang="en-US" sz="300" spc="-8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fréquente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</a:t>
            </a:r>
            <a:r>
              <a:rPr lang="en-US" sz="300" spc="-8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signes</a:t>
            </a:r>
            <a:r>
              <a:rPr lang="en-US" sz="300" spc="-8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d'essoufflement</a:t>
            </a:r>
            <a:r>
              <a:rPr sz="1400" dirty="0"/>
              <a:t>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55"/>
              </a:spcBef>
            </a:pPr>
            <a:r>
              <a:rPr lang="en-US" sz="3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87985">
              <a:lnSpc>
                <a:spcPts val="83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Condition socio-</a:t>
            </a:r>
            <a:r>
              <a:rPr lang="en-US" sz="300" dirty="0" err="1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économique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18440" marR="686435" indent="-4445">
              <a:lnSpc>
                <a:spcPct val="95000"/>
              </a:lnSpc>
              <a:spcAft>
                <a:spcPts val="0"/>
              </a:spcAft>
            </a:pP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Les femmes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atteintes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 BPCO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ont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une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situation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socio-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économique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inférieure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à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celle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des hommes</a:t>
            </a:r>
            <a:r>
              <a:rPr sz="1400" dirty="0"/>
              <a:t> 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55"/>
              </a:spcBef>
            </a:pPr>
            <a:r>
              <a:rPr lang="en-US" sz="3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 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49555">
              <a:lnSpc>
                <a:spcPts val="830"/>
              </a:lnSpc>
            </a:pPr>
            <a:r>
              <a:rPr lang="en-US" sz="300" dirty="0" err="1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Présentation</a:t>
            </a: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 la BPCO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06375" marR="765175" indent="-39370">
              <a:lnSpc>
                <a:spcPct val="9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Charge de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commorbidité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différentielle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femmes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-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hommes. Plus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d'asthme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,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d’ostéoporose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et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dépression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par rapport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aux hommes.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 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Troubles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psychologiques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plus </a:t>
            </a:r>
            <a:r>
              <a:rPr lang="en-US" sz="300" spc="-2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importants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chez les femmes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que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chez les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hommes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E90B1-63B2-491C-8327-59F15A1BA6DD}"/>
              </a:ext>
            </a:extLst>
          </p:cNvPr>
          <p:cNvSpPr/>
          <p:nvPr/>
        </p:nvSpPr>
        <p:spPr>
          <a:xfrm>
            <a:off x="3124200" y="2571750"/>
            <a:ext cx="1295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0956A-A8D5-4F5B-9216-7373445C25C0}"/>
              </a:ext>
            </a:extLst>
          </p:cNvPr>
          <p:cNvSpPr txBox="1"/>
          <p:nvPr/>
        </p:nvSpPr>
        <p:spPr>
          <a:xfrm>
            <a:off x="2362200" y="3532546"/>
            <a:ext cx="2133598" cy="104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0730">
              <a:lnSpc>
                <a:spcPts val="83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Expositions </a:t>
            </a:r>
            <a:r>
              <a:rPr lang="en-US" sz="300" dirty="0" err="1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professionnelles</a:t>
            </a:r>
            <a:endParaRPr lang="en-GB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0095">
              <a:lnSpc>
                <a:spcPct val="95000"/>
              </a:lnSpc>
            </a:pPr>
            <a:r>
              <a:rPr lang="en-US" sz="300" spc="-2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Les femmes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travaillent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désormais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plus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fréquemment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dans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des professions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traditionnellement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masculines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r>
              <a:rPr sz="1400" dirty="0"/>
              <a:t> </a:t>
            </a:r>
            <a:endParaRPr lang="en-GB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0730" marR="13970">
              <a:lnSpc>
                <a:spcPct val="95000"/>
              </a:lnSpc>
              <a:spcAft>
                <a:spcPts val="0"/>
              </a:spcAft>
            </a:pP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Dans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certains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endroits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, les femmes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sont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plus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susceptibles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que les hommes d'être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exposées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aux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risques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liés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aux industries «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artisanales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» non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réglementées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,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tels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que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fumage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du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poisson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et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 travail de textile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endParaRPr lang="en-GB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0730" marR="508635">
              <a:lnSpc>
                <a:spcPct val="920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300" dirty="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Expositions non </a:t>
            </a:r>
            <a:r>
              <a:rPr lang="en-US" sz="300" dirty="0" err="1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professionnelles</a:t>
            </a:r>
            <a:endParaRPr lang="en-GB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60095" marR="111760">
              <a:lnSpc>
                <a:spcPct val="1080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Expositions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plus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importantes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à la combustion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biomasse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en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raison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responsabilités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domestiques</a:t>
            </a:r>
            <a:r>
              <a:rPr lang="en-US" sz="300" spc="-9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supplémentaires</a:t>
            </a:r>
            <a:r>
              <a:rPr sz="1400" dirty="0"/>
              <a:t> </a:t>
            </a:r>
            <a:endParaRPr lang="en-GB" sz="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EA47E-681F-439B-9F10-34212CD78814}"/>
              </a:ext>
            </a:extLst>
          </p:cNvPr>
          <p:cNvSpPr txBox="1"/>
          <p:nvPr/>
        </p:nvSpPr>
        <p:spPr>
          <a:xfrm>
            <a:off x="3124200" y="2552700"/>
            <a:ext cx="1447800" cy="125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600"/>
              </a:lnSpc>
              <a:buClr>
                <a:srgbClr val="231F20"/>
              </a:buClr>
              <a:buSzPts val="400"/>
              <a:tabLst>
                <a:tab pos="833120" algn="l"/>
              </a:tabLst>
            </a:pPr>
            <a:r>
              <a:rPr lang="en-US" sz="300" spc="-2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Prévalence</a:t>
            </a:r>
            <a:endParaRPr lang="en-US" sz="300" spc="-20" dirty="0">
              <a:solidFill>
                <a:srgbClr val="231F20"/>
              </a:solidFill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600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3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Variable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compte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tenu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de</a:t>
            </a:r>
            <a:r>
              <a:rPr lang="en-US" sz="300" spc="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l'endroit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où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l'on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se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trouve</a:t>
            </a:r>
            <a:r>
              <a:rPr sz="1400" dirty="0"/>
              <a:t> </a:t>
            </a:r>
            <a:endParaRPr lang="en-GB" sz="3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600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Même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que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des hommes dans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certains</a:t>
            </a:r>
            <a:r>
              <a:rPr lang="en-US" sz="300" spc="-9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pays</a:t>
            </a:r>
            <a:r>
              <a:rPr sz="1400" dirty="0"/>
              <a:t> </a:t>
            </a:r>
            <a:endParaRPr lang="en-GB" sz="3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marR="48260" lvl="0" indent="-171450">
              <a:lnSpc>
                <a:spcPct val="86000"/>
              </a:lnSpc>
              <a:spcBef>
                <a:spcPts val="30"/>
              </a:spcBef>
              <a:spcAft>
                <a:spcPts val="0"/>
              </a:spcAft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hausse</a:t>
            </a:r>
            <a:r>
              <a:rPr lang="en-US" sz="3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dans</a:t>
            </a:r>
            <a:r>
              <a:rPr lang="en-US" sz="3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nombreux</a:t>
            </a:r>
            <a:r>
              <a:rPr lang="en-US" sz="3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pays</a:t>
            </a:r>
            <a:r>
              <a:rPr lang="en-US" sz="3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en-US" sz="3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revenu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faible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et</a:t>
            </a:r>
            <a:r>
              <a:rPr lang="en-US" sz="3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intermédiaire</a:t>
            </a:r>
            <a:r>
              <a:rPr sz="1400" dirty="0"/>
              <a:t> </a:t>
            </a:r>
            <a:endParaRPr lang="en-GB" sz="300" spc="-15" dirty="0"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R="48260" lvl="0">
              <a:lnSpc>
                <a:spcPct val="86000"/>
              </a:lnSpc>
              <a:spcBef>
                <a:spcPts val="30"/>
              </a:spcBef>
              <a:spcAft>
                <a:spcPts val="0"/>
              </a:spcAft>
              <a:buClr>
                <a:srgbClr val="231F20"/>
              </a:buClr>
              <a:buSzPts val="400"/>
              <a:tabLst>
                <a:tab pos="833120" algn="l"/>
              </a:tabLst>
            </a:pPr>
            <a:endParaRPr lang="en-GB" sz="300" spc="-15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48260" lvl="0">
              <a:lnSpc>
                <a:spcPct val="86000"/>
              </a:lnSpc>
              <a:spcBef>
                <a:spcPts val="30"/>
              </a:spcBef>
              <a:spcAft>
                <a:spcPts val="0"/>
              </a:spcAft>
              <a:buClr>
                <a:srgbClr val="231F20"/>
              </a:buClr>
              <a:buSzPts val="400"/>
              <a:tabLst>
                <a:tab pos="833120" algn="l"/>
              </a:tabLst>
            </a:pP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Chez</a:t>
            </a:r>
            <a:r>
              <a:rPr lang="en-US" sz="3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les femmes</a:t>
            </a:r>
            <a:r>
              <a:rPr lang="en-US" sz="3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atteintes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de</a:t>
            </a:r>
            <a:r>
              <a:rPr lang="en-US" sz="3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BPCO</a:t>
            </a:r>
            <a:r>
              <a:rPr lang="en-US" sz="300" spc="-10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il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existe</a:t>
            </a:r>
            <a:r>
              <a:rPr lang="en-US" sz="3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des</a:t>
            </a:r>
            <a:r>
              <a:rPr lang="en-US" sz="3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preuves</a:t>
            </a:r>
            <a:r>
              <a:rPr lang="en-US" sz="300" spc="-95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selon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les </a:t>
            </a:r>
            <a:r>
              <a:rPr lang="en-US" sz="300" dirty="0" err="1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quelles</a:t>
            </a:r>
            <a:r>
              <a:rPr lang="en-US" sz="300" dirty="0"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:</a:t>
            </a:r>
            <a:endParaRPr lang="en-GB" sz="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marR="197485" lvl="0" indent="-171450">
              <a:lnSpc>
                <a:spcPct val="86000"/>
              </a:lnSpc>
              <a:spcBef>
                <a:spcPts val="25"/>
              </a:spcBef>
              <a:spcAft>
                <a:spcPts val="0"/>
              </a:spcAft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L'exposition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à la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même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quantité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de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fumée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tabac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nuit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plus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leur</a:t>
            </a:r>
            <a:r>
              <a:rPr lang="en-US" sz="3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santé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qu'a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celle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des hommes</a:t>
            </a:r>
            <a:r>
              <a:rPr sz="1400" dirty="0"/>
              <a:t> </a:t>
            </a:r>
            <a:endParaRPr lang="en-GB" sz="3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570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Beaucoup de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bienfaits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cas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d'abandon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de</a:t>
            </a:r>
            <a:r>
              <a:rPr lang="en-US" sz="300" spc="-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tabagisme</a:t>
            </a:r>
            <a:r>
              <a:rPr sz="1400" dirty="0"/>
              <a:t> </a:t>
            </a:r>
            <a:endParaRPr lang="en-GB" sz="3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71450" lvl="0" indent="-171450">
              <a:lnSpc>
                <a:spcPts val="645"/>
              </a:lnSpc>
              <a:buClr>
                <a:srgbClr val="231F20"/>
              </a:buClr>
              <a:buSzPts val="400"/>
              <a:buFont typeface="Arial" panose="020B0604020202020204" pitchFamily="34" charset="0"/>
              <a:buChar char="•"/>
              <a:tabLst>
                <a:tab pos="833120" algn="l"/>
              </a:tabLst>
            </a:pP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Arrêt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du</a:t>
            </a:r>
            <a:r>
              <a:rPr lang="en-US" sz="3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tabagisme</a:t>
            </a:r>
            <a:r>
              <a:rPr lang="en-US" sz="3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plus</a:t>
            </a:r>
            <a:r>
              <a:rPr lang="en-US" sz="3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difficile</a:t>
            </a:r>
            <a:r>
              <a:rPr lang="en-US" sz="3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que chez</a:t>
            </a:r>
            <a:r>
              <a:rPr lang="en-US" sz="3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les</a:t>
            </a:r>
            <a:r>
              <a:rPr lang="en-US" sz="3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3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hommes</a:t>
            </a:r>
            <a:r>
              <a:rPr sz="1400" dirty="0"/>
              <a:t> </a:t>
            </a:r>
            <a:endParaRPr lang="en-GB" sz="300" dirty="0">
              <a:effectLst/>
              <a:latin typeface="Arial" panose="020B06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55B03-9B19-4A97-A610-CCD4DB5B50A7}"/>
              </a:ext>
            </a:extLst>
          </p:cNvPr>
          <p:cNvSpPr txBox="1"/>
          <p:nvPr/>
        </p:nvSpPr>
        <p:spPr>
          <a:xfrm>
            <a:off x="3330138" y="2475637"/>
            <a:ext cx="639919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500">
                <a:solidFill>
                  <a:srgbClr val="EF3D42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Consommation du tabac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3695D1-FBF5-4448-A217-3F817FB7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D48DEBB0-1177-493D-BF59-C67EDEA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02739"/>
            <a:ext cx="3886200" cy="204548"/>
          </a:xfrm>
          <a:prstGeom prst="rect">
            <a:avLst/>
          </a:prstGeom>
          <a:solidFill>
            <a:srgbClr val="FFE5CA"/>
          </a:solidFill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6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6738" algn="l"/>
              </a:tabLst>
            </a:pPr>
            <a:r>
              <a:rPr kumimoji="0" lang="en-US" altLang="en-US" sz="8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Certains des questionnaires validés couramment utilisés en soins primaires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44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158874"/>
            <a:ext cx="3954779" cy="1320800"/>
          </a:xfrm>
          <a:prstGeom prst="rect">
            <a:avLst/>
          </a:prstGeom>
        </p:spPr>
        <p:txBody>
          <a:bodyPr vert="horz" wrap="square" lIns="0" tIns="179705" rIns="0" bIns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415"/>
              </a:spcBef>
              <a:buClr>
                <a:srgbClr val="00050A"/>
              </a:buClr>
              <a:buFont typeface="Arial"/>
              <a:buChar char="•"/>
              <a:tabLst>
                <a:tab pos="144145" algn="l"/>
              </a:tabLst>
            </a:pPr>
            <a:r>
              <a:rPr sz="2100" b="1">
                <a:solidFill>
                  <a:srgbClr val="0C1C1D"/>
                </a:solidFill>
                <a:latin typeface="Arial"/>
                <a:cs typeface="Arial"/>
              </a:rPr>
              <a:t>Que </a:t>
            </a:r>
            <a:r>
              <a:rPr sz="2100" b="1" spc="-5">
                <a:solidFill>
                  <a:srgbClr val="0C1C1D"/>
                </a:solidFill>
                <a:latin typeface="Arial"/>
                <a:cs typeface="Arial"/>
              </a:rPr>
              <a:t>devez-vous</a:t>
            </a:r>
            <a:r>
              <a:rPr sz="2100" b="1" spc="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b="1">
                <a:solidFill>
                  <a:srgbClr val="0C1C1D"/>
                </a:solidFill>
                <a:latin typeface="Arial"/>
                <a:cs typeface="Arial"/>
              </a:rPr>
              <a:t>faire ?</a:t>
            </a:r>
            <a:endParaRPr sz="21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1320"/>
              </a:spcBef>
              <a:buClr>
                <a:srgbClr val="00050A"/>
              </a:buClr>
              <a:buFont typeface="Arial"/>
              <a:buChar char="•"/>
              <a:tabLst>
                <a:tab pos="144145" algn="l"/>
              </a:tabLst>
            </a:pPr>
            <a:r>
              <a:rPr sz="2100" b="1">
                <a:solidFill>
                  <a:srgbClr val="0C1C1D"/>
                </a:solidFill>
                <a:latin typeface="Arial"/>
                <a:cs typeface="Arial"/>
              </a:rPr>
              <a:t>Plan :</a:t>
            </a:r>
            <a:endParaRPr sz="2100">
              <a:latin typeface="Arial"/>
              <a:cs typeface="Arial"/>
            </a:endParaRPr>
          </a:p>
          <a:p>
            <a:pPr marL="492759" lvl="1" indent="-132080">
              <a:lnSpc>
                <a:spcPct val="100000"/>
              </a:lnSpc>
              <a:buClr>
                <a:srgbClr val="00050A"/>
              </a:buClr>
              <a:buChar char="•"/>
              <a:tabLst>
                <a:tab pos="493395" algn="l"/>
              </a:tabLst>
            </a:pPr>
            <a:r>
              <a:rPr sz="2100">
                <a:solidFill>
                  <a:srgbClr val="0C1C1D"/>
                </a:solidFill>
                <a:latin typeface="Arial"/>
                <a:cs typeface="Arial"/>
              </a:rPr>
              <a:t>Évaluer </a:t>
            </a:r>
            <a:r>
              <a:rPr sz="2100" spc="-5">
                <a:solidFill>
                  <a:srgbClr val="0C1C1D"/>
                </a:solidFill>
                <a:latin typeface="Arial"/>
                <a:cs typeface="Arial"/>
              </a:rPr>
              <a:t>l’adhésion </a:t>
            </a:r>
            <a:r>
              <a:rPr sz="2100">
                <a:solidFill>
                  <a:srgbClr val="0C1C1D"/>
                </a:solidFill>
                <a:latin typeface="Arial"/>
                <a:cs typeface="Arial"/>
              </a:rPr>
              <a:t>au</a:t>
            </a:r>
            <a:r>
              <a:rPr sz="2100" spc="-9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>
                <a:solidFill>
                  <a:srgbClr val="0C1C1D"/>
                </a:solidFill>
                <a:latin typeface="Arial"/>
                <a:cs typeface="Arial"/>
              </a:rPr>
              <a:t>au traitement</a:t>
            </a:r>
            <a:r>
              <a:rPr sz="21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3416" y="2159254"/>
            <a:ext cx="2530984" cy="3454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spc="-5" dirty="0">
                <a:solidFill>
                  <a:srgbClr val="0C1C1D"/>
                </a:solidFill>
                <a:latin typeface="Arial"/>
                <a:cs typeface="Arial"/>
              </a:rPr>
              <a:t>    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C'était</a:t>
            </a:r>
            <a:r>
              <a:rPr sz="2100" spc="-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C1C1D"/>
                </a:solidFill>
                <a:latin typeface="Arial"/>
                <a:cs typeface="Arial"/>
              </a:rPr>
              <a:t>normal</a:t>
            </a:r>
            <a:r>
              <a:rPr dirty="0"/>
              <a:t> 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9401" y="2799029"/>
            <a:ext cx="7019799" cy="166968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Clr>
                <a:srgbClr val="00050A"/>
              </a:buClr>
              <a:buChar char="•"/>
              <a:tabLst>
                <a:tab pos="144145" algn="l"/>
                <a:tab pos="1150620" algn="l"/>
                <a:tab pos="4196080" algn="l"/>
              </a:tabLst>
            </a:pPr>
            <a:r>
              <a:rPr sz="2100" dirty="0" err="1">
                <a:solidFill>
                  <a:srgbClr val="0C1C1D"/>
                </a:solidFill>
                <a:latin typeface="Arial"/>
                <a:cs typeface="Arial"/>
              </a:rPr>
              <a:t>Evaluer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	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la technique</a:t>
            </a:r>
            <a:r>
              <a:rPr sz="2100" spc="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d’ inhalation	</a:t>
            </a:r>
            <a:r>
              <a:rPr lang="en-GB" sz="2100" spc="-5" dirty="0">
                <a:solidFill>
                  <a:srgbClr val="0C1C1D"/>
                </a:solidFill>
                <a:latin typeface="Arial"/>
                <a:cs typeface="Arial"/>
              </a:rPr>
              <a:t>     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C' </a:t>
            </a:r>
            <a:r>
              <a:rPr sz="2100" spc="-10" dirty="0" err="1">
                <a:solidFill>
                  <a:srgbClr val="0C1C1D"/>
                </a:solidFill>
                <a:latin typeface="Arial"/>
                <a:cs typeface="Arial"/>
              </a:rPr>
              <a:t>était</a:t>
            </a:r>
            <a:r>
              <a:rPr sz="21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normal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50A"/>
              </a:buClr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buClr>
                <a:srgbClr val="00050A"/>
              </a:buClr>
              <a:buChar char="•"/>
              <a:tabLst>
                <a:tab pos="144145" algn="l"/>
              </a:tabLst>
            </a:pP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Vérifier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autres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analyses </a:t>
            </a:r>
            <a:r>
              <a:rPr sz="2100" dirty="0">
                <a:solidFill>
                  <a:srgbClr val="0C1C1D"/>
                </a:solidFill>
                <a:latin typeface="Arial"/>
                <a:cs typeface="Arial"/>
              </a:rPr>
              <a:t>qui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ont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déjà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été</a:t>
            </a:r>
            <a:r>
              <a:rPr sz="21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100" spc="-5" dirty="0" err="1">
                <a:solidFill>
                  <a:srgbClr val="0C1C1D"/>
                </a:solidFill>
                <a:latin typeface="Arial"/>
                <a:cs typeface="Arial"/>
              </a:rPr>
              <a:t>faites</a:t>
            </a:r>
            <a:r>
              <a:rPr sz="2100" spc="-5" dirty="0">
                <a:solidFill>
                  <a:srgbClr val="0C1C1D"/>
                </a:solidFill>
                <a:latin typeface="Arial"/>
                <a:cs typeface="Arial"/>
              </a:rPr>
              <a:t> :</a:t>
            </a:r>
            <a:r>
              <a:rPr dirty="0"/>
              <a:t> 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50A"/>
              </a:buClr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490855" lvl="1" indent="-130175">
              <a:lnSpc>
                <a:spcPct val="100000"/>
              </a:lnSpc>
              <a:buClr>
                <a:srgbClr val="00050A"/>
              </a:buClr>
              <a:buFont typeface="Arial"/>
              <a:buChar char="•"/>
              <a:tabLst>
                <a:tab pos="491490" algn="l"/>
              </a:tabLst>
            </a:pPr>
            <a:r>
              <a:rPr sz="2100" b="1" dirty="0" err="1">
                <a:solidFill>
                  <a:srgbClr val="0C1C1D"/>
                </a:solidFill>
                <a:latin typeface="Arial"/>
                <a:cs typeface="Arial"/>
              </a:rPr>
              <a:t>Spirométrie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8285" y="179070"/>
            <a:ext cx="4582795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/>
              <a:t>Recueillir toutes les</a:t>
            </a:r>
            <a:r>
              <a:rPr sz="3200" spc="-110"/>
              <a:t> </a:t>
            </a:r>
            <a:r>
              <a:rPr sz="3200" spc="-5"/>
              <a:t>les informations</a:t>
            </a:r>
            <a:r>
              <a:rPr sz="3200"/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345947" y="1275588"/>
            <a:ext cx="899991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987131" y="2215514"/>
            <a:ext cx="370840" cy="264160"/>
            <a:chOff x="5588508" y="2220467"/>
            <a:chExt cx="370840" cy="264160"/>
          </a:xfrm>
        </p:grpSpPr>
        <p:sp>
          <p:nvSpPr>
            <p:cNvPr id="9" name="object 9"/>
            <p:cNvSpPr/>
            <p:nvPr/>
          </p:nvSpPr>
          <p:spPr>
            <a:xfrm>
              <a:off x="5593080" y="2225039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233934" y="0"/>
                  </a:moveTo>
                  <a:lnTo>
                    <a:pt x="233934" y="63627"/>
                  </a:lnTo>
                  <a:lnTo>
                    <a:pt x="0" y="63627"/>
                  </a:lnTo>
                  <a:lnTo>
                    <a:pt x="0" y="190881"/>
                  </a:lnTo>
                  <a:lnTo>
                    <a:pt x="233934" y="190881"/>
                  </a:lnTo>
                  <a:lnTo>
                    <a:pt x="233934" y="254508"/>
                  </a:lnTo>
                  <a:lnTo>
                    <a:pt x="361188" y="127254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93080" y="2225039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0" y="63627"/>
                  </a:moveTo>
                  <a:lnTo>
                    <a:pt x="233934" y="63627"/>
                  </a:lnTo>
                  <a:lnTo>
                    <a:pt x="233934" y="0"/>
                  </a:lnTo>
                  <a:lnTo>
                    <a:pt x="361188" y="127254"/>
                  </a:lnTo>
                  <a:lnTo>
                    <a:pt x="233934" y="254508"/>
                  </a:lnTo>
                  <a:lnTo>
                    <a:pt x="233934" y="190881"/>
                  </a:lnTo>
                  <a:lnTo>
                    <a:pt x="0" y="190881"/>
                  </a:lnTo>
                  <a:lnTo>
                    <a:pt x="0" y="63627"/>
                  </a:lnTo>
                  <a:close/>
                </a:path>
              </a:pathLst>
            </a:custGeom>
            <a:ln w="9144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92084" y="2836955"/>
            <a:ext cx="370840" cy="264160"/>
            <a:chOff x="5559552" y="2840735"/>
            <a:chExt cx="370840" cy="264160"/>
          </a:xfrm>
        </p:grpSpPr>
        <p:sp>
          <p:nvSpPr>
            <p:cNvPr id="12" name="object 12"/>
            <p:cNvSpPr/>
            <p:nvPr/>
          </p:nvSpPr>
          <p:spPr>
            <a:xfrm>
              <a:off x="5564124" y="2845307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233934" y="0"/>
                  </a:moveTo>
                  <a:lnTo>
                    <a:pt x="233934" y="63627"/>
                  </a:lnTo>
                  <a:lnTo>
                    <a:pt x="0" y="63627"/>
                  </a:lnTo>
                  <a:lnTo>
                    <a:pt x="0" y="190881"/>
                  </a:lnTo>
                  <a:lnTo>
                    <a:pt x="233934" y="190881"/>
                  </a:lnTo>
                  <a:lnTo>
                    <a:pt x="233934" y="254508"/>
                  </a:lnTo>
                  <a:lnTo>
                    <a:pt x="361188" y="127254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4124" y="2845307"/>
              <a:ext cx="361315" cy="254635"/>
            </a:xfrm>
            <a:custGeom>
              <a:avLst/>
              <a:gdLst/>
              <a:ahLst/>
              <a:cxnLst/>
              <a:rect l="l" t="t" r="r" b="b"/>
              <a:pathLst>
                <a:path w="361314" h="254635">
                  <a:moveTo>
                    <a:pt x="0" y="63627"/>
                  </a:moveTo>
                  <a:lnTo>
                    <a:pt x="233934" y="63627"/>
                  </a:lnTo>
                  <a:lnTo>
                    <a:pt x="233934" y="0"/>
                  </a:lnTo>
                  <a:lnTo>
                    <a:pt x="361188" y="127254"/>
                  </a:lnTo>
                  <a:lnTo>
                    <a:pt x="233934" y="254508"/>
                  </a:lnTo>
                  <a:lnTo>
                    <a:pt x="233934" y="190881"/>
                  </a:lnTo>
                  <a:lnTo>
                    <a:pt x="0" y="190881"/>
                  </a:lnTo>
                  <a:lnTo>
                    <a:pt x="0" y="63627"/>
                  </a:lnTo>
                  <a:close/>
                </a:path>
              </a:pathLst>
            </a:custGeom>
            <a:ln w="9144">
              <a:solidFill>
                <a:srgbClr val="074A8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1014983"/>
            <a:ext cx="4147198" cy="3177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2032" y="2619755"/>
            <a:ext cx="649605" cy="347980"/>
          </a:xfrm>
          <a:custGeom>
            <a:avLst/>
            <a:gdLst/>
            <a:ahLst/>
            <a:cxnLst/>
            <a:rect l="l" t="t" r="r" b="b"/>
            <a:pathLst>
              <a:path w="649604" h="347980">
                <a:moveTo>
                  <a:pt x="0" y="347472"/>
                </a:moveTo>
                <a:lnTo>
                  <a:pt x="649223" y="347472"/>
                </a:lnTo>
                <a:lnTo>
                  <a:pt x="649223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36591" y="1071372"/>
            <a:ext cx="4124325" cy="2947670"/>
            <a:chOff x="4736591" y="1071372"/>
            <a:chExt cx="4124325" cy="2947670"/>
          </a:xfrm>
        </p:grpSpPr>
        <p:sp>
          <p:nvSpPr>
            <p:cNvPr id="5" name="object 5"/>
            <p:cNvSpPr/>
            <p:nvPr/>
          </p:nvSpPr>
          <p:spPr>
            <a:xfrm>
              <a:off x="7246619" y="2446019"/>
              <a:ext cx="649605" cy="347980"/>
            </a:xfrm>
            <a:custGeom>
              <a:avLst/>
              <a:gdLst/>
              <a:ahLst/>
              <a:cxnLst/>
              <a:rect l="l" t="t" r="r" b="b"/>
              <a:pathLst>
                <a:path w="649604" h="347980">
                  <a:moveTo>
                    <a:pt x="0" y="347471"/>
                  </a:moveTo>
                  <a:lnTo>
                    <a:pt x="649224" y="347471"/>
                  </a:lnTo>
                  <a:lnTo>
                    <a:pt x="649224" y="0"/>
                  </a:lnTo>
                  <a:lnTo>
                    <a:pt x="0" y="0"/>
                  </a:lnTo>
                  <a:lnTo>
                    <a:pt x="0" y="34747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6591" y="1071372"/>
              <a:ext cx="4123944" cy="29474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3685" y="233299"/>
            <a:ext cx="3045715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 err="1"/>
              <a:t>Spirométrie</a:t>
            </a:r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4400550"/>
            <a:ext cx="6961505" cy="28918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Respirer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et se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sentir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bien grâce à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l’accès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universel</a:t>
            </a:r>
            <a:r>
              <a:rPr sz="1600" i="1" spc="-5" dirty="0">
                <a:solidFill>
                  <a:srgbClr val="074A87"/>
                </a:solidFill>
                <a:latin typeface="Arial"/>
                <a:cs typeface="Arial"/>
              </a:rPr>
              <a:t> aux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soins</a:t>
            </a:r>
            <a:r>
              <a:rPr sz="1600" i="1" spc="11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600" i="1" spc="-5" dirty="0" err="1">
                <a:solidFill>
                  <a:srgbClr val="074A87"/>
                </a:solidFill>
                <a:latin typeface="Arial"/>
                <a:cs typeface="Arial"/>
              </a:rPr>
              <a:t>appropriés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515617"/>
            <a:ext cx="8153399" cy="167481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Études de </a:t>
            </a:r>
            <a:r>
              <a:rPr sz="3600" b="1" spc="-5" dirty="0" err="1">
                <a:solidFill>
                  <a:srgbClr val="C00000"/>
                </a:solidFill>
                <a:latin typeface="Arial"/>
                <a:cs typeface="Arial"/>
              </a:rPr>
              <a:t>cas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 sur</a:t>
            </a:r>
            <a:r>
              <a:rPr sz="3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la </a:t>
            </a:r>
            <a:r>
              <a:rPr sz="3600" b="1" spc="-5" dirty="0" err="1">
                <a:solidFill>
                  <a:srgbClr val="C00000"/>
                </a:solidFill>
                <a:latin typeface="Arial"/>
                <a:cs typeface="Arial"/>
              </a:rPr>
              <a:t>multimorbidité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Le </a:t>
            </a:r>
            <a:r>
              <a:rPr sz="3600" b="1" spc="-5" dirty="0" err="1">
                <a:solidFill>
                  <a:srgbClr val="0C1C1D"/>
                </a:solidFill>
                <a:latin typeface="Arial"/>
                <a:cs typeface="Arial"/>
              </a:rPr>
              <a:t>cas</a:t>
            </a:r>
            <a:r>
              <a:rPr sz="3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dirty="0" err="1">
                <a:solidFill>
                  <a:srgbClr val="0C1C1D"/>
                </a:solidFill>
                <a:latin typeface="Arial"/>
                <a:cs typeface="Arial"/>
              </a:rPr>
              <a:t>complexe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dirty="0" err="1">
                <a:solidFill>
                  <a:srgbClr val="0C1C1D"/>
                </a:solidFill>
                <a:latin typeface="Arial"/>
                <a:cs typeface="Arial"/>
              </a:rPr>
              <a:t>d'une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C1C1D"/>
                </a:solidFill>
                <a:latin typeface="Arial"/>
                <a:cs typeface="Arial"/>
              </a:rPr>
              <a:t>femme </a:t>
            </a:r>
            <a:r>
              <a:rPr sz="3600" b="1" dirty="0" err="1">
                <a:solidFill>
                  <a:srgbClr val="0C1C1D"/>
                </a:solidFill>
                <a:latin typeface="Arial"/>
                <a:cs typeface="Arial"/>
              </a:rPr>
              <a:t>souffrant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 de</a:t>
            </a:r>
            <a:r>
              <a:rPr sz="3600" b="1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1C1D"/>
                </a:solidFill>
                <a:latin typeface="Arial"/>
                <a:cs typeface="Arial"/>
              </a:rPr>
              <a:t>la BPCO</a:t>
            </a:r>
            <a:r>
              <a:rPr dirty="0"/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5354" y="3522979"/>
            <a:ext cx="6252846" cy="3308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Auteurs : Ioanna </a:t>
            </a:r>
            <a:r>
              <a:rPr sz="2000" spc="-20" dirty="0">
                <a:solidFill>
                  <a:srgbClr val="0C1C1D"/>
                </a:solidFill>
                <a:latin typeface="Arial"/>
                <a:cs typeface="Arial"/>
              </a:rPr>
              <a:t>Tsiligianni, 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Cláudia</a:t>
            </a:r>
            <a:r>
              <a:rPr sz="2000" spc="-114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C1C1D"/>
                </a:solidFill>
                <a:latin typeface="Arial"/>
                <a:cs typeface="Arial"/>
              </a:rPr>
              <a:t>Vicente</a:t>
            </a:r>
            <a:r>
              <a:rPr sz="2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90004" y="89915"/>
            <a:ext cx="2183892" cy="140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1275588"/>
            <a:ext cx="899991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3698" y="233299"/>
            <a:ext cx="4424680" cy="513715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/>
              <a:t>Recueillir </a:t>
            </a:r>
            <a:r>
              <a:rPr sz="3200" spc="-5"/>
              <a:t>plus</a:t>
            </a:r>
            <a:r>
              <a:rPr sz="3200" spc="-80"/>
              <a:t> </a:t>
            </a:r>
            <a:r>
              <a:rPr sz="3200" spc="-5"/>
              <a:t>d’informations</a:t>
            </a:r>
            <a:r>
              <a:rPr sz="3200"/>
              <a:t> </a:t>
            </a: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8376" y="1265936"/>
          <a:ext cx="6271259" cy="3017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Spirométrie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75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spc="-1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Coefficient de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Tiffeneau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après bronchodilatation :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61,37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test de bronchodilation :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réversibilité de 7,8 %</a:t>
                      </a:r>
                      <a:r>
                        <a:rPr sz="1350" spc="-7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(&lt;12 %)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Radiographie du</a:t>
                      </a:r>
                      <a:r>
                        <a:rPr sz="1350" b="1" spc="-2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thorax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Normale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Prise</a:t>
                      </a:r>
                      <a:r>
                        <a:rPr sz="1350" b="1" spc="-2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sang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Pas d'éosinophiles (&lt;80</a:t>
                      </a:r>
                      <a:r>
                        <a:rPr sz="1350" spc="-7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cells)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 spc="-1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HbA1c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6,9 %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3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spc="-2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Cholestérol</a:t>
                      </a:r>
                      <a:r>
                        <a:rPr sz="1350" b="1" spc="-3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212 mg/dL (HDL 63,3 mg/dL, triglycérides 161</a:t>
                      </a:r>
                      <a:r>
                        <a:rPr sz="1350" spc="-26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mg/dL,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LDL </a:t>
                      </a:r>
                      <a:r>
                        <a:rPr sz="1350" spc="-2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118,5</a:t>
                      </a:r>
                      <a:r>
                        <a:rPr sz="1350" spc="-1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mg/dL)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Les LDL sont très élevés : l’objectif est qu'il soit </a:t>
                      </a:r>
                      <a:r>
                        <a:rPr sz="12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&lt; </a:t>
                      </a:r>
                      <a:r>
                        <a:rPr sz="1200" spc="-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12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mg/dl</a:t>
                      </a:r>
                      <a:r>
                        <a:rPr sz="1200" baseline="2430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t> 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02158" y="4501692"/>
            <a:ext cx="7927442" cy="613630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HDL,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cholestérol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à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lipoprotéines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de haute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densité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; 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LDL,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cholestérol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à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lipoprotéines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700" spc="-5" dirty="0" err="1">
                <a:solidFill>
                  <a:srgbClr val="0C1C1D"/>
                </a:solidFill>
                <a:latin typeface="Arial"/>
                <a:cs typeface="Arial"/>
              </a:rPr>
              <a:t>basse</a:t>
            </a:r>
            <a:r>
              <a:rPr sz="700" spc="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densité</a:t>
            </a:r>
            <a:r>
              <a:rPr sz="1600" dirty="0"/>
              <a:t> 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1. Société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européenne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700" spc="-5" dirty="0" err="1">
                <a:solidFill>
                  <a:srgbClr val="0C1C1D"/>
                </a:solidFill>
                <a:latin typeface="Arial"/>
                <a:cs typeface="Arial"/>
              </a:rPr>
              <a:t>cardiologie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. </a:t>
            </a:r>
            <a:r>
              <a:rPr sz="700" spc="-5" dirty="0" err="1">
                <a:solidFill>
                  <a:srgbClr val="0C1C1D"/>
                </a:solidFill>
                <a:latin typeface="Arial"/>
                <a:cs typeface="Arial"/>
              </a:rPr>
              <a:t>Lignes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 directives 2019 sur la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Dyslipidémie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(Gestion de). 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ESC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Recommandations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pour la pratique </a:t>
            </a:r>
            <a:r>
              <a:rPr sz="700" spc="-5" dirty="0" err="1">
                <a:solidFill>
                  <a:srgbClr val="0C1C1D"/>
                </a:solidFill>
                <a:latin typeface="Arial"/>
                <a:cs typeface="Arial"/>
              </a:rPr>
              <a:t>clinique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. 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Informations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700" dirty="0" err="1">
                <a:solidFill>
                  <a:srgbClr val="0C1C1D"/>
                </a:solidFill>
                <a:latin typeface="Arial"/>
                <a:cs typeface="Arial"/>
              </a:rPr>
              <a:t>disponibles</a:t>
            </a:r>
            <a:r>
              <a:rPr sz="700" dirty="0">
                <a:solidFill>
                  <a:srgbClr val="0C1C1D"/>
                </a:solidFill>
                <a:latin typeface="Arial"/>
                <a:cs typeface="Arial"/>
              </a:rPr>
              <a:t> sur </a:t>
            </a:r>
            <a:r>
              <a:rPr sz="700" spc="-5" dirty="0">
                <a:solidFill>
                  <a:srgbClr val="0C1C1D"/>
                </a:solidFill>
                <a:latin typeface="Arial"/>
                <a:cs typeface="Arial"/>
              </a:rPr>
              <a:t>le site : </a:t>
            </a:r>
            <a:r>
              <a:rPr sz="7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https://www.escardio.org/Guidelines/Clinical-Practice-Guidelines/Dyslipidaemias-Management-of</a:t>
            </a:r>
            <a:r>
              <a:rPr sz="1600" dirty="0"/>
              <a:t> 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9384" y="1627632"/>
            <a:ext cx="2465832" cy="1577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123950"/>
            <a:ext cx="4701540" cy="324802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71780" marR="28575" indent="-259079">
              <a:lnSpc>
                <a:spcPct val="120000"/>
              </a:lnSpc>
              <a:spcBef>
                <a:spcPts val="100"/>
              </a:spcBef>
              <a:buClr>
                <a:srgbClr val="CC030A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Son </a:t>
            </a:r>
            <a:r>
              <a:rPr sz="1800" dirty="0" err="1">
                <a:solidFill>
                  <a:srgbClr val="074A87"/>
                </a:solidFill>
                <a:latin typeface="Arial"/>
                <a:cs typeface="Arial"/>
              </a:rPr>
              <a:t>traitement</a:t>
            </a:r>
            <a:r>
              <a:rPr sz="18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actuel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ne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permet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pas de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contrôler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15" dirty="0" err="1">
                <a:solidFill>
                  <a:srgbClr val="074A87"/>
                </a:solidFill>
                <a:latin typeface="Arial"/>
                <a:cs typeface="Arial"/>
              </a:rPr>
              <a:t>sa</a:t>
            </a:r>
            <a:r>
              <a:rPr sz="1800" spc="-1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BPCO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65"/>
              </a:spcBef>
              <a:buClr>
                <a:srgbClr val="CC030A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Elle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présente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74A87"/>
                </a:solidFill>
                <a:latin typeface="Arial"/>
                <a:cs typeface="Arial"/>
              </a:rPr>
              <a:t>un 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certain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nombre</a:t>
            </a:r>
            <a:r>
              <a:rPr sz="1800" spc="1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de </a:t>
            </a: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comorbidités</a:t>
            </a:r>
            <a:r>
              <a:rPr sz="1800" spc="-5" dirty="0">
                <a:solidFill>
                  <a:srgbClr val="074A87"/>
                </a:solidFill>
                <a:latin typeface="Arial"/>
                <a:cs typeface="Arial"/>
              </a:rPr>
              <a:t> :</a:t>
            </a:r>
            <a:r>
              <a:rPr dirty="0"/>
              <a:t> </a:t>
            </a:r>
            <a:endParaRPr sz="18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73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Diabète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: pas de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contrôle</a:t>
            </a:r>
            <a:r>
              <a:rPr sz="1400" spc="-10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optimal</a:t>
            </a:r>
            <a:endParaRPr sz="14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67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Dépression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: pas de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contrôle</a:t>
            </a:r>
            <a:r>
              <a:rPr sz="1400" spc="-1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optimal</a:t>
            </a:r>
            <a:endParaRPr sz="14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670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Hypertension :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objectif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actuel</a:t>
            </a:r>
            <a:r>
              <a:rPr sz="1400" spc="-155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non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atteint</a:t>
            </a:r>
            <a:endParaRPr sz="1400" dirty="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67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400" spc="-5" dirty="0" err="1">
                <a:solidFill>
                  <a:srgbClr val="074A87"/>
                </a:solidFill>
                <a:latin typeface="Arial"/>
                <a:cs typeface="Arial"/>
              </a:rPr>
              <a:t>Dyslipidémié</a:t>
            </a:r>
            <a:r>
              <a:rPr sz="1400" spc="-5" dirty="0">
                <a:solidFill>
                  <a:srgbClr val="074A87"/>
                </a:solidFill>
                <a:latin typeface="Arial"/>
                <a:cs typeface="Arial"/>
              </a:rPr>
              <a:t> :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objectif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actuel</a:t>
            </a:r>
            <a:r>
              <a:rPr sz="1400" spc="-114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74A87"/>
                </a:solidFill>
                <a:latin typeface="Arial"/>
                <a:cs typeface="Arial"/>
              </a:rPr>
              <a:t>non </a:t>
            </a:r>
            <a:r>
              <a:rPr sz="1400" dirty="0" err="1">
                <a:solidFill>
                  <a:srgbClr val="074A87"/>
                </a:solidFill>
                <a:latin typeface="Arial"/>
                <a:cs typeface="Arial"/>
              </a:rPr>
              <a:t>atteint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00"/>
              </a:spcBef>
              <a:buClr>
                <a:srgbClr val="CC030A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 dirty="0" err="1">
                <a:solidFill>
                  <a:srgbClr val="074A87"/>
                </a:solidFill>
                <a:latin typeface="Arial"/>
                <a:cs typeface="Arial"/>
              </a:rPr>
              <a:t>Médicaments</a:t>
            </a:r>
            <a:endParaRPr sz="1800" dirty="0">
              <a:latin typeface="Arial"/>
              <a:cs typeface="Arial"/>
            </a:endParaRPr>
          </a:p>
          <a:p>
            <a:pPr marL="538480" marR="5080" lvl="1" indent="-266065">
              <a:lnSpc>
                <a:spcPct val="120100"/>
              </a:lnSpc>
              <a:spcBef>
                <a:spcPts val="405"/>
              </a:spcBef>
              <a:buClr>
                <a:srgbClr val="CC030A"/>
              </a:buClr>
              <a:buChar char="o"/>
              <a:tabLst>
                <a:tab pos="538480" algn="l"/>
                <a:tab pos="539115" algn="l"/>
              </a:tabLst>
            </a:pP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Elle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souffre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 de </a:t>
            </a:r>
            <a:r>
              <a:rPr sz="1500" dirty="0" err="1">
                <a:solidFill>
                  <a:srgbClr val="074A87"/>
                </a:solidFill>
                <a:latin typeface="Arial"/>
                <a:cs typeface="Arial"/>
              </a:rPr>
              <a:t>diabète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et </a:t>
            </a:r>
            <a:r>
              <a:rPr sz="1500" dirty="0" err="1">
                <a:solidFill>
                  <a:srgbClr val="074A87"/>
                </a:solidFill>
                <a:latin typeface="Arial"/>
                <a:cs typeface="Arial"/>
              </a:rPr>
              <a:t>d’ostéoporose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, </a:t>
            </a:r>
            <a:r>
              <a:rPr sz="1500" dirty="0" err="1">
                <a:solidFill>
                  <a:srgbClr val="074A87"/>
                </a:solidFill>
                <a:latin typeface="Arial"/>
                <a:cs typeface="Arial"/>
              </a:rPr>
              <a:t>alors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 le </a:t>
            </a:r>
            <a:r>
              <a:rPr sz="1500" dirty="0" err="1">
                <a:solidFill>
                  <a:srgbClr val="074A87"/>
                </a:solidFill>
                <a:latin typeface="Arial"/>
                <a:cs typeface="Arial"/>
              </a:rPr>
              <a:t>traitement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 par CSI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n'est</a:t>
            </a:r>
            <a:r>
              <a:rPr sz="1500" spc="-114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pas 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la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meilleure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 option </a:t>
            </a:r>
            <a:r>
              <a:rPr sz="1500" dirty="0">
                <a:solidFill>
                  <a:srgbClr val="074A87"/>
                </a:solidFill>
                <a:latin typeface="Arial"/>
                <a:cs typeface="Arial"/>
              </a:rPr>
              <a:t>pour </a:t>
            </a:r>
            <a:r>
              <a:rPr sz="1500" spc="-5" dirty="0" err="1">
                <a:solidFill>
                  <a:srgbClr val="074A87"/>
                </a:solidFill>
                <a:latin typeface="Arial"/>
                <a:cs typeface="Arial"/>
              </a:rPr>
              <a:t>sa</a:t>
            </a:r>
            <a:r>
              <a:rPr sz="1500" spc="-114" dirty="0">
                <a:solidFill>
                  <a:srgbClr val="074A8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74A87"/>
                </a:solidFill>
                <a:latin typeface="Arial"/>
                <a:cs typeface="Arial"/>
              </a:rPr>
              <a:t>BPCO</a:t>
            </a:r>
            <a:r>
              <a:rPr dirty="0"/>
              <a:t> 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573530" marR="5080" indent="-1108710" algn="ctr">
              <a:lnSpc>
                <a:spcPct val="100000"/>
              </a:lnSpc>
              <a:spcBef>
                <a:spcPts val="95"/>
              </a:spcBef>
            </a:pPr>
            <a:r>
              <a:rPr spc="-5"/>
              <a:t>Réflexion sur le tableau </a:t>
            </a:r>
            <a:r>
              <a:t>clinique </a:t>
            </a:r>
            <a:r>
              <a:rPr spc="-5"/>
              <a:t>de </a:t>
            </a:r>
            <a:r>
              <a:t>Mme</a:t>
            </a:r>
            <a:r>
              <a:rPr spc="-5"/>
              <a:t> </a:t>
            </a:r>
            <a:r>
              <a:t>Vanilla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950" y="2860675"/>
            <a:ext cx="1348740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Mme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Vitalina, </a:t>
            </a:r>
            <a:r>
              <a:rPr sz="1800" b="1" spc="-5">
                <a:solidFill>
                  <a:srgbClr val="424242"/>
                </a:solidFill>
                <a:latin typeface="Arial"/>
                <a:cs typeface="Arial"/>
              </a:rPr>
              <a:t>âgée de </a:t>
            </a:r>
            <a:r>
              <a:rPr sz="1800" b="1" spc="-10">
                <a:solidFill>
                  <a:srgbClr val="424242"/>
                </a:solidFill>
                <a:latin typeface="Arial"/>
                <a:cs typeface="Arial"/>
              </a:rPr>
              <a:t>70</a:t>
            </a:r>
            <a:r>
              <a:rPr sz="1800" b="1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424242"/>
                </a:solidFill>
                <a:latin typeface="Arial"/>
                <a:cs typeface="Arial"/>
              </a:rPr>
              <a:t>ans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014" y="1377136"/>
            <a:ext cx="687890" cy="132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63977" y="1265936"/>
          <a:ext cx="5645784" cy="246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Défis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Positifs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12700">
                      <a:solidFill>
                        <a:srgbClr val="BADFE2"/>
                      </a:solidFill>
                      <a:prstDash val="solid"/>
                    </a:lnT>
                    <a:lnB w="28575">
                      <a:solidFill>
                        <a:srgbClr val="BADF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marL="377825" marR="10477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souffre de 7 comorbidités</a:t>
                      </a:r>
                      <a:r>
                        <a:rPr sz="1350" spc="-12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en plus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sz="1350" spc="-6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BPCO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7825" marR="2127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prend dix médicaments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par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jour, si nécessaire,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son</a:t>
                      </a:r>
                      <a:r>
                        <a:rPr sz="1350" spc="-8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analgésique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7825" marR="83121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Sa BPCO n’est pas bien</a:t>
                      </a:r>
                      <a:r>
                        <a:rPr sz="1350" spc="-11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bien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contrôlée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77825" marR="44767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Sa BPCO n’est pas</a:t>
                      </a:r>
                      <a:r>
                        <a:rPr sz="1350" spc="-114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traitée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de manière optimale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8831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est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à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jour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avec</a:t>
                      </a:r>
                      <a:r>
                        <a:rPr sz="1350" spc="-9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ses vaccins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ne fume</a:t>
                      </a:r>
                      <a:r>
                        <a:rPr sz="1350" spc="-5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pas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marR="62166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adhère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si bien</a:t>
                      </a:r>
                      <a:r>
                        <a:rPr sz="1350" spc="-9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à son régime</a:t>
                      </a:r>
                      <a:r>
                        <a:rPr sz="1350" spc="-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thérapeutique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marR="29527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Elle est toujours en</a:t>
                      </a:r>
                      <a:r>
                        <a:rPr sz="1350" spc="-10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avec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son</a:t>
                      </a:r>
                      <a:r>
                        <a:rPr sz="1350" spc="-2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médecin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378460" marR="153670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Tous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les tests de dépistage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1350" spc="-7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cancer </a:t>
                      </a:r>
                      <a:r>
                        <a:rPr sz="1350" spc="-5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ont été négatifs</a:t>
                      </a:r>
                      <a:r>
                        <a:rPr sz="135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BADFE2"/>
                      </a:solidFill>
                      <a:prstDash val="solid"/>
                    </a:lnL>
                    <a:lnR w="12700">
                      <a:solidFill>
                        <a:srgbClr val="BADFE2"/>
                      </a:solidFill>
                      <a:prstDash val="solid"/>
                    </a:lnR>
                    <a:lnT w="28575">
                      <a:solidFill>
                        <a:srgbClr val="BADFE2"/>
                      </a:solidFill>
                      <a:prstDash val="solid"/>
                    </a:lnT>
                    <a:lnB w="12700">
                      <a:solidFill>
                        <a:srgbClr val="BADFE2"/>
                      </a:solidFill>
                      <a:prstDash val="solid"/>
                    </a:lnB>
                    <a:solidFill>
                      <a:srgbClr val="F1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181860" marR="5080" indent="-1716405">
              <a:lnSpc>
                <a:spcPct val="100000"/>
              </a:lnSpc>
              <a:spcBef>
                <a:spcPts val="95"/>
              </a:spcBef>
            </a:pPr>
            <a:r>
              <a:rPr spc="-5"/>
              <a:t>Réflexions sur la </a:t>
            </a:r>
            <a:r>
              <a:t>BPCO de </a:t>
            </a:r>
            <a:r>
              <a:rPr spc="-5"/>
              <a:t>Mme </a:t>
            </a:r>
            <a:r>
              <a:rPr spc="-10"/>
              <a:t>Vitalina</a:t>
            </a:r>
            <a: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0896" y="890175"/>
            <a:ext cx="4154944" cy="364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199897"/>
            <a:ext cx="5663439" cy="45212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Résultats</a:t>
            </a:r>
            <a:r>
              <a:rPr spc="-5" dirty="0"/>
              <a:t> de </a:t>
            </a:r>
            <a:r>
              <a:rPr dirty="0"/>
              <a:t>CAT de</a:t>
            </a:r>
            <a:r>
              <a:rPr spc="25" dirty="0"/>
              <a:t> </a:t>
            </a:r>
            <a:r>
              <a:rPr spc="-5" dirty="0" err="1"/>
              <a:t>Mme</a:t>
            </a:r>
            <a:r>
              <a:rPr spc="-5" dirty="0"/>
              <a:t> </a:t>
            </a:r>
            <a:r>
              <a:rPr spc="-5" dirty="0" err="1"/>
              <a:t>Vitalina</a:t>
            </a:r>
            <a:r>
              <a:rPr dirty="0"/>
              <a:t>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158" y="4624222"/>
            <a:ext cx="4895215" cy="2698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latin typeface="Arial"/>
                <a:cs typeface="Arial"/>
              </a:rPr>
              <a:t>CAT : COPD Assessment</a:t>
            </a:r>
            <a:r>
              <a:rPr sz="800" spc="-35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Test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>
                <a:latin typeface="Arial"/>
                <a:cs typeface="Arial"/>
              </a:rPr>
              <a:t>Le </a:t>
            </a:r>
            <a:r>
              <a:rPr sz="800" spc="-5">
                <a:latin typeface="Arial"/>
                <a:cs typeface="Arial"/>
              </a:rPr>
              <a:t>Global </a:t>
            </a:r>
            <a:r>
              <a:rPr sz="800">
                <a:latin typeface="Arial"/>
                <a:cs typeface="Arial"/>
              </a:rPr>
              <a:t>Initiative </a:t>
            </a:r>
            <a:r>
              <a:rPr sz="800" spc="-5">
                <a:latin typeface="Arial"/>
                <a:cs typeface="Arial"/>
              </a:rPr>
              <a:t>for Chronic </a:t>
            </a:r>
            <a:r>
              <a:rPr sz="800">
                <a:latin typeface="Arial"/>
                <a:cs typeface="Arial"/>
              </a:rPr>
              <a:t>Obstructive </a:t>
            </a:r>
            <a:r>
              <a:rPr sz="800" spc="-5">
                <a:latin typeface="Arial"/>
                <a:cs typeface="Arial"/>
              </a:rPr>
              <a:t>Lung </a:t>
            </a:r>
            <a:r>
              <a:rPr sz="800">
                <a:latin typeface="Arial"/>
                <a:cs typeface="Arial"/>
              </a:rPr>
              <a:t>Disease </a:t>
            </a:r>
            <a:r>
              <a:rPr sz="800" spc="-5">
                <a:latin typeface="Arial"/>
                <a:cs typeface="Arial"/>
              </a:rPr>
              <a:t>(GOLD) 2020. Informations disponibles sur le site :</a:t>
            </a:r>
            <a:r>
              <a:rPr sz="800" spc="80">
                <a:latin typeface="Arial"/>
                <a:cs typeface="Arial"/>
              </a:rPr>
              <a:t>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>
                <a:latin typeface="Arial"/>
                <a:cs typeface="Arial"/>
              </a:rPr>
              <a:t>.</a:t>
            </a:r>
            <a:r>
              <a:rPr sz="80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41" y="191846"/>
            <a:ext cx="5808345" cy="45212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/>
              <a:t>Ré </a:t>
            </a:r>
            <a:r>
              <a:t>évaluation </a:t>
            </a:r>
            <a:r>
              <a:rPr spc="-5"/>
              <a:t>de la BPCO </a:t>
            </a:r>
            <a:r>
              <a:rPr spc="-15"/>
              <a:t>de Mme</a:t>
            </a:r>
            <a:r>
              <a:rPr spc="10"/>
              <a:t> </a:t>
            </a:r>
            <a:r>
              <a:rPr spc="-5"/>
              <a:t>Vitalina</a:t>
            </a:r>
            <a:r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7807638" y="2187182"/>
            <a:ext cx="372116" cy="608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3017" y="939462"/>
            <a:ext cx="6831669" cy="110543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101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210820" algn="l"/>
              </a:tabLst>
            </a:pPr>
            <a:r>
              <a:rPr sz="1100" spc="-30" dirty="0">
                <a:solidFill>
                  <a:srgbClr val="0C1C1D"/>
                </a:solidFill>
                <a:latin typeface="Arial"/>
                <a:cs typeface="Arial"/>
              </a:rPr>
              <a:t>Score du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CAT :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28</a:t>
            </a:r>
            <a:r>
              <a:rPr sz="1600" dirty="0"/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2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exacerbations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modérées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au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cours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des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12</a:t>
            </a:r>
            <a:r>
              <a:rPr sz="1100" spc="-1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derniers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C1C1D"/>
                </a:solidFill>
                <a:latin typeface="Arial"/>
                <a:cs typeface="Arial"/>
              </a:rPr>
              <a:t>mois</a:t>
            </a:r>
            <a:r>
              <a:rPr sz="1600" dirty="0"/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VEMS</a:t>
            </a:r>
            <a:r>
              <a:rPr sz="1100" baseline="-20833" dirty="0">
                <a:solidFill>
                  <a:srgbClr val="0C1C1D"/>
                </a:solidFill>
                <a:latin typeface="Arial"/>
                <a:cs typeface="Arial"/>
              </a:rPr>
              <a:t>1 :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68,1 %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pré-bronchodilatateur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73,47</a:t>
            </a:r>
            <a:r>
              <a:rPr sz="1100" spc="-1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post-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bronchodilatateur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Pas</a:t>
            </a:r>
            <a:r>
              <a:rPr sz="11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d'éosinophles</a:t>
            </a:r>
            <a:r>
              <a:rPr sz="1600" dirty="0"/>
              <a:t> </a:t>
            </a:r>
            <a:endParaRPr sz="1100" dirty="0">
              <a:latin typeface="Arial"/>
              <a:cs typeface="Arial"/>
            </a:endParaRPr>
          </a:p>
          <a:p>
            <a:pPr marL="210185" indent="-172720">
              <a:lnSpc>
                <a:spcPct val="100000"/>
              </a:lnSpc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Non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fumeur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48867" y="2068116"/>
            <a:ext cx="6771640" cy="2493645"/>
            <a:chOff x="848867" y="2068116"/>
            <a:chExt cx="6771640" cy="2493645"/>
          </a:xfrm>
        </p:grpSpPr>
        <p:sp>
          <p:nvSpPr>
            <p:cNvPr id="7" name="object 7"/>
            <p:cNvSpPr/>
            <p:nvPr/>
          </p:nvSpPr>
          <p:spPr>
            <a:xfrm>
              <a:off x="879372" y="2068116"/>
              <a:ext cx="6740590" cy="24383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867" y="4297680"/>
              <a:ext cx="840105" cy="264160"/>
            </a:xfrm>
            <a:custGeom>
              <a:avLst/>
              <a:gdLst/>
              <a:ahLst/>
              <a:cxnLst/>
              <a:rect l="l" t="t" r="r" b="b"/>
              <a:pathLst>
                <a:path w="840105" h="264160">
                  <a:moveTo>
                    <a:pt x="839724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839724" y="263652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8600" y="4521702"/>
            <a:ext cx="5616575" cy="2698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VEMS1 :</a:t>
            </a:r>
            <a:r>
              <a:rPr sz="750" baseline="-22222" dirty="0" err="1">
                <a:solidFill>
                  <a:srgbClr val="0C1C1D"/>
                </a:solidFill>
                <a:latin typeface="Arial"/>
                <a:cs typeface="Arial"/>
              </a:rPr>
              <a:t>volume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maximal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expiré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1</a:t>
            </a:r>
            <a:r>
              <a:rPr sz="800" spc="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seconde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Adapté</a:t>
            </a:r>
            <a:r>
              <a:rPr sz="800" spc="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C1C1D"/>
                </a:solidFill>
                <a:latin typeface="Arial"/>
                <a:cs typeface="Arial"/>
              </a:rPr>
              <a:t>d’après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 : </a:t>
            </a:r>
            <a:r>
              <a:rPr sz="800" dirty="0">
                <a:latin typeface="Arial"/>
                <a:cs typeface="Arial"/>
              </a:rPr>
              <a:t>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Global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Initiative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for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Chronic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Obstructive </a:t>
            </a:r>
            <a:r>
              <a:rPr sz="800" spc="-5" dirty="0">
                <a:latin typeface="Arial"/>
                <a:cs typeface="Arial"/>
              </a:rPr>
              <a:t>Lung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(GOLD)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 err="1">
                <a:latin typeface="Arial"/>
                <a:cs typeface="Arial"/>
              </a:rPr>
              <a:t>Informations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5" dirty="0" err="1">
                <a:latin typeface="Arial"/>
                <a:cs typeface="Arial"/>
              </a:rPr>
              <a:t>disponibles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sur le site :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https://goldcopd.org/</a:t>
            </a:r>
            <a:r>
              <a:rPr sz="800" spc="-5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015E8-A1B8-42C2-B4BF-64C4D23B135E}"/>
              </a:ext>
            </a:extLst>
          </p:cNvPr>
          <p:cNvSpPr txBox="1"/>
          <p:nvPr/>
        </p:nvSpPr>
        <p:spPr>
          <a:xfrm>
            <a:off x="975969" y="2076084"/>
            <a:ext cx="144638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/>
              <a:t>≥ 2 exacerbations modérées ou ≥ 1 entraînant une hospitalisation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7B3D2-18C6-4954-823D-64B76B53F3F0}"/>
              </a:ext>
            </a:extLst>
          </p:cNvPr>
          <p:cNvSpPr txBox="1"/>
          <p:nvPr/>
        </p:nvSpPr>
        <p:spPr>
          <a:xfrm>
            <a:off x="965777" y="3105150"/>
            <a:ext cx="144638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/>
              <a:t>0 ou 1 exacerbation modérée (n’entraînant pas d’ hospitalisation)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9358" y="1091197"/>
            <a:ext cx="5465445" cy="3568065"/>
            <a:chOff x="3069358" y="1091197"/>
            <a:chExt cx="5465445" cy="3568065"/>
          </a:xfrm>
        </p:grpSpPr>
        <p:sp>
          <p:nvSpPr>
            <p:cNvPr id="3" name="object 3"/>
            <p:cNvSpPr/>
            <p:nvPr/>
          </p:nvSpPr>
          <p:spPr>
            <a:xfrm>
              <a:off x="3069358" y="1091197"/>
              <a:ext cx="5391869" cy="35676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12251" y="2909316"/>
              <a:ext cx="422148" cy="794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162810" marR="5080" indent="-1529080">
              <a:lnSpc>
                <a:spcPct val="100000"/>
              </a:lnSpc>
              <a:spcBef>
                <a:spcPts val="95"/>
              </a:spcBef>
            </a:pPr>
            <a:r>
              <a:rPr spc="-5"/>
              <a:t>Ré </a:t>
            </a:r>
            <a:r>
              <a:t>évaluation </a:t>
            </a:r>
            <a:r>
              <a:rPr spc="-5"/>
              <a:t>du traitement </a:t>
            </a:r>
            <a:r>
              <a:rPr spc="-15"/>
              <a:t>de Mme </a:t>
            </a:r>
            <a:r>
              <a:t>Vitalina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2379" y="994917"/>
            <a:ext cx="2113280" cy="9404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30">
                <a:solidFill>
                  <a:srgbClr val="0C1C1D"/>
                </a:solidFill>
                <a:latin typeface="Arial"/>
                <a:cs typeface="Arial"/>
              </a:rPr>
              <a:t>Score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du CAT :</a:t>
            </a:r>
            <a:r>
              <a:rPr sz="1200" spc="-1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28</a:t>
            </a:r>
            <a:r>
              <a:t> 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2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exacerbations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modérées</a:t>
            </a:r>
            <a:r>
              <a:rPr sz="1200" spc="-1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au cours</a:t>
            </a:r>
            <a:r>
              <a:t> </a:t>
            </a:r>
            <a:endParaRPr sz="12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des 12</a:t>
            </a:r>
            <a:r>
              <a:rPr sz="1200" spc="-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derniers mois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Pas</a:t>
            </a:r>
            <a:r>
              <a:rPr sz="1200" spc="-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d'éosinophles</a:t>
            </a:r>
            <a:r>
              <a:t> 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Non fumeur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158" y="4746142"/>
            <a:ext cx="4895215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latin typeface="Arial"/>
                <a:cs typeface="Arial"/>
              </a:rPr>
              <a:t>Le </a:t>
            </a:r>
            <a:r>
              <a:rPr sz="800" spc="-5">
                <a:latin typeface="Arial"/>
                <a:cs typeface="Arial"/>
              </a:rPr>
              <a:t>Global </a:t>
            </a:r>
            <a:r>
              <a:rPr sz="800">
                <a:latin typeface="Arial"/>
                <a:cs typeface="Arial"/>
              </a:rPr>
              <a:t>Initiative </a:t>
            </a:r>
            <a:r>
              <a:rPr sz="800" spc="-5">
                <a:latin typeface="Arial"/>
                <a:cs typeface="Arial"/>
              </a:rPr>
              <a:t>for Chronic </a:t>
            </a:r>
            <a:r>
              <a:rPr sz="800">
                <a:latin typeface="Arial"/>
                <a:cs typeface="Arial"/>
              </a:rPr>
              <a:t>Obstructive </a:t>
            </a:r>
            <a:r>
              <a:rPr sz="800" spc="-5">
                <a:latin typeface="Arial"/>
                <a:cs typeface="Arial"/>
              </a:rPr>
              <a:t>Lung </a:t>
            </a:r>
            <a:r>
              <a:rPr sz="800">
                <a:latin typeface="Arial"/>
                <a:cs typeface="Arial"/>
              </a:rPr>
              <a:t>Disease </a:t>
            </a:r>
            <a:r>
              <a:rPr sz="800" spc="-5">
                <a:latin typeface="Arial"/>
                <a:cs typeface="Arial"/>
              </a:rPr>
              <a:t>(GOLD) 2020. Informations disponibles sur le site :</a:t>
            </a:r>
            <a:r>
              <a:rPr sz="800" spc="80">
                <a:latin typeface="Arial"/>
                <a:cs typeface="Arial"/>
              </a:rPr>
              <a:t>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https://goldcopd.org/</a:t>
            </a:r>
            <a:r>
              <a:rPr sz="800" spc="-5">
                <a:latin typeface="Arial"/>
                <a:cs typeface="Arial"/>
              </a:rPr>
              <a:t>.</a:t>
            </a:r>
            <a:r>
              <a:rPr sz="800"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37B69-CAA7-4623-9C7A-438045D8E06B}"/>
              </a:ext>
            </a:extLst>
          </p:cNvPr>
          <p:cNvSpPr txBox="1"/>
          <p:nvPr/>
        </p:nvSpPr>
        <p:spPr>
          <a:xfrm>
            <a:off x="3073633" y="1041941"/>
            <a:ext cx="5387594" cy="8463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700"/>
              <a:t>Si la réponse est appropriée au traitement initial, maintenez la</a:t>
            </a:r>
          </a:p>
          <a:p>
            <a:pPr marL="228600" indent="-228600">
              <a:buAutoNum type="arabicPeriod"/>
            </a:pPr>
            <a:r>
              <a:rPr lang="en-GB" sz="700"/>
              <a:t>Sinon :  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considérer le symptôme pathognomonique prédominant à cibler (dyspnée ou exacerbations)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sz="700"/>
              <a:t>utiliser le schéma des exacerbations si la dyspnée et les exacerbations ont besoin d’être ciblées toutes les deux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Placer le patient le box qui correspond à son traitement actuel et suivre les indications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Évaluer la réponse, ajuster et réviser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Ces recommandations ne dépendent pas de l’évaluation ABCD au diagnostic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91481-6671-4704-A183-231F792E33EE}"/>
              </a:ext>
            </a:extLst>
          </p:cNvPr>
          <p:cNvSpPr txBox="1"/>
          <p:nvPr/>
        </p:nvSpPr>
        <p:spPr>
          <a:xfrm>
            <a:off x="3110219" y="4241340"/>
            <a:ext cx="5351008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/>
              <a:t>Eos = taux d’ éosinophiles (cells/µl)</a:t>
            </a:r>
          </a:p>
          <a:p>
            <a:r>
              <a:rPr lang="en-GB" sz="700"/>
              <a:t>* Considérer si eos ≥ 100 ET ≥ 2 exacerbations modérées/1 hospitalisation</a:t>
            </a:r>
          </a:p>
          <a:p>
            <a:r>
              <a:rPr lang="en-GB" sz="700"/>
              <a:t>**Considérer la désescalade des CSI ou switch si pneumonie, indication initiale inappropriée ou absence de réponse aux CSI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33233-2994-4556-B6EB-1EA4B8744940}"/>
              </a:ext>
            </a:extLst>
          </p:cNvPr>
          <p:cNvSpPr txBox="1"/>
          <p:nvPr/>
        </p:nvSpPr>
        <p:spPr>
          <a:xfrm>
            <a:off x="2996186" y="3207665"/>
            <a:ext cx="119481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/>
              <a:t>Envisager</a:t>
            </a:r>
            <a:r>
              <a:rPr lang="en-GB" sz="800" dirty="0"/>
              <a:t> de changer </a:t>
            </a:r>
            <a:r>
              <a:rPr lang="en-GB" sz="800" dirty="0" err="1"/>
              <a:t>d’inhalateur</a:t>
            </a:r>
            <a:r>
              <a:rPr lang="en-GB" sz="800" dirty="0"/>
              <a:t> </a:t>
            </a:r>
            <a:r>
              <a:rPr lang="en-GB" sz="800" dirty="0" err="1"/>
              <a:t>ou</a:t>
            </a:r>
            <a:r>
              <a:rPr lang="en-GB" sz="800" dirty="0"/>
              <a:t> de </a:t>
            </a:r>
            <a:r>
              <a:rPr lang="en-GB" sz="800" dirty="0" err="1"/>
              <a:t>molécules</a:t>
            </a:r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Analyser (et </a:t>
            </a:r>
            <a:r>
              <a:rPr lang="en-GB" sz="800" dirty="0" err="1"/>
              <a:t>traiter</a:t>
            </a:r>
            <a:r>
              <a:rPr lang="en-GB" sz="800" dirty="0"/>
              <a:t>) </a:t>
            </a:r>
            <a:r>
              <a:rPr lang="en-GB" sz="800" dirty="0" err="1"/>
              <a:t>d’autres</a:t>
            </a:r>
            <a:r>
              <a:rPr lang="en-GB" sz="800" dirty="0"/>
              <a:t> causes de </a:t>
            </a:r>
            <a:r>
              <a:rPr lang="en-GB" sz="800" dirty="0" err="1"/>
              <a:t>dyspnée</a:t>
            </a:r>
            <a:endParaRPr lang="en-GB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24" y="175756"/>
            <a:ext cx="4967859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Étapes </a:t>
            </a:r>
            <a:r>
              <a:rPr dirty="0" err="1"/>
              <a:t>suivantes</a:t>
            </a:r>
            <a:r>
              <a:rPr dirty="0"/>
              <a:t> pour </a:t>
            </a:r>
            <a:r>
              <a:rPr spc="-5" dirty="0" err="1"/>
              <a:t>Mme</a:t>
            </a:r>
            <a:r>
              <a:rPr spc="-35" dirty="0"/>
              <a:t> </a:t>
            </a:r>
            <a:r>
              <a:rPr spc="-10" dirty="0" err="1"/>
              <a:t>Vitalina</a:t>
            </a:r>
            <a:r>
              <a:rPr dirty="0"/>
              <a:t> 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3960" y="2616578"/>
            <a:ext cx="468630" cy="633095"/>
            <a:chOff x="1093960" y="2616578"/>
            <a:chExt cx="468630" cy="633095"/>
          </a:xfrm>
        </p:grpSpPr>
        <p:sp>
          <p:nvSpPr>
            <p:cNvPr id="4" name="object 4"/>
            <p:cNvSpPr/>
            <p:nvPr/>
          </p:nvSpPr>
          <p:spPr>
            <a:xfrm>
              <a:off x="1093960" y="2616578"/>
              <a:ext cx="468435" cy="6327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9283" y="2631948"/>
              <a:ext cx="402590" cy="568960"/>
            </a:xfrm>
            <a:custGeom>
              <a:avLst/>
              <a:gdLst/>
              <a:ahLst/>
              <a:cxnLst/>
              <a:rect l="l" t="t" r="r" b="b"/>
              <a:pathLst>
                <a:path w="402590" h="568960">
                  <a:moveTo>
                    <a:pt x="301752" y="0"/>
                  </a:moveTo>
                  <a:lnTo>
                    <a:pt x="100584" y="0"/>
                  </a:lnTo>
                  <a:lnTo>
                    <a:pt x="100584" y="367283"/>
                  </a:lnTo>
                  <a:lnTo>
                    <a:pt x="0" y="367283"/>
                  </a:lnTo>
                  <a:lnTo>
                    <a:pt x="201168" y="568451"/>
                  </a:lnTo>
                  <a:lnTo>
                    <a:pt x="402335" y="367283"/>
                  </a:lnTo>
                  <a:lnTo>
                    <a:pt x="301752" y="367283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9283" y="2631948"/>
              <a:ext cx="402590" cy="568960"/>
            </a:xfrm>
            <a:custGeom>
              <a:avLst/>
              <a:gdLst/>
              <a:ahLst/>
              <a:cxnLst/>
              <a:rect l="l" t="t" r="r" b="b"/>
              <a:pathLst>
                <a:path w="402590" h="568960">
                  <a:moveTo>
                    <a:pt x="0" y="367283"/>
                  </a:moveTo>
                  <a:lnTo>
                    <a:pt x="100584" y="367283"/>
                  </a:lnTo>
                  <a:lnTo>
                    <a:pt x="100584" y="0"/>
                  </a:lnTo>
                  <a:lnTo>
                    <a:pt x="301752" y="0"/>
                  </a:lnTo>
                  <a:lnTo>
                    <a:pt x="301752" y="367283"/>
                  </a:lnTo>
                  <a:lnTo>
                    <a:pt x="402335" y="367283"/>
                  </a:lnTo>
                  <a:lnTo>
                    <a:pt x="201168" y="568451"/>
                  </a:lnTo>
                  <a:lnTo>
                    <a:pt x="0" y="367283"/>
                  </a:lnTo>
                  <a:close/>
                </a:path>
              </a:pathLst>
            </a:custGeom>
            <a:ln w="9143">
              <a:solidFill>
                <a:srgbClr val="B6DCD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527" y="3285185"/>
            <a:ext cx="1957070" cy="112395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0C1C1D"/>
                </a:solidFill>
                <a:latin typeface="Arial"/>
                <a:cs typeface="Arial"/>
              </a:rPr>
              <a:t>Nous</a:t>
            </a:r>
            <a:r>
              <a:rPr sz="1200" b="1" spc="-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b="1" spc="-5">
                <a:solidFill>
                  <a:srgbClr val="0C1C1D"/>
                </a:solidFill>
                <a:latin typeface="Arial"/>
                <a:cs typeface="Arial"/>
              </a:rPr>
              <a:t>devons :</a:t>
            </a:r>
            <a:r>
              <a:t> </a:t>
            </a:r>
            <a:endParaRPr sz="12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Char char="•"/>
              <a:tabLst>
                <a:tab pos="227329" algn="l"/>
                <a:tab pos="227965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Gérer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les</a:t>
            </a:r>
            <a:r>
              <a:rPr sz="1200" spc="-7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exacerbations</a:t>
            </a:r>
            <a:r>
              <a:t> </a:t>
            </a:r>
            <a:endParaRPr sz="12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lr>
                <a:srgbClr val="0C1C1D"/>
              </a:buClr>
              <a:buChar char="•"/>
              <a:tabLst>
                <a:tab pos="227329" algn="l"/>
                <a:tab pos="227965" algn="l"/>
              </a:tabLst>
            </a:pPr>
            <a:r>
              <a:rPr sz="1200">
                <a:solidFill>
                  <a:srgbClr val="C00000"/>
                </a:solidFill>
                <a:latin typeface="Arial"/>
                <a:cs typeface="Arial"/>
              </a:rPr>
              <a:t>Supprimer</a:t>
            </a:r>
            <a:r>
              <a:rPr sz="12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C00000"/>
                </a:solidFill>
                <a:latin typeface="Arial"/>
                <a:cs typeface="Arial"/>
              </a:rPr>
              <a:t>les SCI</a:t>
            </a:r>
            <a:endParaRPr sz="12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Initier LABA +</a:t>
            </a:r>
            <a:r>
              <a:rPr sz="1200" spc="-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LAMA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184785" marR="106680" indent="-172720">
              <a:lnSpc>
                <a:spcPct val="100000"/>
              </a:lnSpc>
              <a:buClr>
                <a:srgbClr val="0C1C1D"/>
              </a:buClr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t>	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Recommander</a:t>
            </a:r>
            <a:r>
              <a:rPr sz="1200" spc="-6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une réhabilitation pulmonaire</a:t>
            </a:r>
            <a: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2483" y="73152"/>
            <a:ext cx="1115568" cy="717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2158" y="4746142"/>
            <a:ext cx="4895215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latin typeface="Arial"/>
                <a:cs typeface="Arial"/>
              </a:rPr>
              <a:t>Le </a:t>
            </a:r>
            <a:r>
              <a:rPr sz="800" spc="-5">
                <a:latin typeface="Arial"/>
                <a:cs typeface="Arial"/>
              </a:rPr>
              <a:t>Global </a:t>
            </a:r>
            <a:r>
              <a:rPr sz="800">
                <a:latin typeface="Arial"/>
                <a:cs typeface="Arial"/>
              </a:rPr>
              <a:t>Initiative </a:t>
            </a:r>
            <a:r>
              <a:rPr sz="800" spc="-5">
                <a:latin typeface="Arial"/>
                <a:cs typeface="Arial"/>
              </a:rPr>
              <a:t>for Chronic </a:t>
            </a:r>
            <a:r>
              <a:rPr sz="800">
                <a:latin typeface="Arial"/>
                <a:cs typeface="Arial"/>
              </a:rPr>
              <a:t>Obstructive </a:t>
            </a:r>
            <a:r>
              <a:rPr sz="800" spc="-5">
                <a:latin typeface="Arial"/>
                <a:cs typeface="Arial"/>
              </a:rPr>
              <a:t>Lung </a:t>
            </a:r>
            <a:r>
              <a:rPr sz="800">
                <a:latin typeface="Arial"/>
                <a:cs typeface="Arial"/>
              </a:rPr>
              <a:t>Disease </a:t>
            </a:r>
            <a:r>
              <a:rPr sz="800" spc="-5">
                <a:latin typeface="Arial"/>
                <a:cs typeface="Arial"/>
              </a:rPr>
              <a:t>(GOLD) 2020. Informations disponibles sur le site :</a:t>
            </a:r>
            <a:r>
              <a:rPr sz="800" spc="80">
                <a:latin typeface="Arial"/>
                <a:cs typeface="Arial"/>
              </a:rPr>
              <a:t>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>
                <a:latin typeface="Arial"/>
                <a:cs typeface="Arial"/>
              </a:rPr>
              <a:t>.</a:t>
            </a:r>
            <a:r>
              <a:rPr sz="800">
                <a:latin typeface="Arial"/>
                <a:cs typeface="Arial"/>
              </a:rPr>
              <a:t> 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194369" y="1170467"/>
            <a:ext cx="5267325" cy="3488690"/>
            <a:chOff x="3194369" y="1170467"/>
            <a:chExt cx="5267325" cy="3488690"/>
          </a:xfrm>
        </p:grpSpPr>
        <p:sp>
          <p:nvSpPr>
            <p:cNvPr id="11" name="object 11"/>
            <p:cNvSpPr/>
            <p:nvPr/>
          </p:nvSpPr>
          <p:spPr>
            <a:xfrm>
              <a:off x="3194369" y="1170467"/>
              <a:ext cx="5266816" cy="34883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6251" y="1935479"/>
              <a:ext cx="338327" cy="6370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2379" y="994917"/>
            <a:ext cx="2113280" cy="94043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30">
                <a:solidFill>
                  <a:srgbClr val="0C1C1D"/>
                </a:solidFill>
                <a:latin typeface="Arial"/>
                <a:cs typeface="Arial"/>
              </a:rPr>
              <a:t>Score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du CAT :</a:t>
            </a:r>
            <a:r>
              <a:rPr sz="1200" spc="-1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28</a:t>
            </a:r>
            <a:r>
              <a:t> 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2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exacerbations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modérées</a:t>
            </a:r>
            <a:r>
              <a:rPr sz="1200" spc="-1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au cours</a:t>
            </a:r>
            <a:r>
              <a:t> 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des 12</a:t>
            </a:r>
            <a:r>
              <a:rPr sz="1200" spc="-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derniers mois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Pas</a:t>
            </a:r>
            <a:r>
              <a:rPr sz="1200" spc="-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d'éosinophles</a:t>
            </a:r>
            <a:r>
              <a:t> 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Non fumeur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1B40C-5C17-43E4-BE4E-91D2503457B4}"/>
              </a:ext>
            </a:extLst>
          </p:cNvPr>
          <p:cNvSpPr txBox="1"/>
          <p:nvPr/>
        </p:nvSpPr>
        <p:spPr>
          <a:xfrm>
            <a:off x="3073591" y="1093354"/>
            <a:ext cx="5387594" cy="8463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700"/>
              <a:t>Si la réponse est appropriée au traitement initial, maintenez la</a:t>
            </a:r>
          </a:p>
          <a:p>
            <a:pPr marL="228600" indent="-228600">
              <a:buAutoNum type="arabicPeriod"/>
            </a:pPr>
            <a:r>
              <a:rPr lang="en-GB" sz="700"/>
              <a:t>Sinon :  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considérer le symptôme pathognomonique prédominant à cibler (dyspnée ou exacerbations)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sz="700"/>
              <a:t>utiliser le schéma des exacerbations si la dyspnée et les exacerbations ont besoin d’être ciblées toutes les deux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placer le patient le box qui correspond à son traitement actuel et suivre les indications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évaluer la réponse, ajuster et réviser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700"/>
              <a:t>Ces recommandations ne dépendent pas de l’évaluation ABCD au diagnostic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3E227-4E9C-49EA-A8A1-4B672FEEFF62}"/>
              </a:ext>
            </a:extLst>
          </p:cNvPr>
          <p:cNvSpPr txBox="1"/>
          <p:nvPr/>
        </p:nvSpPr>
        <p:spPr>
          <a:xfrm>
            <a:off x="3110177" y="4228269"/>
            <a:ext cx="5351008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/>
              <a:t>Eos = taux d’ éosinophiles (cells/µl)</a:t>
            </a:r>
          </a:p>
          <a:p>
            <a:r>
              <a:rPr lang="en-GB" sz="700"/>
              <a:t>* Considérer si eos ≥ 100 ET ≥ 2 exacerbations modérées/1 hospitalisation</a:t>
            </a:r>
          </a:p>
          <a:p>
            <a:r>
              <a:rPr lang="en-GB" sz="700"/>
              <a:t>**Considérer la désescalade des CSI ou switch si pneumonie, indication initiale inappropriée ou absence de réponse aux CSI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EC0E8-3277-48EB-BFF7-B86DBEB28B48}"/>
              </a:ext>
            </a:extLst>
          </p:cNvPr>
          <p:cNvSpPr txBox="1"/>
          <p:nvPr/>
        </p:nvSpPr>
        <p:spPr>
          <a:xfrm>
            <a:off x="3064626" y="3247813"/>
            <a:ext cx="120257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err="1"/>
              <a:t>Envisager</a:t>
            </a:r>
            <a:r>
              <a:rPr lang="en-GB" sz="800" dirty="0"/>
              <a:t> de changer </a:t>
            </a:r>
            <a:r>
              <a:rPr lang="en-GB" sz="800" dirty="0" err="1"/>
              <a:t>d’inhalateur</a:t>
            </a:r>
            <a:r>
              <a:rPr lang="en-GB" sz="800" dirty="0"/>
              <a:t> </a:t>
            </a:r>
            <a:r>
              <a:rPr lang="en-GB" sz="800" dirty="0" err="1"/>
              <a:t>ou</a:t>
            </a:r>
            <a:r>
              <a:rPr lang="en-GB" sz="800" dirty="0"/>
              <a:t> de </a:t>
            </a:r>
            <a:r>
              <a:rPr lang="en-GB" sz="800" dirty="0" err="1"/>
              <a:t>molécules</a:t>
            </a:r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Analyser (et </a:t>
            </a:r>
            <a:r>
              <a:rPr lang="en-GB" sz="800" dirty="0" err="1"/>
              <a:t>traiter</a:t>
            </a:r>
            <a:r>
              <a:rPr lang="en-GB" sz="800" dirty="0"/>
              <a:t>) </a:t>
            </a:r>
            <a:r>
              <a:rPr lang="en-GB" sz="800" dirty="0" err="1"/>
              <a:t>d’autres</a:t>
            </a:r>
            <a:r>
              <a:rPr lang="en-GB" sz="800" dirty="0"/>
              <a:t> causes de </a:t>
            </a:r>
            <a:r>
              <a:rPr lang="en-GB" sz="800" dirty="0" err="1"/>
              <a:t>dyspnée</a:t>
            </a:r>
            <a:endParaRPr lang="en-GB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468" y="1261872"/>
            <a:ext cx="833134" cy="130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5358" y="1289176"/>
            <a:ext cx="7254240" cy="249555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99085" marR="5080" indent="-287020">
              <a:lnSpc>
                <a:spcPct val="1501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Apprentissage d'autogestion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(plan d'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action écrit) personnalisé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qui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prends </a:t>
            </a:r>
            <a:r>
              <a:rPr sz="1800" spc="-15">
                <a:solidFill>
                  <a:srgbClr val="0C1C1D"/>
                </a:solidFill>
                <a:latin typeface="Arial"/>
                <a:cs typeface="Arial"/>
              </a:rPr>
              <a:t>en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compte</a:t>
            </a:r>
            <a:r>
              <a:rPr sz="1800" spc="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 :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108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facteurs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de risque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à éviter </a:t>
            </a:r>
            <a:r>
              <a:rPr sz="1800" u="heavy" spc="-5">
                <a:solidFill>
                  <a:srgbClr val="0C1C1D"/>
                </a:solidFill>
                <a:uFill>
                  <a:solidFill>
                    <a:srgbClr val="0C1C1D"/>
                  </a:solidFill>
                </a:uFill>
                <a:latin typeface="Arial"/>
                <a:cs typeface="Arial"/>
              </a:rPr>
              <a:t>comme les foyers</a:t>
            </a:r>
            <a:r>
              <a:rPr sz="1800" u="heavy" spc="70">
                <a:solidFill>
                  <a:srgbClr val="0C1C1D"/>
                </a:solidFill>
                <a:uFill>
                  <a:solidFill>
                    <a:srgbClr val="0C1C1D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>
                <a:solidFill>
                  <a:srgbClr val="0C1C1D"/>
                </a:solidFill>
                <a:uFill>
                  <a:solidFill>
                    <a:srgbClr val="0C1C1D"/>
                  </a:solidFill>
                </a:uFill>
                <a:latin typeface="Arial"/>
                <a:cs typeface="Arial"/>
              </a:rPr>
              <a:t>non protégés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108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Comment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surveiller/gérer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l'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aggravation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des</a:t>
            </a:r>
            <a:r>
              <a:rPr sz="1800" spc="6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symptômes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756285" marR="317500" lvl="1" indent="-287020">
              <a:lnSpc>
                <a:spcPct val="15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Qui contacter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en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cas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d'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exacerbation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après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le retrait</a:t>
            </a:r>
            <a:r>
              <a:rPr sz="1800" spc="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du SCI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8202" y="180212"/>
            <a:ext cx="6138038" cy="87884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863725" marR="5080" indent="-1384300" algn="ctr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Gérer</a:t>
            </a:r>
            <a:r>
              <a:rPr spc="-5" dirty="0"/>
              <a:t> </a:t>
            </a:r>
            <a:r>
              <a:rPr spc="-15" dirty="0" err="1"/>
              <a:t>l’exacerbation</a:t>
            </a:r>
            <a:r>
              <a:rPr spc="-15" dirty="0"/>
              <a:t> de </a:t>
            </a:r>
            <a:r>
              <a:rPr spc="-10" dirty="0"/>
              <a:t>la BPCO </a:t>
            </a:r>
            <a:r>
              <a:rPr dirty="0"/>
              <a:t>de </a:t>
            </a:r>
            <a:r>
              <a:rPr dirty="0" err="1"/>
              <a:t>Mme</a:t>
            </a:r>
            <a:r>
              <a:rPr dirty="0"/>
              <a:t> </a:t>
            </a:r>
            <a:r>
              <a:rPr dirty="0" err="1"/>
              <a:t>Vitalina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158" y="4746142"/>
            <a:ext cx="4895215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latin typeface="Arial"/>
                <a:cs typeface="Arial"/>
              </a:rPr>
              <a:t>Le </a:t>
            </a:r>
            <a:r>
              <a:rPr sz="800" spc="-5">
                <a:latin typeface="Arial"/>
                <a:cs typeface="Arial"/>
              </a:rPr>
              <a:t>Global </a:t>
            </a:r>
            <a:r>
              <a:rPr sz="800">
                <a:latin typeface="Arial"/>
                <a:cs typeface="Arial"/>
              </a:rPr>
              <a:t>Initiative </a:t>
            </a:r>
            <a:r>
              <a:rPr sz="800" spc="-5">
                <a:latin typeface="Arial"/>
                <a:cs typeface="Arial"/>
              </a:rPr>
              <a:t>for Chronic </a:t>
            </a:r>
            <a:r>
              <a:rPr sz="800">
                <a:latin typeface="Arial"/>
                <a:cs typeface="Arial"/>
              </a:rPr>
              <a:t>Obstructive </a:t>
            </a:r>
            <a:r>
              <a:rPr sz="800" spc="-5">
                <a:latin typeface="Arial"/>
                <a:cs typeface="Arial"/>
              </a:rPr>
              <a:t>Lung </a:t>
            </a:r>
            <a:r>
              <a:rPr sz="800">
                <a:latin typeface="Arial"/>
                <a:cs typeface="Arial"/>
              </a:rPr>
              <a:t>Disease </a:t>
            </a:r>
            <a:r>
              <a:rPr sz="800" spc="-5">
                <a:latin typeface="Arial"/>
                <a:cs typeface="Arial"/>
              </a:rPr>
              <a:t>(GOLD) 2020. Informations disponibles sur le site :</a:t>
            </a:r>
            <a:r>
              <a:rPr sz="800" spc="80">
                <a:latin typeface="Arial"/>
                <a:cs typeface="Arial"/>
              </a:rPr>
              <a:t>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>
                <a:latin typeface="Arial"/>
                <a:cs typeface="Arial"/>
              </a:rPr>
              <a:t>.</a:t>
            </a:r>
            <a:r>
              <a:rPr sz="80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152371"/>
            <a:ext cx="4171315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Étapes </a:t>
            </a:r>
            <a:r>
              <a:rPr dirty="0" err="1"/>
              <a:t>suivantes</a:t>
            </a:r>
            <a:r>
              <a:rPr dirty="0"/>
              <a:t> </a:t>
            </a:r>
            <a:r>
              <a:rPr spc="-5" dirty="0"/>
              <a:t>pour </a:t>
            </a:r>
            <a:r>
              <a:rPr spc="-5" dirty="0" err="1"/>
              <a:t>Mme</a:t>
            </a:r>
            <a:r>
              <a:rPr spc="-20" dirty="0"/>
              <a:t> </a:t>
            </a:r>
            <a:r>
              <a:rPr spc="-10" dirty="0" err="1"/>
              <a:t>Vitalina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315468" y="1345691"/>
            <a:ext cx="833134" cy="130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2394" y="1191849"/>
            <a:ext cx="7174230" cy="3014287"/>
          </a:xfrm>
          <a:prstGeom prst="rect">
            <a:avLst/>
          </a:prstGeom>
        </p:spPr>
        <p:txBody>
          <a:bodyPr vert="horz" wrap="square" lIns="0" tIns="15049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Retirer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CSI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Mme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0050A"/>
                </a:solidFill>
                <a:latin typeface="Arial"/>
                <a:cs typeface="Arial"/>
              </a:rPr>
              <a:t>Vitalina</a:t>
            </a:r>
            <a:r>
              <a:rPr sz="1600" b="1" spc="-8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00050A"/>
                </a:solidFill>
                <a:latin typeface="Arial"/>
                <a:cs typeface="Arial"/>
              </a:rPr>
              <a:t>puisqu</a:t>
            </a:r>
            <a:r>
              <a:rPr sz="1600" b="1" spc="-10" dirty="0">
                <a:solidFill>
                  <a:srgbClr val="00050A"/>
                </a:solidFill>
                <a:latin typeface="Arial"/>
                <a:cs typeface="Arial"/>
              </a:rPr>
              <a:t>' :</a:t>
            </a:r>
            <a:r>
              <a:rPr sz="1600" dirty="0"/>
              <a:t> 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050A"/>
                </a:solidFill>
                <a:latin typeface="Arial"/>
                <a:cs typeface="Arial"/>
              </a:rPr>
              <a:t>Il </a:t>
            </a:r>
            <a:r>
              <a:rPr sz="1600" spc="-5" dirty="0" err="1">
                <a:solidFill>
                  <a:srgbClr val="00050A"/>
                </a:solidFill>
                <a:latin typeface="Arial"/>
                <a:cs typeface="Arial"/>
              </a:rPr>
              <a:t>n'y</a:t>
            </a:r>
            <a:r>
              <a:rPr sz="1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0050A"/>
                </a:solidFill>
                <a:latin typeface="Arial"/>
                <a:cs typeface="Arial"/>
              </a:rPr>
              <a:t>a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aucune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indication 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bénéfices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cliniques</a:t>
            </a:r>
            <a:r>
              <a:rPr sz="1600" dirty="0" err="1">
                <a:solidFill>
                  <a:srgbClr val="0C1C1D"/>
                </a:solidFill>
                <a:latin typeface="Arial"/>
                <a:cs typeface="Arial"/>
              </a:rPr>
              <a:t>pour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C1C1D"/>
                </a:solidFill>
                <a:latin typeface="Arial"/>
                <a:cs typeface="Arial"/>
              </a:rPr>
              <a:t>Mme</a:t>
            </a:r>
            <a:r>
              <a:rPr sz="1600" spc="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sz="1600" dirty="0"/>
              <a:t> </a:t>
            </a:r>
            <a:endParaRPr sz="1600" dirty="0">
              <a:latin typeface="Arial"/>
              <a:cs typeface="Arial"/>
            </a:endParaRPr>
          </a:p>
          <a:p>
            <a:pPr marL="355600" marR="1062990" indent="-342900">
              <a:lnSpc>
                <a:spcPts val="324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600" dirty="0" err="1">
                <a:solidFill>
                  <a:srgbClr val="0C1C1D"/>
                </a:solidFill>
                <a:latin typeface="Arial"/>
                <a:cs typeface="Arial"/>
              </a:rPr>
              <a:t>CSI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sont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contre-indiqués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dans le </a:t>
            </a:r>
            <a:r>
              <a:rPr sz="1600" dirty="0" err="1">
                <a:solidFill>
                  <a:srgbClr val="0C1C1D"/>
                </a:solidFill>
                <a:latin typeface="Arial"/>
                <a:cs typeface="Arial"/>
              </a:rPr>
              <a:t>cas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600" dirty="0" err="1">
                <a:solidFill>
                  <a:srgbClr val="0C1C1D"/>
                </a:solidFill>
                <a:latin typeface="Arial"/>
                <a:cs typeface="Arial"/>
              </a:rPr>
              <a:t>Mme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au vu de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comorbidités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actuelles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(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diabète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,</a:t>
            </a:r>
            <a:r>
              <a:rPr sz="1600" spc="3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ostéoporose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)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Mme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devrait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être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initiée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à la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bithérapie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C1C1D"/>
                </a:solidFill>
                <a:latin typeface="Arial"/>
                <a:cs typeface="Arial"/>
              </a:rPr>
              <a:t>LABA+</a:t>
            </a:r>
            <a:r>
              <a:rPr sz="1600" b="1" spc="-10" dirty="0">
                <a:solidFill>
                  <a:srgbClr val="0C1C1D"/>
                </a:solidFill>
                <a:latin typeface="Arial"/>
                <a:cs typeface="Arial"/>
              </a:rPr>
              <a:t> LAMA</a:t>
            </a:r>
            <a:r>
              <a:rPr sz="1600" dirty="0"/>
              <a:t> 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Elle doit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être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formée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/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évaluée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pour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sa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technique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d’inhalation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et</a:t>
            </a:r>
            <a:r>
              <a:rPr sz="1600" spc="114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préférence</a:t>
            </a:r>
            <a:r>
              <a:rPr sz="1600" dirty="0"/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si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1C1D"/>
                </a:solidFill>
                <a:latin typeface="Arial"/>
                <a:cs typeface="Arial"/>
              </a:rPr>
              <a:t>possible,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conserver </a:t>
            </a:r>
            <a:r>
              <a:rPr sz="1600" spc="-15" dirty="0">
                <a:solidFill>
                  <a:srgbClr val="0C1C1D"/>
                </a:solidFill>
                <a:latin typeface="Arial"/>
                <a:cs typeface="Arial"/>
              </a:rPr>
              <a:t>le </a:t>
            </a:r>
            <a:r>
              <a:rPr sz="1600" spc="-15" dirty="0" err="1">
                <a:solidFill>
                  <a:srgbClr val="0C1C1D"/>
                </a:solidFill>
                <a:latin typeface="Arial"/>
                <a:cs typeface="Arial"/>
              </a:rPr>
              <a:t>même</a:t>
            </a:r>
            <a:r>
              <a:rPr sz="1600" spc="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inhalateur</a:t>
            </a:r>
            <a:r>
              <a:rPr sz="1600" dirty="0"/>
              <a:t> 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Mme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Vitalina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devrait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être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5" dirty="0" err="1">
                <a:solidFill>
                  <a:srgbClr val="0C1C1D"/>
                </a:solidFill>
                <a:latin typeface="Arial"/>
                <a:cs typeface="Arial"/>
              </a:rPr>
              <a:t>orientée</a:t>
            </a:r>
            <a:r>
              <a:rPr sz="1600" b="1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vers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600" b="1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réhabilitation</a:t>
            </a:r>
            <a:r>
              <a:rPr sz="1600" b="1" spc="-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dirty="0" err="1">
                <a:solidFill>
                  <a:srgbClr val="0C1C1D"/>
                </a:solidFill>
                <a:latin typeface="Arial"/>
                <a:cs typeface="Arial"/>
              </a:rPr>
              <a:t>pulmonaire</a:t>
            </a:r>
            <a:r>
              <a:rPr sz="1600"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3901" y="151333"/>
            <a:ext cx="5200015" cy="7575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Réfléchir</a:t>
            </a:r>
            <a:r>
              <a:rPr sz="2400" spc="15"/>
              <a:t> </a:t>
            </a:r>
            <a:r>
              <a:rPr sz="2400" spc="-5"/>
              <a:t>aux</a:t>
            </a:r>
            <a:r>
              <a:t> </a:t>
            </a:r>
            <a:endParaRPr sz="2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/>
              <a:t>autres </a:t>
            </a:r>
            <a:r>
              <a:rPr sz="2400" spc="-20"/>
              <a:t>conditions de </a:t>
            </a:r>
            <a:r>
              <a:rPr sz="2400" spc="-5"/>
              <a:t>Mme</a:t>
            </a:r>
            <a:r>
              <a:rPr sz="2400" spc="110"/>
              <a:t> </a:t>
            </a:r>
            <a:r>
              <a:rPr sz="2400" spc="-5"/>
              <a:t>Vitalina</a:t>
            </a:r>
            <a:r>
              <a:rPr sz="240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2494" y="943242"/>
            <a:ext cx="6758940" cy="3606165"/>
          </a:xfrm>
          <a:prstGeom prst="rect">
            <a:avLst/>
          </a:prstGeom>
        </p:spPr>
        <p:txBody>
          <a:bodyPr vert="horz" wrap="square" lIns="0" tIns="140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b="1" spc="-5">
                <a:solidFill>
                  <a:srgbClr val="0C1C1D"/>
                </a:solidFill>
                <a:latin typeface="Arial"/>
                <a:cs typeface="Arial"/>
              </a:rPr>
              <a:t>Quelle autre traitement </a:t>
            </a:r>
            <a:r>
              <a:rPr sz="1600" b="1" spc="-10">
                <a:solidFill>
                  <a:srgbClr val="0C1C1D"/>
                </a:solidFill>
                <a:latin typeface="Arial"/>
                <a:cs typeface="Arial"/>
              </a:rPr>
              <a:t>son médecin</a:t>
            </a:r>
            <a:r>
              <a:rPr sz="1600" b="1" spc="6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C1C1D"/>
                </a:solidFill>
                <a:latin typeface="Arial"/>
                <a:cs typeface="Arial"/>
              </a:rPr>
              <a:t>peut-il appliquer ?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 marL="299085" marR="439420" indent="-287020">
              <a:lnSpc>
                <a:spcPct val="150000"/>
              </a:lnSpc>
              <a:spcBef>
                <a:spcPts val="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>
                <a:solidFill>
                  <a:srgbClr val="0C1C1D"/>
                </a:solidFill>
                <a:latin typeface="Arial"/>
                <a:cs typeface="Arial"/>
              </a:rPr>
              <a:t>Diabètes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 :</a:t>
            </a:r>
            <a:r>
              <a:rPr sz="1400" spc="-11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évaluer</a:t>
            </a:r>
            <a:r>
              <a:rPr sz="1400" spc="-4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le traitement</a:t>
            </a:r>
            <a:r>
              <a:rPr sz="1400" spc="-3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et</a:t>
            </a:r>
            <a:r>
              <a:rPr sz="14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ajuster</a:t>
            </a:r>
            <a:r>
              <a:rPr sz="1400" spc="-3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la</a:t>
            </a:r>
            <a:r>
              <a:rPr sz="14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dose</a:t>
            </a:r>
            <a:r>
              <a:rPr sz="1400" spc="-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ou</a:t>
            </a:r>
            <a:r>
              <a:rPr sz="14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ajouter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400" spc="-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nouvelle</a:t>
            </a:r>
            <a:r>
              <a:rPr sz="1400" spc="-2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classe</a:t>
            </a:r>
            <a:r>
              <a:rPr sz="1400" spc="-1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de traitement antidiabétique (par. ex. iDDP4,</a:t>
            </a:r>
            <a:r>
              <a:rPr sz="1400" spc="-8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15">
                <a:solidFill>
                  <a:srgbClr val="0C1C1D"/>
                </a:solidFill>
                <a:latin typeface="Arial"/>
                <a:cs typeface="Arial"/>
              </a:rPr>
              <a:t>iSGLT2)</a:t>
            </a:r>
            <a:r>
              <a:t> </a:t>
            </a:r>
            <a:endParaRPr sz="1400">
              <a:latin typeface="Arial"/>
              <a:cs typeface="Arial"/>
            </a:endParaRPr>
          </a:p>
          <a:p>
            <a:pPr marL="299085" marR="521334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>
                <a:solidFill>
                  <a:srgbClr val="0C1C1D"/>
                </a:solidFill>
                <a:latin typeface="Arial"/>
                <a:cs typeface="Arial"/>
              </a:rPr>
              <a:t>Dépression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 :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augmenter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la dose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d'escitalopram à 20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et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offrir</a:t>
            </a:r>
            <a:r>
              <a:rPr sz="1400" spc="-13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un soutien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psychologique ? Orientation vers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un rendez-vous</a:t>
            </a:r>
            <a:r>
              <a:rPr sz="1400" spc="-13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en psychiatrie ?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Ajuster </a:t>
            </a:r>
            <a:r>
              <a:rPr sz="1400" b="1" spc="-10">
                <a:solidFill>
                  <a:srgbClr val="0C1C1D"/>
                </a:solidFill>
                <a:latin typeface="Arial"/>
                <a:cs typeface="Arial"/>
              </a:rPr>
              <a:t>le traitement </a:t>
            </a:r>
            <a:r>
              <a:rPr sz="1400" b="1" spc="-5">
                <a:solidFill>
                  <a:srgbClr val="0C1C1D"/>
                </a:solidFill>
                <a:latin typeface="Arial"/>
                <a:cs typeface="Arial"/>
              </a:rPr>
              <a:t>de l'hypertension et de</a:t>
            </a:r>
            <a:r>
              <a:rPr sz="1400" b="1" spc="-3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la dyslipidémie ?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Perindopril 5+ amlodipine 5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 spc="5">
                <a:solidFill>
                  <a:srgbClr val="0C1C1D"/>
                </a:solidFill>
                <a:latin typeface="Wingdings"/>
                <a:cs typeface="Wingdings"/>
              </a:rPr>
              <a:t></a:t>
            </a:r>
            <a:r>
              <a:rPr sz="1400" spc="5">
                <a:solidFill>
                  <a:srgbClr val="0C1C1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perindopril 10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+ amlodipine 5</a:t>
            </a:r>
            <a:r>
              <a:rPr sz="1400" spc="-229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t> 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44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Atorvastatine 10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>
                <a:solidFill>
                  <a:srgbClr val="0C1C1D"/>
                </a:solidFill>
                <a:latin typeface="Wingdings"/>
                <a:cs typeface="Wingdings"/>
              </a:rPr>
              <a:t></a:t>
            </a:r>
            <a:r>
              <a:rPr sz="1400">
                <a:solidFill>
                  <a:srgbClr val="0C1C1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Atorvastatine</a:t>
            </a:r>
            <a:r>
              <a:rPr sz="1400" spc="-29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20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car la patiente n’atteint pas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les objectifs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 fixés</a:t>
            </a:r>
            <a:r>
              <a:t> 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>
                <a:solidFill>
                  <a:srgbClr val="0C1C1D"/>
                </a:solidFill>
                <a:latin typeface="Arial"/>
                <a:cs typeface="Arial"/>
              </a:rPr>
              <a:t>Fibrillation </a:t>
            </a:r>
            <a:r>
              <a:rPr sz="1400" b="1" spc="-5">
                <a:solidFill>
                  <a:srgbClr val="0C1C1D"/>
                </a:solidFill>
                <a:latin typeface="Arial"/>
                <a:cs typeface="Arial"/>
              </a:rPr>
              <a:t>auriculaire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 :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maintenir</a:t>
            </a:r>
            <a:r>
              <a:rPr sz="1400" spc="-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la warfarine</a:t>
            </a:r>
            <a:r>
              <a:t> 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ts val="2520"/>
              </a:lnSpc>
              <a:spcBef>
                <a:spcPts val="2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>
                <a:solidFill>
                  <a:srgbClr val="0C1C1D"/>
                </a:solidFill>
                <a:latin typeface="Arial"/>
                <a:cs typeface="Arial"/>
              </a:rPr>
              <a:t>Ostéoporosise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 :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maintenir alendronique acide 70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mg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+ cholecalciférol 5600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UI</a:t>
            </a:r>
            <a:r>
              <a:rPr sz="1400" spc="-229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0C1C1D"/>
                </a:solidFill>
                <a:latin typeface="Arial"/>
                <a:cs typeface="Arial"/>
              </a:rPr>
              <a:t>(hebdomadaire),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sur quelle </a:t>
            </a:r>
            <a:r>
              <a:rPr sz="1400" spc="-4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C1C1D"/>
                </a:solidFill>
                <a:latin typeface="Arial"/>
                <a:cs typeface="Arial"/>
              </a:rPr>
              <a:t>durée ?</a:t>
            </a:r>
            <a: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" y="1461516"/>
            <a:ext cx="979932" cy="1303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182" y="1140968"/>
            <a:ext cx="7884159" cy="3263073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71780" marR="368935" indent="-25971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28571"/>
              <a:buFont typeface="Times New Roman"/>
              <a:buChar char="•"/>
              <a:tabLst>
                <a:tab pos="271780" algn="l"/>
                <a:tab pos="272415" algn="l"/>
              </a:tabLst>
            </a:pP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N’hésitez</a:t>
            </a:r>
            <a:r>
              <a:rPr sz="12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pas</a:t>
            </a:r>
            <a:r>
              <a:rPr sz="1200" spc="-3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à</a:t>
            </a:r>
            <a:r>
              <a:rPr sz="12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utiliser,</a:t>
            </a:r>
            <a:r>
              <a:rPr sz="1200" spc="-3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mettre à jour</a:t>
            </a:r>
            <a:r>
              <a:rPr sz="1200" spc="-4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et</a:t>
            </a:r>
            <a:r>
              <a:rPr sz="12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partager</a:t>
            </a:r>
            <a:r>
              <a:rPr sz="1200" spc="-3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quelques unes</a:t>
            </a:r>
            <a:r>
              <a:rPr sz="12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ou</a:t>
            </a:r>
            <a:r>
              <a:rPr sz="12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toutes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ces</a:t>
            </a:r>
            <a:r>
              <a:rPr sz="1200" spc="-4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diapositives</a:t>
            </a:r>
            <a:r>
              <a:rPr sz="1200" spc="-3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dans</a:t>
            </a:r>
            <a:r>
              <a:rPr sz="1200" spc="-1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vos</a:t>
            </a:r>
            <a:r>
              <a:rPr sz="1200" spc="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présentations non-commerciales destinées aux confrères ou</a:t>
            </a:r>
            <a:r>
              <a:rPr sz="1200" spc="-13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patients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6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lr>
                <a:srgbClr val="000000"/>
              </a:buClr>
              <a:buSzPct val="128571"/>
              <a:buFont typeface="Times New Roman"/>
              <a:buChar char="•"/>
              <a:tabLst>
                <a:tab pos="271780" algn="l"/>
                <a:tab pos="272415" algn="l"/>
              </a:tabLst>
            </a:pP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Au programme : une introduction générale à la prise en charge</a:t>
            </a:r>
            <a:r>
              <a:rPr sz="1200" spc="-29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de la multimorbidité chez les patients atteints de la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BPCO suivi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d'une étude de cas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lr>
                <a:srgbClr val="000000"/>
              </a:buClr>
              <a:buSzPct val="128571"/>
              <a:buFont typeface="Times New Roman"/>
              <a:buChar char="•"/>
              <a:tabLst>
                <a:tab pos="271780" algn="l"/>
                <a:tab pos="272415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diapositives sont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fournies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sous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licence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Créative Commons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CC</a:t>
            </a:r>
            <a:r>
              <a:rPr sz="1200" spc="-18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BY-NC-ND</a:t>
            </a:r>
            <a:r>
              <a:rPr sz="1600"/>
              <a:t> </a:t>
            </a:r>
            <a:endParaRPr sz="1200">
              <a:latin typeface="Arial"/>
              <a:cs typeface="Arial"/>
            </a:endParaRPr>
          </a:p>
          <a:p>
            <a:pPr marL="538480" marR="160020" lvl="1" indent="-26543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o"/>
              <a:tabLst>
                <a:tab pos="538480" algn="l"/>
                <a:tab pos="539115" algn="l"/>
              </a:tabLst>
            </a:pP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BY implique Attribution (l'obligation de créditer l’auteur et les autres parties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désignées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pour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cette attribution) ;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Char char="o"/>
              <a:tabLst>
                <a:tab pos="538480" algn="l"/>
                <a:tab pos="539115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NC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implique Pas d'utilisation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commerciale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(l’octroi de la licence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interdit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toute</a:t>
            </a:r>
            <a:r>
              <a:rPr sz="1200" spc="-24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utilisation commerciale) ;</a:t>
            </a:r>
            <a:r>
              <a:rPr sz="1600"/>
              <a:t> </a:t>
            </a:r>
            <a:endParaRPr sz="1200">
              <a:latin typeface="Arial"/>
              <a:cs typeface="Arial"/>
            </a:endParaRPr>
          </a:p>
          <a:p>
            <a:pPr marL="538480" lvl="1" indent="-266065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o"/>
              <a:tabLst>
                <a:tab pos="538480" algn="l"/>
                <a:tab pos="539115" algn="l"/>
              </a:tabLst>
            </a:pP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ND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implique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Pas de modification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(uniquement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les copies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conformes ou exactes du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document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peuvent être</a:t>
            </a:r>
            <a:r>
              <a:rPr sz="1200" spc="-1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partagées)</a:t>
            </a:r>
            <a:r>
              <a:rPr sz="1600"/>
              <a:t> 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o"/>
            </a:pPr>
            <a:endParaRPr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28571"/>
              <a:buFont typeface="Times New Roman"/>
              <a:buChar char="•"/>
              <a:tabLst>
                <a:tab pos="271780" algn="l"/>
                <a:tab pos="272415" algn="l"/>
              </a:tabLst>
            </a:pPr>
            <a:r>
              <a:rPr sz="1200" spc="5">
                <a:solidFill>
                  <a:srgbClr val="0C1C1D"/>
                </a:solidFill>
                <a:latin typeface="Arial"/>
                <a:cs typeface="Arial"/>
              </a:rPr>
              <a:t>Si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vous utilisez nos diapositives, veuillez conserver l’attribution de la source :</a:t>
            </a:r>
            <a:r>
              <a:rPr sz="1200" spc="-28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IPCRG </a:t>
            </a:r>
            <a:r>
              <a:rPr sz="1200">
                <a:solidFill>
                  <a:srgbClr val="0C1C1D"/>
                </a:solidFill>
                <a:latin typeface="Arial"/>
                <a:cs typeface="Arial"/>
              </a:rPr>
              <a:t>2020 </a:t>
            </a:r>
            <a:r>
              <a:rPr sz="1200" spc="-5">
                <a:solidFill>
                  <a:srgbClr val="0C1C1D"/>
                </a:solidFill>
                <a:latin typeface="Arial"/>
                <a:cs typeface="Arial"/>
              </a:rPr>
              <a:t>Multimorbidity</a:t>
            </a:r>
            <a:r>
              <a:rPr sz="1600"/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126056"/>
            <a:ext cx="4348480" cy="447558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15" dirty="0">
                <a:solidFill>
                  <a:srgbClr val="CC030A"/>
                </a:solidFill>
              </a:rPr>
              <a:t>À </a:t>
            </a:r>
            <a:r>
              <a:rPr sz="2600" spc="15" dirty="0" err="1">
                <a:solidFill>
                  <a:srgbClr val="CC030A"/>
                </a:solidFill>
              </a:rPr>
              <a:t>propos</a:t>
            </a:r>
            <a:r>
              <a:rPr sz="2600" spc="15" dirty="0">
                <a:solidFill>
                  <a:srgbClr val="CC030A"/>
                </a:solidFill>
              </a:rPr>
              <a:t> de </a:t>
            </a:r>
            <a:r>
              <a:rPr sz="2600" spc="15" dirty="0" err="1">
                <a:solidFill>
                  <a:srgbClr val="CC030A"/>
                </a:solidFill>
              </a:rPr>
              <a:t>ces</a:t>
            </a:r>
            <a:r>
              <a:rPr sz="2600" spc="-114" dirty="0">
                <a:solidFill>
                  <a:srgbClr val="CC030A"/>
                </a:solidFill>
              </a:rPr>
              <a:t> </a:t>
            </a:r>
            <a:r>
              <a:rPr sz="2600" spc="10" dirty="0">
                <a:solidFill>
                  <a:srgbClr val="CC030A"/>
                </a:solidFill>
              </a:rPr>
              <a:t>diapositives</a:t>
            </a:r>
            <a:r>
              <a:rPr dirty="0"/>
              <a:t> </a:t>
            </a:r>
            <a:endParaRPr sz="2600" dirty="0"/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068" y="4669028"/>
            <a:ext cx="7462520" cy="13208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La firme pharmaceutique Boehringer</a:t>
            </a:r>
            <a:r>
              <a:rPr sz="700" spc="3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Ingelheim</a:t>
            </a:r>
            <a:r>
              <a:rPr sz="700" spc="5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a encouragé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le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développement,</a:t>
            </a:r>
            <a:r>
              <a:rPr sz="700" spc="6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la</a:t>
            </a:r>
            <a:r>
              <a:rPr sz="700" spc="3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composition</a:t>
            </a:r>
            <a:r>
              <a:rPr sz="700" spc="3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et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l'</a:t>
            </a:r>
            <a:r>
              <a:rPr sz="700" spc="4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impression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de</a:t>
            </a:r>
            <a:r>
              <a:rPr sz="700" spc="5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ce document</a:t>
            </a:r>
            <a:r>
              <a:rPr sz="700" spc="6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en nous</a:t>
            </a:r>
            <a:r>
              <a:rPr sz="700" spc="3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octroyant</a:t>
            </a:r>
            <a:r>
              <a:rPr sz="700" spc="1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une</a:t>
            </a:r>
            <a:r>
              <a:rPr sz="700" spc="4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subvention éducative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illimitée.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Cependant</a:t>
            </a:r>
            <a:r>
              <a:rPr sz="700" spc="1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00050A"/>
                </a:solidFill>
                <a:latin typeface="Arial"/>
                <a:cs typeface="Arial"/>
              </a:rPr>
              <a:t>elle</a:t>
            </a:r>
            <a:r>
              <a:rPr sz="700" spc="3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n'</a:t>
            </a:r>
            <a:r>
              <a:rPr sz="700" spc="5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a</a:t>
            </a:r>
            <a:r>
              <a:rPr sz="700" spc="1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pas</a:t>
            </a:r>
            <a:r>
              <a:rPr sz="700" spc="2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contribué</a:t>
            </a:r>
            <a:r>
              <a:rPr sz="700" spc="4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à</a:t>
            </a:r>
            <a:r>
              <a:rPr sz="700" spc="2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son</a:t>
            </a:r>
            <a:r>
              <a:rPr sz="700" spc="2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050A"/>
                </a:solidFill>
                <a:latin typeface="Arial"/>
                <a:cs typeface="Arial"/>
              </a:rPr>
              <a:t>contenu.</a:t>
            </a:r>
            <a:r>
              <a:t> 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773" y="330453"/>
            <a:ext cx="4796155" cy="75148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 err="1"/>
              <a:t>Pharmacologique</a:t>
            </a:r>
            <a:r>
              <a:rPr sz="2400" dirty="0"/>
              <a:t> </a:t>
            </a:r>
            <a:r>
              <a:rPr sz="2400" spc="-20" dirty="0" err="1"/>
              <a:t>générale</a:t>
            </a:r>
            <a:r>
              <a:rPr sz="2400" spc="-20" dirty="0"/>
              <a:t> </a:t>
            </a:r>
            <a:r>
              <a:rPr sz="2400" spc="-5" dirty="0"/>
              <a:t>de </a:t>
            </a:r>
            <a:r>
              <a:rPr sz="2400" spc="-5" dirty="0" err="1"/>
              <a:t>Mme</a:t>
            </a:r>
            <a:r>
              <a:rPr sz="2400" spc="105" dirty="0"/>
              <a:t> </a:t>
            </a:r>
            <a:r>
              <a:rPr sz="2400" spc="-5" dirty="0" err="1"/>
              <a:t>Vitalina</a:t>
            </a:r>
            <a:r>
              <a:rPr sz="2400"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451104" y="1168908"/>
            <a:ext cx="876848" cy="1403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2816351"/>
            <a:ext cx="617219" cy="11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8123" y="1084326"/>
            <a:ext cx="5756910" cy="3318510"/>
          </a:xfrm>
          <a:prstGeom prst="rect">
            <a:avLst/>
          </a:prstGeom>
        </p:spPr>
        <p:txBody>
          <a:bodyPr vert="horz" wrap="square" lIns="0" tIns="149860" rIns="0" bIns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>
                <a:solidFill>
                  <a:srgbClr val="0C1C1D"/>
                </a:solidFill>
                <a:latin typeface="Arial"/>
                <a:cs typeface="Arial"/>
              </a:rPr>
              <a:t>Supprimer la </a:t>
            </a:r>
            <a:r>
              <a:rPr sz="1800" b="1">
                <a:solidFill>
                  <a:srgbClr val="0C1C1D"/>
                </a:solidFill>
                <a:latin typeface="Arial"/>
                <a:cs typeface="Arial"/>
              </a:rPr>
              <a:t>SCI et commencer </a:t>
            </a:r>
            <a:r>
              <a:rPr sz="1800" b="1" spc="-15">
                <a:solidFill>
                  <a:srgbClr val="0C1C1D"/>
                </a:solidFill>
                <a:latin typeface="Arial"/>
                <a:cs typeface="Arial"/>
              </a:rPr>
              <a:t>la bithérapie </a:t>
            </a:r>
            <a:r>
              <a:rPr sz="1800" b="1">
                <a:solidFill>
                  <a:srgbClr val="0C1C1D"/>
                </a:solidFill>
                <a:latin typeface="Arial"/>
                <a:cs typeface="Arial"/>
              </a:rPr>
              <a:t>LAMA </a:t>
            </a:r>
            <a:r>
              <a:rPr sz="1800" b="1" spc="-15">
                <a:solidFill>
                  <a:srgbClr val="0C1C1D"/>
                </a:solidFill>
                <a:latin typeface="Arial"/>
                <a:cs typeface="Arial"/>
              </a:rPr>
              <a:t>+</a:t>
            </a:r>
            <a:r>
              <a:rPr sz="1800" b="1" spc="-9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b="1" spc="-5">
                <a:solidFill>
                  <a:srgbClr val="0C1C1D"/>
                </a:solidFill>
                <a:latin typeface="Arial"/>
                <a:cs typeface="Arial"/>
              </a:rPr>
              <a:t>LAMA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Évaluer la technique</a:t>
            </a:r>
            <a:r>
              <a:rPr sz="1800" spc="-3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Évaluer d’inhalation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Évaluer le traitement</a:t>
            </a:r>
            <a:r>
              <a:rPr sz="1800" spc="-4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du diabète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Escitaloprame 20</a:t>
            </a:r>
            <a:r>
              <a:rPr sz="1800" spc="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Perindopril 10 mg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+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Amlodipine 5</a:t>
            </a:r>
            <a:r>
              <a:rPr sz="1800" spc="-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mg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Atorvastatine 20 mg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Maintenir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15">
                <a:solidFill>
                  <a:srgbClr val="0C1C1D"/>
                </a:solidFill>
                <a:latin typeface="Arial"/>
                <a:cs typeface="Arial"/>
              </a:rPr>
              <a:t>la Warfarine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Voir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le prochain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rendez-vous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pour</a:t>
            </a:r>
            <a:r>
              <a:rPr sz="1800" spc="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la réévaluation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432" y="1484375"/>
            <a:ext cx="4643627" cy="2793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984" y="1439417"/>
            <a:ext cx="3207385" cy="1732280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10">
                <a:solidFill>
                  <a:srgbClr val="0C1C1D"/>
                </a:solidFill>
                <a:latin typeface="Arial"/>
                <a:cs typeface="Arial"/>
              </a:rPr>
              <a:t>Confirmer</a:t>
            </a:r>
            <a:r>
              <a:rPr sz="160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DIAGNOSITIC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C1C1D"/>
              </a:buClr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Procéder à une ÉVALUATION</a:t>
            </a:r>
            <a:r>
              <a:rPr sz="1600" spc="-1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INITIALE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C1C1D"/>
              </a:buClr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Réévaluer</a:t>
            </a:r>
            <a:r>
              <a:rPr sz="1600" spc="-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PRISE EN CHARGE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C1C1D"/>
              </a:buClr>
              <a:buFont typeface="Arial"/>
              <a:buAutoNum type="arabicPeriod"/>
            </a:pPr>
            <a:endParaRPr sz="1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spc="-10">
                <a:solidFill>
                  <a:srgbClr val="0C1C1D"/>
                </a:solidFill>
                <a:latin typeface="Arial"/>
                <a:cs typeface="Arial"/>
              </a:rPr>
              <a:t>Toujours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AJUSTER et</a:t>
            </a:r>
            <a:r>
              <a:rPr sz="1600" spc="-12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RÉVISER</a:t>
            </a:r>
            <a: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9739" y="299465"/>
            <a:ext cx="5347970" cy="7569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021715" marR="5080" indent="-100965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Pendant la prise en charge </a:t>
            </a:r>
            <a:r>
              <a:rPr sz="2400"/>
              <a:t>du </a:t>
            </a:r>
            <a:r>
              <a:rPr sz="2400" spc="-5"/>
              <a:t>patient atteint de la </a:t>
            </a:r>
            <a:r>
              <a:rPr sz="2400"/>
              <a:t>BPCO </a:t>
            </a:r>
            <a:r>
              <a:rPr sz="2400" spc="-5"/>
              <a:t>et des maladies</a:t>
            </a:r>
            <a:r>
              <a:rPr sz="2400" spc="15"/>
              <a:t> </a:t>
            </a:r>
            <a:r>
              <a:rPr sz="2400" spc="-5"/>
              <a:t>comorbides</a:t>
            </a:r>
            <a:r>
              <a:t> 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158" y="4746142"/>
            <a:ext cx="4895215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latin typeface="Arial"/>
                <a:cs typeface="Arial"/>
              </a:rPr>
              <a:t>Le </a:t>
            </a:r>
            <a:r>
              <a:rPr sz="800" spc="-5">
                <a:latin typeface="Arial"/>
                <a:cs typeface="Arial"/>
              </a:rPr>
              <a:t>Global </a:t>
            </a:r>
            <a:r>
              <a:rPr sz="800">
                <a:latin typeface="Arial"/>
                <a:cs typeface="Arial"/>
              </a:rPr>
              <a:t>Initiative </a:t>
            </a:r>
            <a:r>
              <a:rPr sz="800" spc="-5">
                <a:latin typeface="Arial"/>
                <a:cs typeface="Arial"/>
              </a:rPr>
              <a:t>for Chronic </a:t>
            </a:r>
            <a:r>
              <a:rPr sz="800">
                <a:latin typeface="Arial"/>
                <a:cs typeface="Arial"/>
              </a:rPr>
              <a:t>Obstructive </a:t>
            </a:r>
            <a:r>
              <a:rPr sz="800" spc="-5">
                <a:latin typeface="Arial"/>
                <a:cs typeface="Arial"/>
              </a:rPr>
              <a:t>Lung </a:t>
            </a:r>
            <a:r>
              <a:rPr sz="800">
                <a:latin typeface="Arial"/>
                <a:cs typeface="Arial"/>
              </a:rPr>
              <a:t>Disease </a:t>
            </a:r>
            <a:r>
              <a:rPr sz="800" spc="-5">
                <a:latin typeface="Arial"/>
                <a:cs typeface="Arial"/>
              </a:rPr>
              <a:t>(GOLD) 2020. Informations disponibles sur le site :</a:t>
            </a:r>
            <a:r>
              <a:rPr sz="800" spc="80">
                <a:latin typeface="Arial"/>
                <a:cs typeface="Arial"/>
              </a:rPr>
              <a:t>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https://goldcopd.org/</a:t>
            </a:r>
            <a:r>
              <a:rPr sz="800" spc="-5">
                <a:latin typeface="Arial"/>
                <a:cs typeface="Arial"/>
              </a:rPr>
              <a:t>.</a:t>
            </a:r>
            <a:r>
              <a:rPr sz="800">
                <a:latin typeface="Arial"/>
                <a:cs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FC22B-D6D2-4565-92E7-2381B363DDF1}"/>
              </a:ext>
            </a:extLst>
          </p:cNvPr>
          <p:cNvSpPr txBox="1"/>
          <p:nvPr/>
        </p:nvSpPr>
        <p:spPr>
          <a:xfrm>
            <a:off x="4419599" y="1458899"/>
            <a:ext cx="3962400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1100" b="1"/>
              <a:t>Prise en charge de la BPCO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FA390-662C-476E-8247-B90EABF6404B}"/>
              </a:ext>
            </a:extLst>
          </p:cNvPr>
          <p:cNvSpPr txBox="1"/>
          <p:nvPr/>
        </p:nvSpPr>
        <p:spPr>
          <a:xfrm>
            <a:off x="5197372" y="1744511"/>
            <a:ext cx="143202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/>
              <a:t>Diagnostics</a:t>
            </a:r>
          </a:p>
          <a:p>
            <a:r>
              <a:rPr lang="en-GB" sz="700"/>
              <a:t>Symptômes</a:t>
            </a:r>
          </a:p>
          <a:p>
            <a:r>
              <a:rPr lang="en-GB" sz="700"/>
              <a:t>Facteurs de risques</a:t>
            </a:r>
          </a:p>
          <a:p>
            <a:r>
              <a:rPr lang="en-GB" sz="700"/>
              <a:t>Spirométrie (à répéter si limite)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9CDDB-8D50-4411-8436-E9073FC544A6}"/>
              </a:ext>
            </a:extLst>
          </p:cNvPr>
          <p:cNvSpPr txBox="1"/>
          <p:nvPr/>
        </p:nvSpPr>
        <p:spPr>
          <a:xfrm>
            <a:off x="5684786" y="2364001"/>
            <a:ext cx="1432027" cy="4154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/>
              <a:t>Ajuster</a:t>
            </a:r>
          </a:p>
          <a:p>
            <a:r>
              <a:rPr lang="en-GB" sz="700"/>
              <a:t>Pharmacothérapie</a:t>
            </a:r>
          </a:p>
          <a:p>
            <a:r>
              <a:rPr lang="en-GB" sz="700"/>
              <a:t>Non-pharmacothérapie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04166-0E5B-4F20-B83D-2B6FE0749D5D}"/>
              </a:ext>
            </a:extLst>
          </p:cNvPr>
          <p:cNvGrpSpPr/>
          <p:nvPr/>
        </p:nvGrpSpPr>
        <p:grpSpPr>
          <a:xfrm>
            <a:off x="7162800" y="2054877"/>
            <a:ext cx="1620216" cy="846386"/>
            <a:chOff x="1828800" y="3554729"/>
            <a:chExt cx="1524000" cy="8463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4E2DD-A8E0-4110-A72E-554644BF35C0}"/>
                </a:ext>
              </a:extLst>
            </p:cNvPr>
            <p:cNvSpPr txBox="1"/>
            <p:nvPr/>
          </p:nvSpPr>
          <p:spPr>
            <a:xfrm>
              <a:off x="1828800" y="3554729"/>
              <a:ext cx="1524000" cy="8463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700" b="1"/>
                <a:t>Évaluation initiale</a:t>
              </a:r>
            </a:p>
            <a:p>
              <a:r>
                <a:rPr lang="en-GB" sz="700"/>
                <a:t>VEMS</a:t>
              </a:r>
              <a:r>
                <a:rPr lang="en-GB" sz="700" baseline="-25000"/>
                <a:t>1</a:t>
              </a:r>
              <a:r>
                <a:rPr lang="en-GB" sz="700"/>
                <a:t> – </a:t>
              </a:r>
              <a:r>
                <a:rPr lang="en-GB" sz="700" b="1"/>
                <a:t>GOLD 1-4</a:t>
              </a:r>
              <a:r>
                <a:rPr lang="en-GB" sz="700"/>
                <a:t> </a:t>
              </a:r>
            </a:p>
            <a:p>
              <a:r>
                <a:rPr lang="en-GB" sz="700"/>
                <a:t>Symptômes (CAT ou mMRC)</a:t>
              </a:r>
            </a:p>
            <a:p>
              <a:r>
                <a:rPr lang="en-GB" sz="700"/>
                <a:t>Antécédents d’exacerbation</a:t>
              </a:r>
            </a:p>
            <a:p>
              <a:r>
                <a:rPr lang="en-GB" sz="700"/>
                <a:t>Statut tabagique</a:t>
              </a:r>
            </a:p>
            <a:p>
              <a:r>
                <a:rPr lang="en-GB" sz="700"/>
                <a:t>α1 – antitrypsine</a:t>
              </a:r>
            </a:p>
            <a:p>
              <a:r>
                <a:rPr lang="en-GB" sz="700"/>
                <a:t>Comorbidités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DEB82C-7877-4DCB-9280-E47E8F7EB0BB}"/>
                </a:ext>
              </a:extLst>
            </p:cNvPr>
            <p:cNvSpPr txBox="1"/>
            <p:nvPr/>
          </p:nvSpPr>
          <p:spPr>
            <a:xfrm>
              <a:off x="2895600" y="3554729"/>
              <a:ext cx="457200" cy="4154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endParaRPr lang="en-GB" sz="700" dirty="0"/>
            </a:p>
            <a:p>
              <a:r>
                <a:rPr lang="en-GB" sz="700" b="1"/>
                <a:t>GOLD</a:t>
              </a:r>
            </a:p>
            <a:p>
              <a:r>
                <a:rPr lang="en-GB" sz="700" b="1"/>
                <a:t>ABCD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65C4042B-34FE-4017-ACFF-E84ED462F4F7}"/>
                </a:ext>
              </a:extLst>
            </p:cNvPr>
            <p:cNvSpPr/>
            <p:nvPr/>
          </p:nvSpPr>
          <p:spPr>
            <a:xfrm>
              <a:off x="2895600" y="3714750"/>
              <a:ext cx="76200" cy="23286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184CAA-B137-4DF3-9D2F-8AC52F4A94DA}"/>
              </a:ext>
            </a:extLst>
          </p:cNvPr>
          <p:cNvSpPr txBox="1"/>
          <p:nvPr/>
        </p:nvSpPr>
        <p:spPr>
          <a:xfrm>
            <a:off x="4313184" y="2796308"/>
            <a:ext cx="16002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/>
              <a:t>Révision</a:t>
            </a:r>
          </a:p>
          <a:p>
            <a:r>
              <a:rPr lang="en-GB" sz="700"/>
              <a:t>Symptômes (CAT ou mMRC)</a:t>
            </a:r>
          </a:p>
          <a:p>
            <a:r>
              <a:rPr lang="en-GB" sz="700"/>
              <a:t>Exacerbations</a:t>
            </a:r>
          </a:p>
          <a:p>
            <a:r>
              <a:rPr lang="en-GB" sz="700"/>
              <a:t>Statut tabagique</a:t>
            </a:r>
          </a:p>
          <a:p>
            <a:r>
              <a:rPr lang="en-GB" sz="700"/>
              <a:t>Autres facteurs de risques</a:t>
            </a:r>
          </a:p>
          <a:p>
            <a:r>
              <a:rPr lang="en-GB" sz="700"/>
              <a:t>Technique d’inhalation et d'adhérence</a:t>
            </a:r>
          </a:p>
          <a:p>
            <a:r>
              <a:rPr lang="en-GB" sz="700"/>
              <a:t>Activité physique et exercice</a:t>
            </a:r>
          </a:p>
          <a:p>
            <a:r>
              <a:rPr lang="en-GB" sz="700"/>
              <a:t>Besoin de réhabilitation pulmonaire</a:t>
            </a:r>
          </a:p>
          <a:p>
            <a:r>
              <a:rPr lang="en-GB" sz="700"/>
              <a:t>Capacités d’autogestion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Essoufflement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Plan d’action écrit</a:t>
            </a:r>
          </a:p>
          <a:p>
            <a:r>
              <a:rPr lang="en-GB" sz="700"/>
              <a:t>Besoin d’oxygène, VNI, réduction du volume pulmonaire, approches palliatives</a:t>
            </a:r>
          </a:p>
          <a:p>
            <a:r>
              <a:rPr lang="en-GB" sz="700"/>
              <a:t>Vaccination</a:t>
            </a:r>
          </a:p>
          <a:p>
            <a:r>
              <a:rPr lang="en-GB" sz="700"/>
              <a:t>Prise en charge des comorbidités</a:t>
            </a:r>
          </a:p>
          <a:p>
            <a:r>
              <a:rPr lang="en-GB" sz="700"/>
              <a:t>Spirométrie (au moins une fois par an)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496D77-945C-4DC9-95F2-F782A53B226A}"/>
              </a:ext>
            </a:extLst>
          </p:cNvPr>
          <p:cNvSpPr txBox="1"/>
          <p:nvPr/>
        </p:nvSpPr>
        <p:spPr>
          <a:xfrm>
            <a:off x="6815418" y="3171697"/>
            <a:ext cx="1600200" cy="12772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700" b="1"/>
              <a:t>Programme de gestion initial</a:t>
            </a:r>
          </a:p>
          <a:p>
            <a:r>
              <a:rPr lang="en-GB" sz="700"/>
              <a:t>Sevrage tabagique</a:t>
            </a:r>
          </a:p>
          <a:p>
            <a:r>
              <a:rPr lang="en-GB" sz="700"/>
              <a:t>Vaccination</a:t>
            </a:r>
          </a:p>
          <a:p>
            <a:r>
              <a:rPr lang="en-GB" sz="700"/>
              <a:t>Mode de vie actif et exercice physique</a:t>
            </a:r>
          </a:p>
          <a:p>
            <a:r>
              <a:rPr lang="en-GB" sz="700"/>
              <a:t>Pharmacothérapie première</a:t>
            </a:r>
          </a:p>
          <a:p>
            <a:r>
              <a:rPr lang="en-GB" sz="700"/>
              <a:t>Formation à l’autogestion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Gestion des facteurs de risque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Technique d’inhalation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Essoufflement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/>
              <a:t>Plan d’action écrit</a:t>
            </a:r>
          </a:p>
          <a:p>
            <a:r>
              <a:rPr lang="en-GB" sz="700"/>
              <a:t>Prise en charge des comorbidités</a:t>
            </a:r>
            <a:endParaRPr lang="en-GB" sz="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072" y="223773"/>
            <a:ext cx="2786380" cy="3911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Fragilité et </a:t>
            </a:r>
            <a:r>
              <a:rPr sz="2400"/>
              <a:t>BPCO</a:t>
            </a:r>
            <a:r>
              <a:rPr sz="2400" spc="-45"/>
              <a:t> </a:t>
            </a:r>
            <a:r>
              <a:rPr sz="2400"/>
              <a:t>(I)</a:t>
            </a:r>
            <a:r>
              <a:t> 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23570" y="1062608"/>
            <a:ext cx="8047355" cy="295211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22580" marR="113664" indent="-259079">
              <a:lnSpc>
                <a:spcPct val="120000"/>
              </a:lnSpc>
              <a:spcBef>
                <a:spcPts val="100"/>
              </a:spcBef>
              <a:buSzPct val="130000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La fragilité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est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considérée comme très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répandue chez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les personnes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âgées et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entraîne un risque accru de chutes,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d’invalidité, d’hospitalisation et de mortalité.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 Elle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a été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considérée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syndrome d'invalidité, de comorbidité et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d'autres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caractéristiques mais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il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est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reconnu qu'elle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peut </a:t>
            </a:r>
            <a:r>
              <a:rPr sz="1500" spc="-10">
                <a:solidFill>
                  <a:srgbClr val="00050A"/>
                </a:solidFill>
                <a:latin typeface="Arial"/>
                <a:cs typeface="Arial"/>
              </a:rPr>
              <a:t>avoir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une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base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biologique et constituer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un syndrome</a:t>
            </a:r>
            <a:r>
              <a:rPr sz="1500" spc="-5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clinique distinct</a:t>
            </a:r>
            <a:r>
              <a:rPr sz="1500" baseline="25000">
                <a:solidFill>
                  <a:srgbClr val="00050A"/>
                </a:solidFill>
                <a:latin typeface="Arial"/>
                <a:cs typeface="Arial"/>
              </a:rPr>
              <a:t>1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 baseline="25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50A"/>
              </a:buClr>
              <a:buFont typeface="Times New Roman"/>
              <a:buChar char="•"/>
            </a:pPr>
            <a:endParaRPr sz="2500">
              <a:latin typeface="Arial"/>
              <a:cs typeface="Arial"/>
            </a:endParaRPr>
          </a:p>
          <a:p>
            <a:pPr marL="322580" marR="180975" indent="-259079">
              <a:lnSpc>
                <a:spcPct val="120000"/>
              </a:lnSpc>
              <a:buSzPct val="130000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Il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s'agit d'un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facteur de risque indépendant pour le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développement et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la progression de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la BPCO,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laquelle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peut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aboutir à</a:t>
            </a:r>
            <a:r>
              <a:rPr sz="1500" spc="-3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la fragilité</a:t>
            </a:r>
            <a:r>
              <a:rPr sz="1500" baseline="2500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 baseline="25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700">
              <a:latin typeface="Arial"/>
              <a:cs typeface="Arial"/>
            </a:endParaRPr>
          </a:p>
          <a:p>
            <a:pPr marL="322580" indent="-259079">
              <a:lnSpc>
                <a:spcPct val="100000"/>
              </a:lnSpc>
              <a:spcBef>
                <a:spcPts val="1290"/>
              </a:spcBef>
              <a:buSzPct val="130000"/>
              <a:buFont typeface="Times New Roman"/>
              <a:buChar char="•"/>
              <a:tabLst>
                <a:tab pos="321945" algn="l"/>
                <a:tab pos="322580" algn="l"/>
              </a:tabLst>
            </a:pP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La fragilité et la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BPCO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s'influencent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mutuellement,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ainsi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fragilité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et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la détérioration des fonctions respiratoires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peuvent</a:t>
            </a:r>
            <a:r>
              <a:rPr sz="1500" spc="-185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être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spcBef>
                <a:spcPts val="360"/>
              </a:spcBef>
            </a:pP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modulées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et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traitées. Lorsque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l'une est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traitée et/ou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évitée, 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l'autre peut </a:t>
            </a:r>
            <a:r>
              <a:rPr sz="1500" spc="-5">
                <a:solidFill>
                  <a:srgbClr val="00050A"/>
                </a:solidFill>
                <a:latin typeface="Arial"/>
                <a:cs typeface="Arial"/>
              </a:rPr>
              <a:t>être</a:t>
            </a:r>
            <a:r>
              <a:rPr sz="1500" spc="-16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500" spc="5">
                <a:solidFill>
                  <a:srgbClr val="00050A"/>
                </a:solidFill>
                <a:latin typeface="Arial"/>
                <a:cs typeface="Arial"/>
              </a:rPr>
              <a:t>améliorée</a:t>
            </a:r>
            <a:r>
              <a:rPr sz="1500" spc="7" baseline="2500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50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1500" baseline="2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894" y="4552950"/>
            <a:ext cx="8098790" cy="2698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1.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Fried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et al.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des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personnes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du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troisième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age :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Preuve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d'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un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phénotype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.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J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Gerontol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: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Series A, Volume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56,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Issue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3,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1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March 2001, Pages M146–M157.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10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Informations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disponibles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sur le site :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https://doi.org/10.1093/gerona/56.3.M146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; 2.Guan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&amp;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Nui.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Évaluation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du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niveau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800" spc="114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chez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les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personnes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âgées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atteintes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de maladies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respiratoires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obstructives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chroniques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. Clin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Interv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Aging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2018;29:1513-1524.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010" y="223520"/>
            <a:ext cx="3384550" cy="813043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 err="1"/>
              <a:t>Outils</a:t>
            </a:r>
            <a:r>
              <a:rPr sz="2400" spc="-5" dirty="0"/>
              <a:t> de </a:t>
            </a:r>
            <a:r>
              <a:rPr sz="2400" spc="-5" dirty="0" err="1"/>
              <a:t>dépistage</a:t>
            </a:r>
            <a:r>
              <a:rPr sz="2400" spc="-5" dirty="0"/>
              <a:t> </a:t>
            </a:r>
            <a:r>
              <a:rPr sz="2400" dirty="0"/>
              <a:t>de</a:t>
            </a:r>
            <a:r>
              <a:rPr sz="2400" spc="10" dirty="0"/>
              <a:t> </a:t>
            </a:r>
            <a:r>
              <a:rPr sz="2400" dirty="0"/>
              <a:t>la </a:t>
            </a:r>
            <a:r>
              <a:rPr sz="2400" dirty="0" err="1"/>
              <a:t>fragilité</a:t>
            </a:r>
            <a:r>
              <a:rPr dirty="0"/>
              <a:t> 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46598" y="1200150"/>
            <a:ext cx="8178165" cy="3872214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60680" indent="-259079">
              <a:lnSpc>
                <a:spcPct val="100000"/>
              </a:lnSpc>
              <a:spcBef>
                <a:spcPts val="95"/>
              </a:spcBef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plupart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outils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existants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pour le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dépistage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milieu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clinique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ne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sont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pas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conçus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pour</a:t>
            </a:r>
            <a:r>
              <a:rPr sz="1100" spc="34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050A"/>
                </a:solidFill>
                <a:latin typeface="Arial"/>
                <a:cs typeface="Arial"/>
              </a:rPr>
              <a:t>être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 auto-administrés</a:t>
            </a:r>
            <a:r>
              <a:rPr sz="1100" baseline="26143" dirty="0">
                <a:solidFill>
                  <a:srgbClr val="00050A"/>
                </a:solidFill>
                <a:latin typeface="Arial"/>
                <a:cs typeface="Arial"/>
              </a:rPr>
              <a:t>1</a:t>
            </a:r>
            <a:r>
              <a:rPr sz="1400" dirty="0"/>
              <a:t> </a:t>
            </a:r>
            <a:endParaRPr sz="110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600" dirty="0">
              <a:latin typeface="Arial"/>
              <a:cs typeface="Arial"/>
            </a:endParaRPr>
          </a:p>
          <a:p>
            <a:pPr marL="360680" marR="142875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L'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échelle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FRAIL (qui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évalue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fatigue,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résistance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déambulation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les maladies et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perte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poids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)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permet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un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dépistage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rapide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et il 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démontré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qu’elle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peut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identifier les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personnes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à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risque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détérioration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fonctionnelle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d’hospitalisation</a:t>
            </a:r>
            <a:r>
              <a:rPr sz="1100" spc="10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et de 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mortalité</a:t>
            </a:r>
            <a:r>
              <a:rPr sz="1100" baseline="26143" dirty="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400" dirty="0"/>
              <a:t> </a:t>
            </a:r>
            <a:endParaRPr sz="110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600" dirty="0">
              <a:latin typeface="Arial"/>
              <a:cs typeface="Arial"/>
            </a:endParaRPr>
          </a:p>
          <a:p>
            <a:pPr marL="360680" marR="424815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Le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phénotype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Fried (FFP)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est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l’outil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le plus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fréquemment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et 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utilisé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pour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prédire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mortalité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et les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résultats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cliniques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défavorables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dans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grandes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cohortes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personnes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âgées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vivant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communauté</a:t>
            </a:r>
            <a:r>
              <a:rPr sz="1100" spc="28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communauté'</a:t>
            </a:r>
            <a:r>
              <a:rPr sz="1100" spc="-7" baseline="26143" dirty="0">
                <a:solidFill>
                  <a:srgbClr val="00050A"/>
                </a:solidFill>
                <a:latin typeface="Arial"/>
                <a:cs typeface="Arial"/>
              </a:rPr>
              <a:t>2</a:t>
            </a:r>
            <a:r>
              <a:rPr sz="1400" dirty="0"/>
              <a:t> </a:t>
            </a:r>
            <a:endParaRPr sz="110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50A"/>
              </a:buClr>
              <a:buFont typeface="Times New Roman"/>
              <a:buChar char="•"/>
            </a:pPr>
            <a:endParaRPr sz="1600" dirty="0">
              <a:latin typeface="Arial"/>
              <a:cs typeface="Arial"/>
            </a:endParaRPr>
          </a:p>
          <a:p>
            <a:pPr marL="360680" marR="217804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Le questionnaire 'Frail 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non-disabled'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(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FiND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) se base sur le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phénotype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largement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utilisé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(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comprenant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5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critères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principaux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: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perte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poids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involontaire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(4,5 kg au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cours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l'année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0050A"/>
                </a:solidFill>
                <a:latin typeface="Arial"/>
                <a:cs typeface="Arial"/>
              </a:rPr>
              <a:t>écoulée</a:t>
            </a:r>
            <a:r>
              <a:rPr sz="1100" spc="-10" dirty="0">
                <a:solidFill>
                  <a:srgbClr val="00050A"/>
                </a:solidFill>
                <a:latin typeface="Arial"/>
                <a:cs typeface="Arial"/>
              </a:rPr>
              <a:t>)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épuisement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auto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déclaré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, faiblesse (force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préhension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),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vitesse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marche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lente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et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faible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activité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physique),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mais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il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comprend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également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une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section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spécifique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permettant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d’explorer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présence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d’un handicap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moteur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(un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stade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précoce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du</a:t>
            </a:r>
            <a:r>
              <a:rPr sz="1100" spc="33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050A"/>
                </a:solidFill>
                <a:latin typeface="Arial"/>
                <a:cs typeface="Arial"/>
              </a:rPr>
              <a:t>processus</a:t>
            </a:r>
            <a:r>
              <a:rPr sz="1100" dirty="0">
                <a:solidFill>
                  <a:srgbClr val="00050A"/>
                </a:solidFill>
                <a:latin typeface="Arial"/>
                <a:cs typeface="Arial"/>
              </a:rPr>
              <a:t>)</a:t>
            </a:r>
            <a:r>
              <a:rPr sz="1050" baseline="24305" dirty="0">
                <a:solidFill>
                  <a:srgbClr val="00050A"/>
                </a:solidFill>
                <a:latin typeface="Arial"/>
                <a:cs typeface="Arial"/>
              </a:rPr>
              <a:t>1</a:t>
            </a:r>
            <a:r>
              <a:rPr sz="1400" dirty="0"/>
              <a:t> </a:t>
            </a:r>
            <a:endParaRPr sz="1050" baseline="2430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50A"/>
              </a:buClr>
              <a:buFont typeface="Times New Roman"/>
              <a:buChar char="•"/>
            </a:pPr>
            <a:endParaRPr sz="1100" dirty="0">
              <a:latin typeface="Arial"/>
              <a:cs typeface="Arial"/>
            </a:endParaRPr>
          </a:p>
          <a:p>
            <a:pPr marL="360680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360045" algn="l"/>
                <a:tab pos="360680" algn="l"/>
              </a:tabLst>
            </a:pP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Envisagez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d’utiliser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l’un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ces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 questionnaires pour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évaluer</a:t>
            </a:r>
            <a:r>
              <a:rPr sz="1100" spc="17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50A"/>
                </a:solidFill>
                <a:latin typeface="Arial"/>
                <a:cs typeface="Arial"/>
              </a:rPr>
              <a:t>la </a:t>
            </a:r>
            <a:r>
              <a:rPr sz="11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1400" dirty="0"/>
              <a:t> 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50A"/>
              </a:buClr>
              <a:buFont typeface="Times New Roman"/>
              <a:buChar char="•"/>
            </a:pPr>
            <a:endParaRPr sz="1200" dirty="0">
              <a:latin typeface="Arial"/>
              <a:cs typeface="Arial"/>
            </a:endParaRPr>
          </a:p>
          <a:p>
            <a:pPr marL="187960" marR="17780" lvl="1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Ierodiakonou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et al.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Évaluation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du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niveau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,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soins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santé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primaires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pour les patients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atteints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de la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BPCO :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the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Greek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UNLOCK study. BMC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Pulm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Med </a:t>
            </a:r>
            <a:r>
              <a:rPr sz="600" b="1" spc="-5" dirty="0">
                <a:solidFill>
                  <a:srgbClr val="00050A"/>
                </a:solidFill>
                <a:latin typeface="Arial"/>
                <a:cs typeface="Arial"/>
              </a:rPr>
              <a:t>19,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63 (2019).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Informations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disponibles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sur le site : </a:t>
            </a:r>
            <a:r>
              <a:rPr sz="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https://doi.org/10.1186/s12890-019-0824-8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;2. Guan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&amp;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Nui.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Évaluation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du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niveau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de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fragilité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chez les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personnes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âgées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atteintes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de maladies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respiratoires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obstructives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 err="1">
                <a:solidFill>
                  <a:srgbClr val="00050A"/>
                </a:solidFill>
                <a:latin typeface="Arial"/>
                <a:cs typeface="Arial"/>
              </a:rPr>
              <a:t>chroniques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. Clin</a:t>
            </a:r>
            <a:r>
              <a:rPr sz="600" spc="10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spc="-5" dirty="0" err="1">
                <a:solidFill>
                  <a:srgbClr val="00050A"/>
                </a:solidFill>
                <a:latin typeface="Arial"/>
                <a:cs typeface="Arial"/>
              </a:rPr>
              <a:t>Interv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Aging </a:t>
            </a:r>
            <a:r>
              <a:rPr sz="600" spc="-5" dirty="0">
                <a:solidFill>
                  <a:srgbClr val="00050A"/>
                </a:solidFill>
                <a:latin typeface="Arial"/>
                <a:cs typeface="Arial"/>
              </a:rPr>
              <a:t>2018;29:1513-1524</a:t>
            </a:r>
            <a:r>
              <a:rPr sz="6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085" y="1579575"/>
            <a:ext cx="2288540" cy="574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50A"/>
                </a:solidFill>
              </a:rPr>
              <a:t>Mer</a:t>
            </a:r>
            <a:r>
              <a:rPr sz="3600" spc="-5" dirty="0">
                <a:solidFill>
                  <a:srgbClr val="00050A"/>
                </a:solidFill>
              </a:rPr>
              <a:t>ci !</a:t>
            </a:r>
            <a:r>
              <a:rPr sz="3600" dirty="0">
                <a:solidFill>
                  <a:srgbClr val="00050A"/>
                </a:solidFill>
              </a:rPr>
              <a:t> 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607" y="424053"/>
            <a:ext cx="2824480" cy="426084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5">
                <a:solidFill>
                  <a:srgbClr val="CC030A"/>
                </a:solidFill>
              </a:rPr>
              <a:t>Ce que </a:t>
            </a:r>
            <a:r>
              <a:rPr sz="2600" spc="5">
                <a:solidFill>
                  <a:srgbClr val="CC030A"/>
                </a:solidFill>
              </a:rPr>
              <a:t>vous</a:t>
            </a:r>
            <a:r>
              <a:rPr sz="2600" spc="-95">
                <a:solidFill>
                  <a:srgbClr val="CC030A"/>
                </a:solidFill>
              </a:rPr>
              <a:t> </a:t>
            </a:r>
            <a:r>
              <a:rPr sz="2600" spc="10">
                <a:solidFill>
                  <a:srgbClr val="CC030A"/>
                </a:solidFill>
              </a:rPr>
              <a:t>apprendrez</a:t>
            </a:r>
            <a:r>
              <a:t> 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15848" y="1358362"/>
            <a:ext cx="7291070" cy="1826895"/>
          </a:xfrm>
          <a:prstGeom prst="rect">
            <a:avLst/>
          </a:prstGeom>
        </p:spPr>
        <p:txBody>
          <a:bodyPr vert="horz" wrap="square" lIns="0" tIns="44450" rIns="0" bIns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Les raisons pour lesquelles </a:t>
            </a:r>
            <a:r>
              <a:rPr sz="1800" spc="-25">
                <a:solidFill>
                  <a:srgbClr val="0C1C1D"/>
                </a:solidFill>
                <a:latin typeface="Arial"/>
                <a:cs typeface="Arial"/>
              </a:rPr>
              <a:t>nous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mettons l'accent sur</a:t>
            </a:r>
            <a:r>
              <a:rPr sz="1800" spc="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la multimorbidité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Les conséquences de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la multimorbidité chez les personnes </a:t>
            </a:r>
            <a:r>
              <a:rPr sz="1800" spc="-15">
                <a:solidFill>
                  <a:srgbClr val="0C1C1D"/>
                </a:solidFill>
                <a:latin typeface="Arial"/>
                <a:cs typeface="Arial"/>
              </a:rPr>
              <a:t>atteintes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de maladies respiratoires</a:t>
            </a:r>
            <a:r>
              <a:rPr sz="1800" spc="15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chroniques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Comment </a:t>
            </a:r>
            <a:r>
              <a:rPr sz="1800" spc="-25">
                <a:solidFill>
                  <a:srgbClr val="0C1C1D"/>
                </a:solidFill>
                <a:latin typeface="Arial"/>
                <a:cs typeface="Arial"/>
              </a:rPr>
              <a:t>mieux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prendre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en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charge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le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patient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souffrant </a:t>
            </a:r>
            <a:r>
              <a:rPr sz="1800" spc="-15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sz="1800" spc="17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maladie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434"/>
              </a:spcBef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respiratoire chronique et de comorbidités</a:t>
            </a:r>
            <a:r>
              <a:rPr sz="1800" spc="6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multiples</a:t>
            </a:r>
            <a:r>
              <a:t> </a:t>
            </a:r>
            <a:endParaRPr sz="18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13055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800" spc="-10">
                <a:solidFill>
                  <a:srgbClr val="0C1C1D"/>
                </a:solidFill>
                <a:latin typeface="Arial"/>
                <a:cs typeface="Arial"/>
              </a:rPr>
              <a:t>contribution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que </a:t>
            </a:r>
            <a:r>
              <a:rPr sz="1800">
                <a:solidFill>
                  <a:srgbClr val="0C1C1D"/>
                </a:solidFill>
                <a:latin typeface="Arial"/>
                <a:cs typeface="Arial"/>
              </a:rPr>
              <a:t>vous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pouvez</a:t>
            </a:r>
            <a:r>
              <a:rPr sz="1800" spc="4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0C1C1D"/>
                </a:solidFill>
                <a:latin typeface="Arial"/>
                <a:cs typeface="Arial"/>
              </a:rPr>
              <a:t>apporter</a:t>
            </a:r>
            <a: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18128"/>
            <a:ext cx="4857243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C030A"/>
                </a:solidFill>
              </a:rPr>
              <a:t>La </a:t>
            </a:r>
            <a:r>
              <a:rPr sz="2400" spc="-5" dirty="0" err="1">
                <a:solidFill>
                  <a:srgbClr val="CC030A"/>
                </a:solidFill>
              </a:rPr>
              <a:t>multimorbidité</a:t>
            </a:r>
            <a:r>
              <a:rPr sz="2400" spc="-5" dirty="0">
                <a:solidFill>
                  <a:srgbClr val="CC030A"/>
                </a:solidFill>
              </a:rPr>
              <a:t> des </a:t>
            </a:r>
            <a:r>
              <a:rPr sz="2400" dirty="0">
                <a:solidFill>
                  <a:srgbClr val="CC030A"/>
                </a:solidFill>
              </a:rPr>
              <a:t>BPCO (I)</a:t>
            </a:r>
            <a:r>
              <a:rPr dirty="0"/>
              <a:t> 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49478" y="1123950"/>
            <a:ext cx="7518400" cy="3206647"/>
          </a:xfrm>
          <a:prstGeom prst="rect">
            <a:avLst/>
          </a:prstGeom>
        </p:spPr>
        <p:txBody>
          <a:bodyPr vert="horz" wrap="square" lIns="0" tIns="13335" rIns="0" bIns="0">
            <a:spAutoFit/>
          </a:bodyPr>
          <a:lstStyle/>
          <a:p>
            <a:pPr marL="271780" marR="432434" indent="-259079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128571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Généralement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les patients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atteints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de la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BPCO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présentent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aussi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plusieurs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comobidités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qui</a:t>
            </a:r>
            <a:r>
              <a:rPr sz="1400" spc="-16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peuvent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nécessiter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prise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charge sur le long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terme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parallèlement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avec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leur</a:t>
            </a:r>
            <a:r>
              <a:rPr sz="1400" spc="-18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BPCO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75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Clr>
                <a:srgbClr val="000000"/>
              </a:buClr>
              <a:buSzPct val="128571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Ce qui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présente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un</a:t>
            </a:r>
            <a:r>
              <a:rPr sz="14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défi</a:t>
            </a:r>
            <a:r>
              <a:rPr sz="14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supplémentaire</a:t>
            </a:r>
            <a:r>
              <a:rPr sz="14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est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la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possibilité</a:t>
            </a:r>
            <a:r>
              <a:rPr sz="14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sz="1400" spc="-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ne</a:t>
            </a:r>
            <a:r>
              <a:rPr sz="14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pas</a:t>
            </a:r>
            <a:r>
              <a:rPr sz="14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détecter</a:t>
            </a:r>
            <a:r>
              <a:rPr sz="1400" spc="-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les</a:t>
            </a:r>
            <a:r>
              <a:rPr sz="14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comorbidités</a:t>
            </a:r>
            <a:r>
              <a:rPr sz="1400" spc="-4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parce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que</a:t>
            </a:r>
            <a:r>
              <a:rPr sz="1400" spc="-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les</a:t>
            </a:r>
            <a:r>
              <a:rPr lang="en-GB"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symptômes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se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confondent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avec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ceux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de la</a:t>
            </a:r>
            <a:r>
              <a:rPr sz="1400" spc="-12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BPCO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Arial"/>
              <a:cs typeface="Arial"/>
            </a:endParaRPr>
          </a:p>
          <a:p>
            <a:pPr marL="271780" marR="599440" indent="-259079">
              <a:lnSpc>
                <a:spcPct val="100000"/>
              </a:lnSpc>
              <a:buClr>
                <a:srgbClr val="000000"/>
              </a:buClr>
              <a:buSzPct val="128571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Prenant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compte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pertinente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clinique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jusqu’à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80 % des patients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atteints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de la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BPCO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présenteront</a:t>
            </a:r>
            <a:r>
              <a:rPr sz="1400" spc="-2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au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moins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comorbidité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significative et la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moitié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d'entre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eux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auront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trois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ou</a:t>
            </a:r>
            <a:r>
              <a:rPr sz="1400" spc="-1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plus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050" dirty="0">
              <a:latin typeface="Arial"/>
              <a:cs typeface="Arial"/>
            </a:endParaRPr>
          </a:p>
          <a:p>
            <a:pPr marL="271780" marR="40640" indent="-259079">
              <a:lnSpc>
                <a:spcPct val="100000"/>
              </a:lnSpc>
              <a:buClr>
                <a:srgbClr val="000000"/>
              </a:buClr>
              <a:buSzPct val="128571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comobidités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sont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plus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fréquentes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chez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les femmes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que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chez les hommes 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et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leur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prévalence</a:t>
            </a:r>
            <a:r>
              <a:rPr sz="14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0C1C1D"/>
                </a:solidFill>
                <a:latin typeface="Arial"/>
                <a:cs typeface="Arial"/>
              </a:rPr>
              <a:t>augmente</a:t>
            </a:r>
            <a:r>
              <a:rPr sz="1400" spc="-18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avec </a:t>
            </a:r>
            <a:r>
              <a:rPr sz="1400" dirty="0" err="1">
                <a:solidFill>
                  <a:srgbClr val="0C1C1D"/>
                </a:solidFill>
                <a:latin typeface="Arial"/>
                <a:cs typeface="Arial"/>
              </a:rPr>
              <a:t>l'aggravation</a:t>
            </a:r>
            <a:r>
              <a:rPr sz="1400" spc="-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1C1D"/>
                </a:solidFill>
                <a:latin typeface="Arial"/>
                <a:cs typeface="Arial"/>
              </a:rPr>
              <a:t>de la BPCO</a:t>
            </a:r>
            <a:r>
              <a:rPr dirty="0"/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917" y="4533577"/>
            <a:ext cx="7665720" cy="39179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BPCO : 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broncho-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pneumopathie</a:t>
            </a:r>
            <a:r>
              <a:rPr sz="8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C1C1D"/>
                </a:solidFill>
                <a:latin typeface="Arial"/>
                <a:cs typeface="Arial"/>
              </a:rPr>
              <a:t>chronique</a:t>
            </a:r>
            <a:r>
              <a:rPr sz="800" spc="1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obstructive</a:t>
            </a:r>
            <a:endParaRPr sz="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0C1C1D"/>
                </a:solidFill>
                <a:latin typeface="Arial"/>
                <a:cs typeface="Arial"/>
              </a:rPr>
              <a:t>IPCRG.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Desktop Helper N° 10.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Utilisation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rationelle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des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médicaments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inhalés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pour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le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patient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atteint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de la BPCO et de multiples affections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comorbides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: </a:t>
            </a:r>
            <a:r>
              <a:rPr sz="800" spc="5" dirty="0">
                <a:solidFill>
                  <a:srgbClr val="00050A"/>
                </a:solidFill>
                <a:latin typeface="Arial"/>
                <a:cs typeface="Arial"/>
              </a:rPr>
              <a:t>Orientations 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pour 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les </a:t>
            </a:r>
            <a:r>
              <a:rPr sz="800" dirty="0" err="1">
                <a:solidFill>
                  <a:srgbClr val="00050A"/>
                </a:solidFill>
                <a:latin typeface="Arial"/>
                <a:cs typeface="Arial"/>
              </a:rPr>
              <a:t>soins</a:t>
            </a:r>
            <a:r>
              <a:rPr sz="800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primaires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.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Informations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</a:t>
            </a:r>
            <a:r>
              <a:rPr sz="800" spc="-5" dirty="0" err="1">
                <a:solidFill>
                  <a:srgbClr val="00050A"/>
                </a:solidFill>
                <a:latin typeface="Arial"/>
                <a:cs typeface="Arial"/>
              </a:rPr>
              <a:t>disponibles</a:t>
            </a:r>
            <a:r>
              <a:rPr sz="800" spc="-5" dirty="0">
                <a:solidFill>
                  <a:srgbClr val="00050A"/>
                </a:solidFill>
                <a:latin typeface="Arial"/>
                <a:cs typeface="Arial"/>
              </a:rPr>
              <a:t> sur le site : </a:t>
            </a:r>
            <a:r>
              <a:rPr sz="8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https://www.ipcrg.org/dth10</a:t>
            </a:r>
            <a:r>
              <a:rPr dirty="0"/>
              <a:t>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18288"/>
            <a:ext cx="5124831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solidFill>
                  <a:srgbClr val="CC030A"/>
                </a:solidFill>
              </a:rPr>
              <a:t>Multimorbidité</a:t>
            </a:r>
            <a:r>
              <a:rPr sz="2400" spc="-5" dirty="0">
                <a:solidFill>
                  <a:srgbClr val="CC030A"/>
                </a:solidFill>
              </a:rPr>
              <a:t> dans la </a:t>
            </a:r>
            <a:r>
              <a:rPr sz="2400" dirty="0">
                <a:solidFill>
                  <a:srgbClr val="CC030A"/>
                </a:solidFill>
              </a:rPr>
              <a:t>BPCO (II)</a:t>
            </a:r>
            <a:r>
              <a:rPr dirty="0"/>
              <a:t> 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087120"/>
            <a:ext cx="7068184" cy="148463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71780" marR="5080" indent="-259079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comorbidités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apparaissent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souvent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grappes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ce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qui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suggère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facteurs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risque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communs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(p. ex.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tabagisme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,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inactivité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), des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mécanismes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pathobiologiques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sous-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jacents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partagés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(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vieillissement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accéléré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p. ex.) et des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effets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secondaires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suite du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traitement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de la</a:t>
            </a:r>
            <a:r>
              <a:rPr sz="1600" spc="9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BPCO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220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comorbidités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couramment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rencontrées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chez les patients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atteints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de la BPCO</a:t>
            </a:r>
            <a:r>
              <a:rPr sz="1600" spc="5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incluent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: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26150"/>
              </p:ext>
            </p:extLst>
          </p:nvPr>
        </p:nvGraphicFramePr>
        <p:xfrm>
          <a:off x="2895600" y="3074692"/>
          <a:ext cx="5209540" cy="1676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680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Les maladies</a:t>
                      </a:r>
                      <a:r>
                        <a:rPr sz="1350" spc="-45" dirty="0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cs typeface="Arial"/>
                        </a:rPr>
                        <a:t>cardiovasculaires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Le syndrome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métabolique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La faiblesse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musculaire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Le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diabète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1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L’ostéoporose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Le reflux gastro-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oesophagien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L’anxiété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 et la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dépression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La dilatation des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bronches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Le cancer du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poumon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500"/>
                        </a:lnSpc>
                        <a:spcBef>
                          <a:spcPts val="580"/>
                        </a:spcBef>
                      </a:pP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L'apnée</a:t>
                      </a:r>
                      <a:r>
                        <a:rPr sz="1350" dirty="0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 obstructive du </a:t>
                      </a:r>
                      <a:r>
                        <a:rPr sz="1350" dirty="0" err="1">
                          <a:solidFill>
                            <a:srgbClr val="074A87"/>
                          </a:solidFill>
                          <a:latin typeface="Arial"/>
                          <a:ea typeface="+mn-ea"/>
                          <a:cs typeface="Arial"/>
                        </a:rPr>
                        <a:t>sommeil</a:t>
                      </a:r>
                      <a:endParaRPr sz="1350" dirty="0">
                        <a:solidFill>
                          <a:srgbClr val="074A8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90619"/>
            <a:ext cx="6096000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79730" marR="5080" indent="-367665" algn="ctr">
              <a:lnSpc>
                <a:spcPct val="100000"/>
              </a:lnSpc>
              <a:spcBef>
                <a:spcPts val="95"/>
              </a:spcBef>
            </a:pPr>
            <a:r>
              <a:rPr dirty="0" err="1">
                <a:solidFill>
                  <a:srgbClr val="CC030A"/>
                </a:solidFill>
              </a:rPr>
              <a:t>Prise</a:t>
            </a:r>
            <a:r>
              <a:rPr dirty="0">
                <a:solidFill>
                  <a:srgbClr val="CC030A"/>
                </a:solidFill>
              </a:rPr>
              <a:t> </a:t>
            </a:r>
            <a:r>
              <a:rPr dirty="0" err="1">
                <a:solidFill>
                  <a:srgbClr val="CC030A"/>
                </a:solidFill>
              </a:rPr>
              <a:t>en</a:t>
            </a:r>
            <a:r>
              <a:rPr dirty="0">
                <a:solidFill>
                  <a:srgbClr val="CC030A"/>
                </a:solidFill>
              </a:rPr>
              <a:t> charge </a:t>
            </a:r>
            <a:r>
              <a:rPr spc="-5" dirty="0">
                <a:solidFill>
                  <a:srgbClr val="CC030A"/>
                </a:solidFill>
              </a:rPr>
              <a:t>du patient </a:t>
            </a:r>
            <a:r>
              <a:rPr spc="-5" dirty="0" err="1">
                <a:solidFill>
                  <a:srgbClr val="CC030A"/>
                </a:solidFill>
              </a:rPr>
              <a:t>multimorbide</a:t>
            </a:r>
            <a:r>
              <a:rPr spc="-5" dirty="0">
                <a:solidFill>
                  <a:srgbClr val="CC030A"/>
                </a:solidFill>
              </a:rPr>
              <a:t> </a:t>
            </a:r>
            <a:r>
              <a:rPr spc="-5" dirty="0" err="1">
                <a:solidFill>
                  <a:srgbClr val="CC030A"/>
                </a:solidFill>
              </a:rPr>
              <a:t>atteint</a:t>
            </a:r>
            <a:r>
              <a:rPr spc="-5" dirty="0">
                <a:solidFill>
                  <a:srgbClr val="CC030A"/>
                </a:solidFill>
              </a:rPr>
              <a:t> de la BPCO (I)</a:t>
            </a:r>
            <a:r>
              <a:rPr dirty="0">
                <a:solidFill>
                  <a:srgbClr val="CC030A"/>
                </a:solidFill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848" y="1367154"/>
            <a:ext cx="7863205" cy="3584892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71780" marR="431800" indent="-259079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30769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prise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charge des patients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atteints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la BPCO et de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multimorbidités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est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souvent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complexe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et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nécessite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l’application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simultanée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plusieurs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directives de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traitements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spécifiques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à la</a:t>
            </a:r>
            <a:r>
              <a:rPr sz="1100" spc="24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maladie</a:t>
            </a:r>
            <a:r>
              <a:rPr sz="11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600" dirty="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SzPct val="130769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100" spc="-5" dirty="0" err="1">
                <a:latin typeface="Arial"/>
                <a:cs typeface="Arial"/>
              </a:rPr>
              <a:t>Favoriser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une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approche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 err="1">
                <a:latin typeface="Arial"/>
                <a:cs typeface="Arial"/>
              </a:rPr>
              <a:t>holistique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qui </a:t>
            </a:r>
            <a:r>
              <a:rPr sz="1100" spc="-10" dirty="0" err="1">
                <a:latin typeface="Arial"/>
                <a:cs typeface="Arial"/>
              </a:rPr>
              <a:t>est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d'une</a:t>
            </a:r>
            <a:r>
              <a:rPr sz="1100" spc="-5" dirty="0">
                <a:latin typeface="Arial"/>
                <a:cs typeface="Arial"/>
              </a:rPr>
              <a:t> importance </a:t>
            </a:r>
            <a:r>
              <a:rPr sz="1100" spc="-5" dirty="0" err="1">
                <a:latin typeface="Arial"/>
                <a:cs typeface="Arial"/>
              </a:rPr>
              <a:t>capitale</a:t>
            </a:r>
            <a:r>
              <a:rPr sz="1100" spc="-5" dirty="0">
                <a:latin typeface="Arial"/>
                <a:cs typeface="Arial"/>
              </a:rPr>
              <a:t> pour les patients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atteints</a:t>
            </a:r>
            <a:r>
              <a:rPr sz="1100" spc="-5" dirty="0">
                <a:latin typeface="Arial"/>
                <a:cs typeface="Arial"/>
              </a:rPr>
              <a:t> de</a:t>
            </a:r>
            <a:r>
              <a:rPr sz="1400" dirty="0"/>
              <a:t> </a:t>
            </a:r>
            <a:endParaRPr sz="1100" dirty="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BPCO, </a:t>
            </a:r>
            <a:r>
              <a:rPr sz="1100" spc="-10" dirty="0">
                <a:latin typeface="Arial"/>
                <a:cs typeface="Arial"/>
              </a:rPr>
              <a:t>car </a:t>
            </a:r>
            <a:r>
              <a:rPr sz="1100" spc="-5" dirty="0">
                <a:latin typeface="Arial"/>
                <a:cs typeface="Arial"/>
              </a:rPr>
              <a:t>les </a:t>
            </a:r>
            <a:r>
              <a:rPr sz="1100" spc="-10" dirty="0" err="1">
                <a:latin typeface="Arial"/>
                <a:cs typeface="Arial"/>
              </a:rPr>
              <a:t>lignes</a:t>
            </a:r>
            <a:r>
              <a:rPr sz="1100" spc="-10" dirty="0">
                <a:latin typeface="Arial"/>
                <a:cs typeface="Arial"/>
              </a:rPr>
              <a:t> directrices </a:t>
            </a:r>
            <a:r>
              <a:rPr sz="1100" spc="-5" dirty="0" err="1">
                <a:latin typeface="Arial"/>
                <a:cs typeface="Arial"/>
              </a:rPr>
              <a:t>concernant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 </a:t>
            </a:r>
            <a:r>
              <a:rPr sz="1100" spc="-10" dirty="0" err="1">
                <a:latin typeface="Arial"/>
                <a:cs typeface="Arial"/>
              </a:rPr>
              <a:t>traitement</a:t>
            </a:r>
            <a:r>
              <a:rPr sz="1100" spc="-10" dirty="0">
                <a:latin typeface="Arial"/>
                <a:cs typeface="Arial"/>
              </a:rPr>
              <a:t> des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commorbidités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ne </a:t>
            </a:r>
            <a:r>
              <a:rPr sz="1100" spc="-10" dirty="0" err="1">
                <a:latin typeface="Arial"/>
                <a:cs typeface="Arial"/>
              </a:rPr>
              <a:t>sont</a:t>
            </a:r>
            <a:r>
              <a:rPr sz="1100" spc="-10" dirty="0">
                <a:latin typeface="Arial"/>
                <a:cs typeface="Arial"/>
              </a:rPr>
              <a:t> pas </a:t>
            </a:r>
            <a:r>
              <a:rPr sz="1100" spc="-10" dirty="0" err="1">
                <a:latin typeface="Arial"/>
                <a:cs typeface="Arial"/>
              </a:rPr>
              <a:t>toujours</a:t>
            </a:r>
            <a:r>
              <a:rPr sz="1100" spc="-10" dirty="0">
                <a:latin typeface="Arial"/>
                <a:cs typeface="Arial"/>
              </a:rPr>
              <a:t> bien </a:t>
            </a:r>
            <a:r>
              <a:rPr sz="1100" spc="-10" dirty="0" err="1">
                <a:latin typeface="Arial"/>
                <a:cs typeface="Arial"/>
              </a:rPr>
              <a:t>alignées</a:t>
            </a:r>
            <a:r>
              <a:rPr sz="1400" dirty="0"/>
              <a:t> </a:t>
            </a:r>
            <a:endParaRPr sz="1100" dirty="0">
              <a:latin typeface="Arial"/>
              <a:cs typeface="Arial"/>
            </a:endParaRPr>
          </a:p>
          <a:p>
            <a:pPr marL="538480" marR="472440" indent="-265430">
              <a:lnSpc>
                <a:spcPct val="100000"/>
              </a:lnSpc>
              <a:spcBef>
                <a:spcPts val="275"/>
              </a:spcBef>
              <a:tabLst>
                <a:tab pos="537845" algn="l"/>
              </a:tabLst>
            </a:pPr>
            <a:r>
              <a:rPr sz="1000" dirty="0">
                <a:latin typeface="Arial"/>
                <a:cs typeface="Arial"/>
              </a:rPr>
              <a:t>o	</a:t>
            </a:r>
            <a:r>
              <a:rPr sz="1000" spc="-5" dirty="0">
                <a:latin typeface="Arial"/>
                <a:cs typeface="Arial"/>
              </a:rPr>
              <a:t>Les </a:t>
            </a:r>
            <a:r>
              <a:rPr sz="1000" spc="-5" dirty="0" err="1">
                <a:latin typeface="Arial"/>
                <a:cs typeface="Arial"/>
              </a:rPr>
              <a:t>médecins</a:t>
            </a:r>
            <a:r>
              <a:rPr sz="1000" spc="-5" dirty="0">
                <a:latin typeface="Arial"/>
                <a:cs typeface="Arial"/>
              </a:rPr>
              <a:t> de </a:t>
            </a:r>
            <a:r>
              <a:rPr sz="1000" dirty="0" err="1">
                <a:latin typeface="Arial"/>
                <a:cs typeface="Arial"/>
              </a:rPr>
              <a:t>soins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 err="1">
                <a:latin typeface="Arial"/>
                <a:cs typeface="Arial"/>
              </a:rPr>
              <a:t>primaires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" dirty="0" err="1">
                <a:solidFill>
                  <a:srgbClr val="0C1C1D"/>
                </a:solidFill>
                <a:latin typeface="Arial"/>
                <a:cs typeface="Arial"/>
              </a:rPr>
              <a:t>devraient</a:t>
            </a:r>
            <a:r>
              <a:rPr sz="10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0C1C1D"/>
                </a:solidFill>
                <a:latin typeface="Arial"/>
                <a:cs typeface="Arial"/>
              </a:rPr>
              <a:t>procéder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 à </a:t>
            </a:r>
            <a:r>
              <a:rPr sz="1000" dirty="0" err="1">
                <a:solidFill>
                  <a:srgbClr val="0C1C1D"/>
                </a:solidFill>
                <a:latin typeface="Arial"/>
                <a:cs typeface="Arial"/>
              </a:rPr>
              <a:t>une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spc="-5" dirty="0" err="1">
                <a:solidFill>
                  <a:srgbClr val="0C1C1D"/>
                </a:solidFill>
                <a:latin typeface="Arial"/>
                <a:cs typeface="Arial"/>
              </a:rPr>
              <a:t>réévaluation</a:t>
            </a:r>
            <a:r>
              <a:rPr sz="10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0C1C1D"/>
                </a:solidFill>
                <a:latin typeface="Arial"/>
                <a:cs typeface="Arial"/>
              </a:rPr>
              <a:t>médicale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0C1C1D"/>
                </a:solidFill>
                <a:latin typeface="Arial"/>
                <a:cs typeface="Arial"/>
              </a:rPr>
              <a:t>annuelle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 et </a:t>
            </a:r>
            <a:r>
              <a:rPr sz="1000" spc="-5" dirty="0" err="1">
                <a:solidFill>
                  <a:srgbClr val="0C1C1D"/>
                </a:solidFill>
                <a:latin typeface="Arial"/>
                <a:cs typeface="Arial"/>
              </a:rPr>
              <a:t>ajuster</a:t>
            </a:r>
            <a:r>
              <a:rPr sz="10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le </a:t>
            </a:r>
            <a:r>
              <a:rPr sz="1000" dirty="0" err="1">
                <a:solidFill>
                  <a:srgbClr val="0C1C1D"/>
                </a:solidFill>
                <a:latin typeface="Arial"/>
                <a:cs typeface="Arial"/>
              </a:rPr>
              <a:t>traitement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0C1C1D"/>
                </a:solidFill>
                <a:latin typeface="Arial"/>
                <a:cs typeface="Arial"/>
              </a:rPr>
              <a:t>des </a:t>
            </a:r>
            <a:r>
              <a:rPr sz="1000" spc="-5" dirty="0">
                <a:solidFill>
                  <a:srgbClr val="0C1C1D"/>
                </a:solidFill>
                <a:latin typeface="Arial"/>
                <a:cs typeface="Arial"/>
              </a:rPr>
              <a:t>patients </a:t>
            </a:r>
            <a:r>
              <a:rPr sz="1000" spc="-10" dirty="0" err="1">
                <a:solidFill>
                  <a:srgbClr val="0C1C1D"/>
                </a:solidFill>
                <a:latin typeface="Arial"/>
                <a:cs typeface="Arial"/>
              </a:rPr>
              <a:t>atteints</a:t>
            </a:r>
            <a:r>
              <a:rPr sz="1000" spc="-10" dirty="0">
                <a:solidFill>
                  <a:srgbClr val="0C1C1D"/>
                </a:solidFill>
                <a:latin typeface="Arial"/>
                <a:cs typeface="Arial"/>
              </a:rPr>
              <a:t> de la</a:t>
            </a:r>
            <a:r>
              <a:rPr sz="1000" spc="-2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C1C1D"/>
                </a:solidFill>
                <a:latin typeface="Arial"/>
                <a:cs typeface="Arial"/>
              </a:rPr>
              <a:t>BPCO</a:t>
            </a:r>
            <a:r>
              <a:rPr sz="1000" dirty="0"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 marL="271780" marR="266700" indent="-259079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SzPct val="130769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L’émergence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de 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multimorbidité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 doit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être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considérée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comme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un signal et un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appel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à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l’action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pour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entreprendre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un </a:t>
            </a:r>
            <a:r>
              <a:rPr sz="1100" spc="-10" dirty="0">
                <a:solidFill>
                  <a:srgbClr val="0C1C1D"/>
                </a:solidFill>
                <a:latin typeface="Arial"/>
                <a:cs typeface="Arial"/>
              </a:rPr>
              <a:t>examen 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du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traitement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de la BPCO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mettant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l’accent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sur le rapport entre les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symptômes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des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comorbidités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et les 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effets</a:t>
            </a:r>
            <a:r>
              <a:rPr sz="11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secondaires</a:t>
            </a:r>
            <a:r>
              <a:rPr sz="1100" spc="-5" dirty="0" err="1">
                <a:solidFill>
                  <a:srgbClr val="0C1C1D"/>
                </a:solidFill>
                <a:latin typeface="Arial"/>
                <a:cs typeface="Arial"/>
              </a:rPr>
              <a:t>du</a:t>
            </a:r>
            <a:r>
              <a:rPr sz="1100" spc="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C1C1D"/>
                </a:solidFill>
                <a:latin typeface="Arial"/>
                <a:cs typeface="Arial"/>
              </a:rPr>
              <a:t>médicament</a:t>
            </a:r>
            <a:r>
              <a:rPr sz="1400" dirty="0"/>
              <a:t> 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dirty="0">
              <a:latin typeface="Arial"/>
              <a:cs typeface="Arial"/>
            </a:endParaRPr>
          </a:p>
          <a:p>
            <a:pPr marL="271780" marR="5080" indent="-259079">
              <a:lnSpc>
                <a:spcPct val="110000"/>
              </a:lnSpc>
              <a:buSzPct val="127272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100" spc="-5" dirty="0">
                <a:latin typeface="Arial"/>
                <a:cs typeface="Arial"/>
              </a:rPr>
              <a:t>Dans </a:t>
            </a:r>
            <a:r>
              <a:rPr sz="1100" spc="-5" dirty="0" err="1">
                <a:latin typeface="Arial"/>
                <a:cs typeface="Arial"/>
              </a:rPr>
              <a:t>cette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série</a:t>
            </a:r>
            <a:r>
              <a:rPr sz="1100" spc="-5" dirty="0">
                <a:latin typeface="Arial"/>
                <a:cs typeface="Arial"/>
              </a:rPr>
              <a:t> de diapositives, nous </a:t>
            </a:r>
            <a:r>
              <a:rPr sz="1100" spc="-5" dirty="0" err="1">
                <a:latin typeface="Arial"/>
                <a:cs typeface="Arial"/>
              </a:rPr>
              <a:t>nous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concentrons</a:t>
            </a:r>
            <a:r>
              <a:rPr sz="1100" spc="-5" dirty="0">
                <a:latin typeface="Arial"/>
                <a:cs typeface="Arial"/>
              </a:rPr>
              <a:t> sur la BPCO et la situation du patient dans son ensemble. Il </a:t>
            </a:r>
            <a:r>
              <a:rPr sz="1100" spc="-5" dirty="0" err="1">
                <a:latin typeface="Arial"/>
                <a:cs typeface="Arial"/>
              </a:rPr>
              <a:t>est</a:t>
            </a:r>
            <a:r>
              <a:rPr sz="1100" spc="-5" dirty="0">
                <a:latin typeface="Arial"/>
                <a:cs typeface="Arial"/>
              </a:rPr>
              <a:t> important de </a:t>
            </a:r>
            <a:r>
              <a:rPr sz="1100" spc="-5" dirty="0" err="1">
                <a:latin typeface="Arial"/>
                <a:cs typeface="Arial"/>
              </a:rPr>
              <a:t>discuter</a:t>
            </a:r>
            <a:r>
              <a:rPr sz="1100" spc="-5" dirty="0">
                <a:latin typeface="Arial"/>
                <a:cs typeface="Arial"/>
              </a:rPr>
              <a:t> avec le patient de </a:t>
            </a:r>
            <a:r>
              <a:rPr sz="1100" spc="-5" dirty="0" err="1">
                <a:latin typeface="Arial"/>
                <a:cs typeface="Arial"/>
              </a:rPr>
              <a:t>ce</a:t>
            </a:r>
            <a:r>
              <a:rPr sz="1100" spc="-5" dirty="0">
                <a:latin typeface="Arial"/>
                <a:cs typeface="Arial"/>
              </a:rPr>
              <a:t> qui (</a:t>
            </a:r>
            <a:r>
              <a:rPr sz="1100" spc="-5" dirty="0" err="1">
                <a:latin typeface="Arial"/>
                <a:cs typeface="Arial"/>
              </a:rPr>
              <a:t>symptômes</a:t>
            </a:r>
            <a:r>
              <a:rPr sz="1100" spc="-5" dirty="0">
                <a:latin typeface="Arial"/>
                <a:cs typeface="Arial"/>
              </a:rPr>
              <a:t>/</a:t>
            </a:r>
            <a:r>
              <a:rPr sz="1100" spc="-5" dirty="0" err="1">
                <a:latin typeface="Arial"/>
                <a:cs typeface="Arial"/>
              </a:rPr>
              <a:t>maladie</a:t>
            </a:r>
            <a:r>
              <a:rPr sz="1100" spc="-5" dirty="0">
                <a:latin typeface="Arial"/>
                <a:cs typeface="Arial"/>
              </a:rPr>
              <a:t>) le </a:t>
            </a:r>
            <a:r>
              <a:rPr sz="1100" spc="-5" dirty="0" err="1">
                <a:latin typeface="Arial"/>
                <a:cs typeface="Arial"/>
              </a:rPr>
              <a:t>préoccupe</a:t>
            </a:r>
            <a:r>
              <a:rPr sz="1100" spc="-5" dirty="0">
                <a:latin typeface="Arial"/>
                <a:cs typeface="Arial"/>
              </a:rPr>
              <a:t> tout </a:t>
            </a:r>
            <a:r>
              <a:rPr sz="1100" spc="-5" dirty="0" err="1">
                <a:latin typeface="Arial"/>
                <a:cs typeface="Arial"/>
              </a:rPr>
              <a:t>particulièrement</a:t>
            </a:r>
            <a:r>
              <a:rPr sz="1100" spc="-5" dirty="0">
                <a:latin typeface="Arial"/>
                <a:cs typeface="Arial"/>
              </a:rPr>
              <a:t>, c.-à-d. </a:t>
            </a:r>
            <a:r>
              <a:rPr sz="1100" spc="-5" dirty="0" err="1">
                <a:latin typeface="Arial"/>
                <a:cs typeface="Arial"/>
              </a:rPr>
              <a:t>ce</a:t>
            </a:r>
            <a:r>
              <a:rPr sz="1100" spc="-5" dirty="0">
                <a:latin typeface="Arial"/>
                <a:cs typeface="Arial"/>
              </a:rPr>
              <a:t> qui l’ </a:t>
            </a:r>
            <a:r>
              <a:rPr sz="1100" spc="-5" dirty="0" err="1">
                <a:latin typeface="Arial"/>
                <a:cs typeface="Arial"/>
              </a:rPr>
              <a:t>inquiète</a:t>
            </a:r>
            <a:r>
              <a:rPr sz="1100" spc="-5" dirty="0">
                <a:latin typeface="Arial"/>
                <a:cs typeface="Arial"/>
              </a:rPr>
              <a:t> et le </a:t>
            </a:r>
            <a:r>
              <a:rPr sz="1100" spc="-5" dirty="0" err="1">
                <a:latin typeface="Arial"/>
                <a:cs typeface="Arial"/>
              </a:rPr>
              <a:t>gêne</a:t>
            </a:r>
            <a:r>
              <a:rPr sz="1100" spc="-5" dirty="0">
                <a:latin typeface="Arial"/>
                <a:cs typeface="Arial"/>
              </a:rPr>
              <a:t> le plus au </a:t>
            </a:r>
            <a:r>
              <a:rPr sz="1100" spc="-5" dirty="0" err="1">
                <a:latin typeface="Arial"/>
                <a:cs typeface="Arial"/>
              </a:rPr>
              <a:t>quotidien</a:t>
            </a:r>
            <a:r>
              <a:rPr sz="1100" spc="-5" dirty="0">
                <a:latin typeface="Arial"/>
                <a:cs typeface="Arial"/>
              </a:rPr>
              <a:t>, la </a:t>
            </a:r>
            <a:r>
              <a:rPr sz="1100" spc="-5" dirty="0" err="1">
                <a:latin typeface="Arial"/>
                <a:cs typeface="Arial"/>
              </a:rPr>
              <a:t>façon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dont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ils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perçoivent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leurs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maladie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ainsi</a:t>
            </a:r>
            <a:r>
              <a:rPr sz="1100" spc="-5" dirty="0">
                <a:latin typeface="Arial"/>
                <a:cs typeface="Arial"/>
              </a:rPr>
              <a:t> que </a:t>
            </a:r>
            <a:r>
              <a:rPr sz="1100" spc="-5" dirty="0" err="1">
                <a:latin typeface="Arial"/>
                <a:cs typeface="Arial"/>
              </a:rPr>
              <a:t>ce</a:t>
            </a:r>
            <a:r>
              <a:rPr sz="1100" spc="-5" dirty="0">
                <a:latin typeface="Arial"/>
                <a:cs typeface="Arial"/>
              </a:rPr>
              <a:t> qui à le plus </a:t>
            </a:r>
            <a:r>
              <a:rPr sz="1100" spc="-5" dirty="0" err="1">
                <a:latin typeface="Arial"/>
                <a:cs typeface="Arial"/>
              </a:rPr>
              <a:t>d'importance</a:t>
            </a:r>
            <a:r>
              <a:rPr sz="1100" spc="-5" dirty="0">
                <a:latin typeface="Arial"/>
                <a:cs typeface="Arial"/>
              </a:rPr>
              <a:t> pour </a:t>
            </a:r>
            <a:r>
              <a:rPr sz="1100" spc="-5" dirty="0" err="1">
                <a:latin typeface="Arial"/>
                <a:cs typeface="Arial"/>
              </a:rPr>
              <a:t>eux</a:t>
            </a:r>
            <a:r>
              <a:rPr sz="1100" spc="-5" dirty="0">
                <a:latin typeface="Arial"/>
                <a:cs typeface="Arial"/>
              </a:rPr>
              <a:t>. </a:t>
            </a:r>
            <a:r>
              <a:rPr sz="1100" spc="-5" dirty="0" err="1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 tant que </a:t>
            </a:r>
            <a:r>
              <a:rPr sz="1100" spc="-5" dirty="0" err="1">
                <a:latin typeface="Arial"/>
                <a:cs typeface="Arial"/>
              </a:rPr>
              <a:t>médecins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généralistes</a:t>
            </a:r>
            <a:r>
              <a:rPr sz="1100" spc="-5" dirty="0">
                <a:latin typeface="Arial"/>
                <a:cs typeface="Arial"/>
              </a:rPr>
              <a:t>, nous </a:t>
            </a:r>
            <a:r>
              <a:rPr sz="1100" spc="-5" dirty="0" err="1">
                <a:latin typeface="Arial"/>
                <a:cs typeface="Arial"/>
              </a:rPr>
              <a:t>prenons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 charge </a:t>
            </a:r>
            <a:r>
              <a:rPr sz="1100" spc="-5" dirty="0" err="1">
                <a:latin typeface="Arial"/>
                <a:cs typeface="Arial"/>
              </a:rPr>
              <a:t>tous</a:t>
            </a:r>
            <a:r>
              <a:rPr sz="1100" spc="-5" dirty="0">
                <a:latin typeface="Arial"/>
                <a:cs typeface="Arial"/>
              </a:rPr>
              <a:t> les </a:t>
            </a:r>
            <a:r>
              <a:rPr sz="1100" spc="-5" dirty="0" err="1">
                <a:latin typeface="Arial"/>
                <a:cs typeface="Arial"/>
              </a:rPr>
              <a:t>cas</a:t>
            </a:r>
            <a:r>
              <a:rPr sz="1100" spc="-5" dirty="0">
                <a:latin typeface="Arial"/>
                <a:cs typeface="Arial"/>
              </a:rPr>
              <a:t> et </a:t>
            </a:r>
            <a:r>
              <a:rPr sz="1100" spc="-5" dirty="0" err="1">
                <a:latin typeface="Arial"/>
                <a:cs typeface="Arial"/>
              </a:rPr>
              <a:t>devons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établir</a:t>
            </a:r>
            <a:r>
              <a:rPr sz="1100" spc="-5" dirty="0">
                <a:latin typeface="Arial"/>
                <a:cs typeface="Arial"/>
              </a:rPr>
              <a:t> les </a:t>
            </a:r>
            <a:r>
              <a:rPr sz="1100" spc="-5" dirty="0" err="1">
                <a:latin typeface="Arial"/>
                <a:cs typeface="Arial"/>
              </a:rPr>
              <a:t>priorités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fonction</a:t>
            </a:r>
            <a:r>
              <a:rPr sz="1100" spc="-5" dirty="0">
                <a:latin typeface="Arial"/>
                <a:cs typeface="Arial"/>
              </a:rPr>
              <a:t> du patient. </a:t>
            </a:r>
            <a:r>
              <a:rPr sz="1100" spc="-5" dirty="0" err="1">
                <a:latin typeface="Arial"/>
                <a:cs typeface="Arial"/>
              </a:rPr>
              <a:t>Ceci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étant</a:t>
            </a:r>
            <a:r>
              <a:rPr sz="1100" spc="-5" dirty="0">
                <a:latin typeface="Arial"/>
                <a:cs typeface="Arial"/>
              </a:rPr>
              <a:t>, nous </a:t>
            </a:r>
            <a:r>
              <a:rPr sz="1100" spc="-5" dirty="0" err="1">
                <a:latin typeface="Arial"/>
                <a:cs typeface="Arial"/>
              </a:rPr>
              <a:t>réitérons</a:t>
            </a:r>
            <a:r>
              <a:rPr sz="1100" spc="-5" dirty="0">
                <a:latin typeface="Arial"/>
                <a:cs typeface="Arial"/>
              </a:rPr>
              <a:t> que </a:t>
            </a:r>
            <a:r>
              <a:rPr sz="1100" spc="-5" dirty="0" err="1">
                <a:latin typeface="Arial"/>
                <a:cs typeface="Arial"/>
              </a:rPr>
              <a:t>ces</a:t>
            </a:r>
            <a:r>
              <a:rPr sz="1100" spc="-5" dirty="0">
                <a:latin typeface="Arial"/>
                <a:cs typeface="Arial"/>
              </a:rPr>
              <a:t> diapositives </a:t>
            </a:r>
            <a:r>
              <a:rPr sz="1100" spc="-5" dirty="0" err="1">
                <a:latin typeface="Arial"/>
                <a:cs typeface="Arial"/>
              </a:rPr>
              <a:t>concernent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en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>
                <a:latin typeface="Arial"/>
                <a:cs typeface="Arial"/>
              </a:rPr>
              <a:t>général</a:t>
            </a:r>
            <a:r>
              <a:rPr sz="1100" spc="-5" dirty="0">
                <a:latin typeface="Arial"/>
                <a:cs typeface="Arial"/>
              </a:rPr>
              <a:t> la BPCO, </a:t>
            </a:r>
            <a:r>
              <a:rPr sz="1100" spc="-5" dirty="0" err="1">
                <a:latin typeface="Arial"/>
                <a:cs typeface="Arial"/>
              </a:rPr>
              <a:t>mais</a:t>
            </a:r>
            <a:r>
              <a:rPr sz="1100" spc="-5" dirty="0">
                <a:latin typeface="Arial"/>
                <a:cs typeface="Arial"/>
              </a:rPr>
              <a:t> il </a:t>
            </a:r>
            <a:r>
              <a:rPr sz="1100" spc="-5" dirty="0" err="1">
                <a:latin typeface="Arial"/>
                <a:cs typeface="Arial"/>
              </a:rPr>
              <a:t>est</a:t>
            </a:r>
            <a:r>
              <a:rPr sz="1100" spc="-5" dirty="0">
                <a:latin typeface="Arial"/>
                <a:cs typeface="Arial"/>
              </a:rPr>
              <a:t> important de ne pas </a:t>
            </a:r>
            <a:r>
              <a:rPr sz="1100" spc="-5" dirty="0" err="1">
                <a:latin typeface="Arial"/>
                <a:cs typeface="Arial"/>
              </a:rPr>
              <a:t>perdre</a:t>
            </a:r>
            <a:r>
              <a:rPr sz="1100" spc="-5" dirty="0">
                <a:latin typeface="Arial"/>
                <a:cs typeface="Arial"/>
              </a:rPr>
              <a:t> de </a:t>
            </a:r>
            <a:r>
              <a:rPr sz="1100" spc="-5" dirty="0" err="1">
                <a:latin typeface="Arial"/>
                <a:cs typeface="Arial"/>
              </a:rPr>
              <a:t>vue</a:t>
            </a:r>
            <a:r>
              <a:rPr sz="1100" spc="-5" dirty="0">
                <a:latin typeface="Arial"/>
                <a:cs typeface="Arial"/>
              </a:rPr>
              <a:t> le </a:t>
            </a:r>
            <a:r>
              <a:rPr sz="1100" spc="-5" dirty="0" err="1">
                <a:latin typeface="Arial"/>
                <a:cs typeface="Arial"/>
              </a:rPr>
              <a:t>contexte</a:t>
            </a:r>
            <a:r>
              <a:rPr sz="1100" spc="-5" dirty="0">
                <a:latin typeface="Arial"/>
                <a:cs typeface="Arial"/>
              </a:rPr>
              <a:t> du patient dans son ensemble. </a:t>
            </a: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09550"/>
            <a:ext cx="6248400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330835" marR="5080" indent="-318770" algn="ctr">
              <a:lnSpc>
                <a:spcPct val="100000"/>
              </a:lnSpc>
              <a:spcBef>
                <a:spcPts val="95"/>
              </a:spcBef>
            </a:pPr>
            <a:r>
              <a:rPr dirty="0" err="1">
                <a:solidFill>
                  <a:srgbClr val="CC030A"/>
                </a:solidFill>
              </a:rPr>
              <a:t>Prise</a:t>
            </a:r>
            <a:r>
              <a:rPr dirty="0">
                <a:solidFill>
                  <a:srgbClr val="CC030A"/>
                </a:solidFill>
              </a:rPr>
              <a:t> </a:t>
            </a:r>
            <a:r>
              <a:rPr dirty="0" err="1">
                <a:solidFill>
                  <a:srgbClr val="CC030A"/>
                </a:solidFill>
              </a:rPr>
              <a:t>en</a:t>
            </a:r>
            <a:r>
              <a:rPr dirty="0">
                <a:solidFill>
                  <a:srgbClr val="CC030A"/>
                </a:solidFill>
              </a:rPr>
              <a:t> charge des </a:t>
            </a:r>
            <a:r>
              <a:rPr spc="-5" dirty="0">
                <a:solidFill>
                  <a:srgbClr val="CC030A"/>
                </a:solidFill>
              </a:rPr>
              <a:t>patients </a:t>
            </a:r>
            <a:r>
              <a:rPr spc="-5" dirty="0" err="1">
                <a:solidFill>
                  <a:srgbClr val="CC030A"/>
                </a:solidFill>
              </a:rPr>
              <a:t>multimorbides</a:t>
            </a:r>
            <a:r>
              <a:rPr spc="-5" dirty="0">
                <a:solidFill>
                  <a:srgbClr val="CC030A"/>
                </a:solidFill>
              </a:rPr>
              <a:t> </a:t>
            </a:r>
            <a:r>
              <a:rPr spc="-5" dirty="0" err="1">
                <a:solidFill>
                  <a:srgbClr val="CC030A"/>
                </a:solidFill>
              </a:rPr>
              <a:t>atteint</a:t>
            </a:r>
            <a:r>
              <a:rPr spc="-5" dirty="0">
                <a:solidFill>
                  <a:srgbClr val="CC030A"/>
                </a:solidFill>
              </a:rPr>
              <a:t> de la BPCO</a:t>
            </a:r>
            <a:r>
              <a:rPr spc="-10" dirty="0">
                <a:solidFill>
                  <a:srgbClr val="CC030A"/>
                </a:solidFill>
              </a:rPr>
              <a:t> </a:t>
            </a:r>
            <a:r>
              <a:rPr dirty="0">
                <a:solidFill>
                  <a:srgbClr val="CC030A"/>
                </a:solidFill>
              </a:rPr>
              <a:t>(II)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848" y="1282640"/>
            <a:ext cx="7462520" cy="3265894"/>
          </a:xfrm>
          <a:prstGeom prst="rect">
            <a:avLst/>
          </a:prstGeom>
        </p:spPr>
        <p:txBody>
          <a:bodyPr vert="horz" wrap="square" lIns="0" tIns="118110" rIns="0" bIns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Chez les patients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atteints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de la BPCO, la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multimorbidité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est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associée</a:t>
            </a:r>
            <a:r>
              <a:rPr sz="1600" spc="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à :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  <a:p>
            <a:pPr marL="538480" lvl="1" indent="-26543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Char char="o"/>
              <a:tabLst>
                <a:tab pos="537845" algn="l"/>
                <a:tab pos="538480" algn="l"/>
              </a:tabLst>
            </a:pP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un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dégré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élevé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polypharmacie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et un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risque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accru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d’effets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indésirables</a:t>
            </a:r>
            <a:r>
              <a:rPr sz="1300" spc="3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et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d'interactions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médicamenteuses</a:t>
            </a:r>
            <a:r>
              <a:rPr dirty="0"/>
              <a:t> </a:t>
            </a:r>
            <a:endParaRPr sz="1300" dirty="0">
              <a:latin typeface="Arial"/>
              <a:cs typeface="Arial"/>
            </a:endParaRPr>
          </a:p>
          <a:p>
            <a:pPr marL="538480" lvl="1" indent="-265430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Char char="o"/>
              <a:tabLst>
                <a:tab pos="537845" algn="l"/>
                <a:tab pos="538480" algn="l"/>
              </a:tabLst>
            </a:pP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un </a:t>
            </a:r>
            <a:r>
              <a:rPr sz="1300" spc="-10" dirty="0" err="1">
                <a:solidFill>
                  <a:srgbClr val="0C1C1D"/>
                </a:solidFill>
                <a:latin typeface="Arial"/>
                <a:cs typeface="Arial"/>
              </a:rPr>
              <a:t>risque</a:t>
            </a:r>
            <a:r>
              <a:rPr sz="13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10" dirty="0" err="1">
                <a:solidFill>
                  <a:srgbClr val="0C1C1D"/>
                </a:solidFill>
                <a:latin typeface="Arial"/>
                <a:cs typeface="Arial"/>
              </a:rPr>
              <a:t>accru</a:t>
            </a:r>
            <a:r>
              <a:rPr sz="13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d’</a:t>
            </a:r>
            <a:r>
              <a:rPr sz="1300" spc="7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10" dirty="0" err="1">
                <a:solidFill>
                  <a:srgbClr val="0C1C1D"/>
                </a:solidFill>
                <a:latin typeface="Arial"/>
                <a:cs typeface="Arial"/>
              </a:rPr>
              <a:t>hospitalisation</a:t>
            </a:r>
            <a:r>
              <a:rPr dirty="0"/>
              <a:t> </a:t>
            </a:r>
            <a:endParaRPr sz="1300" dirty="0">
              <a:latin typeface="Arial"/>
              <a:cs typeface="Arial"/>
            </a:endParaRPr>
          </a:p>
          <a:p>
            <a:pPr marL="538480" lvl="1" indent="-265430">
              <a:lnSpc>
                <a:spcPct val="100000"/>
              </a:lnSpc>
              <a:spcBef>
                <a:spcPts val="625"/>
              </a:spcBef>
              <a:buClr>
                <a:srgbClr val="000000"/>
              </a:buClr>
              <a:buChar char="o"/>
              <a:tabLst>
                <a:tab pos="537845" algn="l"/>
                <a:tab pos="538480" algn="l"/>
              </a:tabLst>
            </a:pP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un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risque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accru</a:t>
            </a:r>
            <a:r>
              <a:rPr sz="1300" spc="-5" dirty="0">
                <a:solidFill>
                  <a:srgbClr val="0C1C1D"/>
                </a:solidFill>
                <a:latin typeface="Arial"/>
                <a:cs typeface="Arial"/>
              </a:rPr>
              <a:t> de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décès</a:t>
            </a:r>
            <a:r>
              <a:rPr sz="1300" spc="9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0C1C1D"/>
                </a:solidFill>
                <a:latin typeface="Arial"/>
                <a:cs typeface="Arial"/>
              </a:rPr>
              <a:t>prématuré</a:t>
            </a:r>
            <a:r>
              <a:rPr dirty="0"/>
              <a:t> </a:t>
            </a:r>
            <a:endParaRPr sz="13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o"/>
            </a:pPr>
            <a:endParaRPr sz="1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o"/>
            </a:pPr>
            <a:endParaRPr sz="1200" dirty="0">
              <a:latin typeface="Arial"/>
              <a:cs typeface="Arial"/>
            </a:endParaRPr>
          </a:p>
          <a:p>
            <a:pPr marL="271780" marR="318135" indent="-259079">
              <a:lnSpc>
                <a:spcPct val="120100"/>
              </a:lnSpc>
              <a:buSzPct val="128125"/>
              <a:buFont typeface="Times New Roman"/>
              <a:buChar char="•"/>
              <a:tabLst>
                <a:tab pos="327660" algn="l"/>
                <a:tab pos="328295" algn="l"/>
              </a:tabLst>
            </a:pP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La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polypharmacie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est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particulièrement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préoccupante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lorsque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médicaments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susceptibles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0C1C1D"/>
                </a:solidFill>
                <a:latin typeface="Arial"/>
                <a:cs typeface="Arial"/>
              </a:rPr>
              <a:t>d’avoir</a:t>
            </a:r>
            <a:r>
              <a:rPr sz="1600" spc="-1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des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effets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indésirables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similaires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sont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associés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et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lorsque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les affections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comorbides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et les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effets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indésirables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 du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traitement</a:t>
            </a:r>
            <a:r>
              <a:rPr sz="1600" spc="50" dirty="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1C1D"/>
                </a:solidFill>
                <a:latin typeface="Arial"/>
                <a:cs typeface="Arial"/>
              </a:rPr>
              <a:t>se </a:t>
            </a:r>
            <a:r>
              <a:rPr sz="1600" spc="-5" dirty="0" err="1">
                <a:solidFill>
                  <a:srgbClr val="0C1C1D"/>
                </a:solidFill>
                <a:latin typeface="Arial"/>
                <a:cs typeface="Arial"/>
              </a:rPr>
              <a:t>confondent</a:t>
            </a:r>
            <a:r>
              <a:rPr dirty="0"/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4122" y="209550"/>
            <a:ext cx="6000678" cy="873957"/>
          </a:xfrm>
          <a:prstGeom prst="rect">
            <a:avLst/>
          </a:prstGeom>
        </p:spPr>
        <p:txBody>
          <a:bodyPr vert="horz" wrap="square" lIns="0" tIns="12065" rIns="0" bIns="0">
            <a:spAutoFit/>
          </a:bodyPr>
          <a:lstStyle/>
          <a:p>
            <a:pPr marL="280670" marR="5080" indent="-268605" algn="ctr">
              <a:lnSpc>
                <a:spcPct val="100000"/>
              </a:lnSpc>
              <a:spcBef>
                <a:spcPts val="95"/>
              </a:spcBef>
            </a:pPr>
            <a:r>
              <a:rPr dirty="0" err="1">
                <a:solidFill>
                  <a:srgbClr val="CC030A"/>
                </a:solidFill>
              </a:rPr>
              <a:t>Prise</a:t>
            </a:r>
            <a:r>
              <a:rPr dirty="0">
                <a:solidFill>
                  <a:srgbClr val="CC030A"/>
                </a:solidFill>
              </a:rPr>
              <a:t> </a:t>
            </a:r>
            <a:r>
              <a:rPr dirty="0" err="1">
                <a:solidFill>
                  <a:srgbClr val="CC030A"/>
                </a:solidFill>
              </a:rPr>
              <a:t>en</a:t>
            </a:r>
            <a:r>
              <a:rPr dirty="0">
                <a:solidFill>
                  <a:srgbClr val="CC030A"/>
                </a:solidFill>
              </a:rPr>
              <a:t> charge </a:t>
            </a:r>
            <a:r>
              <a:rPr spc="-5" dirty="0">
                <a:solidFill>
                  <a:srgbClr val="CC030A"/>
                </a:solidFill>
              </a:rPr>
              <a:t>du patient </a:t>
            </a:r>
            <a:r>
              <a:rPr spc="-5" dirty="0" err="1">
                <a:solidFill>
                  <a:srgbClr val="CC030A"/>
                </a:solidFill>
              </a:rPr>
              <a:t>multimorbide</a:t>
            </a:r>
            <a:r>
              <a:rPr spc="-5" dirty="0">
                <a:solidFill>
                  <a:srgbClr val="CC030A"/>
                </a:solidFill>
              </a:rPr>
              <a:t> </a:t>
            </a:r>
            <a:r>
              <a:rPr spc="-5" dirty="0" err="1">
                <a:solidFill>
                  <a:srgbClr val="CC030A"/>
                </a:solidFill>
              </a:rPr>
              <a:t>atteint</a:t>
            </a:r>
            <a:r>
              <a:rPr spc="-5" dirty="0">
                <a:solidFill>
                  <a:srgbClr val="CC030A"/>
                </a:solidFill>
              </a:rPr>
              <a:t> de la BPCO</a:t>
            </a:r>
            <a:r>
              <a:rPr spc="-10" dirty="0">
                <a:solidFill>
                  <a:srgbClr val="CC030A"/>
                </a:solidFill>
              </a:rPr>
              <a:t> </a:t>
            </a:r>
            <a:r>
              <a:rPr dirty="0">
                <a:solidFill>
                  <a:srgbClr val="CC030A"/>
                </a:solidFill>
              </a:rPr>
              <a:t>(III)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848" y="1339113"/>
            <a:ext cx="7205345" cy="153797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71780" marR="5080" indent="-259079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Selon les recommandations </a:t>
            </a:r>
            <a:r>
              <a:rPr sz="1600" spc="-10">
                <a:solidFill>
                  <a:srgbClr val="0C1C1D"/>
                </a:solidFill>
                <a:latin typeface="Arial"/>
                <a:cs typeface="Arial"/>
              </a:rPr>
              <a:t>GOLD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2020 et en règle générale, la multimorbidité ne devrait pas retarder le traitement </a:t>
            </a:r>
            <a:r>
              <a:rPr sz="1600" spc="-10">
                <a:solidFill>
                  <a:srgbClr val="0C1C1D"/>
                </a:solidFill>
                <a:latin typeface="Arial"/>
                <a:cs typeface="Arial"/>
              </a:rPr>
              <a:t>de la BPCO, </a:t>
            </a: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et les comorbidités devraient être prises en charge selon les normes habituelles</a:t>
            </a:r>
            <a:r>
              <a:t> </a:t>
            </a:r>
            <a:endParaRPr sz="1600">
              <a:latin typeface="Arial"/>
              <a:cs typeface="Arial"/>
            </a:endParaRPr>
          </a:p>
          <a:p>
            <a:pPr marL="271780" marR="226695" indent="-259079">
              <a:lnSpc>
                <a:spcPct val="120000"/>
              </a:lnSpc>
              <a:spcBef>
                <a:spcPts val="385"/>
              </a:spcBef>
              <a:buClr>
                <a:srgbClr val="000000"/>
              </a:buClr>
              <a:buSzPct val="128125"/>
              <a:buFont typeface="Times New Roman"/>
              <a:buChar char="•"/>
              <a:tabLst>
                <a:tab pos="271145" algn="l"/>
                <a:tab pos="271780" algn="l"/>
              </a:tabLst>
            </a:pPr>
            <a:r>
              <a:rPr sz="1600" spc="-5">
                <a:solidFill>
                  <a:srgbClr val="0C1C1D"/>
                </a:solidFill>
                <a:latin typeface="Arial"/>
                <a:cs typeface="Arial"/>
              </a:rPr>
              <a:t>Il convient de veiller sur la simplicité du traitement et à réduire le plus possible la polypharmacie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40" y="89915"/>
            <a:ext cx="10439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2158" y="4648606"/>
            <a:ext cx="4865370" cy="1479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>
                <a:latin typeface="Arial"/>
                <a:cs typeface="Arial"/>
              </a:rPr>
              <a:t>Le </a:t>
            </a:r>
            <a:r>
              <a:rPr sz="800" spc="-5">
                <a:latin typeface="Arial"/>
                <a:cs typeface="Arial"/>
              </a:rPr>
              <a:t>Global </a:t>
            </a:r>
            <a:r>
              <a:rPr sz="800">
                <a:latin typeface="Arial"/>
                <a:cs typeface="Arial"/>
              </a:rPr>
              <a:t>Initiative </a:t>
            </a:r>
            <a:r>
              <a:rPr sz="800" spc="-5">
                <a:latin typeface="Arial"/>
                <a:cs typeface="Arial"/>
              </a:rPr>
              <a:t>for Chronic </a:t>
            </a:r>
            <a:r>
              <a:rPr sz="800">
                <a:latin typeface="Arial"/>
                <a:cs typeface="Arial"/>
              </a:rPr>
              <a:t>Obstructive </a:t>
            </a:r>
            <a:r>
              <a:rPr sz="800" spc="-5">
                <a:latin typeface="Arial"/>
                <a:cs typeface="Arial"/>
              </a:rPr>
              <a:t>Lung </a:t>
            </a:r>
            <a:r>
              <a:rPr sz="800">
                <a:latin typeface="Arial"/>
                <a:cs typeface="Arial"/>
              </a:rPr>
              <a:t>Disease </a:t>
            </a:r>
            <a:r>
              <a:rPr sz="800" spc="-5">
                <a:latin typeface="Arial"/>
                <a:cs typeface="Arial"/>
              </a:rPr>
              <a:t>(GOLD) 2020. Informations disponibles sur le site :</a:t>
            </a:r>
            <a:r>
              <a:rPr sz="800" spc="65">
                <a:latin typeface="Arial"/>
                <a:cs typeface="Arial"/>
              </a:rPr>
              <a:t> </a:t>
            </a:r>
            <a:r>
              <a:rPr sz="800" u="sng" spc="-5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https://goldcopd.org/</a:t>
            </a:r>
            <a:r>
              <a:rPr sz="80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4289</Words>
  <Application>Microsoft Office PowerPoint</Application>
  <PresentationFormat>On-screen Show (16:9)</PresentationFormat>
  <Paragraphs>417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</vt:lpstr>
      <vt:lpstr>Office Theme</vt:lpstr>
      <vt:lpstr>Multimorbidité</vt:lpstr>
      <vt:lpstr>PowerPoint Presentation</vt:lpstr>
      <vt:lpstr>À propos de ces diapositives </vt:lpstr>
      <vt:lpstr>Ce que vous apprendrez </vt:lpstr>
      <vt:lpstr>La multimorbidité des BPCO (I) </vt:lpstr>
      <vt:lpstr>Multimorbidité dans la BPCO (II) </vt:lpstr>
      <vt:lpstr>Prise en charge du patient multimorbide atteint de la BPCO (I) </vt:lpstr>
      <vt:lpstr>Prise en charge des patients multimorbides atteint de la BPCO (II)</vt:lpstr>
      <vt:lpstr>Prise en charge du patient multimorbide atteint de la BPCO (III)</vt:lpstr>
      <vt:lpstr>Comment améliorer la prise en charge de la multimorbidité Patients atteints de la BPCO en soins primaires</vt:lpstr>
      <vt:lpstr>Autres mesures essentielles </vt:lpstr>
      <vt:lpstr>Notre objectif </vt:lpstr>
      <vt:lpstr>Un cas complexe avec la multimorbidité (I)</vt:lpstr>
      <vt:lpstr>Un cas complexe de multimorbidité (II)</vt:lpstr>
      <vt:lpstr>Présentation</vt:lpstr>
      <vt:lpstr>Examen physique </vt:lpstr>
      <vt:lpstr>PowerPoint Presentation</vt:lpstr>
      <vt:lpstr>Recueillir toutes les les informations </vt:lpstr>
      <vt:lpstr>Spirométrie</vt:lpstr>
      <vt:lpstr>Recueillir plus d’informations </vt:lpstr>
      <vt:lpstr>Réflexion sur le tableau clinique de Mme Vanilla</vt:lpstr>
      <vt:lpstr>Réflexions sur la BPCO de Mme Vitalina </vt:lpstr>
      <vt:lpstr>Résultats de CAT de Mme Vitalina </vt:lpstr>
      <vt:lpstr>Ré évaluation de la BPCO de Mme Vitalina </vt:lpstr>
      <vt:lpstr>Ré évaluation du traitement de Mme Vitalina</vt:lpstr>
      <vt:lpstr>Étapes suivantes pour Mme Vitalina </vt:lpstr>
      <vt:lpstr>Gérer l’exacerbation de la BPCO de Mme Vitalina</vt:lpstr>
      <vt:lpstr>Étapes suivantes pour Mme Vitalina </vt:lpstr>
      <vt:lpstr>Réfléchir aux  autres conditions de Mme Vitalina </vt:lpstr>
      <vt:lpstr>Pharmacologique générale de Mme Vitalina </vt:lpstr>
      <vt:lpstr>Pendant la prise en charge du patient atteint de la BPCO et des maladies comorbides </vt:lpstr>
      <vt:lpstr>Fragilité et BPCO (I) </vt:lpstr>
      <vt:lpstr>Outils de dépistage de la fragilité </vt:lpstr>
      <vt:lpstr>Merci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Nicola Connor</cp:lastModifiedBy>
  <cp:revision>8</cp:revision>
  <dcterms:created xsi:type="dcterms:W3CDTF">2020-11-03T09:22:52Z</dcterms:created>
  <dcterms:modified xsi:type="dcterms:W3CDTF">2021-02-03T16:17:30Z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2020-11-03T00:00:00Z</vt:filetime>
  </property>
</Properties>
</file>