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90" r:id="rId7"/>
    <p:sldId id="262" r:id="rId8"/>
    <p:sldId id="263" r:id="rId9"/>
    <p:sldId id="264" r:id="rId10"/>
    <p:sldId id="265" r:id="rId11"/>
    <p:sldId id="291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>
    <p:restoredLeft sz="13401" autoAdjust="0"/>
    <p:restoredTop sz="94660"/>
  </p:normalViewPr>
  <p:slideViewPr>
    <p:cSldViewPr>
      <p:cViewPr>
        <p:scale>
          <a:sx n="70" d="100"/>
          <a:sy n="70" d="100"/>
        </p:scale>
        <p:origin x="-309" y="4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9540" y="1515821"/>
            <a:ext cx="6344919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0447" y="421081"/>
            <a:ext cx="4131945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goldcopd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84403" y="4171289"/>
            <a:ext cx="7922895" cy="8013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Boehringer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Ingelheim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lang="es-ES" sz="1200" spc="-40" dirty="0">
                <a:latin typeface="Arial"/>
                <a:cs typeface="Arial"/>
              </a:rPr>
              <a:t>ha aportado</a:t>
            </a:r>
            <a:r>
              <a:rPr lang="es-ES" sz="1200" spc="-5" dirty="0">
                <a:latin typeface="Arial"/>
                <a:cs typeface="Arial"/>
              </a:rPr>
              <a:t> u</a:t>
            </a:r>
            <a:r>
              <a:rPr sz="1200" spc="-5" dirty="0" err="1">
                <a:latin typeface="Arial"/>
                <a:cs typeface="Arial"/>
              </a:rPr>
              <a:t>na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subvención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educativa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ilimitada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lang="es-ES" sz="1200" spc="-35" dirty="0">
                <a:latin typeface="Arial"/>
                <a:cs typeface="Arial"/>
              </a:rPr>
              <a:t>para </a:t>
            </a:r>
            <a:r>
              <a:rPr sz="1200" dirty="0">
                <a:latin typeface="Arial"/>
                <a:cs typeface="Arial"/>
              </a:rPr>
              <a:t>el</a:t>
            </a:r>
            <a:r>
              <a:rPr sz="1200" spc="1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desarrollo</a:t>
            </a:r>
            <a:r>
              <a:rPr sz="1200" spc="-5" dirty="0">
                <a:latin typeface="Arial"/>
                <a:cs typeface="Arial"/>
              </a:rPr>
              <a:t>,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dirty="0" err="1">
                <a:latin typeface="Arial"/>
                <a:cs typeface="Arial"/>
              </a:rPr>
              <a:t>tipografía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</a:t>
            </a:r>
            <a:r>
              <a:rPr sz="1200" dirty="0" err="1">
                <a:latin typeface="Arial"/>
                <a:cs typeface="Arial"/>
              </a:rPr>
              <a:t>impresión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y </a:t>
            </a:r>
            <a:r>
              <a:rPr sz="1200" dirty="0" err="1">
                <a:latin typeface="Arial"/>
                <a:cs typeface="Arial"/>
              </a:rPr>
              <a:t>costos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asociados</a:t>
            </a:r>
            <a:r>
              <a:rPr sz="1200" dirty="0">
                <a:latin typeface="Arial"/>
                <a:cs typeface="Arial"/>
              </a:rPr>
              <a:t>, </a:t>
            </a:r>
            <a:r>
              <a:rPr sz="1200" spc="-5" dirty="0" err="1">
                <a:latin typeface="Arial"/>
                <a:cs typeface="Arial"/>
              </a:rPr>
              <a:t>pero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no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lang="es-ES" sz="1200" spc="-5" dirty="0">
                <a:latin typeface="Arial"/>
                <a:cs typeface="Arial"/>
              </a:rPr>
              <a:t>ha contribuido</a:t>
            </a:r>
            <a:r>
              <a:rPr sz="1200" dirty="0">
                <a:latin typeface="Arial"/>
                <a:cs typeface="Arial"/>
              </a:rPr>
              <a:t> al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contenido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lang="es-ES" sz="1200" spc="-70" dirty="0">
                <a:latin typeface="Arial"/>
                <a:cs typeface="Arial"/>
              </a:rPr>
              <a:t>de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 err="1">
                <a:latin typeface="Arial"/>
                <a:cs typeface="Arial"/>
              </a:rPr>
              <a:t>este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documento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Arial"/>
              <a:cs typeface="Arial"/>
            </a:endParaRPr>
          </a:p>
          <a:p>
            <a:pPr marL="290195" algn="ctr">
              <a:lnSpc>
                <a:spcPct val="100000"/>
              </a:lnSpc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Respirar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y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sentirse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través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acceso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universal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 una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atención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19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adecuada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81529" y="812952"/>
            <a:ext cx="5462271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spc="105" dirty="0" err="1">
                <a:solidFill>
                  <a:srgbClr val="00050A"/>
                </a:solidFill>
              </a:rPr>
              <a:t>Multimorbilidad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84382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050A"/>
                </a:solidFill>
                <a:latin typeface="Arial"/>
                <a:cs typeface="Arial"/>
              </a:rPr>
              <a:t>Una </a:t>
            </a:r>
            <a:r>
              <a:rPr sz="1800" spc="-5" dirty="0" err="1">
                <a:solidFill>
                  <a:srgbClr val="00050A"/>
                </a:solidFill>
                <a:latin typeface="Arial"/>
                <a:cs typeface="Arial"/>
              </a:rPr>
              <a:t>iniciativa</a:t>
            </a:r>
            <a:r>
              <a:rPr sz="1800" spc="-5" dirty="0">
                <a:solidFill>
                  <a:srgbClr val="00050A"/>
                </a:solidFill>
                <a:latin typeface="Arial"/>
                <a:cs typeface="Arial"/>
              </a:rPr>
              <a:t> del</a:t>
            </a:r>
            <a:r>
              <a:rPr sz="1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50A"/>
                </a:solidFill>
                <a:latin typeface="Arial"/>
                <a:cs typeface="Arial"/>
              </a:rPr>
              <a:t>IPCRG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 dirty="0" err="1">
                <a:solidFill>
                  <a:srgbClr val="00050A"/>
                </a:solidFill>
                <a:latin typeface="Arial"/>
                <a:cs typeface="Arial"/>
              </a:rPr>
              <a:t>Manejo</a:t>
            </a:r>
            <a:r>
              <a:rPr lang="es-ES" sz="180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5" dirty="0">
                <a:solidFill>
                  <a:srgbClr val="00050A"/>
                </a:solidFill>
                <a:latin typeface="Arial"/>
                <a:cs typeface="Arial"/>
              </a:rPr>
              <a:t>de </a:t>
            </a:r>
            <a:r>
              <a:rPr sz="1800" spc="5" dirty="0" err="1">
                <a:solidFill>
                  <a:srgbClr val="00050A"/>
                </a:solidFill>
                <a:latin typeface="Arial"/>
                <a:cs typeface="Arial"/>
              </a:rPr>
              <a:t>multimorbilidades</a:t>
            </a:r>
            <a:r>
              <a:rPr sz="18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0050A"/>
                </a:solidFill>
                <a:latin typeface="Arial"/>
                <a:cs typeface="Arial"/>
              </a:rPr>
              <a:t>e</a:t>
            </a:r>
            <a:r>
              <a:rPr lang="es-ES" sz="1800" dirty="0">
                <a:solidFill>
                  <a:srgbClr val="00050A"/>
                </a:solidFill>
                <a:latin typeface="Arial"/>
                <a:cs typeface="Arial"/>
              </a:rPr>
              <a:t>n</a:t>
            </a:r>
            <a:r>
              <a:rPr sz="180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-21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00050A"/>
                </a:solidFill>
                <a:latin typeface="Arial"/>
                <a:cs typeface="Arial"/>
              </a:rPr>
              <a:t>EPOC</a:t>
            </a:r>
            <a:r>
              <a:rPr sz="180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09800" y="255804"/>
            <a:ext cx="5715000" cy="93487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lang="es-ES" sz="2000" spc="-5" dirty="0"/>
              <a:t>Puntos generales para mejorar la atención del paciente EPOC con multimorbilidad en atención primaria </a:t>
            </a:r>
            <a:endParaRPr lang="es-ES"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6994" y="1376933"/>
            <a:ext cx="7640320" cy="304250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Optimizar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el plan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acuerdo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a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clasificación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GOLD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(GOLD</a:t>
            </a:r>
            <a:r>
              <a:rPr sz="1600" spc="-2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2020)</a:t>
            </a:r>
            <a:r>
              <a:rPr dirty="0"/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evaluar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tratar</a:t>
            </a:r>
            <a:r>
              <a:rPr sz="1600" spc="-5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las comorbilidades</a:t>
            </a:r>
            <a:r>
              <a:rPr sz="1575" baseline="26455" dirty="0">
                <a:solidFill>
                  <a:srgbClr val="0C1C1D"/>
                </a:solidFill>
                <a:latin typeface="Arial"/>
                <a:cs typeface="Arial"/>
              </a:rPr>
              <a:t>1.2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"/>
              <a:cs typeface="Arial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Para los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realice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una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revisión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del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tratamiento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EPOC, </a:t>
            </a:r>
            <a:r>
              <a:rPr lang="es-ES" sz="1600" dirty="0">
                <a:solidFill>
                  <a:srgbClr val="0C1C1D"/>
                </a:solidFill>
                <a:latin typeface="Arial"/>
                <a:cs typeface="Arial"/>
              </a:rPr>
              <a:t>prestando atención a la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interrelación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0C1C1D"/>
                </a:solidFill>
                <a:latin typeface="Arial"/>
                <a:cs typeface="Arial"/>
              </a:rPr>
              <a:t>entre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síntomas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enfermedad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comórbida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los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efectos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secundarios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sz="16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la medicación</a:t>
            </a:r>
            <a:r>
              <a:rPr sz="1575" spc="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300" dirty="0">
              <a:latin typeface="Arial"/>
              <a:cs typeface="Arial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lang="es-ES" sz="1600" spc="5" dirty="0">
                <a:solidFill>
                  <a:srgbClr val="0C1C1D"/>
                </a:solidFill>
                <a:latin typeface="Arial"/>
                <a:cs typeface="Arial"/>
              </a:rPr>
              <a:t>Además, piense cuidadosamente en las indicaciones de los CI antes de prescribirlos. Úselos de acuerdo con las recomendaciones de las guías y consulte la última publicación de IPCRG sobre el uso apropiado de los CI y la guía para la retirada de CI.</a:t>
            </a:r>
            <a:r>
              <a:rPr sz="1575" spc="-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8" y="4503521"/>
            <a:ext cx="7775575" cy="565539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CI, </a:t>
            </a:r>
            <a:r>
              <a:rPr sz="600" spc="-15" dirty="0" err="1">
                <a:solidFill>
                  <a:srgbClr val="0C1C1D"/>
                </a:solidFill>
                <a:latin typeface="Arial"/>
                <a:cs typeface="Arial"/>
              </a:rPr>
              <a:t>corticoides</a:t>
            </a:r>
            <a:r>
              <a:rPr sz="600" spc="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600" spc="-10" dirty="0" err="1">
                <a:solidFill>
                  <a:srgbClr val="0C1C1D"/>
                </a:solidFill>
                <a:latin typeface="Arial"/>
                <a:cs typeface="Arial"/>
              </a:rPr>
              <a:t>inhalados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  <a:p>
            <a:pPr marL="12700"/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lang="es-ES" sz="7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Desktop </a:t>
            </a:r>
            <a:r>
              <a:rPr lang="es-ES" sz="700" spc="-20" dirty="0" err="1">
                <a:solidFill>
                  <a:srgbClr val="00050A"/>
                </a:solidFill>
                <a:latin typeface="Arial"/>
                <a:cs typeface="Arial"/>
              </a:rPr>
              <a:t>Helpper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10. U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so racional </a:t>
            </a:r>
            <a:r>
              <a:rPr lang="es-ES" sz="700" spc="-25" dirty="0">
                <a:solidFill>
                  <a:srgbClr val="00050A"/>
                </a:solidFill>
                <a:latin typeface="Arial"/>
                <a:cs typeface="Arial"/>
              </a:rPr>
              <a:t>de la 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medicación inhalada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en pacientes 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EPOC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con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comorbilidad múltiple:  </a:t>
            </a:r>
            <a:r>
              <a:rPr lang="es-ES" sz="700" spc="-5" dirty="0">
                <a:solidFill>
                  <a:srgbClr val="00050A"/>
                </a:solidFill>
                <a:latin typeface="Arial"/>
                <a:cs typeface="Arial"/>
              </a:rPr>
              <a:t>Guía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para </a:t>
            </a:r>
            <a:r>
              <a:rPr lang="es-ES" sz="700" spc="-15" dirty="0">
                <a:solidFill>
                  <a:srgbClr val="00050A"/>
                </a:solidFill>
                <a:latin typeface="Arial"/>
                <a:cs typeface="Arial"/>
              </a:rPr>
              <a:t>atención </a:t>
            </a:r>
            <a:r>
              <a:rPr lang="es-ES" sz="700" spc="-25" dirty="0">
                <a:solidFill>
                  <a:srgbClr val="00050A"/>
                </a:solidFill>
                <a:latin typeface="Arial"/>
                <a:cs typeface="Arial"/>
              </a:rPr>
              <a:t>primaria. </a:t>
            </a:r>
            <a:r>
              <a:rPr lang="es-ES" sz="800" dirty="0"/>
              <a:t> </a:t>
            </a:r>
            <a:r>
              <a:rPr lang="es-ES" sz="700" spc="-10" dirty="0">
                <a:solidFill>
                  <a:srgbClr val="00050A"/>
                </a:solidFill>
                <a:latin typeface="Arial"/>
                <a:cs typeface="Arial"/>
              </a:rPr>
              <a:t>Disponible </a:t>
            </a:r>
            <a:r>
              <a:rPr lang="es-ES" sz="700" spc="-20" dirty="0">
                <a:solidFill>
                  <a:srgbClr val="00050A"/>
                </a:solidFill>
                <a:latin typeface="Arial"/>
                <a:cs typeface="Arial"/>
              </a:rPr>
              <a:t>en: </a:t>
            </a:r>
            <a:r>
              <a:rPr lang="es-ES" sz="7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lang="es-ES" sz="800" dirty="0"/>
              <a:t> </a:t>
            </a:r>
            <a:endParaRPr lang="es-ES" sz="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;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2. </a:t>
            </a:r>
            <a:r>
              <a:rPr sz="600" spc="-5" dirty="0">
                <a:latin typeface="Arial"/>
                <a:cs typeface="Arial"/>
              </a:rPr>
              <a:t> </a:t>
            </a:r>
            <a:r>
              <a:rPr sz="600" spc="-20" dirty="0" err="1">
                <a:latin typeface="Arial"/>
                <a:cs typeface="Arial"/>
              </a:rPr>
              <a:t>Iniciativa</a:t>
            </a:r>
            <a:r>
              <a:rPr sz="600" spc="-20" dirty="0">
                <a:latin typeface="Arial"/>
                <a:cs typeface="Arial"/>
              </a:rPr>
              <a:t> </a:t>
            </a:r>
            <a:r>
              <a:rPr sz="600" spc="-15" dirty="0">
                <a:latin typeface="Arial"/>
                <a:cs typeface="Arial"/>
              </a:rPr>
              <a:t>Mundial </a:t>
            </a:r>
            <a:r>
              <a:rPr sz="600" spc="-10" dirty="0">
                <a:latin typeface="Arial"/>
                <a:cs typeface="Arial"/>
              </a:rPr>
              <a:t>contra </a:t>
            </a:r>
            <a:r>
              <a:rPr sz="600" spc="-10" dirty="0" err="1">
                <a:latin typeface="Arial"/>
                <a:cs typeface="Arial"/>
              </a:rPr>
              <a:t>Enfermedades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Pulmonares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10" dirty="0" err="1">
                <a:latin typeface="Arial"/>
                <a:cs typeface="Arial"/>
              </a:rPr>
              <a:t>Obstructivas</a:t>
            </a:r>
            <a:r>
              <a:rPr sz="600" spc="-10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Crónicas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5" dirty="0">
                <a:latin typeface="Arial"/>
                <a:cs typeface="Arial"/>
              </a:rPr>
              <a:t>(GOLD) </a:t>
            </a:r>
            <a:r>
              <a:rPr sz="600" spc="-15" dirty="0">
                <a:latin typeface="Arial"/>
                <a:cs typeface="Arial"/>
              </a:rPr>
              <a:t>2020. Disponible </a:t>
            </a:r>
            <a:r>
              <a:rPr sz="600" spc="-20" dirty="0" err="1">
                <a:latin typeface="Arial"/>
                <a:cs typeface="Arial"/>
              </a:rPr>
              <a:t>en</a:t>
            </a:r>
            <a:r>
              <a:rPr sz="600" spc="-20" dirty="0">
                <a:latin typeface="Arial"/>
                <a:cs typeface="Arial"/>
              </a:rPr>
              <a:t>:</a:t>
            </a:r>
            <a:r>
              <a:rPr sz="600" spc="135" dirty="0">
                <a:latin typeface="Arial"/>
                <a:cs typeface="Arial"/>
              </a:rPr>
              <a:t> </a:t>
            </a: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sz="600" spc="-5" dirty="0">
                <a:latin typeface="Arial"/>
                <a:cs typeface="Arial"/>
              </a:rPr>
              <a:t>.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1" y="421081"/>
            <a:ext cx="5473192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704975" marR="5080" indent="-1585595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Otras</a:t>
            </a:r>
            <a:r>
              <a:rPr lang="es-ES" dirty="0"/>
              <a:t> actuaciones </a:t>
            </a:r>
            <a:r>
              <a:rPr spc="5" dirty="0" err="1"/>
              <a:t>esenciales</a:t>
            </a:r>
            <a:r>
              <a:rPr spc="5" dirty="0"/>
              <a:t> 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25294" y="1395983"/>
            <a:ext cx="4703445" cy="3106420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517714" y="1900271"/>
            <a:ext cx="4112895" cy="50033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079">
              <a:lnSpc>
                <a:spcPct val="120100"/>
              </a:lnSpc>
              <a:spcBef>
                <a:spcPts val="100"/>
              </a:spcBef>
              <a:tabLst>
                <a:tab pos="271145" algn="l"/>
              </a:tabLst>
            </a:pP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2. 	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Asegúrese</a:t>
            </a:r>
            <a:r>
              <a:rPr sz="9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de que</a:t>
            </a:r>
            <a:r>
              <a:rPr sz="9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por lo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menos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una </a:t>
            </a:r>
            <a:r>
              <a:rPr sz="900" spc="5" dirty="0" err="1">
                <a:solidFill>
                  <a:srgbClr val="221F1F"/>
                </a:solidFill>
                <a:latin typeface="Calibri"/>
                <a:cs typeface="Calibri"/>
              </a:rPr>
              <a:t>vez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al </a:t>
            </a:r>
            <a:r>
              <a:rPr sz="900" spc="5" dirty="0" err="1">
                <a:solidFill>
                  <a:srgbClr val="221F1F"/>
                </a:solidFill>
                <a:latin typeface="Calibri"/>
                <a:cs typeface="Calibri"/>
              </a:rPr>
              <a:t>año</a:t>
            </a:r>
            <a:r>
              <a:rPr lang="es-ES"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se </a:t>
            </a:r>
            <a:r>
              <a:rPr sz="900" spc="-6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 una (re) </a:t>
            </a:r>
            <a:r>
              <a:rPr sz="900" spc="-60" dirty="0" err="1">
                <a:solidFill>
                  <a:srgbClr val="221F1F"/>
                </a:solidFill>
                <a:latin typeface="Calibri"/>
                <a:cs typeface="Calibri"/>
              </a:rPr>
              <a:t>evaluación</a:t>
            </a:r>
            <a:r>
              <a:rPr sz="9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-60" dirty="0">
                <a:solidFill>
                  <a:srgbClr val="221F1F"/>
                </a:solidFill>
                <a:latin typeface="Calibri"/>
                <a:cs typeface="Calibri"/>
              </a:rPr>
              <a:t> en Atención Primaria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al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paciente</a:t>
            </a:r>
            <a:r>
              <a:rPr sz="9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-65" dirty="0">
                <a:solidFill>
                  <a:srgbClr val="221F1F"/>
                </a:solidFill>
                <a:latin typeface="Calibri"/>
                <a:cs typeface="Calibri"/>
              </a:rPr>
              <a:t> se </a:t>
            </a:r>
            <a:r>
              <a:rPr sz="900" spc="-15" dirty="0" err="1">
                <a:solidFill>
                  <a:srgbClr val="221F1F"/>
                </a:solidFill>
                <a:latin typeface="Calibri"/>
                <a:cs typeface="Calibri"/>
              </a:rPr>
              <a:t>ajust</a:t>
            </a:r>
            <a:r>
              <a:rPr lang="es-ES" sz="900" spc="-15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9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65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900" spc="-65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lang="es-ES" sz="900" spc="-35" dirty="0">
                <a:solidFill>
                  <a:srgbClr val="221F1F"/>
                </a:solidFill>
                <a:latin typeface="Calibri"/>
                <a:cs typeface="Calibri"/>
              </a:rPr>
              <a:t>. </a:t>
            </a:r>
            <a:r>
              <a:rPr sz="9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spc="5" dirty="0">
                <a:solidFill>
                  <a:srgbClr val="221F1F"/>
                </a:solidFill>
                <a:latin typeface="Calibri"/>
                <a:cs typeface="Calibri"/>
              </a:rPr>
              <a:t>También la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spc="-5" dirty="0" err="1">
                <a:solidFill>
                  <a:srgbClr val="221F1F"/>
                </a:solidFill>
                <a:latin typeface="Calibri"/>
                <a:cs typeface="Calibri"/>
              </a:rPr>
              <a:t>suspensión</a:t>
            </a:r>
            <a:r>
              <a:rPr lang="es-ES"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medicación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inapropiada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.  </a:t>
            </a:r>
            <a:r>
              <a:rPr sz="900" spc="-5" dirty="0">
                <a:solidFill>
                  <a:srgbClr val="221F1F"/>
                </a:solidFill>
                <a:latin typeface="Calibri"/>
                <a:cs typeface="Calibri"/>
              </a:rPr>
              <a:t>No </a:t>
            </a:r>
            <a:r>
              <a:rPr sz="900" spc="-5" dirty="0" err="1">
                <a:solidFill>
                  <a:srgbClr val="221F1F"/>
                </a:solidFill>
                <a:latin typeface="Calibri"/>
                <a:cs typeface="Calibri"/>
              </a:rPr>
              <a:t>se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olvide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del</a:t>
            </a:r>
            <a:r>
              <a:rPr sz="9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cáncer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pulmón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4793" y="2362537"/>
            <a:ext cx="4231640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3. 	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Revise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técnica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inhalación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cumplimiento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55" dirty="0">
                <a:solidFill>
                  <a:srgbClr val="221F1F"/>
                </a:solidFill>
                <a:latin typeface="Calibri"/>
                <a:cs typeface="Calibri"/>
              </a:rPr>
              <a:t>terapéutico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8390" y="2694881"/>
            <a:ext cx="4356531" cy="596958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4. 	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Empodere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 los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multimorbilidad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EPOC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así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como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a los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cuidadores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000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para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ayudarlos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sobrellevar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los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potenciales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excesos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información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 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ansiedad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y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depresión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asociadas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390" y="3280199"/>
            <a:ext cx="4083609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5.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Evalúe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cuidadosamente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indicación</a:t>
            </a:r>
            <a:r>
              <a:rPr sz="1000" spc="-8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antes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iniciar</a:t>
            </a:r>
            <a:r>
              <a:rPr sz="10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spc="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con CI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88391" y="3551631"/>
            <a:ext cx="3996690" cy="4430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6.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Controle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atentamente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las</a:t>
            </a:r>
            <a:r>
              <a:rPr sz="1000" spc="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alteraciones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ritmo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cardíaco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,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40" dirty="0">
                <a:solidFill>
                  <a:srgbClr val="221F1F"/>
                </a:solidFill>
                <a:latin typeface="Calibri"/>
                <a:cs typeface="Calibri"/>
              </a:rPr>
              <a:t>como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fibrilación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auricular,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al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instaurar un tratamiento con LABA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88390" y="4082879"/>
            <a:ext cx="3888740" cy="4430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spcBef>
                <a:spcPts val="95"/>
              </a:spcBef>
              <a:tabLst>
                <a:tab pos="271145" algn="l"/>
              </a:tabLst>
            </a:pP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7. 	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Controle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50" dirty="0">
                <a:solidFill>
                  <a:srgbClr val="221F1F"/>
                </a:solidFill>
                <a:latin typeface="Calibri"/>
                <a:cs typeface="Calibri"/>
              </a:rPr>
              <a:t>la aparición de síntomas urinarios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al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iniciar</a:t>
            </a:r>
            <a:r>
              <a:rPr sz="1000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15" dirty="0">
                <a:solidFill>
                  <a:srgbClr val="221F1F"/>
                </a:solidFill>
                <a:latin typeface="Calibri"/>
                <a:cs typeface="Calibri"/>
              </a:rPr>
              <a:t>LAMA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enfermedad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renal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crónica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o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prostática</a:t>
            </a:r>
            <a:r>
              <a:rPr sz="1000" spc="-1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12833" y="1397570"/>
            <a:ext cx="3804285" cy="3129966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88389" y="1404568"/>
            <a:ext cx="8428729" cy="17293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indent="-259079">
              <a:lnSpc>
                <a:spcPct val="120000"/>
              </a:lnSpc>
              <a:spcBef>
                <a:spcPts val="95"/>
              </a:spcBef>
              <a:tabLst>
                <a:tab pos="304800" algn="l"/>
                <a:tab pos="4879975" algn="l"/>
              </a:tabLst>
            </a:pPr>
            <a:r>
              <a:rPr sz="900" spc="-5" dirty="0">
                <a:solidFill>
                  <a:srgbClr val="221F1F"/>
                </a:solidFill>
                <a:latin typeface="Arial"/>
                <a:cs typeface="Arial"/>
              </a:rPr>
              <a:t>1. 		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Genere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conciencia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respecto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a la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multimorbilidad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la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EPOC,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cribe y  analice</a:t>
            </a:r>
            <a:r>
              <a:rPr sz="900" dirty="0" err="1">
                <a:solidFill>
                  <a:srgbClr val="221F1F"/>
                </a:solidFill>
                <a:latin typeface="Calibri"/>
                <a:cs typeface="Calibri"/>
              </a:rPr>
              <a:t>analice</a:t>
            </a:r>
            <a:r>
              <a:rPr lang="es-ES" sz="900" spc="-1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9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lang="es-ES" sz="9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900" dirty="0">
                <a:solidFill>
                  <a:srgbClr val="221F1F"/>
                </a:solidFill>
                <a:latin typeface="Calibri"/>
                <a:cs typeface="Calibri"/>
              </a:rPr>
              <a:t> 	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56097" y="1576091"/>
            <a:ext cx="3293110" cy="2792431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595"/>
              </a:spcBef>
              <a:buFont typeface="Arial" panose="020B0604020202020204" pitchFamily="34" charset="0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Asma: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 debe</a:t>
            </a:r>
            <a:r>
              <a:rPr sz="1000" spc="-1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continuar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19685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Diabetes: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Reconsidere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es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necesario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;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contin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ú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con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seguimiento</a:t>
            </a:r>
            <a:r>
              <a:rPr sz="1000" spc="-3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estrecho</a:t>
            </a:r>
            <a:r>
              <a:rPr sz="1000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-25" dirty="0">
                <a:solidFill>
                  <a:srgbClr val="221F1F"/>
                </a:solidFill>
                <a:latin typeface="Calibri"/>
                <a:cs typeface="Calibri"/>
              </a:rPr>
              <a:t> de las glucemias y titulación del tratamiento antidiabético.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Osteoporosis:</a:t>
            </a:r>
            <a:r>
              <a:rPr sz="1000" b="1" spc="-6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reconsidere</a:t>
            </a:r>
            <a:r>
              <a:rPr sz="1000" spc="-5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tratamiento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con CI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es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necesario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;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si</a:t>
            </a:r>
            <a:r>
              <a:rPr sz="1000" spc="-4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decide </a:t>
            </a:r>
            <a:r>
              <a:rPr sz="1000" spc="-20" dirty="0" err="1">
                <a:solidFill>
                  <a:srgbClr val="221F1F"/>
                </a:solidFill>
                <a:latin typeface="Calibri"/>
                <a:cs typeface="Calibri"/>
              </a:rPr>
              <a:t>continuar</a:t>
            </a:r>
            <a:r>
              <a:rPr sz="1000" spc="-20" dirty="0">
                <a:solidFill>
                  <a:srgbClr val="221F1F"/>
                </a:solidFill>
                <a:latin typeface="Calibri"/>
                <a:cs typeface="Calibri"/>
              </a:rPr>
              <a:t> con los CI, </a:t>
            </a:r>
            <a:r>
              <a:rPr sz="1000" spc="-3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realice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un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seguimiento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estrecho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pérdida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densidad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mineral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ósea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y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del</a:t>
            </a:r>
            <a:r>
              <a:rPr sz="1000" spc="-1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riesgo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fracturas</a:t>
            </a:r>
            <a:r>
              <a:rPr sz="1000" spc="-7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.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Se</a:t>
            </a:r>
            <a:r>
              <a:rPr sz="1000" spc="-6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recomienda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valoración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 de</a:t>
            </a:r>
            <a:r>
              <a:rPr sz="1000" spc="-4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osteoporosis u osteopenia</a:t>
            </a:r>
            <a:r>
              <a:rPr lang="es-ES" sz="1000" dirty="0">
                <a:solidFill>
                  <a:srgbClr val="221F1F"/>
                </a:solidFill>
                <a:latin typeface="Calibri"/>
                <a:cs typeface="Calibri"/>
              </a:rPr>
              <a:t> en </a:t>
            </a:r>
            <a:r>
              <a:rPr sz="1000" spc="5" dirty="0" err="1">
                <a:solidFill>
                  <a:srgbClr val="221F1F"/>
                </a:solidFill>
                <a:latin typeface="Calibri"/>
                <a:cs typeface="Calibri"/>
              </a:rPr>
              <a:t>pacientes</a:t>
            </a:r>
            <a:r>
              <a:rPr sz="1000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tratados con dosis altas de CI o con dosis medias/bajas de CI con uso frecuente de corticoides orales.</a:t>
            </a:r>
            <a:r>
              <a:rPr lang="es-ES" sz="1000" b="1" spc="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endParaRPr lang="es-ES" sz="1000" b="1" dirty="0">
              <a:solidFill>
                <a:srgbClr val="221F1F"/>
              </a:solidFill>
              <a:latin typeface="Calibri"/>
              <a:cs typeface="Calibri"/>
            </a:endParaRPr>
          </a:p>
          <a:p>
            <a:pPr marL="182880" marR="5080" indent="-170815">
              <a:lnSpc>
                <a:spcPct val="100000"/>
              </a:lnSpc>
              <a:spcBef>
                <a:spcPts val="505"/>
              </a:spcBef>
              <a:buFont typeface="Arial"/>
              <a:buChar char="•"/>
              <a:tabLst>
                <a:tab pos="183515" algn="l"/>
              </a:tabLst>
            </a:pPr>
            <a:r>
              <a:rPr lang="es-ES" sz="1000" b="1" dirty="0">
                <a:solidFill>
                  <a:srgbClr val="221F1F"/>
                </a:solidFill>
                <a:latin typeface="Calibri"/>
                <a:cs typeface="Calibri"/>
              </a:rPr>
              <a:t>I</a:t>
            </a:r>
            <a:r>
              <a:rPr sz="1000" b="1" dirty="0" err="1">
                <a:solidFill>
                  <a:srgbClr val="221F1F"/>
                </a:solidFill>
                <a:latin typeface="Calibri"/>
                <a:cs typeface="Calibri"/>
              </a:rPr>
              <a:t>nfecciones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221F1F"/>
                </a:solidFill>
                <a:latin typeface="Calibri"/>
                <a:cs typeface="Calibri"/>
              </a:rPr>
              <a:t>(</a:t>
            </a:r>
            <a:r>
              <a:rPr sz="1000" b="1" spc="5" dirty="0" err="1">
                <a:solidFill>
                  <a:srgbClr val="221F1F"/>
                </a:solidFill>
                <a:latin typeface="Calibri"/>
                <a:cs typeface="Calibri"/>
              </a:rPr>
              <a:t>neumonía</a:t>
            </a:r>
            <a:r>
              <a:rPr sz="1000" b="1" spc="-7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221F1F"/>
                </a:solidFill>
                <a:latin typeface="Calibri"/>
                <a:cs typeface="Calibri"/>
              </a:rPr>
              <a:t>o</a:t>
            </a:r>
            <a:r>
              <a:rPr sz="1000" b="1" spc="-2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b="1" dirty="0">
                <a:solidFill>
                  <a:srgbClr val="221F1F"/>
                </a:solidFill>
                <a:latin typeface="Calibri"/>
                <a:cs typeface="Calibri"/>
              </a:rPr>
              <a:t>tuberculosis):</a:t>
            </a:r>
            <a:r>
              <a:rPr sz="1000" b="1" spc="-5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spc="-5" dirty="0" err="1">
                <a:solidFill>
                  <a:srgbClr val="221F1F"/>
                </a:solidFill>
                <a:latin typeface="Calibri"/>
                <a:cs typeface="Calibri"/>
              </a:rPr>
              <a:t>considere</a:t>
            </a:r>
            <a:r>
              <a:rPr sz="1000" spc="-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supresión</a:t>
            </a:r>
            <a:r>
              <a:rPr sz="10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de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CI y</a:t>
            </a:r>
            <a:r>
              <a:rPr sz="1000" spc="-1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es-ES" sz="1000" spc="5" dirty="0">
                <a:solidFill>
                  <a:srgbClr val="221F1F"/>
                </a:solidFill>
                <a:latin typeface="Calibri"/>
                <a:cs typeface="Calibri"/>
              </a:rPr>
              <a:t>aumente</a:t>
            </a:r>
            <a:r>
              <a:rPr sz="1000" spc="-85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sz="1000" dirty="0">
                <a:solidFill>
                  <a:srgbClr val="221F1F"/>
                </a:solidFill>
                <a:latin typeface="Calibri"/>
                <a:cs typeface="Calibri"/>
              </a:rPr>
              <a:t>la </a:t>
            </a:r>
            <a:r>
              <a:rPr sz="1000" dirty="0" err="1">
                <a:solidFill>
                  <a:srgbClr val="221F1F"/>
                </a:solidFill>
                <a:latin typeface="Calibri"/>
                <a:cs typeface="Calibri"/>
              </a:rPr>
              <a:t>broncodilatación</a:t>
            </a:r>
            <a:r>
              <a:rPr dirty="0"/>
              <a:t> 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34103" y="2757645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2158" y="4621694"/>
            <a:ext cx="58700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LABA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beta-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agonista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prolongada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LAMA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antagonista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muscarínico</a:t>
            </a:r>
            <a:r>
              <a:rPr sz="800" spc="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prolongada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AD9D3193-D501-45BA-B7BC-BCFBDA930B16}"/>
              </a:ext>
            </a:extLst>
          </p:cNvPr>
          <p:cNvSpPr txBox="1"/>
          <p:nvPr/>
        </p:nvSpPr>
        <p:spPr>
          <a:xfrm>
            <a:off x="341832" y="1327476"/>
            <a:ext cx="4540442" cy="5309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sz="1050" dirty="0"/>
              <a:t>1.</a:t>
            </a:r>
            <a:r>
              <a:rPr lang="es-ES" dirty="0"/>
              <a:t> </a:t>
            </a:r>
            <a:r>
              <a:rPr lang="es-ES" sz="1050" dirty="0"/>
              <a:t>Genere conciencia respecto a las comorbilidades en EPOC. Cribe y busque en sus pacientes con EPOC las comorbilidades más frecuentes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7767E7E-5500-4DAD-8564-F1D3AE15CC64}"/>
              </a:ext>
            </a:extLst>
          </p:cNvPr>
          <p:cNvSpPr txBox="1"/>
          <p:nvPr/>
        </p:nvSpPr>
        <p:spPr>
          <a:xfrm>
            <a:off x="5217985" y="1491034"/>
            <a:ext cx="369913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/>
              <a:t>Si el paciente está usando corticoides inhalados hay que valorar: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441325"/>
            <a:ext cx="272719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 err="1"/>
              <a:t>Nuestro</a:t>
            </a:r>
            <a:r>
              <a:rPr spc="-105" dirty="0"/>
              <a:t> </a:t>
            </a:r>
            <a:r>
              <a:rPr spc="5" dirty="0" err="1"/>
              <a:t>objetivo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690574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2000" spc="5" dirty="0">
                <a:solidFill>
                  <a:srgbClr val="0C1C1D"/>
                </a:solidFill>
                <a:latin typeface="Arial"/>
                <a:cs typeface="Arial"/>
              </a:rPr>
              <a:t>Realizar un caso clínico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para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enseñar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identificar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tratar</a:t>
            </a:r>
            <a:r>
              <a:rPr sz="2000" spc="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dirty="0"/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las personas </a:t>
            </a:r>
            <a:r>
              <a:rPr sz="2000" spc="-15" dirty="0">
                <a:solidFill>
                  <a:srgbClr val="0C1C1D"/>
                </a:solidFill>
                <a:latin typeface="Arial"/>
                <a:cs typeface="Arial"/>
              </a:rPr>
              <a:t>con</a:t>
            </a:r>
            <a:r>
              <a:rPr sz="2000" spc="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EPOC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33342" y="424129"/>
            <a:ext cx="193802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/>
              <a:t>El</a:t>
            </a:r>
            <a:r>
              <a:rPr sz="3000" spc="-60"/>
              <a:t> </a:t>
            </a:r>
            <a:r>
              <a:rPr sz="3000"/>
              <a:t>paciente</a:t>
            </a:r>
            <a:r>
              <a:t> 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57200" y="1127125"/>
            <a:ext cx="8229600" cy="3675365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s-ES" sz="2000" spc="-5" dirty="0">
                <a:latin typeface="Arial"/>
                <a:cs typeface="Arial"/>
              </a:rPr>
              <a:t>Varón de </a:t>
            </a:r>
            <a:r>
              <a:rPr sz="2000" spc="-5" dirty="0">
                <a:latin typeface="Arial"/>
                <a:cs typeface="Arial"/>
              </a:rPr>
              <a:t>65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sz="2000" spc="-20" dirty="0">
                <a:latin typeface="Arial"/>
                <a:cs typeface="Arial"/>
              </a:rPr>
              <a:t> de </a:t>
            </a:r>
            <a:r>
              <a:rPr sz="2000" spc="-10" dirty="0" err="1">
                <a:latin typeface="Arial"/>
                <a:cs typeface="Arial"/>
              </a:rPr>
              <a:t>edad</a:t>
            </a:r>
            <a:r>
              <a:rPr lang="es-ES" sz="2000" spc="-10" dirty="0">
                <a:latin typeface="Arial"/>
                <a:cs typeface="Arial"/>
              </a:rPr>
              <a:t>.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Rinitis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alérgica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hasta </a:t>
            </a:r>
            <a:r>
              <a:rPr sz="2000" spc="-10" dirty="0">
                <a:latin typeface="Arial"/>
                <a:cs typeface="Arial"/>
              </a:rPr>
              <a:t>los </a:t>
            </a:r>
            <a:r>
              <a:rPr sz="2000" spc="-5" dirty="0">
                <a:latin typeface="Arial"/>
                <a:cs typeface="Arial"/>
              </a:rPr>
              <a:t>35</a:t>
            </a:r>
            <a:r>
              <a:rPr sz="2000" spc="16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Jubilado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hace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2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 err="1">
                <a:latin typeface="Arial"/>
                <a:cs typeface="Arial"/>
              </a:rPr>
              <a:t>Trabajó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como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paramédico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durante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30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Tiene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propio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taller de </a:t>
            </a:r>
            <a:r>
              <a:rPr sz="2000" spc="-5" dirty="0" err="1">
                <a:latin typeface="Arial"/>
                <a:cs typeface="Arial"/>
              </a:rPr>
              <a:t>mecánica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para </a:t>
            </a:r>
            <a:r>
              <a:rPr sz="2000" spc="-10" dirty="0" err="1">
                <a:latin typeface="Arial"/>
                <a:cs typeface="Arial"/>
              </a:rPr>
              <a:t>máquinas</a:t>
            </a:r>
            <a:r>
              <a:rPr sz="2000" spc="-10" dirty="0">
                <a:latin typeface="Arial"/>
                <a:cs typeface="Arial"/>
              </a:rPr>
              <a:t> de </a:t>
            </a:r>
            <a:r>
              <a:rPr sz="2000" spc="-5" dirty="0" err="1">
                <a:latin typeface="Arial"/>
                <a:cs typeface="Arial"/>
              </a:rPr>
              <a:t>jardinería</a:t>
            </a:r>
            <a:r>
              <a:rPr lang="es-ES" sz="2000" spc="-5" dirty="0">
                <a:latin typeface="Arial"/>
                <a:cs typeface="Arial"/>
              </a:rPr>
              <a:t> en</a:t>
            </a:r>
            <a:r>
              <a:rPr sz="2000" spc="-10" dirty="0">
                <a:latin typeface="Arial"/>
                <a:cs typeface="Arial"/>
              </a:rPr>
              <a:t>n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tiempo</a:t>
            </a:r>
            <a:r>
              <a:rPr sz="2000" spc="114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libre,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s-ES" sz="2000" spc="-5" dirty="0">
                <a:latin typeface="Arial"/>
                <a:cs typeface="Arial"/>
              </a:rPr>
              <a:t>L</a:t>
            </a:r>
            <a:r>
              <a:rPr sz="2000" spc="-5" dirty="0">
                <a:latin typeface="Arial"/>
                <a:cs typeface="Arial"/>
              </a:rPr>
              <a:t>e </a:t>
            </a:r>
            <a:r>
              <a:rPr sz="2000" spc="-5" dirty="0" err="1">
                <a:latin typeface="Arial"/>
                <a:cs typeface="Arial"/>
              </a:rPr>
              <a:t>gusta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viajar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con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esposa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durante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las </a:t>
            </a:r>
            <a:r>
              <a:rPr sz="2000" spc="-10" dirty="0" err="1">
                <a:latin typeface="Arial"/>
                <a:cs typeface="Arial"/>
              </a:rPr>
              <a:t>vacaciones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a </a:t>
            </a:r>
            <a:r>
              <a:rPr sz="2000" spc="-15" dirty="0" err="1">
                <a:latin typeface="Arial"/>
                <a:cs typeface="Arial"/>
              </a:rPr>
              <a:t>bordo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35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caravana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No re</a:t>
            </a:r>
            <a:r>
              <a:rPr lang="es-ES" sz="2000" spc="-10" dirty="0" err="1">
                <a:latin typeface="Arial"/>
                <a:cs typeface="Arial"/>
              </a:rPr>
              <a:t>fiere</a:t>
            </a:r>
            <a:r>
              <a:rPr lang="es-ES" sz="2000" spc="-1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actividades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deportivas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o </a:t>
            </a:r>
            <a:r>
              <a:rPr sz="2000" spc="-5" dirty="0" err="1">
                <a:latin typeface="Arial"/>
                <a:cs typeface="Arial"/>
              </a:rPr>
              <a:t>ejercicio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su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dirty="0" err="1">
                <a:latin typeface="Arial"/>
                <a:cs typeface="Arial"/>
              </a:rPr>
              <a:t>tiempo</a:t>
            </a:r>
            <a:r>
              <a:rPr sz="2000" spc="4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libre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1401" y="424129"/>
            <a:ext cx="5220488" cy="47448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Historia</a:t>
            </a:r>
            <a:r>
              <a:rPr sz="3000" spc="-155" dirty="0"/>
              <a:t> </a:t>
            </a:r>
            <a:r>
              <a:rPr sz="3000" dirty="0" err="1"/>
              <a:t>clínica</a:t>
            </a:r>
            <a:r>
              <a:rPr lang="es-ES" sz="3000" dirty="0"/>
              <a:t>: antecedentes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290726"/>
            <a:ext cx="7364095" cy="3207929"/>
          </a:xfrm>
          <a:prstGeom prst="rect">
            <a:avLst/>
          </a:prstGeom>
        </p:spPr>
        <p:txBody>
          <a:bodyPr vert="horz" wrap="square" lIns="0" tIns="1009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7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Hipertensió</a:t>
            </a:r>
            <a:r>
              <a:rPr lang="es-ES" sz="1900" spc="-5" dirty="0">
                <a:latin typeface="Arial"/>
                <a:cs typeface="Arial"/>
              </a:rPr>
              <a:t>n de larga evolución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Infarto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de </a:t>
            </a:r>
            <a:r>
              <a:rPr sz="1900" dirty="0" err="1">
                <a:latin typeface="Arial"/>
                <a:cs typeface="Arial"/>
              </a:rPr>
              <a:t>miocardio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hace</a:t>
            </a:r>
            <a:r>
              <a:rPr sz="1900" spc="-5" dirty="0">
                <a:latin typeface="Arial"/>
                <a:cs typeface="Arial"/>
              </a:rPr>
              <a:t> 10</a:t>
            </a:r>
            <a:r>
              <a:rPr sz="1900" spc="10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Osteoartrosis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lang="es-ES" sz="1900" spc="-5" dirty="0">
                <a:latin typeface="Arial"/>
                <a:cs typeface="Arial"/>
              </a:rPr>
              <a:t>portador de </a:t>
            </a:r>
            <a:r>
              <a:rPr sz="1900" dirty="0" err="1">
                <a:latin typeface="Arial"/>
                <a:cs typeface="Arial"/>
              </a:rPr>
              <a:t>prótesis</a:t>
            </a:r>
            <a:r>
              <a:rPr sz="1900" dirty="0">
                <a:latin typeface="Arial"/>
                <a:cs typeface="Arial"/>
              </a:rPr>
              <a:t> de </a:t>
            </a:r>
            <a:r>
              <a:rPr sz="1900" spc="-5" dirty="0" err="1">
                <a:latin typeface="Arial"/>
                <a:cs typeface="Arial"/>
              </a:rPr>
              <a:t>rodilla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-5" dirty="0">
                <a:latin typeface="Arial"/>
                <a:cs typeface="Arial"/>
              </a:rPr>
              <a:t>desde </a:t>
            </a:r>
            <a:r>
              <a:rPr sz="1900" spc="-10" dirty="0" err="1">
                <a:latin typeface="Arial"/>
                <a:cs typeface="Arial"/>
              </a:rPr>
              <a:t>hace</a:t>
            </a:r>
            <a:r>
              <a:rPr sz="1900" spc="-10" dirty="0">
                <a:latin typeface="Arial"/>
                <a:cs typeface="Arial"/>
              </a:rPr>
              <a:t> 5</a:t>
            </a:r>
            <a:r>
              <a:rPr sz="1900" spc="1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Medicación</a:t>
            </a:r>
            <a:r>
              <a:rPr sz="1900" spc="-5" dirty="0">
                <a:latin typeface="Arial"/>
                <a:cs typeface="Arial"/>
              </a:rPr>
              <a:t> actual: </a:t>
            </a:r>
            <a:r>
              <a:rPr sz="1900" spc="-5" dirty="0" err="1">
                <a:latin typeface="Arial"/>
                <a:cs typeface="Arial"/>
              </a:rPr>
              <a:t>amlodipino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sz="1900" spc="-5" dirty="0" err="1">
                <a:latin typeface="Arial"/>
                <a:cs typeface="Arial"/>
              </a:rPr>
              <a:t>ácido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acetilsalicílico</a:t>
            </a:r>
            <a:r>
              <a:rPr sz="1900" spc="14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y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220"/>
              </a:spcBef>
            </a:pPr>
            <a:r>
              <a:rPr sz="1900" spc="-5" dirty="0" err="1">
                <a:latin typeface="Arial"/>
                <a:cs typeface="Arial"/>
              </a:rPr>
              <a:t>atorvastatina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Obeso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desde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 los </a:t>
            </a:r>
            <a:r>
              <a:rPr sz="1900" spc="-5" dirty="0" err="1">
                <a:latin typeface="Arial"/>
                <a:cs typeface="Arial"/>
              </a:rPr>
              <a:t>treinta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años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sz="1900" spc="-5" dirty="0" err="1">
                <a:latin typeface="Arial"/>
                <a:cs typeface="Arial"/>
              </a:rPr>
              <a:t>pesa</a:t>
            </a:r>
            <a:r>
              <a:rPr sz="1900" spc="-5" dirty="0">
                <a:latin typeface="Arial"/>
                <a:cs typeface="Arial"/>
              </a:rPr>
              <a:t> 108 </a:t>
            </a:r>
            <a:r>
              <a:rPr sz="1900" dirty="0">
                <a:latin typeface="Arial"/>
                <a:cs typeface="Arial"/>
              </a:rPr>
              <a:t>kg, </a:t>
            </a:r>
            <a:r>
              <a:rPr sz="1900" dirty="0" err="1">
                <a:latin typeface="Arial"/>
                <a:cs typeface="Arial"/>
              </a:rPr>
              <a:t>mide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168 </a:t>
            </a:r>
            <a:r>
              <a:rPr sz="1900" dirty="0">
                <a:latin typeface="Arial"/>
                <a:cs typeface="Arial"/>
              </a:rPr>
              <a:t>cm </a:t>
            </a:r>
            <a:r>
              <a:rPr sz="1900" spc="-5" dirty="0">
                <a:latin typeface="Arial"/>
                <a:cs typeface="Arial"/>
              </a:rPr>
              <a:t>y </a:t>
            </a:r>
            <a:r>
              <a:rPr sz="1900" spc="-10" dirty="0" err="1">
                <a:latin typeface="Arial"/>
                <a:cs typeface="Arial"/>
              </a:rPr>
              <a:t>su</a:t>
            </a:r>
            <a:r>
              <a:rPr sz="1900" spc="-10" dirty="0">
                <a:latin typeface="Arial"/>
                <a:cs typeface="Arial"/>
              </a:rPr>
              <a:t> IMC es de</a:t>
            </a:r>
            <a:r>
              <a:rPr sz="1900" spc="9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38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 err="1">
                <a:latin typeface="Arial"/>
                <a:cs typeface="Arial"/>
              </a:rPr>
              <a:t>Pese</a:t>
            </a:r>
            <a:r>
              <a:rPr sz="1900" dirty="0">
                <a:latin typeface="Arial"/>
                <a:cs typeface="Arial"/>
              </a:rPr>
              <a:t> a </a:t>
            </a:r>
            <a:r>
              <a:rPr sz="1900" spc="-5" dirty="0">
                <a:latin typeface="Arial"/>
                <a:cs typeface="Arial"/>
              </a:rPr>
              <a:t>s</a:t>
            </a:r>
            <a:r>
              <a:rPr lang="es-ES" sz="1900" spc="-5" dirty="0" err="1">
                <a:latin typeface="Arial"/>
                <a:cs typeface="Arial"/>
              </a:rPr>
              <a:t>us</a:t>
            </a:r>
            <a:r>
              <a:rPr lang="es-ES" sz="1900" spc="-5" dirty="0">
                <a:latin typeface="Arial"/>
                <a:cs typeface="Arial"/>
              </a:rPr>
              <a:t> antecedentes, ha consultado poco a su médico de atención primaria durante su vida.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22124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IMC,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índice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masa</a:t>
            </a:r>
            <a:r>
              <a:rPr sz="800" spc="-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corporal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92325" y="382797"/>
            <a:ext cx="495935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 err="1"/>
              <a:t>Antecedentes</a:t>
            </a:r>
            <a:r>
              <a:rPr sz="3000" dirty="0"/>
              <a:t> </a:t>
            </a:r>
            <a:r>
              <a:rPr sz="3000" dirty="0" err="1"/>
              <a:t>respiratorios</a:t>
            </a:r>
            <a:r>
              <a:rPr sz="3000" spc="-160" dirty="0"/>
              <a:t> </a:t>
            </a:r>
            <a:r>
              <a:rPr sz="3000" dirty="0"/>
              <a:t>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76934"/>
            <a:ext cx="7567930" cy="254364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Ha </a:t>
            </a:r>
            <a:r>
              <a:rPr sz="1900" spc="-5" dirty="0" err="1">
                <a:latin typeface="Arial"/>
                <a:cs typeface="Arial"/>
              </a:rPr>
              <a:t>fumado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5" dirty="0">
                <a:latin typeface="Arial"/>
                <a:cs typeface="Arial"/>
              </a:rPr>
              <a:t>durante </a:t>
            </a:r>
            <a:r>
              <a:rPr sz="1900" spc="-5" dirty="0">
                <a:latin typeface="Arial"/>
                <a:cs typeface="Arial"/>
              </a:rPr>
              <a:t>40 </a:t>
            </a:r>
            <a:r>
              <a:rPr sz="1900" spc="-10" dirty="0" err="1">
                <a:latin typeface="Arial"/>
                <a:cs typeface="Arial"/>
              </a:rPr>
              <a:t>años</a:t>
            </a:r>
            <a:r>
              <a:rPr sz="1900" spc="-10" dirty="0">
                <a:latin typeface="Arial"/>
                <a:cs typeface="Arial"/>
              </a:rPr>
              <a:t> (40 </a:t>
            </a:r>
            <a:r>
              <a:rPr sz="1900" dirty="0" err="1">
                <a:latin typeface="Arial"/>
                <a:cs typeface="Arial"/>
              </a:rPr>
              <a:t>paquetes</a:t>
            </a:r>
            <a:r>
              <a:rPr sz="1900" dirty="0">
                <a:latin typeface="Arial"/>
                <a:cs typeface="Arial"/>
              </a:rPr>
              <a:t>- </a:t>
            </a:r>
            <a:r>
              <a:rPr sz="1900" spc="-5" dirty="0" err="1">
                <a:latin typeface="Arial"/>
                <a:cs typeface="Arial"/>
              </a:rPr>
              <a:t>años</a:t>
            </a:r>
            <a:r>
              <a:rPr sz="1900" spc="-5" dirty="0">
                <a:latin typeface="Arial"/>
                <a:cs typeface="Arial"/>
              </a:rPr>
              <a:t>) </a:t>
            </a:r>
            <a:r>
              <a:rPr sz="1900" spc="-5" dirty="0" err="1">
                <a:latin typeface="Arial"/>
                <a:cs typeface="Arial"/>
              </a:rPr>
              <a:t>pero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dejó</a:t>
            </a:r>
            <a:r>
              <a:rPr sz="1900" dirty="0">
                <a:latin typeface="Arial"/>
                <a:cs typeface="Arial"/>
              </a:rPr>
              <a:t> de </a:t>
            </a:r>
            <a:r>
              <a:rPr sz="1900" dirty="0" err="1">
                <a:latin typeface="Arial"/>
                <a:cs typeface="Arial"/>
              </a:rPr>
              <a:t>fumar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225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hace</a:t>
            </a:r>
            <a:r>
              <a:rPr dirty="0"/>
              <a:t> </a:t>
            </a:r>
            <a:r>
              <a:rPr sz="1900" spc="-5" dirty="0">
                <a:latin typeface="Arial"/>
                <a:cs typeface="Arial"/>
              </a:rPr>
              <a:t>un </a:t>
            </a:r>
            <a:r>
              <a:rPr sz="1900" spc="-5" dirty="0" err="1">
                <a:latin typeface="Arial"/>
                <a:cs typeface="Arial"/>
              </a:rPr>
              <a:t>año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10" dirty="0">
                <a:latin typeface="Arial"/>
                <a:cs typeface="Arial"/>
              </a:rPr>
              <a:t>El </a:t>
            </a:r>
            <a:r>
              <a:rPr sz="1900" spc="-5" dirty="0" err="1">
                <a:latin typeface="Arial"/>
                <a:cs typeface="Arial"/>
              </a:rPr>
              <a:t>paciente</a:t>
            </a:r>
            <a:r>
              <a:rPr sz="1900" spc="-5" dirty="0">
                <a:latin typeface="Arial"/>
                <a:cs typeface="Arial"/>
              </a:rPr>
              <a:t> cree que </a:t>
            </a:r>
            <a:r>
              <a:rPr lang="es-ES" sz="1900" spc="-5" dirty="0">
                <a:latin typeface="Arial"/>
                <a:cs typeface="Arial"/>
              </a:rPr>
              <a:t>tiene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asma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sz="1900" spc="-5" dirty="0" err="1">
                <a:latin typeface="Arial"/>
                <a:cs typeface="Arial"/>
              </a:rPr>
              <a:t>aunque</a:t>
            </a:r>
            <a:r>
              <a:rPr sz="1900" spc="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n</a:t>
            </a:r>
            <a:r>
              <a:rPr lang="es-ES" sz="1900" spc="-5" dirty="0">
                <a:latin typeface="Arial"/>
                <a:cs typeface="Arial"/>
              </a:rPr>
              <a:t>unca</a:t>
            </a:r>
            <a:r>
              <a:rPr sz="1900" spc="-5" dirty="0">
                <a:latin typeface="Arial"/>
                <a:cs typeface="Arial"/>
              </a:rPr>
              <a:t> se ha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lang="es-ES" sz="1900" dirty="0">
                <a:latin typeface="Arial"/>
                <a:cs typeface="Arial"/>
              </a:rPr>
              <a:t>v</a:t>
            </a:r>
            <a:r>
              <a:rPr sz="1900" dirty="0" err="1">
                <a:latin typeface="Arial"/>
                <a:cs typeface="Arial"/>
              </a:rPr>
              <a:t>erificado</a:t>
            </a:r>
            <a:r>
              <a:rPr lang="es-ES"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el </a:t>
            </a:r>
            <a:r>
              <a:rPr sz="1900" spc="-5" dirty="0" err="1">
                <a:latin typeface="Arial"/>
                <a:cs typeface="Arial"/>
              </a:rPr>
              <a:t>diagnóstico</a:t>
            </a:r>
            <a:r>
              <a:rPr lang="es-ES"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po</a:t>
            </a:r>
            <a:r>
              <a:rPr lang="es-ES" sz="1900" dirty="0">
                <a:latin typeface="Arial"/>
                <a:cs typeface="Arial"/>
              </a:rPr>
              <a:t>r</a:t>
            </a:r>
            <a:r>
              <a:rPr sz="1900" spc="3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espirometría</a:t>
            </a:r>
            <a:r>
              <a:rPr sz="1900" dirty="0">
                <a:latin typeface="Arial"/>
                <a:cs typeface="Arial"/>
              </a:rPr>
              <a:t> </a:t>
            </a:r>
          </a:p>
          <a:p>
            <a:pPr marL="271780" marR="301625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Hace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10 </a:t>
            </a:r>
            <a:r>
              <a:rPr sz="1900" spc="-5" dirty="0" err="1">
                <a:latin typeface="Arial"/>
                <a:cs typeface="Arial"/>
              </a:rPr>
              <a:t>años</a:t>
            </a:r>
            <a:r>
              <a:rPr sz="1900" spc="-5" dirty="0">
                <a:latin typeface="Arial"/>
                <a:cs typeface="Arial"/>
              </a:rPr>
              <a:t> se le </a:t>
            </a:r>
            <a:r>
              <a:rPr sz="1900" spc="-5" dirty="0" err="1">
                <a:latin typeface="Arial"/>
                <a:cs typeface="Arial"/>
              </a:rPr>
              <a:t>prescribió</a:t>
            </a:r>
            <a:r>
              <a:rPr sz="1900" spc="-5" dirty="0">
                <a:latin typeface="Arial"/>
                <a:cs typeface="Arial"/>
              </a:rPr>
              <a:t> una </a:t>
            </a:r>
            <a:r>
              <a:rPr lang="es-ES" sz="1900" spc="5" dirty="0">
                <a:latin typeface="Arial"/>
                <a:cs typeface="Arial"/>
              </a:rPr>
              <a:t>combinación </a:t>
            </a:r>
            <a:r>
              <a:rPr sz="1900" spc="-5" dirty="0" err="1">
                <a:latin typeface="Arial"/>
                <a:cs typeface="Arial"/>
              </a:rPr>
              <a:t>fija</a:t>
            </a:r>
            <a:r>
              <a:rPr sz="1900" spc="-5" dirty="0">
                <a:latin typeface="Arial"/>
                <a:cs typeface="Arial"/>
              </a:rPr>
              <a:t> de CI (</a:t>
            </a:r>
            <a:r>
              <a:rPr sz="1900" spc="-5" dirty="0" err="1">
                <a:latin typeface="Arial"/>
                <a:cs typeface="Arial"/>
              </a:rPr>
              <a:t>budesonida</a:t>
            </a:r>
            <a:r>
              <a:rPr sz="1900" spc="-5" dirty="0">
                <a:latin typeface="Arial"/>
                <a:cs typeface="Arial"/>
              </a:rPr>
              <a:t>) 200 mcg/</a:t>
            </a:r>
            <a:r>
              <a:rPr lang="es-ES" sz="1900" spc="-5" dirty="0">
                <a:latin typeface="Arial"/>
                <a:cs typeface="Arial"/>
              </a:rPr>
              <a:t>LABA</a:t>
            </a:r>
            <a:r>
              <a:rPr sz="1900" spc="-5" dirty="0">
                <a:latin typeface="Arial"/>
                <a:cs typeface="Arial"/>
              </a:rPr>
              <a:t> (formoterol) 4.5 </a:t>
            </a:r>
            <a:r>
              <a:rPr sz="1900" spc="-10" dirty="0">
                <a:latin typeface="Arial"/>
                <a:cs typeface="Arial"/>
              </a:rPr>
              <a:t>mcg </a:t>
            </a:r>
            <a:r>
              <a:rPr sz="1900" dirty="0">
                <a:latin typeface="Arial"/>
                <a:cs typeface="Arial"/>
              </a:rPr>
              <a:t>dos </a:t>
            </a:r>
            <a:r>
              <a:rPr sz="1900" dirty="0" err="1">
                <a:latin typeface="Arial"/>
                <a:cs typeface="Arial"/>
              </a:rPr>
              <a:t>veces</a:t>
            </a:r>
            <a:r>
              <a:rPr sz="1900" dirty="0">
                <a:latin typeface="Arial"/>
                <a:cs typeface="Arial"/>
              </a:rPr>
              <a:t> al día </a:t>
            </a:r>
            <a:r>
              <a:rPr sz="1900" spc="-5" dirty="0">
                <a:latin typeface="Arial"/>
                <a:cs typeface="Arial"/>
              </a:rPr>
              <a:t>y </a:t>
            </a:r>
            <a:r>
              <a:rPr lang="es-ES" sz="1900" spc="-5" dirty="0">
                <a:latin typeface="Arial"/>
                <a:cs typeface="Arial"/>
              </a:rPr>
              <a:t>SABA</a:t>
            </a:r>
            <a:r>
              <a:rPr sz="1900" spc="-5" dirty="0">
                <a:latin typeface="Arial"/>
                <a:cs typeface="Arial"/>
              </a:rPr>
              <a:t> (</a:t>
            </a:r>
            <a:r>
              <a:rPr sz="1900" spc="-5" dirty="0" err="1">
                <a:latin typeface="Arial"/>
                <a:cs typeface="Arial"/>
              </a:rPr>
              <a:t>terbutalina</a:t>
            </a:r>
            <a:r>
              <a:rPr sz="1900" spc="-5" dirty="0">
                <a:latin typeface="Arial"/>
                <a:cs typeface="Arial"/>
              </a:rPr>
              <a:t>) </a:t>
            </a:r>
            <a:r>
              <a:rPr lang="es-ES" sz="1900" spc="-5" dirty="0">
                <a:latin typeface="Arial"/>
                <a:cs typeface="Arial"/>
              </a:rPr>
              <a:t>de rescate.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Nunca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-5" dirty="0">
                <a:latin typeface="Arial"/>
                <a:cs typeface="Arial"/>
              </a:rPr>
              <a:t>ha tomado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esteroides</a:t>
            </a:r>
            <a:r>
              <a:rPr sz="1900" spc="13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orales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55652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CI,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corticoides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inhalados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LABA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broncodilatador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prolongada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SABA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broncodilatador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de</a:t>
            </a:r>
            <a:r>
              <a:rPr sz="8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acción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corta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7400" y="310492"/>
            <a:ext cx="5124730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 err="1"/>
              <a:t>Antecedentes</a:t>
            </a:r>
            <a:r>
              <a:rPr sz="3000" dirty="0"/>
              <a:t> </a:t>
            </a:r>
            <a:r>
              <a:rPr sz="3000" dirty="0" err="1"/>
              <a:t>respiratorios</a:t>
            </a:r>
            <a:r>
              <a:rPr sz="3000" spc="-155" dirty="0"/>
              <a:t> </a:t>
            </a:r>
            <a:r>
              <a:rPr sz="3000" dirty="0"/>
              <a:t>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7524750" cy="3113929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>
                <a:latin typeface="Arial"/>
                <a:cs typeface="Arial"/>
              </a:rPr>
              <a:t>No se </a:t>
            </a:r>
            <a:r>
              <a:rPr sz="2100" dirty="0">
                <a:latin typeface="Arial"/>
                <a:cs typeface="Arial"/>
              </a:rPr>
              <a:t>ha </a:t>
            </a:r>
            <a:r>
              <a:rPr sz="2100" spc="-5" dirty="0" err="1">
                <a:latin typeface="Arial"/>
                <a:cs typeface="Arial"/>
              </a:rPr>
              <a:t>realizado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controles</a:t>
            </a:r>
            <a:r>
              <a:rPr sz="2100" dirty="0">
                <a:latin typeface="Arial"/>
                <a:cs typeface="Arial"/>
              </a:rPr>
              <a:t> de </a:t>
            </a:r>
            <a:r>
              <a:rPr sz="2100" spc="5" dirty="0" err="1">
                <a:latin typeface="Arial"/>
                <a:cs typeface="Arial"/>
              </a:rPr>
              <a:t>asma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en</a:t>
            </a:r>
            <a:r>
              <a:rPr sz="2100" dirty="0">
                <a:latin typeface="Arial"/>
                <a:cs typeface="Arial"/>
              </a:rPr>
              <a:t> los </a:t>
            </a:r>
            <a:r>
              <a:rPr sz="2100" dirty="0" err="1">
                <a:latin typeface="Arial"/>
                <a:cs typeface="Arial"/>
              </a:rPr>
              <a:t>últimos</a:t>
            </a:r>
            <a:r>
              <a:rPr sz="2100" spc="-39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cinco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años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marR="541655" indent="-259079">
              <a:lnSpc>
                <a:spcPct val="1200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s-ES" sz="2100" spc="5" dirty="0">
                <a:latin typeface="Arial"/>
                <a:cs typeface="Arial"/>
              </a:rPr>
              <a:t>S</a:t>
            </a:r>
            <a:r>
              <a:rPr sz="2100" spc="5" dirty="0" err="1">
                <a:latin typeface="Arial"/>
                <a:cs typeface="Arial"/>
              </a:rPr>
              <a:t>uele</a:t>
            </a:r>
            <a:r>
              <a:rPr lang="es-ES"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renovar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sus </a:t>
            </a:r>
            <a:r>
              <a:rPr sz="2100" spc="5" dirty="0" err="1">
                <a:latin typeface="Arial"/>
                <a:cs typeface="Arial"/>
              </a:rPr>
              <a:t>prescripciones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para el </a:t>
            </a:r>
            <a:r>
              <a:rPr sz="2100" dirty="0" err="1">
                <a:latin typeface="Arial"/>
                <a:cs typeface="Arial"/>
              </a:rPr>
              <a:t>asma</a:t>
            </a:r>
            <a:r>
              <a:rPr sz="2100" dirty="0">
                <a:latin typeface="Arial"/>
                <a:cs typeface="Arial"/>
              </a:rPr>
              <a:t>, </a:t>
            </a:r>
            <a:r>
              <a:rPr sz="2100" spc="5" dirty="0" err="1">
                <a:latin typeface="Arial"/>
                <a:cs typeface="Arial"/>
              </a:rPr>
              <a:t>cuando</a:t>
            </a:r>
            <a:r>
              <a:rPr lang="es-ES" sz="2100" spc="-395" dirty="0">
                <a:latin typeface="Arial"/>
                <a:cs typeface="Arial"/>
              </a:rPr>
              <a:t> va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al </a:t>
            </a:r>
            <a:r>
              <a:rPr sz="2100" dirty="0" err="1">
                <a:latin typeface="Arial"/>
                <a:cs typeface="Arial"/>
              </a:rPr>
              <a:t>centro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médico</a:t>
            </a:r>
            <a:r>
              <a:rPr sz="2100" spc="5" dirty="0">
                <a:latin typeface="Arial"/>
                <a:cs typeface="Arial"/>
              </a:rPr>
              <a:t> por </a:t>
            </a:r>
            <a:r>
              <a:rPr sz="2100" dirty="0" err="1">
                <a:latin typeface="Arial"/>
                <a:cs typeface="Arial"/>
              </a:rPr>
              <a:t>motivos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diferentes</a:t>
            </a:r>
            <a:r>
              <a:rPr sz="2100" dirty="0">
                <a:latin typeface="Arial"/>
                <a:cs typeface="Arial"/>
              </a:rPr>
              <a:t> al </a:t>
            </a:r>
            <a:r>
              <a:rPr sz="2100" spc="5" dirty="0" err="1">
                <a:latin typeface="Arial"/>
                <a:cs typeface="Arial"/>
              </a:rPr>
              <a:t>asma</a:t>
            </a:r>
            <a:r>
              <a:rPr sz="2100" spc="5" dirty="0">
                <a:latin typeface="Arial"/>
                <a:cs typeface="Arial"/>
              </a:rPr>
              <a:t> y </a:t>
            </a:r>
            <a:r>
              <a:rPr sz="2100" spc="5" dirty="0" err="1">
                <a:latin typeface="Arial"/>
                <a:cs typeface="Arial"/>
              </a:rPr>
              <a:t>algunas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veces</a:t>
            </a:r>
            <a:r>
              <a:rPr sz="2100" spc="5" dirty="0">
                <a:latin typeface="Arial"/>
                <a:cs typeface="Arial"/>
              </a:rPr>
              <a:t> por </a:t>
            </a:r>
            <a:r>
              <a:rPr sz="2100" dirty="0" err="1">
                <a:latin typeface="Arial"/>
                <a:cs typeface="Arial"/>
              </a:rPr>
              <a:t>vía</a:t>
            </a:r>
            <a:r>
              <a:rPr sz="2100" spc="-14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telefónica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-5" dirty="0">
                <a:latin typeface="Arial"/>
                <a:cs typeface="Arial"/>
              </a:rPr>
              <a:t>Durante </a:t>
            </a:r>
            <a:r>
              <a:rPr sz="2100" dirty="0">
                <a:latin typeface="Arial"/>
                <a:cs typeface="Arial"/>
              </a:rPr>
              <a:t>los </a:t>
            </a:r>
            <a:r>
              <a:rPr sz="2100" spc="5" dirty="0" err="1">
                <a:latin typeface="Arial"/>
                <a:cs typeface="Arial"/>
              </a:rPr>
              <a:t>últimos</a:t>
            </a:r>
            <a:r>
              <a:rPr sz="2100" spc="5" dirty="0">
                <a:latin typeface="Arial"/>
                <a:cs typeface="Arial"/>
              </a:rPr>
              <a:t> 10 </a:t>
            </a:r>
            <a:r>
              <a:rPr sz="2100" spc="-5" dirty="0" err="1">
                <a:latin typeface="Arial"/>
                <a:cs typeface="Arial"/>
              </a:rPr>
              <a:t>años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ha </a:t>
            </a:r>
            <a:r>
              <a:rPr sz="2100" spc="5" dirty="0" err="1">
                <a:latin typeface="Arial"/>
                <a:cs typeface="Arial"/>
              </a:rPr>
              <a:t>tenido</a:t>
            </a:r>
            <a:r>
              <a:rPr sz="2100" spc="5" dirty="0">
                <a:latin typeface="Arial"/>
                <a:cs typeface="Arial"/>
              </a:rPr>
              <a:t> por lo </a:t>
            </a:r>
            <a:r>
              <a:rPr sz="2100" spc="5" dirty="0" err="1">
                <a:latin typeface="Arial"/>
                <a:cs typeface="Arial"/>
              </a:rPr>
              <a:t>menos</a:t>
            </a:r>
            <a:r>
              <a:rPr sz="2100" spc="5" dirty="0">
                <a:latin typeface="Arial"/>
                <a:cs typeface="Arial"/>
              </a:rPr>
              <a:t> seis </a:t>
            </a:r>
            <a:r>
              <a:rPr sz="2100" spc="5" dirty="0" err="1">
                <a:latin typeface="Arial"/>
                <a:cs typeface="Arial"/>
              </a:rPr>
              <a:t>episodios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diagnosticados de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neumonía</a:t>
            </a:r>
            <a:r>
              <a:rPr sz="2100" spc="5" dirty="0">
                <a:latin typeface="Arial"/>
                <a:cs typeface="Arial"/>
              </a:rPr>
              <a:t>, </a:t>
            </a:r>
            <a:r>
              <a:rPr lang="es-ES" sz="2100" spc="5" dirty="0">
                <a:latin typeface="Arial"/>
                <a:cs typeface="Arial"/>
              </a:rPr>
              <a:t>que fueron tratados con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antibióticos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94305" y="424129"/>
            <a:ext cx="4807585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/>
              <a:t>En su </a:t>
            </a:r>
            <a:r>
              <a:rPr sz="2400" spc="-10"/>
              <a:t>visita </a:t>
            </a:r>
            <a:r>
              <a:rPr sz="2400"/>
              <a:t>al centro</a:t>
            </a:r>
            <a:r>
              <a:rPr sz="2400" spc="-70"/>
              <a:t> </a:t>
            </a:r>
            <a:r>
              <a:rPr sz="2400"/>
              <a:t>médico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7794" y="1341617"/>
            <a:ext cx="7868006" cy="723916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 err="1">
                <a:latin typeface="Arial"/>
                <a:cs typeface="Arial"/>
              </a:rPr>
              <a:t>En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10" dirty="0" err="1">
                <a:latin typeface="Arial"/>
                <a:cs typeface="Arial"/>
              </a:rPr>
              <a:t>este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10" dirty="0" err="1">
                <a:latin typeface="Arial"/>
                <a:cs typeface="Arial"/>
              </a:rPr>
              <a:t>momento</a:t>
            </a:r>
            <a:r>
              <a:rPr sz="2100" spc="10" dirty="0">
                <a:latin typeface="Arial"/>
                <a:cs typeface="Arial"/>
              </a:rPr>
              <a:t>, </a:t>
            </a:r>
            <a:r>
              <a:rPr sz="2100" spc="5" dirty="0" err="1">
                <a:latin typeface="Arial"/>
                <a:cs typeface="Arial"/>
              </a:rPr>
              <a:t>tiene</a:t>
            </a:r>
            <a:r>
              <a:rPr sz="2100" spc="5" dirty="0">
                <a:latin typeface="Arial"/>
                <a:cs typeface="Arial"/>
              </a:rPr>
              <a:t> una </a:t>
            </a:r>
            <a:r>
              <a:rPr sz="2100" dirty="0" err="1">
                <a:latin typeface="Arial"/>
                <a:cs typeface="Arial"/>
              </a:rPr>
              <a:t>visita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programada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para</a:t>
            </a:r>
            <a:r>
              <a:rPr lang="es-ES" sz="2100" spc="-300" dirty="0">
                <a:latin typeface="Arial"/>
                <a:cs typeface="Arial"/>
              </a:rPr>
              <a:t> </a:t>
            </a:r>
            <a:r>
              <a:rPr lang="es-ES" sz="2100" spc="10" dirty="0">
                <a:latin typeface="Arial"/>
                <a:cs typeface="Arial"/>
              </a:rPr>
              <a:t>su médico de familia</a:t>
            </a:r>
            <a:r>
              <a:rPr sz="2100" spc="1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y </a:t>
            </a:r>
            <a:r>
              <a:rPr sz="2100" spc="-5" dirty="0">
                <a:latin typeface="Arial"/>
                <a:cs typeface="Arial"/>
              </a:rPr>
              <a:t>control </a:t>
            </a:r>
            <a:r>
              <a:rPr sz="2100" dirty="0">
                <a:latin typeface="Arial"/>
                <a:cs typeface="Arial"/>
              </a:rPr>
              <a:t>de la </a:t>
            </a:r>
            <a:r>
              <a:rPr sz="2100" dirty="0" err="1">
                <a:latin typeface="Arial"/>
                <a:cs typeface="Arial"/>
              </a:rPr>
              <a:t>presión</a:t>
            </a:r>
            <a:r>
              <a:rPr sz="2100" spc="-20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arterial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95600" y="431290"/>
            <a:ext cx="303872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 err="1">
                <a:solidFill>
                  <a:srgbClr val="C00000"/>
                </a:solidFill>
              </a:rPr>
              <a:t>En</a:t>
            </a:r>
            <a:r>
              <a:rPr sz="3000" spc="-10" dirty="0">
                <a:solidFill>
                  <a:srgbClr val="C00000"/>
                </a:solidFill>
              </a:rPr>
              <a:t> </a:t>
            </a:r>
            <a:r>
              <a:rPr lang="es-ES" sz="3000" spc="-10" dirty="0">
                <a:solidFill>
                  <a:srgbClr val="C00000"/>
                </a:solidFill>
              </a:rPr>
              <a:t>la consulta</a:t>
            </a:r>
            <a:r>
              <a:rPr sz="3000" spc="-5" dirty="0">
                <a:solidFill>
                  <a:srgbClr val="C00000"/>
                </a:solidFill>
              </a:rPr>
              <a:t>…</a:t>
            </a:r>
            <a:r>
              <a:rPr dirty="0"/>
              <a:t> 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348638"/>
            <a:ext cx="7492365" cy="2572756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279400" indent="-259079">
              <a:lnSpc>
                <a:spcPct val="110600"/>
              </a:lnSpc>
              <a:spcBef>
                <a:spcPts val="1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10" dirty="0">
                <a:latin typeface="Arial"/>
                <a:cs typeface="Arial"/>
              </a:rPr>
              <a:t>Al </a:t>
            </a:r>
            <a:r>
              <a:rPr sz="1900" dirty="0" err="1">
                <a:latin typeface="Arial"/>
                <a:cs typeface="Arial"/>
              </a:rPr>
              <a:t>preguntárselo</a:t>
            </a:r>
            <a:r>
              <a:rPr sz="1900" dirty="0">
                <a:latin typeface="Arial"/>
                <a:cs typeface="Arial"/>
              </a:rPr>
              <a:t>, </a:t>
            </a:r>
            <a:r>
              <a:rPr sz="1900" spc="-5" dirty="0" err="1">
                <a:latin typeface="Arial"/>
                <a:cs typeface="Arial"/>
              </a:rPr>
              <a:t>admite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tener</a:t>
            </a:r>
            <a:r>
              <a:rPr sz="1900" spc="-5" dirty="0">
                <a:latin typeface="Arial"/>
                <a:cs typeface="Arial"/>
              </a:rPr>
              <a:t>  </a:t>
            </a:r>
            <a:r>
              <a:rPr sz="1900" spc="-5" dirty="0" err="1">
                <a:latin typeface="Arial"/>
                <a:cs typeface="Arial"/>
              </a:rPr>
              <a:t>disnea</a:t>
            </a:r>
            <a:r>
              <a:rPr sz="1900" spc="-5" dirty="0">
                <a:latin typeface="Arial"/>
                <a:cs typeface="Arial"/>
              </a:rPr>
              <a:t>/</a:t>
            </a:r>
            <a:r>
              <a:rPr sz="1900" spc="-5" dirty="0" err="1">
                <a:latin typeface="Arial"/>
                <a:cs typeface="Arial"/>
              </a:rPr>
              <a:t>dificultad</a:t>
            </a:r>
            <a:r>
              <a:rPr sz="1900" spc="-5" dirty="0">
                <a:latin typeface="Arial"/>
                <a:cs typeface="Arial"/>
              </a:rPr>
              <a:t> para </a:t>
            </a:r>
            <a:r>
              <a:rPr sz="1900" spc="-5" dirty="0" err="1">
                <a:latin typeface="Arial"/>
                <a:cs typeface="Arial"/>
              </a:rPr>
              <a:t>respirar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cuando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camina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5" dirty="0" err="1">
                <a:latin typeface="Arial"/>
                <a:cs typeface="Arial"/>
              </a:rPr>
              <a:t>rápido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</a:t>
            </a:r>
            <a:r>
              <a:rPr sz="1900" spc="-2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cuesta </a:t>
            </a:r>
            <a:r>
              <a:rPr sz="1900" dirty="0" err="1">
                <a:latin typeface="Arial"/>
                <a:cs typeface="Arial"/>
              </a:rPr>
              <a:t>arriba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No </a:t>
            </a:r>
            <a:r>
              <a:rPr sz="1900" dirty="0" err="1">
                <a:latin typeface="Arial"/>
                <a:cs typeface="Arial"/>
              </a:rPr>
              <a:t>presenta</a:t>
            </a:r>
            <a:r>
              <a:rPr sz="1900" dirty="0">
                <a:latin typeface="Arial"/>
                <a:cs typeface="Arial"/>
              </a:rPr>
              <a:t> dolor de </a:t>
            </a:r>
            <a:r>
              <a:rPr sz="1900" dirty="0" err="1">
                <a:latin typeface="Arial"/>
                <a:cs typeface="Arial"/>
              </a:rPr>
              <a:t>pantorrilla</a:t>
            </a:r>
            <a:r>
              <a:rPr lang="es-ES" sz="1900" dirty="0">
                <a:latin typeface="Arial"/>
                <a:cs typeface="Arial"/>
              </a:rPr>
              <a:t>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caminar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70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También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tose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en</a:t>
            </a:r>
            <a:r>
              <a:rPr sz="1900" spc="-5" dirty="0">
                <a:latin typeface="Arial"/>
                <a:cs typeface="Arial"/>
              </a:rPr>
              <a:t> las </a:t>
            </a:r>
            <a:r>
              <a:rPr sz="1900" spc="-5" dirty="0" err="1">
                <a:latin typeface="Arial"/>
                <a:cs typeface="Arial"/>
              </a:rPr>
              <a:t>mañanas</a:t>
            </a:r>
            <a:r>
              <a:rPr sz="1900" spc="-5" dirty="0">
                <a:latin typeface="Arial"/>
                <a:cs typeface="Arial"/>
              </a:rPr>
              <a:t> y </a:t>
            </a:r>
            <a:r>
              <a:rPr sz="1900" spc="-5" dirty="0" err="1">
                <a:latin typeface="Arial"/>
                <a:cs typeface="Arial"/>
              </a:rPr>
              <a:t>tose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cuando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-5" dirty="0">
                <a:latin typeface="Arial"/>
                <a:cs typeface="Arial"/>
              </a:rPr>
              <a:t>hace ejercicio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o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se </a:t>
            </a:r>
            <a:r>
              <a:rPr sz="1900" spc="-5" dirty="0" err="1">
                <a:latin typeface="Arial"/>
                <a:cs typeface="Arial"/>
              </a:rPr>
              <a:t>ríe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Sin </a:t>
            </a:r>
            <a:r>
              <a:rPr sz="1900" spc="-5" dirty="0" err="1">
                <a:latin typeface="Arial"/>
                <a:cs typeface="Arial"/>
              </a:rPr>
              <a:t>exacerbaciones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durante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el </a:t>
            </a:r>
            <a:r>
              <a:rPr sz="1900" spc="-5" dirty="0" err="1">
                <a:latin typeface="Arial"/>
                <a:cs typeface="Arial"/>
              </a:rPr>
              <a:t>año</a:t>
            </a:r>
            <a:r>
              <a:rPr sz="1900" spc="9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anterior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9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Auscultación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pulmonar</a:t>
            </a:r>
            <a:r>
              <a:rPr sz="1900" dirty="0">
                <a:latin typeface="Arial"/>
                <a:cs typeface="Arial"/>
              </a:rPr>
              <a:t> y </a:t>
            </a:r>
            <a:r>
              <a:rPr sz="1900" dirty="0" err="1">
                <a:latin typeface="Arial"/>
                <a:cs typeface="Arial"/>
              </a:rPr>
              <a:t>cardíaca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sin</a:t>
            </a:r>
            <a:r>
              <a:rPr sz="1900" spc="95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observaciones</a:t>
            </a:r>
            <a:r>
              <a:rPr sz="1900" spc="-10" dirty="0">
                <a:latin typeface="Arial"/>
                <a:cs typeface="Arial"/>
              </a:rPr>
              <a:t>.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67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 err="1">
                <a:latin typeface="Arial"/>
                <a:cs typeface="Arial"/>
              </a:rPr>
              <a:t>Presión</a:t>
            </a:r>
            <a:r>
              <a:rPr sz="1900" spc="-5" dirty="0">
                <a:latin typeface="Arial"/>
                <a:cs typeface="Arial"/>
              </a:rPr>
              <a:t> arterial: 145/85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15" dirty="0">
                <a:latin typeface="Arial"/>
                <a:cs typeface="Arial"/>
              </a:rPr>
              <a:t>mmHg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27502" y="424129"/>
            <a:ext cx="4535298" cy="47448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s-ES" sz="3000" spc="-10" dirty="0"/>
              <a:t>Seguimos en consulta</a:t>
            </a:r>
            <a:r>
              <a:rPr sz="3000" dirty="0"/>
              <a:t>…</a:t>
            </a:r>
            <a:r>
              <a:rPr dirty="0"/>
              <a:t> 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404061"/>
            <a:ext cx="7597775" cy="1320165"/>
          </a:xfrm>
          <a:prstGeom prst="rect">
            <a:avLst/>
          </a:prstGeom>
        </p:spPr>
        <p:txBody>
          <a:bodyPr vert="horz" wrap="square" lIns="0" tIns="1460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Esta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vez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está</a:t>
            </a:r>
            <a:r>
              <a:rPr sz="2100" spc="5" dirty="0">
                <a:latin typeface="Arial"/>
                <a:cs typeface="Arial"/>
              </a:rPr>
              <a:t> de </a:t>
            </a:r>
            <a:r>
              <a:rPr sz="2100" spc="5" dirty="0" err="1">
                <a:latin typeface="Arial"/>
                <a:cs typeface="Arial"/>
              </a:rPr>
              <a:t>acuerdo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con que </a:t>
            </a:r>
            <a:r>
              <a:rPr sz="2100" spc="5" dirty="0">
                <a:latin typeface="Arial"/>
                <a:cs typeface="Arial"/>
              </a:rPr>
              <a:t>le </a:t>
            </a:r>
            <a:r>
              <a:rPr sz="2100" spc="5" dirty="0" err="1">
                <a:latin typeface="Arial"/>
                <a:cs typeface="Arial"/>
              </a:rPr>
              <a:t>realicen</a:t>
            </a:r>
            <a:r>
              <a:rPr sz="2100" spc="5" dirty="0">
                <a:latin typeface="Arial"/>
                <a:cs typeface="Arial"/>
              </a:rPr>
              <a:t> una </a:t>
            </a:r>
            <a:r>
              <a:rPr sz="2100" spc="-5" dirty="0" err="1">
                <a:latin typeface="Arial"/>
                <a:cs typeface="Arial"/>
              </a:rPr>
              <a:t>espirometría</a:t>
            </a:r>
            <a:r>
              <a:rPr sz="2100" spc="-5" dirty="0">
                <a:latin typeface="Arial"/>
                <a:cs typeface="Arial"/>
              </a:rPr>
              <a:t>, </a:t>
            </a:r>
            <a:r>
              <a:rPr sz="2100" spc="5" dirty="0">
                <a:latin typeface="Arial"/>
                <a:cs typeface="Arial"/>
              </a:rPr>
              <a:t>la </a:t>
            </a:r>
            <a:r>
              <a:rPr sz="2100" spc="5" dirty="0" err="1">
                <a:latin typeface="Arial"/>
                <a:cs typeface="Arial"/>
              </a:rPr>
              <a:t>primera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que le hacen.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 dirty="0">
              <a:latin typeface="Arial"/>
              <a:cs typeface="Arial"/>
            </a:endParaRPr>
          </a:p>
          <a:p>
            <a:pPr marL="146685">
              <a:lnSpc>
                <a:spcPct val="100000"/>
              </a:lnSpc>
            </a:pPr>
            <a:r>
              <a:rPr sz="2400" i="1" dirty="0" err="1">
                <a:latin typeface="Arial"/>
                <a:cs typeface="Arial"/>
              </a:rPr>
              <a:t>Resultados</a:t>
            </a:r>
            <a:r>
              <a:rPr sz="2400" i="1" spc="-15" dirty="0">
                <a:latin typeface="Arial"/>
                <a:cs typeface="Arial"/>
              </a:rPr>
              <a:t> </a:t>
            </a:r>
            <a:endParaRPr sz="2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52361" y="3060318"/>
            <a:ext cx="8168640" cy="1350645"/>
            <a:chOff x="579119" y="2749295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969248" y="286446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83691" y="275386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6758" y="4747056"/>
            <a:ext cx="46762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FEV</a:t>
            </a:r>
            <a:r>
              <a:rPr sz="750" spc="-7" baseline="-16666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volumen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espiratorio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forzado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1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segundo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FVC,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capacidad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vital</a:t>
            </a:r>
            <a:r>
              <a:rPr sz="800" spc="16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forzada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0259" y="4632325"/>
            <a:ext cx="7189852" cy="259686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Respirar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y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sentirse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través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acceso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universal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 una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atención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16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adecuada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xfrm>
            <a:off x="1399540" y="1515821"/>
            <a:ext cx="6344919" cy="222881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84785" marR="5080" algn="ctr">
              <a:lnSpc>
                <a:spcPct val="100000"/>
              </a:lnSpc>
              <a:spcBef>
                <a:spcPts val="100"/>
              </a:spcBef>
            </a:pPr>
            <a:r>
              <a:rPr dirty="0">
                <a:solidFill>
                  <a:srgbClr val="CC030A"/>
                </a:solidFill>
              </a:rPr>
              <a:t>Casos </a:t>
            </a:r>
            <a:r>
              <a:rPr lang="es-ES" dirty="0">
                <a:solidFill>
                  <a:srgbClr val="CC030A"/>
                </a:solidFill>
              </a:rPr>
              <a:t>clínico</a:t>
            </a:r>
            <a:r>
              <a:rPr spc="-10" dirty="0">
                <a:solidFill>
                  <a:srgbClr val="CC030A"/>
                </a:solidFill>
              </a:rPr>
              <a:t> </a:t>
            </a:r>
            <a:r>
              <a:rPr spc="-85" dirty="0">
                <a:solidFill>
                  <a:srgbClr val="CC030A"/>
                </a:solidFill>
              </a:rPr>
              <a:t> </a:t>
            </a:r>
            <a:r>
              <a:rPr dirty="0" err="1">
                <a:solidFill>
                  <a:srgbClr val="CC030A"/>
                </a:solidFill>
              </a:rPr>
              <a:t>sobre</a:t>
            </a:r>
            <a:r>
              <a:rPr dirty="0">
                <a:solidFill>
                  <a:srgbClr val="CC030A"/>
                </a:solidFill>
              </a:rPr>
              <a:t> </a:t>
            </a:r>
            <a:r>
              <a:rPr dirty="0" err="1">
                <a:solidFill>
                  <a:srgbClr val="CC030A"/>
                </a:solidFill>
              </a:rPr>
              <a:t>multimorbilidad</a:t>
            </a:r>
            <a:r>
              <a:rPr dirty="0">
                <a:solidFill>
                  <a:srgbClr val="CC030A"/>
                </a:solidFill>
              </a:rPr>
              <a:t> </a:t>
            </a:r>
            <a:r>
              <a:rPr dirty="0"/>
              <a:t> </a:t>
            </a:r>
            <a:br>
              <a:rPr lang="en-GB" dirty="0"/>
            </a:br>
            <a:r>
              <a:rPr dirty="0"/>
              <a:t> EPOC y </a:t>
            </a:r>
            <a:r>
              <a:rPr dirty="0" err="1"/>
              <a:t>diagnóstico</a:t>
            </a:r>
            <a:r>
              <a:rPr dirty="0"/>
              <a:t> </a:t>
            </a:r>
            <a:r>
              <a:rPr dirty="0" err="1"/>
              <a:t>diferencial</a:t>
            </a:r>
            <a:endParaRPr dirty="0"/>
          </a:p>
        </p:txBody>
      </p:sp>
      <p:sp>
        <p:nvSpPr>
          <p:cNvPr id="4" name="object 4"/>
          <p:cNvSpPr txBox="1"/>
          <p:nvPr/>
        </p:nvSpPr>
        <p:spPr>
          <a:xfrm>
            <a:off x="2286000" y="3798129"/>
            <a:ext cx="4738370" cy="32956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Autores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: Björn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Ställberg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, Christian</a:t>
            </a:r>
            <a:r>
              <a:rPr sz="2000" spc="13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Jensen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132579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solidFill>
                  <a:srgbClr val="FF0000"/>
                </a:solidFill>
              </a:rPr>
              <a:t>E</a:t>
            </a:r>
            <a:r>
              <a:rPr lang="es-ES" sz="3000" dirty="0">
                <a:solidFill>
                  <a:srgbClr val="FF0000"/>
                </a:solidFill>
              </a:rPr>
              <a:t>n consulta</a:t>
            </a:r>
            <a:r>
              <a:rPr sz="3000" spc="-125" dirty="0">
                <a:solidFill>
                  <a:srgbClr val="FF0000"/>
                </a:solidFill>
              </a:rPr>
              <a:t> </a:t>
            </a:r>
            <a:r>
              <a:rPr sz="3000" dirty="0">
                <a:solidFill>
                  <a:srgbClr val="FF0000"/>
                </a:solidFill>
              </a:rPr>
              <a:t>…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304800" y="2664823"/>
            <a:ext cx="7543800" cy="1782539"/>
          </a:xfrm>
          <a:prstGeom prst="rect">
            <a:avLst/>
          </a:prstGeom>
        </p:spPr>
        <p:txBody>
          <a:bodyPr vert="horz" wrap="square" lIns="0" tIns="111760" rIns="0" bIns="0">
            <a:spAutoFit/>
          </a:bodyPr>
          <a:lstStyle/>
          <a:p>
            <a:pPr marL="284480" indent="-259079">
              <a:lnSpc>
                <a:spcPct val="100000"/>
              </a:lnSpc>
              <a:spcBef>
                <a:spcPts val="880"/>
              </a:spcBef>
              <a:buSzPct val="128947"/>
              <a:buFont typeface="Times New Roman"/>
              <a:buChar char="•"/>
              <a:tabLst>
                <a:tab pos="283845" algn="l"/>
                <a:tab pos="284480" algn="l"/>
              </a:tabLst>
            </a:pPr>
            <a:r>
              <a:rPr sz="1900" spc="-5" dirty="0" err="1">
                <a:latin typeface="Arial"/>
                <a:cs typeface="Arial"/>
              </a:rPr>
              <a:t>Resultados</a:t>
            </a:r>
            <a:r>
              <a:rPr sz="1900" spc="-5" dirty="0">
                <a:latin typeface="Arial"/>
                <a:cs typeface="Arial"/>
              </a:rPr>
              <a:t> de la </a:t>
            </a:r>
            <a:r>
              <a:rPr sz="1900" spc="-5" dirty="0" err="1">
                <a:latin typeface="Arial"/>
                <a:cs typeface="Arial"/>
              </a:rPr>
              <a:t>espirometría</a:t>
            </a:r>
            <a:r>
              <a:rPr sz="1900" spc="-5" dirty="0">
                <a:latin typeface="Arial"/>
                <a:cs typeface="Arial"/>
              </a:rPr>
              <a:t>, </a:t>
            </a:r>
            <a:r>
              <a:rPr lang="es-ES" sz="1900" spc="-5" dirty="0">
                <a:latin typeface="Arial"/>
                <a:cs typeface="Arial"/>
              </a:rPr>
              <a:t>con prueba broncodilatadora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7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10" dirty="0">
                <a:latin typeface="Arial"/>
                <a:cs typeface="Arial"/>
              </a:rPr>
              <a:t>FVC: 3.12 </a:t>
            </a:r>
            <a:r>
              <a:rPr sz="1400" spc="-15" dirty="0">
                <a:latin typeface="Arial"/>
                <a:cs typeface="Arial"/>
              </a:rPr>
              <a:t>(75 % </a:t>
            </a:r>
            <a:r>
              <a:rPr sz="1400" spc="-10" dirty="0">
                <a:latin typeface="Arial"/>
                <a:cs typeface="Arial"/>
              </a:rPr>
              <a:t>de</a:t>
            </a:r>
            <a:r>
              <a:rPr lang="es-ES" sz="1400" spc="85" dirty="0">
                <a:latin typeface="Arial"/>
                <a:cs typeface="Arial"/>
              </a:rPr>
              <a:t>l valor de referencia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dirty="0">
                <a:latin typeface="Arial"/>
                <a:cs typeface="Arial"/>
              </a:rPr>
              <a:t>FEV</a:t>
            </a:r>
            <a:r>
              <a:rPr sz="1350" baseline="-21604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-10" dirty="0">
                <a:latin typeface="Arial"/>
                <a:cs typeface="Arial"/>
              </a:rPr>
              <a:t>1.74 </a:t>
            </a:r>
            <a:r>
              <a:rPr sz="1400" spc="-15" dirty="0">
                <a:latin typeface="Arial"/>
                <a:cs typeface="Arial"/>
              </a:rPr>
              <a:t>(54 % </a:t>
            </a:r>
            <a:r>
              <a:rPr sz="1400" spc="-10" dirty="0">
                <a:latin typeface="Arial"/>
                <a:cs typeface="Arial"/>
              </a:rPr>
              <a:t>del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valor </a:t>
            </a:r>
            <a:r>
              <a:rPr lang="es-ES" sz="1400" spc="-10" dirty="0">
                <a:latin typeface="Arial"/>
                <a:cs typeface="Arial"/>
              </a:rPr>
              <a:t>de referencia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5" dirty="0">
                <a:latin typeface="Arial"/>
                <a:cs typeface="Arial"/>
              </a:rPr>
              <a:t>FEV</a:t>
            </a:r>
            <a:r>
              <a:rPr sz="1350" spc="-7" baseline="-21604" dirty="0">
                <a:latin typeface="Arial"/>
                <a:cs typeface="Arial"/>
              </a:rPr>
              <a:t>1</a:t>
            </a:r>
            <a:r>
              <a:rPr sz="1400" spc="-5" dirty="0">
                <a:latin typeface="Arial"/>
                <a:cs typeface="Arial"/>
              </a:rPr>
              <a:t>/FVC: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0.56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52450" lvl="1" indent="-266065">
              <a:lnSpc>
                <a:spcPct val="100000"/>
              </a:lnSpc>
              <a:spcBef>
                <a:spcPts val="505"/>
              </a:spcBef>
              <a:buChar char="o"/>
              <a:tabLst>
                <a:tab pos="552450" algn="l"/>
                <a:tab pos="553085" algn="l"/>
              </a:tabLst>
            </a:pPr>
            <a:r>
              <a:rPr sz="1400" spc="-10" dirty="0" err="1">
                <a:latin typeface="Arial"/>
                <a:cs typeface="Arial"/>
              </a:rPr>
              <a:t>Reversibilidad</a:t>
            </a:r>
            <a:r>
              <a:rPr sz="1400" spc="-10" dirty="0">
                <a:latin typeface="Arial"/>
                <a:cs typeface="Arial"/>
              </a:rPr>
              <a:t>: </a:t>
            </a:r>
            <a:r>
              <a:rPr sz="1400" spc="-15" dirty="0">
                <a:latin typeface="Arial"/>
                <a:cs typeface="Arial"/>
              </a:rPr>
              <a:t>5 % (90</a:t>
            </a:r>
            <a:r>
              <a:rPr sz="1400" spc="140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mL)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5384" y="1213103"/>
            <a:ext cx="8168640" cy="1350645"/>
            <a:chOff x="405384" y="1213103"/>
            <a:chExt cx="8168640" cy="1350645"/>
          </a:xfrm>
        </p:grpSpPr>
        <p:sp>
          <p:nvSpPr>
            <p:cNvPr id="6" name="object 6"/>
            <p:cNvSpPr/>
            <p:nvPr/>
          </p:nvSpPr>
          <p:spPr>
            <a:xfrm>
              <a:off x="795512" y="1328275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9956" y="1217675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42168" y="399727"/>
            <a:ext cx="5958714" cy="4430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10" dirty="0"/>
              <a:t>¿</a:t>
            </a:r>
            <a:r>
              <a:rPr sz="2500" spc="10" dirty="0" err="1"/>
              <a:t>Cuál</a:t>
            </a:r>
            <a:r>
              <a:rPr sz="2500" spc="-5" dirty="0"/>
              <a:t> el </a:t>
            </a:r>
            <a:r>
              <a:rPr sz="2500" dirty="0" err="1"/>
              <a:t>diagnóstico</a:t>
            </a:r>
            <a:r>
              <a:rPr sz="2500" dirty="0"/>
              <a:t> </a:t>
            </a:r>
            <a:r>
              <a:rPr sz="2500" spc="-5" dirty="0" err="1"/>
              <a:t>más</a:t>
            </a:r>
            <a:r>
              <a:rPr sz="2500" spc="-45" dirty="0"/>
              <a:t> </a:t>
            </a:r>
            <a:r>
              <a:rPr sz="2500" spc="-5" dirty="0"/>
              <a:t>probable?</a:t>
            </a:r>
            <a:r>
              <a:rPr dirty="0"/>
              <a:t> </a:t>
            </a:r>
            <a:endParaRPr sz="25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277536"/>
            <a:ext cx="4439006" cy="181927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¿Asma?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¿EPOC?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dirty="0">
                <a:latin typeface="Arial"/>
                <a:cs typeface="Arial"/>
              </a:rPr>
              <a:t>¿</a:t>
            </a:r>
            <a:r>
              <a:rPr lang="es-ES" sz="2100" dirty="0">
                <a:latin typeface="Arial"/>
                <a:cs typeface="Arial"/>
              </a:rPr>
              <a:t>Ambas asma y EPOC</a:t>
            </a:r>
            <a:r>
              <a:rPr sz="2100" spc="5" dirty="0">
                <a:latin typeface="Arial"/>
                <a:cs typeface="Arial"/>
              </a:rPr>
              <a:t>?</a:t>
            </a:r>
            <a:r>
              <a:rPr sz="2100" dirty="0">
                <a:latin typeface="Arial"/>
                <a:cs typeface="Arial"/>
              </a:rPr>
              <a:t> </a:t>
            </a: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¿</a:t>
            </a:r>
            <a:r>
              <a:rPr sz="2100" spc="5" dirty="0" err="1">
                <a:latin typeface="Arial"/>
                <a:cs typeface="Arial"/>
              </a:rPr>
              <a:t>Insuficiencia</a:t>
            </a:r>
            <a:r>
              <a:rPr sz="2100" spc="-5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cardíaca</a:t>
            </a:r>
            <a:r>
              <a:rPr sz="2100" spc="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808976" y="73151"/>
            <a:ext cx="1115568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752600" y="256109"/>
            <a:ext cx="6202553" cy="873316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10" dirty="0"/>
              <a:t>¿</a:t>
            </a:r>
            <a:r>
              <a:rPr sz="2000" spc="-20" dirty="0" err="1"/>
              <a:t>Necesitamos</a:t>
            </a:r>
            <a:r>
              <a:rPr sz="2000" spc="-20" dirty="0"/>
              <a:t> </a:t>
            </a:r>
            <a:r>
              <a:rPr sz="2000" spc="-10" dirty="0" err="1"/>
              <a:t>más</a:t>
            </a:r>
            <a:r>
              <a:rPr sz="2000" spc="-10" dirty="0"/>
              <a:t> </a:t>
            </a:r>
            <a:r>
              <a:rPr sz="2000" spc="5" dirty="0" err="1"/>
              <a:t>información</a:t>
            </a:r>
            <a:r>
              <a:rPr sz="2000" spc="5" dirty="0"/>
              <a:t> </a:t>
            </a:r>
            <a:r>
              <a:rPr sz="2000" spc="-5" dirty="0"/>
              <a:t>o</a:t>
            </a:r>
            <a:r>
              <a:rPr sz="2000" spc="30" dirty="0"/>
              <a:t> </a:t>
            </a:r>
            <a:r>
              <a:rPr lang="es-ES" sz="2000" spc="-10" dirty="0"/>
              <a:t>pruebas</a:t>
            </a:r>
            <a:r>
              <a:rPr sz="2000" spc="-10" dirty="0"/>
              <a:t>?</a:t>
            </a:r>
            <a:r>
              <a:rPr dirty="0"/>
              <a:t> </a:t>
            </a:r>
            <a:endParaRPr sz="2000" dirty="0"/>
          </a:p>
          <a:p>
            <a:pPr marL="1905" algn="ctr">
              <a:lnSpc>
                <a:spcPct val="100000"/>
              </a:lnSpc>
            </a:pPr>
            <a:r>
              <a:rPr sz="2000" spc="10" dirty="0"/>
              <a:t>¿</a:t>
            </a:r>
            <a:r>
              <a:rPr sz="2000" spc="10" dirty="0" err="1"/>
              <a:t>Qué</a:t>
            </a:r>
            <a:r>
              <a:rPr sz="2000" spc="10" dirty="0"/>
              <a:t> </a:t>
            </a:r>
            <a:r>
              <a:rPr sz="2000" spc="-15" dirty="0" err="1"/>
              <a:t>sugeriría</a:t>
            </a:r>
            <a:r>
              <a:rPr sz="2000" spc="-15" dirty="0"/>
              <a:t> </a:t>
            </a:r>
            <a:r>
              <a:rPr sz="2000" spc="-25" dirty="0" err="1"/>
              <a:t>usted</a:t>
            </a:r>
            <a:r>
              <a:rPr sz="2000" spc="55" dirty="0"/>
              <a:t> </a:t>
            </a:r>
            <a:r>
              <a:rPr sz="2000" spc="-5" dirty="0" err="1"/>
              <a:t>en</a:t>
            </a:r>
            <a:r>
              <a:rPr sz="2000" spc="-5" dirty="0"/>
              <a:t> </a:t>
            </a:r>
            <a:r>
              <a:rPr sz="2000" spc="-5" dirty="0" err="1"/>
              <a:t>este</a:t>
            </a:r>
            <a:r>
              <a:rPr sz="2000" spc="-5" dirty="0"/>
              <a:t> </a:t>
            </a:r>
            <a:r>
              <a:rPr sz="2000" spc="-5" dirty="0" err="1"/>
              <a:t>caso</a:t>
            </a:r>
            <a:r>
              <a:rPr sz="2000" spc="-5" dirty="0"/>
              <a:t>?</a:t>
            </a:r>
            <a:r>
              <a:rPr dirty="0"/>
              <a:t> </a:t>
            </a:r>
            <a:endParaRPr sz="2000" dirty="0"/>
          </a:p>
        </p:txBody>
      </p:sp>
      <p:sp>
        <p:nvSpPr>
          <p:cNvPr id="4" name="object 4"/>
          <p:cNvSpPr txBox="1"/>
          <p:nvPr/>
        </p:nvSpPr>
        <p:spPr>
          <a:xfrm>
            <a:off x="437794" y="1318158"/>
            <a:ext cx="6039206" cy="2502608"/>
          </a:xfrm>
          <a:prstGeom prst="rect">
            <a:avLst/>
          </a:prstGeom>
        </p:spPr>
        <p:txBody>
          <a:bodyPr vert="horz" wrap="square" lIns="0" tIns="704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5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>
                <a:latin typeface="Arial"/>
                <a:cs typeface="Arial"/>
              </a:rPr>
              <a:t>¿</a:t>
            </a:r>
            <a:r>
              <a:rPr sz="1900" dirty="0" err="1">
                <a:latin typeface="Arial"/>
                <a:cs typeface="Arial"/>
              </a:rPr>
              <a:t>Resultado</a:t>
            </a:r>
            <a:r>
              <a:rPr sz="1900" dirty="0">
                <a:latin typeface="Arial"/>
                <a:cs typeface="Arial"/>
              </a:rPr>
              <a:t> de los </a:t>
            </a:r>
            <a:r>
              <a:rPr sz="1900" spc="-5" dirty="0" err="1">
                <a:latin typeface="Arial"/>
                <a:cs typeface="Arial"/>
              </a:rPr>
              <a:t>cuestionarios</a:t>
            </a:r>
            <a:r>
              <a:rPr sz="1900" spc="-5" dirty="0">
                <a:latin typeface="Arial"/>
                <a:cs typeface="Arial"/>
              </a:rPr>
              <a:t> (CAT o</a:t>
            </a:r>
            <a:r>
              <a:rPr sz="1900" spc="40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CCQ)?</a:t>
            </a:r>
            <a:r>
              <a:rPr sz="1900" dirty="0">
                <a:latin typeface="Arial"/>
                <a:cs typeface="Arial"/>
              </a:rPr>
              <a:t> 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¿</a:t>
            </a:r>
            <a:r>
              <a:rPr sz="1900" spc="-5" dirty="0" err="1">
                <a:latin typeface="Arial"/>
                <a:cs typeface="Arial"/>
              </a:rPr>
              <a:t>Radiografía</a:t>
            </a:r>
            <a:r>
              <a:rPr sz="1900" spc="-10" dirty="0">
                <a:latin typeface="Arial"/>
                <a:cs typeface="Arial"/>
              </a:rPr>
              <a:t> de </a:t>
            </a:r>
            <a:r>
              <a:rPr sz="1900" spc="-10" dirty="0" err="1">
                <a:latin typeface="Arial"/>
                <a:cs typeface="Arial"/>
              </a:rPr>
              <a:t>tórax</a:t>
            </a:r>
            <a:r>
              <a:rPr sz="1900" spc="-10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¿</a:t>
            </a:r>
            <a:r>
              <a:rPr sz="1900" spc="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TAC?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dirty="0">
                <a:latin typeface="Arial"/>
                <a:cs typeface="Arial"/>
              </a:rPr>
              <a:t>¿</a:t>
            </a:r>
            <a:r>
              <a:rPr sz="1900" dirty="0" err="1">
                <a:latin typeface="Arial"/>
                <a:cs typeface="Arial"/>
              </a:rPr>
              <a:t>Pruebas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lang="es-ES" sz="1900" dirty="0">
                <a:latin typeface="Arial"/>
                <a:cs typeface="Arial"/>
              </a:rPr>
              <a:t>de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alergias</a:t>
            </a:r>
            <a:r>
              <a:rPr sz="1900" dirty="0">
                <a:latin typeface="Arial"/>
                <a:cs typeface="Arial"/>
              </a:rPr>
              <a:t>?</a:t>
            </a:r>
          </a:p>
          <a:p>
            <a:pPr marL="271780" indent="-259079">
              <a:lnSpc>
                <a:spcPct val="100000"/>
              </a:lnSpc>
              <a:spcBef>
                <a:spcPts val="459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¿</a:t>
            </a:r>
            <a:r>
              <a:rPr sz="1900" spc="-5" dirty="0" err="1">
                <a:latin typeface="Arial"/>
                <a:cs typeface="Arial"/>
              </a:rPr>
              <a:t>Eosinófilos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en</a:t>
            </a:r>
            <a:r>
              <a:rPr sz="1900" spc="-5" dirty="0">
                <a:latin typeface="Arial"/>
                <a:cs typeface="Arial"/>
              </a:rPr>
              <a:t>  </a:t>
            </a:r>
            <a:r>
              <a:rPr sz="1900" dirty="0" err="1">
                <a:latin typeface="Arial"/>
                <a:cs typeface="Arial"/>
              </a:rPr>
              <a:t>sangre</a:t>
            </a:r>
            <a:r>
              <a:rPr sz="1900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5" dirty="0">
                <a:latin typeface="Arial"/>
                <a:cs typeface="Arial"/>
              </a:rPr>
              <a:t>¿</a:t>
            </a:r>
            <a:r>
              <a:rPr lang="es-ES" sz="1900" spc="-5" dirty="0">
                <a:latin typeface="Arial"/>
                <a:cs typeface="Arial"/>
              </a:rPr>
              <a:t> </a:t>
            </a:r>
            <a:r>
              <a:rPr lang="es-ES" sz="1900" spc="-5" dirty="0" err="1">
                <a:latin typeface="Arial"/>
                <a:cs typeface="Arial"/>
              </a:rPr>
              <a:t>proBNP</a:t>
            </a:r>
            <a:r>
              <a:rPr lang="es-ES" sz="1900" spc="-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45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900" spc="-10" dirty="0">
                <a:latin typeface="Arial"/>
                <a:cs typeface="Arial"/>
              </a:rPr>
              <a:t>¿ECG?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80036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BNP,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prueba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péptidos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natriuréticos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; </a:t>
            </a:r>
            <a:r>
              <a:rPr sz="800" dirty="0">
                <a:solidFill>
                  <a:srgbClr val="0C1C1D"/>
                </a:solidFill>
                <a:latin typeface="Arial"/>
                <a:cs typeface="Arial"/>
              </a:rPr>
              <a:t>CAT, </a:t>
            </a:r>
            <a:r>
              <a:rPr sz="800" spc="-5" dirty="0" err="1">
                <a:solidFill>
                  <a:srgbClr val="0C1C1D"/>
                </a:solidFill>
                <a:latin typeface="Arial"/>
                <a:cs typeface="Arial"/>
              </a:rPr>
              <a:t>prueba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lang="es-ES" sz="800" spc="-10" dirty="0">
                <a:solidFill>
                  <a:srgbClr val="0C1C1D"/>
                </a:solidFill>
                <a:latin typeface="Arial"/>
                <a:cs typeface="Arial"/>
              </a:rPr>
              <a:t> impacto de la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EPOC;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CCQ,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cuestionario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C1C1D"/>
                </a:solidFill>
                <a:latin typeface="Arial"/>
                <a:cs typeface="Arial"/>
              </a:rPr>
              <a:t>clínico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sobre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EPOC; </a:t>
            </a:r>
            <a:r>
              <a:rPr sz="800" dirty="0">
                <a:solidFill>
                  <a:srgbClr val="0C1C1D"/>
                </a:solidFill>
                <a:latin typeface="Arial"/>
                <a:cs typeface="Arial"/>
              </a:rPr>
              <a:t>CT,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tomografía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computarizada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0C1C1D"/>
                </a:solidFill>
                <a:latin typeface="Arial"/>
                <a:cs typeface="Arial"/>
              </a:rPr>
              <a:t>ECG,</a:t>
            </a:r>
            <a:r>
              <a:rPr sz="800" spc="-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electrocardiograma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43200" y="306196"/>
            <a:ext cx="3468497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 err="1"/>
              <a:t>Algunos</a:t>
            </a:r>
            <a:r>
              <a:rPr sz="3000" spc="-90" dirty="0"/>
              <a:t> </a:t>
            </a:r>
            <a:r>
              <a:rPr sz="3000" spc="5" dirty="0" err="1"/>
              <a:t>resultados</a:t>
            </a:r>
            <a:r>
              <a:rPr dirty="0"/>
              <a:t> </a:t>
            </a:r>
            <a:endParaRPr sz="3000" dirty="0"/>
          </a:p>
        </p:txBody>
      </p:sp>
      <p:sp>
        <p:nvSpPr>
          <p:cNvPr id="4" name="object 4"/>
          <p:cNvSpPr txBox="1"/>
          <p:nvPr/>
        </p:nvSpPr>
        <p:spPr>
          <a:xfrm>
            <a:off x="412394" y="1287068"/>
            <a:ext cx="6497320" cy="2857192"/>
          </a:xfrm>
          <a:prstGeom prst="rect">
            <a:avLst/>
          </a:prstGeom>
        </p:spPr>
        <p:txBody>
          <a:bodyPr vert="horz" wrap="square" lIns="0" tIns="10668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>
                <a:latin typeface="Arial"/>
                <a:cs typeface="Arial"/>
              </a:rPr>
              <a:t>CAT:</a:t>
            </a:r>
            <a:r>
              <a:rPr sz="2100" spc="-4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15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5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 err="1">
                <a:latin typeface="Arial"/>
                <a:cs typeface="Arial"/>
              </a:rPr>
              <a:t>Radiografía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de </a:t>
            </a:r>
            <a:r>
              <a:rPr sz="2100" spc="-5" dirty="0" err="1">
                <a:latin typeface="Arial"/>
                <a:cs typeface="Arial"/>
              </a:rPr>
              <a:t>tórax</a:t>
            </a:r>
            <a:r>
              <a:rPr sz="2100" spc="-5" dirty="0">
                <a:latin typeface="Arial"/>
                <a:cs typeface="Arial"/>
              </a:rPr>
              <a:t>: </a:t>
            </a:r>
            <a:r>
              <a:rPr sz="2100" spc="5" dirty="0">
                <a:latin typeface="Arial"/>
                <a:cs typeface="Arial"/>
              </a:rPr>
              <a:t>Nada</a:t>
            </a:r>
            <a:r>
              <a:rPr sz="2100" spc="-13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importante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7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10" dirty="0">
                <a:latin typeface="Arial"/>
                <a:cs typeface="Arial"/>
              </a:rPr>
              <a:t>TAC </a:t>
            </a:r>
            <a:r>
              <a:rPr sz="2100" spc="5" dirty="0">
                <a:latin typeface="Arial"/>
                <a:cs typeface="Arial"/>
              </a:rPr>
              <a:t>: No se</a:t>
            </a:r>
            <a:r>
              <a:rPr sz="2100" spc="-114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realizó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4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 err="1">
                <a:latin typeface="Arial"/>
                <a:cs typeface="Arial"/>
              </a:rPr>
              <a:t>Pruebas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de </a:t>
            </a:r>
            <a:r>
              <a:rPr sz="2100" dirty="0" err="1">
                <a:latin typeface="Arial"/>
                <a:cs typeface="Arial"/>
              </a:rPr>
              <a:t>alergias</a:t>
            </a:r>
            <a:r>
              <a:rPr sz="2100" dirty="0">
                <a:latin typeface="Arial"/>
                <a:cs typeface="Arial"/>
              </a:rPr>
              <a:t>: </a:t>
            </a:r>
            <a:r>
              <a:rPr sz="2100" spc="5" dirty="0">
                <a:latin typeface="Arial"/>
                <a:cs typeface="Arial"/>
              </a:rPr>
              <a:t>No</a:t>
            </a:r>
            <a:r>
              <a:rPr sz="2100" spc="-16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se </a:t>
            </a:r>
            <a:r>
              <a:rPr sz="2100" spc="5" dirty="0" err="1">
                <a:latin typeface="Arial"/>
                <a:cs typeface="Arial"/>
              </a:rPr>
              <a:t>realizaron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7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 err="1">
                <a:latin typeface="Arial"/>
                <a:cs typeface="Arial"/>
              </a:rPr>
              <a:t>Eosinófilos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en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sangre</a:t>
            </a:r>
            <a:r>
              <a:rPr sz="2100" dirty="0">
                <a:latin typeface="Arial"/>
                <a:cs typeface="Arial"/>
              </a:rPr>
              <a:t>: </a:t>
            </a:r>
            <a:r>
              <a:rPr sz="2100" spc="5" dirty="0">
                <a:latin typeface="Arial"/>
                <a:cs typeface="Arial"/>
              </a:rPr>
              <a:t>200 </a:t>
            </a:r>
            <a:r>
              <a:rPr sz="2100" spc="5" dirty="0" err="1">
                <a:latin typeface="Arial"/>
                <a:cs typeface="Arial"/>
              </a:rPr>
              <a:t>células</a:t>
            </a:r>
            <a:r>
              <a:rPr sz="2100" spc="5" dirty="0">
                <a:latin typeface="Arial"/>
                <a:cs typeface="Arial"/>
              </a:rPr>
              <a:t>/µL</a:t>
            </a:r>
            <a:r>
              <a:rPr sz="2100" spc="-27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(0.2x10</a:t>
            </a:r>
            <a:r>
              <a:rPr sz="2100" baseline="23809" dirty="0">
                <a:latin typeface="Arial"/>
                <a:cs typeface="Arial"/>
              </a:rPr>
              <a:t>9</a:t>
            </a:r>
            <a:r>
              <a:rPr sz="2100" dirty="0">
                <a:latin typeface="Arial"/>
                <a:cs typeface="Arial"/>
              </a:rPr>
              <a:t>/l)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745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>
                <a:latin typeface="Arial"/>
                <a:cs typeface="Arial"/>
              </a:rPr>
              <a:t>P</a:t>
            </a:r>
            <a:r>
              <a:rPr lang="es-ES" sz="2100" spc="5" dirty="0">
                <a:latin typeface="Arial"/>
                <a:cs typeface="Arial"/>
              </a:rPr>
              <a:t>ro BNP</a:t>
            </a:r>
            <a:r>
              <a:rPr sz="2100" spc="5" dirty="0">
                <a:latin typeface="Arial"/>
                <a:cs typeface="Arial"/>
              </a:rPr>
              <a:t>: </a:t>
            </a:r>
            <a:r>
              <a:rPr sz="2100" spc="5" dirty="0" err="1">
                <a:latin typeface="Arial"/>
                <a:cs typeface="Arial"/>
              </a:rPr>
              <a:t>Valores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normales</a:t>
            </a:r>
            <a:r>
              <a:rPr sz="2100" dirty="0">
                <a:latin typeface="Arial"/>
                <a:cs typeface="Arial"/>
              </a:rPr>
              <a:t> (sin </a:t>
            </a:r>
            <a:r>
              <a:rPr sz="2100" dirty="0" err="1">
                <a:latin typeface="Arial"/>
                <a:cs typeface="Arial"/>
              </a:rPr>
              <a:t>sospecha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de fall</a:t>
            </a:r>
            <a:r>
              <a:rPr lang="es-ES" sz="2100" spc="5" dirty="0">
                <a:latin typeface="Arial"/>
                <a:cs typeface="Arial"/>
              </a:rPr>
              <a:t>o</a:t>
            </a:r>
            <a:r>
              <a:rPr sz="2100" spc="-30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cardíac</a:t>
            </a:r>
            <a:r>
              <a:rPr lang="es-ES" sz="2100" dirty="0">
                <a:latin typeface="Arial"/>
                <a:cs typeface="Arial"/>
              </a:rPr>
              <a:t>o</a:t>
            </a:r>
            <a:r>
              <a:rPr sz="210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73473" y="424129"/>
            <a:ext cx="850265" cy="48323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5"/>
              <a:t>E</a:t>
            </a:r>
            <a:r>
              <a:rPr sz="3000"/>
              <a:t>CG</a:t>
            </a:r>
            <a:r>
              <a:t> </a:t>
            </a:r>
            <a:endParaRPr sz="3000"/>
          </a:p>
        </p:txBody>
      </p:sp>
      <p:sp>
        <p:nvSpPr>
          <p:cNvPr id="4" name="object 4"/>
          <p:cNvSpPr txBox="1"/>
          <p:nvPr/>
        </p:nvSpPr>
        <p:spPr>
          <a:xfrm>
            <a:off x="437794" y="1257949"/>
            <a:ext cx="2888615" cy="1355725"/>
          </a:xfrm>
          <a:prstGeom prst="rect">
            <a:avLst/>
          </a:prstGeom>
        </p:spPr>
        <p:txBody>
          <a:bodyPr vert="horz" wrap="square" lIns="0" tIns="15938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255"/>
              </a:spcBef>
              <a:buClr>
                <a:srgbClr val="CC030A"/>
              </a:buClr>
              <a:buSzPct val="128888"/>
              <a:buFont typeface="Times New Roman"/>
              <a:buChar char="•"/>
              <a:tabLst>
                <a:tab pos="271780" algn="l"/>
              </a:tabLst>
            </a:pPr>
            <a:r>
              <a:rPr sz="2250" spc="5">
                <a:latin typeface="Arial"/>
                <a:cs typeface="Arial"/>
              </a:rPr>
              <a:t>ECG:</a:t>
            </a:r>
            <a:endParaRPr sz="225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99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sz="1950" spc="-10">
                <a:latin typeface="Arial"/>
                <a:cs typeface="Arial"/>
              </a:rPr>
              <a:t>Ritmo </a:t>
            </a:r>
            <a:r>
              <a:rPr sz="1950" spc="-5">
                <a:latin typeface="Arial"/>
                <a:cs typeface="Arial"/>
              </a:rPr>
              <a:t>sinusal</a:t>
            </a:r>
            <a:r>
              <a:rPr sz="1950" spc="1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regular</a:t>
            </a:r>
            <a:r>
              <a:t> </a:t>
            </a:r>
            <a:endParaRPr sz="195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950"/>
              </a:spcBef>
              <a:buClr>
                <a:srgbClr val="CC030A"/>
              </a:buClr>
              <a:buChar char="o"/>
              <a:tabLst>
                <a:tab pos="539750" algn="l"/>
                <a:tab pos="540385" algn="l"/>
              </a:tabLst>
            </a:pPr>
            <a:r>
              <a:rPr sz="1950" spc="-10">
                <a:latin typeface="Arial"/>
                <a:cs typeface="Arial"/>
              </a:rPr>
              <a:t>ECG</a:t>
            </a:r>
            <a:r>
              <a:rPr sz="1950">
                <a:latin typeface="Arial"/>
                <a:cs typeface="Arial"/>
              </a:rPr>
              <a:t> </a:t>
            </a:r>
            <a:r>
              <a:rPr sz="1950" spc="-10">
                <a:latin typeface="Arial"/>
                <a:cs typeface="Arial"/>
              </a:rPr>
              <a:t>normal</a:t>
            </a:r>
            <a:r>
              <a:t> </a:t>
            </a:r>
            <a:endParaRPr sz="195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4050791" y="1429511"/>
            <a:ext cx="3862070" cy="2935605"/>
            <a:chOff x="4050791" y="1429511"/>
            <a:chExt cx="3862070" cy="2935605"/>
          </a:xfrm>
        </p:grpSpPr>
        <p:sp>
          <p:nvSpPr>
            <p:cNvPr id="6" name="object 6"/>
            <p:cNvSpPr/>
            <p:nvPr/>
          </p:nvSpPr>
          <p:spPr>
            <a:xfrm>
              <a:off x="4059935" y="1438655"/>
              <a:ext cx="3843527" cy="291693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055363" y="1434083"/>
              <a:ext cx="3853179" cy="2926080"/>
            </a:xfrm>
            <a:custGeom>
              <a:avLst/>
              <a:gdLst/>
              <a:ahLst/>
              <a:cxnLst/>
              <a:rect l="l" t="t" r="r" b="b"/>
              <a:pathLst>
                <a:path w="3853179" h="2926079">
                  <a:moveTo>
                    <a:pt x="0" y="2926079"/>
                  </a:moveTo>
                  <a:lnTo>
                    <a:pt x="3852672" y="2926079"/>
                  </a:lnTo>
                  <a:lnTo>
                    <a:pt x="3852672" y="0"/>
                  </a:lnTo>
                  <a:lnTo>
                    <a:pt x="0" y="0"/>
                  </a:lnTo>
                  <a:lnTo>
                    <a:pt x="0" y="2926079"/>
                  </a:lnTo>
                  <a:close/>
                </a:path>
              </a:pathLst>
            </a:custGeom>
            <a:ln w="9143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38857" y="399727"/>
            <a:ext cx="5642102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10" dirty="0"/>
              <a:t>¿</a:t>
            </a:r>
            <a:r>
              <a:rPr spc="10" dirty="0" err="1"/>
              <a:t>Cuál</a:t>
            </a:r>
            <a:r>
              <a:rPr spc="10" dirty="0"/>
              <a:t> </a:t>
            </a:r>
            <a:r>
              <a:rPr dirty="0"/>
              <a:t>es </a:t>
            </a:r>
            <a:r>
              <a:rPr spc="-10" dirty="0" err="1"/>
              <a:t>su</a:t>
            </a:r>
            <a:r>
              <a:rPr spc="-10" dirty="0"/>
              <a:t> </a:t>
            </a:r>
            <a:r>
              <a:rPr spc="5" dirty="0" err="1"/>
              <a:t>diagnóstico</a:t>
            </a:r>
            <a:r>
              <a:rPr spc="-130" dirty="0"/>
              <a:t> </a:t>
            </a:r>
            <a:r>
              <a:rPr spc="-10" dirty="0" err="1"/>
              <a:t>ahora</a:t>
            </a:r>
            <a:r>
              <a:rPr spc="-10" dirty="0"/>
              <a:t>?</a:t>
            </a:r>
            <a:r>
              <a:rPr dirty="0"/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3486911" y="1395983"/>
            <a:ext cx="1978152" cy="25725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4098" y="424433"/>
            <a:ext cx="5127625" cy="697865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2045970" marR="5080" indent="-2033905">
              <a:lnSpc>
                <a:spcPct val="100000"/>
              </a:lnSpc>
              <a:spcBef>
                <a:spcPts val="105"/>
              </a:spcBef>
            </a:pPr>
            <a:r>
              <a:rPr sz="2200" spc="5"/>
              <a:t>El </a:t>
            </a:r>
            <a:r>
              <a:rPr sz="2200"/>
              <a:t>diagnóstico </a:t>
            </a:r>
            <a:r>
              <a:rPr sz="2200" spc="-10"/>
              <a:t>cambió </a:t>
            </a:r>
            <a:r>
              <a:rPr sz="2200" spc="5"/>
              <a:t>de </a:t>
            </a:r>
            <a:r>
              <a:rPr sz="2200" spc="10"/>
              <a:t>asma</a:t>
            </a:r>
            <a:r>
              <a:rPr sz="2200" spc="-170"/>
              <a:t> </a:t>
            </a:r>
            <a:r>
              <a:rPr sz="2200" spc="5"/>
              <a:t>a</a:t>
            </a:r>
            <a:r>
              <a:rPr sz="2200" spc="-25"/>
              <a:t> </a:t>
            </a:r>
            <a:r>
              <a:rPr sz="2200"/>
              <a:t>EPOC</a:t>
            </a:r>
            <a:r>
              <a:t> </a:t>
            </a:r>
            <a:endParaRPr sz="2200"/>
          </a:p>
        </p:txBody>
      </p:sp>
      <p:sp>
        <p:nvSpPr>
          <p:cNvPr id="4" name="object 4"/>
          <p:cNvSpPr txBox="1"/>
          <p:nvPr/>
        </p:nvSpPr>
        <p:spPr>
          <a:xfrm>
            <a:off x="412394" y="2761869"/>
            <a:ext cx="7606030" cy="2421176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17170">
              <a:lnSpc>
                <a:spcPct val="100000"/>
              </a:lnSpc>
              <a:spcBef>
                <a:spcPts val="100"/>
              </a:spcBef>
            </a:pPr>
            <a:r>
              <a:rPr sz="1200" dirty="0" err="1">
                <a:latin typeface="Arial"/>
                <a:cs typeface="Arial"/>
              </a:rPr>
              <a:t>Abreviaturas</a:t>
            </a:r>
            <a:r>
              <a:rPr sz="1200" dirty="0">
                <a:latin typeface="Arial"/>
                <a:cs typeface="Arial"/>
              </a:rPr>
              <a:t>: </a:t>
            </a:r>
            <a:r>
              <a:rPr sz="1200" dirty="0" err="1">
                <a:latin typeface="Arial"/>
                <a:cs typeface="Arial"/>
              </a:rPr>
              <a:t>Enhet</a:t>
            </a:r>
            <a:r>
              <a:rPr sz="1200" dirty="0">
                <a:latin typeface="Arial"/>
                <a:cs typeface="Arial"/>
              </a:rPr>
              <a:t>=Unidad, Pre-test= antes de </a:t>
            </a:r>
            <a:r>
              <a:rPr sz="1200" spc="-5" dirty="0">
                <a:latin typeface="Arial"/>
                <a:cs typeface="Arial"/>
              </a:rPr>
              <a:t>la </a:t>
            </a:r>
            <a:r>
              <a:rPr sz="1200" spc="-5" dirty="0" err="1">
                <a:latin typeface="Arial"/>
                <a:cs typeface="Arial"/>
              </a:rPr>
              <a:t>broncodilatación</a:t>
            </a:r>
            <a:r>
              <a:rPr sz="1200" spc="-5" dirty="0">
                <a:latin typeface="Arial"/>
                <a:cs typeface="Arial"/>
              </a:rPr>
              <a:t>, Post </a:t>
            </a:r>
            <a:r>
              <a:rPr sz="1200" dirty="0">
                <a:latin typeface="Arial"/>
                <a:cs typeface="Arial"/>
              </a:rPr>
              <a:t>test=</a:t>
            </a:r>
            <a:r>
              <a:rPr sz="1200" dirty="0" err="1">
                <a:latin typeface="Arial"/>
                <a:cs typeface="Arial"/>
              </a:rPr>
              <a:t>después</a:t>
            </a:r>
            <a:r>
              <a:rPr sz="1200" dirty="0">
                <a:latin typeface="Arial"/>
                <a:cs typeface="Arial"/>
              </a:rPr>
              <a:t> de </a:t>
            </a:r>
            <a:r>
              <a:rPr sz="1200" spc="-5" dirty="0">
                <a:latin typeface="Arial"/>
                <a:cs typeface="Arial"/>
              </a:rPr>
              <a:t>la </a:t>
            </a:r>
            <a:r>
              <a:rPr sz="1200" spc="-5" dirty="0" err="1">
                <a:latin typeface="Arial"/>
                <a:cs typeface="Arial"/>
              </a:rPr>
              <a:t>broncodilatación</a:t>
            </a:r>
            <a:r>
              <a:rPr sz="1200" spc="-5" dirty="0">
                <a:latin typeface="Arial"/>
                <a:cs typeface="Arial"/>
              </a:rPr>
              <a:t>, % </a:t>
            </a:r>
            <a:r>
              <a:rPr sz="1200" spc="-5" dirty="0" err="1">
                <a:latin typeface="Arial"/>
                <a:cs typeface="Arial"/>
              </a:rPr>
              <a:t>Pred</a:t>
            </a:r>
            <a:r>
              <a:rPr sz="1200" spc="-5" dirty="0">
                <a:latin typeface="Arial"/>
                <a:cs typeface="Arial"/>
              </a:rPr>
              <a:t>= %</a:t>
            </a:r>
            <a:r>
              <a:rPr sz="1200" spc="-22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predicción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 %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Endr</a:t>
            </a:r>
            <a:r>
              <a:rPr sz="1200" dirty="0">
                <a:latin typeface="Arial"/>
                <a:cs typeface="Arial"/>
              </a:rPr>
              <a:t>=</a:t>
            </a:r>
            <a:r>
              <a:rPr sz="1200" dirty="0" err="1">
                <a:latin typeface="Arial"/>
                <a:cs typeface="Arial"/>
              </a:rPr>
              <a:t>cambio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porcentaje</a:t>
            </a:r>
            <a:r>
              <a:rPr sz="1200" dirty="0">
                <a:latin typeface="Arial"/>
                <a:cs typeface="Arial"/>
              </a:rPr>
              <a:t> del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Pre-test,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Ändr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abs=</a:t>
            </a:r>
            <a:r>
              <a:rPr sz="1200" dirty="0" err="1">
                <a:latin typeface="Arial"/>
                <a:cs typeface="Arial"/>
              </a:rPr>
              <a:t>cambio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spc="10" dirty="0" err="1">
                <a:latin typeface="Arial"/>
                <a:cs typeface="Arial"/>
              </a:rPr>
              <a:t>en</a:t>
            </a:r>
            <a:r>
              <a:rPr sz="1200" spc="10" dirty="0">
                <a:latin typeface="Arial"/>
                <a:cs typeface="Arial"/>
              </a:rPr>
              <a:t> el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valor</a:t>
            </a:r>
            <a:r>
              <a:rPr sz="1200" spc="-6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absoluto</a:t>
            </a:r>
            <a:r>
              <a:rPr sz="1200" dirty="0">
                <a:latin typeface="Arial"/>
                <a:cs typeface="Arial"/>
              </a:rPr>
              <a:t>)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5"/>
              </a:spcBef>
              <a:buSzPct val="128947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1900" spc="-5" dirty="0" err="1">
                <a:latin typeface="Arial"/>
                <a:cs typeface="Arial"/>
              </a:rPr>
              <a:t>Resultados</a:t>
            </a:r>
            <a:r>
              <a:rPr sz="1900" spc="-5" dirty="0">
                <a:latin typeface="Arial"/>
                <a:cs typeface="Arial"/>
              </a:rPr>
              <a:t> de la </a:t>
            </a:r>
            <a:r>
              <a:rPr sz="1900" spc="-5" dirty="0" err="1">
                <a:latin typeface="Arial"/>
                <a:cs typeface="Arial"/>
              </a:rPr>
              <a:t>espirometría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-5" dirty="0">
                <a:latin typeface="Arial"/>
                <a:cs typeface="Arial"/>
              </a:rPr>
              <a:t>post</a:t>
            </a:r>
            <a:r>
              <a:rPr sz="1900" spc="5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broncodilatación</a:t>
            </a:r>
            <a:r>
              <a:rPr sz="1900" dirty="0">
                <a:latin typeface="Arial"/>
                <a:cs typeface="Arial"/>
              </a:rPr>
              <a:t>: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70"/>
              </a:spcBef>
            </a:pPr>
            <a:r>
              <a:rPr sz="1400" spc="-10" dirty="0">
                <a:latin typeface="Arial"/>
                <a:cs typeface="Arial"/>
              </a:rPr>
              <a:t>FVC: 3.12 </a:t>
            </a:r>
            <a:r>
              <a:rPr sz="1400" spc="-15" dirty="0">
                <a:latin typeface="Arial"/>
                <a:cs typeface="Arial"/>
              </a:rPr>
              <a:t>(75 % </a:t>
            </a:r>
            <a:r>
              <a:rPr sz="1400" spc="-10" dirty="0">
                <a:latin typeface="Arial"/>
                <a:cs typeface="Arial"/>
              </a:rPr>
              <a:t>de</a:t>
            </a:r>
            <a:r>
              <a:rPr sz="1400" spc="9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la </a:t>
            </a:r>
            <a:r>
              <a:rPr sz="1400" spc="-10" dirty="0" err="1">
                <a:latin typeface="Arial"/>
                <a:cs typeface="Arial"/>
              </a:rPr>
              <a:t>predicción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dirty="0">
                <a:latin typeface="Arial"/>
                <a:cs typeface="Arial"/>
              </a:rPr>
              <a:t>FEV</a:t>
            </a:r>
            <a:r>
              <a:rPr sz="1350" baseline="-21604" dirty="0">
                <a:latin typeface="Arial"/>
                <a:cs typeface="Arial"/>
              </a:rPr>
              <a:t>1</a:t>
            </a:r>
            <a:r>
              <a:rPr sz="1400" dirty="0">
                <a:latin typeface="Arial"/>
                <a:cs typeface="Arial"/>
              </a:rPr>
              <a:t>: </a:t>
            </a:r>
            <a:r>
              <a:rPr sz="1400" spc="-10" dirty="0">
                <a:latin typeface="Arial"/>
                <a:cs typeface="Arial"/>
              </a:rPr>
              <a:t>1.74 (54 % </a:t>
            </a:r>
            <a:r>
              <a:rPr sz="1400" spc="-5" dirty="0">
                <a:latin typeface="Arial"/>
                <a:cs typeface="Arial"/>
              </a:rPr>
              <a:t>de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la </a:t>
            </a:r>
            <a:r>
              <a:rPr sz="1400" spc="-10" dirty="0" err="1">
                <a:latin typeface="Arial"/>
                <a:cs typeface="Arial"/>
              </a:rPr>
              <a:t>predicción</a:t>
            </a:r>
            <a:r>
              <a:rPr sz="1400" spc="-10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spc="-10" dirty="0">
                <a:latin typeface="Arial"/>
                <a:cs typeface="Arial"/>
              </a:rPr>
              <a:t>FEV1/FVC:</a:t>
            </a:r>
            <a:r>
              <a:rPr sz="1400" spc="30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0.56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99720">
              <a:lnSpc>
                <a:spcPct val="100000"/>
              </a:lnSpc>
              <a:spcBef>
                <a:spcPts val="505"/>
              </a:spcBef>
            </a:pPr>
            <a:r>
              <a:rPr sz="1400" spc="-5" dirty="0" err="1">
                <a:latin typeface="Arial"/>
                <a:cs typeface="Arial"/>
              </a:rPr>
              <a:t>La</a:t>
            </a:r>
            <a:r>
              <a:rPr sz="1400" spc="-10" dirty="0" err="1">
                <a:latin typeface="Arial"/>
                <a:cs typeface="Arial"/>
              </a:rPr>
              <a:t>reversibilidad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-20" dirty="0" err="1">
                <a:latin typeface="Arial"/>
                <a:cs typeface="Arial"/>
              </a:rPr>
              <a:t>fue</a:t>
            </a:r>
            <a:r>
              <a:rPr sz="1400" spc="-20" dirty="0">
                <a:latin typeface="Arial"/>
                <a:cs typeface="Arial"/>
              </a:rPr>
              <a:t> del </a:t>
            </a:r>
            <a:r>
              <a:rPr sz="1400" spc="-15" dirty="0">
                <a:latin typeface="Arial"/>
                <a:cs typeface="Arial"/>
              </a:rPr>
              <a:t>5 % (90</a:t>
            </a:r>
            <a:r>
              <a:rPr sz="1400" spc="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ml)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18159" y="1331975"/>
            <a:ext cx="8168640" cy="1371600"/>
            <a:chOff x="518159" y="1331975"/>
            <a:chExt cx="8168640" cy="1371600"/>
          </a:xfrm>
        </p:grpSpPr>
        <p:sp>
          <p:nvSpPr>
            <p:cNvPr id="6" name="object 6"/>
            <p:cNvSpPr/>
            <p:nvPr/>
          </p:nvSpPr>
          <p:spPr>
            <a:xfrm>
              <a:off x="908288" y="1447147"/>
              <a:ext cx="7347562" cy="122594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522731" y="1336547"/>
              <a:ext cx="8159750" cy="1341120"/>
            </a:xfrm>
            <a:custGeom>
              <a:avLst/>
              <a:gdLst/>
              <a:ahLst/>
              <a:cxnLst/>
              <a:rect l="l" t="t" r="r" b="b"/>
              <a:pathLst>
                <a:path w="8159750" h="1341120">
                  <a:moveTo>
                    <a:pt x="0" y="1341120"/>
                  </a:moveTo>
                  <a:lnTo>
                    <a:pt x="8159496" y="1341120"/>
                  </a:lnTo>
                  <a:lnTo>
                    <a:pt x="8159496" y="0"/>
                  </a:lnTo>
                  <a:lnTo>
                    <a:pt x="0" y="0"/>
                  </a:lnTo>
                  <a:lnTo>
                    <a:pt x="0" y="1341120"/>
                  </a:lnTo>
                  <a:close/>
                </a:path>
              </a:pathLst>
            </a:custGeom>
            <a:ln w="9144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17719" y="2258567"/>
              <a:ext cx="1243965" cy="433070"/>
            </a:xfrm>
            <a:custGeom>
              <a:avLst/>
              <a:gdLst/>
              <a:ahLst/>
              <a:cxnLst/>
              <a:rect l="l" t="t" r="r" b="b"/>
              <a:pathLst>
                <a:path w="1243964" h="433069">
                  <a:moveTo>
                    <a:pt x="0" y="324612"/>
                  </a:moveTo>
                  <a:lnTo>
                    <a:pt x="34741" y="269973"/>
                  </a:lnTo>
                  <a:lnTo>
                    <a:pt x="74533" y="248078"/>
                  </a:lnTo>
                  <a:lnTo>
                    <a:pt x="126040" y="231168"/>
                  </a:lnTo>
                  <a:lnTo>
                    <a:pt x="186839" y="220269"/>
                  </a:lnTo>
                  <a:lnTo>
                    <a:pt x="254507" y="216407"/>
                  </a:lnTo>
                  <a:lnTo>
                    <a:pt x="322176" y="220269"/>
                  </a:lnTo>
                  <a:lnTo>
                    <a:pt x="382975" y="231168"/>
                  </a:lnTo>
                  <a:lnTo>
                    <a:pt x="434482" y="248078"/>
                  </a:lnTo>
                  <a:lnTo>
                    <a:pt x="474274" y="269973"/>
                  </a:lnTo>
                  <a:lnTo>
                    <a:pt x="509015" y="324612"/>
                  </a:lnTo>
                  <a:lnTo>
                    <a:pt x="499926" y="353396"/>
                  </a:lnTo>
                  <a:lnTo>
                    <a:pt x="434482" y="401145"/>
                  </a:lnTo>
                  <a:lnTo>
                    <a:pt x="382975" y="418055"/>
                  </a:lnTo>
                  <a:lnTo>
                    <a:pt x="322176" y="428954"/>
                  </a:lnTo>
                  <a:lnTo>
                    <a:pt x="254507" y="432816"/>
                  </a:lnTo>
                  <a:lnTo>
                    <a:pt x="186839" y="428954"/>
                  </a:lnTo>
                  <a:lnTo>
                    <a:pt x="126040" y="418055"/>
                  </a:lnTo>
                  <a:lnTo>
                    <a:pt x="74533" y="401145"/>
                  </a:lnTo>
                  <a:lnTo>
                    <a:pt x="34741" y="379250"/>
                  </a:lnTo>
                  <a:lnTo>
                    <a:pt x="0" y="324612"/>
                  </a:lnTo>
                  <a:close/>
                </a:path>
                <a:path w="1243964" h="433069">
                  <a:moveTo>
                    <a:pt x="841247" y="108204"/>
                  </a:moveTo>
                  <a:lnTo>
                    <a:pt x="880055" y="44275"/>
                  </a:lnTo>
                  <a:lnTo>
                    <a:pt x="923598" y="20860"/>
                  </a:lnTo>
                  <a:lnTo>
                    <a:pt x="978822" y="5510"/>
                  </a:lnTo>
                  <a:lnTo>
                    <a:pt x="1042415" y="0"/>
                  </a:lnTo>
                  <a:lnTo>
                    <a:pt x="1106009" y="5510"/>
                  </a:lnTo>
                  <a:lnTo>
                    <a:pt x="1161233" y="20860"/>
                  </a:lnTo>
                  <a:lnTo>
                    <a:pt x="1204776" y="44275"/>
                  </a:lnTo>
                  <a:lnTo>
                    <a:pt x="1233330" y="73981"/>
                  </a:lnTo>
                  <a:lnTo>
                    <a:pt x="1243583" y="108204"/>
                  </a:lnTo>
                  <a:lnTo>
                    <a:pt x="1233330" y="142426"/>
                  </a:lnTo>
                  <a:lnTo>
                    <a:pt x="1204776" y="172132"/>
                  </a:lnTo>
                  <a:lnTo>
                    <a:pt x="1161233" y="195547"/>
                  </a:lnTo>
                  <a:lnTo>
                    <a:pt x="1106009" y="210897"/>
                  </a:lnTo>
                  <a:lnTo>
                    <a:pt x="1042415" y="216407"/>
                  </a:lnTo>
                  <a:lnTo>
                    <a:pt x="978822" y="210897"/>
                  </a:lnTo>
                  <a:lnTo>
                    <a:pt x="923598" y="195547"/>
                  </a:lnTo>
                  <a:lnTo>
                    <a:pt x="880055" y="172132"/>
                  </a:lnTo>
                  <a:lnTo>
                    <a:pt x="851501" y="142426"/>
                  </a:lnTo>
                  <a:lnTo>
                    <a:pt x="841247" y="108204"/>
                  </a:lnTo>
                  <a:close/>
                </a:path>
              </a:pathLst>
            </a:custGeom>
            <a:ln w="24384">
              <a:solidFill>
                <a:srgbClr val="FF0000"/>
              </a:solidFill>
            </a:ln>
          </p:spPr>
          <p:txBody>
            <a:bodyPr wrap="square" lIns="0" tIns="0" rIns="0" bIns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20238"/>
            <a:ext cx="4636262" cy="444352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65" dirty="0" err="1"/>
              <a:t>Consideraciones</a:t>
            </a:r>
            <a:r>
              <a:rPr sz="2200" spc="-65" dirty="0"/>
              <a:t> </a:t>
            </a:r>
            <a:r>
              <a:rPr sz="2200" spc="-70" dirty="0" err="1"/>
              <a:t>clínicas</a:t>
            </a:r>
            <a:r>
              <a:rPr sz="2200" spc="-345" dirty="0"/>
              <a:t> </a:t>
            </a:r>
            <a:r>
              <a:rPr sz="2200" spc="-70" dirty="0" err="1"/>
              <a:t>importantes</a:t>
            </a:r>
            <a:r>
              <a:rPr dirty="0"/>
              <a:t> </a:t>
            </a:r>
            <a:endParaRPr sz="2200" dirty="0"/>
          </a:p>
        </p:txBody>
      </p:sp>
      <p:sp>
        <p:nvSpPr>
          <p:cNvPr id="3" name="object 3"/>
          <p:cNvSpPr txBox="1"/>
          <p:nvPr/>
        </p:nvSpPr>
        <p:spPr>
          <a:xfrm>
            <a:off x="437794" y="1345590"/>
            <a:ext cx="7421880" cy="2830518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405765" marR="5080" indent="-393700">
              <a:lnSpc>
                <a:spcPct val="120100"/>
              </a:lnSpc>
              <a:spcBef>
                <a:spcPts val="10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dirty="0">
                <a:latin typeface="Arial"/>
                <a:cs typeface="Arial"/>
              </a:rPr>
              <a:t>¿</a:t>
            </a:r>
            <a:r>
              <a:rPr sz="1900" dirty="0" err="1">
                <a:latin typeface="Arial"/>
                <a:cs typeface="Arial"/>
              </a:rPr>
              <a:t>Debería</a:t>
            </a:r>
            <a:r>
              <a:rPr lang="es-ES"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cambiarse</a:t>
            </a:r>
            <a:r>
              <a:rPr sz="1900" spc="-5" dirty="0">
                <a:latin typeface="Arial"/>
                <a:cs typeface="Arial"/>
              </a:rPr>
              <a:t> el </a:t>
            </a:r>
            <a:r>
              <a:rPr sz="1900" spc="-5" dirty="0" err="1">
                <a:latin typeface="Arial"/>
                <a:cs typeface="Arial"/>
              </a:rPr>
              <a:t>tratamiento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médico</a:t>
            </a:r>
            <a:r>
              <a:rPr sz="1900" dirty="0">
                <a:latin typeface="Arial"/>
                <a:cs typeface="Arial"/>
              </a:rPr>
              <a:t> </a:t>
            </a:r>
            <a:r>
              <a:rPr lang="es-ES" sz="1900" dirty="0" err="1">
                <a:latin typeface="Arial"/>
                <a:cs typeface="Arial"/>
              </a:rPr>
              <a:t>desués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de </a:t>
            </a:r>
            <a:r>
              <a:rPr lang="es-ES" sz="1900" spc="-5" dirty="0">
                <a:latin typeface="Arial"/>
                <a:cs typeface="Arial"/>
              </a:rPr>
              <a:t>esta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revisión</a:t>
            </a:r>
            <a:r>
              <a:rPr sz="1900" spc="-5" dirty="0">
                <a:latin typeface="Arial"/>
                <a:cs typeface="Arial"/>
              </a:rPr>
              <a:t> del </a:t>
            </a:r>
            <a:r>
              <a:rPr sz="1900" dirty="0" err="1">
                <a:latin typeface="Arial"/>
                <a:cs typeface="Arial"/>
              </a:rPr>
              <a:t>diagnóstico</a:t>
            </a:r>
            <a:r>
              <a:rPr sz="1900" dirty="0">
                <a:latin typeface="Arial"/>
                <a:cs typeface="Arial"/>
              </a:rPr>
              <a:t>?</a:t>
            </a: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-5" dirty="0" err="1">
                <a:latin typeface="Arial"/>
                <a:cs typeface="Arial"/>
              </a:rPr>
              <a:t>En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caso</a:t>
            </a:r>
            <a:r>
              <a:rPr sz="1900" spc="-5" dirty="0">
                <a:latin typeface="Arial"/>
                <a:cs typeface="Arial"/>
              </a:rPr>
              <a:t> de </a:t>
            </a:r>
            <a:r>
              <a:rPr sz="1900" spc="-5" dirty="0" err="1">
                <a:latin typeface="Arial"/>
                <a:cs typeface="Arial"/>
              </a:rPr>
              <a:t>cambiar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lang="es-ES" sz="1900" spc="-5" dirty="0">
                <a:latin typeface="Arial"/>
                <a:cs typeface="Arial"/>
              </a:rPr>
              <a:t>el tratamiento</a:t>
            </a:r>
            <a:r>
              <a:rPr sz="1900" spc="-5" dirty="0">
                <a:latin typeface="Arial"/>
                <a:cs typeface="Arial"/>
              </a:rPr>
              <a:t> – ¿</a:t>
            </a:r>
            <a:r>
              <a:rPr sz="1900" spc="-5" dirty="0" err="1">
                <a:latin typeface="Arial"/>
                <a:cs typeface="Arial"/>
              </a:rPr>
              <a:t>Cuáles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>
                <a:latin typeface="Arial"/>
                <a:cs typeface="Arial"/>
              </a:rPr>
              <a:t>son </a:t>
            </a:r>
            <a:r>
              <a:rPr sz="1900" spc="-5" dirty="0">
                <a:latin typeface="Arial"/>
                <a:cs typeface="Arial"/>
              </a:rPr>
              <a:t>los </a:t>
            </a:r>
            <a:r>
              <a:rPr sz="1900" spc="-5" dirty="0" err="1">
                <a:latin typeface="Arial"/>
                <a:cs typeface="Arial"/>
              </a:rPr>
              <a:t>motivos</a:t>
            </a:r>
            <a:r>
              <a:rPr sz="1900" spc="-5" dirty="0">
                <a:latin typeface="Arial"/>
                <a:cs typeface="Arial"/>
              </a:rPr>
              <a:t> para </a:t>
            </a:r>
            <a:r>
              <a:rPr sz="1900" spc="-5" dirty="0" err="1">
                <a:latin typeface="Arial"/>
                <a:cs typeface="Arial"/>
              </a:rPr>
              <a:t>realizar</a:t>
            </a:r>
            <a:r>
              <a:rPr sz="1900" spc="17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el </a:t>
            </a:r>
            <a:r>
              <a:rPr sz="1900" spc="-5" dirty="0" err="1">
                <a:latin typeface="Arial"/>
                <a:cs typeface="Arial"/>
              </a:rPr>
              <a:t>cambio</a:t>
            </a:r>
            <a:r>
              <a:rPr sz="1900" spc="-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1660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10" dirty="0">
                <a:latin typeface="Arial"/>
                <a:cs typeface="Arial"/>
              </a:rPr>
              <a:t>¿</a:t>
            </a:r>
            <a:r>
              <a:rPr sz="1900" spc="10" dirty="0" err="1">
                <a:latin typeface="Arial"/>
                <a:cs typeface="Arial"/>
              </a:rPr>
              <a:t>Cuál</a:t>
            </a:r>
            <a:r>
              <a:rPr sz="1900" spc="10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tratamiento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debería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recomendarse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spc="-10" dirty="0" err="1">
                <a:latin typeface="Arial"/>
                <a:cs typeface="Arial"/>
              </a:rPr>
              <a:t>en</a:t>
            </a:r>
            <a:r>
              <a:rPr sz="1900" spc="-10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el </a:t>
            </a:r>
            <a:r>
              <a:rPr sz="1900" dirty="0" err="1">
                <a:latin typeface="Arial"/>
                <a:cs typeface="Arial"/>
              </a:rPr>
              <a:t>futuro</a:t>
            </a:r>
            <a:r>
              <a:rPr sz="1900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marL="405765" indent="-393700">
              <a:lnSpc>
                <a:spcPct val="100000"/>
              </a:lnSpc>
              <a:spcBef>
                <a:spcPts val="1655"/>
              </a:spcBef>
              <a:buAutoNum type="arabicPeriod"/>
              <a:tabLst>
                <a:tab pos="405765" algn="l"/>
                <a:tab pos="406400" algn="l"/>
              </a:tabLst>
            </a:pPr>
            <a:r>
              <a:rPr sz="1900" spc="-5" dirty="0">
                <a:latin typeface="Arial"/>
                <a:cs typeface="Arial"/>
              </a:rPr>
              <a:t>¿</a:t>
            </a:r>
            <a:r>
              <a:rPr sz="1900" spc="-5" dirty="0" err="1">
                <a:latin typeface="Arial"/>
                <a:cs typeface="Arial"/>
              </a:rPr>
              <a:t>Cómo</a:t>
            </a:r>
            <a:r>
              <a:rPr sz="1900" spc="-5" dirty="0">
                <a:latin typeface="Arial"/>
                <a:cs typeface="Arial"/>
              </a:rPr>
              <a:t> y </a:t>
            </a:r>
            <a:r>
              <a:rPr sz="1900" spc="-5" dirty="0" err="1">
                <a:latin typeface="Arial"/>
                <a:cs typeface="Arial"/>
              </a:rPr>
              <a:t>cuándo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>
                <a:latin typeface="Arial"/>
                <a:cs typeface="Arial"/>
              </a:rPr>
              <a:t>debe </a:t>
            </a:r>
            <a:r>
              <a:rPr sz="1900" spc="-5" dirty="0" err="1">
                <a:latin typeface="Arial"/>
                <a:cs typeface="Arial"/>
              </a:rPr>
              <a:t>hacerse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seguimiento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al </a:t>
            </a:r>
            <a:r>
              <a:rPr sz="1900" dirty="0" err="1">
                <a:latin typeface="Arial"/>
                <a:cs typeface="Arial"/>
              </a:rPr>
              <a:t>paciente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en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el</a:t>
            </a:r>
            <a:r>
              <a:rPr sz="1900" spc="85" dirty="0">
                <a:latin typeface="Arial"/>
                <a:cs typeface="Arial"/>
              </a:rPr>
              <a:t> </a:t>
            </a:r>
            <a:r>
              <a:rPr sz="1900" dirty="0" err="1">
                <a:latin typeface="Arial"/>
                <a:cs typeface="Arial"/>
              </a:rPr>
              <a:t>futuro</a:t>
            </a:r>
            <a:r>
              <a:rPr sz="1900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397976"/>
            <a:ext cx="5492749" cy="782907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671195" marR="5080" indent="-659130">
              <a:lnSpc>
                <a:spcPct val="100000"/>
              </a:lnSpc>
              <a:spcBef>
                <a:spcPts val="105"/>
              </a:spcBef>
            </a:pPr>
            <a:r>
              <a:rPr sz="2200" spc="-65" dirty="0"/>
              <a:t>¿</a:t>
            </a:r>
            <a:r>
              <a:rPr sz="2200" spc="-65" dirty="0" err="1"/>
              <a:t>Debería</a:t>
            </a:r>
            <a:r>
              <a:rPr sz="2200" spc="-160" dirty="0"/>
              <a:t> </a:t>
            </a:r>
            <a:r>
              <a:rPr sz="2200" spc="-45" dirty="0" err="1"/>
              <a:t>cambiarse</a:t>
            </a:r>
            <a:r>
              <a:rPr sz="2200" spc="-185" dirty="0"/>
              <a:t> </a:t>
            </a:r>
            <a:r>
              <a:rPr sz="2200" spc="-65" dirty="0"/>
              <a:t>el</a:t>
            </a:r>
            <a:r>
              <a:rPr sz="2200" spc="-170" dirty="0"/>
              <a:t> </a:t>
            </a:r>
            <a:r>
              <a:rPr sz="2200" spc="-65" dirty="0" err="1"/>
              <a:t>tratamiento</a:t>
            </a:r>
            <a:r>
              <a:rPr sz="2200" spc="-245" dirty="0"/>
              <a:t> </a:t>
            </a:r>
            <a:r>
              <a:rPr sz="2200" spc="-40" dirty="0" err="1"/>
              <a:t>médico</a:t>
            </a:r>
            <a:r>
              <a:rPr sz="2200" spc="-135" dirty="0"/>
              <a:t> </a:t>
            </a:r>
            <a:r>
              <a:rPr sz="2200" spc="-65" dirty="0"/>
              <a:t> </a:t>
            </a:r>
            <a:r>
              <a:rPr lang="es-ES" sz="2200" spc="-50" dirty="0"/>
              <a:t>tras </a:t>
            </a:r>
            <a:r>
              <a:rPr sz="2200" spc="-70" dirty="0"/>
              <a:t>la</a:t>
            </a:r>
            <a:r>
              <a:rPr sz="2200" spc="-135" dirty="0"/>
              <a:t> </a:t>
            </a:r>
            <a:r>
              <a:rPr sz="2200" spc="-40" dirty="0" err="1"/>
              <a:t>revisión</a:t>
            </a:r>
            <a:r>
              <a:rPr sz="2200" spc="-175" dirty="0"/>
              <a:t> </a:t>
            </a:r>
            <a:r>
              <a:rPr sz="2200" spc="-45" dirty="0"/>
              <a:t>del</a:t>
            </a:r>
            <a:r>
              <a:rPr sz="2200" spc="-160" dirty="0"/>
              <a:t> </a:t>
            </a:r>
            <a:r>
              <a:rPr sz="2200" spc="-70" dirty="0" err="1"/>
              <a:t>diagnóstico</a:t>
            </a:r>
            <a:r>
              <a:rPr sz="2200" spc="-70" dirty="0"/>
              <a:t>?</a:t>
            </a:r>
            <a:r>
              <a:rPr dirty="0"/>
              <a:t> </a:t>
            </a:r>
            <a:endParaRPr sz="2200" dirty="0"/>
          </a:p>
        </p:txBody>
      </p:sp>
      <p:sp>
        <p:nvSpPr>
          <p:cNvPr id="3" name="object 3"/>
          <p:cNvSpPr txBox="1"/>
          <p:nvPr/>
        </p:nvSpPr>
        <p:spPr>
          <a:xfrm>
            <a:off x="437794" y="1341617"/>
            <a:ext cx="7178675" cy="1512570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s-ES" sz="2100" dirty="0">
                <a:latin typeface="Arial"/>
                <a:cs typeface="Arial"/>
              </a:rPr>
              <a:t>Antes d</a:t>
            </a:r>
            <a:r>
              <a:rPr sz="2100" dirty="0">
                <a:latin typeface="Arial"/>
                <a:cs typeface="Arial"/>
              </a:rPr>
              <a:t>el </a:t>
            </a:r>
            <a:r>
              <a:rPr sz="2100" spc="5" dirty="0" err="1">
                <a:latin typeface="Arial"/>
                <a:cs typeface="Arial"/>
              </a:rPr>
              <a:t>cambio</a:t>
            </a:r>
            <a:r>
              <a:rPr sz="2100" spc="5" dirty="0">
                <a:latin typeface="Arial"/>
                <a:cs typeface="Arial"/>
              </a:rPr>
              <a:t> del </a:t>
            </a:r>
            <a:r>
              <a:rPr sz="2100" dirty="0" err="1">
                <a:latin typeface="Arial"/>
                <a:cs typeface="Arial"/>
              </a:rPr>
              <a:t>diagnóstico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de </a:t>
            </a:r>
            <a:r>
              <a:rPr sz="2100" spc="5" dirty="0" err="1">
                <a:latin typeface="Arial"/>
                <a:cs typeface="Arial"/>
              </a:rPr>
              <a:t>asma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 </a:t>
            </a:r>
            <a:r>
              <a:rPr sz="2100" spc="5" dirty="0">
                <a:latin typeface="Arial"/>
                <a:cs typeface="Arial"/>
              </a:rPr>
              <a:t>EPOC,</a:t>
            </a:r>
            <a:r>
              <a:rPr sz="2100" spc="-36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sus</a:t>
            </a:r>
            <a:r>
              <a:rPr sz="2100" dirty="0">
                <a:latin typeface="Arial"/>
                <a:cs typeface="Arial"/>
              </a:rPr>
              <a:t> </a:t>
            </a:r>
          </a:p>
          <a:p>
            <a:pPr marL="271780">
              <a:lnSpc>
                <a:spcPct val="100000"/>
              </a:lnSpc>
              <a:spcBef>
                <a:spcPts val="505"/>
              </a:spcBef>
            </a:pPr>
            <a:r>
              <a:rPr sz="2100" dirty="0" err="1">
                <a:latin typeface="Arial"/>
                <a:cs typeface="Arial"/>
              </a:rPr>
              <a:t>medicamentos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eran</a:t>
            </a:r>
            <a:r>
              <a:rPr sz="2100" dirty="0">
                <a:latin typeface="Arial"/>
                <a:cs typeface="Arial"/>
              </a:rPr>
              <a:t>:</a:t>
            </a:r>
          </a:p>
          <a:p>
            <a:pPr marL="274320">
              <a:lnSpc>
                <a:spcPct val="100000"/>
              </a:lnSpc>
              <a:spcBef>
                <a:spcPts val="905"/>
              </a:spcBef>
              <a:tabLst>
                <a:tab pos="539750" algn="l"/>
              </a:tabLst>
            </a:pPr>
            <a:r>
              <a:rPr sz="1800" spc="-5" dirty="0">
                <a:latin typeface="Arial"/>
                <a:cs typeface="Arial"/>
              </a:rPr>
              <a:t>o	</a:t>
            </a:r>
            <a:r>
              <a:rPr sz="1800" dirty="0">
                <a:latin typeface="Arial"/>
                <a:cs typeface="Arial"/>
              </a:rPr>
              <a:t>CI (</a:t>
            </a:r>
            <a:r>
              <a:rPr sz="1800" dirty="0" err="1">
                <a:latin typeface="Arial"/>
                <a:cs typeface="Arial"/>
              </a:rPr>
              <a:t>budesonida</a:t>
            </a:r>
            <a:r>
              <a:rPr sz="1800" dirty="0">
                <a:latin typeface="Arial"/>
                <a:cs typeface="Arial"/>
              </a:rPr>
              <a:t>) 200 </a:t>
            </a:r>
            <a:r>
              <a:rPr sz="1800" spc="5" dirty="0">
                <a:latin typeface="Arial"/>
                <a:cs typeface="Arial"/>
              </a:rPr>
              <a:t>mcg </a:t>
            </a:r>
            <a:r>
              <a:rPr sz="1800" dirty="0" err="1">
                <a:latin typeface="Arial"/>
                <a:cs typeface="Arial"/>
              </a:rPr>
              <a:t>en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combinación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-10" dirty="0">
                <a:latin typeface="Arial"/>
                <a:cs typeface="Arial"/>
              </a:rPr>
              <a:t>con </a:t>
            </a:r>
            <a:r>
              <a:rPr sz="1800" dirty="0">
                <a:latin typeface="Arial"/>
                <a:cs typeface="Arial"/>
              </a:rPr>
              <a:t>BAAP</a:t>
            </a:r>
            <a:r>
              <a:rPr sz="1800" spc="-16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</a:t>
            </a:r>
            <a:r>
              <a:rPr sz="1800" spc="5" dirty="0" err="1">
                <a:latin typeface="Arial"/>
                <a:cs typeface="Arial"/>
              </a:rPr>
              <a:t>formeterol</a:t>
            </a:r>
            <a:r>
              <a:rPr sz="1800" spc="5" dirty="0"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1800" dirty="0">
              <a:latin typeface="Arial"/>
              <a:cs typeface="Arial"/>
            </a:endParaRPr>
          </a:p>
          <a:p>
            <a:pPr marL="539750">
              <a:lnSpc>
                <a:spcPct val="100000"/>
              </a:lnSpc>
              <a:spcBef>
                <a:spcPts val="430"/>
              </a:spcBef>
            </a:pPr>
            <a:r>
              <a:rPr sz="1800" dirty="0">
                <a:latin typeface="Arial"/>
                <a:cs typeface="Arial"/>
              </a:rPr>
              <a:t>4.5 mcg </a:t>
            </a:r>
            <a:r>
              <a:rPr sz="1800" spc="-5" dirty="0">
                <a:latin typeface="Arial"/>
                <a:cs typeface="Arial"/>
              </a:rPr>
              <a:t>dos </a:t>
            </a:r>
            <a:r>
              <a:rPr sz="1800" spc="-5" dirty="0" err="1">
                <a:latin typeface="Arial"/>
                <a:cs typeface="Arial"/>
              </a:rPr>
              <a:t>veces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al día</a:t>
            </a: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382349"/>
            <a:ext cx="5120512" cy="44499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>
              <a:lnSpc>
                <a:spcPct val="100000"/>
              </a:lnSpc>
              <a:spcBef>
                <a:spcPts val="110"/>
              </a:spcBef>
            </a:pPr>
            <a:r>
              <a:rPr spc="-60" dirty="0" err="1"/>
              <a:t>Motivos</a:t>
            </a:r>
            <a:r>
              <a:rPr spc="-60" dirty="0"/>
              <a:t> </a:t>
            </a:r>
            <a:r>
              <a:rPr spc="-30" dirty="0"/>
              <a:t>para </a:t>
            </a:r>
            <a:r>
              <a:rPr spc="-55" dirty="0" err="1"/>
              <a:t>cambiar</a:t>
            </a:r>
            <a:r>
              <a:rPr spc="-55" dirty="0"/>
              <a:t> la</a:t>
            </a:r>
            <a:r>
              <a:rPr spc="-490" dirty="0"/>
              <a:t> </a:t>
            </a:r>
            <a:r>
              <a:rPr spc="-60" dirty="0" err="1"/>
              <a:t>terapia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277536"/>
            <a:ext cx="6369406" cy="1370965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10" dirty="0">
                <a:latin typeface="Arial"/>
                <a:cs typeface="Arial"/>
              </a:rPr>
              <a:t>No </a:t>
            </a:r>
            <a:r>
              <a:rPr sz="2100" spc="5" dirty="0" err="1">
                <a:latin typeface="Arial"/>
                <a:cs typeface="Arial"/>
              </a:rPr>
              <a:t>presenta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signos</a:t>
            </a:r>
            <a:r>
              <a:rPr sz="2100" spc="5" dirty="0">
                <a:latin typeface="Arial"/>
                <a:cs typeface="Arial"/>
              </a:rPr>
              <a:t> de</a:t>
            </a:r>
            <a:r>
              <a:rPr sz="2100" spc="-14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asma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dirty="0">
                <a:latin typeface="Arial"/>
                <a:cs typeface="Arial"/>
              </a:rPr>
              <a:t>Los CI </a:t>
            </a:r>
            <a:r>
              <a:rPr sz="2100" spc="5" dirty="0" err="1">
                <a:latin typeface="Arial"/>
                <a:cs typeface="Arial"/>
              </a:rPr>
              <a:t>incrementan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el </a:t>
            </a:r>
            <a:r>
              <a:rPr sz="2100" dirty="0" err="1">
                <a:latin typeface="Arial"/>
                <a:cs typeface="Arial"/>
              </a:rPr>
              <a:t>riesgo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de</a:t>
            </a:r>
            <a:r>
              <a:rPr sz="2100" spc="-19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neumonía</a:t>
            </a:r>
            <a:r>
              <a:rPr sz="2100" baseline="23809" dirty="0">
                <a:latin typeface="Arial"/>
                <a:cs typeface="Arial"/>
              </a:rPr>
              <a:t>1</a:t>
            </a:r>
            <a:r>
              <a:rPr sz="2100" dirty="0">
                <a:latin typeface="Arial"/>
                <a:cs typeface="Arial"/>
              </a:rPr>
              <a:t> </a:t>
            </a:r>
            <a:endParaRPr sz="2100" baseline="23809" dirty="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 spc="5" dirty="0" err="1">
                <a:latin typeface="Arial"/>
                <a:cs typeface="Arial"/>
              </a:rPr>
              <a:t>Niveles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bajos</a:t>
            </a:r>
            <a:r>
              <a:rPr sz="2100" spc="5" dirty="0">
                <a:latin typeface="Arial"/>
                <a:cs typeface="Arial"/>
              </a:rPr>
              <a:t> de </a:t>
            </a:r>
            <a:r>
              <a:rPr sz="2100" spc="5" dirty="0" err="1">
                <a:latin typeface="Arial"/>
                <a:cs typeface="Arial"/>
              </a:rPr>
              <a:t>eosinófilos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en</a:t>
            </a:r>
            <a:r>
              <a:rPr sz="2100" spc="5" dirty="0">
                <a:latin typeface="Arial"/>
                <a:cs typeface="Arial"/>
              </a:rPr>
              <a:t> la</a:t>
            </a:r>
            <a:r>
              <a:rPr sz="2100" spc="-110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sangre</a:t>
            </a:r>
            <a:r>
              <a:rPr sz="2100" baseline="23809" dirty="0">
                <a:latin typeface="Arial"/>
                <a:cs typeface="Arial"/>
              </a:rPr>
              <a:t>2</a:t>
            </a:r>
            <a:r>
              <a:rPr dirty="0"/>
              <a:t> </a:t>
            </a:r>
            <a:endParaRPr sz="2100" baseline="23809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4327525"/>
            <a:ext cx="8177530" cy="26924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latin typeface="Arial"/>
                <a:cs typeface="Arial"/>
              </a:rPr>
              <a:t>1. </a:t>
            </a:r>
            <a:r>
              <a:rPr sz="800" spc="-15">
                <a:latin typeface="Arial"/>
                <a:cs typeface="Arial"/>
              </a:rPr>
              <a:t>Janson </a:t>
            </a:r>
            <a:r>
              <a:rPr sz="800" spc="-20">
                <a:latin typeface="Arial"/>
                <a:cs typeface="Arial"/>
              </a:rPr>
              <a:t>y otros </a:t>
            </a:r>
            <a:r>
              <a:t> </a:t>
            </a:r>
            <a:r>
              <a:rPr sz="800" spc="-10">
                <a:latin typeface="Arial"/>
                <a:cs typeface="Arial"/>
              </a:rPr>
              <a:t>Identificar los riesgos asociados </a:t>
            </a:r>
            <a:r>
              <a:rPr sz="800" spc="-20">
                <a:latin typeface="Arial"/>
                <a:cs typeface="Arial"/>
              </a:rPr>
              <a:t>de </a:t>
            </a:r>
            <a:r>
              <a:rPr sz="800" spc="-10">
                <a:latin typeface="Arial"/>
                <a:cs typeface="Arial"/>
              </a:rPr>
              <a:t>neumonía en </a:t>
            </a:r>
            <a:r>
              <a:rPr sz="800" spc="-5">
                <a:latin typeface="Arial"/>
                <a:cs typeface="Arial"/>
              </a:rPr>
              <a:t>pacientes de </a:t>
            </a:r>
            <a:r>
              <a:rPr sz="800" spc="-15">
                <a:latin typeface="Arial"/>
                <a:cs typeface="Arial"/>
              </a:rPr>
              <a:t>EPOC. Respir </a:t>
            </a:r>
            <a:r>
              <a:rPr sz="800" spc="-10">
                <a:latin typeface="Arial"/>
                <a:cs typeface="Arial"/>
              </a:rPr>
              <a:t>Res. </a:t>
            </a:r>
            <a:r>
              <a:rPr sz="800" spc="-5">
                <a:latin typeface="Arial"/>
                <a:cs typeface="Arial"/>
              </a:rPr>
              <a:t>2018;19(1):172; </a:t>
            </a:r>
            <a:r>
              <a:rPr sz="800" spc="-10">
                <a:latin typeface="Arial"/>
                <a:cs typeface="Arial"/>
              </a:rPr>
              <a:t>2. </a:t>
            </a:r>
            <a:r>
              <a:t> </a:t>
            </a:r>
            <a:r>
              <a:rPr sz="800" spc="-20">
                <a:latin typeface="Arial"/>
                <a:cs typeface="Arial"/>
              </a:rPr>
              <a:t>La </a:t>
            </a:r>
            <a:r>
              <a:rPr sz="800" spc="-15">
                <a:latin typeface="Arial"/>
                <a:cs typeface="Arial"/>
              </a:rPr>
              <a:t>Iniciativa </a:t>
            </a:r>
            <a:r>
              <a:rPr sz="800" spc="-10">
                <a:latin typeface="Arial"/>
                <a:cs typeface="Arial"/>
              </a:rPr>
              <a:t>Mundial</a:t>
            </a:r>
            <a:r>
              <a:rPr sz="800" spc="-15">
                <a:latin typeface="Arial"/>
                <a:cs typeface="Arial"/>
              </a:rPr>
              <a:t>contra Enfermedades </a:t>
            </a:r>
            <a:r>
              <a:rPr sz="800" spc="-10">
                <a:latin typeface="Arial"/>
                <a:cs typeface="Arial"/>
              </a:rPr>
              <a:t>Pulmonares </a:t>
            </a:r>
            <a:r>
              <a:rPr sz="800" spc="-15">
                <a:latin typeface="Arial"/>
                <a:cs typeface="Arial"/>
              </a:rPr>
              <a:t>Obstructivas Crónicas </a:t>
            </a:r>
            <a:r>
              <a:rPr sz="800" spc="-5">
                <a:latin typeface="Arial"/>
                <a:cs typeface="Arial"/>
              </a:rPr>
              <a:t>(GOLD)</a:t>
            </a:r>
            <a:r>
              <a:rPr sz="800" spc="200">
                <a:latin typeface="Arial"/>
                <a:cs typeface="Arial"/>
              </a:rPr>
              <a:t> </a:t>
            </a:r>
            <a:r>
              <a:rPr sz="800" spc="-15">
                <a:latin typeface="Arial"/>
                <a:cs typeface="Arial"/>
              </a:rPr>
              <a:t>2020.</a:t>
            </a:r>
            <a:r>
              <a:t> 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u="sng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https://goldcopd.org/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487" y="1144269"/>
            <a:ext cx="7876540" cy="292772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Por favor, no dude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utilizar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publicar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compartir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algunas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o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todas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esta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presentación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0C1C1D"/>
                </a:solidFill>
                <a:latin typeface="Arial"/>
                <a:cs typeface="Arial"/>
              </a:rPr>
              <a:t>sus</a:t>
            </a:r>
            <a:r>
              <a:rPr sz="1400" spc="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presentaciones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sin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ánimo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lucro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para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colegas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o</a:t>
            </a:r>
            <a:r>
              <a:rPr sz="1400" spc="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Esta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es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una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introducción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general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al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manejo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casos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EPOC,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seguida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caso clínico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proporcionan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bajo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licencia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Creative Commons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CC</a:t>
            </a:r>
            <a:r>
              <a:rPr sz="1400" spc="1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BY-NC-ND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BY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hace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referencia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atribución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(la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obligación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acreditar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al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autor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otras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partes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designadas</a:t>
            </a:r>
            <a:r>
              <a:rPr sz="14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para</a:t>
            </a:r>
            <a:r>
              <a:rPr dirty="0"/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atribución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);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NC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hace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referencia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No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Comercial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(el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uso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comercial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se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encuentra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excluido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concesión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3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licencia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);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ND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significa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Sin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Derivadas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(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solamente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pueden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compartir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copias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textuales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de la</a:t>
            </a:r>
            <a:r>
              <a:rPr sz="1400" spc="3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obra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)</a:t>
            </a:r>
            <a:r>
              <a:rPr dirty="0"/>
              <a:t> </a:t>
            </a:r>
            <a:endParaRPr sz="205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400" spc="5" dirty="0">
                <a:solidFill>
                  <a:srgbClr val="0C1C1D"/>
                </a:solidFill>
                <a:latin typeface="Arial"/>
                <a:cs typeface="Arial"/>
              </a:rPr>
              <a:t>Al </a:t>
            </a:r>
            <a:r>
              <a:rPr sz="1400" spc="5" dirty="0" err="1">
                <a:solidFill>
                  <a:srgbClr val="0C1C1D"/>
                </a:solidFill>
                <a:latin typeface="Arial"/>
                <a:cs typeface="Arial"/>
              </a:rPr>
              <a:t>hacer</a:t>
            </a:r>
            <a:r>
              <a:rPr sz="14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uso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nuestras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diapositivas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por favor conserve 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fuente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: IPCRG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2020</a:t>
            </a:r>
            <a:r>
              <a:rPr sz="1400" spc="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7479" y="216483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/>
              <a:t>Acerca </a:t>
            </a:r>
            <a:r>
              <a:rPr sz="2600" spc="5"/>
              <a:t>de estas</a:t>
            </a:r>
            <a:r>
              <a:rPr sz="2600" spc="-65"/>
              <a:t> </a:t>
            </a:r>
            <a:r>
              <a:rPr sz="2600" spc="5"/>
              <a:t>diapositivas</a:t>
            </a:r>
            <a:r>
              <a:t> 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" y="4669027"/>
            <a:ext cx="8498028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Boehringer</a:t>
            </a:r>
            <a:r>
              <a:rPr sz="700" spc="4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00050A"/>
                </a:solidFill>
                <a:latin typeface="Arial"/>
                <a:cs typeface="Arial"/>
              </a:rPr>
              <a:t>Ingelheim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brindó</a:t>
            </a:r>
            <a:r>
              <a:rPr sz="700" spc="5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una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subvención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educativa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ilimitada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con el fin de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apoyar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el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desarrollo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6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la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tipografía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7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la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impresión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y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costos</a:t>
            </a:r>
            <a:r>
              <a:rPr sz="7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asociados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,</a:t>
            </a:r>
            <a:r>
              <a:rPr sz="700" spc="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pero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no</a:t>
            </a:r>
            <a:r>
              <a:rPr sz="700" spc="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dirty="0" err="1">
                <a:solidFill>
                  <a:srgbClr val="00050A"/>
                </a:solidFill>
                <a:latin typeface="Arial"/>
                <a:cs typeface="Arial"/>
              </a:rPr>
              <a:t>contribuyó</a:t>
            </a:r>
            <a:r>
              <a:rPr sz="70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al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contenido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incluido</a:t>
            </a:r>
            <a:r>
              <a:rPr sz="700" spc="3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en</a:t>
            </a:r>
            <a:r>
              <a:rPr sz="700" spc="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este</a:t>
            </a:r>
            <a:r>
              <a:rPr sz="700" spc="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 dirty="0" err="1">
                <a:solidFill>
                  <a:srgbClr val="00050A"/>
                </a:solidFill>
                <a:latin typeface="Arial"/>
                <a:cs typeface="Arial"/>
              </a:rPr>
              <a:t>documento</a:t>
            </a:r>
            <a:r>
              <a:rPr sz="700" spc="-5" dirty="0">
                <a:solidFill>
                  <a:srgbClr val="00050A"/>
                </a:solidFill>
                <a:latin typeface="Arial"/>
                <a:cs typeface="Arial"/>
              </a:rPr>
              <a:t>.</a:t>
            </a:r>
            <a:r>
              <a:rPr dirty="0"/>
              <a:t> </a:t>
            </a:r>
            <a:endParaRPr sz="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87626" y="424433"/>
            <a:ext cx="5456174" cy="444352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spc="-50" dirty="0"/>
              <a:t>¿</a:t>
            </a:r>
            <a:r>
              <a:rPr lang="es-ES" sz="2200" spc="-50" dirty="0"/>
              <a:t>Qué</a:t>
            </a:r>
            <a:r>
              <a:rPr sz="2200" spc="-235" dirty="0"/>
              <a:t> </a:t>
            </a:r>
            <a:r>
              <a:rPr sz="2200" spc="-60" dirty="0" err="1"/>
              <a:t>tratamiento</a:t>
            </a:r>
            <a:r>
              <a:rPr sz="2200" spc="-220" dirty="0"/>
              <a:t> </a:t>
            </a:r>
            <a:r>
              <a:rPr sz="2200" spc="-65" dirty="0" err="1"/>
              <a:t>debería</a:t>
            </a:r>
            <a:r>
              <a:rPr sz="2200" spc="-160" dirty="0"/>
              <a:t> </a:t>
            </a:r>
            <a:r>
              <a:rPr sz="2200" spc="-65" dirty="0" err="1"/>
              <a:t>recomendarse</a:t>
            </a:r>
            <a:r>
              <a:rPr sz="2200" spc="-65" dirty="0"/>
              <a:t>?</a:t>
            </a:r>
            <a:r>
              <a:rPr dirty="0"/>
              <a:t> </a:t>
            </a:r>
            <a:endParaRPr sz="2200" dirty="0"/>
          </a:p>
        </p:txBody>
      </p:sp>
      <p:sp>
        <p:nvSpPr>
          <p:cNvPr id="3" name="object 3"/>
          <p:cNvSpPr txBox="1"/>
          <p:nvPr/>
        </p:nvSpPr>
        <p:spPr>
          <a:xfrm>
            <a:off x="437794" y="1277536"/>
            <a:ext cx="7598409" cy="1306830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Se </a:t>
            </a:r>
            <a:r>
              <a:rPr sz="2100" dirty="0" err="1">
                <a:latin typeface="Arial"/>
                <a:cs typeface="Arial"/>
              </a:rPr>
              <a:t>clasifica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al </a:t>
            </a:r>
            <a:r>
              <a:rPr sz="2100" dirty="0" err="1">
                <a:latin typeface="Arial"/>
                <a:cs typeface="Arial"/>
              </a:rPr>
              <a:t>paciente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como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GOLD</a:t>
            </a:r>
            <a:r>
              <a:rPr sz="2100" spc="-24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B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marR="5080" indent="-259079">
              <a:lnSpc>
                <a:spcPct val="120100"/>
              </a:lnSpc>
              <a:spcBef>
                <a:spcPts val="5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-5" dirty="0" err="1">
                <a:latin typeface="Arial"/>
                <a:cs typeface="Arial"/>
              </a:rPr>
              <a:t>Teniendo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en</a:t>
            </a:r>
            <a:r>
              <a:rPr sz="2100" spc="-5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cuenta</a:t>
            </a:r>
            <a:r>
              <a:rPr sz="2100" spc="-5" dirty="0">
                <a:latin typeface="Arial"/>
                <a:cs typeface="Arial"/>
              </a:rPr>
              <a:t> las </a:t>
            </a:r>
            <a:r>
              <a:rPr sz="2100" dirty="0" err="1">
                <a:latin typeface="Arial"/>
                <a:cs typeface="Arial"/>
              </a:rPr>
              <a:t>guías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prácticas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actuales</a:t>
            </a:r>
            <a:r>
              <a:rPr sz="2100" dirty="0">
                <a:latin typeface="Arial"/>
                <a:cs typeface="Arial"/>
              </a:rPr>
              <a:t>, el </a:t>
            </a:r>
            <a:r>
              <a:rPr sz="2100" spc="5" dirty="0" err="1">
                <a:latin typeface="Arial"/>
                <a:cs typeface="Arial"/>
              </a:rPr>
              <a:t>tratamiento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indicado</a:t>
            </a:r>
            <a:r>
              <a:rPr sz="2100" dirty="0">
                <a:latin typeface="Arial"/>
                <a:cs typeface="Arial"/>
              </a:rPr>
              <a:t> es 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LABA</a:t>
            </a:r>
            <a:r>
              <a:rPr sz="2100" spc="5" dirty="0">
                <a:latin typeface="Arial"/>
                <a:cs typeface="Arial"/>
              </a:rPr>
              <a:t>, </a:t>
            </a:r>
            <a:r>
              <a:rPr lang="es-ES" sz="2100" spc="5" dirty="0">
                <a:latin typeface="Arial"/>
                <a:cs typeface="Arial"/>
              </a:rPr>
              <a:t>LAMA</a:t>
            </a:r>
            <a:r>
              <a:rPr sz="2100" spc="-360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  o 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lang="es-ES" sz="2100" spc="5" dirty="0">
                <a:latin typeface="Arial"/>
                <a:cs typeface="Arial"/>
              </a:rPr>
              <a:t>LAMA+LABA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6098642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>
                <a:latin typeface="Arial"/>
                <a:cs typeface="Arial"/>
              </a:rPr>
              <a:t>La </a:t>
            </a:r>
            <a:r>
              <a:rPr sz="800" spc="-20">
                <a:latin typeface="Arial"/>
                <a:cs typeface="Arial"/>
              </a:rPr>
              <a:t>Iniciativa </a:t>
            </a:r>
            <a:r>
              <a:rPr sz="800" spc="-10">
                <a:latin typeface="Arial"/>
                <a:cs typeface="Arial"/>
              </a:rPr>
              <a:t>Mundial </a:t>
            </a:r>
            <a:r>
              <a:rPr sz="800" spc="-15">
                <a:latin typeface="Arial"/>
                <a:cs typeface="Arial"/>
              </a:rPr>
              <a:t>contra Enfermedades </a:t>
            </a:r>
            <a:r>
              <a:rPr sz="800" spc="-10">
                <a:latin typeface="Arial"/>
                <a:cs typeface="Arial"/>
              </a:rPr>
              <a:t>Pulmonares </a:t>
            </a:r>
            <a:r>
              <a:rPr sz="800" spc="-15">
                <a:latin typeface="Arial"/>
                <a:cs typeface="Arial"/>
              </a:rPr>
              <a:t>Obstructivas Crónicas </a:t>
            </a:r>
            <a:r>
              <a:rPr sz="800" spc="-5">
                <a:latin typeface="Arial"/>
                <a:cs typeface="Arial"/>
              </a:rPr>
              <a:t>(GOLD) </a:t>
            </a:r>
            <a:r>
              <a:rPr sz="800" spc="-15">
                <a:latin typeface="Arial"/>
                <a:cs typeface="Arial"/>
              </a:rPr>
              <a:t>2020. Disponible </a:t>
            </a:r>
            <a:r>
              <a:rPr sz="800" spc="-20">
                <a:latin typeface="Arial"/>
                <a:cs typeface="Arial"/>
              </a:rPr>
              <a:t>en:</a:t>
            </a:r>
            <a:r>
              <a:rPr sz="800" spc="20">
                <a:latin typeface="Arial"/>
                <a:cs typeface="Arial"/>
              </a:rPr>
              <a:t> </a:t>
            </a:r>
            <a:r>
              <a:rPr sz="800" u="sng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9200" y="446377"/>
            <a:ext cx="6644284" cy="813043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¿</a:t>
            </a:r>
            <a:r>
              <a:rPr sz="2400" dirty="0" err="1"/>
              <a:t>Cómo</a:t>
            </a:r>
            <a:r>
              <a:rPr sz="2400" dirty="0"/>
              <a:t> y </a:t>
            </a:r>
            <a:r>
              <a:rPr sz="2400" dirty="0" err="1"/>
              <a:t>cuándo</a:t>
            </a:r>
            <a:r>
              <a:rPr lang="es-ES" sz="2400" dirty="0"/>
              <a:t> </a:t>
            </a:r>
            <a:r>
              <a:rPr sz="2400" spc="-10" dirty="0"/>
              <a:t>debe </a:t>
            </a:r>
            <a:r>
              <a:rPr sz="2400" dirty="0" err="1"/>
              <a:t>hacerse</a:t>
            </a:r>
            <a:r>
              <a:rPr sz="2400" dirty="0"/>
              <a:t> </a:t>
            </a:r>
            <a:r>
              <a:rPr sz="2400" dirty="0" err="1"/>
              <a:t>seguimiento</a:t>
            </a:r>
            <a:r>
              <a:rPr sz="2400" spc="-130" dirty="0"/>
              <a:t> </a:t>
            </a:r>
            <a:r>
              <a:rPr sz="2400" dirty="0"/>
              <a:t>al</a:t>
            </a:r>
          </a:p>
          <a:p>
            <a:pPr marL="5715" algn="ctr">
              <a:lnSpc>
                <a:spcPct val="100000"/>
              </a:lnSpc>
              <a:spcBef>
                <a:spcPts val="5"/>
              </a:spcBef>
            </a:pPr>
            <a:r>
              <a:rPr sz="2400" spc="-5" dirty="0" err="1"/>
              <a:t>paciente</a:t>
            </a:r>
            <a:r>
              <a:rPr sz="2400" spc="-5" dirty="0"/>
              <a:t> </a:t>
            </a:r>
            <a:r>
              <a:rPr sz="2400" dirty="0" err="1"/>
              <a:t>en</a:t>
            </a:r>
            <a:r>
              <a:rPr lang="en-GB" sz="2400" dirty="0"/>
              <a:t> </a:t>
            </a:r>
            <a:r>
              <a:rPr sz="2400" dirty="0"/>
              <a:t>el</a:t>
            </a:r>
            <a:r>
              <a:rPr sz="2400" spc="-45" dirty="0"/>
              <a:t> </a:t>
            </a:r>
            <a:r>
              <a:rPr sz="2400" spc="5" dirty="0" err="1"/>
              <a:t>futuro</a:t>
            </a:r>
            <a:r>
              <a:rPr sz="2400" spc="5" dirty="0"/>
              <a:t>?</a:t>
            </a:r>
            <a:r>
              <a:rPr dirty="0"/>
              <a:t> 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37793" y="1277536"/>
            <a:ext cx="8361781" cy="2453236"/>
          </a:xfrm>
          <a:prstGeom prst="rect">
            <a:avLst/>
          </a:prstGeom>
        </p:spPr>
        <p:txBody>
          <a:bodyPr vert="horz" wrap="square" lIns="0" tIns="14097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1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Derivación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-5" dirty="0">
                <a:latin typeface="Arial"/>
                <a:cs typeface="Arial"/>
              </a:rPr>
              <a:t>al </a:t>
            </a:r>
            <a:r>
              <a:rPr sz="2100" dirty="0" err="1">
                <a:latin typeface="Arial"/>
                <a:cs typeface="Arial"/>
              </a:rPr>
              <a:t>fisioterapeuta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Compruebe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la </a:t>
            </a:r>
            <a:r>
              <a:rPr sz="2100" dirty="0" err="1">
                <a:latin typeface="Arial"/>
                <a:cs typeface="Arial"/>
              </a:rPr>
              <a:t>técnica</a:t>
            </a:r>
            <a:r>
              <a:rPr sz="2100" spc="-135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de </a:t>
            </a:r>
            <a:r>
              <a:rPr sz="2100" spc="5" dirty="0" err="1">
                <a:latin typeface="Arial"/>
                <a:cs typeface="Arial"/>
              </a:rPr>
              <a:t>inhalación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lang="es-ES" sz="2100" spc="5" dirty="0">
                <a:latin typeface="Arial"/>
                <a:cs typeface="Arial"/>
              </a:rPr>
              <a:t>Repetir el</a:t>
            </a:r>
            <a:r>
              <a:rPr sz="2100" spc="5" dirty="0">
                <a:latin typeface="Arial"/>
                <a:cs typeface="Arial"/>
              </a:rPr>
              <a:t> CAT </a:t>
            </a:r>
            <a:r>
              <a:rPr dirty="0"/>
              <a:t> </a:t>
            </a:r>
            <a:r>
              <a:rPr lang="es-ES" sz="2100" dirty="0">
                <a:latin typeface="Arial"/>
                <a:cs typeface="Arial"/>
              </a:rPr>
              <a:t>a los</a:t>
            </a:r>
            <a:r>
              <a:rPr sz="2100" dirty="0">
                <a:latin typeface="Arial"/>
                <a:cs typeface="Arial"/>
              </a:rPr>
              <a:t>  2‒3</a:t>
            </a:r>
            <a:r>
              <a:rPr sz="2100" spc="-8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meses</a:t>
            </a:r>
            <a:r>
              <a:rPr lang="es-ES" sz="2100" dirty="0">
                <a:latin typeface="Arial"/>
                <a:cs typeface="Arial"/>
              </a:rPr>
              <a:t>. Programar la visita.</a:t>
            </a:r>
            <a:endParaRPr sz="2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3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 dirty="0">
              <a:latin typeface="Arial"/>
              <a:cs typeface="Arial"/>
            </a:endParaRPr>
          </a:p>
          <a:p>
            <a:pPr marL="158115">
              <a:lnSpc>
                <a:spcPct val="100000"/>
              </a:lnSpc>
            </a:pPr>
            <a:r>
              <a:rPr sz="2100" b="1" i="1" spc="5" dirty="0">
                <a:latin typeface="Arial"/>
                <a:cs typeface="Arial"/>
              </a:rPr>
              <a:t>¿</a:t>
            </a:r>
            <a:r>
              <a:rPr sz="2100" b="1" i="1" spc="5" dirty="0" err="1">
                <a:latin typeface="Arial"/>
                <a:cs typeface="Arial"/>
              </a:rPr>
              <a:t>Qué</a:t>
            </a:r>
            <a:r>
              <a:rPr sz="2100" b="1" i="1" spc="5" dirty="0">
                <a:latin typeface="Arial"/>
                <a:cs typeface="Arial"/>
              </a:rPr>
              <a:t> </a:t>
            </a:r>
            <a:r>
              <a:rPr lang="es-ES" sz="2100" b="1" i="1" spc="5" dirty="0">
                <a:latin typeface="Arial"/>
                <a:cs typeface="Arial"/>
              </a:rPr>
              <a:t>opciones de seguimiento tiene en su consulta</a:t>
            </a:r>
            <a:r>
              <a:rPr sz="2100" b="1" i="1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408952"/>
            <a:ext cx="466026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 err="1"/>
              <a:t>Resumen</a:t>
            </a:r>
            <a:r>
              <a:rPr spc="-595" dirty="0"/>
              <a:t> </a:t>
            </a:r>
            <a:r>
              <a:rPr spc="-65" dirty="0"/>
              <a:t>del </a:t>
            </a:r>
            <a:r>
              <a:rPr spc="-55" dirty="0" err="1"/>
              <a:t>presente</a:t>
            </a:r>
            <a:r>
              <a:rPr spc="-55" dirty="0"/>
              <a:t> </a:t>
            </a:r>
            <a:r>
              <a:rPr spc="-50" dirty="0" err="1"/>
              <a:t>caso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617"/>
            <a:ext cx="8096606" cy="2078133"/>
          </a:xfrm>
          <a:prstGeom prst="rect">
            <a:avLst/>
          </a:prstGeom>
        </p:spPr>
        <p:txBody>
          <a:bodyPr vert="horz" wrap="square" lIns="0" tIns="7683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605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>
                <a:latin typeface="Arial"/>
                <a:cs typeface="Arial"/>
              </a:rPr>
              <a:t>Un </a:t>
            </a:r>
            <a:r>
              <a:rPr sz="2100" dirty="0" err="1">
                <a:latin typeface="Arial"/>
                <a:cs typeface="Arial"/>
              </a:rPr>
              <a:t>diagnóstico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correcto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requiere</a:t>
            </a:r>
            <a:r>
              <a:rPr sz="2100" spc="5" dirty="0">
                <a:latin typeface="Arial"/>
                <a:cs typeface="Arial"/>
              </a:rPr>
              <a:t> una </a:t>
            </a:r>
            <a:r>
              <a:rPr sz="2100" dirty="0" err="1">
                <a:latin typeface="Arial"/>
                <a:cs typeface="Arial"/>
              </a:rPr>
              <a:t>espirometría</a:t>
            </a:r>
            <a:r>
              <a:rPr sz="2100" dirty="0">
                <a:latin typeface="Arial"/>
                <a:cs typeface="Arial"/>
              </a:rPr>
              <a:t> c</a:t>
            </a:r>
            <a:r>
              <a:rPr lang="es-ES" sz="2100" dirty="0" err="1">
                <a:latin typeface="Arial"/>
                <a:cs typeface="Arial"/>
              </a:rPr>
              <a:t>on</a:t>
            </a:r>
            <a:r>
              <a:rPr lang="es-ES" sz="2100" dirty="0">
                <a:latin typeface="Arial"/>
                <a:cs typeface="Arial"/>
              </a:rPr>
              <a:t> prueba broncodilatadora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dirty="0" err="1">
                <a:latin typeface="Arial"/>
                <a:cs typeface="Arial"/>
              </a:rPr>
              <a:t>Evalué</a:t>
            </a:r>
            <a:r>
              <a:rPr sz="2100" spc="-60" dirty="0">
                <a:latin typeface="Arial"/>
                <a:cs typeface="Arial"/>
              </a:rPr>
              <a:t> </a:t>
            </a:r>
            <a:r>
              <a:rPr sz="2100" dirty="0" err="1">
                <a:latin typeface="Arial"/>
                <a:cs typeface="Arial"/>
              </a:rPr>
              <a:t>comorbilidades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5" dirty="0" err="1">
                <a:latin typeface="Arial"/>
                <a:cs typeface="Arial"/>
              </a:rPr>
              <a:t>Considere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riesgos</a:t>
            </a:r>
            <a:r>
              <a:rPr sz="2100" spc="5" dirty="0">
                <a:latin typeface="Arial"/>
                <a:cs typeface="Arial"/>
              </a:rPr>
              <a:t> y </a:t>
            </a:r>
            <a:r>
              <a:rPr sz="2100" spc="5" dirty="0" err="1">
                <a:latin typeface="Arial"/>
                <a:cs typeface="Arial"/>
              </a:rPr>
              <a:t>beneficios</a:t>
            </a:r>
            <a:r>
              <a:rPr sz="2100" spc="5" dirty="0">
                <a:latin typeface="Arial"/>
                <a:cs typeface="Arial"/>
              </a:rPr>
              <a:t> </a:t>
            </a:r>
            <a:r>
              <a:rPr sz="2100" dirty="0">
                <a:latin typeface="Arial"/>
                <a:cs typeface="Arial"/>
              </a:rPr>
              <a:t>del </a:t>
            </a:r>
            <a:r>
              <a:rPr sz="2100" dirty="0" err="1">
                <a:latin typeface="Arial"/>
                <a:cs typeface="Arial"/>
              </a:rPr>
              <a:t>tratamiento</a:t>
            </a:r>
            <a:r>
              <a:rPr sz="2100" spc="-340" dirty="0">
                <a:latin typeface="Arial"/>
                <a:cs typeface="Arial"/>
              </a:rPr>
              <a:t> </a:t>
            </a:r>
            <a:r>
              <a:rPr sz="2100" spc="-5" dirty="0" err="1">
                <a:latin typeface="Arial"/>
                <a:cs typeface="Arial"/>
              </a:rPr>
              <a:t>farmacológico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1010"/>
              </a:spcBef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100" spc="10" dirty="0">
                <a:latin typeface="Arial"/>
                <a:cs typeface="Arial"/>
              </a:rPr>
              <a:t>No </a:t>
            </a:r>
            <a:r>
              <a:rPr sz="2100" spc="5" dirty="0">
                <a:latin typeface="Arial"/>
                <a:cs typeface="Arial"/>
              </a:rPr>
              <a:t>se </a:t>
            </a:r>
            <a:r>
              <a:rPr sz="2100" dirty="0" err="1">
                <a:latin typeface="Arial"/>
                <a:cs typeface="Arial"/>
              </a:rPr>
              <a:t>olvide</a:t>
            </a:r>
            <a:r>
              <a:rPr sz="2100" dirty="0">
                <a:latin typeface="Arial"/>
                <a:cs typeface="Arial"/>
              </a:rPr>
              <a:t> </a:t>
            </a:r>
            <a:r>
              <a:rPr sz="2100" spc="5" dirty="0">
                <a:latin typeface="Arial"/>
                <a:cs typeface="Arial"/>
              </a:rPr>
              <a:t>del</a:t>
            </a:r>
            <a:r>
              <a:rPr sz="2100" spc="-210" dirty="0">
                <a:latin typeface="Arial"/>
                <a:cs typeface="Arial"/>
              </a:rPr>
              <a:t> </a:t>
            </a:r>
            <a:r>
              <a:rPr sz="2100" spc="5" dirty="0" err="1">
                <a:latin typeface="Arial"/>
                <a:cs typeface="Arial"/>
              </a:rPr>
              <a:t>seguimiento</a:t>
            </a:r>
            <a:r>
              <a:rPr dirty="0"/>
              <a:t> </a:t>
            </a:r>
            <a:endParaRPr sz="21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1889125"/>
            <a:ext cx="7606183" cy="48260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60" dirty="0">
                <a:latin typeface="Arial"/>
                <a:cs typeface="Arial"/>
              </a:rPr>
              <a:t>¿</a:t>
            </a:r>
            <a:r>
              <a:rPr sz="3000" b="1" spc="-60" dirty="0" err="1">
                <a:latin typeface="Arial"/>
                <a:cs typeface="Arial"/>
              </a:rPr>
              <a:t>Qué</a:t>
            </a:r>
            <a:r>
              <a:rPr sz="3000" b="1" spc="-60" dirty="0">
                <a:latin typeface="Arial"/>
                <a:cs typeface="Arial"/>
              </a:rPr>
              <a:t> </a:t>
            </a:r>
            <a:r>
              <a:rPr sz="3000" b="1" spc="-40" dirty="0" err="1">
                <a:latin typeface="Arial"/>
                <a:cs typeface="Arial"/>
              </a:rPr>
              <a:t>puede</a:t>
            </a:r>
            <a:r>
              <a:rPr sz="3000" b="1" spc="-40" dirty="0">
                <a:latin typeface="Arial"/>
                <a:cs typeface="Arial"/>
              </a:rPr>
              <a:t> </a:t>
            </a:r>
            <a:r>
              <a:rPr sz="3000" b="1" spc="-90" dirty="0" err="1">
                <a:latin typeface="Arial"/>
                <a:cs typeface="Arial"/>
              </a:rPr>
              <a:t>concluir</a:t>
            </a:r>
            <a:r>
              <a:rPr sz="3000" b="1" spc="-90" dirty="0">
                <a:latin typeface="Arial"/>
                <a:cs typeface="Arial"/>
              </a:rPr>
              <a:t> </a:t>
            </a:r>
            <a:r>
              <a:rPr sz="3000" b="1" spc="-70" dirty="0" err="1">
                <a:latin typeface="Arial"/>
                <a:cs typeface="Arial"/>
              </a:rPr>
              <a:t>usted</a:t>
            </a:r>
            <a:r>
              <a:rPr sz="3000" b="1" spc="-70" dirty="0">
                <a:latin typeface="Arial"/>
                <a:cs typeface="Arial"/>
              </a:rPr>
              <a:t> </a:t>
            </a:r>
            <a:r>
              <a:rPr sz="3000" b="1" spc="-55" dirty="0">
                <a:latin typeface="Arial"/>
                <a:cs typeface="Arial"/>
              </a:rPr>
              <a:t>de </a:t>
            </a:r>
            <a:r>
              <a:rPr sz="3000" b="1" spc="-60" dirty="0" err="1">
                <a:latin typeface="Arial"/>
                <a:cs typeface="Arial"/>
              </a:rPr>
              <a:t>este</a:t>
            </a:r>
            <a:r>
              <a:rPr sz="3000" b="1" spc="-565" dirty="0">
                <a:latin typeface="Arial"/>
                <a:cs typeface="Arial"/>
              </a:rPr>
              <a:t> </a:t>
            </a:r>
            <a:r>
              <a:rPr sz="3000" b="1" spc="-55" dirty="0" err="1">
                <a:latin typeface="Arial"/>
                <a:cs typeface="Arial"/>
              </a:rPr>
              <a:t>caso</a:t>
            </a:r>
            <a:r>
              <a:rPr sz="3000" b="1" spc="-55" dirty="0">
                <a:latin typeface="Arial"/>
                <a:cs typeface="Arial"/>
              </a:rPr>
              <a:t>?</a:t>
            </a:r>
            <a:r>
              <a:rPr dirty="0"/>
              <a:t> 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276" y="1465021"/>
            <a:ext cx="2539365" cy="1245213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sz="4000" spc="5" dirty="0">
                <a:solidFill>
                  <a:srgbClr val="000000"/>
                </a:solidFill>
              </a:rPr>
              <a:t>¡</a:t>
            </a:r>
            <a:r>
              <a:rPr sz="4000" spc="5" dirty="0" err="1">
                <a:solidFill>
                  <a:srgbClr val="000000"/>
                </a:solidFill>
              </a:rPr>
              <a:t>Muchas</a:t>
            </a:r>
            <a:r>
              <a:rPr sz="4000" spc="-125" dirty="0">
                <a:solidFill>
                  <a:srgbClr val="000000"/>
                </a:solidFill>
              </a:rPr>
              <a:t> </a:t>
            </a:r>
            <a:r>
              <a:rPr sz="4000" dirty="0">
                <a:solidFill>
                  <a:srgbClr val="000000"/>
                </a:solidFill>
              </a:rPr>
              <a:t>gracias!</a:t>
            </a:r>
            <a:r>
              <a:rPr dirty="0"/>
              <a:t> 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7680959" y="73151"/>
            <a:ext cx="1118616" cy="716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767" y="424129"/>
            <a:ext cx="2820035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30" dirty="0" err="1"/>
              <a:t>Lo</a:t>
            </a:r>
            <a:r>
              <a:rPr sz="2600" spc="-5" dirty="0" err="1"/>
              <a:t>que</a:t>
            </a:r>
            <a:r>
              <a:rPr sz="2600" spc="-5" dirty="0"/>
              <a:t> </a:t>
            </a:r>
            <a:r>
              <a:rPr sz="2600" spc="5" dirty="0" err="1"/>
              <a:t>aprenderá</a:t>
            </a:r>
            <a:r>
              <a:rPr dirty="0"/>
              <a:t> </a:t>
            </a:r>
            <a:endParaRPr sz="2600" dirty="0"/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2054409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pc="20" dirty="0">
                <a:solidFill>
                  <a:srgbClr val="0C1C1D"/>
                </a:solidFill>
                <a:latin typeface="Arial"/>
                <a:cs typeface="Arial"/>
              </a:rPr>
              <a:t>La importancia de explorar 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sz="1800" spc="-1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multimorbilidad</a:t>
            </a:r>
            <a:r>
              <a:rPr dirty="0"/>
              <a:t> </a:t>
            </a:r>
            <a:r>
              <a:rPr lang="es-ES" dirty="0"/>
              <a:t>en la EPOC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15" dirty="0" err="1">
                <a:solidFill>
                  <a:srgbClr val="0C1C1D"/>
                </a:solidFill>
                <a:latin typeface="Arial"/>
                <a:cs typeface="Arial"/>
              </a:rPr>
              <a:t>Qué</a:t>
            </a:r>
            <a:r>
              <a:rPr sz="1800" spc="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significan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las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multimorbilidades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para las personas </a:t>
            </a:r>
            <a:r>
              <a:rPr sz="1800" spc="-10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enfermedades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respiratorias</a:t>
            </a:r>
            <a:r>
              <a:rPr sz="1800" spc="-2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5" dirty="0" err="1">
                <a:solidFill>
                  <a:srgbClr val="0C1C1D"/>
                </a:solidFill>
                <a:latin typeface="Arial"/>
                <a:cs typeface="Arial"/>
              </a:rPr>
              <a:t>crónicas</a:t>
            </a:r>
            <a:r>
              <a:rPr dirty="0"/>
              <a:t> 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-5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sz="1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20" dirty="0" err="1">
                <a:solidFill>
                  <a:srgbClr val="0C1C1D"/>
                </a:solidFill>
                <a:latin typeface="Arial"/>
                <a:cs typeface="Arial"/>
              </a:rPr>
              <a:t>podemos</a:t>
            </a:r>
            <a:r>
              <a:rPr sz="1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mejorar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el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manejo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de los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rgbClr val="0C1C1D"/>
                </a:solidFill>
                <a:latin typeface="Arial"/>
                <a:cs typeface="Arial"/>
              </a:rPr>
              <a:t>con</a:t>
            </a:r>
            <a:r>
              <a:rPr sz="1800" spc="-5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enfermedades</a:t>
            </a:r>
            <a:r>
              <a:rPr dirty="0"/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respiratorias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crónicas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y </a:t>
            </a:r>
            <a:r>
              <a:rPr sz="1800" spc="-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múltiples</a:t>
            </a:r>
            <a:r>
              <a:rPr lang="es-ES" sz="1800" dirty="0">
                <a:solidFill>
                  <a:srgbClr val="0C1C1D"/>
                </a:solidFill>
                <a:latin typeface="Arial"/>
                <a:cs typeface="Arial"/>
              </a:rPr>
              <a:t> comorbilidades</a:t>
            </a:r>
            <a:endParaRPr sz="18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Cómo</a:t>
            </a:r>
            <a:r>
              <a:rPr lang="es-ES" sz="1800" dirty="0">
                <a:solidFill>
                  <a:srgbClr val="0C1C1D"/>
                </a:solidFill>
                <a:latin typeface="Arial"/>
                <a:cs typeface="Arial"/>
              </a:rPr>
              <a:t> usted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-5" dirty="0" err="1">
                <a:solidFill>
                  <a:srgbClr val="0C1C1D"/>
                </a:solidFill>
                <a:latin typeface="Arial"/>
                <a:cs typeface="Arial"/>
              </a:rPr>
              <a:t>puede</a:t>
            </a:r>
            <a:r>
              <a:rPr sz="18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ser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parte</a:t>
            </a:r>
            <a:r>
              <a:rPr sz="1800" dirty="0">
                <a:solidFill>
                  <a:srgbClr val="0C1C1D"/>
                </a:solidFill>
                <a:latin typeface="Arial"/>
                <a:cs typeface="Arial"/>
              </a:rPr>
              <a:t> de ese</a:t>
            </a:r>
            <a:r>
              <a:rPr sz="1800" spc="-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dirty="0" err="1">
                <a:solidFill>
                  <a:srgbClr val="0C1C1D"/>
                </a:solidFill>
                <a:latin typeface="Arial"/>
                <a:cs typeface="Arial"/>
              </a:rPr>
              <a:t>cambio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1116" y="424129"/>
            <a:ext cx="4321683" cy="44371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 err="1"/>
              <a:t>Multimorbilidad</a:t>
            </a:r>
            <a:r>
              <a:rPr sz="2400" spc="-5" dirty="0"/>
              <a:t> </a:t>
            </a:r>
            <a:r>
              <a:rPr sz="2400" dirty="0" err="1"/>
              <a:t>en</a:t>
            </a:r>
            <a:r>
              <a:rPr sz="2400" dirty="0"/>
              <a:t> EPOC</a:t>
            </a:r>
            <a:r>
              <a:rPr sz="2400" spc="-35" dirty="0"/>
              <a:t> </a:t>
            </a:r>
            <a:r>
              <a:rPr sz="2400" spc="-5" dirty="0"/>
              <a:t>(I)</a:t>
            </a:r>
            <a:r>
              <a:rPr dirty="0"/>
              <a:t> 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453091" y="1203325"/>
            <a:ext cx="7527290" cy="271741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Los pacientes con EPOC presentan típicamente múltiples enfermedades simultáneas que requieren de un manejo a largo plazo conjuntamente con su EPOC.</a:t>
            </a: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Char char="•"/>
            </a:pPr>
            <a:endParaRPr sz="175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5" dirty="0">
                <a:solidFill>
                  <a:srgbClr val="0C1C1D"/>
                </a:solidFill>
                <a:latin typeface="Arial"/>
                <a:cs typeface="Arial"/>
              </a:rPr>
              <a:t>Resulta un desafío adicional, puesto que dichas enfermedades concomitantes  pueden ser pasadas por alto al solaparse sus signos y síntomas con los de la EPOC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Arial"/>
              <a:cs typeface="Arial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400" spc="-10" dirty="0">
                <a:solidFill>
                  <a:srgbClr val="0C1C1D"/>
                </a:solidFill>
                <a:latin typeface="Arial"/>
                <a:cs typeface="Arial"/>
              </a:rPr>
              <a:t> Más del 80% de los adultos con EPOC tendrán al menos una enfermedad asociada de relevancia clínica, y la mitad de ellos tendrán tres o más.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son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más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frecuentes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mujeres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que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hombres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lang="es-ES" sz="1400" spc="-15" dirty="0">
                <a:solidFill>
                  <a:srgbClr val="0C1C1D"/>
                </a:solidFill>
                <a:latin typeface="Arial"/>
                <a:cs typeface="Arial"/>
              </a:rPr>
              <a:t>su prevalencia aumenta con el empeoramiento de la gravedad de la EPOC.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305" y="4304452"/>
            <a:ext cx="8425390" cy="565539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EPOC,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enfermedad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pulmonar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obstructiva</a:t>
            </a:r>
            <a:r>
              <a:rPr sz="800" spc="-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crónica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Desktop </a:t>
            </a:r>
            <a:r>
              <a:rPr lang="es-ES" sz="800" spc="-20" dirty="0" err="1">
                <a:solidFill>
                  <a:srgbClr val="00050A"/>
                </a:solidFill>
                <a:latin typeface="Arial"/>
                <a:cs typeface="Arial"/>
              </a:rPr>
              <a:t>Helpper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U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so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racional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de</a:t>
            </a:r>
            <a:r>
              <a:rPr lang="es-ES" sz="800" spc="-25" dirty="0">
                <a:solidFill>
                  <a:srgbClr val="00050A"/>
                </a:solidFill>
                <a:latin typeface="Arial"/>
                <a:cs typeface="Arial"/>
              </a:rPr>
              <a:t> la 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medica</a:t>
            </a:r>
            <a:r>
              <a:rPr lang="es-ES" sz="800" spc="-20" dirty="0" err="1">
                <a:solidFill>
                  <a:srgbClr val="00050A"/>
                </a:solidFill>
                <a:latin typeface="Arial"/>
                <a:cs typeface="Arial"/>
              </a:rPr>
              <a:t>ción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 inhalada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lang="es-ES" sz="800" spc="-10" dirty="0">
                <a:solidFill>
                  <a:srgbClr val="00050A"/>
                </a:solidFill>
                <a:latin typeface="Arial"/>
                <a:cs typeface="Arial"/>
              </a:rPr>
              <a:t>en pacientes 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EPOC </a:t>
            </a:r>
            <a:r>
              <a:rPr lang="es-ES" sz="800" spc="-20" dirty="0">
                <a:solidFill>
                  <a:srgbClr val="00050A"/>
                </a:solidFill>
                <a:latin typeface="Arial"/>
                <a:cs typeface="Arial"/>
              </a:rPr>
              <a:t>con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co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morbilidad </a:t>
            </a:r>
            <a:r>
              <a:rPr lang="es-ES" sz="800" spc="-15" dirty="0" err="1">
                <a:solidFill>
                  <a:srgbClr val="00050A"/>
                </a:solidFill>
                <a:latin typeface="Arial"/>
                <a:cs typeface="Arial"/>
              </a:rPr>
              <a:t>múltipl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e</a:t>
            </a:r>
            <a:r>
              <a:rPr lang="es-ES" sz="800" spc="-15" dirty="0">
                <a:solidFill>
                  <a:srgbClr val="00050A"/>
                </a:solidFill>
                <a:latin typeface="Arial"/>
                <a:cs typeface="Arial"/>
              </a:rPr>
              <a:t>: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Guía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para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atención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5" dirty="0" err="1">
                <a:solidFill>
                  <a:srgbClr val="00050A"/>
                </a:solidFill>
                <a:latin typeface="Arial"/>
                <a:cs typeface="Arial"/>
              </a:rPr>
              <a:t>primaria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dirty="0"/>
              <a:t>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Disponible </a:t>
            </a:r>
            <a:r>
              <a:rPr sz="800" spc="-20" dirty="0" err="1">
                <a:solidFill>
                  <a:srgbClr val="00050A"/>
                </a:solidFill>
                <a:latin typeface="Arial"/>
                <a:cs typeface="Arial"/>
              </a:rPr>
              <a:t>en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: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7B3049B-A4DC-4057-BC3A-2396DDE38682}"/>
              </a:ext>
            </a:extLst>
          </p:cNvPr>
          <p:cNvSpPr txBox="1"/>
          <p:nvPr/>
        </p:nvSpPr>
        <p:spPr>
          <a:xfrm>
            <a:off x="1371600" y="13328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5910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Multimorbilidad</a:t>
            </a:r>
            <a:r>
              <a:rPr sz="2400" dirty="0"/>
              <a:t> y EPOC</a:t>
            </a:r>
            <a:r>
              <a:rPr sz="2400" spc="-60" dirty="0"/>
              <a:t> </a:t>
            </a:r>
            <a:r>
              <a:rPr sz="2400" dirty="0"/>
              <a:t>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810239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600" dirty="0">
                <a:solidFill>
                  <a:srgbClr val="0C1C1D"/>
                </a:solidFill>
                <a:latin typeface="Arial"/>
                <a:cs typeface="Arial"/>
              </a:rPr>
              <a:t>Las comorbilidades suelen aparecer en grupos, lo que sugiere la existencia de factores de riesgo comunes (el tabaquismo y el sedentarismo), mecanismos patológicos subyacentes compartidos (el envejecimiento acelerado ) y efectos secundarios del tratamiento de la EPOC 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2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Las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comorbilidades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lang="es-ES" sz="1600" spc="5" dirty="0">
                <a:solidFill>
                  <a:srgbClr val="0C1C1D"/>
                </a:solidFill>
                <a:latin typeface="Arial"/>
                <a:cs typeface="Arial"/>
              </a:rPr>
              <a:t>más frecuentes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pacientes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EPOC</a:t>
            </a:r>
            <a:r>
              <a:rPr sz="1600" spc="-22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lang="es-ES" sz="1600" spc="-225" dirty="0">
                <a:solidFill>
                  <a:srgbClr val="0C1C1D"/>
                </a:solidFill>
                <a:latin typeface="Arial"/>
                <a:cs typeface="Arial"/>
              </a:rPr>
              <a:t>son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:</a:t>
            </a:r>
            <a:r>
              <a:rPr dirty="0"/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942186-722D-4A6E-8BC9-C291A171944A}"/>
              </a:ext>
            </a:extLst>
          </p:cNvPr>
          <p:cNvSpPr txBox="1"/>
          <p:nvPr/>
        </p:nvSpPr>
        <p:spPr>
          <a:xfrm>
            <a:off x="1371600" y="3257171"/>
            <a:ext cx="3733800" cy="1618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Enfermedades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cardiovasculares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Debilidad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muscular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Osteoporosis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Ansiedad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y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depresión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Cáncer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de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pulmón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440693A-1A6C-409C-8384-F65C2814D568}"/>
              </a:ext>
            </a:extLst>
          </p:cNvPr>
          <p:cNvSpPr txBox="1"/>
          <p:nvPr/>
        </p:nvSpPr>
        <p:spPr>
          <a:xfrm>
            <a:off x="4343400" y="3367612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Síndrome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metabólico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marL="12700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Diabetes</a:t>
            </a:r>
          </a:p>
          <a:p>
            <a:pPr marL="127000" marR="15367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Reflujo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gastroesofágico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  <a:p>
            <a:pPr marL="12700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Bronquiectasias</a:t>
            </a:r>
            <a:endParaRPr lang="en-GB" sz="1356" spc="-10" dirty="0">
              <a:solidFill>
                <a:srgbClr val="074A87"/>
              </a:solidFill>
              <a:latin typeface="Arial"/>
              <a:cs typeface="Arial"/>
            </a:endParaRPr>
          </a:p>
          <a:p>
            <a:pPr marL="127000" marR="119380" algn="ctr">
              <a:lnSpc>
                <a:spcPct val="100000"/>
              </a:lnSpc>
              <a:spcBef>
                <a:spcPts val="575"/>
              </a:spcBef>
            </a:pP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Apnea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obstructiva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del </a:t>
            </a:r>
            <a:r>
              <a:rPr lang="en-GB" sz="1356" spc="-10" dirty="0" err="1">
                <a:solidFill>
                  <a:srgbClr val="074A87"/>
                </a:solidFill>
                <a:latin typeface="Arial"/>
                <a:cs typeface="Arial"/>
              </a:rPr>
              <a:t>sueño</a:t>
            </a:r>
            <a:r>
              <a:rPr lang="en-GB" sz="1356" spc="-1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321627"/>
            <a:ext cx="545579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74650" marR="5080" indent="-36639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Manejo</a:t>
            </a:r>
            <a:r>
              <a:rPr dirty="0"/>
              <a:t> </a:t>
            </a:r>
            <a:r>
              <a:rPr spc="5" dirty="0"/>
              <a:t>de</a:t>
            </a:r>
            <a:r>
              <a:rPr spc="-55" dirty="0"/>
              <a:t> </a:t>
            </a:r>
            <a:r>
              <a:rPr dirty="0" err="1"/>
              <a:t>pacientes</a:t>
            </a:r>
            <a:r>
              <a:rPr dirty="0"/>
              <a:t> con </a:t>
            </a:r>
            <a:r>
              <a:rPr spc="-5" dirty="0"/>
              <a:t>EPOC y </a:t>
            </a:r>
            <a:r>
              <a:rPr dirty="0" err="1"/>
              <a:t>multimorbilidades</a:t>
            </a:r>
            <a:r>
              <a:rPr spc="-50" dirty="0"/>
              <a:t> </a:t>
            </a:r>
            <a:r>
              <a:rPr spc="5" dirty="0"/>
              <a:t>(I)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68933"/>
            <a:ext cx="7863205" cy="3600666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200" spc="-15" dirty="0">
                <a:solidFill>
                  <a:srgbClr val="0C1C1D"/>
                </a:solidFill>
                <a:latin typeface="Arial"/>
                <a:cs typeface="Arial"/>
              </a:rPr>
              <a:t>El manejo del paciente con EPOC con comorbilidades de forma individualizada es a menudo complejo, requiriendo la aplicación de varias guías clínicas específicas para cada enfermedad de forma simultánea.</a:t>
            </a:r>
          </a:p>
          <a:p>
            <a:pPr marL="1206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tabLst>
                <a:tab pos="271780" algn="l"/>
                <a:tab pos="272415" algn="l"/>
              </a:tabLst>
            </a:pPr>
            <a:r>
              <a:rPr lang="es-ES"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</a:p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200" spc="-15" dirty="0">
                <a:solidFill>
                  <a:srgbClr val="0C1C1D"/>
                </a:solidFill>
                <a:latin typeface="Arial"/>
                <a:cs typeface="Arial"/>
              </a:rPr>
              <a:t>Estas guías raramente se adaptan  a las recomendaciones terapéuticas de la multimorbilidad por lo que resulta  de particular importancia un  enfoque holístico en el paciente con multimorbilidades.</a:t>
            </a:r>
          </a:p>
          <a:p>
            <a:pPr marL="1206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tabLst>
                <a:tab pos="271780" algn="l"/>
                <a:tab pos="272415" algn="l"/>
              </a:tabLst>
            </a:pPr>
            <a:endParaRPr sz="1200" dirty="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r>
              <a:rPr sz="1050" dirty="0">
                <a:latin typeface="Arial"/>
                <a:cs typeface="Arial"/>
              </a:rPr>
              <a:t>o</a:t>
            </a:r>
            <a:r>
              <a:rPr lang="es-ES" sz="1050" dirty="0">
                <a:latin typeface="Arial"/>
                <a:cs typeface="Arial"/>
              </a:rPr>
              <a:t>Animamos a los profesionales de atención primaria a llevar a cabo (re)evaluaciones periódicas (al menos anuales) y reajustes de tratamiento a sus pacientes con EPOC</a:t>
            </a:r>
            <a:endParaRPr lang="en-GB" sz="1050" dirty="0">
              <a:solidFill>
                <a:srgbClr val="0C1C1D"/>
              </a:solidFill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endParaRPr sz="1050" dirty="0">
              <a:latin typeface="Arial"/>
              <a:cs typeface="Arial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200" spc="-10" dirty="0">
                <a:solidFill>
                  <a:srgbClr val="0C1C1D"/>
                </a:solidFill>
                <a:latin typeface="Arial"/>
                <a:cs typeface="Arial"/>
              </a:rPr>
              <a:t> La aparición de multimorbilidad debe ser contemplada como una señal y una llamada de atención para llevar a cabo una revisión del tratamiento de la EPOC, sobre todo de la relación entre  los distintos síntomas de las distintas enfermedades y los efectos secundarios de la medicación. </a:t>
            </a:r>
            <a:r>
              <a:rPr sz="12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/>
              <a:t> </a:t>
            </a:r>
            <a:endParaRPr lang="en-GB" sz="1600" dirty="0"/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endParaRPr sz="1200" dirty="0">
              <a:latin typeface="Arial"/>
              <a:cs typeface="Arial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050" spc="-10" dirty="0" err="1">
                <a:latin typeface="Arial"/>
                <a:cs typeface="Arial"/>
              </a:rPr>
              <a:t>En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 </a:t>
            </a:r>
            <a:r>
              <a:rPr lang="es-ES" sz="1050" dirty="0">
                <a:latin typeface="Arial"/>
                <a:cs typeface="Arial"/>
              </a:rPr>
              <a:t>estas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diapositivas</a:t>
            </a:r>
            <a:r>
              <a:rPr sz="1050" spc="-5" dirty="0">
                <a:latin typeface="Arial"/>
                <a:cs typeface="Arial"/>
              </a:rPr>
              <a:t>, </a:t>
            </a:r>
            <a:r>
              <a:rPr sz="1050" spc="-5" dirty="0" err="1">
                <a:latin typeface="Arial"/>
                <a:cs typeface="Arial"/>
              </a:rPr>
              <a:t>nos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lang="es-ES" sz="1050" spc="5" dirty="0">
                <a:latin typeface="Arial"/>
                <a:cs typeface="Arial"/>
              </a:rPr>
              <a:t>centramos </a:t>
            </a:r>
            <a:r>
              <a:rPr sz="1050" dirty="0" err="1">
                <a:latin typeface="Arial"/>
                <a:cs typeface="Arial"/>
              </a:rPr>
              <a:t>en</a:t>
            </a:r>
            <a:r>
              <a:rPr sz="1050" dirty="0">
                <a:latin typeface="Arial"/>
                <a:cs typeface="Arial"/>
              </a:rPr>
              <a:t> la EPOC </a:t>
            </a:r>
            <a:r>
              <a:rPr sz="1050" spc="5" dirty="0">
                <a:latin typeface="Arial"/>
                <a:cs typeface="Arial"/>
              </a:rPr>
              <a:t>y </a:t>
            </a:r>
            <a:r>
              <a:rPr sz="1050" dirty="0">
                <a:latin typeface="Arial"/>
                <a:cs typeface="Arial"/>
              </a:rPr>
              <a:t>la </a:t>
            </a:r>
            <a:r>
              <a:rPr sz="1050" spc="-5" dirty="0" err="1">
                <a:latin typeface="Arial"/>
                <a:cs typeface="Arial"/>
              </a:rPr>
              <a:t>totalidad</a:t>
            </a:r>
            <a:r>
              <a:rPr sz="1050" spc="-5" dirty="0">
                <a:latin typeface="Arial"/>
                <a:cs typeface="Arial"/>
              </a:rPr>
              <a:t> del </a:t>
            </a:r>
            <a:r>
              <a:rPr sz="1050" dirty="0" err="1">
                <a:latin typeface="Arial"/>
                <a:cs typeface="Arial"/>
              </a:rPr>
              <a:t>contexto</a:t>
            </a:r>
            <a:r>
              <a:rPr sz="1050" dirty="0">
                <a:latin typeface="Arial"/>
                <a:cs typeface="Arial"/>
              </a:rPr>
              <a:t> del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dirty="0">
                <a:latin typeface="Arial"/>
                <a:cs typeface="Arial"/>
              </a:rPr>
              <a:t>. </a:t>
            </a:r>
            <a:r>
              <a:rPr sz="1050" spc="-10" dirty="0">
                <a:latin typeface="Arial"/>
                <a:cs typeface="Arial"/>
              </a:rPr>
              <a:t>Es </a:t>
            </a:r>
            <a:r>
              <a:rPr sz="1050" spc="-5" dirty="0">
                <a:latin typeface="Arial"/>
                <a:cs typeface="Arial"/>
              </a:rPr>
              <a:t>de gran </a:t>
            </a:r>
            <a:r>
              <a:rPr sz="1050" dirty="0" err="1">
                <a:latin typeface="Arial"/>
                <a:cs typeface="Arial"/>
              </a:rPr>
              <a:t>importancia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tratar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con </a:t>
            </a:r>
            <a:r>
              <a:rPr sz="1050" dirty="0">
                <a:latin typeface="Arial"/>
                <a:cs typeface="Arial"/>
              </a:rPr>
              <a:t>el </a:t>
            </a:r>
            <a:r>
              <a:rPr sz="1050" dirty="0" err="1">
                <a:latin typeface="Arial"/>
                <a:cs typeface="Arial"/>
              </a:rPr>
              <a:t>paciente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los </a:t>
            </a:r>
            <a:r>
              <a:rPr sz="1050" dirty="0" err="1">
                <a:latin typeface="Arial"/>
                <a:cs typeface="Arial"/>
              </a:rPr>
              <a:t>problemas</a:t>
            </a:r>
            <a:r>
              <a:rPr sz="1050" dirty="0">
                <a:latin typeface="Arial"/>
                <a:cs typeface="Arial"/>
              </a:rPr>
              <a:t> (</a:t>
            </a:r>
            <a:r>
              <a:rPr sz="1050" dirty="0" err="1">
                <a:latin typeface="Arial"/>
                <a:cs typeface="Arial"/>
              </a:rPr>
              <a:t>síntomas</a:t>
            </a:r>
            <a:r>
              <a:rPr sz="1050" dirty="0">
                <a:latin typeface="Arial"/>
                <a:cs typeface="Arial"/>
              </a:rPr>
              <a:t>, </a:t>
            </a:r>
            <a:r>
              <a:rPr sz="1050" dirty="0" err="1">
                <a:latin typeface="Arial"/>
                <a:cs typeface="Arial"/>
              </a:rPr>
              <a:t>enfermedad</a:t>
            </a:r>
            <a:r>
              <a:rPr sz="1050" dirty="0">
                <a:latin typeface="Arial"/>
                <a:cs typeface="Arial"/>
              </a:rPr>
              <a:t>) que </a:t>
            </a:r>
            <a:r>
              <a:rPr sz="1050" spc="5" dirty="0" err="1">
                <a:latin typeface="Arial"/>
                <a:cs typeface="Arial"/>
              </a:rPr>
              <a:t>más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lang="es-ES" sz="1050" spc="5" dirty="0">
                <a:latin typeface="Arial"/>
                <a:cs typeface="Arial"/>
              </a:rPr>
              <a:t>le preocupan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 que, a la </a:t>
            </a:r>
            <a:r>
              <a:rPr sz="1050" spc="5" dirty="0" err="1">
                <a:latin typeface="Arial"/>
                <a:cs typeface="Arial"/>
              </a:rPr>
              <a:t>vez</a:t>
            </a:r>
            <a:r>
              <a:rPr sz="1050" spc="5" dirty="0">
                <a:latin typeface="Arial"/>
                <a:cs typeface="Arial"/>
              </a:rPr>
              <a:t>, </a:t>
            </a:r>
            <a:r>
              <a:rPr sz="1050" dirty="0" err="1">
                <a:latin typeface="Arial"/>
                <a:cs typeface="Arial"/>
              </a:rPr>
              <a:t>más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limitaciones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en</a:t>
            </a:r>
            <a:r>
              <a:rPr sz="1050" dirty="0">
                <a:latin typeface="Arial"/>
                <a:cs typeface="Arial"/>
              </a:rPr>
              <a:t> la </a:t>
            </a:r>
            <a:r>
              <a:rPr sz="1050" dirty="0" err="1">
                <a:latin typeface="Arial"/>
                <a:cs typeface="Arial"/>
              </a:rPr>
              <a:t>vida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diaria</a:t>
            </a:r>
            <a:r>
              <a:rPr sz="1050" dirty="0">
                <a:latin typeface="Arial"/>
                <a:cs typeface="Arial"/>
              </a:rPr>
              <a:t> le </a:t>
            </a:r>
            <a:r>
              <a:rPr lang="es-ES" sz="1050" dirty="0">
                <a:latin typeface="Arial"/>
                <a:cs typeface="Arial"/>
              </a:rPr>
              <a:t>generan</a:t>
            </a:r>
            <a:r>
              <a:rPr sz="1050" dirty="0">
                <a:latin typeface="Arial"/>
                <a:cs typeface="Arial"/>
              </a:rPr>
              <a:t>. </a:t>
            </a:r>
            <a:r>
              <a:rPr lang="es-ES" sz="1050" dirty="0">
                <a:latin typeface="Arial"/>
                <a:cs typeface="Arial"/>
              </a:rPr>
              <a:t>Hay que conocer</a:t>
            </a:r>
            <a:r>
              <a:rPr sz="1050" dirty="0">
                <a:latin typeface="Arial"/>
                <a:cs typeface="Arial"/>
              </a:rPr>
              <a:t>l </a:t>
            </a:r>
            <a:r>
              <a:rPr sz="1050" spc="-5" dirty="0" err="1">
                <a:latin typeface="Arial"/>
                <a:cs typeface="Arial"/>
              </a:rPr>
              <a:t>su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percepción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dichos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problemas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lang="es-ES" sz="1050" spc="-30" dirty="0" err="1">
                <a:latin typeface="Arial"/>
                <a:cs typeface="Arial"/>
              </a:rPr>
              <a:t>qé</a:t>
            </a:r>
            <a:r>
              <a:rPr lang="es-ES" sz="1050" spc="-30" dirty="0">
                <a:latin typeface="Arial"/>
                <a:cs typeface="Arial"/>
              </a:rPr>
              <a:t> importancia les da</a:t>
            </a:r>
            <a:r>
              <a:rPr sz="1050" dirty="0">
                <a:latin typeface="Arial"/>
                <a:cs typeface="Arial"/>
              </a:rPr>
              <a:t>.</a:t>
            </a:r>
            <a:r>
              <a:rPr sz="1050" spc="-4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Como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médicos</a:t>
            </a:r>
            <a:r>
              <a:rPr sz="1050" dirty="0">
                <a:latin typeface="Arial"/>
                <a:cs typeface="Arial"/>
              </a:rPr>
              <a:t> de </a:t>
            </a:r>
            <a:r>
              <a:rPr lang="es-ES" sz="1050" dirty="0">
                <a:latin typeface="Arial"/>
                <a:cs typeface="Arial"/>
              </a:rPr>
              <a:t>familia</a:t>
            </a:r>
            <a:r>
              <a:rPr sz="1050" dirty="0">
                <a:latin typeface="Arial"/>
                <a:cs typeface="Arial"/>
              </a:rPr>
              <a:t>,</a:t>
            </a:r>
            <a:r>
              <a:rPr lang="es-ES" sz="1050" spc="-35" dirty="0">
                <a:latin typeface="Arial"/>
                <a:cs typeface="Arial"/>
              </a:rPr>
              <a:t>nosotros trabajamos con todos ellos y necesitamos priorizar en sintonía con el paciente.</a:t>
            </a:r>
            <a:r>
              <a:rPr sz="1050" dirty="0">
                <a:latin typeface="Arial"/>
                <a:cs typeface="Arial"/>
              </a:rPr>
              <a:t>.</a:t>
            </a:r>
            <a:r>
              <a:rPr sz="1050" spc="-7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Dicho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esto</a:t>
            </a:r>
            <a:r>
              <a:rPr sz="1050" dirty="0">
                <a:latin typeface="Arial"/>
                <a:cs typeface="Arial"/>
              </a:rPr>
              <a:t>,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y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reiterando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como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principio</a:t>
            </a:r>
            <a:r>
              <a:rPr sz="1050" spc="-4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general</a:t>
            </a:r>
            <a:r>
              <a:rPr lang="es-ES" sz="1050" spc="-5" dirty="0">
                <a:latin typeface="Arial"/>
                <a:cs typeface="Arial"/>
              </a:rPr>
              <a:t> que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estas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diapositivas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tratan</a:t>
            </a:r>
            <a:r>
              <a:rPr sz="1050" spc="10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sobre</a:t>
            </a:r>
            <a:r>
              <a:rPr sz="1050" spc="5" dirty="0">
                <a:latin typeface="Arial"/>
                <a:cs typeface="Arial"/>
              </a:rPr>
              <a:t> la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EPOC,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es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importante</a:t>
            </a:r>
            <a:r>
              <a:rPr sz="1050" spc="-55" dirty="0">
                <a:latin typeface="Arial"/>
                <a:cs typeface="Arial"/>
              </a:rPr>
              <a:t> </a:t>
            </a:r>
            <a:r>
              <a:rPr sz="1050" spc="40" dirty="0">
                <a:latin typeface="Arial"/>
                <a:cs typeface="Arial"/>
              </a:rPr>
              <a:t>no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perder</a:t>
            </a:r>
            <a:r>
              <a:rPr sz="1050" dirty="0">
                <a:latin typeface="Arial"/>
                <a:cs typeface="Arial"/>
              </a:rPr>
              <a:t> de vista </a:t>
            </a:r>
            <a:r>
              <a:rPr sz="1050" spc="5" dirty="0">
                <a:latin typeface="Arial"/>
                <a:cs typeface="Arial"/>
              </a:rPr>
              <a:t>la </a:t>
            </a:r>
            <a:r>
              <a:rPr sz="1050" dirty="0" err="1">
                <a:latin typeface="Arial"/>
                <a:cs typeface="Arial"/>
              </a:rPr>
              <a:t>totalidad</a:t>
            </a:r>
            <a:r>
              <a:rPr sz="1050" dirty="0">
                <a:latin typeface="Arial"/>
                <a:cs typeface="Arial"/>
              </a:rPr>
              <a:t> del </a:t>
            </a:r>
            <a:r>
              <a:rPr sz="1050" dirty="0" err="1">
                <a:latin typeface="Arial"/>
                <a:cs typeface="Arial"/>
              </a:rPr>
              <a:t>contexto</a:t>
            </a:r>
            <a:r>
              <a:rPr sz="1050" dirty="0">
                <a:latin typeface="Arial"/>
                <a:cs typeface="Arial"/>
              </a:rPr>
              <a:t> del</a:t>
            </a:r>
            <a:r>
              <a:rPr sz="1050" spc="-195" dirty="0">
                <a:latin typeface="Arial"/>
                <a:cs typeface="Arial"/>
              </a:rPr>
              <a:t> </a:t>
            </a:r>
            <a:r>
              <a:rPr sz="1050" spc="5" dirty="0" err="1">
                <a:latin typeface="Arial"/>
                <a:cs typeface="Arial"/>
              </a:rPr>
              <a:t>paciente</a:t>
            </a:r>
            <a:r>
              <a:rPr sz="1050" spc="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050" dirty="0">
                <a:latin typeface="Arial"/>
                <a:cs typeface="Arial"/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21627"/>
            <a:ext cx="52119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29565" marR="5080" indent="-317500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Manejo</a:t>
            </a:r>
            <a:r>
              <a:rPr dirty="0"/>
              <a:t> </a:t>
            </a:r>
            <a:r>
              <a:rPr spc="5" dirty="0"/>
              <a:t>de </a:t>
            </a:r>
            <a:r>
              <a:rPr dirty="0" err="1"/>
              <a:t>pacientes</a:t>
            </a:r>
            <a:r>
              <a:rPr dirty="0"/>
              <a:t> con EPOC </a:t>
            </a:r>
            <a:r>
              <a:rPr spc="-5" dirty="0"/>
              <a:t>y </a:t>
            </a:r>
            <a:r>
              <a:rPr dirty="0" err="1"/>
              <a:t>multimorbilidades</a:t>
            </a:r>
            <a:r>
              <a:rPr spc="-50" dirty="0"/>
              <a:t> </a:t>
            </a:r>
            <a:r>
              <a:rPr spc="5" dirty="0"/>
              <a:t>(II)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255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t>Para pacientes </a:t>
            </a:r>
            <a:r>
              <a:rPr spc="-5"/>
              <a:t>con EPOC, </a:t>
            </a:r>
            <a:r>
              <a:t>la multimorbilidad se asocia</a:t>
            </a:r>
            <a:r>
              <a:rPr spc="-180"/>
              <a:t> </a:t>
            </a:r>
            <a:r>
              <a:rPr spc="-5"/>
              <a:t>a:</a:t>
            </a:r>
            <a:r>
              <a:t> </a:t>
            </a:r>
          </a:p>
          <a:p>
            <a:pPr marL="539750" lvl="1" indent="-265430">
              <a:lnSpc>
                <a:spcPct val="100000"/>
              </a:lnSpc>
              <a:spcBef>
                <a:spcPts val="68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Altos </a:t>
            </a:r>
            <a:r>
              <a:rPr sz="1300">
                <a:solidFill>
                  <a:srgbClr val="0C1C1D"/>
                </a:solidFill>
                <a:latin typeface="Arial"/>
                <a:cs typeface="Arial"/>
              </a:rPr>
              <a:t>niveles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de polifarmacia </a:t>
            </a:r>
            <a:r>
              <a:rPr sz="1300" spc="-15">
                <a:solidFill>
                  <a:srgbClr val="0C1C1D"/>
                </a:solidFill>
                <a:latin typeface="Arial"/>
                <a:cs typeface="Arial"/>
              </a:rPr>
              <a:t>y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riesgo </a:t>
            </a:r>
            <a:r>
              <a:rPr sz="1300">
                <a:solidFill>
                  <a:srgbClr val="0C1C1D"/>
                </a:solidFill>
                <a:latin typeface="Arial"/>
                <a:cs typeface="Arial"/>
              </a:rPr>
              <a:t>elevado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por </a:t>
            </a:r>
            <a:r>
              <a:rPr sz="1300" spc="-10">
                <a:solidFill>
                  <a:srgbClr val="0C1C1D"/>
                </a:solidFill>
                <a:latin typeface="Arial"/>
                <a:cs typeface="Arial"/>
              </a:rPr>
              <a:t>reacciones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e interacciones </a:t>
            </a:r>
            <a:r>
              <a:rPr sz="1300" spc="-15">
                <a:solidFill>
                  <a:srgbClr val="0C1C1D"/>
                </a:solidFill>
                <a:latin typeface="Arial"/>
                <a:cs typeface="Arial"/>
              </a:rPr>
              <a:t>adversas</a:t>
            </a:r>
            <a:r>
              <a:rPr sz="1300" spc="5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de fármacos</a:t>
            </a:r>
            <a:r>
              <a:t> </a:t>
            </a:r>
            <a:endParaRPr sz="130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Riesgo </a:t>
            </a:r>
            <a:r>
              <a:rPr sz="1300">
                <a:solidFill>
                  <a:srgbClr val="0C1C1D"/>
                </a:solidFill>
                <a:latin typeface="Arial"/>
                <a:cs typeface="Arial"/>
              </a:rPr>
              <a:t>elevado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de</a:t>
            </a:r>
            <a:r>
              <a:rPr sz="1300" spc="2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>
                <a:solidFill>
                  <a:srgbClr val="0C1C1D"/>
                </a:solidFill>
                <a:latin typeface="Arial"/>
                <a:cs typeface="Arial"/>
              </a:rPr>
              <a:t>hospitalización</a:t>
            </a:r>
            <a:r>
              <a:t> </a:t>
            </a:r>
            <a:endParaRPr sz="130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Riesgo </a:t>
            </a:r>
            <a:r>
              <a:rPr sz="1300">
                <a:solidFill>
                  <a:srgbClr val="0C1C1D"/>
                </a:solidFill>
                <a:latin typeface="Arial"/>
                <a:cs typeface="Arial"/>
              </a:rPr>
              <a:t>elevado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300" spc="-10">
                <a:solidFill>
                  <a:srgbClr val="0C1C1D"/>
                </a:solidFill>
                <a:latin typeface="Arial"/>
                <a:cs typeface="Arial"/>
              </a:rPr>
              <a:t>muerte</a:t>
            </a:r>
            <a:r>
              <a:rPr sz="1300" spc="10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>
                <a:solidFill>
                  <a:srgbClr val="0C1C1D"/>
                </a:solidFill>
                <a:latin typeface="Arial"/>
                <a:cs typeface="Arial"/>
              </a:rPr>
              <a:t>prematura</a:t>
            </a:r>
            <a:r>
              <a:t> </a:t>
            </a:r>
            <a:endParaRPr sz="13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sz="1400"/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o"/>
            </a:pPr>
            <a:endParaRPr sz="1200"/>
          </a:p>
          <a:p>
            <a:pPr marL="271780" marR="318135" indent="-259715">
              <a:lnSpc>
                <a:spcPct val="120100"/>
              </a:lnSpc>
              <a:buSzPct val="131250"/>
              <a:buFont typeface="Times New Roman"/>
              <a:buChar char="•"/>
              <a:tabLst>
                <a:tab pos="329565" algn="l"/>
                <a:tab pos="330200" algn="l"/>
              </a:tabLst>
            </a:pPr>
            <a:r>
              <a:rPr>
                <a:solidFill>
                  <a:srgbClr val="000000"/>
                </a:solidFill>
              </a:rPr>
              <a:t>	</a:t>
            </a:r>
            <a:r>
              <a:t>La polifarmacia </a:t>
            </a:r>
            <a:r>
              <a:rPr spc="-5"/>
              <a:t>genera </a:t>
            </a:r>
            <a:r>
              <a:t>mayor </a:t>
            </a:r>
            <a:r>
              <a:rPr spc="-5"/>
              <a:t>preocupación </a:t>
            </a:r>
            <a:r>
              <a:rPr spc="-10"/>
              <a:t>cuando </a:t>
            </a:r>
            <a:r>
              <a:rPr spc="-5"/>
              <a:t>se combinan </a:t>
            </a:r>
            <a:r>
              <a:t>los fármacos </a:t>
            </a:r>
            <a:r>
              <a:rPr spc="5"/>
              <a:t>con potenciales </a:t>
            </a:r>
            <a:r>
              <a:rPr spc="-5"/>
              <a:t>reacciones </a:t>
            </a:r>
            <a:r>
              <a:t>similares</a:t>
            </a:r>
            <a:r>
              <a:rPr spc="-5"/>
              <a:t> </a:t>
            </a:r>
            <a:r>
              <a:t>adversas. </a:t>
            </a:r>
            <a:r>
              <a:rPr spc="-5"/>
              <a:t>También </a:t>
            </a:r>
            <a:r>
              <a:rPr spc="-10"/>
              <a:t>cuando </a:t>
            </a:r>
            <a:r>
              <a:t>las condiciones comórbidas </a:t>
            </a:r>
            <a:r>
              <a:rPr spc="-5"/>
              <a:t>y las reacciones </a:t>
            </a:r>
            <a:r>
              <a:t>adversas </a:t>
            </a:r>
            <a:r>
              <a:rPr spc="5"/>
              <a:t>al </a:t>
            </a:r>
            <a:r>
              <a:t>tratamiento</a:t>
            </a:r>
            <a:r>
              <a:rPr spc="-105"/>
              <a:t> </a:t>
            </a:r>
            <a:r>
              <a:t>son similares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353035"/>
            <a:ext cx="5211953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280670" marR="5080" indent="-26860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Manejo</a:t>
            </a:r>
            <a:r>
              <a:rPr dirty="0"/>
              <a:t> </a:t>
            </a:r>
            <a:r>
              <a:rPr spc="5" dirty="0"/>
              <a:t>de </a:t>
            </a:r>
            <a:r>
              <a:rPr dirty="0" err="1"/>
              <a:t>pacientes</a:t>
            </a:r>
            <a:r>
              <a:rPr dirty="0"/>
              <a:t> con </a:t>
            </a:r>
            <a:r>
              <a:rPr dirty="0" err="1"/>
              <a:t>multicomorbilidad</a:t>
            </a:r>
            <a:r>
              <a:rPr dirty="0"/>
              <a:t> </a:t>
            </a:r>
            <a:r>
              <a:rPr spc="-5" dirty="0"/>
              <a:t>y </a:t>
            </a:r>
            <a:r>
              <a:rPr dirty="0"/>
              <a:t>EPOC</a:t>
            </a:r>
            <a:r>
              <a:rPr spc="-50" dirty="0"/>
              <a:t> </a:t>
            </a:r>
            <a:r>
              <a:rPr spc="5" dirty="0"/>
              <a:t>(III)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208520" cy="2207784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acuerdo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con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GOLD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2020,</a:t>
            </a:r>
            <a:r>
              <a:rPr lang="es-ES" sz="1600" dirty="0">
                <a:latin typeface="Arial"/>
                <a:cs typeface="Arial"/>
              </a:rPr>
              <a:t> en general, la multimorbilidad no debería retrasar ni alterar el tratamiento de la EPOC y las comorbilidades deberían tratarse según los estándares habituales</a:t>
            </a:r>
            <a:endParaRPr sz="1600" dirty="0">
              <a:latin typeface="Arial"/>
              <a:cs typeface="Arial"/>
            </a:endParaRPr>
          </a:p>
          <a:p>
            <a:pPr marL="12065" marR="223520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tabLst>
                <a:tab pos="271780" algn="l"/>
                <a:tab pos="272415" algn="l"/>
              </a:tabLst>
            </a:pPr>
            <a:endParaRPr lang="es-ES" sz="1600" dirty="0">
              <a:solidFill>
                <a:srgbClr val="0C1C1D"/>
              </a:solidFill>
              <a:latin typeface="Arial"/>
              <a:cs typeface="Arial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600" dirty="0">
                <a:latin typeface="Arial"/>
                <a:cs typeface="Arial"/>
              </a:rPr>
              <a:t>Hay que prestar especial atención en asegurar que los tratamientos sean sencillos y minimizar la polifarmacia.</a:t>
            </a: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lang="es-ES" sz="1600" dirty="0">
                <a:latin typeface="Arial"/>
                <a:cs typeface="Arial"/>
              </a:rPr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6479642" cy="288541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20" dirty="0" err="1">
                <a:latin typeface="Arial"/>
                <a:cs typeface="Arial"/>
              </a:rPr>
              <a:t>Iniciativa</a:t>
            </a:r>
            <a:r>
              <a:rPr sz="800" spc="-20" dirty="0">
                <a:latin typeface="Arial"/>
                <a:cs typeface="Arial"/>
              </a:rPr>
              <a:t> </a:t>
            </a:r>
            <a:r>
              <a:rPr sz="800" spc="-10" dirty="0">
                <a:latin typeface="Arial"/>
                <a:cs typeface="Arial"/>
              </a:rPr>
              <a:t>Mundial </a:t>
            </a:r>
            <a:r>
              <a:rPr sz="800" spc="-15" dirty="0">
                <a:latin typeface="Arial"/>
                <a:cs typeface="Arial"/>
              </a:rPr>
              <a:t>contra </a:t>
            </a:r>
            <a:r>
              <a:rPr sz="800" spc="-15" dirty="0" err="1">
                <a:latin typeface="Arial"/>
                <a:cs typeface="Arial"/>
              </a:rPr>
              <a:t>Enfermedades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Pulmonares</a:t>
            </a:r>
            <a:r>
              <a:rPr sz="800" spc="-10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Obstructivas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Crónicas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5" dirty="0">
                <a:latin typeface="Arial"/>
                <a:cs typeface="Arial"/>
              </a:rPr>
              <a:t>(GOLD) </a:t>
            </a:r>
            <a:r>
              <a:rPr sz="800" spc="-15" dirty="0">
                <a:latin typeface="Arial"/>
                <a:cs typeface="Arial"/>
              </a:rPr>
              <a:t>2020. Disponible </a:t>
            </a:r>
            <a:r>
              <a:rPr sz="800" spc="-20" dirty="0" err="1">
                <a:latin typeface="Arial"/>
                <a:cs typeface="Arial"/>
              </a:rPr>
              <a:t>en</a:t>
            </a:r>
            <a:r>
              <a:rPr sz="800" spc="-20" dirty="0">
                <a:latin typeface="Arial"/>
                <a:cs typeface="Arial"/>
              </a:rPr>
              <a:t>: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2537</Words>
  <Application>Microsoft Office PowerPoint</Application>
  <PresentationFormat>Personalizado</PresentationFormat>
  <Paragraphs>215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Office Theme</vt:lpstr>
      <vt:lpstr>Multimorbilidad</vt:lpstr>
      <vt:lpstr>Casos clínico  sobre multimorbilidad    EPOC y diagnóstico diferencial</vt:lpstr>
      <vt:lpstr>Acerca de estas diapositivas </vt:lpstr>
      <vt:lpstr>Loque aprenderá </vt:lpstr>
      <vt:lpstr>Multimorbilidad en EPOC (I) </vt:lpstr>
      <vt:lpstr>Multimorbilidad y EPOC (II)</vt:lpstr>
      <vt:lpstr>Manejo de pacientes con EPOC y multimorbilidades (I) </vt:lpstr>
      <vt:lpstr>Manejo de pacientes con EPOC y multimorbilidades (II) </vt:lpstr>
      <vt:lpstr>Manejo de pacientes con multicomorbilidad y EPOC (III) </vt:lpstr>
      <vt:lpstr>Puntos generales para mejorar la atención del paciente EPOC con multimorbilidad en atención primaria </vt:lpstr>
      <vt:lpstr>Otras actuaciones esenciales </vt:lpstr>
      <vt:lpstr>Nuestro objetivo </vt:lpstr>
      <vt:lpstr>El paciente </vt:lpstr>
      <vt:lpstr>Historia clínica: antecedentes</vt:lpstr>
      <vt:lpstr>Antecedentes respiratorios I</vt:lpstr>
      <vt:lpstr>Antecedentes respiratorios II</vt:lpstr>
      <vt:lpstr>En su visita al centro médico</vt:lpstr>
      <vt:lpstr>En la consulta… </vt:lpstr>
      <vt:lpstr>Seguimos en consulta… </vt:lpstr>
      <vt:lpstr>En consulta …</vt:lpstr>
      <vt:lpstr>¿Cuál el diagnóstico más probable? </vt:lpstr>
      <vt:lpstr>¿Necesitamos más información o pruebas?  ¿Qué sugeriría usted en este caso? </vt:lpstr>
      <vt:lpstr>Algunos resultados </vt:lpstr>
      <vt:lpstr>ECG </vt:lpstr>
      <vt:lpstr>¿Cuál es su diagnóstico ahora? </vt:lpstr>
      <vt:lpstr>El diagnóstico cambió de asma a EPOC </vt:lpstr>
      <vt:lpstr>Consideraciones clínicas importantes </vt:lpstr>
      <vt:lpstr>¿Debería cambiarse el tratamiento médico  tras la revisión del diagnóstico? </vt:lpstr>
      <vt:lpstr>Motivos para cambiar la terapia </vt:lpstr>
      <vt:lpstr>¿Qué tratamiento debería recomendarse? </vt:lpstr>
      <vt:lpstr>¿Cómo y cuándo debe hacerse seguimiento al paciente en el futuro? </vt:lpstr>
      <vt:lpstr>Resumen del presente caso </vt:lpstr>
      <vt:lpstr>¿Qué puede concluir usted de este caso? </vt:lpstr>
      <vt:lpstr>¡Muchas gracias!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Multimorbidity</dc:title>
  <dc:creator>marina garcia pardo</dc:creator>
  <cp:lastModifiedBy>Miguel Roman Rodriguez</cp:lastModifiedBy>
  <cp:revision>16</cp:revision>
  <dcterms:created xsi:type="dcterms:W3CDTF">2020-11-03T09:23:08Z</dcterms:created>
  <dcterms:modified xsi:type="dcterms:W3CDTF">2020-12-02T19:56:22Z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