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35"/>
  </p:notesMasterIdLst>
  <p:handoutMasterIdLst>
    <p:handoutMasterId r:id="rId36"/>
  </p:handoutMasterIdLst>
  <p:sldIdLst>
    <p:sldId id="283" r:id="rId3"/>
    <p:sldId id="415" r:id="rId4"/>
    <p:sldId id="289" r:id="rId5"/>
    <p:sldId id="431" r:id="rId6"/>
    <p:sldId id="512" r:id="rId7"/>
    <p:sldId id="451" r:id="rId8"/>
    <p:sldId id="448" r:id="rId9"/>
    <p:sldId id="443" r:id="rId10"/>
    <p:sldId id="438" r:id="rId11"/>
    <p:sldId id="453" r:id="rId12"/>
    <p:sldId id="454" r:id="rId13"/>
    <p:sldId id="439" r:id="rId14"/>
    <p:sldId id="452" r:id="rId15"/>
    <p:sldId id="444" r:id="rId16"/>
    <p:sldId id="440" r:id="rId17"/>
    <p:sldId id="458" r:id="rId18"/>
    <p:sldId id="551" r:id="rId19"/>
    <p:sldId id="524" r:id="rId20"/>
    <p:sldId id="474" r:id="rId21"/>
    <p:sldId id="525" r:id="rId22"/>
    <p:sldId id="475" r:id="rId23"/>
    <p:sldId id="526" r:id="rId24"/>
    <p:sldId id="476" r:id="rId25"/>
    <p:sldId id="527" r:id="rId26"/>
    <p:sldId id="477" r:id="rId27"/>
    <p:sldId id="528" r:id="rId28"/>
    <p:sldId id="491" r:id="rId29"/>
    <p:sldId id="535" r:id="rId30"/>
    <p:sldId id="445" r:id="rId31"/>
    <p:sldId id="441" r:id="rId32"/>
    <p:sldId id="446" r:id="rId33"/>
    <p:sldId id="552"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721"/>
    <a:srgbClr val="074B88"/>
    <a:srgbClr val="CCE5FC"/>
    <a:srgbClr val="BEBEBE"/>
    <a:srgbClr val="00000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77903" autoAdjust="0"/>
  </p:normalViewPr>
  <p:slideViewPr>
    <p:cSldViewPr>
      <p:cViewPr>
        <p:scale>
          <a:sx n="70" d="100"/>
          <a:sy n="70" d="100"/>
        </p:scale>
        <p:origin x="-768" y="3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9.xml"/><Relationship Id="rId18" Type="http://schemas.openxmlformats.org/officeDocument/2006/relationships/slide" Target="slides/slide24.xml"/><Relationship Id="rId3" Type="http://schemas.openxmlformats.org/officeDocument/2006/relationships/slide" Target="slides/slide5.xml"/><Relationship Id="rId21" Type="http://schemas.openxmlformats.org/officeDocument/2006/relationships/slide" Target="slides/slide28.xml"/><Relationship Id="rId7" Type="http://schemas.openxmlformats.org/officeDocument/2006/relationships/slide" Target="slides/slide12.xml"/><Relationship Id="rId12" Type="http://schemas.openxmlformats.org/officeDocument/2006/relationships/slide" Target="slides/slide18.xml"/><Relationship Id="rId17" Type="http://schemas.openxmlformats.org/officeDocument/2006/relationships/slide" Target="slides/slide23.xml"/><Relationship Id="rId2" Type="http://schemas.openxmlformats.org/officeDocument/2006/relationships/slide" Target="slides/slide4.xml"/><Relationship Id="rId16" Type="http://schemas.openxmlformats.org/officeDocument/2006/relationships/slide" Target="slides/slide22.xml"/><Relationship Id="rId20" Type="http://schemas.openxmlformats.org/officeDocument/2006/relationships/slide" Target="slides/slide26.xml"/><Relationship Id="rId1" Type="http://schemas.openxmlformats.org/officeDocument/2006/relationships/slide" Target="slides/slide3.xml"/><Relationship Id="rId6" Type="http://schemas.openxmlformats.org/officeDocument/2006/relationships/slide" Target="slides/slide11.xml"/><Relationship Id="rId11" Type="http://schemas.openxmlformats.org/officeDocument/2006/relationships/slide" Target="slides/slide17.xml"/><Relationship Id="rId5" Type="http://schemas.openxmlformats.org/officeDocument/2006/relationships/slide" Target="slides/slide10.xml"/><Relationship Id="rId15" Type="http://schemas.openxmlformats.org/officeDocument/2006/relationships/slide" Target="slides/slide21.xml"/><Relationship Id="rId10" Type="http://schemas.openxmlformats.org/officeDocument/2006/relationships/slide" Target="slides/slide16.xml"/><Relationship Id="rId19" Type="http://schemas.openxmlformats.org/officeDocument/2006/relationships/slide" Target="slides/slide25.xml"/><Relationship Id="rId4" Type="http://schemas.openxmlformats.org/officeDocument/2006/relationships/slide" Target="slides/slide9.xml"/><Relationship Id="rId9" Type="http://schemas.openxmlformats.org/officeDocument/2006/relationships/slide" Target="slides/slide15.xml"/><Relationship Id="rId14" Type="http://schemas.openxmlformats.org/officeDocument/2006/relationships/slide" Target="slides/slide20.xml"/><Relationship Id="rId22"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a:defRPr>
            </a:lvl1pPr>
          </a:lstStyle>
          <a:p>
            <a:pPr>
              <a:defRPr/>
            </a:pPr>
            <a:fld id="{3130A475-C106-4462-809A-B4503C6B5CB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a:defRPr>
            </a:lvl1pPr>
          </a:lstStyle>
          <a:p>
            <a:pPr>
              <a:defRPr/>
            </a:pPr>
            <a:fld id="{F29A9F23-EDB0-4A78-89DE-8C6319DF34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AE52B5A-FF4A-4639-A23D-72D3DF67FF9D}" type="slidenum">
              <a:rPr lang="en-US" smtClean="0">
                <a:latin typeface="Times" charset="0"/>
              </a:rPr>
              <a:pPr/>
              <a:t>1</a:t>
            </a:fld>
            <a:endParaRPr lang="en-US" smtClean="0">
              <a:latin typeface="Times"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Times" charset="0"/>
              </a:rPr>
              <a:t>Bullet page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FFCB78D-C6EB-42D1-A4E2-E5F928B140DF}" type="slidenum">
              <a:rPr lang="en-US" smtClean="0">
                <a:latin typeface="Times" charset="0"/>
              </a:rPr>
              <a:pPr/>
              <a:t>10</a:t>
            </a:fld>
            <a:endParaRPr lang="en-US" smtClean="0">
              <a:latin typeface="Times"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GB" sz="1200" dirty="0" smtClean="0">
                <a:solidFill>
                  <a:srgbClr val="000000"/>
                </a:solidFill>
                <a:cs typeface="Arial" pitchFamily="34" charset="0"/>
              </a:rPr>
              <a:t>The members of the expert panel scored the questions from the RNS from 1 (low) to 5 (high) </a:t>
            </a:r>
            <a:endParaRPr lang="en-US" dirty="0"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F8E2A6E-5A4B-4701-995E-B455285A2512}" type="slidenum">
              <a:rPr lang="en-US" smtClean="0">
                <a:latin typeface="Times" charset="0"/>
              </a:rPr>
              <a:pPr/>
              <a:t>11</a:t>
            </a:fld>
            <a:endParaRPr lang="en-US" smtClean="0">
              <a:latin typeface="Times"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latin typeface="Times" charset="0"/>
              </a:rPr>
              <a:t>This is an example of a third round spreadsheet which the members of the expert completed:</a:t>
            </a:r>
          </a:p>
          <a:p>
            <a:pPr eaLnBrk="1" hangingPunct="1"/>
            <a:r>
              <a:rPr lang="en-US" dirty="0" smtClean="0">
                <a:latin typeface="Times" charset="0"/>
              </a:rPr>
              <a:t>The grey</a:t>
            </a:r>
            <a:r>
              <a:rPr lang="en-US" baseline="0" dirty="0" smtClean="0">
                <a:latin typeface="Times" charset="0"/>
              </a:rPr>
              <a:t> column is the median score from the previous round</a:t>
            </a:r>
          </a:p>
          <a:p>
            <a:pPr eaLnBrk="1" hangingPunct="1"/>
            <a:r>
              <a:rPr lang="en-US" baseline="0" dirty="0" smtClean="0">
                <a:latin typeface="Times" charset="0"/>
              </a:rPr>
              <a:t>The white column was the participants’ score from the previous round</a:t>
            </a:r>
          </a:p>
          <a:p>
            <a:pPr eaLnBrk="1" hangingPunct="1"/>
            <a:r>
              <a:rPr lang="en-US" baseline="0" dirty="0" smtClean="0">
                <a:latin typeface="Times" charset="0"/>
              </a:rPr>
              <a:t>The </a:t>
            </a:r>
            <a:r>
              <a:rPr lang="en-US" dirty="0" smtClean="0">
                <a:latin typeface="Times" charset="0"/>
              </a:rPr>
              <a:t>blue column</a:t>
            </a:r>
            <a:r>
              <a:rPr lang="en-US" baseline="0" dirty="0" smtClean="0">
                <a:latin typeface="Times" charset="0"/>
              </a:rPr>
              <a:t> is the column for completion in the third round</a:t>
            </a:r>
            <a:endParaRPr lang="en-US" dirty="0"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D3D46E7-7ABE-4D5F-91D8-C5D2D2206C42}" type="slidenum">
              <a:rPr lang="en-US" smtClean="0">
                <a:latin typeface="Times" charset="0"/>
              </a:rPr>
              <a:pPr/>
              <a:t>12</a:t>
            </a:fld>
            <a:endParaRPr lang="en-US" smtClean="0">
              <a:latin typeface="Times"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lvl="0"/>
            <a:r>
              <a:rPr lang="en-GB" sz="1200" dirty="0" smtClean="0"/>
              <a:t>In the first round, participants considered the questions from three perspectives:</a:t>
            </a:r>
          </a:p>
          <a:p>
            <a:pPr marL="360363" lvl="0" indent="-360363">
              <a:buFont typeface="Arial" pitchFamily="34" charset="0"/>
              <a:buChar char="•"/>
            </a:pPr>
            <a:r>
              <a:rPr lang="en-GB" sz="1200" dirty="0" smtClean="0"/>
              <a:t>How important is it for improving the care of people with respiratory conditions in your healthcare system to have the answer to this question?</a:t>
            </a:r>
          </a:p>
          <a:p>
            <a:pPr marL="360363" lvl="0" indent="-360363" algn="just">
              <a:buFont typeface="Arial" pitchFamily="34" charset="0"/>
              <a:buChar char="•"/>
            </a:pPr>
            <a:r>
              <a:rPr lang="en-GB" sz="1200" dirty="0" smtClean="0"/>
              <a:t>How feasible do you think a research project in this area would be in your healthcare setting?</a:t>
            </a:r>
          </a:p>
          <a:p>
            <a:pPr marL="360363" indent="-360363">
              <a:buFont typeface="Arial" pitchFamily="34" charset="0"/>
              <a:buChar char="•"/>
            </a:pPr>
            <a:r>
              <a:rPr lang="en-GB" sz="1200" dirty="0" smtClean="0"/>
              <a:t>What is the potential for collaborative research to answer this question involving a number of countries, either working together or comparing between healthcare systems?</a:t>
            </a:r>
          </a:p>
          <a:p>
            <a:pPr eaLnBrk="1" hangingPunct="1"/>
            <a:endParaRPr lang="en-US" dirty="0" smtClean="0">
              <a:latin typeface="Times"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In the second round,  we provided the median scores from round 1, and participants were asked to balance the relative importance of these three questions and score the overall priority for the IPCRG</a:t>
            </a:r>
          </a:p>
          <a:p>
            <a:pPr eaLnBrk="1" hangingPunct="1"/>
            <a:endParaRPr lang="en-US" dirty="0" smtClean="0">
              <a:latin typeface="Times"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In the third round,  we provided the median scores from round 2, and participants were offered an opportunity to revise their scores  if they wished</a:t>
            </a:r>
          </a:p>
          <a:p>
            <a:pPr eaLnBrk="1" hangingPunct="1"/>
            <a:endParaRPr lang="en-US" dirty="0"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8F970E4-D2F7-4B53-938E-C7EF4A045B72}" type="slidenum">
              <a:rPr lang="en-US" smtClean="0">
                <a:latin typeface="Times" charset="0"/>
              </a:rPr>
              <a:pPr/>
              <a:t>13</a:t>
            </a:fld>
            <a:endParaRPr lang="en-US" smtClean="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Consensus was defined as 80% agreement for the priority score of 4 or 5</a:t>
            </a:r>
          </a:p>
          <a:p>
            <a:pPr eaLnBrk="1" hangingPunct="1"/>
            <a:endParaRPr lang="en-US" dirty="0"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B8CD421-6D3C-453D-ACA3-B525A601DD8E}" type="slidenum">
              <a:rPr lang="en-US" smtClean="0">
                <a:latin typeface="Times" charset="0"/>
              </a:rPr>
              <a:pPr/>
              <a:t>14</a:t>
            </a:fld>
            <a:endParaRPr lang="en-US" smtClean="0">
              <a:latin typeface="Times"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latin typeface="Times" charset="0"/>
              </a:rPr>
              <a:t>Bullet page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8BF032-B37F-43F6-8C23-1D3DE0A4666F}" type="slidenum">
              <a:rPr lang="en-US" smtClean="0">
                <a:latin typeface="Times" charset="0"/>
              </a:rPr>
              <a:pPr/>
              <a:t>15</a:t>
            </a:fld>
            <a:endParaRPr lang="en-US" smtClean="0">
              <a:latin typeface="Times"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rgbClr val="000000"/>
                </a:solidFill>
                <a:ea typeface="Calibri"/>
                <a:cs typeface="Times New Roman"/>
              </a:rPr>
              <a:t>23 members from 21 countries participated</a:t>
            </a:r>
          </a:p>
          <a:p>
            <a:pPr eaLnBrk="1" hangingPunct="1"/>
            <a:endParaRPr lang="en-US" dirty="0"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56B45BE-1303-44BD-93C1-3377D891A6E8}" type="slidenum">
              <a:rPr lang="en-US" smtClean="0">
                <a:latin typeface="Times" charset="0"/>
              </a:rPr>
              <a:pPr/>
              <a:t>16</a:t>
            </a:fld>
            <a:endParaRPr lang="en-US" smtClean="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GB" sz="1800" b="1" dirty="0" smtClean="0">
                <a:solidFill>
                  <a:srgbClr val="000000"/>
                </a:solidFill>
                <a:ea typeface="Calibri"/>
                <a:cs typeface="Times New Roman"/>
              </a:rPr>
              <a:t>62 questions </a:t>
            </a:r>
            <a:r>
              <a:rPr lang="en-GB" sz="1200" dirty="0" smtClean="0">
                <a:solidFill>
                  <a:srgbClr val="000000"/>
                </a:solidFill>
                <a:ea typeface="Calibri"/>
                <a:cs typeface="Times New Roman"/>
              </a:rPr>
              <a:t>achieved 80% consensus </a:t>
            </a:r>
            <a:r>
              <a:rPr lang="en-GB" sz="1200" dirty="0" smtClean="0"/>
              <a:t>for priority score of 4 or 5</a:t>
            </a:r>
            <a:endParaRPr lang="en-GB" sz="1200" dirty="0" smtClean="0">
              <a:solidFill>
                <a:srgbClr val="000000"/>
              </a:solidFill>
              <a:ea typeface="Calibri"/>
              <a:cs typeface="Times New Roman"/>
            </a:endParaRPr>
          </a:p>
          <a:p>
            <a:r>
              <a:rPr lang="en-GB" sz="1200" dirty="0" smtClean="0">
                <a:solidFill>
                  <a:srgbClr val="000000"/>
                </a:solidFill>
                <a:ea typeface="Calibri"/>
                <a:cs typeface="Times New Roman"/>
              </a:rPr>
              <a:t>24 questions achieved 90% consensus for priority</a:t>
            </a:r>
            <a:r>
              <a:rPr lang="en-GB" sz="1200" baseline="0" dirty="0" smtClean="0">
                <a:solidFill>
                  <a:srgbClr val="000000"/>
                </a:solidFill>
                <a:ea typeface="Calibri"/>
                <a:cs typeface="Times New Roman"/>
              </a:rPr>
              <a:t> score of 4 or 5</a:t>
            </a:r>
            <a:endParaRPr lang="en-GB" sz="1200" dirty="0" smtClean="0">
              <a:solidFill>
                <a:srgbClr val="000000"/>
              </a:solidFill>
              <a:ea typeface="Calibri"/>
              <a:cs typeface="Times New Roman"/>
            </a:endParaRPr>
          </a:p>
          <a:p>
            <a:r>
              <a:rPr lang="en-GB" sz="1200" dirty="0" smtClean="0">
                <a:solidFill>
                  <a:srgbClr val="000000"/>
                </a:solidFill>
                <a:ea typeface="Calibri"/>
                <a:cs typeface="Times New Roman"/>
              </a:rPr>
              <a:t>7 questions achieved 100% agreement</a:t>
            </a:r>
            <a:endParaRPr lang="en-US" dirty="0"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56B45BE-1303-44BD-93C1-3377D891A6E8}" type="slidenum">
              <a:rPr lang="en-US" smtClean="0">
                <a:latin typeface="Times" charset="0"/>
              </a:rPr>
              <a:pPr/>
              <a:t>17</a:t>
            </a:fld>
            <a:endParaRPr lang="en-US" smtClean="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charset="0"/>
              </a:rPr>
              <a:t>This is the breakdown of the questions </a:t>
            </a:r>
            <a:r>
              <a:rPr lang="en-US" dirty="0" err="1" smtClean="0">
                <a:latin typeface="Times" charset="0"/>
              </a:rPr>
              <a:t>prioritised</a:t>
            </a:r>
            <a:r>
              <a:rPr lang="en-US" dirty="0" smtClean="0">
                <a:latin typeface="Times" charset="0"/>
              </a:rPr>
              <a:t> in asthma.</a:t>
            </a:r>
          </a:p>
          <a:p>
            <a:pPr eaLnBrk="1" hangingPunct="1"/>
            <a:r>
              <a:rPr lang="en-US" dirty="0" smtClean="0">
                <a:latin typeface="Times" charset="0"/>
              </a:rPr>
              <a:t>Of the 47 asthma questions in the RNS, 20</a:t>
            </a:r>
            <a:r>
              <a:rPr lang="en-US" baseline="0" dirty="0" smtClean="0">
                <a:latin typeface="Times" charset="0"/>
              </a:rPr>
              <a:t> reached 80% consensus, 9 reached 90% consensus and 2 achieved 100% agreement </a:t>
            </a:r>
            <a:endParaRPr lang="en-US" dirty="0"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6D22DD7-C634-4ED5-BC9C-FDDE653EA17D}" type="slidenum">
              <a:rPr lang="en-US" smtClean="0">
                <a:latin typeface="Times" charset="0"/>
              </a:rPr>
              <a:pPr/>
              <a:t>18</a:t>
            </a:fld>
            <a:endParaRPr lang="en-US" smtClean="0">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Times" charset="0"/>
              </a:rPr>
              <a:t>These are the highest scoring questions in asthma:</a:t>
            </a:r>
          </a:p>
          <a:p>
            <a:pPr eaLnBrk="1" hangingPunct="1"/>
            <a:r>
              <a:rPr lang="en-US" dirty="0" smtClean="0">
                <a:latin typeface="Times" charset="0"/>
              </a:rPr>
              <a:t>They relate to assessing asthma control, diagnosing asthma in primary care, and implementing self-management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56B45BE-1303-44BD-93C1-3377D891A6E8}" type="slidenum">
              <a:rPr lang="en-US" smtClean="0">
                <a:latin typeface="Times" charset="0"/>
              </a:rPr>
              <a:pPr/>
              <a:t>19</a:t>
            </a:fld>
            <a:endParaRPr lang="en-US" smtClean="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charset="0"/>
              </a:rPr>
              <a:t>This is the breakdown of the questions </a:t>
            </a:r>
            <a:r>
              <a:rPr lang="en-US" dirty="0" err="1" smtClean="0">
                <a:latin typeface="Times" charset="0"/>
              </a:rPr>
              <a:t>prioritised</a:t>
            </a:r>
            <a:r>
              <a:rPr lang="en-US" dirty="0" smtClean="0">
                <a:latin typeface="Times" charset="0"/>
              </a:rPr>
              <a:t> in allergic rhinitis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charset="0"/>
              </a:rPr>
              <a:t>Of the 26 allergic</a:t>
            </a:r>
            <a:r>
              <a:rPr lang="en-US" baseline="0" dirty="0" smtClean="0">
                <a:latin typeface="Times" charset="0"/>
              </a:rPr>
              <a:t> rhinitis </a:t>
            </a:r>
            <a:r>
              <a:rPr lang="en-US" dirty="0" smtClean="0">
                <a:latin typeface="Times" charset="0"/>
              </a:rPr>
              <a:t>questions in the RNS, 9</a:t>
            </a:r>
            <a:r>
              <a:rPr lang="en-US" baseline="0" dirty="0" smtClean="0">
                <a:latin typeface="Times" charset="0"/>
              </a:rPr>
              <a:t> reached 80% consensus, 3 reached 90% consensus and 2 achieved 100% agreement </a:t>
            </a:r>
            <a:endParaRPr lang="en-US" dirty="0" smtClean="0">
              <a:latin typeface="Times" charset="0"/>
            </a:endParaRPr>
          </a:p>
          <a:p>
            <a:pPr eaLnBrk="1" hangingPunct="1"/>
            <a:endParaRPr lang="en-US" dirty="0"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91502D6-8CC8-4482-815D-8D3C2027747E}" type="slidenum">
              <a:rPr lang="en-US" smtClean="0">
                <a:latin typeface="Times" charset="0"/>
              </a:rPr>
              <a:pPr/>
              <a:t>2</a:t>
            </a:fld>
            <a:endParaRPr lang="en-US" smtClean="0">
              <a:latin typeface="Times"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algn="just"/>
            <a:r>
              <a:rPr lang="en-GB" sz="1200" dirty="0" smtClean="0">
                <a:solidFill>
                  <a:srgbClr val="000000"/>
                </a:solidFill>
              </a:rPr>
              <a:t>In June 2010 the International Primary Care Respiratory Group (IPCRG) published a Research Needs Statement (RNS).</a:t>
            </a:r>
            <a:r>
              <a:rPr lang="en-GB" sz="1200" baseline="30000" dirty="0" smtClean="0">
                <a:solidFill>
                  <a:srgbClr val="000000"/>
                </a:solidFill>
              </a:rPr>
              <a:t>1</a:t>
            </a:r>
          </a:p>
          <a:p>
            <a:pPr algn="just"/>
            <a:endParaRPr lang="en-GB" sz="1200" baseline="30000" dirty="0" smtClean="0">
              <a:solidFill>
                <a:srgbClr val="000000"/>
              </a:solidFill>
            </a:endParaRPr>
          </a:p>
          <a:p>
            <a:pPr marL="722313" indent="-722313" algn="just">
              <a:buFont typeface="Arial" pitchFamily="34" charset="0"/>
              <a:buChar char="•"/>
            </a:pPr>
            <a:r>
              <a:rPr lang="en-GB" sz="900" dirty="0" smtClean="0">
                <a:solidFill>
                  <a:srgbClr val="000000"/>
                </a:solidFill>
              </a:rPr>
              <a:t>Draft statements were circulated to IPCRG members, other recognised experts, from a range of economic and healthcare backgrounds.</a:t>
            </a:r>
          </a:p>
          <a:p>
            <a:pPr marL="722313" indent="-722313" algn="just">
              <a:buFont typeface="Arial" pitchFamily="34" charset="0"/>
              <a:buChar char="•"/>
            </a:pPr>
            <a:r>
              <a:rPr lang="en-GB" sz="900" dirty="0" smtClean="0">
                <a:solidFill>
                  <a:srgbClr val="000000"/>
                </a:solidFill>
              </a:rPr>
              <a:t>An iterative process was used to generate, prioritise and refine research questions</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GB" sz="900" dirty="0" smtClean="0">
              <a:solidFill>
                <a:srgbClr val="000000"/>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endParaRPr lang="en-GB" sz="900" dirty="0" smtClean="0">
              <a:solidFill>
                <a:srgbClr val="000000"/>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GB" sz="900" dirty="0" smtClean="0">
                <a:solidFill>
                  <a:srgbClr val="000000"/>
                </a:solidFill>
              </a:rPr>
              <a:t>1  Pinnock H, Thomas M, Tsiligianni I, Lisspers K, Ostrem A, Ställberg B, Yusuf O, Ryan D, Buffels J, WL Cals J, Chavannes NH, Henrichsen SH, Langhammer A, Latysheva E, Lionis C, Litt J, van der Molen T, </a:t>
            </a:r>
            <a:r>
              <a:rPr lang="en-GB" sz="900" dirty="0" err="1" smtClean="0">
                <a:solidFill>
                  <a:srgbClr val="000000"/>
                </a:solidFill>
              </a:rPr>
              <a:t>Zwar</a:t>
            </a:r>
            <a:r>
              <a:rPr lang="en-GB" sz="900" dirty="0" smtClean="0">
                <a:solidFill>
                  <a:srgbClr val="000000"/>
                </a:solidFill>
              </a:rPr>
              <a:t> N, Williams S.  The IPCRG Research Needs Statement 2010.  </a:t>
            </a:r>
            <a:r>
              <a:rPr lang="en-GB" sz="900" i="1" dirty="0" smtClean="0">
                <a:solidFill>
                  <a:srgbClr val="000000"/>
                </a:solidFill>
              </a:rPr>
              <a:t>Prim Care </a:t>
            </a:r>
            <a:r>
              <a:rPr lang="en-GB" sz="900" i="1" dirty="0" err="1" smtClean="0">
                <a:solidFill>
                  <a:srgbClr val="000000"/>
                </a:solidFill>
              </a:rPr>
              <a:t>Resp</a:t>
            </a:r>
            <a:r>
              <a:rPr lang="en-GB" sz="900" i="1" dirty="0" smtClean="0">
                <a:solidFill>
                  <a:srgbClr val="000000"/>
                </a:solidFill>
              </a:rPr>
              <a:t> J</a:t>
            </a:r>
            <a:r>
              <a:rPr lang="en-GB" sz="900" dirty="0" smtClean="0">
                <a:solidFill>
                  <a:srgbClr val="000000"/>
                </a:solidFill>
              </a:rPr>
              <a:t> 2010; 19(</a:t>
            </a:r>
            <a:r>
              <a:rPr lang="en-GB" sz="900" dirty="0" err="1" smtClean="0">
                <a:solidFill>
                  <a:srgbClr val="000000"/>
                </a:solidFill>
              </a:rPr>
              <a:t>Suppl</a:t>
            </a:r>
            <a:r>
              <a:rPr lang="en-GB" sz="900" dirty="0" smtClean="0">
                <a:solidFill>
                  <a:srgbClr val="000000"/>
                </a:solidFill>
              </a:rPr>
              <a:t> 1): S1-S21</a:t>
            </a:r>
          </a:p>
          <a:p>
            <a:pPr algn="just"/>
            <a:endParaRPr lang="en-GB" sz="1200"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91EC3FE-3641-44B1-9278-A6739A5FF602}" type="slidenum">
              <a:rPr lang="en-US" smtClean="0">
                <a:latin typeface="Times" charset="0"/>
              </a:rPr>
              <a:pPr/>
              <a:t>20</a:t>
            </a:fld>
            <a:endParaRPr lang="en-US" smtClean="0">
              <a:latin typeface="Times"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latin typeface="Times" charset="0"/>
              </a:rPr>
              <a:t>These are the highest scoring questions in allergic rhinitis:</a:t>
            </a:r>
          </a:p>
          <a:p>
            <a:pPr eaLnBrk="1" hangingPunct="1"/>
            <a:r>
              <a:rPr lang="en-US" dirty="0" smtClean="0">
                <a:latin typeface="Times" charset="0"/>
              </a:rPr>
              <a:t>They relate to assessing control, diagnosing allergic rhinitis in primary care, and management strategies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56B45BE-1303-44BD-93C1-3377D891A6E8}" type="slidenum">
              <a:rPr lang="en-US" smtClean="0">
                <a:latin typeface="Times" charset="0"/>
              </a:rPr>
              <a:pPr/>
              <a:t>21</a:t>
            </a:fld>
            <a:endParaRPr lang="en-US" smtClean="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charset="0"/>
              </a:rPr>
              <a:t>This is the breakdown of the questions </a:t>
            </a:r>
            <a:r>
              <a:rPr lang="en-US" dirty="0" err="1" smtClean="0">
                <a:latin typeface="Times" charset="0"/>
              </a:rPr>
              <a:t>prioritised</a:t>
            </a:r>
            <a:r>
              <a:rPr lang="en-US" dirty="0" smtClean="0">
                <a:latin typeface="Times" charset="0"/>
              </a:rPr>
              <a:t> in COPD</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charset="0"/>
              </a:rPr>
              <a:t>Of the 35 asthma questions in the RNS, 19</a:t>
            </a:r>
            <a:r>
              <a:rPr lang="en-US" baseline="0" dirty="0" smtClean="0">
                <a:latin typeface="Times" charset="0"/>
              </a:rPr>
              <a:t> reached 80% consensus, 6 reached 90% consensus and 2 achieved 100% agreement </a:t>
            </a:r>
            <a:endParaRPr lang="en-US" dirty="0" smtClean="0">
              <a:latin typeface="Times" charset="0"/>
            </a:endParaRPr>
          </a:p>
          <a:p>
            <a:pPr eaLnBrk="1" hangingPunct="1"/>
            <a:endParaRPr lang="en-US" dirty="0"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ABBDD4C-D097-4A4D-8FBA-75287F01AA82}" type="slidenum">
              <a:rPr lang="en-US" smtClean="0">
                <a:latin typeface="Times" charset="0"/>
              </a:rPr>
              <a:pPr/>
              <a:t>22</a:t>
            </a:fld>
            <a:endParaRPr lang="en-US" smtClean="0">
              <a:latin typeface="Time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latin typeface="Times" charset="0"/>
              </a:rPr>
              <a:t>These are the highest scoring questions in COPD:</a:t>
            </a:r>
          </a:p>
          <a:p>
            <a:pPr eaLnBrk="1" hangingPunct="1"/>
            <a:r>
              <a:rPr lang="en-US" dirty="0" smtClean="0">
                <a:latin typeface="Times" charset="0"/>
              </a:rPr>
              <a:t>They relate to identifying and diagnosing COPD in primary care (without spirometry</a:t>
            </a:r>
            <a:r>
              <a:rPr lang="en-US" baseline="0" dirty="0" smtClean="0">
                <a:latin typeface="Times" charset="0"/>
              </a:rPr>
              <a:t> in countries where it is not available)</a:t>
            </a:r>
            <a:r>
              <a:rPr lang="en-US" dirty="0" smtClean="0">
                <a:latin typeface="Times" charset="0"/>
              </a:rPr>
              <a:t> and assessing COPD control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56B45BE-1303-44BD-93C1-3377D891A6E8}" type="slidenum">
              <a:rPr lang="en-US" smtClean="0">
                <a:latin typeface="Times" charset="0"/>
              </a:rPr>
              <a:pPr/>
              <a:t>23</a:t>
            </a:fld>
            <a:endParaRPr lang="en-US" smtClean="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charset="0"/>
              </a:rPr>
              <a:t>This is the breakdown of the questions </a:t>
            </a:r>
            <a:r>
              <a:rPr lang="en-US" dirty="0" err="1" smtClean="0">
                <a:latin typeface="Times" charset="0"/>
              </a:rPr>
              <a:t>prioritised</a:t>
            </a:r>
            <a:r>
              <a:rPr lang="en-US" dirty="0" smtClean="0">
                <a:latin typeface="Times" charset="0"/>
              </a:rPr>
              <a:t> in tobacco dependence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charset="0"/>
              </a:rPr>
              <a:t>Of the 16 asthma questions in the RNS, 9</a:t>
            </a:r>
            <a:r>
              <a:rPr lang="en-US" baseline="0" dirty="0" smtClean="0">
                <a:latin typeface="Times" charset="0"/>
              </a:rPr>
              <a:t> reached 80% consensus, 2 reached 90% consensus</a:t>
            </a:r>
            <a:endParaRPr lang="en-US" dirty="0" smtClean="0">
              <a:latin typeface="Times" charset="0"/>
            </a:endParaRPr>
          </a:p>
          <a:p>
            <a:pPr eaLnBrk="1" hangingPunct="1"/>
            <a:endParaRPr lang="en-US" dirty="0"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1C5F333-0021-4AB5-A1D9-C9ED20448FC4}" type="slidenum">
              <a:rPr lang="en-US" smtClean="0">
                <a:latin typeface="Times" charset="0"/>
              </a:rPr>
              <a:pPr/>
              <a:t>24</a:t>
            </a:fld>
            <a:endParaRPr lang="en-US" smtClean="0">
              <a:latin typeface="Times"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smtClean="0">
                <a:latin typeface="Times" charset="0"/>
              </a:rPr>
              <a:t>These are the highest scoring questions in tobacco dependence:</a:t>
            </a:r>
          </a:p>
          <a:p>
            <a:pPr eaLnBrk="1" hangingPunct="1"/>
            <a:r>
              <a:rPr lang="en-US" dirty="0" smtClean="0">
                <a:latin typeface="Times" charset="0"/>
              </a:rPr>
              <a:t>They relate to assessing dependence and motivation to quit, brief interventions in primary care,</a:t>
            </a:r>
            <a:r>
              <a:rPr lang="en-US" baseline="0" dirty="0" smtClean="0">
                <a:latin typeface="Times" charset="0"/>
              </a:rPr>
              <a:t> </a:t>
            </a:r>
            <a:r>
              <a:rPr lang="en-US" dirty="0" smtClean="0">
                <a:latin typeface="Times" charset="0"/>
              </a:rPr>
              <a:t>and strategies for preventing smoking in young people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56B45BE-1303-44BD-93C1-3377D891A6E8}" type="slidenum">
              <a:rPr lang="en-US" smtClean="0">
                <a:latin typeface="Times" charset="0"/>
              </a:rPr>
              <a:pPr/>
              <a:t>25</a:t>
            </a:fld>
            <a:endParaRPr lang="en-US" smtClean="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charset="0"/>
              </a:rPr>
              <a:t>This is the breakdown of the questions </a:t>
            </a:r>
            <a:r>
              <a:rPr lang="en-US" dirty="0" err="1" smtClean="0">
                <a:latin typeface="Times" charset="0"/>
              </a:rPr>
              <a:t>prioritised</a:t>
            </a:r>
            <a:r>
              <a:rPr lang="en-US" dirty="0" smtClean="0">
                <a:latin typeface="Times" charset="0"/>
              </a:rPr>
              <a:t> in respiratory infections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charset="0"/>
              </a:rPr>
              <a:t>Of the 24 asthma questions in the RNS, 5</a:t>
            </a:r>
            <a:r>
              <a:rPr lang="en-US" baseline="0" dirty="0" smtClean="0">
                <a:latin typeface="Times" charset="0"/>
              </a:rPr>
              <a:t> reached 80% consensus, 5 reached 90% consensus and 1 achieved 100% agreement </a:t>
            </a:r>
            <a:endParaRPr lang="en-US" dirty="0" smtClean="0">
              <a:latin typeface="Times" charset="0"/>
            </a:endParaRPr>
          </a:p>
          <a:p>
            <a:pPr eaLnBrk="1" hangingPunct="1"/>
            <a:endParaRPr lang="en-US" dirty="0"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678D1F4-5FEC-4FB3-A3E2-582A0E5CE607}" type="slidenum">
              <a:rPr lang="en-US" smtClean="0">
                <a:latin typeface="Times" charset="0"/>
              </a:rPr>
              <a:pPr/>
              <a:t>26</a:t>
            </a:fld>
            <a:endParaRPr lang="en-US" smtClean="0">
              <a:latin typeface="Times"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smtClean="0">
                <a:latin typeface="Times" charset="0"/>
              </a:rPr>
              <a:t>These are the highest scoring questions in respiratory infections:</a:t>
            </a:r>
          </a:p>
          <a:p>
            <a:pPr eaLnBrk="1" hangingPunct="1"/>
            <a:r>
              <a:rPr lang="en-US" dirty="0" smtClean="0">
                <a:latin typeface="Times" charset="0"/>
              </a:rPr>
              <a:t>They relate to assessing severity and the need for antibiotic treatment, and management strategies in different populations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B8CD421-6D3C-453D-ACA3-B525A601DD8E}" type="slidenum">
              <a:rPr lang="en-US" smtClean="0">
                <a:latin typeface="Times" charset="0"/>
              </a:rPr>
              <a:pPr/>
              <a:t>27</a:t>
            </a:fld>
            <a:endParaRPr lang="en-US" smtClean="0">
              <a:latin typeface="Times"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Times" charset="0"/>
              </a:rPr>
              <a:t>There were some over-arching themes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E142CC4-D6D5-47BF-84ED-97F754B28453}" type="slidenum">
              <a:rPr lang="en-US" smtClean="0">
                <a:latin typeface="Times" charset="0"/>
              </a:rPr>
              <a:pPr/>
              <a:t>28</a:t>
            </a:fld>
            <a:endParaRPr lang="en-US" smtClean="0">
              <a:latin typeface="Times"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latin typeface="Times" charset="0"/>
              </a:rPr>
              <a:t>Nearly half the </a:t>
            </a:r>
            <a:r>
              <a:rPr lang="en-US" dirty="0" err="1" smtClean="0">
                <a:latin typeface="Times" charset="0"/>
              </a:rPr>
              <a:t>prioritised</a:t>
            </a:r>
            <a:r>
              <a:rPr lang="en-US" dirty="0" smtClean="0">
                <a:latin typeface="Times" charset="0"/>
              </a:rPr>
              <a:t> questions were about simple tools to aid diagnosis and assessment in primary care – including validated questions which could be used</a:t>
            </a:r>
            <a:r>
              <a:rPr lang="en-US" baseline="0" dirty="0" smtClean="0">
                <a:latin typeface="Times" charset="0"/>
              </a:rPr>
              <a:t> conveniently in primary care consultations</a:t>
            </a:r>
            <a:r>
              <a:rPr lang="en-US" dirty="0" smtClean="0">
                <a:latin typeface="Times" charset="0"/>
              </a:rPr>
              <a:t> </a:t>
            </a:r>
          </a:p>
          <a:p>
            <a:pPr eaLnBrk="1" hangingPunct="1"/>
            <a:r>
              <a:rPr lang="en-US" dirty="0" smtClean="0">
                <a:latin typeface="Times" charset="0"/>
              </a:rPr>
              <a:t>A fifth of the questions were about over-arching management strategies (rather</a:t>
            </a:r>
            <a:r>
              <a:rPr lang="en-US" baseline="0" dirty="0" smtClean="0">
                <a:latin typeface="Times" charset="0"/>
              </a:rPr>
              <a:t> than efficacy of individual treatments)</a:t>
            </a:r>
            <a:endParaRPr lang="en-US" dirty="0"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7F726D0-857A-4D50-9CD4-400B08AED19C}" type="slidenum">
              <a:rPr lang="en-US" smtClean="0">
                <a:latin typeface="Times" charset="0"/>
              </a:rPr>
              <a:pPr/>
              <a:t>29</a:t>
            </a:fld>
            <a:endParaRPr lang="en-US" smtClean="0">
              <a:latin typeface="Times"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Times" charset="0"/>
              </a:rPr>
              <a:t>Bullet page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3A6DD9-437F-401B-9215-4E912142EBFE}" type="slidenum">
              <a:rPr lang="en-US" smtClean="0">
                <a:latin typeface="Times" charset="0"/>
              </a:rPr>
              <a:pPr/>
              <a:t>3</a:t>
            </a:fld>
            <a:endParaRPr lang="en-US" smtClean="0">
              <a:latin typeface="Times"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charset="0"/>
              </a:rPr>
              <a:t>A key message was the need for research </a:t>
            </a:r>
            <a:r>
              <a:rPr lang="en-GB" dirty="0" smtClean="0">
                <a:latin typeface="Arial" charset="0"/>
                <a:cs typeface="Times New Roman" pitchFamily="18" charset="0"/>
              </a:rPr>
              <a:t>undertaken within primary care, recruiting populations representative of primary care patients, evaluating interventions realistically delivered within primary care, drawing conclusions meaningful to professionals working within primary care</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eaLnBrk="1" hangingPunct="1"/>
            <a:endParaRPr lang="en-US" dirty="0"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544F52A-A42F-4162-82D2-E1E6EC4FBCDA}" type="slidenum">
              <a:rPr lang="en-US" smtClean="0">
                <a:latin typeface="Times" charset="0"/>
              </a:rPr>
              <a:pPr/>
              <a:t>30</a:t>
            </a:fld>
            <a:endParaRPr lang="en-US" smtClean="0">
              <a:latin typeface="Times"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GB" dirty="0" smtClean="0">
                <a:latin typeface="Times" charset="0"/>
              </a:rPr>
              <a:t>The five diseases all contributed priorities for the IPCRG</a:t>
            </a:r>
          </a:p>
          <a:p>
            <a:pPr eaLnBrk="1" hangingPunct="1"/>
            <a:r>
              <a:rPr lang="en-GB" dirty="0" smtClean="0">
                <a:latin typeface="Times" charset="0"/>
              </a:rPr>
              <a:t>Overarching priority themes focussed on  validating simple tools (including questionnaires) to assist the primary care practitioner to diagnose and assess disease, and testing practical strategies for managing respiratory conditions</a:t>
            </a:r>
          </a:p>
          <a:p>
            <a:pPr eaLnBrk="1" hangingPunct="1"/>
            <a:endParaRPr lang="en-GB" dirty="0" smtClean="0">
              <a:latin typeface="Times" charset="0"/>
            </a:endParaRPr>
          </a:p>
          <a:p>
            <a:pPr eaLnBrk="1" hangingPunct="1"/>
            <a:endParaRPr lang="en-GB" dirty="0" smtClean="0">
              <a:latin typeface="Times" charset="0"/>
            </a:endParaRPr>
          </a:p>
          <a:p>
            <a:pPr eaLnBrk="1" hangingPunct="1"/>
            <a:endParaRPr lang="en-US" dirty="0"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A14D8C8-297B-4D7D-A9C0-EF5A75CAC150}" type="slidenum">
              <a:rPr lang="en-US" smtClean="0">
                <a:latin typeface="Times" charset="0"/>
              </a:rPr>
              <a:pPr/>
              <a:t>31</a:t>
            </a:fld>
            <a:endParaRPr lang="en-US" smtClean="0">
              <a:latin typeface="Times"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Times" charset="0"/>
              </a:rPr>
              <a:t>Bullet page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AE52B5A-FF4A-4639-A23D-72D3DF67FF9D}" type="slidenum">
              <a:rPr lang="en-US" smtClean="0">
                <a:latin typeface="Times" charset="0"/>
              </a:rPr>
              <a:pPr/>
              <a:t>32</a:t>
            </a:fld>
            <a:endParaRPr lang="en-US" smtClean="0">
              <a:latin typeface="Times"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Times" charset="0"/>
              </a:rPr>
              <a:t>Bullet page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3EB442E-9492-4073-9355-62073E0B80F5}" type="slidenum">
              <a:rPr lang="en-US" smtClean="0">
                <a:latin typeface="Times" charset="0"/>
              </a:rPr>
              <a:pPr/>
              <a:t>4</a:t>
            </a:fld>
            <a:endParaRPr lang="en-US" smtClean="0">
              <a:latin typeface="Times"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GB" sz="1800" b="1" dirty="0" smtClean="0">
                <a:solidFill>
                  <a:srgbClr val="000000"/>
                </a:solidFill>
              </a:rPr>
              <a:t>145 questions </a:t>
            </a:r>
            <a:r>
              <a:rPr lang="en-GB" sz="1200" dirty="0" smtClean="0">
                <a:solidFill>
                  <a:srgbClr val="000000"/>
                </a:solidFill>
              </a:rPr>
              <a:t>were generated across the five disease areas (Asthma: 47, Allergic rhinitis: 26, COPD: 35, Tobacco dependence: 16, Respiratory infections: 21)</a:t>
            </a:r>
          </a:p>
          <a:p>
            <a:pPr>
              <a:defRPr/>
            </a:pPr>
            <a:r>
              <a:rPr lang="en-GB" sz="1200" dirty="0" smtClean="0">
                <a:solidFill>
                  <a:srgbClr val="000000"/>
                </a:solidFill>
                <a:latin typeface="Times" charset="0"/>
              </a:rPr>
              <a:t>The questions covered aspects of </a:t>
            </a:r>
            <a:r>
              <a:rPr lang="en-GB" sz="800" kern="1200" dirty="0" smtClean="0">
                <a:solidFill>
                  <a:srgbClr val="FC1721"/>
                </a:solidFill>
                <a:latin typeface="Times"/>
                <a:ea typeface="+mn-ea"/>
                <a:cs typeface="+mn-cs"/>
              </a:rPr>
              <a:t>prevention, diagnosis, management, self-management and organisation of care</a:t>
            </a:r>
          </a:p>
          <a:p>
            <a:pPr eaLnBrk="1" hangingPunct="1"/>
            <a:endParaRPr lang="en-US" dirty="0"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3EB442E-9492-4073-9355-62073E0B80F5}" type="slidenum">
              <a:rPr lang="en-US" smtClean="0">
                <a:latin typeface="Times" charset="0"/>
              </a:rPr>
              <a:pPr/>
              <a:t>5</a:t>
            </a:fld>
            <a:endParaRPr lang="en-US" smtClean="0">
              <a:latin typeface="Times"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GB" sz="1200" dirty="0" smtClean="0">
                <a:solidFill>
                  <a:srgbClr val="000000"/>
                </a:solidFill>
                <a:ea typeface="Calibri"/>
                <a:cs typeface="Times New Roman"/>
              </a:rPr>
              <a:t>From the list of 145 research needs, the IPCRG wished to identify the priority questions on which the organisation should focus</a:t>
            </a:r>
            <a:endParaRPr lang="en-US" dirty="0"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42224E7-38AA-4750-92F3-9D809015F94F}" type="slidenum">
              <a:rPr lang="en-US" smtClean="0">
                <a:latin typeface="Times" charset="0"/>
              </a:rPr>
              <a:pPr/>
              <a:t>6</a:t>
            </a:fld>
            <a:endParaRPr lang="en-US" smtClean="0">
              <a:latin typeface="Times"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latin typeface="Times" charset="0"/>
              </a:rPr>
              <a:t>An international team of researchers led</a:t>
            </a:r>
            <a:r>
              <a:rPr lang="en-US" baseline="0" dirty="0" smtClean="0">
                <a:latin typeface="Times" charset="0"/>
              </a:rPr>
              <a:t> an e-Delphi consensus process </a:t>
            </a:r>
            <a:endParaRPr lang="en-US" dirty="0"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189651-8DA7-4036-9A9F-0EDE63BA11EE}" type="slidenum">
              <a:rPr lang="en-US" smtClean="0">
                <a:latin typeface="Times" charset="0"/>
              </a:rPr>
              <a:pPr/>
              <a:t>7</a:t>
            </a:fld>
            <a:endParaRPr lang="en-US" smtClean="0">
              <a:latin typeface="Time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GB" dirty="0" smtClean="0">
                <a:latin typeface="Times" charset="0"/>
              </a:rPr>
              <a:t>To use an e-Delphi consensus process to identify the priority research questions in each disease domain of the IPCRG Research Needs Statement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AEAD08F-DFBF-4524-9560-75D65212AD75}" type="slidenum">
              <a:rPr lang="en-US" smtClean="0">
                <a:latin typeface="Times" charset="0"/>
              </a:rPr>
              <a:pPr/>
              <a:t>8</a:t>
            </a:fld>
            <a:endParaRPr lang="en-US" smtClean="0">
              <a:latin typeface="Times"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Times" charset="0"/>
              </a:rPr>
              <a:t>Bullet page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FCD6707-D233-4306-8DBF-4A77E5EF135A}" type="slidenum">
              <a:rPr lang="en-US" smtClean="0">
                <a:latin typeface="Times" charset="0"/>
              </a:rPr>
              <a:pPr/>
              <a:t>9</a:t>
            </a:fld>
            <a:endParaRPr lang="en-US" smtClean="0">
              <a:latin typeface="Times"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latin typeface="Times" charset="0"/>
              </a:rPr>
              <a:t>The first stage of an</a:t>
            </a:r>
            <a:r>
              <a:rPr lang="en-US" baseline="0" dirty="0" smtClean="0">
                <a:latin typeface="Times" charset="0"/>
              </a:rPr>
              <a:t> e-Delphi process is to recruit an expert panel.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rgbClr val="000000"/>
                </a:solidFill>
                <a:cs typeface="Arial" pitchFamily="34" charset="0"/>
              </a:rPr>
              <a:t>In 2011, we invited the leads of IPCRG member and associate member countries, and members of education and research committees</a:t>
            </a:r>
            <a:endParaRPr lang="en-GB" sz="1200" dirty="0" smtClean="0"/>
          </a:p>
          <a:p>
            <a:pPr eaLnBrk="1" hangingPunct="1"/>
            <a:endParaRPr lang="en-US" dirty="0"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5" name="Picture 5"/>
          <p:cNvPicPr>
            <a:picLocks noChangeAspect="1" noChangeArrowheads="1"/>
          </p:cNvPicPr>
          <p:nvPr userDrawn="1"/>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6" name="Rectangle 5"/>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a:defRPr/>
            </a:pPr>
            <a:r>
              <a:rPr lang="en-GB" sz="800" i="1">
                <a:latin typeface="Arial" charset="0"/>
                <a:cs typeface="Arial" charset="0"/>
              </a:rPr>
              <a:t>©</a:t>
            </a:r>
            <a:r>
              <a:rPr lang="en-GB" sz="800" i="1">
                <a:latin typeface="Arial" charset="0"/>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6" name="Rectangle 6"/>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a:defRPr/>
            </a:pPr>
            <a:r>
              <a:rPr lang="en-GB" sz="800" i="1">
                <a:latin typeface="Arial" charset="0"/>
                <a:cs typeface="Arial" charset="0"/>
              </a:rPr>
              <a:t>©</a:t>
            </a:r>
            <a:r>
              <a:rPr lang="en-GB" sz="800" i="1">
                <a:latin typeface="Arial" charset="0"/>
              </a:rPr>
              <a:t> IPCRG 2007</a:t>
            </a:r>
          </a:p>
        </p:txBody>
      </p:sp>
      <p:pic>
        <p:nvPicPr>
          <p:cNvPr id="7" name="Picture 7"/>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8" name="Picture 8"/>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9" name="Rectangle 9"/>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a:defRPr/>
            </a:pPr>
            <a:r>
              <a:rPr lang="en-GB" sz="800" i="1">
                <a:latin typeface="Arial" charset="0"/>
                <a:cs typeface="Arial" charset="0"/>
              </a:rPr>
              <a:t>©</a:t>
            </a:r>
            <a:r>
              <a:rPr lang="en-GB" sz="800" i="1">
                <a:latin typeface="Arial" charset="0"/>
              </a:rPr>
              <a:t> IPCRG 2007</a:t>
            </a:r>
          </a:p>
        </p:txBody>
      </p:sp>
      <p:pic>
        <p:nvPicPr>
          <p:cNvPr id="10" name="Picture 10"/>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11" name="Picture 11"/>
          <p:cNvPicPr>
            <a:picLocks noChangeAspect="1" noChangeArrowheads="1"/>
          </p:cNvPicPr>
          <p:nvPr userDrawn="1"/>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12" name="Rectangle 12"/>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a:defRPr/>
            </a:pPr>
            <a:r>
              <a:rPr lang="en-GB" sz="800" i="1">
                <a:latin typeface="Arial" charset="0"/>
                <a:cs typeface="Arial" charset="0"/>
              </a:rPr>
              <a:t>©</a:t>
            </a:r>
            <a:r>
              <a:rPr lang="en-GB" sz="800" i="1">
                <a:latin typeface="Arial" charset="0"/>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4128"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charset="0"/>
        </a:defRPr>
      </a:lvl2pPr>
      <a:lvl3pPr algn="l" rtl="0" eaLnBrk="0" fontAlgn="base" hangingPunct="0">
        <a:spcBef>
          <a:spcPct val="0"/>
        </a:spcBef>
        <a:spcAft>
          <a:spcPct val="0"/>
        </a:spcAft>
        <a:defRPr sz="3500" b="1">
          <a:solidFill>
            <a:schemeClr val="tx2"/>
          </a:solidFill>
          <a:latin typeface="Arial" charset="0"/>
        </a:defRPr>
      </a:lvl3pPr>
      <a:lvl4pPr algn="l" rtl="0" eaLnBrk="0" fontAlgn="base" hangingPunct="0">
        <a:spcBef>
          <a:spcPct val="0"/>
        </a:spcBef>
        <a:spcAft>
          <a:spcPct val="0"/>
        </a:spcAft>
        <a:defRPr sz="3500" b="1">
          <a:solidFill>
            <a:schemeClr val="tx2"/>
          </a:solidFill>
          <a:latin typeface="Arial" charset="0"/>
        </a:defRPr>
      </a:lvl4pPr>
      <a:lvl5pPr algn="l" rtl="0" eaLnBrk="0" fontAlgn="base" hangingPunct="0">
        <a:spcBef>
          <a:spcPct val="0"/>
        </a:spcBef>
        <a:spcAft>
          <a:spcPct val="0"/>
        </a:spcAft>
        <a:defRPr sz="35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charset="0"/>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4129"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charset="0"/>
        </a:defRPr>
      </a:lvl2pPr>
      <a:lvl3pPr algn="l" rtl="0" eaLnBrk="0" fontAlgn="base" hangingPunct="0">
        <a:spcBef>
          <a:spcPct val="0"/>
        </a:spcBef>
        <a:spcAft>
          <a:spcPct val="0"/>
        </a:spcAft>
        <a:defRPr sz="3500" b="1">
          <a:solidFill>
            <a:schemeClr val="tx2"/>
          </a:solidFill>
          <a:latin typeface="Arial" charset="0"/>
        </a:defRPr>
      </a:lvl3pPr>
      <a:lvl4pPr algn="l" rtl="0" eaLnBrk="0" fontAlgn="base" hangingPunct="0">
        <a:spcBef>
          <a:spcPct val="0"/>
        </a:spcBef>
        <a:spcAft>
          <a:spcPct val="0"/>
        </a:spcAft>
        <a:defRPr sz="3500" b="1">
          <a:solidFill>
            <a:schemeClr val="tx2"/>
          </a:solidFill>
          <a:latin typeface="Arial" charset="0"/>
        </a:defRPr>
      </a:lvl4pPr>
      <a:lvl5pPr algn="l" rtl="0" eaLnBrk="0" fontAlgn="base" hangingPunct="0">
        <a:spcBef>
          <a:spcPct val="0"/>
        </a:spcBef>
        <a:spcAft>
          <a:spcPct val="0"/>
        </a:spcAft>
        <a:defRPr sz="35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charset="0"/>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jpeg"/><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jpeg"/><Relationship Id="rId7"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jpeg"/><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0.jpeg"/><Relationship Id="rId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12.jpeg"/><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0.jpeg"/><Relationship Id="rId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12.jpe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214313"/>
            <a:ext cx="9144000" cy="6430962"/>
            <a:chOff x="0" y="214313"/>
            <a:chExt cx="9144000" cy="6430962"/>
          </a:xfrm>
        </p:grpSpPr>
        <p:grpSp>
          <p:nvGrpSpPr>
            <p:cNvPr id="5127" name="Group 13"/>
            <p:cNvGrpSpPr>
              <a:grpSpLocks/>
            </p:cNvGrpSpPr>
            <p:nvPr/>
          </p:nvGrpSpPr>
          <p:grpSpPr bwMode="auto">
            <a:xfrm>
              <a:off x="0" y="4572000"/>
              <a:ext cx="9144000" cy="2073275"/>
              <a:chOff x="0" y="4572000"/>
              <a:chExt cx="9144000" cy="2073275"/>
            </a:xfrm>
          </p:grpSpPr>
          <p:sp>
            <p:nvSpPr>
              <p:cNvPr id="5129"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5130" name="Picture 8" descr="IMGP4022.JPG"/>
              <p:cNvPicPr>
                <a:picLocks noChangeAspect="1"/>
              </p:cNvPicPr>
              <p:nvPr/>
            </p:nvPicPr>
            <p:blipFill>
              <a:blip r:embed="rId3"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5131" name="Picture 8" descr="Picture2.jpg"/>
              <p:cNvPicPr>
                <a:picLocks noChangeAspect="1"/>
              </p:cNvPicPr>
              <p:nvPr/>
            </p:nvPicPr>
            <p:blipFill>
              <a:blip r:embed="rId4"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5132" name="Picture 6" descr="IMG_3627.JPG"/>
              <p:cNvPicPr>
                <a:picLocks noChangeAspect="1"/>
              </p:cNvPicPr>
              <p:nvPr/>
            </p:nvPicPr>
            <p:blipFill>
              <a:blip r:embed="rId5"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5133" name="Picture 5" descr="DSC01775.JPG"/>
              <p:cNvPicPr>
                <a:picLocks noChangeAspect="1"/>
              </p:cNvPicPr>
              <p:nvPr/>
            </p:nvPicPr>
            <p:blipFill>
              <a:blip r:embed="rId6" cstate="print"/>
              <a:srcRect l="23708" t="29167" r="23167"/>
              <a:stretch>
                <a:fillRect/>
              </a:stretch>
            </p:blipFill>
            <p:spPr bwMode="auto">
              <a:xfrm>
                <a:off x="142875" y="4572000"/>
                <a:ext cx="2071688" cy="2071688"/>
              </a:xfrm>
              <a:prstGeom prst="rect">
                <a:avLst/>
              </a:prstGeom>
              <a:noFill/>
              <a:ln w="9525">
                <a:noFill/>
                <a:miter lim="800000"/>
                <a:headEnd/>
                <a:tailEnd/>
              </a:ln>
            </p:spPr>
          </p:pic>
        </p:grpSp>
        <p:pic>
          <p:nvPicPr>
            <p:cNvPr id="5128"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sp>
        <p:nvSpPr>
          <p:cNvPr id="10" name="TextBox 9"/>
          <p:cNvSpPr txBox="1"/>
          <p:nvPr/>
        </p:nvSpPr>
        <p:spPr bwMode="auto">
          <a:xfrm>
            <a:off x="184150" y="3349441"/>
            <a:ext cx="8959850" cy="1015663"/>
          </a:xfrm>
          <a:prstGeom prst="rect">
            <a:avLst/>
          </a:prstGeom>
          <a:noFill/>
        </p:spPr>
        <p:txBody>
          <a:bodyPr wrap="square">
            <a:spAutoFit/>
          </a:bodyPr>
          <a:lstStyle/>
          <a:p>
            <a:pPr>
              <a:defRPr/>
            </a:pPr>
            <a:r>
              <a:rPr lang="en-GB" sz="3600" b="1" dirty="0">
                <a:solidFill>
                  <a:srgbClr val="FC1721"/>
                </a:solidFill>
                <a:latin typeface="+mn-lt"/>
              </a:rPr>
              <a:t>From needs to priorities. </a:t>
            </a:r>
          </a:p>
          <a:p>
            <a:pPr>
              <a:defRPr/>
            </a:pPr>
            <a:r>
              <a:rPr lang="en-GB" dirty="0">
                <a:solidFill>
                  <a:srgbClr val="FC1721"/>
                </a:solidFill>
                <a:latin typeface="Arial Narrow" pitchFamily="34" charset="0"/>
              </a:rPr>
              <a:t>Using a Delphi technique to </a:t>
            </a:r>
            <a:r>
              <a:rPr lang="en-GB" dirty="0" smtClean="0">
                <a:solidFill>
                  <a:srgbClr val="FC1721"/>
                </a:solidFill>
                <a:latin typeface="Arial Narrow" pitchFamily="34" charset="0"/>
              </a:rPr>
              <a:t>prioritise the </a:t>
            </a:r>
            <a:r>
              <a:rPr lang="en-GB" dirty="0">
                <a:solidFill>
                  <a:srgbClr val="FC1721"/>
                </a:solidFill>
                <a:latin typeface="Arial Narrow" pitchFamily="34" charset="0"/>
              </a:rPr>
              <a:t>IPCRG Research Needs Statement</a:t>
            </a:r>
          </a:p>
        </p:txBody>
      </p:sp>
      <p:sp>
        <p:nvSpPr>
          <p:cNvPr id="11" name="Rectangle 13"/>
          <p:cNvSpPr>
            <a:spLocks noChangeArrowheads="1"/>
          </p:cNvSpPr>
          <p:nvPr/>
        </p:nvSpPr>
        <p:spPr bwMode="auto">
          <a:xfrm>
            <a:off x="5940152" y="332656"/>
            <a:ext cx="2981715" cy="2554545"/>
          </a:xfrm>
          <a:prstGeom prst="rect">
            <a:avLst/>
          </a:prstGeom>
          <a:noFill/>
          <a:ln w="19050">
            <a:solidFill>
              <a:srgbClr val="074B88"/>
            </a:solidFill>
            <a:miter lim="800000"/>
            <a:headEnd/>
            <a:tailEnd/>
          </a:ln>
        </p:spPr>
        <p:txBody>
          <a:bodyPr wrap="square">
            <a:spAutoFit/>
          </a:bodyPr>
          <a:lstStyle/>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Osman </a:t>
            </a:r>
            <a:r>
              <a:rPr lang="en-GB" sz="2000" dirty="0" smtClean="0">
                <a:solidFill>
                  <a:srgbClr val="000000"/>
                </a:solidFill>
                <a:latin typeface="Arial Narrow" pitchFamily="34" charset="0"/>
                <a:cs typeface="Times New Roman" pitchFamily="18" charset="0"/>
              </a:rPr>
              <a:t>Yusuf</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Mike </a:t>
            </a:r>
            <a:r>
              <a:rPr lang="en-GB" sz="2000" dirty="0" smtClean="0">
                <a:solidFill>
                  <a:srgbClr val="000000"/>
                </a:solidFill>
                <a:latin typeface="Arial Narrow" pitchFamily="34" charset="0"/>
                <a:cs typeface="Times New Roman" pitchFamily="18" charset="0"/>
              </a:rPr>
              <a:t>Thomas</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Anders </a:t>
            </a:r>
            <a:r>
              <a:rPr lang="en-GB" sz="2000" dirty="0" smtClean="0">
                <a:solidFill>
                  <a:srgbClr val="000000"/>
                </a:solidFill>
                <a:latin typeface="Arial Narrow" pitchFamily="34" charset="0"/>
                <a:cs typeface="Times New Roman" pitchFamily="18" charset="0"/>
              </a:rPr>
              <a:t>Ostrem</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Ioanna </a:t>
            </a:r>
            <a:r>
              <a:rPr lang="en-GB" sz="2000" dirty="0" smtClean="0">
                <a:solidFill>
                  <a:srgbClr val="000000"/>
                </a:solidFill>
                <a:latin typeface="Arial Narrow" pitchFamily="34" charset="0"/>
                <a:cs typeface="Times New Roman" pitchFamily="18" charset="0"/>
              </a:rPr>
              <a:t>Tsiligianni</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Björn </a:t>
            </a:r>
            <a:r>
              <a:rPr lang="en-GB" sz="2000" dirty="0" smtClean="0">
                <a:solidFill>
                  <a:srgbClr val="000000"/>
                </a:solidFill>
                <a:latin typeface="Arial Narrow" pitchFamily="34" charset="0"/>
                <a:cs typeface="Times New Roman" pitchFamily="18" charset="0"/>
              </a:rPr>
              <a:t>Ställberg</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Miguel </a:t>
            </a:r>
            <a:r>
              <a:rPr lang="en-GB" sz="2000" dirty="0" smtClean="0">
                <a:solidFill>
                  <a:srgbClr val="000000"/>
                </a:solidFill>
                <a:latin typeface="Arial Narrow" pitchFamily="34" charset="0"/>
                <a:cs typeface="Times New Roman" pitchFamily="18" charset="0"/>
              </a:rPr>
              <a:t>Roman-Rodriguez</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Sian </a:t>
            </a:r>
            <a:r>
              <a:rPr lang="en-GB" sz="2000" dirty="0" smtClean="0">
                <a:solidFill>
                  <a:srgbClr val="000000"/>
                </a:solidFill>
                <a:latin typeface="Arial Narrow" pitchFamily="34" charset="0"/>
                <a:cs typeface="Times New Roman" pitchFamily="18" charset="0"/>
              </a:rPr>
              <a:t>Williams</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Hilary </a:t>
            </a:r>
            <a:r>
              <a:rPr lang="en-GB" sz="2000" dirty="0" smtClean="0">
                <a:solidFill>
                  <a:srgbClr val="000000"/>
                </a:solidFill>
                <a:latin typeface="Arial Narrow" pitchFamily="34" charset="0"/>
                <a:cs typeface="Times New Roman" pitchFamily="18" charset="0"/>
              </a:rPr>
              <a:t>Pinnock</a:t>
            </a:r>
            <a:endParaRPr lang="en-GB" sz="2000" dirty="0">
              <a:solidFill>
                <a:srgbClr val="000000"/>
              </a:solidFill>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26627"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26628"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26629"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26630"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26631"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26632"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6697663" y="857250"/>
            <a:ext cx="1825625" cy="646113"/>
          </a:xfrm>
          <a:prstGeom prst="rect">
            <a:avLst/>
          </a:prstGeom>
          <a:noFill/>
        </p:spPr>
        <p:txBody>
          <a:bodyPr wrap="none">
            <a:spAutoFit/>
          </a:bodyPr>
          <a:lstStyle/>
          <a:p>
            <a:pPr algn="r">
              <a:defRPr/>
            </a:pPr>
            <a:r>
              <a:rPr lang="en-GB" sz="3600" b="1" dirty="0">
                <a:solidFill>
                  <a:srgbClr val="FC1721"/>
                </a:solidFill>
                <a:latin typeface="+mn-lt"/>
              </a:rPr>
              <a:t>Method</a:t>
            </a:r>
          </a:p>
        </p:txBody>
      </p:sp>
      <p:sp>
        <p:nvSpPr>
          <p:cNvPr id="11" name="Rectangle 10"/>
          <p:cNvSpPr/>
          <p:nvPr/>
        </p:nvSpPr>
        <p:spPr>
          <a:xfrm>
            <a:off x="468313" y="2349500"/>
            <a:ext cx="8207375" cy="2031325"/>
          </a:xfrm>
          <a:prstGeom prst="rect">
            <a:avLst/>
          </a:prstGeom>
        </p:spPr>
        <p:txBody>
          <a:bodyPr>
            <a:spAutoFit/>
          </a:bodyPr>
          <a:lstStyle/>
          <a:p>
            <a:pPr>
              <a:defRPr/>
            </a:pPr>
            <a:r>
              <a:rPr lang="en-GB" b="1" dirty="0">
                <a:solidFill>
                  <a:srgbClr val="074B88"/>
                </a:solidFill>
                <a:latin typeface="Arial" pitchFamily="34" charset="0"/>
                <a:cs typeface="Arial" pitchFamily="34" charset="0"/>
              </a:rPr>
              <a:t>The questions</a:t>
            </a:r>
            <a:endParaRPr lang="en-GB" dirty="0">
              <a:solidFill>
                <a:srgbClr val="074B88"/>
              </a:solidFill>
              <a:latin typeface="Arial" pitchFamily="34" charset="0"/>
              <a:cs typeface="Arial" pitchFamily="34" charset="0"/>
            </a:endParaRPr>
          </a:p>
          <a:p>
            <a:pPr marL="365125" indent="-365125">
              <a:spcBef>
                <a:spcPts val="1200"/>
              </a:spcBef>
              <a:buClr>
                <a:srgbClr val="FF0000"/>
              </a:buClr>
              <a:buSzPct val="150000"/>
              <a:buFont typeface="Arial" pitchFamily="34" charset="0"/>
              <a:buChar char="•"/>
              <a:defRPr/>
            </a:pPr>
            <a:r>
              <a:rPr lang="en-GB" dirty="0">
                <a:latin typeface="Arial" pitchFamily="34" charset="0"/>
                <a:cs typeface="Arial" pitchFamily="34" charset="0"/>
              </a:rPr>
              <a:t>145 questions</a:t>
            </a:r>
          </a:p>
          <a:p>
            <a:pPr marL="365125" indent="-365125">
              <a:spcBef>
                <a:spcPts val="1200"/>
              </a:spcBef>
              <a:buClr>
                <a:srgbClr val="FF0000"/>
              </a:buClr>
              <a:buSzPct val="150000"/>
              <a:buFont typeface="Arial" pitchFamily="34" charset="0"/>
              <a:buChar char="•"/>
              <a:defRPr/>
            </a:pPr>
            <a:r>
              <a:rPr lang="en-GB" dirty="0">
                <a:latin typeface="Arial" pitchFamily="34" charset="0"/>
                <a:cs typeface="Arial" pitchFamily="34" charset="0"/>
              </a:rPr>
              <a:t>Five </a:t>
            </a:r>
            <a:r>
              <a:rPr lang="en-GB" dirty="0" smtClean="0">
                <a:latin typeface="Arial" pitchFamily="34" charset="0"/>
                <a:cs typeface="Arial" pitchFamily="34" charset="0"/>
              </a:rPr>
              <a:t>disease area</a:t>
            </a:r>
          </a:p>
          <a:p>
            <a:pPr marL="365125" indent="-365125">
              <a:spcBef>
                <a:spcPts val="1200"/>
              </a:spcBef>
              <a:buClr>
                <a:srgbClr val="FF0000"/>
              </a:buClr>
              <a:buSzPct val="150000"/>
              <a:buFont typeface="Arial" pitchFamily="34" charset="0"/>
              <a:buChar char="•"/>
              <a:defRPr/>
            </a:pPr>
            <a:r>
              <a:rPr lang="en-GB" dirty="0" smtClean="0">
                <a:latin typeface="Arial" pitchFamily="34" charset="0"/>
                <a:cs typeface="Arial" pitchFamily="34" charset="0"/>
              </a:rPr>
              <a:t>Score </a:t>
            </a:r>
            <a:r>
              <a:rPr lang="en-GB" dirty="0">
                <a:latin typeface="Arial" pitchFamily="34" charset="0"/>
                <a:cs typeface="Arial" pitchFamily="34" charset="0"/>
              </a:rPr>
              <a:t>1 (low) to 5 (top) </a:t>
            </a:r>
          </a:p>
        </p:txBody>
      </p:sp>
      <p:grpSp>
        <p:nvGrpSpPr>
          <p:cNvPr id="26635" name="Group 15"/>
          <p:cNvGrpSpPr>
            <a:grpSpLocks/>
          </p:cNvGrpSpPr>
          <p:nvPr/>
        </p:nvGrpSpPr>
        <p:grpSpPr bwMode="auto">
          <a:xfrm>
            <a:off x="2916238" y="260350"/>
            <a:ext cx="3527425" cy="2592388"/>
            <a:chOff x="2915816" y="259920"/>
            <a:chExt cx="3527788" cy="2593017"/>
          </a:xfrm>
        </p:grpSpPr>
        <p:sp>
          <p:nvSpPr>
            <p:cNvPr id="26637" name="Rectangle 14"/>
            <p:cNvSpPr>
              <a:spLocks noChangeArrowheads="1"/>
            </p:cNvSpPr>
            <p:nvPr/>
          </p:nvSpPr>
          <p:spPr bwMode="auto">
            <a:xfrm>
              <a:off x="2915816" y="2348881"/>
              <a:ext cx="2952328" cy="504056"/>
            </a:xfrm>
            <a:prstGeom prst="rect">
              <a:avLst/>
            </a:prstGeom>
            <a:solidFill>
              <a:schemeClr val="bg1"/>
            </a:solidFill>
            <a:ln w="9525" algn="ctr">
              <a:noFill/>
              <a:round/>
              <a:headEnd/>
              <a:tailEnd/>
            </a:ln>
          </p:spPr>
          <p:txBody>
            <a:bodyPr/>
            <a:lstStyle/>
            <a:p>
              <a:endParaRPr lang="en-GB"/>
            </a:p>
          </p:txBody>
        </p:sp>
        <p:pic>
          <p:nvPicPr>
            <p:cNvPr id="12" name="Picture 11" descr="IPCRG RNS supplement.jpg"/>
            <p:cNvPicPr>
              <a:picLocks noChangeAspect="1"/>
            </p:cNvPicPr>
            <p:nvPr/>
          </p:nvPicPr>
          <p:blipFill>
            <a:blip r:embed="rId8" cstate="print"/>
            <a:stretch>
              <a:fillRect/>
            </a:stretch>
          </p:blipFill>
          <p:spPr bwMode="auto">
            <a:xfrm>
              <a:off x="4498716" y="259920"/>
              <a:ext cx="1944888" cy="2581901"/>
            </a:xfrm>
            <a:prstGeom prst="rect">
              <a:avLst/>
            </a:prstGeom>
            <a:ln w="3175">
              <a:solidFill>
                <a:schemeClr val="bg1">
                  <a:lumMod val="50000"/>
                </a:schemeClr>
              </a:solidFill>
            </a:ln>
            <a:effectLst>
              <a:outerShdw blurRad="50800" dist="76200" dir="2700000" algn="tl" rotWithShape="0">
                <a:prstClr val="black">
                  <a:alpha val="40000"/>
                </a:prstClr>
              </a:outerShdw>
            </a:effectLst>
          </p:spPr>
        </p:pic>
      </p:grpSp>
      <p:sp>
        <p:nvSpPr>
          <p:cNvPr id="26636" name="Rectangle 13"/>
          <p:cNvSpPr>
            <a:spLocks noChangeArrowheads="1"/>
          </p:cNvSpPr>
          <p:nvPr/>
        </p:nvSpPr>
        <p:spPr bwMode="auto">
          <a:xfrm>
            <a:off x="468313" y="4494213"/>
            <a:ext cx="8207375" cy="461962"/>
          </a:xfrm>
          <a:prstGeom prst="rect">
            <a:avLst/>
          </a:prstGeom>
          <a:noFill/>
          <a:ln w="9525">
            <a:noFill/>
            <a:miter lim="800000"/>
            <a:headEnd/>
            <a:tailEnd/>
          </a:ln>
        </p:spPr>
        <p:txBody>
          <a:bodyPr>
            <a:spAutoFit/>
          </a:bodyPr>
          <a:lstStyle/>
          <a:p>
            <a:r>
              <a:rPr lang="en-GB" b="1" dirty="0">
                <a:latin typeface="Arial" charset="0"/>
                <a:cs typeface="Arial" charset="0"/>
              </a:rPr>
              <a:t>Feedback the median score for subsequent round</a:t>
            </a:r>
            <a:endParaRPr lang="en-GB" dirty="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2765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27652"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27653"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27654"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27655"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27656"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6697663" y="857250"/>
            <a:ext cx="1825625" cy="646113"/>
          </a:xfrm>
          <a:prstGeom prst="rect">
            <a:avLst/>
          </a:prstGeom>
          <a:noFill/>
        </p:spPr>
        <p:txBody>
          <a:bodyPr wrap="none">
            <a:spAutoFit/>
          </a:bodyPr>
          <a:lstStyle/>
          <a:p>
            <a:pPr algn="r">
              <a:defRPr/>
            </a:pPr>
            <a:r>
              <a:rPr lang="en-GB" sz="3600" b="1" dirty="0">
                <a:solidFill>
                  <a:srgbClr val="FC1721"/>
                </a:solidFill>
                <a:latin typeface="+mn-lt"/>
              </a:rPr>
              <a:t>Method</a:t>
            </a:r>
          </a:p>
        </p:txBody>
      </p:sp>
      <p:grpSp>
        <p:nvGrpSpPr>
          <p:cNvPr id="2" name="Group 11"/>
          <p:cNvGrpSpPr>
            <a:grpSpLocks/>
          </p:cNvGrpSpPr>
          <p:nvPr/>
        </p:nvGrpSpPr>
        <p:grpSpPr bwMode="auto">
          <a:xfrm>
            <a:off x="0" y="2393950"/>
            <a:ext cx="9144000" cy="4464050"/>
            <a:chOff x="0" y="2393950"/>
            <a:chExt cx="9144000" cy="4464050"/>
          </a:xfrm>
        </p:grpSpPr>
        <p:sp>
          <p:nvSpPr>
            <p:cNvPr id="27659" name="Rectangle 18"/>
            <p:cNvSpPr>
              <a:spLocks noChangeArrowheads="1"/>
            </p:cNvSpPr>
            <p:nvPr/>
          </p:nvSpPr>
          <p:spPr bwMode="auto">
            <a:xfrm>
              <a:off x="0" y="2393950"/>
              <a:ext cx="9144000" cy="4464050"/>
            </a:xfrm>
            <a:prstGeom prst="rect">
              <a:avLst/>
            </a:prstGeom>
            <a:solidFill>
              <a:schemeClr val="bg1"/>
            </a:solidFill>
            <a:ln w="28575" algn="ctr">
              <a:solidFill>
                <a:schemeClr val="tx1"/>
              </a:solidFill>
              <a:round/>
              <a:headEnd/>
              <a:tailEnd/>
            </a:ln>
          </p:spPr>
          <p:txBody>
            <a:bodyPr/>
            <a:lstStyle/>
            <a:p>
              <a:endParaRPr lang="en-GB"/>
            </a:p>
          </p:txBody>
        </p:sp>
        <p:pic>
          <p:nvPicPr>
            <p:cNvPr id="27660" name="Picture 2"/>
            <p:cNvPicPr>
              <a:picLocks noChangeAspect="1" noChangeArrowheads="1"/>
            </p:cNvPicPr>
            <p:nvPr/>
          </p:nvPicPr>
          <p:blipFill>
            <a:blip r:embed="rId8" cstate="print"/>
            <a:srcRect/>
            <a:stretch>
              <a:fillRect/>
            </a:stretch>
          </p:blipFill>
          <p:spPr bwMode="auto">
            <a:xfrm>
              <a:off x="161925" y="2560638"/>
              <a:ext cx="8820150" cy="41814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28675"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28676"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28677"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28678"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28679"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28680"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6697663" y="857250"/>
            <a:ext cx="1825625" cy="646113"/>
          </a:xfrm>
          <a:prstGeom prst="rect">
            <a:avLst/>
          </a:prstGeom>
          <a:noFill/>
        </p:spPr>
        <p:txBody>
          <a:bodyPr wrap="none">
            <a:spAutoFit/>
          </a:bodyPr>
          <a:lstStyle/>
          <a:p>
            <a:pPr algn="r">
              <a:defRPr/>
            </a:pPr>
            <a:r>
              <a:rPr lang="en-GB" sz="3600" b="1" dirty="0">
                <a:solidFill>
                  <a:srgbClr val="FC1721"/>
                </a:solidFill>
                <a:latin typeface="+mn-lt"/>
              </a:rPr>
              <a:t>Method</a:t>
            </a:r>
          </a:p>
        </p:txBody>
      </p:sp>
      <p:sp>
        <p:nvSpPr>
          <p:cNvPr id="28685" name="Rectangle 10"/>
          <p:cNvSpPr>
            <a:spLocks noChangeArrowheads="1"/>
          </p:cNvSpPr>
          <p:nvPr/>
        </p:nvSpPr>
        <p:spPr bwMode="auto">
          <a:xfrm>
            <a:off x="468313" y="2349500"/>
            <a:ext cx="3887787" cy="461963"/>
          </a:xfrm>
          <a:prstGeom prst="rect">
            <a:avLst/>
          </a:prstGeom>
          <a:noFill/>
          <a:ln w="9525">
            <a:noFill/>
            <a:miter lim="800000"/>
            <a:headEnd/>
            <a:tailEnd/>
          </a:ln>
        </p:spPr>
        <p:txBody>
          <a:bodyPr>
            <a:spAutoFit/>
          </a:bodyPr>
          <a:lstStyle/>
          <a:p>
            <a:r>
              <a:rPr lang="en-GB" b="1">
                <a:latin typeface="Arial" charset="0"/>
                <a:cs typeface="Arial" charset="0"/>
              </a:rPr>
              <a:t>Defining priority </a:t>
            </a:r>
            <a:endParaRPr lang="en-GB">
              <a:latin typeface="Arial" charset="0"/>
              <a:cs typeface="Arial" charset="0"/>
            </a:endParaRPr>
          </a:p>
        </p:txBody>
      </p:sp>
      <p:grpSp>
        <p:nvGrpSpPr>
          <p:cNvPr id="2" name="Group 22"/>
          <p:cNvGrpSpPr>
            <a:grpSpLocks/>
          </p:cNvGrpSpPr>
          <p:nvPr/>
        </p:nvGrpSpPr>
        <p:grpSpPr bwMode="auto">
          <a:xfrm>
            <a:off x="144463" y="2852738"/>
            <a:ext cx="3995737" cy="2087562"/>
            <a:chOff x="144463" y="2852738"/>
            <a:chExt cx="3995737" cy="2087562"/>
          </a:xfrm>
        </p:grpSpPr>
        <p:sp>
          <p:nvSpPr>
            <p:cNvPr id="19" name="Rectangle 18"/>
            <p:cNvSpPr/>
            <p:nvPr/>
          </p:nvSpPr>
          <p:spPr bwMode="auto">
            <a:xfrm>
              <a:off x="144463" y="2852738"/>
              <a:ext cx="3706812" cy="208756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sp>
          <p:nvSpPr>
            <p:cNvPr id="28699" name="Rectangle 13"/>
            <p:cNvSpPr>
              <a:spLocks noChangeArrowheads="1"/>
            </p:cNvSpPr>
            <p:nvPr/>
          </p:nvSpPr>
          <p:spPr bwMode="auto">
            <a:xfrm>
              <a:off x="252413" y="2908300"/>
              <a:ext cx="3887787" cy="2032000"/>
            </a:xfrm>
            <a:prstGeom prst="rect">
              <a:avLst/>
            </a:prstGeom>
            <a:noFill/>
            <a:ln w="9525">
              <a:noFill/>
              <a:miter lim="800000"/>
              <a:headEnd/>
              <a:tailEnd/>
            </a:ln>
          </p:spPr>
          <p:txBody>
            <a:bodyPr>
              <a:spAutoFit/>
            </a:bodyPr>
            <a:lstStyle/>
            <a:p>
              <a:pPr marL="365125" indent="-365125">
                <a:spcBef>
                  <a:spcPts val="1200"/>
                </a:spcBef>
                <a:buClr>
                  <a:srgbClr val="FF0000"/>
                </a:buClr>
                <a:buSzPct val="150000"/>
              </a:pPr>
              <a:r>
                <a:rPr lang="en-GB">
                  <a:latin typeface="Arial" charset="0"/>
                  <a:cs typeface="Arial" charset="0"/>
                </a:rPr>
                <a:t>First round</a:t>
              </a:r>
            </a:p>
            <a:p>
              <a:pPr marL="365125" indent="-365125">
                <a:spcBef>
                  <a:spcPts val="1200"/>
                </a:spcBef>
                <a:buClr>
                  <a:srgbClr val="FF0000"/>
                </a:buClr>
                <a:buSzPct val="150000"/>
                <a:buFont typeface="Arial" charset="0"/>
                <a:buChar char="•"/>
              </a:pPr>
              <a:r>
                <a:rPr lang="en-GB">
                  <a:latin typeface="Arial" charset="0"/>
                  <a:cs typeface="Arial" charset="0"/>
                </a:rPr>
                <a:t>Clinical importance</a:t>
              </a:r>
            </a:p>
            <a:p>
              <a:pPr marL="365125" indent="-365125">
                <a:spcBef>
                  <a:spcPts val="1200"/>
                </a:spcBef>
                <a:buClr>
                  <a:srgbClr val="FF0000"/>
                </a:buClr>
                <a:buSzPct val="150000"/>
                <a:buFont typeface="Arial" charset="0"/>
                <a:buChar char="•"/>
              </a:pPr>
              <a:r>
                <a:rPr lang="en-GB">
                  <a:latin typeface="Arial" charset="0"/>
                  <a:cs typeface="Arial" charset="0"/>
                </a:rPr>
                <a:t>Feasibility</a:t>
              </a:r>
            </a:p>
            <a:p>
              <a:pPr marL="365125" indent="-365125">
                <a:spcBef>
                  <a:spcPts val="1200"/>
                </a:spcBef>
                <a:buClr>
                  <a:srgbClr val="FF0000"/>
                </a:buClr>
                <a:buSzPct val="150000"/>
                <a:buFont typeface="Arial" charset="0"/>
                <a:buChar char="•"/>
              </a:pPr>
              <a:r>
                <a:rPr lang="en-GB">
                  <a:latin typeface="Arial" charset="0"/>
                  <a:cs typeface="Arial" charset="0"/>
                </a:rPr>
                <a:t>International relevance</a:t>
              </a:r>
            </a:p>
          </p:txBody>
        </p:sp>
      </p:grpSp>
      <p:grpSp>
        <p:nvGrpSpPr>
          <p:cNvPr id="3" name="Group 26"/>
          <p:cNvGrpSpPr>
            <a:grpSpLocks/>
          </p:cNvGrpSpPr>
          <p:nvPr/>
        </p:nvGrpSpPr>
        <p:grpSpPr bwMode="auto">
          <a:xfrm>
            <a:off x="3059113" y="2852738"/>
            <a:ext cx="3384550" cy="2808287"/>
            <a:chOff x="3059113" y="2852738"/>
            <a:chExt cx="3384550" cy="2808287"/>
          </a:xfrm>
        </p:grpSpPr>
        <p:sp>
          <p:nvSpPr>
            <p:cNvPr id="21" name="Rectangle 20"/>
            <p:cNvSpPr/>
            <p:nvPr/>
          </p:nvSpPr>
          <p:spPr bwMode="auto">
            <a:xfrm>
              <a:off x="4500563" y="2852738"/>
              <a:ext cx="1943100" cy="208756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sp>
          <p:nvSpPr>
            <p:cNvPr id="28696" name="TextBox 13"/>
            <p:cNvSpPr txBox="1">
              <a:spLocks noChangeArrowheads="1"/>
            </p:cNvSpPr>
            <p:nvPr/>
          </p:nvSpPr>
          <p:spPr bwMode="auto">
            <a:xfrm>
              <a:off x="4806950" y="2908300"/>
              <a:ext cx="1349375" cy="461963"/>
            </a:xfrm>
            <a:prstGeom prst="rect">
              <a:avLst/>
            </a:prstGeom>
            <a:noFill/>
            <a:ln w="9525">
              <a:noFill/>
              <a:miter lim="800000"/>
              <a:headEnd/>
              <a:tailEnd/>
            </a:ln>
          </p:spPr>
          <p:txBody>
            <a:bodyPr wrap="none">
              <a:spAutoFit/>
            </a:bodyPr>
            <a:lstStyle/>
            <a:p>
              <a:r>
                <a:rPr lang="en-GB">
                  <a:latin typeface="Arial" charset="0"/>
                  <a:cs typeface="Arial" charset="0"/>
                </a:rPr>
                <a:t>Round 2</a:t>
              </a:r>
            </a:p>
          </p:txBody>
        </p:sp>
        <p:sp>
          <p:nvSpPr>
            <p:cNvPr id="23569" name="Curved Up Arrow 17"/>
            <p:cNvSpPr>
              <a:spLocks noChangeArrowheads="1"/>
            </p:cNvSpPr>
            <p:nvPr/>
          </p:nvSpPr>
          <p:spPr bwMode="auto">
            <a:xfrm>
              <a:off x="3059113" y="4940300"/>
              <a:ext cx="2520950" cy="720725"/>
            </a:xfrm>
            <a:prstGeom prst="curvedUpArrow">
              <a:avLst>
                <a:gd name="adj1" fmla="val 54815"/>
                <a:gd name="adj2" fmla="val 198970"/>
                <a:gd name="adj3" fmla="val 44537"/>
              </a:avLst>
            </a:prstGeom>
            <a:solidFill>
              <a:schemeClr val="bg1">
                <a:lumMod val="85000"/>
              </a:schemeClr>
            </a:solidFill>
            <a:ln w="9525" algn="ctr">
              <a:solidFill>
                <a:schemeClr val="tx1"/>
              </a:solidFill>
              <a:round/>
              <a:headEnd/>
              <a:tailEnd/>
            </a:ln>
          </p:spPr>
          <p:txBody>
            <a:bodyPr/>
            <a:lstStyle/>
            <a:p>
              <a:pPr>
                <a:defRPr/>
              </a:pPr>
              <a:endParaRPr lang="en-GB"/>
            </a:p>
          </p:txBody>
        </p:sp>
      </p:grpSp>
      <p:grpSp>
        <p:nvGrpSpPr>
          <p:cNvPr id="4" name="Group 28"/>
          <p:cNvGrpSpPr>
            <a:grpSpLocks/>
          </p:cNvGrpSpPr>
          <p:nvPr/>
        </p:nvGrpSpPr>
        <p:grpSpPr bwMode="auto">
          <a:xfrm>
            <a:off x="5940425" y="2852738"/>
            <a:ext cx="2952750" cy="2808287"/>
            <a:chOff x="5940425" y="2852738"/>
            <a:chExt cx="2952750" cy="2808287"/>
          </a:xfrm>
        </p:grpSpPr>
        <p:sp>
          <p:nvSpPr>
            <p:cNvPr id="23570" name="Curved Up Arrow 18"/>
            <p:cNvSpPr>
              <a:spLocks noChangeArrowheads="1"/>
            </p:cNvSpPr>
            <p:nvPr/>
          </p:nvSpPr>
          <p:spPr bwMode="auto">
            <a:xfrm>
              <a:off x="5940425" y="4940300"/>
              <a:ext cx="2519363" cy="720725"/>
            </a:xfrm>
            <a:prstGeom prst="curvedUpArrow">
              <a:avLst>
                <a:gd name="adj1" fmla="val 54781"/>
                <a:gd name="adj2" fmla="val 198844"/>
                <a:gd name="adj3" fmla="val 44537"/>
              </a:avLst>
            </a:prstGeom>
            <a:solidFill>
              <a:schemeClr val="bg1">
                <a:lumMod val="85000"/>
              </a:schemeClr>
            </a:solidFill>
            <a:ln w="9525" algn="ctr">
              <a:solidFill>
                <a:schemeClr val="tx1"/>
              </a:solidFill>
              <a:round/>
              <a:headEnd/>
              <a:tailEnd/>
            </a:ln>
          </p:spPr>
          <p:txBody>
            <a:bodyPr/>
            <a:lstStyle/>
            <a:p>
              <a:pPr>
                <a:defRPr/>
              </a:pPr>
              <a:endParaRPr lang="en-GB"/>
            </a:p>
          </p:txBody>
        </p:sp>
        <p:sp>
          <p:nvSpPr>
            <p:cNvPr id="20" name="Rectangle 19"/>
            <p:cNvSpPr/>
            <p:nvPr/>
          </p:nvSpPr>
          <p:spPr bwMode="auto">
            <a:xfrm>
              <a:off x="6948488" y="2852738"/>
              <a:ext cx="1944687" cy="208756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sp>
          <p:nvSpPr>
            <p:cNvPr id="28694" name="TextBox 13"/>
            <p:cNvSpPr txBox="1">
              <a:spLocks noChangeArrowheads="1"/>
            </p:cNvSpPr>
            <p:nvPr/>
          </p:nvSpPr>
          <p:spPr bwMode="auto">
            <a:xfrm>
              <a:off x="7183438" y="2908300"/>
              <a:ext cx="1349375" cy="461963"/>
            </a:xfrm>
            <a:prstGeom prst="rect">
              <a:avLst/>
            </a:prstGeom>
            <a:noFill/>
            <a:ln w="9525">
              <a:noFill/>
              <a:miter lim="800000"/>
              <a:headEnd/>
              <a:tailEnd/>
            </a:ln>
          </p:spPr>
          <p:txBody>
            <a:bodyPr wrap="none">
              <a:spAutoFit/>
            </a:bodyPr>
            <a:lstStyle/>
            <a:p>
              <a:r>
                <a:rPr lang="en-GB">
                  <a:latin typeface="Arial" charset="0"/>
                  <a:cs typeface="Arial" charset="0"/>
                </a:rPr>
                <a:t>Round 3</a:t>
              </a:r>
            </a:p>
          </p:txBody>
        </p:sp>
      </p:grpSp>
      <p:grpSp>
        <p:nvGrpSpPr>
          <p:cNvPr id="5" name="Group 29"/>
          <p:cNvGrpSpPr>
            <a:grpSpLocks/>
          </p:cNvGrpSpPr>
          <p:nvPr/>
        </p:nvGrpSpPr>
        <p:grpSpPr bwMode="auto">
          <a:xfrm>
            <a:off x="6443663" y="3571875"/>
            <a:ext cx="2376487" cy="1201738"/>
            <a:chOff x="6443663" y="3571875"/>
            <a:chExt cx="2376487" cy="1201738"/>
          </a:xfrm>
        </p:grpSpPr>
        <p:cxnSp>
          <p:nvCxnSpPr>
            <p:cNvPr id="28690" name="Straight Arrow Connector 22"/>
            <p:cNvCxnSpPr>
              <a:cxnSpLocks noChangeShapeType="1"/>
            </p:cNvCxnSpPr>
            <p:nvPr/>
          </p:nvCxnSpPr>
          <p:spPr bwMode="auto">
            <a:xfrm>
              <a:off x="6443663" y="4148138"/>
              <a:ext cx="504825" cy="1587"/>
            </a:xfrm>
            <a:prstGeom prst="straightConnector1">
              <a:avLst/>
            </a:prstGeom>
            <a:noFill/>
            <a:ln w="57150" algn="ctr">
              <a:solidFill>
                <a:schemeClr val="tx1"/>
              </a:solidFill>
              <a:round/>
              <a:headEnd/>
              <a:tailEnd type="arrow" w="med" len="med"/>
            </a:ln>
          </p:spPr>
        </p:cxnSp>
        <p:sp>
          <p:nvSpPr>
            <p:cNvPr id="28691" name="Rectangle 14"/>
            <p:cNvSpPr>
              <a:spLocks noChangeArrowheads="1"/>
            </p:cNvSpPr>
            <p:nvPr/>
          </p:nvSpPr>
          <p:spPr bwMode="auto">
            <a:xfrm>
              <a:off x="7099300" y="3571875"/>
              <a:ext cx="1720850" cy="1201738"/>
            </a:xfrm>
            <a:prstGeom prst="rect">
              <a:avLst/>
            </a:prstGeom>
            <a:noFill/>
            <a:ln w="9525">
              <a:noFill/>
              <a:miter lim="800000"/>
              <a:headEnd/>
              <a:tailEnd/>
            </a:ln>
          </p:spPr>
          <p:txBody>
            <a:bodyPr>
              <a:spAutoFit/>
            </a:bodyPr>
            <a:lstStyle/>
            <a:p>
              <a:pPr marL="273050" indent="-273050">
                <a:buClr>
                  <a:srgbClr val="FF0000"/>
                </a:buClr>
                <a:buSzPct val="150000"/>
                <a:buFont typeface="Arial" charset="0"/>
                <a:buChar char="•"/>
              </a:pPr>
              <a:r>
                <a:rPr lang="en-GB">
                  <a:solidFill>
                    <a:srgbClr val="074B88"/>
                  </a:solidFill>
                  <a:latin typeface="Arial" charset="0"/>
                  <a:cs typeface="Arial" charset="0"/>
                </a:rPr>
                <a:t>Priority for the IPCRG</a:t>
              </a:r>
            </a:p>
          </p:txBody>
        </p:sp>
      </p:grpSp>
      <p:grpSp>
        <p:nvGrpSpPr>
          <p:cNvPr id="6" name="Group 27"/>
          <p:cNvGrpSpPr>
            <a:grpSpLocks/>
          </p:cNvGrpSpPr>
          <p:nvPr/>
        </p:nvGrpSpPr>
        <p:grpSpPr bwMode="auto">
          <a:xfrm>
            <a:off x="3678238" y="3068638"/>
            <a:ext cx="2687637" cy="1862137"/>
            <a:chOff x="3678238" y="3068638"/>
            <a:chExt cx="2687637" cy="1862137"/>
          </a:xfrm>
        </p:grpSpPr>
        <p:sp>
          <p:nvSpPr>
            <p:cNvPr id="28688" name="TextBox 15"/>
            <p:cNvSpPr txBox="1">
              <a:spLocks noChangeArrowheads="1"/>
            </p:cNvSpPr>
            <p:nvPr/>
          </p:nvSpPr>
          <p:spPr bwMode="auto">
            <a:xfrm>
              <a:off x="3678238" y="3068638"/>
              <a:ext cx="893762" cy="1862137"/>
            </a:xfrm>
            <a:prstGeom prst="rect">
              <a:avLst/>
            </a:prstGeom>
            <a:noFill/>
            <a:ln w="9525">
              <a:noFill/>
              <a:miter lim="800000"/>
              <a:headEnd/>
              <a:tailEnd/>
            </a:ln>
          </p:spPr>
          <p:txBody>
            <a:bodyPr wrap="none">
              <a:spAutoFit/>
            </a:bodyPr>
            <a:lstStyle/>
            <a:p>
              <a:r>
                <a:rPr lang="en-GB" sz="11500"/>
                <a:t>}</a:t>
              </a:r>
            </a:p>
          </p:txBody>
        </p:sp>
        <p:sp>
          <p:nvSpPr>
            <p:cNvPr id="28689" name="Rectangle 14"/>
            <p:cNvSpPr>
              <a:spLocks noChangeArrowheads="1"/>
            </p:cNvSpPr>
            <p:nvPr/>
          </p:nvSpPr>
          <p:spPr bwMode="auto">
            <a:xfrm>
              <a:off x="4645025" y="3571875"/>
              <a:ext cx="1720850" cy="1201738"/>
            </a:xfrm>
            <a:prstGeom prst="rect">
              <a:avLst/>
            </a:prstGeom>
            <a:noFill/>
            <a:ln w="9525">
              <a:noFill/>
              <a:miter lim="800000"/>
              <a:headEnd/>
              <a:tailEnd/>
            </a:ln>
          </p:spPr>
          <p:txBody>
            <a:bodyPr>
              <a:spAutoFit/>
            </a:bodyPr>
            <a:lstStyle/>
            <a:p>
              <a:pPr marL="273050" indent="-273050">
                <a:buClr>
                  <a:srgbClr val="FF0000"/>
                </a:buClr>
                <a:buSzPct val="150000"/>
                <a:buFont typeface="Arial" charset="0"/>
                <a:buChar char="•"/>
              </a:pPr>
              <a:r>
                <a:rPr lang="en-GB">
                  <a:solidFill>
                    <a:srgbClr val="074B88"/>
                  </a:solidFill>
                  <a:latin typeface="Arial" charset="0"/>
                  <a:cs typeface="Arial" charset="0"/>
                </a:rPr>
                <a:t>Priority for the IPCRG</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29699" name="Rectangle 6"/>
          <p:cNvSpPr>
            <a:spLocks noChangeArrowheads="1"/>
          </p:cNvSpPr>
          <p:nvPr/>
        </p:nvSpPr>
        <p:spPr bwMode="auto">
          <a:xfrm>
            <a:off x="4857750" y="6215063"/>
            <a:ext cx="4286250" cy="5238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a:p>
            <a:pPr algn="r"/>
            <a:r>
              <a:rPr lang="en-GB" sz="1400">
                <a:solidFill>
                  <a:schemeClr val="bg1"/>
                </a:solidFill>
                <a:latin typeface="Arial" charset="0"/>
              </a:rPr>
              <a:t>10</a:t>
            </a:r>
            <a:endParaRPr lang="en-GB" sz="1400">
              <a:latin typeface="Arial" charset="0"/>
            </a:endParaRPr>
          </a:p>
        </p:txBody>
      </p:sp>
      <p:pic>
        <p:nvPicPr>
          <p:cNvPr id="29700"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29701"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29702"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29703"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29704"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6697663" y="857250"/>
            <a:ext cx="1825625" cy="646113"/>
          </a:xfrm>
          <a:prstGeom prst="rect">
            <a:avLst/>
          </a:prstGeom>
          <a:noFill/>
        </p:spPr>
        <p:txBody>
          <a:bodyPr wrap="none">
            <a:spAutoFit/>
          </a:bodyPr>
          <a:lstStyle/>
          <a:p>
            <a:pPr algn="r">
              <a:defRPr/>
            </a:pPr>
            <a:r>
              <a:rPr lang="en-GB" sz="3600" b="1" dirty="0">
                <a:solidFill>
                  <a:srgbClr val="FC1721"/>
                </a:solidFill>
                <a:latin typeface="+mn-lt"/>
              </a:rPr>
              <a:t>Method</a:t>
            </a:r>
          </a:p>
        </p:txBody>
      </p:sp>
      <p:grpSp>
        <p:nvGrpSpPr>
          <p:cNvPr id="2" name="Group 11"/>
          <p:cNvGrpSpPr>
            <a:grpSpLocks/>
          </p:cNvGrpSpPr>
          <p:nvPr/>
        </p:nvGrpSpPr>
        <p:grpSpPr bwMode="auto">
          <a:xfrm>
            <a:off x="468313" y="2349500"/>
            <a:ext cx="8064500" cy="2374900"/>
            <a:chOff x="468313" y="2349500"/>
            <a:chExt cx="8064500" cy="2374900"/>
          </a:xfrm>
        </p:grpSpPr>
        <p:sp>
          <p:nvSpPr>
            <p:cNvPr id="29707" name="Rectangle 10"/>
            <p:cNvSpPr>
              <a:spLocks noChangeArrowheads="1"/>
            </p:cNvSpPr>
            <p:nvPr/>
          </p:nvSpPr>
          <p:spPr bwMode="auto">
            <a:xfrm>
              <a:off x="468313" y="2349500"/>
              <a:ext cx="3887787" cy="461963"/>
            </a:xfrm>
            <a:prstGeom prst="rect">
              <a:avLst/>
            </a:prstGeom>
            <a:noFill/>
            <a:ln w="9525">
              <a:noFill/>
              <a:miter lim="800000"/>
              <a:headEnd/>
              <a:tailEnd/>
            </a:ln>
          </p:spPr>
          <p:txBody>
            <a:bodyPr>
              <a:spAutoFit/>
            </a:bodyPr>
            <a:lstStyle/>
            <a:p>
              <a:r>
                <a:rPr lang="en-GB" b="1">
                  <a:latin typeface="Arial" charset="0"/>
                  <a:cs typeface="Arial" charset="0"/>
                </a:rPr>
                <a:t>Defining consensus </a:t>
              </a:r>
            </a:p>
          </p:txBody>
        </p:sp>
        <p:sp>
          <p:nvSpPr>
            <p:cNvPr id="29708" name="TextBox 13"/>
            <p:cNvSpPr txBox="1">
              <a:spLocks noChangeArrowheads="1"/>
            </p:cNvSpPr>
            <p:nvPr/>
          </p:nvSpPr>
          <p:spPr bwMode="auto">
            <a:xfrm>
              <a:off x="684213" y="3155950"/>
              <a:ext cx="7848600" cy="1568450"/>
            </a:xfrm>
            <a:prstGeom prst="rect">
              <a:avLst/>
            </a:prstGeom>
            <a:noFill/>
            <a:ln w="9525">
              <a:noFill/>
              <a:miter lim="800000"/>
              <a:headEnd/>
              <a:tailEnd/>
            </a:ln>
          </p:spPr>
          <p:txBody>
            <a:bodyPr>
              <a:spAutoFit/>
            </a:bodyPr>
            <a:lstStyle/>
            <a:p>
              <a:pPr algn="ctr"/>
              <a:r>
                <a:rPr lang="en-GB" sz="3200" dirty="0">
                  <a:latin typeface="Arial" charset="0"/>
                  <a:cs typeface="Arial" charset="0"/>
                </a:rPr>
                <a:t>Consensus </a:t>
              </a:r>
              <a:r>
                <a:rPr lang="en-GB" sz="3200" dirty="0" smtClean="0">
                  <a:latin typeface="Arial" charset="0"/>
                  <a:cs typeface="Arial" charset="0"/>
                </a:rPr>
                <a:t>was </a:t>
              </a:r>
              <a:r>
                <a:rPr lang="en-GB" sz="3200" dirty="0">
                  <a:latin typeface="Arial" charset="0"/>
                  <a:cs typeface="Arial" charset="0"/>
                </a:rPr>
                <a:t>defined</a:t>
              </a:r>
            </a:p>
            <a:p>
              <a:pPr algn="ctr"/>
              <a:r>
                <a:rPr lang="en-GB" sz="3200" dirty="0">
                  <a:latin typeface="Arial" charset="0"/>
                  <a:cs typeface="Arial" charset="0"/>
                </a:rPr>
                <a:t>as 80% agreement</a:t>
              </a:r>
            </a:p>
            <a:p>
              <a:pPr algn="ctr"/>
              <a:r>
                <a:rPr lang="en-GB" sz="3200" dirty="0">
                  <a:latin typeface="Arial" charset="0"/>
                  <a:cs typeface="Arial" charset="0"/>
                </a:rPr>
                <a:t>for the priority score of 4 or 5.</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10"/>
          <p:cNvGrpSpPr>
            <a:grpSpLocks/>
          </p:cNvGrpSpPr>
          <p:nvPr/>
        </p:nvGrpSpPr>
        <p:grpSpPr bwMode="auto">
          <a:xfrm>
            <a:off x="0" y="3214688"/>
            <a:ext cx="9144000" cy="3430587"/>
            <a:chOff x="0" y="3214688"/>
            <a:chExt cx="9144000" cy="3430587"/>
          </a:xfrm>
        </p:grpSpPr>
        <p:grpSp>
          <p:nvGrpSpPr>
            <p:cNvPr id="3" name="Group 14"/>
            <p:cNvGrpSpPr>
              <a:grpSpLocks/>
            </p:cNvGrpSpPr>
            <p:nvPr/>
          </p:nvGrpSpPr>
          <p:grpSpPr bwMode="auto">
            <a:xfrm>
              <a:off x="0" y="4572000"/>
              <a:ext cx="9144000" cy="2073275"/>
              <a:chOff x="0" y="4572000"/>
              <a:chExt cx="9144000" cy="2073275"/>
            </a:xfrm>
          </p:grpSpPr>
          <p:sp>
            <p:nvSpPr>
              <p:cNvPr id="30727"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30728" name="Picture 8" descr="IMGP4022.JPG"/>
              <p:cNvPicPr>
                <a:picLocks noChangeAspect="1"/>
              </p:cNvPicPr>
              <p:nvPr/>
            </p:nvPicPr>
            <p:blipFill>
              <a:blip r:embed="rId4"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30729" name="Picture 8" descr="Picture2.jpg"/>
              <p:cNvPicPr>
                <a:picLocks noChangeAspect="1"/>
              </p:cNvPicPr>
              <p:nvPr/>
            </p:nvPicPr>
            <p:blipFill>
              <a:blip r:embed="rId5"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30730" name="Picture 6" descr="IMG_3627.JPG"/>
              <p:cNvPicPr>
                <a:picLocks noChangeAspect="1"/>
              </p:cNvPicPr>
              <p:nvPr/>
            </p:nvPicPr>
            <p:blipFill>
              <a:blip r:embed="rId6"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30731" name="Picture 5" descr="DSC01775.JPG"/>
              <p:cNvPicPr>
                <a:picLocks noChangeAspect="1"/>
              </p:cNvPicPr>
              <p:nvPr/>
            </p:nvPicPr>
            <p:blipFill>
              <a:blip r:embed="rId7" cstate="print"/>
              <a:srcRect l="23708" t="29167" r="23167"/>
              <a:stretch>
                <a:fillRect/>
              </a:stretch>
            </p:blipFill>
            <p:spPr bwMode="auto">
              <a:xfrm>
                <a:off x="142875" y="4572000"/>
                <a:ext cx="2071688" cy="2071688"/>
              </a:xfrm>
              <a:prstGeom prst="rect">
                <a:avLst/>
              </a:prstGeom>
              <a:noFill/>
              <a:ln w="9525">
                <a:noFill/>
                <a:miter lim="800000"/>
                <a:headEnd/>
                <a:tailEnd/>
              </a:ln>
            </p:spPr>
          </p:pic>
        </p:grpSp>
        <p:sp>
          <p:nvSpPr>
            <p:cNvPr id="10" name="TextBox 9"/>
            <p:cNvSpPr txBox="1"/>
            <p:nvPr/>
          </p:nvSpPr>
          <p:spPr bwMode="auto">
            <a:xfrm>
              <a:off x="184150" y="3214688"/>
              <a:ext cx="1851025" cy="646112"/>
            </a:xfrm>
            <a:prstGeom prst="rect">
              <a:avLst/>
            </a:prstGeom>
            <a:noFill/>
          </p:spPr>
          <p:txBody>
            <a:bodyPr wrap="none">
              <a:spAutoFit/>
            </a:bodyPr>
            <a:lstStyle/>
            <a:p>
              <a:pPr>
                <a:defRPr/>
              </a:pPr>
              <a:r>
                <a:rPr lang="en-GB" sz="3600" b="1" dirty="0">
                  <a:solidFill>
                    <a:srgbClr val="FC1721"/>
                  </a:solidFill>
                  <a:latin typeface="+mn-lt"/>
                </a:rPr>
                <a:t>Results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0" y="1857375"/>
            <a:ext cx="9117013" cy="4500563"/>
            <a:chOff x="0" y="1857375"/>
            <a:chExt cx="9117013" cy="4500563"/>
          </a:xfrm>
        </p:grpSpPr>
        <p:pic>
          <p:nvPicPr>
            <p:cNvPr id="31758" name="Picture 32" descr="world map4.png"/>
            <p:cNvPicPr>
              <a:picLocks noChangeAspect="1"/>
            </p:cNvPicPr>
            <p:nvPr/>
          </p:nvPicPr>
          <p:blipFill>
            <a:blip r:embed="rId3" cstate="print"/>
            <a:srcRect r="6250"/>
            <a:stretch>
              <a:fillRect/>
            </a:stretch>
          </p:blipFill>
          <p:spPr bwMode="auto">
            <a:xfrm>
              <a:off x="0" y="1857375"/>
              <a:ext cx="9117013" cy="4500563"/>
            </a:xfrm>
            <a:prstGeom prst="rect">
              <a:avLst/>
            </a:prstGeom>
            <a:noFill/>
            <a:ln w="9525">
              <a:noFill/>
              <a:miter lim="800000"/>
              <a:headEnd/>
              <a:tailEnd/>
            </a:ln>
          </p:spPr>
        </p:pic>
        <p:grpSp>
          <p:nvGrpSpPr>
            <p:cNvPr id="31759" name="Group 59"/>
            <p:cNvGrpSpPr>
              <a:grpSpLocks/>
            </p:cNvGrpSpPr>
            <p:nvPr/>
          </p:nvGrpSpPr>
          <p:grpSpPr bwMode="auto">
            <a:xfrm>
              <a:off x="1763713" y="2349500"/>
              <a:ext cx="6523037" cy="3222625"/>
              <a:chOff x="1763655" y="2348873"/>
              <a:chExt cx="6523148" cy="3223293"/>
            </a:xfrm>
          </p:grpSpPr>
          <p:sp>
            <p:nvSpPr>
              <p:cNvPr id="31760" name="Oval 20"/>
              <p:cNvSpPr>
                <a:spLocks noChangeArrowheads="1"/>
              </p:cNvSpPr>
              <p:nvPr/>
            </p:nvSpPr>
            <p:spPr bwMode="auto">
              <a:xfrm>
                <a:off x="5148076" y="2564899"/>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1" name="Oval 21"/>
              <p:cNvSpPr>
                <a:spLocks noChangeArrowheads="1"/>
              </p:cNvSpPr>
              <p:nvPr/>
            </p:nvSpPr>
            <p:spPr bwMode="auto">
              <a:xfrm>
                <a:off x="4643438" y="3214686"/>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2" name="Oval 22"/>
              <p:cNvSpPr>
                <a:spLocks noChangeArrowheads="1"/>
              </p:cNvSpPr>
              <p:nvPr/>
            </p:nvSpPr>
            <p:spPr bwMode="auto">
              <a:xfrm>
                <a:off x="4211959" y="2780927"/>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3" name="Oval 28"/>
              <p:cNvSpPr>
                <a:spLocks noChangeArrowheads="1"/>
              </p:cNvSpPr>
              <p:nvPr/>
            </p:nvSpPr>
            <p:spPr bwMode="auto">
              <a:xfrm>
                <a:off x="4355977" y="2348873"/>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4" name="Oval 29"/>
              <p:cNvSpPr>
                <a:spLocks noChangeArrowheads="1"/>
              </p:cNvSpPr>
              <p:nvPr/>
            </p:nvSpPr>
            <p:spPr bwMode="auto">
              <a:xfrm>
                <a:off x="7020308" y="3933073"/>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5" name="Oval 34"/>
              <p:cNvSpPr>
                <a:spLocks noChangeArrowheads="1"/>
              </p:cNvSpPr>
              <p:nvPr/>
            </p:nvSpPr>
            <p:spPr bwMode="auto">
              <a:xfrm>
                <a:off x="4211959" y="2348873"/>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6" name="Oval 36"/>
              <p:cNvSpPr>
                <a:spLocks noChangeArrowheads="1"/>
              </p:cNvSpPr>
              <p:nvPr/>
            </p:nvSpPr>
            <p:spPr bwMode="auto">
              <a:xfrm>
                <a:off x="3851915" y="3068964"/>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7" name="Oval 41"/>
              <p:cNvSpPr>
                <a:spLocks noChangeArrowheads="1"/>
              </p:cNvSpPr>
              <p:nvPr/>
            </p:nvSpPr>
            <p:spPr bwMode="auto">
              <a:xfrm>
                <a:off x="4283968" y="2996954"/>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8" name="Oval 117"/>
              <p:cNvSpPr>
                <a:spLocks noChangeArrowheads="1"/>
              </p:cNvSpPr>
              <p:nvPr/>
            </p:nvSpPr>
            <p:spPr bwMode="auto">
              <a:xfrm>
                <a:off x="8143900" y="5429264"/>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69" name="Oval 118"/>
              <p:cNvSpPr>
                <a:spLocks noChangeArrowheads="1"/>
              </p:cNvSpPr>
              <p:nvPr/>
            </p:nvSpPr>
            <p:spPr bwMode="auto">
              <a:xfrm>
                <a:off x="7020308" y="4293118"/>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0" name="Oval 119"/>
              <p:cNvSpPr>
                <a:spLocks noChangeArrowheads="1"/>
              </p:cNvSpPr>
              <p:nvPr/>
            </p:nvSpPr>
            <p:spPr bwMode="auto">
              <a:xfrm flipV="1">
                <a:off x="4067941" y="2708918"/>
                <a:ext cx="142876" cy="142850"/>
              </a:xfrm>
              <a:prstGeom prst="ellipse">
                <a:avLst/>
              </a:prstGeom>
              <a:solidFill>
                <a:srgbClr val="FC1721"/>
              </a:solidFill>
              <a:ln w="9525" algn="ctr">
                <a:solidFill>
                  <a:schemeClr val="bg1"/>
                </a:solidFill>
                <a:round/>
                <a:headEnd/>
                <a:tailEnd/>
              </a:ln>
            </p:spPr>
            <p:txBody>
              <a:bodyPr/>
              <a:lstStyle/>
              <a:p>
                <a:endParaRPr lang="en-GB"/>
              </a:p>
            </p:txBody>
          </p:sp>
          <p:sp>
            <p:nvSpPr>
              <p:cNvPr id="31771" name="Oval 120"/>
              <p:cNvSpPr>
                <a:spLocks noChangeArrowheads="1"/>
              </p:cNvSpPr>
              <p:nvPr/>
            </p:nvSpPr>
            <p:spPr bwMode="auto">
              <a:xfrm>
                <a:off x="4572004" y="2852936"/>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2" name="Oval 122"/>
              <p:cNvSpPr>
                <a:spLocks noChangeArrowheads="1"/>
              </p:cNvSpPr>
              <p:nvPr/>
            </p:nvSpPr>
            <p:spPr bwMode="auto">
              <a:xfrm>
                <a:off x="4427986" y="2708918"/>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3" name="Oval 124"/>
              <p:cNvSpPr>
                <a:spLocks noChangeArrowheads="1"/>
              </p:cNvSpPr>
              <p:nvPr/>
            </p:nvSpPr>
            <p:spPr bwMode="auto">
              <a:xfrm>
                <a:off x="7858148" y="5429264"/>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4" name="Oval 125"/>
              <p:cNvSpPr>
                <a:spLocks noChangeArrowheads="1"/>
              </p:cNvSpPr>
              <p:nvPr/>
            </p:nvSpPr>
            <p:spPr bwMode="auto">
              <a:xfrm>
                <a:off x="4211959" y="2636909"/>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5" name="Oval 37"/>
              <p:cNvSpPr>
                <a:spLocks noChangeArrowheads="1"/>
              </p:cNvSpPr>
              <p:nvPr/>
            </p:nvSpPr>
            <p:spPr bwMode="auto">
              <a:xfrm>
                <a:off x="1763655" y="2708918"/>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6" name="Oval 23"/>
              <p:cNvSpPr>
                <a:spLocks noChangeArrowheads="1"/>
              </p:cNvSpPr>
              <p:nvPr/>
            </p:nvSpPr>
            <p:spPr bwMode="auto">
              <a:xfrm>
                <a:off x="3929058" y="2714620"/>
                <a:ext cx="142903" cy="142902"/>
              </a:xfrm>
              <a:prstGeom prst="ellipse">
                <a:avLst/>
              </a:prstGeom>
              <a:solidFill>
                <a:srgbClr val="FC1721"/>
              </a:solidFill>
              <a:ln w="9525" algn="ctr">
                <a:solidFill>
                  <a:schemeClr val="bg1"/>
                </a:solidFill>
                <a:round/>
                <a:headEnd/>
                <a:tailEnd/>
              </a:ln>
            </p:spPr>
            <p:txBody>
              <a:bodyPr/>
              <a:lstStyle/>
              <a:p>
                <a:endParaRPr lang="en-GB">
                  <a:solidFill>
                    <a:srgbClr val="FF0000"/>
                  </a:solidFill>
                </a:endParaRPr>
              </a:p>
            </p:txBody>
          </p:sp>
          <p:sp>
            <p:nvSpPr>
              <p:cNvPr id="31777" name="Oval 35"/>
              <p:cNvSpPr>
                <a:spLocks noChangeArrowheads="1"/>
              </p:cNvSpPr>
              <p:nvPr/>
            </p:nvSpPr>
            <p:spPr bwMode="auto">
              <a:xfrm>
                <a:off x="1907673" y="5085218"/>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8" name="Oval 27"/>
              <p:cNvSpPr>
                <a:spLocks noChangeArrowheads="1"/>
              </p:cNvSpPr>
              <p:nvPr/>
            </p:nvSpPr>
            <p:spPr bwMode="auto">
              <a:xfrm>
                <a:off x="2051691" y="5373254"/>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79" name="Oval 20"/>
              <p:cNvSpPr>
                <a:spLocks noChangeArrowheads="1"/>
              </p:cNvSpPr>
              <p:nvPr/>
            </p:nvSpPr>
            <p:spPr bwMode="auto">
              <a:xfrm>
                <a:off x="3707897" y="3068963"/>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80" name="Oval 20"/>
              <p:cNvSpPr>
                <a:spLocks noChangeArrowheads="1"/>
              </p:cNvSpPr>
              <p:nvPr/>
            </p:nvSpPr>
            <p:spPr bwMode="auto">
              <a:xfrm>
                <a:off x="4716022" y="3068963"/>
                <a:ext cx="142903" cy="142902"/>
              </a:xfrm>
              <a:prstGeom prst="ellipse">
                <a:avLst/>
              </a:prstGeom>
              <a:solidFill>
                <a:srgbClr val="FC1721"/>
              </a:solidFill>
              <a:ln w="9525" algn="ctr">
                <a:solidFill>
                  <a:schemeClr val="bg1"/>
                </a:solidFill>
                <a:round/>
                <a:headEnd/>
                <a:tailEnd/>
              </a:ln>
            </p:spPr>
            <p:txBody>
              <a:bodyPr/>
              <a:lstStyle/>
              <a:p>
                <a:endParaRPr lang="en-GB"/>
              </a:p>
            </p:txBody>
          </p:sp>
          <p:sp>
            <p:nvSpPr>
              <p:cNvPr id="31781" name="Oval 20"/>
              <p:cNvSpPr>
                <a:spLocks noChangeArrowheads="1"/>
              </p:cNvSpPr>
              <p:nvPr/>
            </p:nvSpPr>
            <p:spPr bwMode="auto">
              <a:xfrm>
                <a:off x="4932049" y="2780926"/>
                <a:ext cx="142903" cy="142902"/>
              </a:xfrm>
              <a:prstGeom prst="ellipse">
                <a:avLst/>
              </a:prstGeom>
              <a:solidFill>
                <a:srgbClr val="FC1721"/>
              </a:solidFill>
              <a:ln w="9525" algn="ctr">
                <a:solidFill>
                  <a:schemeClr val="bg1"/>
                </a:solidFill>
                <a:round/>
                <a:headEnd/>
                <a:tailEnd/>
              </a:ln>
            </p:spPr>
            <p:txBody>
              <a:bodyPr/>
              <a:lstStyle/>
              <a:p>
                <a:endParaRPr lang="en-GB"/>
              </a:p>
            </p:txBody>
          </p:sp>
        </p:grpSp>
      </p:grpSp>
      <p:sp>
        <p:nvSpPr>
          <p:cNvPr id="31747"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1748"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1749"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1750" name="Picture 8" descr="Picture2.jpg"/>
          <p:cNvPicPr>
            <a:picLocks noChangeAspect="1"/>
          </p:cNvPicPr>
          <p:nvPr/>
        </p:nvPicPr>
        <p:blipFill>
          <a:blip r:embed="rId5"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1751" name="Picture 6" descr="IMG_3627.JPG"/>
          <p:cNvPicPr>
            <a:picLocks noChangeAspect="1"/>
          </p:cNvPicPr>
          <p:nvPr/>
        </p:nvPicPr>
        <p:blipFill>
          <a:blip r:embed="rId6"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1752" name="Picture 5" descr="DSC01775.JPG"/>
          <p:cNvPicPr>
            <a:picLocks noChangeAspect="1"/>
          </p:cNvPicPr>
          <p:nvPr/>
        </p:nvPicPr>
        <p:blipFill>
          <a:blip r:embed="rId7"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1753" name="Picture 12" descr="IPCRG Logo (large file).tif"/>
          <p:cNvPicPr>
            <a:picLocks noChangeAspect="1"/>
          </p:cNvPicPr>
          <p:nvPr/>
        </p:nvPicPr>
        <p:blipFill>
          <a:blip r:embed="rId8" cstate="print"/>
          <a:srcRect/>
          <a:stretch>
            <a:fillRect/>
          </a:stretch>
        </p:blipFill>
        <p:spPr bwMode="auto">
          <a:xfrm>
            <a:off x="142875" y="214313"/>
            <a:ext cx="2643188" cy="1863725"/>
          </a:xfrm>
          <a:prstGeom prst="rect">
            <a:avLst/>
          </a:prstGeom>
          <a:noFill/>
          <a:ln w="9525">
            <a:noFill/>
            <a:miter lim="800000"/>
            <a:headEnd/>
            <a:tailEnd/>
          </a:ln>
        </p:spPr>
      </p:pic>
      <p:grpSp>
        <p:nvGrpSpPr>
          <p:cNvPr id="4" name="Group 35"/>
          <p:cNvGrpSpPr>
            <a:grpSpLocks/>
          </p:cNvGrpSpPr>
          <p:nvPr/>
        </p:nvGrpSpPr>
        <p:grpSpPr bwMode="auto">
          <a:xfrm>
            <a:off x="5340350" y="857250"/>
            <a:ext cx="3182938" cy="5284967"/>
            <a:chOff x="5340350" y="857250"/>
            <a:chExt cx="3182938" cy="5284967"/>
          </a:xfrm>
        </p:grpSpPr>
        <p:sp>
          <p:nvSpPr>
            <p:cNvPr id="10" name="TextBox 9"/>
            <p:cNvSpPr txBox="1"/>
            <p:nvPr/>
          </p:nvSpPr>
          <p:spPr bwMode="auto">
            <a:xfrm>
              <a:off x="6672263" y="857250"/>
              <a:ext cx="1851025" cy="646113"/>
            </a:xfrm>
            <a:prstGeom prst="rect">
              <a:avLst/>
            </a:prstGeom>
            <a:noFill/>
          </p:spPr>
          <p:txBody>
            <a:bodyPr wrap="none">
              <a:spAutoFit/>
            </a:bodyPr>
            <a:lstStyle/>
            <a:p>
              <a:pPr algn="r">
                <a:defRPr/>
              </a:pPr>
              <a:r>
                <a:rPr lang="en-GB" sz="3600" b="1" dirty="0">
                  <a:solidFill>
                    <a:srgbClr val="FC1721"/>
                  </a:solidFill>
                  <a:latin typeface="+mn-lt"/>
                </a:rPr>
                <a:t>Results</a:t>
              </a:r>
            </a:p>
          </p:txBody>
        </p:sp>
        <p:sp>
          <p:nvSpPr>
            <p:cNvPr id="31757" name="TextBox 44"/>
            <p:cNvSpPr txBox="1">
              <a:spLocks noChangeArrowheads="1"/>
            </p:cNvSpPr>
            <p:nvPr/>
          </p:nvSpPr>
          <p:spPr bwMode="auto">
            <a:xfrm>
              <a:off x="5340350" y="4941888"/>
              <a:ext cx="2698175" cy="1200329"/>
            </a:xfrm>
            <a:prstGeom prst="rect">
              <a:avLst/>
            </a:prstGeom>
            <a:noFill/>
            <a:ln w="9525">
              <a:noFill/>
              <a:miter lim="800000"/>
              <a:headEnd/>
              <a:tailEnd/>
            </a:ln>
          </p:spPr>
          <p:txBody>
            <a:bodyPr wrap="none">
              <a:spAutoFit/>
            </a:bodyPr>
            <a:lstStyle/>
            <a:p>
              <a:r>
                <a:rPr lang="en-GB" b="1" dirty="0">
                  <a:solidFill>
                    <a:srgbClr val="FC1721"/>
                  </a:solidFill>
                  <a:latin typeface="Arial" charset="0"/>
                  <a:cs typeface="Arial" charset="0"/>
                </a:rPr>
                <a:t>Expert panel</a:t>
              </a:r>
            </a:p>
            <a:p>
              <a:r>
                <a:rPr lang="en-GB" b="1" dirty="0">
                  <a:solidFill>
                    <a:srgbClr val="FC1721"/>
                  </a:solidFill>
                  <a:latin typeface="Arial" charset="0"/>
                  <a:cs typeface="Arial" charset="0"/>
                </a:rPr>
                <a:t>23 members</a:t>
              </a:r>
            </a:p>
            <a:p>
              <a:r>
                <a:rPr lang="en-GB" b="1" dirty="0">
                  <a:solidFill>
                    <a:srgbClr val="FC1721"/>
                  </a:solidFill>
                  <a:latin typeface="Arial" charset="0"/>
                  <a:cs typeface="Arial" charset="0"/>
                </a:rPr>
                <a:t>100% </a:t>
              </a:r>
              <a:r>
                <a:rPr lang="en-GB" b="1" dirty="0" smtClean="0">
                  <a:solidFill>
                    <a:srgbClr val="FC1721"/>
                  </a:solidFill>
                  <a:latin typeface="Arial" charset="0"/>
                  <a:cs typeface="Arial" charset="0"/>
                </a:rPr>
                <a:t>completion</a:t>
              </a:r>
              <a:endParaRPr lang="en-GB" b="1" dirty="0">
                <a:solidFill>
                  <a:srgbClr val="FC1721"/>
                </a:solidFill>
                <a:latin typeface="Arial" charset="0"/>
                <a:cs typeface="Arial" charset="0"/>
              </a:endParaRPr>
            </a:p>
          </p:txBody>
        </p:sp>
      </p:grpSp>
      <p:sp>
        <p:nvSpPr>
          <p:cNvPr id="31755" name="Rectangle 11"/>
          <p:cNvSpPr>
            <a:spLocks noChangeArrowheads="1"/>
          </p:cNvSpPr>
          <p:nvPr/>
        </p:nvSpPr>
        <p:spPr bwMode="auto">
          <a:xfrm>
            <a:off x="0" y="3644900"/>
            <a:ext cx="3276600" cy="1323975"/>
          </a:xfrm>
          <a:prstGeom prst="rect">
            <a:avLst/>
          </a:prstGeom>
          <a:noFill/>
          <a:ln w="9525">
            <a:noFill/>
            <a:miter lim="800000"/>
            <a:headEnd/>
            <a:tailEnd/>
          </a:ln>
        </p:spPr>
        <p:txBody>
          <a:bodyPr>
            <a:spAutoFit/>
          </a:bodyPr>
          <a:lstStyle/>
          <a:p>
            <a:pPr marL="365125" indent="-365125">
              <a:buClr>
                <a:srgbClr val="FF0000"/>
              </a:buClr>
              <a:buSzPct val="150000"/>
            </a:pPr>
            <a:r>
              <a:rPr lang="en-GB" sz="2000" dirty="0">
                <a:solidFill>
                  <a:srgbClr val="FC1721"/>
                </a:solidFill>
                <a:latin typeface="Arial" charset="0"/>
                <a:cs typeface="Arial" charset="0"/>
              </a:rPr>
              <a:t>21 countries</a:t>
            </a:r>
          </a:p>
          <a:p>
            <a:pPr marL="365125" indent="-365125">
              <a:buClr>
                <a:srgbClr val="FF0000"/>
              </a:buClr>
              <a:buSzPct val="150000"/>
            </a:pPr>
            <a:r>
              <a:rPr lang="en-GB" sz="2000" dirty="0">
                <a:solidFill>
                  <a:srgbClr val="FC1721"/>
                </a:solidFill>
                <a:latin typeface="Arial" charset="0"/>
                <a:cs typeface="Arial" charset="0"/>
              </a:rPr>
              <a:t>Academics</a:t>
            </a:r>
          </a:p>
          <a:p>
            <a:pPr marL="365125" indent="-365125">
              <a:buClr>
                <a:srgbClr val="FF0000"/>
              </a:buClr>
              <a:buSzPct val="150000"/>
            </a:pPr>
            <a:r>
              <a:rPr lang="en-GB" sz="2000" dirty="0">
                <a:solidFill>
                  <a:srgbClr val="FC1721"/>
                </a:solidFill>
                <a:latin typeface="Arial" charset="0"/>
                <a:cs typeface="Arial" charset="0"/>
              </a:rPr>
              <a:t>Practising clinicians</a:t>
            </a:r>
          </a:p>
          <a:p>
            <a:pPr marL="365125" indent="-365125">
              <a:buClr>
                <a:srgbClr val="FF0000"/>
              </a:buClr>
              <a:buSzPct val="150000"/>
            </a:pPr>
            <a:r>
              <a:rPr lang="en-GB" sz="2000" dirty="0">
                <a:solidFill>
                  <a:srgbClr val="FC1721"/>
                </a:solidFill>
                <a:latin typeface="Arial" charset="0"/>
                <a:cs typeface="Arial" charset="0"/>
              </a:rPr>
              <a:t>Range of clinical interests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971600" y="2098094"/>
            <a:ext cx="6624736" cy="3923194"/>
            <a:chOff x="971600" y="2098094"/>
            <a:chExt cx="6624736" cy="3923194"/>
          </a:xfrm>
        </p:grpSpPr>
        <p:sp>
          <p:nvSpPr>
            <p:cNvPr id="45" name="Isosceles Triangle 44"/>
            <p:cNvSpPr/>
            <p:nvPr/>
          </p:nvSpPr>
          <p:spPr bwMode="auto">
            <a:xfrm>
              <a:off x="971600" y="2098094"/>
              <a:ext cx="4550906" cy="3923194"/>
            </a:xfrm>
            <a:prstGeom prst="triangle">
              <a:avLst/>
            </a:prstGeom>
            <a:solidFill>
              <a:schemeClr val="bg1"/>
            </a:solidFill>
            <a:ln w="571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9" name="TextBox 48"/>
            <p:cNvSpPr txBox="1"/>
            <p:nvPr/>
          </p:nvSpPr>
          <p:spPr>
            <a:xfrm>
              <a:off x="5359826" y="4725144"/>
              <a:ext cx="2236510"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145 questions</a:t>
              </a:r>
              <a:endParaRPr lang="en-GB" b="1" dirty="0">
                <a:solidFill>
                  <a:srgbClr val="074B88"/>
                </a:solidFill>
                <a:latin typeface="Arial" pitchFamily="34" charset="0"/>
                <a:cs typeface="Arial" pitchFamily="34" charset="0"/>
              </a:endParaRPr>
            </a:p>
          </p:txBody>
        </p:sp>
      </p:grpSp>
      <p:grpSp>
        <p:nvGrpSpPr>
          <p:cNvPr id="86" name="Group 85"/>
          <p:cNvGrpSpPr/>
          <p:nvPr/>
        </p:nvGrpSpPr>
        <p:grpSpPr>
          <a:xfrm>
            <a:off x="323528" y="2098094"/>
            <a:ext cx="7151450" cy="2121253"/>
            <a:chOff x="323528" y="2098094"/>
            <a:chExt cx="7151450" cy="2121253"/>
          </a:xfrm>
        </p:grpSpPr>
        <p:sp>
          <p:nvSpPr>
            <p:cNvPr id="46" name="Isosceles Triangle 45"/>
            <p:cNvSpPr/>
            <p:nvPr/>
          </p:nvSpPr>
          <p:spPr bwMode="auto">
            <a:xfrm>
              <a:off x="2204377" y="2098094"/>
              <a:ext cx="2085352" cy="1797717"/>
            </a:xfrm>
            <a:prstGeom prst="triangle">
              <a:avLst/>
            </a:prstGeom>
            <a:solidFill>
              <a:schemeClr val="tx1">
                <a:lumMod val="20000"/>
                <a:lumOff val="8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grpSp>
          <p:nvGrpSpPr>
            <p:cNvPr id="85" name="Group 84"/>
            <p:cNvGrpSpPr/>
            <p:nvPr/>
          </p:nvGrpSpPr>
          <p:grpSpPr>
            <a:xfrm>
              <a:off x="323528" y="3573016"/>
              <a:ext cx="7151450" cy="646331"/>
              <a:chOff x="323528" y="3573016"/>
              <a:chExt cx="7151450" cy="646331"/>
            </a:xfrm>
          </p:grpSpPr>
          <p:sp>
            <p:nvSpPr>
              <p:cNvPr id="50" name="TextBox 49"/>
              <p:cNvSpPr txBox="1"/>
              <p:nvPr/>
            </p:nvSpPr>
            <p:spPr>
              <a:xfrm>
                <a:off x="4788024" y="3603794"/>
                <a:ext cx="2686954" cy="584775"/>
              </a:xfrm>
              <a:prstGeom prst="rect">
                <a:avLst/>
              </a:prstGeom>
              <a:noFill/>
            </p:spPr>
            <p:txBody>
              <a:bodyPr wrap="none" rtlCol="0">
                <a:spAutoFit/>
              </a:bodyPr>
              <a:lstStyle/>
              <a:p>
                <a:r>
                  <a:rPr lang="en-GB" sz="3200" b="1" dirty="0" smtClean="0">
                    <a:solidFill>
                      <a:srgbClr val="FC1721"/>
                    </a:solidFill>
                    <a:latin typeface="Arial" pitchFamily="34" charset="0"/>
                    <a:cs typeface="Arial" pitchFamily="34" charset="0"/>
                  </a:rPr>
                  <a:t>62 questions</a:t>
                </a:r>
                <a:endParaRPr lang="en-GB" sz="3200" b="1" dirty="0">
                  <a:solidFill>
                    <a:srgbClr val="FC1721"/>
                  </a:solidFill>
                  <a:latin typeface="Arial" pitchFamily="34" charset="0"/>
                  <a:cs typeface="Arial" pitchFamily="34" charset="0"/>
                </a:endParaRPr>
              </a:p>
            </p:txBody>
          </p:sp>
          <p:cxnSp>
            <p:nvCxnSpPr>
              <p:cNvPr id="52" name="Straight Arrow Connector 51"/>
              <p:cNvCxnSpPr/>
              <p:nvPr/>
            </p:nvCxnSpPr>
            <p:spPr bwMode="auto">
              <a:xfrm>
                <a:off x="1431524" y="3893395"/>
                <a:ext cx="2852444" cy="5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59" name="TextBox 58"/>
              <p:cNvSpPr txBox="1"/>
              <p:nvPr/>
            </p:nvSpPr>
            <p:spPr>
              <a:xfrm>
                <a:off x="323528" y="3573016"/>
                <a:ext cx="1107996" cy="646331"/>
              </a:xfrm>
              <a:prstGeom prst="rect">
                <a:avLst/>
              </a:prstGeom>
              <a:noFill/>
            </p:spPr>
            <p:txBody>
              <a:bodyPr wrap="none" rtlCol="0">
                <a:spAutoFit/>
              </a:bodyPr>
              <a:lstStyle/>
              <a:p>
                <a:r>
                  <a:rPr lang="en-GB" sz="3600" b="1" dirty="0" smtClean="0">
                    <a:solidFill>
                      <a:srgbClr val="FC1721"/>
                    </a:solidFill>
                    <a:latin typeface="Arial" pitchFamily="34" charset="0"/>
                    <a:cs typeface="Arial" pitchFamily="34" charset="0"/>
                  </a:rPr>
                  <a:t>80%</a:t>
                </a:r>
                <a:endParaRPr lang="en-GB" sz="3600" b="1" dirty="0">
                  <a:solidFill>
                    <a:srgbClr val="FC1721"/>
                  </a:solidFill>
                  <a:latin typeface="Arial" pitchFamily="34" charset="0"/>
                  <a:cs typeface="Arial" pitchFamily="34" charset="0"/>
                </a:endParaRPr>
              </a:p>
            </p:txBody>
          </p:sp>
        </p:grpSp>
      </p:grpSp>
      <p:sp>
        <p:nvSpPr>
          <p:cNvPr id="3277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277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2772"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2773"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2774"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2775"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2776"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83" name="Group 82"/>
          <p:cNvGrpSpPr/>
          <p:nvPr/>
        </p:nvGrpSpPr>
        <p:grpSpPr>
          <a:xfrm>
            <a:off x="5850762" y="857250"/>
            <a:ext cx="2933198" cy="1386523"/>
            <a:chOff x="5850762" y="857250"/>
            <a:chExt cx="2933198" cy="1386523"/>
          </a:xfrm>
        </p:grpSpPr>
        <p:sp>
          <p:nvSpPr>
            <p:cNvPr id="10" name="TextBox 9"/>
            <p:cNvSpPr txBox="1"/>
            <p:nvPr/>
          </p:nvSpPr>
          <p:spPr bwMode="auto">
            <a:xfrm>
              <a:off x="5850762" y="857250"/>
              <a:ext cx="2672526" cy="646331"/>
            </a:xfrm>
            <a:prstGeom prst="rect">
              <a:avLst/>
            </a:prstGeom>
            <a:noFill/>
          </p:spPr>
          <p:txBody>
            <a:bodyPr wrap="none">
              <a:spAutoFit/>
            </a:bodyPr>
            <a:lstStyle/>
            <a:p>
              <a:pPr algn="r">
                <a:defRPr/>
              </a:pPr>
              <a:r>
                <a:rPr lang="en-GB" sz="3600" b="1" dirty="0" smtClean="0">
                  <a:solidFill>
                    <a:srgbClr val="FC1721"/>
                  </a:solidFill>
                  <a:latin typeface="+mn-lt"/>
                </a:rPr>
                <a:t>Consensus</a:t>
              </a:r>
              <a:endParaRPr lang="en-GB" sz="3600" b="1" dirty="0">
                <a:solidFill>
                  <a:srgbClr val="FC1721"/>
                </a:solidFill>
                <a:latin typeface="+mn-lt"/>
              </a:endParaRPr>
            </a:p>
          </p:txBody>
        </p:sp>
        <p:sp>
          <p:nvSpPr>
            <p:cNvPr id="82" name="Rectangle 81"/>
            <p:cNvSpPr/>
            <p:nvPr/>
          </p:nvSpPr>
          <p:spPr>
            <a:xfrm>
              <a:off x="6012160" y="1412776"/>
              <a:ext cx="2771800" cy="830997"/>
            </a:xfrm>
            <a:prstGeom prst="rect">
              <a:avLst/>
            </a:prstGeom>
          </p:spPr>
          <p:txBody>
            <a:bodyPr wrap="square">
              <a:spAutoFit/>
            </a:bodyPr>
            <a:lstStyle/>
            <a:p>
              <a:pPr algn="ctr"/>
              <a:r>
                <a:rPr lang="en-GB" dirty="0" smtClean="0">
                  <a:latin typeface="Arial" charset="0"/>
                  <a:cs typeface="Arial" charset="0"/>
                </a:rPr>
                <a:t>80% agreement</a:t>
              </a:r>
            </a:p>
            <a:p>
              <a:pPr algn="ctr"/>
              <a:r>
                <a:rPr lang="en-GB" dirty="0" smtClean="0">
                  <a:latin typeface="Arial" charset="0"/>
                  <a:cs typeface="Arial" charset="0"/>
                </a:rPr>
                <a:t>Score of 4 or 5</a:t>
              </a:r>
              <a:endParaRPr lang="en-GB" dirty="0"/>
            </a:p>
          </p:txBody>
        </p:sp>
      </p:grpSp>
      <p:grpSp>
        <p:nvGrpSpPr>
          <p:cNvPr id="88" name="Group 87"/>
          <p:cNvGrpSpPr/>
          <p:nvPr/>
        </p:nvGrpSpPr>
        <p:grpSpPr>
          <a:xfrm>
            <a:off x="1003289" y="2098094"/>
            <a:ext cx="5417676" cy="1402914"/>
            <a:chOff x="1003289" y="2098094"/>
            <a:chExt cx="5417676" cy="1402914"/>
          </a:xfrm>
        </p:grpSpPr>
        <p:sp>
          <p:nvSpPr>
            <p:cNvPr id="47" name="Isosceles Triangle 46"/>
            <p:cNvSpPr/>
            <p:nvPr/>
          </p:nvSpPr>
          <p:spPr bwMode="auto">
            <a:xfrm>
              <a:off x="2598981" y="2098094"/>
              <a:ext cx="1296144" cy="1117365"/>
            </a:xfrm>
            <a:prstGeom prst="triangle">
              <a:avLst/>
            </a:prstGeom>
            <a:solidFill>
              <a:schemeClr val="tx1">
                <a:lumMod val="60000"/>
                <a:lumOff val="4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grpSp>
          <p:nvGrpSpPr>
            <p:cNvPr id="87" name="Group 86"/>
            <p:cNvGrpSpPr/>
            <p:nvPr/>
          </p:nvGrpSpPr>
          <p:grpSpPr>
            <a:xfrm>
              <a:off x="1003289" y="2969076"/>
              <a:ext cx="5417676" cy="531932"/>
              <a:chOff x="1003289" y="2969076"/>
              <a:chExt cx="5417676" cy="531932"/>
            </a:xfrm>
          </p:grpSpPr>
          <p:sp>
            <p:nvSpPr>
              <p:cNvPr id="60" name="TextBox 59"/>
              <p:cNvSpPr txBox="1"/>
              <p:nvPr/>
            </p:nvSpPr>
            <p:spPr>
              <a:xfrm>
                <a:off x="4355976" y="2969076"/>
                <a:ext cx="2064989"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24 questions</a:t>
                </a:r>
                <a:endParaRPr lang="en-GB" b="1" dirty="0">
                  <a:solidFill>
                    <a:srgbClr val="074B88"/>
                  </a:solidFill>
                  <a:latin typeface="Arial" pitchFamily="34" charset="0"/>
                  <a:cs typeface="Arial" pitchFamily="34" charset="0"/>
                </a:endParaRPr>
              </a:p>
            </p:txBody>
          </p:sp>
          <p:cxnSp>
            <p:nvCxnSpPr>
              <p:cNvPr id="62" name="Straight Arrow Connector 61"/>
              <p:cNvCxnSpPr/>
              <p:nvPr/>
            </p:nvCxnSpPr>
            <p:spPr bwMode="auto">
              <a:xfrm>
                <a:off x="1835696" y="3214564"/>
                <a:ext cx="208823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3" name="TextBox 62"/>
              <p:cNvSpPr txBox="1"/>
              <p:nvPr/>
            </p:nvSpPr>
            <p:spPr>
              <a:xfrm>
                <a:off x="1003289" y="2977788"/>
                <a:ext cx="904415"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90%</a:t>
                </a:r>
                <a:endParaRPr lang="en-GB" sz="2800" b="1" dirty="0">
                  <a:solidFill>
                    <a:srgbClr val="074B88"/>
                  </a:solidFill>
                  <a:latin typeface="Arial" pitchFamily="34" charset="0"/>
                  <a:cs typeface="Arial" pitchFamily="34" charset="0"/>
                </a:endParaRPr>
              </a:p>
            </p:txBody>
          </p:sp>
        </p:grpSp>
      </p:grpSp>
      <p:grpSp>
        <p:nvGrpSpPr>
          <p:cNvPr id="90" name="Group 89"/>
          <p:cNvGrpSpPr/>
          <p:nvPr/>
        </p:nvGrpSpPr>
        <p:grpSpPr>
          <a:xfrm>
            <a:off x="1162954" y="2098094"/>
            <a:ext cx="4726449" cy="774006"/>
            <a:chOff x="1162954" y="2098094"/>
            <a:chExt cx="4726449" cy="774006"/>
          </a:xfrm>
        </p:grpSpPr>
        <p:sp>
          <p:nvSpPr>
            <p:cNvPr id="48" name="Isosceles Triangle 47"/>
            <p:cNvSpPr/>
            <p:nvPr/>
          </p:nvSpPr>
          <p:spPr bwMode="auto">
            <a:xfrm>
              <a:off x="2956141" y="2098094"/>
              <a:ext cx="581825" cy="501573"/>
            </a:xfrm>
            <a:prstGeom prst="triangle">
              <a:avLst/>
            </a:prstGeom>
            <a:solidFill>
              <a:schemeClr val="tx1">
                <a:lumMod val="5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grpSp>
          <p:nvGrpSpPr>
            <p:cNvPr id="89" name="Group 88"/>
            <p:cNvGrpSpPr/>
            <p:nvPr/>
          </p:nvGrpSpPr>
          <p:grpSpPr>
            <a:xfrm>
              <a:off x="1162954" y="2322745"/>
              <a:ext cx="4726449" cy="549355"/>
              <a:chOff x="1162954" y="2322745"/>
              <a:chExt cx="4726449" cy="549355"/>
            </a:xfrm>
          </p:grpSpPr>
          <p:sp>
            <p:nvSpPr>
              <p:cNvPr id="64" name="TextBox 63"/>
              <p:cNvSpPr txBox="1"/>
              <p:nvPr/>
            </p:nvSpPr>
            <p:spPr>
              <a:xfrm>
                <a:off x="3995936" y="2322745"/>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7 questions</a:t>
                </a:r>
                <a:endParaRPr lang="en-GB" b="1" dirty="0">
                  <a:solidFill>
                    <a:srgbClr val="074B88"/>
                  </a:solidFill>
                  <a:latin typeface="Arial" pitchFamily="34" charset="0"/>
                  <a:cs typeface="Arial" pitchFamily="34" charset="0"/>
                </a:endParaRPr>
              </a:p>
            </p:txBody>
          </p:sp>
          <p:sp>
            <p:nvSpPr>
              <p:cNvPr id="67" name="TextBox 66"/>
              <p:cNvSpPr txBox="1"/>
              <p:nvPr/>
            </p:nvSpPr>
            <p:spPr>
              <a:xfrm>
                <a:off x="1162954" y="2348880"/>
                <a:ext cx="1104790"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100%</a:t>
                </a:r>
                <a:endParaRPr lang="en-GB" sz="2800" b="1" dirty="0">
                  <a:solidFill>
                    <a:srgbClr val="074B88"/>
                  </a:solidFill>
                  <a:latin typeface="Arial" pitchFamily="34" charset="0"/>
                  <a:cs typeface="Arial" pitchFamily="34" charset="0"/>
                </a:endParaRPr>
              </a:p>
            </p:txBody>
          </p:sp>
          <p:cxnSp>
            <p:nvCxnSpPr>
              <p:cNvPr id="65" name="Straight Arrow Connector 64"/>
              <p:cNvCxnSpPr/>
              <p:nvPr/>
            </p:nvCxnSpPr>
            <p:spPr bwMode="auto">
              <a:xfrm>
                <a:off x="2195736" y="2612269"/>
                <a:ext cx="136815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971600" y="857250"/>
            <a:ext cx="7551688" cy="5164038"/>
            <a:chOff x="971600" y="857250"/>
            <a:chExt cx="7551688" cy="5164038"/>
          </a:xfrm>
        </p:grpSpPr>
        <p:grpSp>
          <p:nvGrpSpPr>
            <p:cNvPr id="3" name="Group 27"/>
            <p:cNvGrpSpPr/>
            <p:nvPr/>
          </p:nvGrpSpPr>
          <p:grpSpPr>
            <a:xfrm>
              <a:off x="971600" y="857250"/>
              <a:ext cx="7551688" cy="5164038"/>
              <a:chOff x="971600" y="857250"/>
              <a:chExt cx="7551688" cy="5164038"/>
            </a:xfrm>
          </p:grpSpPr>
          <p:sp>
            <p:nvSpPr>
              <p:cNvPr id="45" name="Isosceles Triangle 44"/>
              <p:cNvSpPr/>
              <p:nvPr/>
            </p:nvSpPr>
            <p:spPr bwMode="auto">
              <a:xfrm>
                <a:off x="971600" y="2098094"/>
                <a:ext cx="4550906" cy="3923194"/>
              </a:xfrm>
              <a:prstGeom prst="triangle">
                <a:avLst/>
              </a:prstGeom>
              <a:blipFill>
                <a:blip r:embed="rId3" cstate="print"/>
                <a:stretch>
                  <a:fillRect/>
                </a:stretch>
              </a:blipFill>
              <a:ln w="571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10" name="TextBox 9"/>
              <p:cNvSpPr txBox="1"/>
              <p:nvPr/>
            </p:nvSpPr>
            <p:spPr bwMode="auto">
              <a:xfrm>
                <a:off x="6645851" y="857250"/>
                <a:ext cx="1877437" cy="646331"/>
              </a:xfrm>
              <a:prstGeom prst="rect">
                <a:avLst/>
              </a:prstGeom>
              <a:noFill/>
            </p:spPr>
            <p:txBody>
              <a:bodyPr wrap="none">
                <a:spAutoFit/>
              </a:bodyPr>
              <a:lstStyle/>
              <a:p>
                <a:pPr algn="r">
                  <a:defRPr/>
                </a:pPr>
                <a:r>
                  <a:rPr lang="en-GB" sz="3600" b="1" dirty="0" smtClean="0">
                    <a:solidFill>
                      <a:srgbClr val="FC1721"/>
                    </a:solidFill>
                    <a:latin typeface="+mn-lt"/>
                  </a:rPr>
                  <a:t>Asthma</a:t>
                </a:r>
                <a:endParaRPr lang="en-GB" sz="3600" b="1" dirty="0">
                  <a:solidFill>
                    <a:srgbClr val="FC1721"/>
                  </a:solidFill>
                  <a:latin typeface="+mn-lt"/>
                </a:endParaRPr>
              </a:p>
            </p:txBody>
          </p:sp>
        </p:grpSp>
        <p:sp>
          <p:nvSpPr>
            <p:cNvPr id="49" name="TextBox 48"/>
            <p:cNvSpPr txBox="1"/>
            <p:nvPr/>
          </p:nvSpPr>
          <p:spPr>
            <a:xfrm>
              <a:off x="5359826" y="4725144"/>
              <a:ext cx="2064989"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47 questions</a:t>
              </a:r>
              <a:endParaRPr lang="en-GB" b="1" dirty="0">
                <a:solidFill>
                  <a:srgbClr val="074B88"/>
                </a:solidFill>
                <a:latin typeface="Arial" pitchFamily="34" charset="0"/>
                <a:cs typeface="Arial" pitchFamily="34" charset="0"/>
              </a:endParaRPr>
            </a:p>
          </p:txBody>
        </p:sp>
      </p:grpSp>
      <p:grpSp>
        <p:nvGrpSpPr>
          <p:cNvPr id="4" name="Group 26"/>
          <p:cNvGrpSpPr/>
          <p:nvPr/>
        </p:nvGrpSpPr>
        <p:grpSpPr>
          <a:xfrm>
            <a:off x="323528" y="2098094"/>
            <a:ext cx="7151450" cy="2121253"/>
            <a:chOff x="323528" y="2098094"/>
            <a:chExt cx="7151450" cy="2121253"/>
          </a:xfrm>
        </p:grpSpPr>
        <p:sp>
          <p:nvSpPr>
            <p:cNvPr id="46" name="Isosceles Triangle 45"/>
            <p:cNvSpPr/>
            <p:nvPr/>
          </p:nvSpPr>
          <p:spPr bwMode="auto">
            <a:xfrm>
              <a:off x="2204377" y="2098094"/>
              <a:ext cx="2085352" cy="1797717"/>
            </a:xfrm>
            <a:prstGeom prst="triangle">
              <a:avLst/>
            </a:prstGeom>
            <a:solidFill>
              <a:schemeClr val="tx1">
                <a:lumMod val="20000"/>
                <a:lumOff val="8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7" name="Isosceles Triangle 46"/>
            <p:cNvSpPr/>
            <p:nvPr/>
          </p:nvSpPr>
          <p:spPr bwMode="auto">
            <a:xfrm>
              <a:off x="2598981" y="2098094"/>
              <a:ext cx="1296144" cy="1117365"/>
            </a:xfrm>
            <a:prstGeom prst="triangle">
              <a:avLst/>
            </a:prstGeom>
            <a:solidFill>
              <a:schemeClr val="tx1">
                <a:lumMod val="60000"/>
                <a:lumOff val="4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8" name="Isosceles Triangle 47"/>
            <p:cNvSpPr/>
            <p:nvPr/>
          </p:nvSpPr>
          <p:spPr bwMode="auto">
            <a:xfrm>
              <a:off x="2956141" y="2098094"/>
              <a:ext cx="581825" cy="501573"/>
            </a:xfrm>
            <a:prstGeom prst="triangle">
              <a:avLst/>
            </a:prstGeom>
            <a:solidFill>
              <a:schemeClr val="tx1">
                <a:lumMod val="5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50" name="TextBox 49"/>
            <p:cNvSpPr txBox="1"/>
            <p:nvPr/>
          </p:nvSpPr>
          <p:spPr>
            <a:xfrm>
              <a:off x="4788024" y="3603794"/>
              <a:ext cx="2686954" cy="584775"/>
            </a:xfrm>
            <a:prstGeom prst="rect">
              <a:avLst/>
            </a:prstGeom>
            <a:noFill/>
          </p:spPr>
          <p:txBody>
            <a:bodyPr wrap="none" rtlCol="0">
              <a:spAutoFit/>
            </a:bodyPr>
            <a:lstStyle/>
            <a:p>
              <a:r>
                <a:rPr lang="en-GB" sz="3200" b="1" dirty="0" smtClean="0">
                  <a:solidFill>
                    <a:srgbClr val="FC1721"/>
                  </a:solidFill>
                  <a:latin typeface="Arial" pitchFamily="34" charset="0"/>
                  <a:cs typeface="Arial" pitchFamily="34" charset="0"/>
                </a:rPr>
                <a:t>20 questions</a:t>
              </a:r>
              <a:endParaRPr lang="en-GB" sz="3200" b="1" dirty="0">
                <a:solidFill>
                  <a:srgbClr val="FC1721"/>
                </a:solidFill>
                <a:latin typeface="Arial" pitchFamily="34" charset="0"/>
                <a:cs typeface="Arial" pitchFamily="34" charset="0"/>
              </a:endParaRPr>
            </a:p>
          </p:txBody>
        </p:sp>
        <p:cxnSp>
          <p:nvCxnSpPr>
            <p:cNvPr id="52" name="Straight Arrow Connector 51"/>
            <p:cNvCxnSpPr/>
            <p:nvPr/>
          </p:nvCxnSpPr>
          <p:spPr bwMode="auto">
            <a:xfrm>
              <a:off x="1431524" y="3893395"/>
              <a:ext cx="2852444" cy="5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59" name="TextBox 58"/>
            <p:cNvSpPr txBox="1"/>
            <p:nvPr/>
          </p:nvSpPr>
          <p:spPr>
            <a:xfrm>
              <a:off x="323528" y="3573016"/>
              <a:ext cx="1107996" cy="646331"/>
            </a:xfrm>
            <a:prstGeom prst="rect">
              <a:avLst/>
            </a:prstGeom>
            <a:noFill/>
          </p:spPr>
          <p:txBody>
            <a:bodyPr wrap="none" rtlCol="0">
              <a:spAutoFit/>
            </a:bodyPr>
            <a:lstStyle/>
            <a:p>
              <a:r>
                <a:rPr lang="en-GB" sz="3600" b="1" dirty="0" smtClean="0">
                  <a:solidFill>
                    <a:srgbClr val="FC1721"/>
                  </a:solidFill>
                  <a:latin typeface="Arial" pitchFamily="34" charset="0"/>
                  <a:cs typeface="Arial" pitchFamily="34" charset="0"/>
                </a:rPr>
                <a:t>80%</a:t>
              </a:r>
              <a:endParaRPr lang="en-GB" sz="3600" b="1" dirty="0">
                <a:solidFill>
                  <a:srgbClr val="FC1721"/>
                </a:solidFill>
                <a:latin typeface="Arial" pitchFamily="34" charset="0"/>
                <a:cs typeface="Arial" pitchFamily="34" charset="0"/>
              </a:endParaRPr>
            </a:p>
          </p:txBody>
        </p:sp>
        <p:sp>
          <p:nvSpPr>
            <p:cNvPr id="60" name="TextBox 59"/>
            <p:cNvSpPr txBox="1"/>
            <p:nvPr/>
          </p:nvSpPr>
          <p:spPr>
            <a:xfrm>
              <a:off x="4355976" y="2969076"/>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9 questions</a:t>
              </a:r>
              <a:endParaRPr lang="en-GB" b="1" dirty="0">
                <a:solidFill>
                  <a:srgbClr val="074B88"/>
                </a:solidFill>
                <a:latin typeface="Arial" pitchFamily="34" charset="0"/>
                <a:cs typeface="Arial" pitchFamily="34" charset="0"/>
              </a:endParaRPr>
            </a:p>
          </p:txBody>
        </p:sp>
        <p:cxnSp>
          <p:nvCxnSpPr>
            <p:cNvPr id="62" name="Straight Arrow Connector 61"/>
            <p:cNvCxnSpPr/>
            <p:nvPr/>
          </p:nvCxnSpPr>
          <p:spPr bwMode="auto">
            <a:xfrm>
              <a:off x="1835696" y="3214564"/>
              <a:ext cx="208823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3" name="TextBox 62"/>
            <p:cNvSpPr txBox="1"/>
            <p:nvPr/>
          </p:nvSpPr>
          <p:spPr>
            <a:xfrm>
              <a:off x="1003289" y="2977788"/>
              <a:ext cx="904415"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90%</a:t>
              </a:r>
              <a:endParaRPr lang="en-GB" sz="2800" b="1" dirty="0">
                <a:solidFill>
                  <a:srgbClr val="074B88"/>
                </a:solidFill>
                <a:latin typeface="Arial" pitchFamily="34" charset="0"/>
                <a:cs typeface="Arial" pitchFamily="34" charset="0"/>
              </a:endParaRPr>
            </a:p>
          </p:txBody>
        </p:sp>
        <p:sp>
          <p:nvSpPr>
            <p:cNvPr id="64" name="TextBox 63"/>
            <p:cNvSpPr txBox="1"/>
            <p:nvPr/>
          </p:nvSpPr>
          <p:spPr>
            <a:xfrm>
              <a:off x="3995936" y="2322745"/>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2 questions</a:t>
              </a:r>
              <a:endParaRPr lang="en-GB" b="1" dirty="0">
                <a:solidFill>
                  <a:srgbClr val="074B88"/>
                </a:solidFill>
                <a:latin typeface="Arial" pitchFamily="34" charset="0"/>
                <a:cs typeface="Arial" pitchFamily="34" charset="0"/>
              </a:endParaRPr>
            </a:p>
          </p:txBody>
        </p:sp>
        <p:cxnSp>
          <p:nvCxnSpPr>
            <p:cNvPr id="65" name="Straight Arrow Connector 64"/>
            <p:cNvCxnSpPr/>
            <p:nvPr/>
          </p:nvCxnSpPr>
          <p:spPr bwMode="auto">
            <a:xfrm>
              <a:off x="2195736" y="2612269"/>
              <a:ext cx="136815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7" name="TextBox 66"/>
            <p:cNvSpPr txBox="1"/>
            <p:nvPr/>
          </p:nvSpPr>
          <p:spPr>
            <a:xfrm>
              <a:off x="1162954" y="2348880"/>
              <a:ext cx="1104790"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100%</a:t>
              </a:r>
              <a:endParaRPr lang="en-GB" sz="2800" b="1" dirty="0">
                <a:solidFill>
                  <a:srgbClr val="074B88"/>
                </a:solidFill>
                <a:latin typeface="Arial" pitchFamily="34" charset="0"/>
                <a:cs typeface="Arial" pitchFamily="34" charset="0"/>
              </a:endParaRPr>
            </a:p>
          </p:txBody>
        </p:sp>
      </p:grpSp>
      <p:sp>
        <p:nvSpPr>
          <p:cNvPr id="3277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277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2772"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2773" name="Picture 8" descr="Picture2.jpg"/>
          <p:cNvPicPr>
            <a:picLocks noChangeAspect="1"/>
          </p:cNvPicPr>
          <p:nvPr/>
        </p:nvPicPr>
        <p:blipFill>
          <a:blip r:embed="rId5"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2774" name="Picture 6" descr="IMG_3627.JPG"/>
          <p:cNvPicPr>
            <a:picLocks noChangeAspect="1"/>
          </p:cNvPicPr>
          <p:nvPr/>
        </p:nvPicPr>
        <p:blipFill>
          <a:blip r:embed="rId6"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2775" name="Picture 5" descr="DSC01775.JPG"/>
          <p:cNvPicPr>
            <a:picLocks noChangeAspect="1"/>
          </p:cNvPicPr>
          <p:nvPr/>
        </p:nvPicPr>
        <p:blipFill>
          <a:blip r:embed="rId7"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2776" name="Picture 12" descr="IPCRG Logo (large file).tif"/>
          <p:cNvPicPr>
            <a:picLocks noChangeAspect="1"/>
          </p:cNvPicPr>
          <p:nvPr/>
        </p:nvPicPr>
        <p:blipFill>
          <a:blip r:embed="rId8" cstate="print"/>
          <a:srcRect/>
          <a:stretch>
            <a:fillRect/>
          </a:stretch>
        </p:blipFill>
        <p:spPr bwMode="auto">
          <a:xfrm>
            <a:off x="142875" y="214313"/>
            <a:ext cx="2643188"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0" y="5708650"/>
            <a:ext cx="9144000" cy="1006475"/>
            <a:chOff x="0" y="5708650"/>
            <a:chExt cx="9144000" cy="1006475"/>
          </a:xfrm>
        </p:grpSpPr>
        <p:sp>
          <p:nvSpPr>
            <p:cNvPr id="35842"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5843"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5844"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5845"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5846"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5847"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grpSp>
      <p:pic>
        <p:nvPicPr>
          <p:cNvPr id="35848"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3" name="Group 30"/>
          <p:cNvGrpSpPr/>
          <p:nvPr/>
        </p:nvGrpSpPr>
        <p:grpSpPr>
          <a:xfrm>
            <a:off x="107950" y="2578546"/>
            <a:ext cx="9036050" cy="1570534"/>
            <a:chOff x="107950" y="2578546"/>
            <a:chExt cx="9036050" cy="1570534"/>
          </a:xfrm>
        </p:grpSpPr>
        <p:grpSp>
          <p:nvGrpSpPr>
            <p:cNvPr id="4" name="Group 27"/>
            <p:cNvGrpSpPr>
              <a:grpSpLocks/>
            </p:cNvGrpSpPr>
            <p:nvPr/>
          </p:nvGrpSpPr>
          <p:grpSpPr bwMode="auto">
            <a:xfrm>
              <a:off x="107950" y="2578546"/>
              <a:ext cx="8856663" cy="706438"/>
              <a:chOff x="107950" y="2133600"/>
              <a:chExt cx="8856663" cy="706438"/>
            </a:xfrm>
          </p:grpSpPr>
          <p:sp>
            <p:nvSpPr>
              <p:cNvPr id="35868" name="Rectangle 35"/>
              <p:cNvSpPr>
                <a:spLocks noChangeArrowheads="1"/>
              </p:cNvSpPr>
              <p:nvPr/>
            </p:nvSpPr>
            <p:spPr bwMode="auto">
              <a:xfrm>
                <a:off x="1116013" y="2133600"/>
                <a:ext cx="7848600" cy="706438"/>
              </a:xfrm>
              <a:prstGeom prst="rect">
                <a:avLst/>
              </a:prstGeom>
              <a:noFill/>
              <a:ln w="9525">
                <a:noFill/>
                <a:miter lim="800000"/>
                <a:headEnd/>
                <a:tailEnd/>
              </a:ln>
            </p:spPr>
            <p:txBody>
              <a:bodyPr>
                <a:spAutoFit/>
              </a:bodyPr>
              <a:lstStyle/>
              <a:p>
                <a:r>
                  <a:rPr lang="en-GB" sz="2000" dirty="0">
                    <a:latin typeface="Arial" charset="0"/>
                    <a:cs typeface="Arial" charset="0"/>
                  </a:rPr>
                  <a:t>What simple tools enable assessment of asthma control, and is their use acceptable and feasible in primary care?</a:t>
                </a:r>
              </a:p>
            </p:txBody>
          </p:sp>
          <p:sp>
            <p:nvSpPr>
              <p:cNvPr id="35869" name="TextBox 16"/>
              <p:cNvSpPr txBox="1">
                <a:spLocks noChangeArrowheads="1"/>
              </p:cNvSpPr>
              <p:nvPr/>
            </p:nvSpPr>
            <p:spPr bwMode="auto">
              <a:xfrm>
                <a:off x="107950" y="2192338"/>
                <a:ext cx="973138" cy="461962"/>
              </a:xfrm>
              <a:prstGeom prst="rect">
                <a:avLst/>
              </a:prstGeom>
              <a:solidFill>
                <a:schemeClr val="tx1"/>
              </a:solidFill>
              <a:ln w="9525">
                <a:noFill/>
                <a:miter lim="800000"/>
                <a:headEnd/>
                <a:tailEnd/>
              </a:ln>
            </p:spPr>
            <p:txBody>
              <a:bodyPr wrap="none">
                <a:spAutoFit/>
              </a:bodyPr>
              <a:lstStyle/>
              <a:p>
                <a:r>
                  <a:rPr lang="en-GB" b="1">
                    <a:solidFill>
                      <a:schemeClr val="bg1"/>
                    </a:solidFill>
                    <a:latin typeface="Arial" charset="0"/>
                    <a:cs typeface="Arial" charset="0"/>
                  </a:rPr>
                  <a:t>100%</a:t>
                </a:r>
              </a:p>
            </p:txBody>
          </p:sp>
        </p:grpSp>
        <p:sp>
          <p:nvSpPr>
            <p:cNvPr id="35853" name="Rectangle 17"/>
            <p:cNvSpPr>
              <a:spLocks noChangeArrowheads="1"/>
            </p:cNvSpPr>
            <p:nvPr/>
          </p:nvSpPr>
          <p:spPr bwMode="auto">
            <a:xfrm>
              <a:off x="1116013" y="3441055"/>
              <a:ext cx="8027987" cy="708025"/>
            </a:xfrm>
            <a:prstGeom prst="rect">
              <a:avLst/>
            </a:prstGeom>
            <a:noFill/>
            <a:ln w="9525">
              <a:noFill/>
              <a:miter lim="800000"/>
              <a:headEnd/>
              <a:tailEnd/>
            </a:ln>
          </p:spPr>
          <p:txBody>
            <a:bodyPr>
              <a:spAutoFit/>
            </a:bodyPr>
            <a:lstStyle/>
            <a:p>
              <a:r>
                <a:rPr lang="en-GB" sz="2000" dirty="0">
                  <a:latin typeface="Arial" charset="0"/>
                  <a:cs typeface="Arial" charset="0"/>
                </a:rPr>
                <a:t>How can guided self-management be implemented in real life primary care practice?</a:t>
              </a:r>
            </a:p>
          </p:txBody>
        </p:sp>
      </p:grpSp>
      <p:grpSp>
        <p:nvGrpSpPr>
          <p:cNvPr id="5" name="Group 28"/>
          <p:cNvGrpSpPr>
            <a:grpSpLocks/>
          </p:cNvGrpSpPr>
          <p:nvPr/>
        </p:nvGrpSpPr>
        <p:grpSpPr bwMode="auto">
          <a:xfrm>
            <a:off x="279400" y="4365104"/>
            <a:ext cx="8037513" cy="1243940"/>
            <a:chOff x="279400" y="3500438"/>
            <a:chExt cx="8037513" cy="1243940"/>
          </a:xfrm>
        </p:grpSpPr>
        <p:sp>
          <p:nvSpPr>
            <p:cNvPr id="35863" name="TextBox 18"/>
            <p:cNvSpPr txBox="1">
              <a:spLocks noChangeArrowheads="1"/>
            </p:cNvSpPr>
            <p:nvPr/>
          </p:nvSpPr>
          <p:spPr bwMode="auto">
            <a:xfrm>
              <a:off x="279400" y="3500438"/>
              <a:ext cx="801823" cy="461665"/>
            </a:xfrm>
            <a:prstGeom prst="rect">
              <a:avLst/>
            </a:prstGeom>
            <a:solidFill>
              <a:schemeClr val="tx1"/>
            </a:solidFill>
            <a:ln w="9525">
              <a:noFill/>
              <a:miter lim="800000"/>
              <a:headEnd/>
              <a:tailEnd/>
            </a:ln>
          </p:spPr>
          <p:txBody>
            <a:bodyPr wrap="none">
              <a:spAutoFit/>
            </a:bodyPr>
            <a:lstStyle/>
            <a:p>
              <a:r>
                <a:rPr lang="en-GB" b="1" dirty="0" smtClean="0">
                  <a:solidFill>
                    <a:schemeClr val="bg1"/>
                  </a:solidFill>
                  <a:latin typeface="Arial" charset="0"/>
                  <a:cs typeface="Arial" charset="0"/>
                </a:rPr>
                <a:t>96%</a:t>
              </a:r>
              <a:endParaRPr lang="en-GB" b="1" dirty="0">
                <a:solidFill>
                  <a:schemeClr val="bg1"/>
                </a:solidFill>
                <a:latin typeface="Arial" charset="0"/>
                <a:cs typeface="Arial" charset="0"/>
              </a:endParaRPr>
            </a:p>
          </p:txBody>
        </p:sp>
        <p:sp>
          <p:nvSpPr>
            <p:cNvPr id="35864" name="Rectangle 19"/>
            <p:cNvSpPr>
              <a:spLocks noChangeArrowheads="1"/>
            </p:cNvSpPr>
            <p:nvPr/>
          </p:nvSpPr>
          <p:spPr bwMode="auto">
            <a:xfrm>
              <a:off x="1116013" y="3500438"/>
              <a:ext cx="7200900" cy="400050"/>
            </a:xfrm>
            <a:prstGeom prst="rect">
              <a:avLst/>
            </a:prstGeom>
            <a:noFill/>
            <a:ln w="9525">
              <a:noFill/>
              <a:miter lim="800000"/>
              <a:headEnd/>
              <a:tailEnd/>
            </a:ln>
          </p:spPr>
          <p:txBody>
            <a:bodyPr>
              <a:spAutoFit/>
            </a:bodyPr>
            <a:lstStyle/>
            <a:p>
              <a:r>
                <a:rPr lang="en-GB" sz="2000" dirty="0">
                  <a:latin typeface="Arial" charset="0"/>
                  <a:cs typeface="Arial" charset="0"/>
                </a:rPr>
                <a:t>How can asthma be diagnosed earlier in primary care?</a:t>
              </a:r>
            </a:p>
          </p:txBody>
        </p:sp>
        <p:sp>
          <p:nvSpPr>
            <p:cNvPr id="30" name="Rectangle 19"/>
            <p:cNvSpPr>
              <a:spLocks noChangeArrowheads="1"/>
            </p:cNvSpPr>
            <p:nvPr/>
          </p:nvSpPr>
          <p:spPr bwMode="auto">
            <a:xfrm>
              <a:off x="1116013" y="4036492"/>
              <a:ext cx="7200900" cy="707886"/>
            </a:xfrm>
            <a:prstGeom prst="rect">
              <a:avLst/>
            </a:prstGeom>
            <a:noFill/>
            <a:ln w="9525">
              <a:noFill/>
              <a:miter lim="800000"/>
              <a:headEnd/>
              <a:tailEnd/>
            </a:ln>
          </p:spPr>
          <p:txBody>
            <a:bodyPr>
              <a:spAutoFit/>
            </a:bodyPr>
            <a:lstStyle/>
            <a:p>
              <a:r>
                <a:rPr lang="en-GB" sz="2000" dirty="0" smtClean="0">
                  <a:latin typeface="Arial" charset="0"/>
                  <a:cs typeface="Arial" charset="0"/>
                </a:rPr>
                <a:t>How and when should regular medication be stepped down or stopped?</a:t>
              </a:r>
              <a:endParaRPr lang="en-GB" sz="2000" dirty="0">
                <a:latin typeface="Arial" charset="0"/>
                <a:cs typeface="Arial" charset="0"/>
              </a:endParaRPr>
            </a:p>
          </p:txBody>
        </p:sp>
      </p:grpSp>
      <p:grpSp>
        <p:nvGrpSpPr>
          <p:cNvPr id="6" name="Group 26"/>
          <p:cNvGrpSpPr>
            <a:grpSpLocks/>
          </p:cNvGrpSpPr>
          <p:nvPr/>
        </p:nvGrpSpPr>
        <p:grpSpPr bwMode="auto">
          <a:xfrm>
            <a:off x="4787900" y="188913"/>
            <a:ext cx="4089400" cy="1800225"/>
            <a:chOff x="4787900" y="188913"/>
            <a:chExt cx="4089400" cy="1800225"/>
          </a:xfrm>
        </p:grpSpPr>
        <p:sp>
          <p:nvSpPr>
            <p:cNvPr id="10" name="TextBox 9"/>
            <p:cNvSpPr txBox="1"/>
            <p:nvPr/>
          </p:nvSpPr>
          <p:spPr bwMode="auto">
            <a:xfrm>
              <a:off x="6645275" y="857250"/>
              <a:ext cx="1878013" cy="646113"/>
            </a:xfrm>
            <a:prstGeom prst="rect">
              <a:avLst/>
            </a:prstGeom>
            <a:noFill/>
          </p:spPr>
          <p:txBody>
            <a:bodyPr wrap="none">
              <a:spAutoFit/>
            </a:bodyPr>
            <a:lstStyle/>
            <a:p>
              <a:pPr algn="r">
                <a:defRPr/>
              </a:pPr>
              <a:r>
                <a:rPr lang="en-GB" sz="3600" b="1" dirty="0">
                  <a:solidFill>
                    <a:srgbClr val="FC1721"/>
                  </a:solidFill>
                  <a:latin typeface="+mn-lt"/>
                </a:rPr>
                <a:t>Asthma</a:t>
              </a:r>
            </a:p>
          </p:txBody>
        </p:sp>
        <p:grpSp>
          <p:nvGrpSpPr>
            <p:cNvPr id="7" name="Group 34"/>
            <p:cNvGrpSpPr>
              <a:grpSpLocks/>
            </p:cNvGrpSpPr>
            <p:nvPr/>
          </p:nvGrpSpPr>
          <p:grpSpPr bwMode="auto">
            <a:xfrm>
              <a:off x="4787900" y="188913"/>
              <a:ext cx="1433513" cy="1795462"/>
              <a:chOff x="428596" y="3538531"/>
              <a:chExt cx="1433833" cy="1796287"/>
            </a:xfrm>
          </p:grpSpPr>
          <p:sp>
            <p:nvSpPr>
              <p:cNvPr id="12" name="Rectangle 11"/>
              <p:cNvSpPr/>
              <p:nvPr/>
            </p:nvSpPr>
            <p:spPr bwMode="auto">
              <a:xfrm>
                <a:off x="428596" y="3571883"/>
                <a:ext cx="1433833" cy="176293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8" name="Group 24"/>
              <p:cNvGrpSpPr>
                <a:grpSpLocks/>
              </p:cNvGrpSpPr>
              <p:nvPr/>
            </p:nvGrpSpPr>
            <p:grpSpPr bwMode="auto">
              <a:xfrm>
                <a:off x="500063" y="3538531"/>
                <a:ext cx="1282700" cy="1747835"/>
                <a:chOff x="500034" y="3253087"/>
                <a:chExt cx="1283414" cy="1747525"/>
              </a:xfrm>
            </p:grpSpPr>
            <p:sp>
              <p:nvSpPr>
                <p:cNvPr id="35861" name="TextBox 10"/>
                <p:cNvSpPr txBox="1">
                  <a:spLocks noChangeArrowheads="1"/>
                </p:cNvSpPr>
                <p:nvPr/>
              </p:nvSpPr>
              <p:spPr bwMode="auto">
                <a:xfrm>
                  <a:off x="500034" y="3253087"/>
                  <a:ext cx="1228221" cy="461665"/>
                </a:xfrm>
                <a:prstGeom prst="rect">
                  <a:avLst/>
                </a:prstGeom>
                <a:noFill/>
                <a:ln w="9525">
                  <a:noFill/>
                  <a:miter lim="800000"/>
                  <a:headEnd/>
                  <a:tailEnd/>
                </a:ln>
              </p:spPr>
              <p:txBody>
                <a:bodyPr wrap="none">
                  <a:spAutoFit/>
                </a:bodyPr>
                <a:lstStyle/>
                <a:p>
                  <a:r>
                    <a:rPr lang="en-GB">
                      <a:latin typeface="Arial" charset="0"/>
                      <a:cs typeface="Arial" charset="0"/>
                    </a:rPr>
                    <a:t>Asthma</a:t>
                  </a:r>
                </a:p>
              </p:txBody>
            </p:sp>
            <p:pic>
              <p:nvPicPr>
                <p:cNvPr id="35862" name="Picture 15" descr="Sweden 1 - cropped square.jpg"/>
                <p:cNvPicPr>
                  <a:picLocks noChangeAspect="1"/>
                </p:cNvPicPr>
                <p:nvPr/>
              </p:nvPicPr>
              <p:blipFill>
                <a:blip r:embed="rId8" cstate="print"/>
                <a:srcRect/>
                <a:stretch>
                  <a:fillRect/>
                </a:stretch>
              </p:blipFill>
              <p:spPr bwMode="auto">
                <a:xfrm>
                  <a:off x="500034" y="3714752"/>
                  <a:ext cx="1283414" cy="1285860"/>
                </a:xfrm>
                <a:prstGeom prst="rect">
                  <a:avLst/>
                </a:prstGeom>
                <a:noFill/>
                <a:ln w="9525">
                  <a:noFill/>
                  <a:miter lim="800000"/>
                  <a:headEnd/>
                  <a:tailEnd/>
                </a:ln>
              </p:spPr>
            </p:pic>
          </p:grpSp>
        </p:grpSp>
        <p:grpSp>
          <p:nvGrpSpPr>
            <p:cNvPr id="9" name="Group 26"/>
            <p:cNvGrpSpPr>
              <a:grpSpLocks/>
            </p:cNvGrpSpPr>
            <p:nvPr/>
          </p:nvGrpSpPr>
          <p:grpSpPr bwMode="auto">
            <a:xfrm>
              <a:off x="6588125" y="1589088"/>
              <a:ext cx="2289175" cy="400050"/>
              <a:chOff x="6660232" y="1588730"/>
              <a:chExt cx="2289273" cy="400110"/>
            </a:xfrm>
          </p:grpSpPr>
          <p:sp>
            <p:nvSpPr>
              <p:cNvPr id="35856" name="TextBox 23"/>
              <p:cNvSpPr txBox="1">
                <a:spLocks noChangeArrowheads="1"/>
              </p:cNvSpPr>
              <p:nvPr/>
            </p:nvSpPr>
            <p:spPr bwMode="auto">
              <a:xfrm>
                <a:off x="6660232" y="1588730"/>
                <a:ext cx="697627" cy="400110"/>
              </a:xfrm>
              <a:prstGeom prst="rect">
                <a:avLst/>
              </a:prstGeom>
              <a:solidFill>
                <a:schemeClr val="tx1"/>
              </a:solidFill>
              <a:ln w="9525">
                <a:noFill/>
                <a:miter lim="800000"/>
                <a:headEnd/>
                <a:tailEnd/>
              </a:ln>
            </p:spPr>
            <p:txBody>
              <a:bodyPr wrap="none">
                <a:spAutoFit/>
              </a:bodyPr>
              <a:lstStyle/>
              <a:p>
                <a:r>
                  <a:rPr lang="en-GB" sz="2000">
                    <a:solidFill>
                      <a:schemeClr val="bg1"/>
                    </a:solidFill>
                    <a:latin typeface="Arial" charset="0"/>
                    <a:cs typeface="Arial" charset="0"/>
                  </a:rPr>
                  <a:t>80%</a:t>
                </a:r>
              </a:p>
            </p:txBody>
          </p:sp>
          <p:sp>
            <p:nvSpPr>
              <p:cNvPr id="35857" name="Rectangle 24"/>
              <p:cNvSpPr>
                <a:spLocks noChangeArrowheads="1"/>
              </p:cNvSpPr>
              <p:nvPr/>
            </p:nvSpPr>
            <p:spPr bwMode="auto">
              <a:xfrm>
                <a:off x="6660232" y="1596788"/>
                <a:ext cx="2232248" cy="392052"/>
              </a:xfrm>
              <a:prstGeom prst="rect">
                <a:avLst/>
              </a:prstGeom>
              <a:noFill/>
              <a:ln w="28575" algn="ctr">
                <a:solidFill>
                  <a:schemeClr val="tx1"/>
                </a:solidFill>
                <a:round/>
                <a:headEnd/>
                <a:tailEnd/>
              </a:ln>
            </p:spPr>
            <p:txBody>
              <a:bodyPr/>
              <a:lstStyle/>
              <a:p>
                <a:endParaRPr lang="en-GB"/>
              </a:p>
            </p:txBody>
          </p:sp>
          <p:sp>
            <p:nvSpPr>
              <p:cNvPr id="35858" name="TextBox 25"/>
              <p:cNvSpPr txBox="1">
                <a:spLocks noChangeArrowheads="1"/>
              </p:cNvSpPr>
              <p:nvPr/>
            </p:nvSpPr>
            <p:spPr bwMode="auto">
              <a:xfrm>
                <a:off x="7354196" y="1591590"/>
                <a:ext cx="1595309" cy="369332"/>
              </a:xfrm>
              <a:prstGeom prst="rect">
                <a:avLst/>
              </a:prstGeom>
              <a:noFill/>
              <a:ln w="9525">
                <a:noFill/>
                <a:miter lim="800000"/>
                <a:headEnd/>
                <a:tailEnd/>
              </a:ln>
            </p:spPr>
            <p:txBody>
              <a:bodyPr wrap="none">
                <a:spAutoFit/>
              </a:bodyPr>
              <a:lstStyle/>
              <a:p>
                <a:r>
                  <a:rPr lang="en-GB" sz="1800" b="1">
                    <a:latin typeface="Arial" charset="0"/>
                    <a:cs typeface="Arial" charset="0"/>
                  </a:rPr>
                  <a:t>20 questions</a:t>
                </a:r>
              </a:p>
            </p:txBody>
          </p:sp>
        </p:gr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971600" y="857250"/>
            <a:ext cx="7551688" cy="5164038"/>
            <a:chOff x="971600" y="857250"/>
            <a:chExt cx="7551688" cy="5164038"/>
          </a:xfrm>
        </p:grpSpPr>
        <p:grpSp>
          <p:nvGrpSpPr>
            <p:cNvPr id="27" name="Group 26"/>
            <p:cNvGrpSpPr/>
            <p:nvPr/>
          </p:nvGrpSpPr>
          <p:grpSpPr>
            <a:xfrm>
              <a:off x="971600" y="857250"/>
              <a:ext cx="7551688" cy="5164038"/>
              <a:chOff x="971600" y="857250"/>
              <a:chExt cx="7551688" cy="5164038"/>
            </a:xfrm>
          </p:grpSpPr>
          <p:sp>
            <p:nvSpPr>
              <p:cNvPr id="45" name="Isosceles Triangle 44"/>
              <p:cNvSpPr/>
              <p:nvPr/>
            </p:nvSpPr>
            <p:spPr bwMode="auto">
              <a:xfrm>
                <a:off x="971600" y="2098094"/>
                <a:ext cx="4550906" cy="3923194"/>
              </a:xfrm>
              <a:prstGeom prst="triangle">
                <a:avLst/>
              </a:prstGeom>
              <a:blipFill>
                <a:blip r:embed="rId3" cstate="print"/>
                <a:stretch>
                  <a:fillRect/>
                </a:stretch>
              </a:blipFill>
              <a:ln w="571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10" name="TextBox 9"/>
              <p:cNvSpPr txBox="1"/>
              <p:nvPr/>
            </p:nvSpPr>
            <p:spPr bwMode="auto">
              <a:xfrm>
                <a:off x="4978728" y="857250"/>
                <a:ext cx="3544560" cy="646331"/>
              </a:xfrm>
              <a:prstGeom prst="rect">
                <a:avLst/>
              </a:prstGeom>
              <a:noFill/>
            </p:spPr>
            <p:txBody>
              <a:bodyPr wrap="none">
                <a:spAutoFit/>
              </a:bodyPr>
              <a:lstStyle/>
              <a:p>
                <a:pPr algn="r">
                  <a:defRPr/>
                </a:pPr>
                <a:r>
                  <a:rPr lang="en-GB" sz="3600" b="1" dirty="0" smtClean="0">
                    <a:solidFill>
                      <a:srgbClr val="FC1721"/>
                    </a:solidFill>
                    <a:latin typeface="+mn-lt"/>
                  </a:rPr>
                  <a:t>Allergic rhinitis</a:t>
                </a:r>
                <a:endParaRPr lang="en-GB" sz="3600" b="1" dirty="0">
                  <a:solidFill>
                    <a:srgbClr val="FC1721"/>
                  </a:solidFill>
                  <a:latin typeface="+mn-lt"/>
                </a:endParaRPr>
              </a:p>
            </p:txBody>
          </p:sp>
        </p:grpSp>
        <p:sp>
          <p:nvSpPr>
            <p:cNvPr id="49" name="TextBox 48"/>
            <p:cNvSpPr txBox="1"/>
            <p:nvPr/>
          </p:nvSpPr>
          <p:spPr>
            <a:xfrm>
              <a:off x="5359826" y="4725144"/>
              <a:ext cx="2064989"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26 questions</a:t>
              </a:r>
              <a:endParaRPr lang="en-GB" b="1" dirty="0">
                <a:solidFill>
                  <a:srgbClr val="074B88"/>
                </a:solidFill>
                <a:latin typeface="Arial" pitchFamily="34" charset="0"/>
                <a:cs typeface="Arial" pitchFamily="34" charset="0"/>
              </a:endParaRPr>
            </a:p>
          </p:txBody>
        </p:sp>
      </p:grpSp>
      <p:grpSp>
        <p:nvGrpSpPr>
          <p:cNvPr id="28" name="Group 27"/>
          <p:cNvGrpSpPr/>
          <p:nvPr/>
        </p:nvGrpSpPr>
        <p:grpSpPr>
          <a:xfrm>
            <a:off x="323528" y="2098094"/>
            <a:ext cx="6923824" cy="2121253"/>
            <a:chOff x="323528" y="2098094"/>
            <a:chExt cx="6923824" cy="2121253"/>
          </a:xfrm>
        </p:grpSpPr>
        <p:sp>
          <p:nvSpPr>
            <p:cNvPr id="46" name="Isosceles Triangle 45"/>
            <p:cNvSpPr/>
            <p:nvPr/>
          </p:nvSpPr>
          <p:spPr bwMode="auto">
            <a:xfrm>
              <a:off x="2204377" y="2098094"/>
              <a:ext cx="2085352" cy="1797717"/>
            </a:xfrm>
            <a:prstGeom prst="triangle">
              <a:avLst/>
            </a:prstGeom>
            <a:solidFill>
              <a:schemeClr val="tx1">
                <a:lumMod val="20000"/>
                <a:lumOff val="8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7" name="Isosceles Triangle 46"/>
            <p:cNvSpPr/>
            <p:nvPr/>
          </p:nvSpPr>
          <p:spPr bwMode="auto">
            <a:xfrm>
              <a:off x="2598981" y="2098094"/>
              <a:ext cx="1296144" cy="1117365"/>
            </a:xfrm>
            <a:prstGeom prst="triangle">
              <a:avLst/>
            </a:prstGeom>
            <a:solidFill>
              <a:schemeClr val="tx1">
                <a:lumMod val="60000"/>
                <a:lumOff val="4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8" name="Isosceles Triangle 47"/>
            <p:cNvSpPr/>
            <p:nvPr/>
          </p:nvSpPr>
          <p:spPr bwMode="auto">
            <a:xfrm>
              <a:off x="2956141" y="2098094"/>
              <a:ext cx="581825" cy="501573"/>
            </a:xfrm>
            <a:prstGeom prst="triangle">
              <a:avLst/>
            </a:prstGeom>
            <a:solidFill>
              <a:schemeClr val="tx1">
                <a:lumMod val="5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50" name="TextBox 49"/>
            <p:cNvSpPr txBox="1"/>
            <p:nvPr/>
          </p:nvSpPr>
          <p:spPr>
            <a:xfrm>
              <a:off x="4788024" y="3603794"/>
              <a:ext cx="2459328" cy="584775"/>
            </a:xfrm>
            <a:prstGeom prst="rect">
              <a:avLst/>
            </a:prstGeom>
            <a:noFill/>
          </p:spPr>
          <p:txBody>
            <a:bodyPr wrap="none" rtlCol="0">
              <a:spAutoFit/>
            </a:bodyPr>
            <a:lstStyle/>
            <a:p>
              <a:r>
                <a:rPr lang="en-GB" sz="3200" b="1" dirty="0" smtClean="0">
                  <a:solidFill>
                    <a:srgbClr val="FC1721"/>
                  </a:solidFill>
                  <a:latin typeface="Arial" pitchFamily="34" charset="0"/>
                  <a:cs typeface="Arial" pitchFamily="34" charset="0"/>
                </a:rPr>
                <a:t>9 questions</a:t>
              </a:r>
              <a:endParaRPr lang="en-GB" sz="3200" b="1" dirty="0">
                <a:solidFill>
                  <a:srgbClr val="FC1721"/>
                </a:solidFill>
                <a:latin typeface="Arial" pitchFamily="34" charset="0"/>
                <a:cs typeface="Arial" pitchFamily="34" charset="0"/>
              </a:endParaRPr>
            </a:p>
          </p:txBody>
        </p:sp>
        <p:cxnSp>
          <p:nvCxnSpPr>
            <p:cNvPr id="52" name="Straight Arrow Connector 51"/>
            <p:cNvCxnSpPr/>
            <p:nvPr/>
          </p:nvCxnSpPr>
          <p:spPr bwMode="auto">
            <a:xfrm>
              <a:off x="1431524" y="3893395"/>
              <a:ext cx="2852444" cy="5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59" name="TextBox 58"/>
            <p:cNvSpPr txBox="1"/>
            <p:nvPr/>
          </p:nvSpPr>
          <p:spPr>
            <a:xfrm>
              <a:off x="323528" y="3573016"/>
              <a:ext cx="1107996" cy="646331"/>
            </a:xfrm>
            <a:prstGeom prst="rect">
              <a:avLst/>
            </a:prstGeom>
            <a:noFill/>
          </p:spPr>
          <p:txBody>
            <a:bodyPr wrap="none" rtlCol="0">
              <a:spAutoFit/>
            </a:bodyPr>
            <a:lstStyle/>
            <a:p>
              <a:r>
                <a:rPr lang="en-GB" sz="3600" b="1" dirty="0" smtClean="0">
                  <a:solidFill>
                    <a:srgbClr val="FC1721"/>
                  </a:solidFill>
                  <a:latin typeface="Arial" pitchFamily="34" charset="0"/>
                  <a:cs typeface="Arial" pitchFamily="34" charset="0"/>
                </a:rPr>
                <a:t>80%</a:t>
              </a:r>
              <a:endParaRPr lang="en-GB" sz="3600" b="1" dirty="0">
                <a:solidFill>
                  <a:srgbClr val="FC1721"/>
                </a:solidFill>
                <a:latin typeface="Arial" pitchFamily="34" charset="0"/>
                <a:cs typeface="Arial" pitchFamily="34" charset="0"/>
              </a:endParaRPr>
            </a:p>
          </p:txBody>
        </p:sp>
        <p:sp>
          <p:nvSpPr>
            <p:cNvPr id="60" name="TextBox 59"/>
            <p:cNvSpPr txBox="1"/>
            <p:nvPr/>
          </p:nvSpPr>
          <p:spPr>
            <a:xfrm>
              <a:off x="4355976" y="2969076"/>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3 questions</a:t>
              </a:r>
              <a:endParaRPr lang="en-GB" b="1" dirty="0">
                <a:solidFill>
                  <a:srgbClr val="074B88"/>
                </a:solidFill>
                <a:latin typeface="Arial" pitchFamily="34" charset="0"/>
                <a:cs typeface="Arial" pitchFamily="34" charset="0"/>
              </a:endParaRPr>
            </a:p>
          </p:txBody>
        </p:sp>
        <p:cxnSp>
          <p:nvCxnSpPr>
            <p:cNvPr id="62" name="Straight Arrow Connector 61"/>
            <p:cNvCxnSpPr/>
            <p:nvPr/>
          </p:nvCxnSpPr>
          <p:spPr bwMode="auto">
            <a:xfrm>
              <a:off x="1835696" y="3214564"/>
              <a:ext cx="208823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3" name="TextBox 62"/>
            <p:cNvSpPr txBox="1"/>
            <p:nvPr/>
          </p:nvSpPr>
          <p:spPr>
            <a:xfrm>
              <a:off x="1003289" y="2977788"/>
              <a:ext cx="904415"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90%</a:t>
              </a:r>
              <a:endParaRPr lang="en-GB" sz="2800" b="1" dirty="0">
                <a:solidFill>
                  <a:srgbClr val="074B88"/>
                </a:solidFill>
                <a:latin typeface="Arial" pitchFamily="34" charset="0"/>
                <a:cs typeface="Arial" pitchFamily="34" charset="0"/>
              </a:endParaRPr>
            </a:p>
          </p:txBody>
        </p:sp>
        <p:sp>
          <p:nvSpPr>
            <p:cNvPr id="64" name="TextBox 63"/>
            <p:cNvSpPr txBox="1"/>
            <p:nvPr/>
          </p:nvSpPr>
          <p:spPr>
            <a:xfrm>
              <a:off x="3995936" y="2322745"/>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2 questions</a:t>
              </a:r>
              <a:endParaRPr lang="en-GB" b="1" dirty="0">
                <a:solidFill>
                  <a:srgbClr val="074B88"/>
                </a:solidFill>
                <a:latin typeface="Arial" pitchFamily="34" charset="0"/>
                <a:cs typeface="Arial" pitchFamily="34" charset="0"/>
              </a:endParaRPr>
            </a:p>
          </p:txBody>
        </p:sp>
        <p:cxnSp>
          <p:nvCxnSpPr>
            <p:cNvPr id="65" name="Straight Arrow Connector 64"/>
            <p:cNvCxnSpPr/>
            <p:nvPr/>
          </p:nvCxnSpPr>
          <p:spPr bwMode="auto">
            <a:xfrm>
              <a:off x="2195736" y="2612269"/>
              <a:ext cx="136815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7" name="TextBox 66"/>
            <p:cNvSpPr txBox="1"/>
            <p:nvPr/>
          </p:nvSpPr>
          <p:spPr>
            <a:xfrm>
              <a:off x="1162954" y="2348880"/>
              <a:ext cx="1104790"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100%</a:t>
              </a:r>
              <a:endParaRPr lang="en-GB" sz="2800" b="1" dirty="0">
                <a:solidFill>
                  <a:srgbClr val="074B88"/>
                </a:solidFill>
                <a:latin typeface="Arial" pitchFamily="34" charset="0"/>
                <a:cs typeface="Arial" pitchFamily="34" charset="0"/>
              </a:endParaRPr>
            </a:p>
          </p:txBody>
        </p:sp>
      </p:grpSp>
      <p:sp>
        <p:nvSpPr>
          <p:cNvPr id="3277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277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2772"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2773" name="Picture 8" descr="Picture2.jpg"/>
          <p:cNvPicPr>
            <a:picLocks noChangeAspect="1"/>
          </p:cNvPicPr>
          <p:nvPr/>
        </p:nvPicPr>
        <p:blipFill>
          <a:blip r:embed="rId5"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2774" name="Picture 6" descr="IMG_3627.JPG"/>
          <p:cNvPicPr>
            <a:picLocks noChangeAspect="1"/>
          </p:cNvPicPr>
          <p:nvPr/>
        </p:nvPicPr>
        <p:blipFill>
          <a:blip r:embed="rId6"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2775" name="Picture 5" descr="DSC01775.JPG"/>
          <p:cNvPicPr>
            <a:picLocks noChangeAspect="1"/>
          </p:cNvPicPr>
          <p:nvPr/>
        </p:nvPicPr>
        <p:blipFill>
          <a:blip r:embed="rId7"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2776" name="Picture 12" descr="IPCRG Logo (large file).tif"/>
          <p:cNvPicPr>
            <a:picLocks noChangeAspect="1"/>
          </p:cNvPicPr>
          <p:nvPr/>
        </p:nvPicPr>
        <p:blipFill>
          <a:blip r:embed="rId8" cstate="print"/>
          <a:srcRect/>
          <a:stretch>
            <a:fillRect/>
          </a:stretch>
        </p:blipFill>
        <p:spPr bwMode="auto">
          <a:xfrm>
            <a:off x="142875" y="214313"/>
            <a:ext cx="2643188"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4572000"/>
            <a:ext cx="9144000" cy="2073275"/>
            <a:chOff x="0" y="4572000"/>
            <a:chExt cx="9144000" cy="2073275"/>
          </a:xfrm>
        </p:grpSpPr>
        <p:sp>
          <p:nvSpPr>
            <p:cNvPr id="6153"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6154" name="Picture 8" descr="IMGP4022.JPG"/>
            <p:cNvPicPr>
              <a:picLocks noChangeAspect="1"/>
            </p:cNvPicPr>
            <p:nvPr/>
          </p:nvPicPr>
          <p:blipFill>
            <a:blip r:embed="rId3"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6155" name="Picture 8" descr="Picture2.jpg"/>
            <p:cNvPicPr>
              <a:picLocks noChangeAspect="1"/>
            </p:cNvPicPr>
            <p:nvPr/>
          </p:nvPicPr>
          <p:blipFill>
            <a:blip r:embed="rId4"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6156" name="Picture 6" descr="IMG_3627.JPG"/>
            <p:cNvPicPr>
              <a:picLocks noChangeAspect="1"/>
            </p:cNvPicPr>
            <p:nvPr/>
          </p:nvPicPr>
          <p:blipFill>
            <a:blip r:embed="rId5"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6157" name="Picture 5" descr="DSC01775.JPG"/>
            <p:cNvPicPr>
              <a:picLocks noChangeAspect="1"/>
            </p:cNvPicPr>
            <p:nvPr/>
          </p:nvPicPr>
          <p:blipFill>
            <a:blip r:embed="rId6" cstate="print"/>
            <a:srcRect l="23708" t="29167" r="23167"/>
            <a:stretch>
              <a:fillRect/>
            </a:stretch>
          </p:blipFill>
          <p:spPr bwMode="auto">
            <a:xfrm>
              <a:off x="142875" y="4572000"/>
              <a:ext cx="2071688" cy="2071688"/>
            </a:xfrm>
            <a:prstGeom prst="rect">
              <a:avLst/>
            </a:prstGeom>
            <a:noFill/>
            <a:ln w="9525">
              <a:noFill/>
              <a:miter lim="800000"/>
              <a:headEnd/>
              <a:tailEnd/>
            </a:ln>
          </p:spPr>
        </p:pic>
      </p:grpSp>
      <p:pic>
        <p:nvPicPr>
          <p:cNvPr id="6147"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184150" y="3358952"/>
            <a:ext cx="8237538" cy="646112"/>
          </a:xfrm>
          <a:prstGeom prst="rect">
            <a:avLst/>
          </a:prstGeom>
          <a:noFill/>
        </p:spPr>
        <p:txBody>
          <a:bodyPr wrap="none">
            <a:spAutoFit/>
          </a:bodyPr>
          <a:lstStyle/>
          <a:p>
            <a:pPr>
              <a:defRPr/>
            </a:pPr>
            <a:r>
              <a:rPr lang="en-GB" sz="3600" b="1" dirty="0">
                <a:solidFill>
                  <a:srgbClr val="FC1721"/>
                </a:solidFill>
                <a:latin typeface="+mn-lt"/>
              </a:rPr>
              <a:t>The </a:t>
            </a:r>
            <a:r>
              <a:rPr lang="en-US" sz="3600" b="1" kern="0" dirty="0">
                <a:solidFill>
                  <a:srgbClr val="FC1721"/>
                </a:solidFill>
                <a:latin typeface="+mj-lt"/>
                <a:ea typeface="+mj-ea"/>
                <a:cs typeface="+mj-cs"/>
              </a:rPr>
              <a:t>Research Needs Statement 2010</a:t>
            </a:r>
            <a:endParaRPr lang="en-GB" sz="3600" b="1" dirty="0">
              <a:solidFill>
                <a:srgbClr val="FC1721"/>
              </a:solidFill>
              <a:latin typeface="+mn-lt"/>
            </a:endParaRPr>
          </a:p>
        </p:txBody>
      </p:sp>
      <p:grpSp>
        <p:nvGrpSpPr>
          <p:cNvPr id="3" name="Group 13"/>
          <p:cNvGrpSpPr>
            <a:grpSpLocks/>
          </p:cNvGrpSpPr>
          <p:nvPr/>
        </p:nvGrpSpPr>
        <p:grpSpPr bwMode="auto">
          <a:xfrm>
            <a:off x="2670175" y="214313"/>
            <a:ext cx="6186488" cy="2938462"/>
            <a:chOff x="2670675" y="214313"/>
            <a:chExt cx="6185988" cy="2938462"/>
          </a:xfrm>
        </p:grpSpPr>
        <p:pic>
          <p:nvPicPr>
            <p:cNvPr id="12" name="Picture 11" descr="IPCRG RNS supplement.jpg"/>
            <p:cNvPicPr>
              <a:picLocks noChangeAspect="1"/>
            </p:cNvPicPr>
            <p:nvPr/>
          </p:nvPicPr>
          <p:blipFill>
            <a:blip r:embed="rId8" cstate="print"/>
            <a:stretch>
              <a:fillRect/>
            </a:stretch>
          </p:blipFill>
          <p:spPr>
            <a:xfrm>
              <a:off x="6643867" y="214313"/>
              <a:ext cx="2212796" cy="2938462"/>
            </a:xfrm>
            <a:prstGeom prst="rect">
              <a:avLst/>
            </a:prstGeom>
            <a:ln w="3175">
              <a:solidFill>
                <a:schemeClr val="bg1">
                  <a:lumMod val="50000"/>
                </a:schemeClr>
              </a:solidFill>
            </a:ln>
            <a:effectLst>
              <a:outerShdw blurRad="50800" dist="76200" dir="2700000" algn="tl" rotWithShape="0">
                <a:prstClr val="black">
                  <a:alpha val="40000"/>
                </a:prstClr>
              </a:outerShdw>
            </a:effectLst>
          </p:spPr>
        </p:pic>
        <p:sp>
          <p:nvSpPr>
            <p:cNvPr id="6151" name="Rectangle 12"/>
            <p:cNvSpPr>
              <a:spLocks noChangeArrowheads="1"/>
            </p:cNvSpPr>
            <p:nvPr/>
          </p:nvSpPr>
          <p:spPr bwMode="auto">
            <a:xfrm>
              <a:off x="3711023" y="2252958"/>
              <a:ext cx="2789803" cy="400110"/>
            </a:xfrm>
            <a:prstGeom prst="rect">
              <a:avLst/>
            </a:prstGeom>
            <a:noFill/>
            <a:ln w="9525">
              <a:noFill/>
              <a:miter lim="800000"/>
              <a:headEnd/>
              <a:tailEnd/>
            </a:ln>
          </p:spPr>
          <p:txBody>
            <a:bodyPr wrap="none">
              <a:spAutoFit/>
            </a:bodyPr>
            <a:lstStyle/>
            <a:p>
              <a:pPr algn="r"/>
              <a:r>
                <a:rPr lang="en-GB" sz="2000" u="sng">
                  <a:latin typeface="Arial" charset="0"/>
                  <a:cs typeface="Arial" charset="0"/>
                </a:rPr>
                <a:t>http://www.theipcrg.org</a:t>
              </a:r>
            </a:p>
          </p:txBody>
        </p:sp>
        <p:sp>
          <p:nvSpPr>
            <p:cNvPr id="6152" name="Rectangle 13"/>
            <p:cNvSpPr>
              <a:spLocks noChangeArrowheads="1"/>
            </p:cNvSpPr>
            <p:nvPr/>
          </p:nvSpPr>
          <p:spPr bwMode="auto">
            <a:xfrm>
              <a:off x="2670675" y="2681583"/>
              <a:ext cx="3830151" cy="400110"/>
            </a:xfrm>
            <a:prstGeom prst="rect">
              <a:avLst/>
            </a:prstGeom>
            <a:noFill/>
            <a:ln w="9525">
              <a:noFill/>
              <a:miter lim="800000"/>
              <a:headEnd/>
              <a:tailEnd/>
            </a:ln>
          </p:spPr>
          <p:txBody>
            <a:bodyPr wrap="none">
              <a:spAutoFit/>
            </a:bodyPr>
            <a:lstStyle/>
            <a:p>
              <a:pPr algn="r"/>
              <a:r>
                <a:rPr lang="en-GB" sz="2000" u="sng">
                  <a:latin typeface="Arial" charset="0"/>
                  <a:cs typeface="Arial" charset="0"/>
                </a:rPr>
                <a:t>http://www.thepcrj.org/index.php</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6867"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6868"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6869"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6870"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6871"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6872"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26"/>
          <p:cNvGrpSpPr/>
          <p:nvPr/>
        </p:nvGrpSpPr>
        <p:grpSpPr>
          <a:xfrm>
            <a:off x="107950" y="2394570"/>
            <a:ext cx="9036050" cy="1806238"/>
            <a:chOff x="107950" y="2394570"/>
            <a:chExt cx="9036050" cy="1806238"/>
          </a:xfrm>
        </p:grpSpPr>
        <p:grpSp>
          <p:nvGrpSpPr>
            <p:cNvPr id="3" name="Group 25"/>
            <p:cNvGrpSpPr>
              <a:grpSpLocks/>
            </p:cNvGrpSpPr>
            <p:nvPr/>
          </p:nvGrpSpPr>
          <p:grpSpPr bwMode="auto">
            <a:xfrm>
              <a:off x="107950" y="2394570"/>
              <a:ext cx="8856663" cy="706438"/>
              <a:chOff x="107950" y="2133600"/>
              <a:chExt cx="8856663" cy="706438"/>
            </a:xfrm>
          </p:grpSpPr>
          <p:sp>
            <p:nvSpPr>
              <p:cNvPr id="36889" name="Rectangle 35"/>
              <p:cNvSpPr>
                <a:spLocks noChangeArrowheads="1"/>
              </p:cNvSpPr>
              <p:nvPr/>
            </p:nvSpPr>
            <p:spPr bwMode="auto">
              <a:xfrm>
                <a:off x="1116013" y="2133600"/>
                <a:ext cx="7848600" cy="706438"/>
              </a:xfrm>
              <a:prstGeom prst="rect">
                <a:avLst/>
              </a:prstGeom>
              <a:noFill/>
              <a:ln w="9525">
                <a:noFill/>
                <a:miter lim="800000"/>
                <a:headEnd/>
                <a:tailEnd/>
              </a:ln>
            </p:spPr>
            <p:txBody>
              <a:bodyPr>
                <a:spAutoFit/>
              </a:bodyPr>
              <a:lstStyle/>
              <a:p>
                <a:r>
                  <a:rPr lang="en-GB" sz="2000" dirty="0">
                    <a:latin typeface="Arial" charset="0"/>
                    <a:cs typeface="Arial" charset="0"/>
                  </a:rPr>
                  <a:t>What (combinations of) management strategies for treating rhinitis improve asthma control, and/or improve quality of life?</a:t>
                </a:r>
              </a:p>
            </p:txBody>
          </p:sp>
          <p:sp>
            <p:nvSpPr>
              <p:cNvPr id="36890" name="TextBox 16"/>
              <p:cNvSpPr txBox="1">
                <a:spLocks noChangeArrowheads="1"/>
              </p:cNvSpPr>
              <p:nvPr/>
            </p:nvSpPr>
            <p:spPr bwMode="auto">
              <a:xfrm>
                <a:off x="107950" y="2192338"/>
                <a:ext cx="973138" cy="461962"/>
              </a:xfrm>
              <a:prstGeom prst="rect">
                <a:avLst/>
              </a:prstGeom>
              <a:solidFill>
                <a:schemeClr val="tx1"/>
              </a:solidFill>
              <a:ln w="9525">
                <a:noFill/>
                <a:miter lim="800000"/>
                <a:headEnd/>
                <a:tailEnd/>
              </a:ln>
            </p:spPr>
            <p:txBody>
              <a:bodyPr wrap="none">
                <a:spAutoFit/>
              </a:bodyPr>
              <a:lstStyle/>
              <a:p>
                <a:r>
                  <a:rPr lang="en-GB" b="1">
                    <a:solidFill>
                      <a:schemeClr val="bg1"/>
                    </a:solidFill>
                    <a:latin typeface="Arial" charset="0"/>
                    <a:cs typeface="Arial" charset="0"/>
                  </a:rPr>
                  <a:t>100%</a:t>
                </a:r>
              </a:p>
            </p:txBody>
          </p:sp>
        </p:grpSp>
        <p:sp>
          <p:nvSpPr>
            <p:cNvPr id="36876" name="Rectangle 17"/>
            <p:cNvSpPr>
              <a:spLocks noChangeArrowheads="1"/>
            </p:cNvSpPr>
            <p:nvPr/>
          </p:nvSpPr>
          <p:spPr bwMode="auto">
            <a:xfrm>
              <a:off x="1116013" y="3185145"/>
              <a:ext cx="8027987" cy="1015663"/>
            </a:xfrm>
            <a:prstGeom prst="rect">
              <a:avLst/>
            </a:prstGeom>
            <a:noFill/>
            <a:ln w="9525">
              <a:noFill/>
              <a:miter lim="800000"/>
              <a:headEnd/>
              <a:tailEnd/>
            </a:ln>
          </p:spPr>
          <p:txBody>
            <a:bodyPr>
              <a:spAutoFit/>
            </a:bodyPr>
            <a:lstStyle/>
            <a:p>
              <a:r>
                <a:rPr lang="en-GB" sz="2000" dirty="0">
                  <a:latin typeface="Arial" charset="0"/>
                  <a:cs typeface="Arial" charset="0"/>
                </a:rPr>
                <a:t>What tools (e.g. validated, symptom-based questionnaires for rhinitis or screening for </a:t>
              </a:r>
              <a:r>
                <a:rPr lang="en-GB" sz="2000" dirty="0" err="1">
                  <a:latin typeface="Arial" charset="0"/>
                  <a:cs typeface="Arial" charset="0"/>
                </a:rPr>
                <a:t>atopy</a:t>
              </a:r>
              <a:r>
                <a:rPr lang="en-GB" sz="2000" dirty="0">
                  <a:latin typeface="Arial" charset="0"/>
                  <a:cs typeface="Arial" charset="0"/>
                </a:rPr>
                <a:t>) could help the primary care clinician differentiate between allergic </a:t>
              </a:r>
              <a:r>
                <a:rPr lang="en-GB" sz="2000" dirty="0" smtClean="0">
                  <a:latin typeface="Arial" charset="0"/>
                  <a:cs typeface="Arial" charset="0"/>
                </a:rPr>
                <a:t>rhinitis....and </a:t>
              </a:r>
              <a:r>
                <a:rPr lang="en-GB" sz="2000" dirty="0">
                  <a:latin typeface="Arial" charset="0"/>
                  <a:cs typeface="Arial" charset="0"/>
                </a:rPr>
                <a:t>other </a:t>
              </a:r>
              <a:r>
                <a:rPr lang="en-GB" sz="2000" dirty="0" smtClean="0">
                  <a:latin typeface="Arial" charset="0"/>
                  <a:cs typeface="Arial" charset="0"/>
                </a:rPr>
                <a:t>similar </a:t>
              </a:r>
              <a:r>
                <a:rPr lang="en-GB" sz="2000" dirty="0">
                  <a:latin typeface="Arial" charset="0"/>
                  <a:cs typeface="Arial" charset="0"/>
                </a:rPr>
                <a:t>conditions</a:t>
              </a:r>
              <a:r>
                <a:rPr lang="en-GB" sz="2000" dirty="0" smtClean="0">
                  <a:latin typeface="Arial" charset="0"/>
                  <a:cs typeface="Arial" charset="0"/>
                </a:rPr>
                <a:t>?.</a:t>
              </a:r>
              <a:endParaRPr lang="en-GB" sz="2000" dirty="0">
                <a:latin typeface="Arial" charset="0"/>
                <a:cs typeface="Arial" charset="0"/>
              </a:endParaRPr>
            </a:p>
          </p:txBody>
        </p:sp>
      </p:grpSp>
      <p:grpSp>
        <p:nvGrpSpPr>
          <p:cNvPr id="4" name="Group 26"/>
          <p:cNvGrpSpPr>
            <a:grpSpLocks/>
          </p:cNvGrpSpPr>
          <p:nvPr/>
        </p:nvGrpSpPr>
        <p:grpSpPr bwMode="auto">
          <a:xfrm>
            <a:off x="279400" y="4509740"/>
            <a:ext cx="8396288" cy="1079500"/>
            <a:chOff x="279400" y="4221163"/>
            <a:chExt cx="8396288" cy="1080045"/>
          </a:xfrm>
        </p:grpSpPr>
        <p:sp>
          <p:nvSpPr>
            <p:cNvPr id="36887" name="TextBox 18"/>
            <p:cNvSpPr txBox="1">
              <a:spLocks noChangeArrowheads="1"/>
            </p:cNvSpPr>
            <p:nvPr/>
          </p:nvSpPr>
          <p:spPr bwMode="auto">
            <a:xfrm>
              <a:off x="279400" y="4221163"/>
              <a:ext cx="801823" cy="461898"/>
            </a:xfrm>
            <a:prstGeom prst="rect">
              <a:avLst/>
            </a:prstGeom>
            <a:solidFill>
              <a:schemeClr val="tx1"/>
            </a:solidFill>
            <a:ln w="9525">
              <a:noFill/>
              <a:miter lim="800000"/>
              <a:headEnd/>
              <a:tailEnd/>
            </a:ln>
          </p:spPr>
          <p:txBody>
            <a:bodyPr wrap="none">
              <a:spAutoFit/>
            </a:bodyPr>
            <a:lstStyle/>
            <a:p>
              <a:r>
                <a:rPr lang="en-GB" b="1" dirty="0" smtClean="0">
                  <a:solidFill>
                    <a:schemeClr val="bg1"/>
                  </a:solidFill>
                  <a:latin typeface="Arial" charset="0"/>
                  <a:cs typeface="Arial" charset="0"/>
                </a:rPr>
                <a:t>91%</a:t>
              </a:r>
              <a:endParaRPr lang="en-GB" b="1" dirty="0">
                <a:solidFill>
                  <a:schemeClr val="bg1"/>
                </a:solidFill>
                <a:latin typeface="Arial" charset="0"/>
                <a:cs typeface="Arial" charset="0"/>
              </a:endParaRPr>
            </a:p>
          </p:txBody>
        </p:sp>
        <p:sp>
          <p:nvSpPr>
            <p:cNvPr id="36888" name="Rectangle 21"/>
            <p:cNvSpPr>
              <a:spLocks noChangeArrowheads="1"/>
            </p:cNvSpPr>
            <p:nvPr/>
          </p:nvSpPr>
          <p:spPr bwMode="auto">
            <a:xfrm>
              <a:off x="1116013" y="4285208"/>
              <a:ext cx="7559675" cy="1016000"/>
            </a:xfrm>
            <a:prstGeom prst="rect">
              <a:avLst/>
            </a:prstGeom>
            <a:noFill/>
            <a:ln w="9525">
              <a:noFill/>
              <a:miter lim="800000"/>
              <a:headEnd/>
              <a:tailEnd/>
            </a:ln>
          </p:spPr>
          <p:txBody>
            <a:bodyPr>
              <a:spAutoFit/>
            </a:bodyPr>
            <a:lstStyle/>
            <a:p>
              <a:r>
                <a:rPr lang="en-GB" sz="2000" dirty="0">
                  <a:latin typeface="Arial" charset="0"/>
                  <a:cs typeface="Arial" charset="0"/>
                </a:rPr>
                <a:t>What questions for use in primary care practice will determine rhinitis control, and identify those at risk of worsening symptoms and/or onset of co-morbid asthma?</a:t>
              </a:r>
            </a:p>
          </p:txBody>
        </p:sp>
      </p:grpSp>
      <p:grpSp>
        <p:nvGrpSpPr>
          <p:cNvPr id="5" name="Group 23"/>
          <p:cNvGrpSpPr>
            <a:grpSpLocks/>
          </p:cNvGrpSpPr>
          <p:nvPr/>
        </p:nvGrpSpPr>
        <p:grpSpPr bwMode="auto">
          <a:xfrm>
            <a:off x="4284663" y="260350"/>
            <a:ext cx="4535487" cy="1728788"/>
            <a:chOff x="4284663" y="260350"/>
            <a:chExt cx="4535487" cy="1728788"/>
          </a:xfrm>
        </p:grpSpPr>
        <p:sp>
          <p:nvSpPr>
            <p:cNvPr id="10" name="TextBox 9"/>
            <p:cNvSpPr txBox="1"/>
            <p:nvPr/>
          </p:nvSpPr>
          <p:spPr bwMode="auto">
            <a:xfrm>
              <a:off x="6645275" y="857250"/>
              <a:ext cx="1878013" cy="646113"/>
            </a:xfrm>
            <a:prstGeom prst="rect">
              <a:avLst/>
            </a:prstGeom>
            <a:noFill/>
          </p:spPr>
          <p:txBody>
            <a:bodyPr wrap="none">
              <a:spAutoFit/>
            </a:bodyPr>
            <a:lstStyle/>
            <a:p>
              <a:pPr algn="r">
                <a:defRPr/>
              </a:pPr>
              <a:r>
                <a:rPr lang="en-GB" sz="3600" b="1" dirty="0">
                  <a:solidFill>
                    <a:srgbClr val="FC1721"/>
                  </a:solidFill>
                  <a:latin typeface="+mn-lt"/>
                </a:rPr>
                <a:t>Rhinitis</a:t>
              </a:r>
            </a:p>
          </p:txBody>
        </p:sp>
        <p:grpSp>
          <p:nvGrpSpPr>
            <p:cNvPr id="6" name="Group 32"/>
            <p:cNvGrpSpPr>
              <a:grpSpLocks/>
            </p:cNvGrpSpPr>
            <p:nvPr/>
          </p:nvGrpSpPr>
          <p:grpSpPr bwMode="auto">
            <a:xfrm>
              <a:off x="4284663" y="260350"/>
              <a:ext cx="2214562" cy="1714500"/>
              <a:chOff x="5786438" y="1928802"/>
              <a:chExt cx="2214586" cy="1714512"/>
            </a:xfrm>
          </p:grpSpPr>
          <p:sp>
            <p:nvSpPr>
              <p:cNvPr id="25" name="Rectangle 24"/>
              <p:cNvSpPr/>
              <p:nvPr/>
            </p:nvSpPr>
            <p:spPr bwMode="auto">
              <a:xfrm>
                <a:off x="5786438" y="1928802"/>
                <a:ext cx="2214586" cy="171451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7" name="Group 25"/>
              <p:cNvGrpSpPr>
                <a:grpSpLocks/>
              </p:cNvGrpSpPr>
              <p:nvPr/>
            </p:nvGrpSpPr>
            <p:grpSpPr bwMode="auto">
              <a:xfrm>
                <a:off x="5786438" y="1928815"/>
                <a:ext cx="2171700" cy="1676401"/>
                <a:chOff x="3428992" y="3681715"/>
                <a:chExt cx="2172390" cy="1676111"/>
              </a:xfrm>
            </p:grpSpPr>
            <p:sp>
              <p:nvSpPr>
                <p:cNvPr id="36885" name="TextBox 13"/>
                <p:cNvSpPr txBox="1">
                  <a:spLocks noChangeArrowheads="1"/>
                </p:cNvSpPr>
                <p:nvPr/>
              </p:nvSpPr>
              <p:spPr bwMode="auto">
                <a:xfrm>
                  <a:off x="3428992" y="3681715"/>
                  <a:ext cx="2172390" cy="461665"/>
                </a:xfrm>
                <a:prstGeom prst="rect">
                  <a:avLst/>
                </a:prstGeom>
                <a:noFill/>
                <a:ln w="9525">
                  <a:noFill/>
                  <a:miter lim="800000"/>
                  <a:headEnd/>
                  <a:tailEnd/>
                </a:ln>
              </p:spPr>
              <p:txBody>
                <a:bodyPr wrap="none">
                  <a:spAutoFit/>
                </a:bodyPr>
                <a:lstStyle/>
                <a:p>
                  <a:r>
                    <a:rPr lang="en-GB">
                      <a:latin typeface="Arial" charset="0"/>
                      <a:cs typeface="Arial" charset="0"/>
                    </a:rPr>
                    <a:t>Allergic rhinitis</a:t>
                  </a:r>
                </a:p>
              </p:txBody>
            </p:sp>
            <p:pic>
              <p:nvPicPr>
                <p:cNvPr id="36886" name="Picture 23" descr="Pakistan 5.JPG"/>
                <p:cNvPicPr>
                  <a:picLocks noChangeAspect="1"/>
                </p:cNvPicPr>
                <p:nvPr/>
              </p:nvPicPr>
              <p:blipFill>
                <a:blip r:embed="rId8" cstate="print"/>
                <a:srcRect l="9875" t="6500" r="17624" b="16833"/>
                <a:stretch>
                  <a:fillRect/>
                </a:stretch>
              </p:blipFill>
              <p:spPr bwMode="auto">
                <a:xfrm>
                  <a:off x="3469877" y="4143380"/>
                  <a:ext cx="1531258" cy="1214446"/>
                </a:xfrm>
                <a:prstGeom prst="rect">
                  <a:avLst/>
                </a:prstGeom>
                <a:noFill/>
                <a:ln w="9525">
                  <a:noFill/>
                  <a:miter lim="800000"/>
                  <a:headEnd/>
                  <a:tailEnd/>
                </a:ln>
              </p:spPr>
            </p:pic>
          </p:grpSp>
        </p:grpSp>
        <p:grpSp>
          <p:nvGrpSpPr>
            <p:cNvPr id="8" name="Group 29"/>
            <p:cNvGrpSpPr>
              <a:grpSpLocks/>
            </p:cNvGrpSpPr>
            <p:nvPr/>
          </p:nvGrpSpPr>
          <p:grpSpPr bwMode="auto">
            <a:xfrm>
              <a:off x="6588125" y="1589088"/>
              <a:ext cx="2232025" cy="400050"/>
              <a:chOff x="6660232" y="1588730"/>
              <a:chExt cx="2232248" cy="400110"/>
            </a:xfrm>
          </p:grpSpPr>
          <p:sp>
            <p:nvSpPr>
              <p:cNvPr id="36880" name="TextBox 30"/>
              <p:cNvSpPr txBox="1">
                <a:spLocks noChangeArrowheads="1"/>
              </p:cNvSpPr>
              <p:nvPr/>
            </p:nvSpPr>
            <p:spPr bwMode="auto">
              <a:xfrm>
                <a:off x="6660232" y="1588730"/>
                <a:ext cx="697627" cy="400110"/>
              </a:xfrm>
              <a:prstGeom prst="rect">
                <a:avLst/>
              </a:prstGeom>
              <a:solidFill>
                <a:schemeClr val="tx1"/>
              </a:solidFill>
              <a:ln w="9525">
                <a:noFill/>
                <a:miter lim="800000"/>
                <a:headEnd/>
                <a:tailEnd/>
              </a:ln>
            </p:spPr>
            <p:txBody>
              <a:bodyPr wrap="none">
                <a:spAutoFit/>
              </a:bodyPr>
              <a:lstStyle/>
              <a:p>
                <a:r>
                  <a:rPr lang="en-GB" sz="2000">
                    <a:solidFill>
                      <a:schemeClr val="bg1"/>
                    </a:solidFill>
                    <a:latin typeface="Arial" charset="0"/>
                    <a:cs typeface="Arial" charset="0"/>
                  </a:rPr>
                  <a:t>80%</a:t>
                </a:r>
              </a:p>
            </p:txBody>
          </p:sp>
          <p:sp>
            <p:nvSpPr>
              <p:cNvPr id="36881" name="Rectangle 31"/>
              <p:cNvSpPr>
                <a:spLocks noChangeArrowheads="1"/>
              </p:cNvSpPr>
              <p:nvPr/>
            </p:nvSpPr>
            <p:spPr bwMode="auto">
              <a:xfrm>
                <a:off x="6660232" y="1596788"/>
                <a:ext cx="2232248" cy="392052"/>
              </a:xfrm>
              <a:prstGeom prst="rect">
                <a:avLst/>
              </a:prstGeom>
              <a:noFill/>
              <a:ln w="28575" algn="ctr">
                <a:solidFill>
                  <a:schemeClr val="tx1"/>
                </a:solidFill>
                <a:round/>
                <a:headEnd/>
                <a:tailEnd/>
              </a:ln>
            </p:spPr>
            <p:txBody>
              <a:bodyPr/>
              <a:lstStyle/>
              <a:p>
                <a:endParaRPr lang="en-GB"/>
              </a:p>
            </p:txBody>
          </p:sp>
          <p:sp>
            <p:nvSpPr>
              <p:cNvPr id="36882" name="TextBox 32"/>
              <p:cNvSpPr txBox="1">
                <a:spLocks noChangeArrowheads="1"/>
              </p:cNvSpPr>
              <p:nvPr/>
            </p:nvSpPr>
            <p:spPr bwMode="auto">
              <a:xfrm>
                <a:off x="7354196" y="1591590"/>
                <a:ext cx="1531188" cy="369332"/>
              </a:xfrm>
              <a:prstGeom prst="rect">
                <a:avLst/>
              </a:prstGeom>
              <a:noFill/>
              <a:ln w="9525">
                <a:noFill/>
                <a:miter lim="800000"/>
                <a:headEnd/>
                <a:tailEnd/>
              </a:ln>
            </p:spPr>
            <p:txBody>
              <a:bodyPr wrap="none">
                <a:spAutoFit/>
              </a:bodyPr>
              <a:lstStyle/>
              <a:p>
                <a:r>
                  <a:rPr lang="en-GB" sz="1800" b="1">
                    <a:latin typeface="Arial" charset="0"/>
                    <a:cs typeface="Arial" charset="0"/>
                  </a:rPr>
                  <a:t> 9 questions</a:t>
                </a:r>
              </a:p>
            </p:txBody>
          </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71600" y="857250"/>
            <a:ext cx="7551688" cy="5164038"/>
            <a:chOff x="971600" y="857250"/>
            <a:chExt cx="7551688" cy="5164038"/>
          </a:xfrm>
        </p:grpSpPr>
        <p:sp>
          <p:nvSpPr>
            <p:cNvPr id="45" name="Isosceles Triangle 44"/>
            <p:cNvSpPr/>
            <p:nvPr/>
          </p:nvSpPr>
          <p:spPr bwMode="auto">
            <a:xfrm>
              <a:off x="971600" y="2098094"/>
              <a:ext cx="4550906" cy="3923194"/>
            </a:xfrm>
            <a:prstGeom prst="triangle">
              <a:avLst/>
            </a:prstGeom>
            <a:blipFill>
              <a:blip r:embed="rId3" cstate="print"/>
              <a:stretch>
                <a:fillRect/>
              </a:stretch>
            </a:blipFill>
            <a:ln w="571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9" name="TextBox 48"/>
            <p:cNvSpPr txBox="1"/>
            <p:nvPr/>
          </p:nvSpPr>
          <p:spPr>
            <a:xfrm>
              <a:off x="5359826" y="4725144"/>
              <a:ext cx="2064989"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35 questions</a:t>
              </a:r>
              <a:endParaRPr lang="en-GB" b="1" dirty="0">
                <a:solidFill>
                  <a:srgbClr val="074B88"/>
                </a:solidFill>
                <a:latin typeface="Arial" pitchFamily="34" charset="0"/>
                <a:cs typeface="Arial" pitchFamily="34" charset="0"/>
              </a:endParaRPr>
            </a:p>
          </p:txBody>
        </p:sp>
        <p:sp>
          <p:nvSpPr>
            <p:cNvPr id="10" name="TextBox 9"/>
            <p:cNvSpPr txBox="1"/>
            <p:nvPr/>
          </p:nvSpPr>
          <p:spPr bwMode="auto">
            <a:xfrm>
              <a:off x="7004924" y="857250"/>
              <a:ext cx="1518364" cy="646331"/>
            </a:xfrm>
            <a:prstGeom prst="rect">
              <a:avLst/>
            </a:prstGeom>
            <a:noFill/>
          </p:spPr>
          <p:txBody>
            <a:bodyPr wrap="none">
              <a:spAutoFit/>
            </a:bodyPr>
            <a:lstStyle/>
            <a:p>
              <a:pPr algn="r">
                <a:defRPr/>
              </a:pPr>
              <a:r>
                <a:rPr lang="en-GB" sz="3600" b="1" dirty="0" smtClean="0">
                  <a:solidFill>
                    <a:srgbClr val="FC1721"/>
                  </a:solidFill>
                  <a:latin typeface="+mn-lt"/>
                </a:rPr>
                <a:t>COPD</a:t>
              </a:r>
              <a:endParaRPr lang="en-GB" sz="3600" b="1" dirty="0">
                <a:solidFill>
                  <a:srgbClr val="FC1721"/>
                </a:solidFill>
                <a:latin typeface="+mn-lt"/>
              </a:endParaRPr>
            </a:p>
          </p:txBody>
        </p:sp>
      </p:grpSp>
      <p:grpSp>
        <p:nvGrpSpPr>
          <p:cNvPr id="28" name="Group 27"/>
          <p:cNvGrpSpPr/>
          <p:nvPr/>
        </p:nvGrpSpPr>
        <p:grpSpPr>
          <a:xfrm>
            <a:off x="323528" y="2098094"/>
            <a:ext cx="7151450" cy="2121253"/>
            <a:chOff x="323528" y="2098094"/>
            <a:chExt cx="7151450" cy="2121253"/>
          </a:xfrm>
        </p:grpSpPr>
        <p:sp>
          <p:nvSpPr>
            <p:cNvPr id="46" name="Isosceles Triangle 45"/>
            <p:cNvSpPr/>
            <p:nvPr/>
          </p:nvSpPr>
          <p:spPr bwMode="auto">
            <a:xfrm>
              <a:off x="2204377" y="2098094"/>
              <a:ext cx="2085352" cy="1797717"/>
            </a:xfrm>
            <a:prstGeom prst="triangle">
              <a:avLst/>
            </a:prstGeom>
            <a:solidFill>
              <a:schemeClr val="tx1">
                <a:lumMod val="20000"/>
                <a:lumOff val="8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7" name="Isosceles Triangle 46"/>
            <p:cNvSpPr/>
            <p:nvPr/>
          </p:nvSpPr>
          <p:spPr bwMode="auto">
            <a:xfrm>
              <a:off x="2598981" y="2098094"/>
              <a:ext cx="1296144" cy="1117365"/>
            </a:xfrm>
            <a:prstGeom prst="triangle">
              <a:avLst/>
            </a:prstGeom>
            <a:solidFill>
              <a:schemeClr val="tx1">
                <a:lumMod val="60000"/>
                <a:lumOff val="4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8" name="Isosceles Triangle 47"/>
            <p:cNvSpPr/>
            <p:nvPr/>
          </p:nvSpPr>
          <p:spPr bwMode="auto">
            <a:xfrm>
              <a:off x="2956141" y="2098094"/>
              <a:ext cx="581825" cy="501573"/>
            </a:xfrm>
            <a:prstGeom prst="triangle">
              <a:avLst/>
            </a:prstGeom>
            <a:solidFill>
              <a:schemeClr val="tx1">
                <a:lumMod val="5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50" name="TextBox 49"/>
            <p:cNvSpPr txBox="1"/>
            <p:nvPr/>
          </p:nvSpPr>
          <p:spPr>
            <a:xfrm>
              <a:off x="4788024" y="3603794"/>
              <a:ext cx="2686954" cy="584775"/>
            </a:xfrm>
            <a:prstGeom prst="rect">
              <a:avLst/>
            </a:prstGeom>
            <a:noFill/>
          </p:spPr>
          <p:txBody>
            <a:bodyPr wrap="none" rtlCol="0">
              <a:spAutoFit/>
            </a:bodyPr>
            <a:lstStyle/>
            <a:p>
              <a:r>
                <a:rPr lang="en-GB" sz="3200" b="1" dirty="0" smtClean="0">
                  <a:solidFill>
                    <a:srgbClr val="FC1721"/>
                  </a:solidFill>
                  <a:latin typeface="Arial" pitchFamily="34" charset="0"/>
                  <a:cs typeface="Arial" pitchFamily="34" charset="0"/>
                </a:rPr>
                <a:t>19 questions</a:t>
              </a:r>
              <a:endParaRPr lang="en-GB" sz="3200" b="1" dirty="0">
                <a:solidFill>
                  <a:srgbClr val="FC1721"/>
                </a:solidFill>
                <a:latin typeface="Arial" pitchFamily="34" charset="0"/>
                <a:cs typeface="Arial" pitchFamily="34" charset="0"/>
              </a:endParaRPr>
            </a:p>
          </p:txBody>
        </p:sp>
        <p:cxnSp>
          <p:nvCxnSpPr>
            <p:cNvPr id="52" name="Straight Arrow Connector 51"/>
            <p:cNvCxnSpPr/>
            <p:nvPr/>
          </p:nvCxnSpPr>
          <p:spPr bwMode="auto">
            <a:xfrm>
              <a:off x="1431524" y="3893395"/>
              <a:ext cx="2852444" cy="5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59" name="TextBox 58"/>
            <p:cNvSpPr txBox="1"/>
            <p:nvPr/>
          </p:nvSpPr>
          <p:spPr>
            <a:xfrm>
              <a:off x="323528" y="3573016"/>
              <a:ext cx="1107996" cy="646331"/>
            </a:xfrm>
            <a:prstGeom prst="rect">
              <a:avLst/>
            </a:prstGeom>
            <a:noFill/>
          </p:spPr>
          <p:txBody>
            <a:bodyPr wrap="none" rtlCol="0">
              <a:spAutoFit/>
            </a:bodyPr>
            <a:lstStyle/>
            <a:p>
              <a:r>
                <a:rPr lang="en-GB" sz="3600" b="1" dirty="0" smtClean="0">
                  <a:solidFill>
                    <a:srgbClr val="FC1721"/>
                  </a:solidFill>
                  <a:latin typeface="Arial" pitchFamily="34" charset="0"/>
                  <a:cs typeface="Arial" pitchFamily="34" charset="0"/>
                </a:rPr>
                <a:t>80%</a:t>
              </a:r>
              <a:endParaRPr lang="en-GB" sz="3600" b="1" dirty="0">
                <a:solidFill>
                  <a:srgbClr val="FC1721"/>
                </a:solidFill>
                <a:latin typeface="Arial" pitchFamily="34" charset="0"/>
                <a:cs typeface="Arial" pitchFamily="34" charset="0"/>
              </a:endParaRPr>
            </a:p>
          </p:txBody>
        </p:sp>
        <p:sp>
          <p:nvSpPr>
            <p:cNvPr id="60" name="TextBox 59"/>
            <p:cNvSpPr txBox="1"/>
            <p:nvPr/>
          </p:nvSpPr>
          <p:spPr>
            <a:xfrm>
              <a:off x="4355976" y="2969076"/>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6 questions</a:t>
              </a:r>
              <a:endParaRPr lang="en-GB" b="1" dirty="0">
                <a:solidFill>
                  <a:srgbClr val="074B88"/>
                </a:solidFill>
                <a:latin typeface="Arial" pitchFamily="34" charset="0"/>
                <a:cs typeface="Arial" pitchFamily="34" charset="0"/>
              </a:endParaRPr>
            </a:p>
          </p:txBody>
        </p:sp>
        <p:cxnSp>
          <p:nvCxnSpPr>
            <p:cNvPr id="62" name="Straight Arrow Connector 61"/>
            <p:cNvCxnSpPr/>
            <p:nvPr/>
          </p:nvCxnSpPr>
          <p:spPr bwMode="auto">
            <a:xfrm>
              <a:off x="1835696" y="3214564"/>
              <a:ext cx="208823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3" name="TextBox 62"/>
            <p:cNvSpPr txBox="1"/>
            <p:nvPr/>
          </p:nvSpPr>
          <p:spPr>
            <a:xfrm>
              <a:off x="1003289" y="2977788"/>
              <a:ext cx="904415"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90%</a:t>
              </a:r>
              <a:endParaRPr lang="en-GB" sz="2800" b="1" dirty="0">
                <a:solidFill>
                  <a:srgbClr val="074B88"/>
                </a:solidFill>
                <a:latin typeface="Arial" pitchFamily="34" charset="0"/>
                <a:cs typeface="Arial" pitchFamily="34" charset="0"/>
              </a:endParaRPr>
            </a:p>
          </p:txBody>
        </p:sp>
        <p:sp>
          <p:nvSpPr>
            <p:cNvPr id="64" name="TextBox 63"/>
            <p:cNvSpPr txBox="1"/>
            <p:nvPr/>
          </p:nvSpPr>
          <p:spPr>
            <a:xfrm>
              <a:off x="3995936" y="2322745"/>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2 questions</a:t>
              </a:r>
              <a:endParaRPr lang="en-GB" b="1" dirty="0">
                <a:solidFill>
                  <a:srgbClr val="074B88"/>
                </a:solidFill>
                <a:latin typeface="Arial" pitchFamily="34" charset="0"/>
                <a:cs typeface="Arial" pitchFamily="34" charset="0"/>
              </a:endParaRPr>
            </a:p>
          </p:txBody>
        </p:sp>
        <p:cxnSp>
          <p:nvCxnSpPr>
            <p:cNvPr id="65" name="Straight Arrow Connector 64"/>
            <p:cNvCxnSpPr/>
            <p:nvPr/>
          </p:nvCxnSpPr>
          <p:spPr bwMode="auto">
            <a:xfrm>
              <a:off x="2195736" y="2612269"/>
              <a:ext cx="136815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7" name="TextBox 66"/>
            <p:cNvSpPr txBox="1"/>
            <p:nvPr/>
          </p:nvSpPr>
          <p:spPr>
            <a:xfrm>
              <a:off x="1162954" y="2348880"/>
              <a:ext cx="1104790"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100%</a:t>
              </a:r>
              <a:endParaRPr lang="en-GB" sz="2800" b="1" dirty="0">
                <a:solidFill>
                  <a:srgbClr val="074B88"/>
                </a:solidFill>
                <a:latin typeface="Arial" pitchFamily="34" charset="0"/>
                <a:cs typeface="Arial" pitchFamily="34" charset="0"/>
              </a:endParaRPr>
            </a:p>
          </p:txBody>
        </p:sp>
      </p:grpSp>
      <p:sp>
        <p:nvSpPr>
          <p:cNvPr id="3277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277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2772"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2773" name="Picture 8" descr="Picture2.jpg"/>
          <p:cNvPicPr>
            <a:picLocks noChangeAspect="1"/>
          </p:cNvPicPr>
          <p:nvPr/>
        </p:nvPicPr>
        <p:blipFill>
          <a:blip r:embed="rId3"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2774"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2775"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2776"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789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7892"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7893"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7894"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7895"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7896"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25"/>
          <p:cNvGrpSpPr>
            <a:grpSpLocks/>
          </p:cNvGrpSpPr>
          <p:nvPr/>
        </p:nvGrpSpPr>
        <p:grpSpPr bwMode="auto">
          <a:xfrm>
            <a:off x="107950" y="2204864"/>
            <a:ext cx="8856663" cy="2022525"/>
            <a:chOff x="107950" y="2133600"/>
            <a:chExt cx="8856663" cy="2022525"/>
          </a:xfrm>
        </p:grpSpPr>
        <p:sp>
          <p:nvSpPr>
            <p:cNvPr id="37914" name="Rectangle 35"/>
            <p:cNvSpPr>
              <a:spLocks noChangeArrowheads="1"/>
            </p:cNvSpPr>
            <p:nvPr/>
          </p:nvSpPr>
          <p:spPr bwMode="auto">
            <a:xfrm>
              <a:off x="1116013" y="2133600"/>
              <a:ext cx="7848600" cy="1014413"/>
            </a:xfrm>
            <a:prstGeom prst="rect">
              <a:avLst/>
            </a:prstGeom>
            <a:noFill/>
            <a:ln w="9525">
              <a:noFill/>
              <a:miter lim="800000"/>
              <a:headEnd/>
              <a:tailEnd/>
            </a:ln>
          </p:spPr>
          <p:txBody>
            <a:bodyPr>
              <a:spAutoFit/>
            </a:bodyPr>
            <a:lstStyle/>
            <a:p>
              <a:r>
                <a:rPr lang="en-GB" sz="2000" dirty="0">
                  <a:latin typeface="Arial" charset="0"/>
                  <a:cs typeface="Arial" charset="0"/>
                </a:rPr>
                <a:t>Can the use of a simple validated questionnaire improve the accurate identification of COPD in different of countries (including those without access to spirometry)?</a:t>
              </a:r>
            </a:p>
          </p:txBody>
        </p:sp>
        <p:sp>
          <p:nvSpPr>
            <p:cNvPr id="37915" name="TextBox 16"/>
            <p:cNvSpPr txBox="1">
              <a:spLocks noChangeArrowheads="1"/>
            </p:cNvSpPr>
            <p:nvPr/>
          </p:nvSpPr>
          <p:spPr bwMode="auto">
            <a:xfrm>
              <a:off x="107950" y="2192338"/>
              <a:ext cx="973138" cy="461962"/>
            </a:xfrm>
            <a:prstGeom prst="rect">
              <a:avLst/>
            </a:prstGeom>
            <a:solidFill>
              <a:schemeClr val="tx1"/>
            </a:solidFill>
            <a:ln w="9525">
              <a:noFill/>
              <a:miter lim="800000"/>
              <a:headEnd/>
              <a:tailEnd/>
            </a:ln>
          </p:spPr>
          <p:txBody>
            <a:bodyPr wrap="none">
              <a:spAutoFit/>
            </a:bodyPr>
            <a:lstStyle/>
            <a:p>
              <a:r>
                <a:rPr lang="en-GB" b="1">
                  <a:solidFill>
                    <a:schemeClr val="bg1"/>
                  </a:solidFill>
                  <a:latin typeface="Arial" charset="0"/>
                  <a:cs typeface="Arial" charset="0"/>
                </a:rPr>
                <a:t>100%</a:t>
              </a:r>
            </a:p>
          </p:txBody>
        </p:sp>
        <p:sp>
          <p:nvSpPr>
            <p:cNvPr id="27" name="Rectangle 35"/>
            <p:cNvSpPr>
              <a:spLocks noChangeArrowheads="1"/>
            </p:cNvSpPr>
            <p:nvPr/>
          </p:nvSpPr>
          <p:spPr bwMode="auto">
            <a:xfrm>
              <a:off x="1115616" y="3141712"/>
              <a:ext cx="7848600" cy="1014413"/>
            </a:xfrm>
            <a:prstGeom prst="rect">
              <a:avLst/>
            </a:prstGeom>
            <a:noFill/>
            <a:ln w="9525">
              <a:noFill/>
              <a:miter lim="800000"/>
              <a:headEnd/>
              <a:tailEnd/>
            </a:ln>
          </p:spPr>
          <p:txBody>
            <a:bodyPr>
              <a:spAutoFit/>
            </a:bodyPr>
            <a:lstStyle/>
            <a:p>
              <a:r>
                <a:rPr lang="en-GB" sz="2000" dirty="0" smtClean="0">
                  <a:latin typeface="Arial" charset="0"/>
                  <a:cs typeface="Arial" charset="0"/>
                </a:rPr>
                <a:t>When a primary care approach to the diagnosis of COPD is applied, what is the diagnostic yield compared to currently accepted diagnostic criteria?</a:t>
              </a:r>
              <a:endParaRPr lang="en-GB" sz="2000" dirty="0">
                <a:latin typeface="Arial" charset="0"/>
                <a:cs typeface="Arial" charset="0"/>
              </a:endParaRPr>
            </a:p>
          </p:txBody>
        </p:sp>
      </p:grpSp>
      <p:grpSp>
        <p:nvGrpSpPr>
          <p:cNvPr id="3" name="Group 26"/>
          <p:cNvGrpSpPr>
            <a:grpSpLocks/>
          </p:cNvGrpSpPr>
          <p:nvPr/>
        </p:nvGrpSpPr>
        <p:grpSpPr bwMode="auto">
          <a:xfrm>
            <a:off x="315912" y="4315076"/>
            <a:ext cx="8864600" cy="1418180"/>
            <a:chOff x="279400" y="3151718"/>
            <a:chExt cx="8864600" cy="1417873"/>
          </a:xfrm>
        </p:grpSpPr>
        <p:sp>
          <p:nvSpPr>
            <p:cNvPr id="37910" name="Rectangle 17"/>
            <p:cNvSpPr>
              <a:spLocks noChangeArrowheads="1"/>
            </p:cNvSpPr>
            <p:nvPr/>
          </p:nvSpPr>
          <p:spPr bwMode="auto">
            <a:xfrm>
              <a:off x="1116013" y="3861858"/>
              <a:ext cx="8027987" cy="707733"/>
            </a:xfrm>
            <a:prstGeom prst="rect">
              <a:avLst/>
            </a:prstGeom>
            <a:noFill/>
            <a:ln w="9525">
              <a:noFill/>
              <a:miter lim="800000"/>
              <a:headEnd/>
              <a:tailEnd/>
            </a:ln>
          </p:spPr>
          <p:txBody>
            <a:bodyPr>
              <a:spAutoFit/>
            </a:bodyPr>
            <a:lstStyle/>
            <a:p>
              <a:r>
                <a:rPr lang="en-GB" sz="2000" dirty="0">
                  <a:latin typeface="Arial" charset="0"/>
                  <a:cs typeface="Arial" charset="0"/>
                </a:rPr>
                <a:t>Which measurements </a:t>
              </a:r>
              <a:r>
                <a:rPr lang="en-GB" sz="2000" dirty="0" smtClean="0">
                  <a:latin typeface="Arial" charset="0"/>
                  <a:cs typeface="Arial" charset="0"/>
                </a:rPr>
                <a:t>....are </a:t>
              </a:r>
              <a:r>
                <a:rPr lang="en-GB" sz="2000" dirty="0">
                  <a:latin typeface="Arial" charset="0"/>
                  <a:cs typeface="Arial" charset="0"/>
                </a:rPr>
                <a:t>feasible, and provide useful information for routine monitoring ....in primary care worldwide</a:t>
              </a:r>
            </a:p>
          </p:txBody>
        </p:sp>
        <p:sp>
          <p:nvSpPr>
            <p:cNvPr id="37911" name="TextBox 18"/>
            <p:cNvSpPr txBox="1">
              <a:spLocks noChangeArrowheads="1"/>
            </p:cNvSpPr>
            <p:nvPr/>
          </p:nvSpPr>
          <p:spPr bwMode="auto">
            <a:xfrm>
              <a:off x="279400" y="3182938"/>
              <a:ext cx="801688" cy="461962"/>
            </a:xfrm>
            <a:prstGeom prst="rect">
              <a:avLst/>
            </a:prstGeom>
            <a:solidFill>
              <a:schemeClr val="tx1"/>
            </a:solidFill>
            <a:ln w="9525">
              <a:noFill/>
              <a:miter lim="800000"/>
              <a:headEnd/>
              <a:tailEnd/>
            </a:ln>
          </p:spPr>
          <p:txBody>
            <a:bodyPr wrap="none">
              <a:spAutoFit/>
            </a:bodyPr>
            <a:lstStyle/>
            <a:p>
              <a:r>
                <a:rPr lang="en-GB" b="1" dirty="0" smtClean="0">
                  <a:solidFill>
                    <a:schemeClr val="bg1"/>
                  </a:solidFill>
                  <a:latin typeface="Arial" charset="0"/>
                  <a:cs typeface="Arial" charset="0"/>
                </a:rPr>
                <a:t>96%</a:t>
              </a:r>
              <a:endParaRPr lang="en-GB" b="1" dirty="0">
                <a:solidFill>
                  <a:schemeClr val="bg1"/>
                </a:solidFill>
                <a:latin typeface="Arial" charset="0"/>
                <a:cs typeface="Arial" charset="0"/>
              </a:endParaRPr>
            </a:p>
          </p:txBody>
        </p:sp>
        <p:sp>
          <p:nvSpPr>
            <p:cNvPr id="37912" name="Rectangle 21"/>
            <p:cNvSpPr>
              <a:spLocks noChangeArrowheads="1"/>
            </p:cNvSpPr>
            <p:nvPr/>
          </p:nvSpPr>
          <p:spPr bwMode="auto">
            <a:xfrm>
              <a:off x="1116013" y="3151718"/>
              <a:ext cx="7848600" cy="706437"/>
            </a:xfrm>
            <a:prstGeom prst="rect">
              <a:avLst/>
            </a:prstGeom>
            <a:noFill/>
            <a:ln w="9525">
              <a:noFill/>
              <a:miter lim="800000"/>
              <a:headEnd/>
              <a:tailEnd/>
            </a:ln>
          </p:spPr>
          <p:txBody>
            <a:bodyPr>
              <a:spAutoFit/>
            </a:bodyPr>
            <a:lstStyle/>
            <a:p>
              <a:r>
                <a:rPr lang="en-GB" sz="2000" dirty="0">
                  <a:latin typeface="Arial" charset="0"/>
                  <a:cs typeface="Arial" charset="0"/>
                </a:rPr>
                <a:t>What is the best way to identify and diagnose COPD in primary care? Does this incorporate history, age, symptoms and spirometry?</a:t>
              </a:r>
            </a:p>
          </p:txBody>
        </p:sp>
      </p:grpSp>
      <p:grpSp>
        <p:nvGrpSpPr>
          <p:cNvPr id="4" name="Group 24"/>
          <p:cNvGrpSpPr>
            <a:grpSpLocks/>
          </p:cNvGrpSpPr>
          <p:nvPr/>
        </p:nvGrpSpPr>
        <p:grpSpPr bwMode="auto">
          <a:xfrm>
            <a:off x="4764088" y="260350"/>
            <a:ext cx="4113212" cy="1814513"/>
            <a:chOff x="4764088" y="260350"/>
            <a:chExt cx="4113212" cy="1814513"/>
          </a:xfrm>
        </p:grpSpPr>
        <p:sp>
          <p:nvSpPr>
            <p:cNvPr id="10" name="TextBox 9"/>
            <p:cNvSpPr txBox="1"/>
            <p:nvPr/>
          </p:nvSpPr>
          <p:spPr bwMode="auto">
            <a:xfrm>
              <a:off x="7005638" y="857250"/>
              <a:ext cx="1517650" cy="646113"/>
            </a:xfrm>
            <a:prstGeom prst="rect">
              <a:avLst/>
            </a:prstGeom>
            <a:noFill/>
          </p:spPr>
          <p:txBody>
            <a:bodyPr wrap="none">
              <a:spAutoFit/>
            </a:bodyPr>
            <a:lstStyle/>
            <a:p>
              <a:pPr algn="r">
                <a:defRPr/>
              </a:pPr>
              <a:r>
                <a:rPr lang="en-GB" sz="3600" b="1" dirty="0">
                  <a:solidFill>
                    <a:srgbClr val="FC1721"/>
                  </a:solidFill>
                  <a:latin typeface="+mn-lt"/>
                </a:rPr>
                <a:t>COPD</a:t>
              </a:r>
            </a:p>
          </p:txBody>
        </p:sp>
        <p:grpSp>
          <p:nvGrpSpPr>
            <p:cNvPr id="5" name="Group 29"/>
            <p:cNvGrpSpPr>
              <a:grpSpLocks/>
            </p:cNvGrpSpPr>
            <p:nvPr/>
          </p:nvGrpSpPr>
          <p:grpSpPr bwMode="auto">
            <a:xfrm>
              <a:off x="6588125" y="1589088"/>
              <a:ext cx="2289175" cy="400050"/>
              <a:chOff x="6660232" y="1588730"/>
              <a:chExt cx="2289273" cy="400110"/>
            </a:xfrm>
          </p:grpSpPr>
          <p:sp>
            <p:nvSpPr>
              <p:cNvPr id="37907" name="TextBox 30"/>
              <p:cNvSpPr txBox="1">
                <a:spLocks noChangeArrowheads="1"/>
              </p:cNvSpPr>
              <p:nvPr/>
            </p:nvSpPr>
            <p:spPr bwMode="auto">
              <a:xfrm>
                <a:off x="6660232" y="1588730"/>
                <a:ext cx="697627" cy="400110"/>
              </a:xfrm>
              <a:prstGeom prst="rect">
                <a:avLst/>
              </a:prstGeom>
              <a:solidFill>
                <a:schemeClr val="tx1"/>
              </a:solidFill>
              <a:ln w="9525">
                <a:noFill/>
                <a:miter lim="800000"/>
                <a:headEnd/>
                <a:tailEnd/>
              </a:ln>
            </p:spPr>
            <p:txBody>
              <a:bodyPr wrap="none">
                <a:spAutoFit/>
              </a:bodyPr>
              <a:lstStyle/>
              <a:p>
                <a:r>
                  <a:rPr lang="en-GB" sz="2000">
                    <a:solidFill>
                      <a:schemeClr val="bg1"/>
                    </a:solidFill>
                    <a:latin typeface="Arial" charset="0"/>
                    <a:cs typeface="Arial" charset="0"/>
                  </a:rPr>
                  <a:t>80%</a:t>
                </a:r>
              </a:p>
            </p:txBody>
          </p:sp>
          <p:sp>
            <p:nvSpPr>
              <p:cNvPr id="37908" name="Rectangle 31"/>
              <p:cNvSpPr>
                <a:spLocks noChangeArrowheads="1"/>
              </p:cNvSpPr>
              <p:nvPr/>
            </p:nvSpPr>
            <p:spPr bwMode="auto">
              <a:xfrm>
                <a:off x="6660232" y="1596788"/>
                <a:ext cx="2232248" cy="392052"/>
              </a:xfrm>
              <a:prstGeom prst="rect">
                <a:avLst/>
              </a:prstGeom>
              <a:noFill/>
              <a:ln w="28575" algn="ctr">
                <a:solidFill>
                  <a:schemeClr val="tx1"/>
                </a:solidFill>
                <a:round/>
                <a:headEnd/>
                <a:tailEnd/>
              </a:ln>
            </p:spPr>
            <p:txBody>
              <a:bodyPr/>
              <a:lstStyle/>
              <a:p>
                <a:endParaRPr lang="en-GB"/>
              </a:p>
            </p:txBody>
          </p:sp>
          <p:sp>
            <p:nvSpPr>
              <p:cNvPr id="37909" name="TextBox 32"/>
              <p:cNvSpPr txBox="1">
                <a:spLocks noChangeArrowheads="1"/>
              </p:cNvSpPr>
              <p:nvPr/>
            </p:nvSpPr>
            <p:spPr bwMode="auto">
              <a:xfrm>
                <a:off x="7354196" y="1591590"/>
                <a:ext cx="1595309" cy="369332"/>
              </a:xfrm>
              <a:prstGeom prst="rect">
                <a:avLst/>
              </a:prstGeom>
              <a:noFill/>
              <a:ln w="9525">
                <a:noFill/>
                <a:miter lim="800000"/>
                <a:headEnd/>
                <a:tailEnd/>
              </a:ln>
            </p:spPr>
            <p:txBody>
              <a:bodyPr wrap="none">
                <a:spAutoFit/>
              </a:bodyPr>
              <a:lstStyle/>
              <a:p>
                <a:r>
                  <a:rPr lang="en-GB" sz="1800" b="1">
                    <a:latin typeface="Arial" charset="0"/>
                    <a:cs typeface="Arial" charset="0"/>
                  </a:rPr>
                  <a:t>19 questions</a:t>
                </a:r>
              </a:p>
            </p:txBody>
          </p:sp>
        </p:grpSp>
        <p:grpSp>
          <p:nvGrpSpPr>
            <p:cNvPr id="6" name="Group 36"/>
            <p:cNvGrpSpPr>
              <a:grpSpLocks/>
            </p:cNvGrpSpPr>
            <p:nvPr/>
          </p:nvGrpSpPr>
          <p:grpSpPr bwMode="auto">
            <a:xfrm>
              <a:off x="4764088" y="260350"/>
              <a:ext cx="1458912" cy="1814513"/>
              <a:chOff x="1928796" y="1925450"/>
              <a:chExt cx="1459452" cy="1813523"/>
            </a:xfrm>
          </p:grpSpPr>
          <p:sp>
            <p:nvSpPr>
              <p:cNvPr id="29" name="Rectangle 28"/>
              <p:cNvSpPr/>
              <p:nvPr/>
            </p:nvSpPr>
            <p:spPr bwMode="auto">
              <a:xfrm>
                <a:off x="1928796" y="1925450"/>
                <a:ext cx="1459452" cy="181352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7" name="Group 26"/>
              <p:cNvGrpSpPr>
                <a:grpSpLocks/>
              </p:cNvGrpSpPr>
              <p:nvPr/>
            </p:nvGrpSpPr>
            <p:grpSpPr bwMode="auto">
              <a:xfrm>
                <a:off x="1952879" y="1925450"/>
                <a:ext cx="1361269" cy="1750888"/>
                <a:chOff x="1952870" y="1820970"/>
                <a:chExt cx="1361049" cy="1750906"/>
              </a:xfrm>
            </p:grpSpPr>
            <p:sp>
              <p:nvSpPr>
                <p:cNvPr id="37905" name="TextBox 14"/>
                <p:cNvSpPr txBox="1">
                  <a:spLocks noChangeArrowheads="1"/>
                </p:cNvSpPr>
                <p:nvPr/>
              </p:nvSpPr>
              <p:spPr bwMode="auto">
                <a:xfrm>
                  <a:off x="1952870" y="1820970"/>
                  <a:ext cx="1074334" cy="461666"/>
                </a:xfrm>
                <a:prstGeom prst="rect">
                  <a:avLst/>
                </a:prstGeom>
                <a:noFill/>
                <a:ln w="9525">
                  <a:noFill/>
                  <a:miter lim="800000"/>
                  <a:headEnd/>
                  <a:tailEnd/>
                </a:ln>
              </p:spPr>
              <p:txBody>
                <a:bodyPr wrap="none">
                  <a:spAutoFit/>
                </a:bodyPr>
                <a:lstStyle/>
                <a:p>
                  <a:r>
                    <a:rPr lang="en-GB">
                      <a:latin typeface="Arial" charset="0"/>
                      <a:cs typeface="Arial" charset="0"/>
                    </a:rPr>
                    <a:t>COPD</a:t>
                  </a:r>
                </a:p>
              </p:txBody>
            </p:sp>
            <p:pic>
              <p:nvPicPr>
                <p:cNvPr id="37906" name="Picture 18" descr="Vietnam 2 - cropped square.jpg"/>
                <p:cNvPicPr>
                  <a:picLocks noChangeAspect="1"/>
                </p:cNvPicPr>
                <p:nvPr/>
              </p:nvPicPr>
              <p:blipFill>
                <a:blip r:embed="rId8" cstate="print"/>
                <a:srcRect/>
                <a:stretch>
                  <a:fillRect/>
                </a:stretch>
              </p:blipFill>
              <p:spPr bwMode="auto">
                <a:xfrm>
                  <a:off x="2000232" y="2285992"/>
                  <a:ext cx="1313687" cy="1285884"/>
                </a:xfrm>
                <a:prstGeom prst="rect">
                  <a:avLst/>
                </a:prstGeom>
                <a:noFill/>
                <a:ln w="9525">
                  <a:noFill/>
                  <a:miter lim="800000"/>
                  <a:headEnd/>
                  <a:tailEnd/>
                </a:ln>
              </p:spPr>
            </p:pic>
          </p:grpSp>
        </p:gr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71600" y="857250"/>
            <a:ext cx="7551689" cy="5164038"/>
            <a:chOff x="971600" y="857250"/>
            <a:chExt cx="7551689" cy="5164038"/>
          </a:xfrm>
        </p:grpSpPr>
        <p:sp>
          <p:nvSpPr>
            <p:cNvPr id="45" name="Isosceles Triangle 44"/>
            <p:cNvSpPr/>
            <p:nvPr/>
          </p:nvSpPr>
          <p:spPr bwMode="auto">
            <a:xfrm>
              <a:off x="971600" y="2098094"/>
              <a:ext cx="4550906" cy="3923194"/>
            </a:xfrm>
            <a:prstGeom prst="triangle">
              <a:avLst/>
            </a:prstGeom>
            <a:blipFill dpi="0" rotWithShape="1">
              <a:blip r:embed="rId3" cstate="print">
                <a:alphaModFix amt="99000"/>
              </a:blip>
              <a:srcRect/>
              <a:stretch>
                <a:fillRect/>
              </a:stretch>
            </a:blipFill>
            <a:ln w="571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9" name="TextBox 48"/>
            <p:cNvSpPr txBox="1"/>
            <p:nvPr/>
          </p:nvSpPr>
          <p:spPr>
            <a:xfrm>
              <a:off x="5359826" y="4725144"/>
              <a:ext cx="2064989"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16 questions</a:t>
              </a:r>
              <a:endParaRPr lang="en-GB" b="1" dirty="0">
                <a:solidFill>
                  <a:srgbClr val="074B88"/>
                </a:solidFill>
                <a:latin typeface="Arial" pitchFamily="34" charset="0"/>
                <a:cs typeface="Arial" pitchFamily="34" charset="0"/>
              </a:endParaRPr>
            </a:p>
          </p:txBody>
        </p:sp>
        <p:sp>
          <p:nvSpPr>
            <p:cNvPr id="10" name="TextBox 9"/>
            <p:cNvSpPr txBox="1"/>
            <p:nvPr/>
          </p:nvSpPr>
          <p:spPr bwMode="auto">
            <a:xfrm>
              <a:off x="6389371" y="857250"/>
              <a:ext cx="2133918" cy="646331"/>
            </a:xfrm>
            <a:prstGeom prst="rect">
              <a:avLst/>
            </a:prstGeom>
            <a:noFill/>
          </p:spPr>
          <p:txBody>
            <a:bodyPr wrap="none">
              <a:spAutoFit/>
            </a:bodyPr>
            <a:lstStyle/>
            <a:p>
              <a:pPr algn="r">
                <a:defRPr/>
              </a:pPr>
              <a:r>
                <a:rPr lang="en-GB" sz="3600" b="1" dirty="0" smtClean="0">
                  <a:solidFill>
                    <a:srgbClr val="FC1721"/>
                  </a:solidFill>
                  <a:latin typeface="+mn-lt"/>
                </a:rPr>
                <a:t>Smoking</a:t>
              </a:r>
              <a:endParaRPr lang="en-GB" sz="3600" b="1" dirty="0">
                <a:solidFill>
                  <a:srgbClr val="FC1721"/>
                </a:solidFill>
                <a:latin typeface="+mn-lt"/>
              </a:endParaRPr>
            </a:p>
          </p:txBody>
        </p:sp>
      </p:grpSp>
      <p:grpSp>
        <p:nvGrpSpPr>
          <p:cNvPr id="29" name="Group 28"/>
          <p:cNvGrpSpPr/>
          <p:nvPr/>
        </p:nvGrpSpPr>
        <p:grpSpPr>
          <a:xfrm>
            <a:off x="323528" y="2098094"/>
            <a:ext cx="6923824" cy="2121253"/>
            <a:chOff x="323528" y="2098094"/>
            <a:chExt cx="6923824" cy="2121253"/>
          </a:xfrm>
        </p:grpSpPr>
        <p:sp>
          <p:nvSpPr>
            <p:cNvPr id="46" name="Isosceles Triangle 45"/>
            <p:cNvSpPr/>
            <p:nvPr/>
          </p:nvSpPr>
          <p:spPr bwMode="auto">
            <a:xfrm>
              <a:off x="2204377" y="2098094"/>
              <a:ext cx="2085352" cy="1797717"/>
            </a:xfrm>
            <a:prstGeom prst="triangle">
              <a:avLst/>
            </a:prstGeom>
            <a:solidFill>
              <a:schemeClr val="tx1">
                <a:lumMod val="20000"/>
                <a:lumOff val="8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7" name="Isosceles Triangle 46"/>
            <p:cNvSpPr/>
            <p:nvPr/>
          </p:nvSpPr>
          <p:spPr bwMode="auto">
            <a:xfrm>
              <a:off x="2598981" y="2098094"/>
              <a:ext cx="1296144" cy="1117365"/>
            </a:xfrm>
            <a:prstGeom prst="triangle">
              <a:avLst/>
            </a:prstGeom>
            <a:solidFill>
              <a:schemeClr val="tx1">
                <a:lumMod val="60000"/>
                <a:lumOff val="4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50" name="TextBox 49"/>
            <p:cNvSpPr txBox="1"/>
            <p:nvPr/>
          </p:nvSpPr>
          <p:spPr>
            <a:xfrm>
              <a:off x="4788024" y="3603794"/>
              <a:ext cx="2459328" cy="584775"/>
            </a:xfrm>
            <a:prstGeom prst="rect">
              <a:avLst/>
            </a:prstGeom>
            <a:noFill/>
          </p:spPr>
          <p:txBody>
            <a:bodyPr wrap="none" rtlCol="0">
              <a:spAutoFit/>
            </a:bodyPr>
            <a:lstStyle/>
            <a:p>
              <a:r>
                <a:rPr lang="en-GB" sz="3200" b="1" dirty="0" smtClean="0">
                  <a:solidFill>
                    <a:srgbClr val="FC1721"/>
                  </a:solidFill>
                  <a:latin typeface="Arial" pitchFamily="34" charset="0"/>
                  <a:cs typeface="Arial" pitchFamily="34" charset="0"/>
                </a:rPr>
                <a:t>9 questions</a:t>
              </a:r>
              <a:endParaRPr lang="en-GB" sz="3200" b="1" dirty="0">
                <a:solidFill>
                  <a:srgbClr val="FC1721"/>
                </a:solidFill>
                <a:latin typeface="Arial" pitchFamily="34" charset="0"/>
                <a:cs typeface="Arial" pitchFamily="34" charset="0"/>
              </a:endParaRPr>
            </a:p>
          </p:txBody>
        </p:sp>
        <p:cxnSp>
          <p:nvCxnSpPr>
            <p:cNvPr id="52" name="Straight Arrow Connector 51"/>
            <p:cNvCxnSpPr/>
            <p:nvPr/>
          </p:nvCxnSpPr>
          <p:spPr bwMode="auto">
            <a:xfrm>
              <a:off x="1431524" y="3893395"/>
              <a:ext cx="2852444" cy="5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59" name="TextBox 58"/>
            <p:cNvSpPr txBox="1"/>
            <p:nvPr/>
          </p:nvSpPr>
          <p:spPr>
            <a:xfrm>
              <a:off x="323528" y="3573016"/>
              <a:ext cx="1107996" cy="646331"/>
            </a:xfrm>
            <a:prstGeom prst="rect">
              <a:avLst/>
            </a:prstGeom>
            <a:noFill/>
          </p:spPr>
          <p:txBody>
            <a:bodyPr wrap="none" rtlCol="0">
              <a:spAutoFit/>
            </a:bodyPr>
            <a:lstStyle/>
            <a:p>
              <a:r>
                <a:rPr lang="en-GB" sz="3600" b="1" dirty="0" smtClean="0">
                  <a:solidFill>
                    <a:srgbClr val="FC1721"/>
                  </a:solidFill>
                  <a:latin typeface="Arial" pitchFamily="34" charset="0"/>
                  <a:cs typeface="Arial" pitchFamily="34" charset="0"/>
                </a:rPr>
                <a:t>80%</a:t>
              </a:r>
              <a:endParaRPr lang="en-GB" sz="3600" b="1" dirty="0">
                <a:solidFill>
                  <a:srgbClr val="FC1721"/>
                </a:solidFill>
                <a:latin typeface="Arial" pitchFamily="34" charset="0"/>
                <a:cs typeface="Arial" pitchFamily="34" charset="0"/>
              </a:endParaRPr>
            </a:p>
          </p:txBody>
        </p:sp>
        <p:sp>
          <p:nvSpPr>
            <p:cNvPr id="60" name="TextBox 59"/>
            <p:cNvSpPr txBox="1"/>
            <p:nvPr/>
          </p:nvSpPr>
          <p:spPr>
            <a:xfrm>
              <a:off x="4355976" y="2969076"/>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2 questions</a:t>
              </a:r>
              <a:endParaRPr lang="en-GB" b="1" dirty="0">
                <a:solidFill>
                  <a:srgbClr val="074B88"/>
                </a:solidFill>
                <a:latin typeface="Arial" pitchFamily="34" charset="0"/>
                <a:cs typeface="Arial" pitchFamily="34" charset="0"/>
              </a:endParaRPr>
            </a:p>
          </p:txBody>
        </p:sp>
        <p:cxnSp>
          <p:nvCxnSpPr>
            <p:cNvPr id="62" name="Straight Arrow Connector 61"/>
            <p:cNvCxnSpPr/>
            <p:nvPr/>
          </p:nvCxnSpPr>
          <p:spPr bwMode="auto">
            <a:xfrm>
              <a:off x="1835696" y="3214564"/>
              <a:ext cx="208823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3" name="TextBox 62"/>
            <p:cNvSpPr txBox="1"/>
            <p:nvPr/>
          </p:nvSpPr>
          <p:spPr>
            <a:xfrm>
              <a:off x="1003289" y="2977788"/>
              <a:ext cx="904415"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90%</a:t>
              </a:r>
              <a:endParaRPr lang="en-GB" sz="2800" b="1" dirty="0">
                <a:solidFill>
                  <a:srgbClr val="074B88"/>
                </a:solidFill>
                <a:latin typeface="Arial" pitchFamily="34" charset="0"/>
                <a:cs typeface="Arial" pitchFamily="34" charset="0"/>
              </a:endParaRPr>
            </a:p>
          </p:txBody>
        </p:sp>
      </p:grpSp>
      <p:sp>
        <p:nvSpPr>
          <p:cNvPr id="3277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277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2772"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2773" name="Picture 8" descr="Picture2.jpg"/>
          <p:cNvPicPr>
            <a:picLocks noChangeAspect="1"/>
          </p:cNvPicPr>
          <p:nvPr/>
        </p:nvPicPr>
        <p:blipFill>
          <a:blip r:embed="rId5"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2774" name="Picture 6" descr="IMG_3627.JPG"/>
          <p:cNvPicPr>
            <a:picLocks noChangeAspect="1"/>
          </p:cNvPicPr>
          <p:nvPr/>
        </p:nvPicPr>
        <p:blipFill>
          <a:blip r:embed="rId6"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2775" name="Picture 5" descr="DSC01775.JPG"/>
          <p:cNvPicPr>
            <a:picLocks noChangeAspect="1"/>
          </p:cNvPicPr>
          <p:nvPr/>
        </p:nvPicPr>
        <p:blipFill>
          <a:blip r:embed="rId7"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2776" name="Picture 12" descr="IPCRG Logo (large file).tif"/>
          <p:cNvPicPr>
            <a:picLocks noChangeAspect="1"/>
          </p:cNvPicPr>
          <p:nvPr/>
        </p:nvPicPr>
        <p:blipFill>
          <a:blip r:embed="rId8" cstate="print"/>
          <a:srcRect/>
          <a:stretch>
            <a:fillRect/>
          </a:stretch>
        </p:blipFill>
        <p:spPr bwMode="auto">
          <a:xfrm>
            <a:off x="142875" y="214313"/>
            <a:ext cx="2643188"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8915"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8916"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8917"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8918"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8919"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8920"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23"/>
          <p:cNvGrpSpPr>
            <a:grpSpLocks/>
          </p:cNvGrpSpPr>
          <p:nvPr/>
        </p:nvGrpSpPr>
        <p:grpSpPr bwMode="auto">
          <a:xfrm>
            <a:off x="4129088" y="44450"/>
            <a:ext cx="4691062" cy="2160588"/>
            <a:chOff x="4129088" y="44450"/>
            <a:chExt cx="4691062" cy="2160588"/>
          </a:xfrm>
        </p:grpSpPr>
        <p:sp>
          <p:nvSpPr>
            <p:cNvPr id="10" name="TextBox 9"/>
            <p:cNvSpPr txBox="1"/>
            <p:nvPr/>
          </p:nvSpPr>
          <p:spPr bwMode="auto">
            <a:xfrm>
              <a:off x="6389688" y="857250"/>
              <a:ext cx="2133600" cy="646113"/>
            </a:xfrm>
            <a:prstGeom prst="rect">
              <a:avLst/>
            </a:prstGeom>
            <a:noFill/>
          </p:spPr>
          <p:txBody>
            <a:bodyPr wrap="none">
              <a:spAutoFit/>
            </a:bodyPr>
            <a:lstStyle/>
            <a:p>
              <a:pPr algn="r">
                <a:defRPr/>
              </a:pPr>
              <a:r>
                <a:rPr lang="en-GB" sz="3600" b="1" dirty="0">
                  <a:solidFill>
                    <a:srgbClr val="FC1721"/>
                  </a:solidFill>
                  <a:latin typeface="+mn-lt"/>
                </a:rPr>
                <a:t>Smoking</a:t>
              </a:r>
            </a:p>
          </p:txBody>
        </p:sp>
        <p:grpSp>
          <p:nvGrpSpPr>
            <p:cNvPr id="3" name="Group 29"/>
            <p:cNvGrpSpPr>
              <a:grpSpLocks/>
            </p:cNvGrpSpPr>
            <p:nvPr/>
          </p:nvGrpSpPr>
          <p:grpSpPr bwMode="auto">
            <a:xfrm>
              <a:off x="6588125" y="1589088"/>
              <a:ext cx="2232025" cy="400050"/>
              <a:chOff x="6660232" y="1588730"/>
              <a:chExt cx="2232248" cy="400110"/>
            </a:xfrm>
          </p:grpSpPr>
          <p:sp>
            <p:nvSpPr>
              <p:cNvPr id="38936" name="TextBox 30"/>
              <p:cNvSpPr txBox="1">
                <a:spLocks noChangeArrowheads="1"/>
              </p:cNvSpPr>
              <p:nvPr/>
            </p:nvSpPr>
            <p:spPr bwMode="auto">
              <a:xfrm>
                <a:off x="6660232" y="1588730"/>
                <a:ext cx="697627" cy="400110"/>
              </a:xfrm>
              <a:prstGeom prst="rect">
                <a:avLst/>
              </a:prstGeom>
              <a:solidFill>
                <a:schemeClr val="tx1"/>
              </a:solidFill>
              <a:ln w="9525">
                <a:noFill/>
                <a:miter lim="800000"/>
                <a:headEnd/>
                <a:tailEnd/>
              </a:ln>
            </p:spPr>
            <p:txBody>
              <a:bodyPr wrap="none">
                <a:spAutoFit/>
              </a:bodyPr>
              <a:lstStyle/>
              <a:p>
                <a:r>
                  <a:rPr lang="en-GB" sz="2000">
                    <a:solidFill>
                      <a:schemeClr val="bg1"/>
                    </a:solidFill>
                    <a:latin typeface="Arial" charset="0"/>
                    <a:cs typeface="Arial" charset="0"/>
                  </a:rPr>
                  <a:t>80%</a:t>
                </a:r>
              </a:p>
            </p:txBody>
          </p:sp>
          <p:sp>
            <p:nvSpPr>
              <p:cNvPr id="38937" name="Rectangle 31"/>
              <p:cNvSpPr>
                <a:spLocks noChangeArrowheads="1"/>
              </p:cNvSpPr>
              <p:nvPr/>
            </p:nvSpPr>
            <p:spPr bwMode="auto">
              <a:xfrm>
                <a:off x="6660232" y="1596788"/>
                <a:ext cx="2232248" cy="392052"/>
              </a:xfrm>
              <a:prstGeom prst="rect">
                <a:avLst/>
              </a:prstGeom>
              <a:noFill/>
              <a:ln w="28575" algn="ctr">
                <a:solidFill>
                  <a:schemeClr val="tx1"/>
                </a:solidFill>
                <a:round/>
                <a:headEnd/>
                <a:tailEnd/>
              </a:ln>
            </p:spPr>
            <p:txBody>
              <a:bodyPr/>
              <a:lstStyle/>
              <a:p>
                <a:endParaRPr lang="en-GB"/>
              </a:p>
            </p:txBody>
          </p:sp>
          <p:sp>
            <p:nvSpPr>
              <p:cNvPr id="38938" name="TextBox 32"/>
              <p:cNvSpPr txBox="1">
                <a:spLocks noChangeArrowheads="1"/>
              </p:cNvSpPr>
              <p:nvPr/>
            </p:nvSpPr>
            <p:spPr bwMode="auto">
              <a:xfrm>
                <a:off x="7354196" y="1591590"/>
                <a:ext cx="1531188" cy="369332"/>
              </a:xfrm>
              <a:prstGeom prst="rect">
                <a:avLst/>
              </a:prstGeom>
              <a:noFill/>
              <a:ln w="9525">
                <a:noFill/>
                <a:miter lim="800000"/>
                <a:headEnd/>
                <a:tailEnd/>
              </a:ln>
            </p:spPr>
            <p:txBody>
              <a:bodyPr wrap="none">
                <a:spAutoFit/>
              </a:bodyPr>
              <a:lstStyle/>
              <a:p>
                <a:r>
                  <a:rPr lang="en-GB" sz="1800" b="1">
                    <a:latin typeface="Arial" charset="0"/>
                    <a:cs typeface="Arial" charset="0"/>
                  </a:rPr>
                  <a:t> 9 questions</a:t>
                </a:r>
              </a:p>
            </p:txBody>
          </p:sp>
        </p:grpSp>
        <p:grpSp>
          <p:nvGrpSpPr>
            <p:cNvPr id="4" name="Group 38"/>
            <p:cNvGrpSpPr>
              <a:grpSpLocks/>
            </p:cNvGrpSpPr>
            <p:nvPr/>
          </p:nvGrpSpPr>
          <p:grpSpPr bwMode="auto">
            <a:xfrm>
              <a:off x="4129088" y="44450"/>
              <a:ext cx="1882775" cy="2160588"/>
              <a:chOff x="3614123" y="2997100"/>
              <a:chExt cx="1882247" cy="2159594"/>
            </a:xfrm>
          </p:grpSpPr>
          <p:sp>
            <p:nvSpPr>
              <p:cNvPr id="26" name="Rectangle 25"/>
              <p:cNvSpPr/>
              <p:nvPr/>
            </p:nvSpPr>
            <p:spPr bwMode="auto">
              <a:xfrm>
                <a:off x="3614123" y="2997100"/>
                <a:ext cx="1840984" cy="215959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5" name="Group 27"/>
              <p:cNvGrpSpPr>
                <a:grpSpLocks/>
              </p:cNvGrpSpPr>
              <p:nvPr/>
            </p:nvGrpSpPr>
            <p:grpSpPr bwMode="auto">
              <a:xfrm>
                <a:off x="3614123" y="2997100"/>
                <a:ext cx="1882247" cy="2062526"/>
                <a:chOff x="5335145" y="1282689"/>
                <a:chExt cx="1882145" cy="2062176"/>
              </a:xfrm>
            </p:grpSpPr>
            <p:sp>
              <p:nvSpPr>
                <p:cNvPr id="38934" name="TextBox 12"/>
                <p:cNvSpPr txBox="1">
                  <a:spLocks noChangeArrowheads="1"/>
                </p:cNvSpPr>
                <p:nvPr/>
              </p:nvSpPr>
              <p:spPr bwMode="auto">
                <a:xfrm>
                  <a:off x="5335145" y="1282689"/>
                  <a:ext cx="1882145" cy="830854"/>
                </a:xfrm>
                <a:prstGeom prst="rect">
                  <a:avLst/>
                </a:prstGeom>
                <a:noFill/>
                <a:ln w="9525">
                  <a:noFill/>
                  <a:miter lim="800000"/>
                  <a:headEnd/>
                  <a:tailEnd/>
                </a:ln>
              </p:spPr>
              <p:txBody>
                <a:bodyPr wrap="none">
                  <a:spAutoFit/>
                </a:bodyPr>
                <a:lstStyle/>
                <a:p>
                  <a:r>
                    <a:rPr lang="en-GB">
                      <a:latin typeface="Arial" charset="0"/>
                      <a:cs typeface="Arial" charset="0"/>
                    </a:rPr>
                    <a:t>Tobacco </a:t>
                  </a:r>
                </a:p>
                <a:p>
                  <a:r>
                    <a:rPr lang="en-GB">
                      <a:latin typeface="Arial" charset="0"/>
                      <a:cs typeface="Arial" charset="0"/>
                    </a:rPr>
                    <a:t>dependence</a:t>
                  </a:r>
                </a:p>
              </p:txBody>
            </p:sp>
            <p:pic>
              <p:nvPicPr>
                <p:cNvPr id="38935" name="Picture 22" descr="Greece 4.JPG"/>
                <p:cNvPicPr>
                  <a:picLocks noChangeAspect="1"/>
                </p:cNvPicPr>
                <p:nvPr/>
              </p:nvPicPr>
              <p:blipFill>
                <a:blip r:embed="rId8" cstate="print"/>
                <a:srcRect l="6250" r="13281"/>
                <a:stretch>
                  <a:fillRect/>
                </a:stretch>
              </p:blipFill>
              <p:spPr bwMode="auto">
                <a:xfrm>
                  <a:off x="5400491" y="2146379"/>
                  <a:ext cx="1714512" cy="1198486"/>
                </a:xfrm>
                <a:prstGeom prst="rect">
                  <a:avLst/>
                </a:prstGeom>
                <a:noFill/>
                <a:ln w="9525">
                  <a:noFill/>
                  <a:miter lim="800000"/>
                  <a:headEnd/>
                  <a:tailEnd/>
                </a:ln>
              </p:spPr>
            </p:pic>
          </p:grpSp>
        </p:grpSp>
      </p:grpSp>
      <p:grpSp>
        <p:nvGrpSpPr>
          <p:cNvPr id="6" name="Group 26"/>
          <p:cNvGrpSpPr>
            <a:grpSpLocks/>
          </p:cNvGrpSpPr>
          <p:nvPr/>
        </p:nvGrpSpPr>
        <p:grpSpPr bwMode="auto">
          <a:xfrm>
            <a:off x="251520" y="2565078"/>
            <a:ext cx="8892480" cy="2808138"/>
            <a:chOff x="251520" y="2205038"/>
            <a:chExt cx="8892480" cy="2808138"/>
          </a:xfrm>
        </p:grpSpPr>
        <p:grpSp>
          <p:nvGrpSpPr>
            <p:cNvPr id="7" name="Group 24"/>
            <p:cNvGrpSpPr>
              <a:grpSpLocks/>
            </p:cNvGrpSpPr>
            <p:nvPr/>
          </p:nvGrpSpPr>
          <p:grpSpPr bwMode="auto">
            <a:xfrm>
              <a:off x="251520" y="2205038"/>
              <a:ext cx="8713093" cy="2706339"/>
              <a:chOff x="251520" y="2205038"/>
              <a:chExt cx="8713093" cy="2706339"/>
            </a:xfrm>
          </p:grpSpPr>
          <p:sp>
            <p:nvSpPr>
              <p:cNvPr id="38927" name="Rectangle 35"/>
              <p:cNvSpPr>
                <a:spLocks noChangeArrowheads="1"/>
              </p:cNvSpPr>
              <p:nvPr/>
            </p:nvSpPr>
            <p:spPr bwMode="auto">
              <a:xfrm>
                <a:off x="1116013" y="2205038"/>
                <a:ext cx="7848600" cy="1016000"/>
              </a:xfrm>
              <a:prstGeom prst="rect">
                <a:avLst/>
              </a:prstGeom>
              <a:noFill/>
              <a:ln w="9525">
                <a:noFill/>
                <a:miter lim="800000"/>
                <a:headEnd/>
                <a:tailEnd/>
              </a:ln>
            </p:spPr>
            <p:txBody>
              <a:bodyPr>
                <a:spAutoFit/>
              </a:bodyPr>
              <a:lstStyle/>
              <a:p>
                <a:r>
                  <a:rPr lang="en-GB" sz="2000" dirty="0">
                    <a:latin typeface="Arial" charset="0"/>
                    <a:cs typeface="Arial" charset="0"/>
                  </a:rPr>
                  <a:t>How can brief advice be used more effectively to increase motivation to quit, and what elements are most efficient for a busy primary care practitioner?</a:t>
                </a:r>
              </a:p>
            </p:txBody>
          </p:sp>
          <p:sp>
            <p:nvSpPr>
              <p:cNvPr id="38928" name="TextBox 18"/>
              <p:cNvSpPr txBox="1">
                <a:spLocks noChangeArrowheads="1"/>
              </p:cNvSpPr>
              <p:nvPr/>
            </p:nvSpPr>
            <p:spPr bwMode="auto">
              <a:xfrm>
                <a:off x="279400" y="2205038"/>
                <a:ext cx="801823" cy="461665"/>
              </a:xfrm>
              <a:prstGeom prst="rect">
                <a:avLst/>
              </a:prstGeom>
              <a:solidFill>
                <a:schemeClr val="tx1"/>
              </a:solidFill>
              <a:ln w="9525">
                <a:noFill/>
                <a:miter lim="800000"/>
                <a:headEnd/>
                <a:tailEnd/>
              </a:ln>
            </p:spPr>
            <p:txBody>
              <a:bodyPr wrap="none">
                <a:spAutoFit/>
              </a:bodyPr>
              <a:lstStyle/>
              <a:p>
                <a:r>
                  <a:rPr lang="en-GB" b="1" dirty="0" smtClean="0">
                    <a:solidFill>
                      <a:schemeClr val="bg1"/>
                    </a:solidFill>
                    <a:latin typeface="Arial" charset="0"/>
                    <a:cs typeface="Arial" charset="0"/>
                  </a:rPr>
                  <a:t>96%</a:t>
                </a:r>
                <a:endParaRPr lang="en-GB" b="1" dirty="0">
                  <a:solidFill>
                    <a:schemeClr val="bg1"/>
                  </a:solidFill>
                  <a:latin typeface="Arial" charset="0"/>
                  <a:cs typeface="Arial" charset="0"/>
                </a:endParaRPr>
              </a:p>
            </p:txBody>
          </p:sp>
          <p:sp>
            <p:nvSpPr>
              <p:cNvPr id="27" name="TextBox 18"/>
              <p:cNvSpPr txBox="1">
                <a:spLocks noChangeArrowheads="1"/>
              </p:cNvSpPr>
              <p:nvPr/>
            </p:nvSpPr>
            <p:spPr bwMode="auto">
              <a:xfrm>
                <a:off x="323528" y="3470622"/>
                <a:ext cx="801823" cy="461665"/>
              </a:xfrm>
              <a:prstGeom prst="rect">
                <a:avLst/>
              </a:prstGeom>
              <a:solidFill>
                <a:schemeClr val="tx1"/>
              </a:solidFill>
              <a:ln w="9525">
                <a:noFill/>
                <a:miter lim="800000"/>
                <a:headEnd/>
                <a:tailEnd/>
              </a:ln>
            </p:spPr>
            <p:txBody>
              <a:bodyPr wrap="none">
                <a:spAutoFit/>
              </a:bodyPr>
              <a:lstStyle/>
              <a:p>
                <a:r>
                  <a:rPr lang="en-GB" b="1" dirty="0" smtClean="0">
                    <a:solidFill>
                      <a:schemeClr val="bg1"/>
                    </a:solidFill>
                    <a:latin typeface="Arial" charset="0"/>
                    <a:cs typeface="Arial" charset="0"/>
                  </a:rPr>
                  <a:t>91%</a:t>
                </a:r>
                <a:endParaRPr lang="en-GB" b="1" dirty="0">
                  <a:solidFill>
                    <a:schemeClr val="bg1"/>
                  </a:solidFill>
                  <a:latin typeface="Arial" charset="0"/>
                  <a:cs typeface="Arial" charset="0"/>
                </a:endParaRPr>
              </a:p>
            </p:txBody>
          </p:sp>
          <p:sp>
            <p:nvSpPr>
              <p:cNvPr id="28" name="TextBox 18"/>
              <p:cNvSpPr txBox="1">
                <a:spLocks noChangeArrowheads="1"/>
              </p:cNvSpPr>
              <p:nvPr/>
            </p:nvSpPr>
            <p:spPr bwMode="auto">
              <a:xfrm>
                <a:off x="251520" y="4449712"/>
                <a:ext cx="801823" cy="461665"/>
              </a:xfrm>
              <a:prstGeom prst="rect">
                <a:avLst/>
              </a:prstGeom>
              <a:solidFill>
                <a:schemeClr val="tx1"/>
              </a:solidFill>
              <a:ln w="9525">
                <a:noFill/>
                <a:miter lim="800000"/>
                <a:headEnd/>
                <a:tailEnd/>
              </a:ln>
            </p:spPr>
            <p:txBody>
              <a:bodyPr wrap="none">
                <a:spAutoFit/>
              </a:bodyPr>
              <a:lstStyle/>
              <a:p>
                <a:r>
                  <a:rPr lang="en-GB" b="1" dirty="0" smtClean="0">
                    <a:solidFill>
                      <a:schemeClr val="bg1"/>
                    </a:solidFill>
                    <a:latin typeface="Arial" charset="0"/>
                    <a:cs typeface="Arial" charset="0"/>
                  </a:rPr>
                  <a:t>87%</a:t>
                </a:r>
                <a:endParaRPr lang="en-GB" b="1" dirty="0">
                  <a:solidFill>
                    <a:schemeClr val="bg1"/>
                  </a:solidFill>
                  <a:latin typeface="Arial" charset="0"/>
                  <a:cs typeface="Arial" charset="0"/>
                </a:endParaRPr>
              </a:p>
            </p:txBody>
          </p:sp>
        </p:grpSp>
        <p:sp>
          <p:nvSpPr>
            <p:cNvPr id="38924" name="Rectangle 21"/>
            <p:cNvSpPr>
              <a:spLocks noChangeArrowheads="1"/>
            </p:cNvSpPr>
            <p:nvPr/>
          </p:nvSpPr>
          <p:spPr bwMode="auto">
            <a:xfrm>
              <a:off x="1116013" y="3370635"/>
              <a:ext cx="7848600" cy="706437"/>
            </a:xfrm>
            <a:prstGeom prst="rect">
              <a:avLst/>
            </a:prstGeom>
            <a:noFill/>
            <a:ln w="9525">
              <a:noFill/>
              <a:miter lim="800000"/>
              <a:headEnd/>
              <a:tailEnd/>
            </a:ln>
          </p:spPr>
          <p:txBody>
            <a:bodyPr>
              <a:spAutoFit/>
            </a:bodyPr>
            <a:lstStyle/>
            <a:p>
              <a:r>
                <a:rPr lang="en-GB" sz="2000" dirty="0">
                  <a:latin typeface="Arial" charset="0"/>
                  <a:cs typeface="Arial" charset="0"/>
                </a:rPr>
                <a:t>What questions provide the most sensitive and specific assessment of tobacco dependence and motivation to quit....?</a:t>
              </a:r>
            </a:p>
          </p:txBody>
        </p:sp>
        <p:sp>
          <p:nvSpPr>
            <p:cNvPr id="38925" name="Rectangle 23"/>
            <p:cNvSpPr>
              <a:spLocks noChangeArrowheads="1"/>
            </p:cNvSpPr>
            <p:nvPr/>
          </p:nvSpPr>
          <p:spPr bwMode="auto">
            <a:xfrm>
              <a:off x="1116013" y="4306738"/>
              <a:ext cx="8027987" cy="706438"/>
            </a:xfrm>
            <a:prstGeom prst="rect">
              <a:avLst/>
            </a:prstGeom>
            <a:noFill/>
            <a:ln w="9525">
              <a:noFill/>
              <a:miter lim="800000"/>
              <a:headEnd/>
              <a:tailEnd/>
            </a:ln>
          </p:spPr>
          <p:txBody>
            <a:bodyPr>
              <a:spAutoFit/>
            </a:bodyPr>
            <a:lstStyle/>
            <a:p>
              <a:r>
                <a:rPr lang="en-GB" sz="2000" dirty="0">
                  <a:latin typeface="Arial" charset="0"/>
                  <a:cs typeface="Arial" charset="0"/>
                </a:rPr>
                <a:t>How can primary care clinicians in different countries be made more aware of strategies to prevent smoking in young people / pregnancy?</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71600" y="857250"/>
            <a:ext cx="7551688" cy="5164038"/>
            <a:chOff x="971600" y="857250"/>
            <a:chExt cx="7551688" cy="5164038"/>
          </a:xfrm>
        </p:grpSpPr>
        <p:sp>
          <p:nvSpPr>
            <p:cNvPr id="45" name="Isosceles Triangle 44"/>
            <p:cNvSpPr/>
            <p:nvPr/>
          </p:nvSpPr>
          <p:spPr bwMode="auto">
            <a:xfrm>
              <a:off x="971600" y="2098094"/>
              <a:ext cx="4550906" cy="3923194"/>
            </a:xfrm>
            <a:prstGeom prst="triangle">
              <a:avLst/>
            </a:prstGeom>
            <a:blipFill dpi="0" rotWithShape="1">
              <a:blip r:embed="rId3" cstate="print"/>
              <a:srcRect/>
              <a:tile tx="0" ty="781050" sx="56000" sy="77000" flip="none" algn="tl"/>
            </a:blipFill>
            <a:ln w="571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9" name="TextBox 48"/>
            <p:cNvSpPr txBox="1"/>
            <p:nvPr/>
          </p:nvSpPr>
          <p:spPr>
            <a:xfrm>
              <a:off x="5359826" y="4725144"/>
              <a:ext cx="2064989"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24 questions</a:t>
              </a:r>
              <a:endParaRPr lang="en-GB" b="1" dirty="0">
                <a:solidFill>
                  <a:srgbClr val="074B88"/>
                </a:solidFill>
                <a:latin typeface="Arial" pitchFamily="34" charset="0"/>
                <a:cs typeface="Arial" pitchFamily="34" charset="0"/>
              </a:endParaRPr>
            </a:p>
          </p:txBody>
        </p:sp>
        <p:sp>
          <p:nvSpPr>
            <p:cNvPr id="10" name="TextBox 9"/>
            <p:cNvSpPr txBox="1"/>
            <p:nvPr/>
          </p:nvSpPr>
          <p:spPr bwMode="auto">
            <a:xfrm>
              <a:off x="3465493" y="857250"/>
              <a:ext cx="5057795" cy="646331"/>
            </a:xfrm>
            <a:prstGeom prst="rect">
              <a:avLst/>
            </a:prstGeom>
            <a:noFill/>
          </p:spPr>
          <p:txBody>
            <a:bodyPr wrap="none">
              <a:spAutoFit/>
            </a:bodyPr>
            <a:lstStyle/>
            <a:p>
              <a:pPr algn="r">
                <a:defRPr/>
              </a:pPr>
              <a:r>
                <a:rPr lang="en-GB" sz="3600" b="1" dirty="0" smtClean="0">
                  <a:solidFill>
                    <a:srgbClr val="FC1721"/>
                  </a:solidFill>
                  <a:latin typeface="+mn-lt"/>
                </a:rPr>
                <a:t>Respiratory infections</a:t>
              </a:r>
              <a:endParaRPr lang="en-GB" sz="3600" b="1" dirty="0">
                <a:solidFill>
                  <a:srgbClr val="FC1721"/>
                </a:solidFill>
                <a:latin typeface="+mn-lt"/>
              </a:endParaRPr>
            </a:p>
          </p:txBody>
        </p:sp>
      </p:grpSp>
      <p:grpSp>
        <p:nvGrpSpPr>
          <p:cNvPr id="28" name="Group 27"/>
          <p:cNvGrpSpPr/>
          <p:nvPr/>
        </p:nvGrpSpPr>
        <p:grpSpPr>
          <a:xfrm>
            <a:off x="323528" y="2098094"/>
            <a:ext cx="6923824" cy="2121253"/>
            <a:chOff x="323528" y="2098094"/>
            <a:chExt cx="6923824" cy="2121253"/>
          </a:xfrm>
        </p:grpSpPr>
        <p:sp>
          <p:nvSpPr>
            <p:cNvPr id="46" name="Isosceles Triangle 45"/>
            <p:cNvSpPr/>
            <p:nvPr/>
          </p:nvSpPr>
          <p:spPr bwMode="auto">
            <a:xfrm>
              <a:off x="2204377" y="2098094"/>
              <a:ext cx="2085352" cy="1797717"/>
            </a:xfrm>
            <a:prstGeom prst="triangle">
              <a:avLst/>
            </a:prstGeom>
            <a:solidFill>
              <a:schemeClr val="tx1">
                <a:lumMod val="20000"/>
                <a:lumOff val="8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7" name="Isosceles Triangle 46"/>
            <p:cNvSpPr/>
            <p:nvPr/>
          </p:nvSpPr>
          <p:spPr bwMode="auto">
            <a:xfrm>
              <a:off x="2598981" y="2098094"/>
              <a:ext cx="1296144" cy="1117365"/>
            </a:xfrm>
            <a:prstGeom prst="triangle">
              <a:avLst/>
            </a:prstGeom>
            <a:solidFill>
              <a:schemeClr val="tx1">
                <a:lumMod val="60000"/>
                <a:lumOff val="4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48" name="Isosceles Triangle 47"/>
            <p:cNvSpPr/>
            <p:nvPr/>
          </p:nvSpPr>
          <p:spPr bwMode="auto">
            <a:xfrm>
              <a:off x="2956141" y="2098094"/>
              <a:ext cx="581825" cy="501573"/>
            </a:xfrm>
            <a:prstGeom prst="triangle">
              <a:avLst/>
            </a:prstGeom>
            <a:solidFill>
              <a:schemeClr val="tx1">
                <a:lumMod val="50000"/>
              </a:schemeClr>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50" name="TextBox 49"/>
            <p:cNvSpPr txBox="1"/>
            <p:nvPr/>
          </p:nvSpPr>
          <p:spPr>
            <a:xfrm>
              <a:off x="4788024" y="3603794"/>
              <a:ext cx="2459328" cy="584775"/>
            </a:xfrm>
            <a:prstGeom prst="rect">
              <a:avLst/>
            </a:prstGeom>
            <a:noFill/>
          </p:spPr>
          <p:txBody>
            <a:bodyPr wrap="none" rtlCol="0">
              <a:spAutoFit/>
            </a:bodyPr>
            <a:lstStyle/>
            <a:p>
              <a:r>
                <a:rPr lang="en-GB" sz="3200" b="1" dirty="0" smtClean="0">
                  <a:solidFill>
                    <a:srgbClr val="FC1721"/>
                  </a:solidFill>
                  <a:latin typeface="Arial" pitchFamily="34" charset="0"/>
                  <a:cs typeface="Arial" pitchFamily="34" charset="0"/>
                </a:rPr>
                <a:t>5 questions</a:t>
              </a:r>
              <a:endParaRPr lang="en-GB" sz="3200" b="1" dirty="0">
                <a:solidFill>
                  <a:srgbClr val="FC1721"/>
                </a:solidFill>
                <a:latin typeface="Arial" pitchFamily="34" charset="0"/>
                <a:cs typeface="Arial" pitchFamily="34" charset="0"/>
              </a:endParaRPr>
            </a:p>
          </p:txBody>
        </p:sp>
        <p:cxnSp>
          <p:nvCxnSpPr>
            <p:cNvPr id="52" name="Straight Arrow Connector 51"/>
            <p:cNvCxnSpPr/>
            <p:nvPr/>
          </p:nvCxnSpPr>
          <p:spPr bwMode="auto">
            <a:xfrm>
              <a:off x="1431524" y="3893395"/>
              <a:ext cx="2852444" cy="5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59" name="TextBox 58"/>
            <p:cNvSpPr txBox="1"/>
            <p:nvPr/>
          </p:nvSpPr>
          <p:spPr>
            <a:xfrm>
              <a:off x="323528" y="3573016"/>
              <a:ext cx="1107996" cy="646331"/>
            </a:xfrm>
            <a:prstGeom prst="rect">
              <a:avLst/>
            </a:prstGeom>
            <a:noFill/>
          </p:spPr>
          <p:txBody>
            <a:bodyPr wrap="none" rtlCol="0">
              <a:spAutoFit/>
            </a:bodyPr>
            <a:lstStyle/>
            <a:p>
              <a:r>
                <a:rPr lang="en-GB" sz="3600" b="1" dirty="0" smtClean="0">
                  <a:solidFill>
                    <a:srgbClr val="FC1721"/>
                  </a:solidFill>
                  <a:latin typeface="Arial" pitchFamily="34" charset="0"/>
                  <a:cs typeface="Arial" pitchFamily="34" charset="0"/>
                </a:rPr>
                <a:t>80%</a:t>
              </a:r>
              <a:endParaRPr lang="en-GB" sz="3600" b="1" dirty="0">
                <a:solidFill>
                  <a:srgbClr val="FC1721"/>
                </a:solidFill>
                <a:latin typeface="Arial" pitchFamily="34" charset="0"/>
                <a:cs typeface="Arial" pitchFamily="34" charset="0"/>
              </a:endParaRPr>
            </a:p>
          </p:txBody>
        </p:sp>
        <p:sp>
          <p:nvSpPr>
            <p:cNvPr id="60" name="TextBox 59"/>
            <p:cNvSpPr txBox="1"/>
            <p:nvPr/>
          </p:nvSpPr>
          <p:spPr>
            <a:xfrm>
              <a:off x="4355976" y="2969076"/>
              <a:ext cx="1893467"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5 questions</a:t>
              </a:r>
              <a:endParaRPr lang="en-GB" b="1" dirty="0">
                <a:solidFill>
                  <a:srgbClr val="074B88"/>
                </a:solidFill>
                <a:latin typeface="Arial" pitchFamily="34" charset="0"/>
                <a:cs typeface="Arial" pitchFamily="34" charset="0"/>
              </a:endParaRPr>
            </a:p>
          </p:txBody>
        </p:sp>
        <p:cxnSp>
          <p:nvCxnSpPr>
            <p:cNvPr id="62" name="Straight Arrow Connector 61"/>
            <p:cNvCxnSpPr/>
            <p:nvPr/>
          </p:nvCxnSpPr>
          <p:spPr bwMode="auto">
            <a:xfrm>
              <a:off x="1835696" y="3214564"/>
              <a:ext cx="208823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3" name="TextBox 62"/>
            <p:cNvSpPr txBox="1"/>
            <p:nvPr/>
          </p:nvSpPr>
          <p:spPr>
            <a:xfrm>
              <a:off x="1003289" y="2977788"/>
              <a:ext cx="904415"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90%</a:t>
              </a:r>
              <a:endParaRPr lang="en-GB" sz="2800" b="1" dirty="0">
                <a:solidFill>
                  <a:srgbClr val="074B88"/>
                </a:solidFill>
                <a:latin typeface="Arial" pitchFamily="34" charset="0"/>
                <a:cs typeface="Arial" pitchFamily="34" charset="0"/>
              </a:endParaRPr>
            </a:p>
          </p:txBody>
        </p:sp>
        <p:sp>
          <p:nvSpPr>
            <p:cNvPr id="64" name="TextBox 63"/>
            <p:cNvSpPr txBox="1"/>
            <p:nvPr/>
          </p:nvSpPr>
          <p:spPr>
            <a:xfrm>
              <a:off x="3995936" y="2322745"/>
              <a:ext cx="1721946" cy="461665"/>
            </a:xfrm>
            <a:prstGeom prst="rect">
              <a:avLst/>
            </a:prstGeom>
            <a:noFill/>
          </p:spPr>
          <p:txBody>
            <a:bodyPr wrap="none" rtlCol="0">
              <a:spAutoFit/>
            </a:bodyPr>
            <a:lstStyle/>
            <a:p>
              <a:r>
                <a:rPr lang="en-GB" b="1" dirty="0" smtClean="0">
                  <a:solidFill>
                    <a:srgbClr val="074B88"/>
                  </a:solidFill>
                  <a:latin typeface="Arial" pitchFamily="34" charset="0"/>
                  <a:cs typeface="Arial" pitchFamily="34" charset="0"/>
                </a:rPr>
                <a:t>1 question</a:t>
              </a:r>
              <a:endParaRPr lang="en-GB" b="1" dirty="0">
                <a:solidFill>
                  <a:srgbClr val="074B88"/>
                </a:solidFill>
                <a:latin typeface="Arial" pitchFamily="34" charset="0"/>
                <a:cs typeface="Arial" pitchFamily="34" charset="0"/>
              </a:endParaRPr>
            </a:p>
          </p:txBody>
        </p:sp>
        <p:cxnSp>
          <p:nvCxnSpPr>
            <p:cNvPr id="65" name="Straight Arrow Connector 64"/>
            <p:cNvCxnSpPr/>
            <p:nvPr/>
          </p:nvCxnSpPr>
          <p:spPr bwMode="auto">
            <a:xfrm>
              <a:off x="2195736" y="2612269"/>
              <a:ext cx="1368152" cy="1588"/>
            </a:xfrm>
            <a:prstGeom prst="straightConnector1">
              <a:avLst/>
            </a:prstGeom>
            <a:solidFill>
              <a:schemeClr val="accent1"/>
            </a:solidFill>
            <a:ln w="57150" cap="flat" cmpd="sng" algn="ctr">
              <a:solidFill>
                <a:srgbClr val="074B88"/>
              </a:solidFill>
              <a:prstDash val="solid"/>
              <a:round/>
              <a:headEnd type="none" w="med" len="med"/>
              <a:tailEnd type="arrow"/>
            </a:ln>
            <a:effectLst/>
          </p:spPr>
        </p:cxnSp>
        <p:sp>
          <p:nvSpPr>
            <p:cNvPr id="67" name="TextBox 66"/>
            <p:cNvSpPr txBox="1"/>
            <p:nvPr/>
          </p:nvSpPr>
          <p:spPr>
            <a:xfrm>
              <a:off x="1162954" y="2348880"/>
              <a:ext cx="1104790" cy="523220"/>
            </a:xfrm>
            <a:prstGeom prst="rect">
              <a:avLst/>
            </a:prstGeom>
            <a:noFill/>
          </p:spPr>
          <p:txBody>
            <a:bodyPr wrap="none" rtlCol="0">
              <a:spAutoFit/>
            </a:bodyPr>
            <a:lstStyle/>
            <a:p>
              <a:r>
                <a:rPr lang="en-GB" sz="2800" b="1" dirty="0" smtClean="0">
                  <a:solidFill>
                    <a:srgbClr val="074B88"/>
                  </a:solidFill>
                  <a:latin typeface="Arial" pitchFamily="34" charset="0"/>
                  <a:cs typeface="Arial" pitchFamily="34" charset="0"/>
                </a:rPr>
                <a:t>100%</a:t>
              </a:r>
              <a:endParaRPr lang="en-GB" sz="2800" b="1" dirty="0">
                <a:solidFill>
                  <a:srgbClr val="074B88"/>
                </a:solidFill>
                <a:latin typeface="Arial" pitchFamily="34" charset="0"/>
                <a:cs typeface="Arial" pitchFamily="34" charset="0"/>
              </a:endParaRPr>
            </a:p>
          </p:txBody>
        </p:sp>
      </p:grpSp>
      <p:sp>
        <p:nvSpPr>
          <p:cNvPr id="3277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277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2772"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2773" name="Picture 8" descr="Picture2.jpg"/>
          <p:cNvPicPr>
            <a:picLocks noChangeAspect="1"/>
          </p:cNvPicPr>
          <p:nvPr/>
        </p:nvPicPr>
        <p:blipFill>
          <a:blip r:embed="rId5"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2774" name="Picture 6" descr="IMG_3627.JPG"/>
          <p:cNvPicPr>
            <a:picLocks noChangeAspect="1"/>
          </p:cNvPicPr>
          <p:nvPr/>
        </p:nvPicPr>
        <p:blipFill>
          <a:blip r:embed="rId6"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2775" name="Picture 5" descr="DSC01775.JPG"/>
          <p:cNvPicPr>
            <a:picLocks noChangeAspect="1"/>
          </p:cNvPicPr>
          <p:nvPr/>
        </p:nvPicPr>
        <p:blipFill>
          <a:blip r:embed="rId7"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2776" name="Picture 12" descr="IPCRG Logo (large file).tif"/>
          <p:cNvPicPr>
            <a:picLocks noChangeAspect="1"/>
          </p:cNvPicPr>
          <p:nvPr/>
        </p:nvPicPr>
        <p:blipFill>
          <a:blip r:embed="rId8" cstate="print"/>
          <a:srcRect/>
          <a:stretch>
            <a:fillRect/>
          </a:stretch>
        </p:blipFill>
        <p:spPr bwMode="auto">
          <a:xfrm>
            <a:off x="142875" y="214313"/>
            <a:ext cx="2643188"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9939"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9940"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9941"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9942"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9943"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39944"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25"/>
          <p:cNvGrpSpPr>
            <a:grpSpLocks/>
          </p:cNvGrpSpPr>
          <p:nvPr/>
        </p:nvGrpSpPr>
        <p:grpSpPr bwMode="auto">
          <a:xfrm>
            <a:off x="279400" y="3801046"/>
            <a:ext cx="8901112" cy="1828264"/>
            <a:chOff x="279400" y="3729038"/>
            <a:chExt cx="8901112" cy="1828264"/>
          </a:xfrm>
        </p:grpSpPr>
        <p:sp>
          <p:nvSpPr>
            <p:cNvPr id="39960" name="TextBox 18"/>
            <p:cNvSpPr txBox="1">
              <a:spLocks noChangeArrowheads="1"/>
            </p:cNvSpPr>
            <p:nvPr/>
          </p:nvSpPr>
          <p:spPr bwMode="auto">
            <a:xfrm>
              <a:off x="279400" y="3771900"/>
              <a:ext cx="801823" cy="461665"/>
            </a:xfrm>
            <a:prstGeom prst="rect">
              <a:avLst/>
            </a:prstGeom>
            <a:solidFill>
              <a:schemeClr val="tx1"/>
            </a:solidFill>
            <a:ln w="9525">
              <a:noFill/>
              <a:miter lim="800000"/>
              <a:headEnd/>
              <a:tailEnd/>
            </a:ln>
          </p:spPr>
          <p:txBody>
            <a:bodyPr wrap="none">
              <a:spAutoFit/>
            </a:bodyPr>
            <a:lstStyle/>
            <a:p>
              <a:r>
                <a:rPr lang="en-GB" b="1" dirty="0" smtClean="0">
                  <a:solidFill>
                    <a:schemeClr val="bg1"/>
                  </a:solidFill>
                  <a:latin typeface="Arial" charset="0"/>
                  <a:cs typeface="Arial" charset="0"/>
                </a:rPr>
                <a:t>96%</a:t>
              </a:r>
              <a:endParaRPr lang="en-GB" b="1" dirty="0">
                <a:solidFill>
                  <a:schemeClr val="bg1"/>
                </a:solidFill>
                <a:latin typeface="Arial" charset="0"/>
                <a:cs typeface="Arial" charset="0"/>
              </a:endParaRPr>
            </a:p>
          </p:txBody>
        </p:sp>
        <p:sp>
          <p:nvSpPr>
            <p:cNvPr id="39961" name="Rectangle 23"/>
            <p:cNvSpPr>
              <a:spLocks noChangeArrowheads="1"/>
            </p:cNvSpPr>
            <p:nvPr/>
          </p:nvSpPr>
          <p:spPr bwMode="auto">
            <a:xfrm>
              <a:off x="1116013" y="3729038"/>
              <a:ext cx="8027987" cy="708025"/>
            </a:xfrm>
            <a:prstGeom prst="rect">
              <a:avLst/>
            </a:prstGeom>
            <a:noFill/>
            <a:ln w="9525">
              <a:noFill/>
              <a:miter lim="800000"/>
              <a:headEnd/>
              <a:tailEnd/>
            </a:ln>
          </p:spPr>
          <p:txBody>
            <a:bodyPr>
              <a:spAutoFit/>
            </a:bodyPr>
            <a:lstStyle/>
            <a:p>
              <a:r>
                <a:rPr lang="en-GB" sz="2000" dirty="0">
                  <a:latin typeface="Arial" charset="0"/>
                  <a:cs typeface="Arial" charset="0"/>
                </a:rPr>
                <a:t>How can primary care clinicians differentiate between serious and self-limiting LRTIs?</a:t>
              </a:r>
            </a:p>
          </p:txBody>
        </p:sp>
        <p:sp>
          <p:nvSpPr>
            <p:cNvPr id="39962" name="Rectangle 36"/>
            <p:cNvSpPr>
              <a:spLocks noChangeArrowheads="1"/>
            </p:cNvSpPr>
            <p:nvPr/>
          </p:nvSpPr>
          <p:spPr bwMode="auto">
            <a:xfrm>
              <a:off x="1079500" y="4437063"/>
              <a:ext cx="8101012" cy="707886"/>
            </a:xfrm>
            <a:prstGeom prst="rect">
              <a:avLst/>
            </a:prstGeom>
            <a:noFill/>
            <a:ln w="9525">
              <a:noFill/>
              <a:miter lim="800000"/>
              <a:headEnd/>
              <a:tailEnd/>
            </a:ln>
          </p:spPr>
          <p:txBody>
            <a:bodyPr>
              <a:spAutoFit/>
            </a:bodyPr>
            <a:lstStyle/>
            <a:p>
              <a:r>
                <a:rPr lang="en-GB" sz="2000" dirty="0">
                  <a:latin typeface="Arial" charset="0"/>
                  <a:cs typeface="Arial" charset="0"/>
                </a:rPr>
                <a:t>Should management strategies for LRTI be different in subgroups with </a:t>
              </a:r>
              <a:r>
                <a:rPr lang="en-GB" sz="2000" dirty="0" smtClean="0">
                  <a:latin typeface="Arial" charset="0"/>
                  <a:cs typeface="Arial" charset="0"/>
                </a:rPr>
                <a:t>co-morbidities</a:t>
              </a:r>
              <a:r>
                <a:rPr lang="en-GB" sz="2000" dirty="0">
                  <a:latin typeface="Arial" charset="0"/>
                  <a:cs typeface="Arial" charset="0"/>
                </a:rPr>
                <a:t>, in smokers, in the elderly, </a:t>
              </a:r>
              <a:r>
                <a:rPr lang="en-GB" sz="2000" dirty="0" smtClean="0">
                  <a:latin typeface="Arial" charset="0"/>
                  <a:cs typeface="Arial" charset="0"/>
                </a:rPr>
                <a:t>children</a:t>
              </a:r>
              <a:r>
                <a:rPr lang="en-GB" sz="2000" dirty="0">
                  <a:latin typeface="Arial" charset="0"/>
                  <a:cs typeface="Arial" charset="0"/>
                </a:rPr>
                <a:t>, </a:t>
              </a:r>
              <a:r>
                <a:rPr lang="en-GB" sz="2000" dirty="0" smtClean="0">
                  <a:latin typeface="Arial" charset="0"/>
                  <a:cs typeface="Arial" charset="0"/>
                </a:rPr>
                <a:t>or pregnancy?</a:t>
              </a:r>
              <a:endParaRPr lang="en-GB" sz="2000" dirty="0">
                <a:latin typeface="Arial" charset="0"/>
                <a:cs typeface="Arial" charset="0"/>
              </a:endParaRPr>
            </a:p>
          </p:txBody>
        </p:sp>
        <p:sp>
          <p:nvSpPr>
            <p:cNvPr id="28" name="Rectangle 36"/>
            <p:cNvSpPr>
              <a:spLocks noChangeArrowheads="1"/>
            </p:cNvSpPr>
            <p:nvPr/>
          </p:nvSpPr>
          <p:spPr bwMode="auto">
            <a:xfrm>
              <a:off x="1079500" y="5157192"/>
              <a:ext cx="8101012" cy="400110"/>
            </a:xfrm>
            <a:prstGeom prst="rect">
              <a:avLst/>
            </a:prstGeom>
            <a:noFill/>
            <a:ln w="9525">
              <a:noFill/>
              <a:miter lim="800000"/>
              <a:headEnd/>
              <a:tailEnd/>
            </a:ln>
          </p:spPr>
          <p:txBody>
            <a:bodyPr>
              <a:spAutoFit/>
            </a:bodyPr>
            <a:lstStyle/>
            <a:p>
              <a:r>
                <a:rPr lang="en-GB" sz="2000" dirty="0" smtClean="0">
                  <a:latin typeface="Arial" charset="0"/>
                  <a:cs typeface="Arial" charset="0"/>
                </a:rPr>
                <a:t>Which subgroups of patients with LTRIs need antibiotic treatment?</a:t>
              </a:r>
              <a:endParaRPr lang="en-GB" sz="2000" dirty="0">
                <a:latin typeface="Arial" charset="0"/>
                <a:cs typeface="Arial" charset="0"/>
              </a:endParaRPr>
            </a:p>
          </p:txBody>
        </p:sp>
      </p:grpSp>
      <p:grpSp>
        <p:nvGrpSpPr>
          <p:cNvPr id="3" name="Group 23"/>
          <p:cNvGrpSpPr>
            <a:grpSpLocks/>
          </p:cNvGrpSpPr>
          <p:nvPr/>
        </p:nvGrpSpPr>
        <p:grpSpPr bwMode="auto">
          <a:xfrm>
            <a:off x="4140200" y="0"/>
            <a:ext cx="4679950" cy="2276475"/>
            <a:chOff x="4140200" y="0"/>
            <a:chExt cx="4679950" cy="2276475"/>
          </a:xfrm>
        </p:grpSpPr>
        <p:sp>
          <p:nvSpPr>
            <p:cNvPr id="10" name="TextBox 9"/>
            <p:cNvSpPr txBox="1"/>
            <p:nvPr/>
          </p:nvSpPr>
          <p:spPr bwMode="auto">
            <a:xfrm>
              <a:off x="6157913" y="857250"/>
              <a:ext cx="2365375" cy="646113"/>
            </a:xfrm>
            <a:prstGeom prst="rect">
              <a:avLst/>
            </a:prstGeom>
            <a:noFill/>
          </p:spPr>
          <p:txBody>
            <a:bodyPr wrap="none">
              <a:spAutoFit/>
            </a:bodyPr>
            <a:lstStyle/>
            <a:p>
              <a:pPr algn="r">
                <a:defRPr/>
              </a:pPr>
              <a:r>
                <a:rPr lang="en-GB" sz="3600" b="1" dirty="0">
                  <a:solidFill>
                    <a:srgbClr val="FC1721"/>
                  </a:solidFill>
                  <a:latin typeface="+mn-lt"/>
                </a:rPr>
                <a:t>Infections</a:t>
              </a:r>
            </a:p>
          </p:txBody>
        </p:sp>
        <p:grpSp>
          <p:nvGrpSpPr>
            <p:cNvPr id="4" name="Group 29"/>
            <p:cNvGrpSpPr>
              <a:grpSpLocks/>
            </p:cNvGrpSpPr>
            <p:nvPr/>
          </p:nvGrpSpPr>
          <p:grpSpPr bwMode="auto">
            <a:xfrm>
              <a:off x="6588125" y="1589088"/>
              <a:ext cx="2232025" cy="400050"/>
              <a:chOff x="6660232" y="1588730"/>
              <a:chExt cx="2232248" cy="400110"/>
            </a:xfrm>
          </p:grpSpPr>
          <p:sp>
            <p:nvSpPr>
              <p:cNvPr id="39957" name="TextBox 30"/>
              <p:cNvSpPr txBox="1">
                <a:spLocks noChangeArrowheads="1"/>
              </p:cNvSpPr>
              <p:nvPr/>
            </p:nvSpPr>
            <p:spPr bwMode="auto">
              <a:xfrm>
                <a:off x="6660232" y="1588730"/>
                <a:ext cx="697627" cy="400110"/>
              </a:xfrm>
              <a:prstGeom prst="rect">
                <a:avLst/>
              </a:prstGeom>
              <a:solidFill>
                <a:schemeClr val="tx1"/>
              </a:solidFill>
              <a:ln w="9525">
                <a:noFill/>
                <a:miter lim="800000"/>
                <a:headEnd/>
                <a:tailEnd/>
              </a:ln>
            </p:spPr>
            <p:txBody>
              <a:bodyPr wrap="none">
                <a:spAutoFit/>
              </a:bodyPr>
              <a:lstStyle/>
              <a:p>
                <a:r>
                  <a:rPr lang="en-GB" sz="2000">
                    <a:solidFill>
                      <a:schemeClr val="bg1"/>
                    </a:solidFill>
                    <a:latin typeface="Arial" charset="0"/>
                    <a:cs typeface="Arial" charset="0"/>
                  </a:rPr>
                  <a:t>80%</a:t>
                </a:r>
              </a:p>
            </p:txBody>
          </p:sp>
          <p:sp>
            <p:nvSpPr>
              <p:cNvPr id="39958" name="Rectangle 31"/>
              <p:cNvSpPr>
                <a:spLocks noChangeArrowheads="1"/>
              </p:cNvSpPr>
              <p:nvPr/>
            </p:nvSpPr>
            <p:spPr bwMode="auto">
              <a:xfrm>
                <a:off x="6660232" y="1596788"/>
                <a:ext cx="2232248" cy="392052"/>
              </a:xfrm>
              <a:prstGeom prst="rect">
                <a:avLst/>
              </a:prstGeom>
              <a:noFill/>
              <a:ln w="28575" algn="ctr">
                <a:solidFill>
                  <a:schemeClr val="tx1"/>
                </a:solidFill>
                <a:round/>
                <a:headEnd/>
                <a:tailEnd/>
              </a:ln>
            </p:spPr>
            <p:txBody>
              <a:bodyPr/>
              <a:lstStyle/>
              <a:p>
                <a:endParaRPr lang="en-GB"/>
              </a:p>
            </p:txBody>
          </p:sp>
          <p:sp>
            <p:nvSpPr>
              <p:cNvPr id="39959" name="TextBox 32"/>
              <p:cNvSpPr txBox="1">
                <a:spLocks noChangeArrowheads="1"/>
              </p:cNvSpPr>
              <p:nvPr/>
            </p:nvSpPr>
            <p:spPr bwMode="auto">
              <a:xfrm>
                <a:off x="7354196" y="1591590"/>
                <a:ext cx="1531188" cy="369332"/>
              </a:xfrm>
              <a:prstGeom prst="rect">
                <a:avLst/>
              </a:prstGeom>
              <a:noFill/>
              <a:ln w="9525">
                <a:noFill/>
                <a:miter lim="800000"/>
                <a:headEnd/>
                <a:tailEnd/>
              </a:ln>
            </p:spPr>
            <p:txBody>
              <a:bodyPr wrap="none">
                <a:spAutoFit/>
              </a:bodyPr>
              <a:lstStyle/>
              <a:p>
                <a:r>
                  <a:rPr lang="en-GB" sz="1800" b="1">
                    <a:latin typeface="Arial" charset="0"/>
                    <a:cs typeface="Arial" charset="0"/>
                  </a:rPr>
                  <a:t> 5 questions</a:t>
                </a:r>
              </a:p>
            </p:txBody>
          </p:sp>
        </p:grpSp>
        <p:grpSp>
          <p:nvGrpSpPr>
            <p:cNvPr id="5" name="Group 40"/>
            <p:cNvGrpSpPr>
              <a:grpSpLocks/>
            </p:cNvGrpSpPr>
            <p:nvPr/>
          </p:nvGrpSpPr>
          <p:grpSpPr bwMode="auto">
            <a:xfrm>
              <a:off x="4140200" y="0"/>
              <a:ext cx="1760538" cy="2276475"/>
              <a:chOff x="7026432" y="3066864"/>
              <a:chExt cx="1760420" cy="2276292"/>
            </a:xfrm>
          </p:grpSpPr>
          <p:sp>
            <p:nvSpPr>
              <p:cNvPr id="27" name="Rectangle 26"/>
              <p:cNvSpPr/>
              <p:nvPr/>
            </p:nvSpPr>
            <p:spPr bwMode="auto">
              <a:xfrm>
                <a:off x="7072467" y="3097025"/>
                <a:ext cx="1649301" cy="224613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6" name="Group 28"/>
              <p:cNvGrpSpPr>
                <a:grpSpLocks/>
              </p:cNvGrpSpPr>
              <p:nvPr/>
            </p:nvGrpSpPr>
            <p:grpSpPr bwMode="auto">
              <a:xfrm>
                <a:off x="7026432" y="3066864"/>
                <a:ext cx="1760420" cy="2204303"/>
                <a:chOff x="7026579" y="2662166"/>
                <a:chExt cx="1760578" cy="2203990"/>
              </a:xfrm>
            </p:grpSpPr>
            <p:sp>
              <p:nvSpPr>
                <p:cNvPr id="39955" name="TextBox 11"/>
                <p:cNvSpPr txBox="1">
                  <a:spLocks noChangeArrowheads="1"/>
                </p:cNvSpPr>
                <p:nvPr/>
              </p:nvSpPr>
              <p:spPr bwMode="auto">
                <a:xfrm>
                  <a:off x="7026579" y="2662166"/>
                  <a:ext cx="1760578" cy="830879"/>
                </a:xfrm>
                <a:prstGeom prst="rect">
                  <a:avLst/>
                </a:prstGeom>
                <a:noFill/>
                <a:ln w="9525">
                  <a:noFill/>
                  <a:miter lim="800000"/>
                  <a:headEnd/>
                  <a:tailEnd/>
                </a:ln>
              </p:spPr>
              <p:txBody>
                <a:bodyPr wrap="none">
                  <a:spAutoFit/>
                </a:bodyPr>
                <a:lstStyle/>
                <a:p>
                  <a:r>
                    <a:rPr lang="en-GB">
                      <a:latin typeface="Arial" charset="0"/>
                      <a:cs typeface="Arial" charset="0"/>
                    </a:rPr>
                    <a:t>Respiratory</a:t>
                  </a:r>
                </a:p>
                <a:p>
                  <a:r>
                    <a:rPr lang="en-GB">
                      <a:latin typeface="Arial" charset="0"/>
                      <a:cs typeface="Arial" charset="0"/>
                    </a:rPr>
                    <a:t>infections</a:t>
                  </a:r>
                </a:p>
              </p:txBody>
            </p:sp>
            <p:pic>
              <p:nvPicPr>
                <p:cNvPr id="39956" name="Picture 21" descr="Bangladesh_boy_jpg.JPG"/>
                <p:cNvPicPr>
                  <a:picLocks noChangeAspect="1"/>
                </p:cNvPicPr>
                <p:nvPr/>
              </p:nvPicPr>
              <p:blipFill>
                <a:blip r:embed="rId8" cstate="print"/>
                <a:srcRect l="20268" r="21875" b="18777"/>
                <a:stretch>
                  <a:fillRect/>
                </a:stretch>
              </p:blipFill>
              <p:spPr bwMode="auto">
                <a:xfrm>
                  <a:off x="7143768" y="3452813"/>
                  <a:ext cx="1398876" cy="1413343"/>
                </a:xfrm>
                <a:prstGeom prst="rect">
                  <a:avLst/>
                </a:prstGeom>
                <a:noFill/>
                <a:ln w="9525">
                  <a:noFill/>
                  <a:miter lim="800000"/>
                  <a:headEnd/>
                  <a:tailEnd/>
                </a:ln>
              </p:spPr>
            </p:pic>
          </p:grpSp>
        </p:grpSp>
      </p:grpSp>
      <p:grpSp>
        <p:nvGrpSpPr>
          <p:cNvPr id="7" name="Group 24"/>
          <p:cNvGrpSpPr>
            <a:grpSpLocks/>
          </p:cNvGrpSpPr>
          <p:nvPr/>
        </p:nvGrpSpPr>
        <p:grpSpPr bwMode="auto">
          <a:xfrm>
            <a:off x="107950" y="2465065"/>
            <a:ext cx="8856663" cy="1015663"/>
            <a:chOff x="107950" y="2205038"/>
            <a:chExt cx="8856663" cy="1015663"/>
          </a:xfrm>
        </p:grpSpPr>
        <p:sp>
          <p:nvSpPr>
            <p:cNvPr id="39948" name="Rectangle 35"/>
            <p:cNvSpPr>
              <a:spLocks noChangeArrowheads="1"/>
            </p:cNvSpPr>
            <p:nvPr/>
          </p:nvSpPr>
          <p:spPr bwMode="auto">
            <a:xfrm>
              <a:off x="1116013" y="2205038"/>
              <a:ext cx="7848600" cy="1015663"/>
            </a:xfrm>
            <a:prstGeom prst="rect">
              <a:avLst/>
            </a:prstGeom>
            <a:noFill/>
            <a:ln w="9525">
              <a:noFill/>
              <a:miter lim="800000"/>
              <a:headEnd/>
              <a:tailEnd/>
            </a:ln>
          </p:spPr>
          <p:txBody>
            <a:bodyPr>
              <a:spAutoFit/>
            </a:bodyPr>
            <a:lstStyle/>
            <a:p>
              <a:r>
                <a:rPr lang="en-GB" sz="2000" dirty="0">
                  <a:latin typeface="Arial" charset="0"/>
                  <a:cs typeface="Arial" charset="0"/>
                </a:rPr>
                <a:t>How can primary care clinicians reliably identify patients who would benefit from antibiotic therapy?   What diagnostic criteria are used in deciding on antibiotic treatment </a:t>
              </a:r>
              <a:r>
                <a:rPr lang="en-GB" sz="2000" dirty="0" smtClean="0">
                  <a:latin typeface="Arial" charset="0"/>
                  <a:cs typeface="Arial" charset="0"/>
                </a:rPr>
                <a:t>...?</a:t>
              </a:r>
              <a:endParaRPr lang="en-GB" sz="2000" dirty="0">
                <a:latin typeface="Arial" charset="0"/>
                <a:cs typeface="Arial" charset="0"/>
              </a:endParaRPr>
            </a:p>
          </p:txBody>
        </p:sp>
        <p:sp>
          <p:nvSpPr>
            <p:cNvPr id="39949" name="TextBox 38"/>
            <p:cNvSpPr txBox="1">
              <a:spLocks noChangeArrowheads="1"/>
            </p:cNvSpPr>
            <p:nvPr/>
          </p:nvSpPr>
          <p:spPr bwMode="auto">
            <a:xfrm>
              <a:off x="107950" y="2319338"/>
              <a:ext cx="973138" cy="461962"/>
            </a:xfrm>
            <a:prstGeom prst="rect">
              <a:avLst/>
            </a:prstGeom>
            <a:solidFill>
              <a:schemeClr val="tx1"/>
            </a:solidFill>
            <a:ln w="9525">
              <a:noFill/>
              <a:miter lim="800000"/>
              <a:headEnd/>
              <a:tailEnd/>
            </a:ln>
          </p:spPr>
          <p:txBody>
            <a:bodyPr wrap="none">
              <a:spAutoFit/>
            </a:bodyPr>
            <a:lstStyle/>
            <a:p>
              <a:r>
                <a:rPr lang="en-GB" b="1">
                  <a:solidFill>
                    <a:schemeClr val="bg1"/>
                  </a:solidFill>
                  <a:latin typeface="Arial" charset="0"/>
                  <a:cs typeface="Arial" charset="0"/>
                </a:rPr>
                <a:t>100%</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10"/>
          <p:cNvGrpSpPr>
            <a:grpSpLocks/>
          </p:cNvGrpSpPr>
          <p:nvPr/>
        </p:nvGrpSpPr>
        <p:grpSpPr bwMode="auto">
          <a:xfrm>
            <a:off x="0" y="3214688"/>
            <a:ext cx="9144000" cy="3430587"/>
            <a:chOff x="0" y="3214688"/>
            <a:chExt cx="9144000" cy="3430587"/>
          </a:xfrm>
        </p:grpSpPr>
        <p:grpSp>
          <p:nvGrpSpPr>
            <p:cNvPr id="3" name="Group 14"/>
            <p:cNvGrpSpPr>
              <a:grpSpLocks/>
            </p:cNvGrpSpPr>
            <p:nvPr/>
          </p:nvGrpSpPr>
          <p:grpSpPr bwMode="auto">
            <a:xfrm>
              <a:off x="0" y="4572000"/>
              <a:ext cx="9144000" cy="2073275"/>
              <a:chOff x="0" y="4572000"/>
              <a:chExt cx="9144000" cy="2073275"/>
            </a:xfrm>
          </p:grpSpPr>
          <p:sp>
            <p:nvSpPr>
              <p:cNvPr id="30727"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30728" name="Picture 8" descr="IMGP4022.JPG"/>
              <p:cNvPicPr>
                <a:picLocks noChangeAspect="1"/>
              </p:cNvPicPr>
              <p:nvPr/>
            </p:nvPicPr>
            <p:blipFill>
              <a:blip r:embed="rId4"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30729" name="Picture 8" descr="Picture2.jpg"/>
              <p:cNvPicPr>
                <a:picLocks noChangeAspect="1"/>
              </p:cNvPicPr>
              <p:nvPr/>
            </p:nvPicPr>
            <p:blipFill>
              <a:blip r:embed="rId5"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30730" name="Picture 6" descr="IMG_3627.JPG"/>
              <p:cNvPicPr>
                <a:picLocks noChangeAspect="1"/>
              </p:cNvPicPr>
              <p:nvPr/>
            </p:nvPicPr>
            <p:blipFill>
              <a:blip r:embed="rId6"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30731" name="Picture 5" descr="DSC01775.JPG"/>
              <p:cNvPicPr>
                <a:picLocks noChangeAspect="1"/>
              </p:cNvPicPr>
              <p:nvPr/>
            </p:nvPicPr>
            <p:blipFill>
              <a:blip r:embed="rId7" cstate="print"/>
              <a:srcRect l="23708" t="29167" r="23167"/>
              <a:stretch>
                <a:fillRect/>
              </a:stretch>
            </p:blipFill>
            <p:spPr bwMode="auto">
              <a:xfrm>
                <a:off x="142875" y="4572000"/>
                <a:ext cx="2071688" cy="2071688"/>
              </a:xfrm>
              <a:prstGeom prst="rect">
                <a:avLst/>
              </a:prstGeom>
              <a:noFill/>
              <a:ln w="9525">
                <a:noFill/>
                <a:miter lim="800000"/>
                <a:headEnd/>
                <a:tailEnd/>
              </a:ln>
            </p:spPr>
          </p:pic>
        </p:grpSp>
        <p:sp>
          <p:nvSpPr>
            <p:cNvPr id="10" name="TextBox 9"/>
            <p:cNvSpPr txBox="1"/>
            <p:nvPr/>
          </p:nvSpPr>
          <p:spPr bwMode="auto">
            <a:xfrm>
              <a:off x="184150" y="3214688"/>
              <a:ext cx="4801314" cy="646331"/>
            </a:xfrm>
            <a:prstGeom prst="rect">
              <a:avLst/>
            </a:prstGeom>
            <a:noFill/>
          </p:spPr>
          <p:txBody>
            <a:bodyPr wrap="none">
              <a:spAutoFit/>
            </a:bodyPr>
            <a:lstStyle/>
            <a:p>
              <a:pPr>
                <a:defRPr/>
              </a:pPr>
              <a:r>
                <a:rPr lang="en-GB" sz="3600" b="1" dirty="0" smtClean="0">
                  <a:solidFill>
                    <a:srgbClr val="FC1721"/>
                  </a:solidFill>
                  <a:latin typeface="+mn-lt"/>
                </a:rPr>
                <a:t>Over-arching themes</a:t>
              </a:r>
              <a:endParaRPr lang="en-GB" sz="3600" b="1" dirty="0">
                <a:solidFill>
                  <a:srgbClr val="FC1721"/>
                </a:solidFill>
                <a:latin typeface="+mn-lt"/>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46"/>
          <p:cNvGrpSpPr/>
          <p:nvPr/>
        </p:nvGrpSpPr>
        <p:grpSpPr>
          <a:xfrm>
            <a:off x="0" y="857250"/>
            <a:ext cx="9144000" cy="5857875"/>
            <a:chOff x="0" y="857250"/>
            <a:chExt cx="9144000" cy="5857875"/>
          </a:xfrm>
        </p:grpSpPr>
        <p:sp>
          <p:nvSpPr>
            <p:cNvPr id="33794"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33795"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33796"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33797" name="Picture 8" descr="Picture2.jpg"/>
            <p:cNvPicPr>
              <a:picLocks noChangeAspect="1"/>
            </p:cNvPicPr>
            <p:nvPr/>
          </p:nvPicPr>
          <p:blipFill>
            <a:blip r:embed="rId5"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33798" name="Picture 6" descr="IMG_3627.JPG"/>
            <p:cNvPicPr>
              <a:picLocks noChangeAspect="1"/>
            </p:cNvPicPr>
            <p:nvPr/>
          </p:nvPicPr>
          <p:blipFill>
            <a:blip r:embed="rId6"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33799" name="Picture 5" descr="DSC01775.JPG"/>
            <p:cNvPicPr>
              <a:picLocks noChangeAspect="1"/>
            </p:cNvPicPr>
            <p:nvPr/>
          </p:nvPicPr>
          <p:blipFill>
            <a:blip r:embed="rId7" cstate="print"/>
            <a:srcRect l="23708" t="29167" r="23167"/>
            <a:stretch>
              <a:fillRect/>
            </a:stretch>
          </p:blipFill>
          <p:spPr bwMode="auto">
            <a:xfrm>
              <a:off x="357188" y="5708650"/>
              <a:ext cx="1004887" cy="1004888"/>
            </a:xfrm>
            <a:prstGeom prst="rect">
              <a:avLst/>
            </a:prstGeom>
            <a:noFill/>
            <a:ln w="9525">
              <a:noFill/>
              <a:miter lim="800000"/>
              <a:headEnd/>
              <a:tailEnd/>
            </a:ln>
          </p:spPr>
        </p:pic>
        <p:sp>
          <p:nvSpPr>
            <p:cNvPr id="12" name="TextBox 11"/>
            <p:cNvSpPr txBox="1"/>
            <p:nvPr/>
          </p:nvSpPr>
          <p:spPr bwMode="auto">
            <a:xfrm>
              <a:off x="6594555" y="857250"/>
              <a:ext cx="1928733" cy="646331"/>
            </a:xfrm>
            <a:prstGeom prst="rect">
              <a:avLst/>
            </a:prstGeom>
            <a:noFill/>
          </p:spPr>
          <p:txBody>
            <a:bodyPr wrap="none">
              <a:spAutoFit/>
            </a:bodyPr>
            <a:lstStyle/>
            <a:p>
              <a:pPr algn="r">
                <a:defRPr/>
              </a:pPr>
              <a:r>
                <a:rPr lang="en-GB" sz="3600" b="1" dirty="0" smtClean="0">
                  <a:solidFill>
                    <a:srgbClr val="FC1721"/>
                  </a:solidFill>
                  <a:latin typeface="+mn-lt"/>
                </a:rPr>
                <a:t>Themes</a:t>
              </a:r>
              <a:endParaRPr lang="en-GB" sz="3600" b="1" dirty="0">
                <a:solidFill>
                  <a:srgbClr val="FC1721"/>
                </a:solidFill>
                <a:latin typeface="+mn-lt"/>
              </a:endParaRPr>
            </a:p>
          </p:txBody>
        </p:sp>
      </p:grpSp>
      <p:sp>
        <p:nvSpPr>
          <p:cNvPr id="22" name="TextBox 21"/>
          <p:cNvSpPr txBox="1"/>
          <p:nvPr/>
        </p:nvSpPr>
        <p:spPr>
          <a:xfrm>
            <a:off x="179807" y="3167677"/>
            <a:ext cx="9000704"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C1721"/>
                </a:solidFill>
                <a:effectLst/>
                <a:uLnTx/>
                <a:uFillTx/>
                <a:latin typeface="Calibri" pitchFamily="34" charset="0"/>
                <a:cs typeface="Calibri" pitchFamily="34" charset="0"/>
              </a:rPr>
              <a:t>46% </a:t>
            </a:r>
            <a:r>
              <a:rPr kumimoji="0" lang="en-GB" sz="32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related to diagnosis and assessment</a:t>
            </a:r>
          </a:p>
          <a:p>
            <a:pPr marL="0" marR="0" lvl="0" indent="0" defTabSz="722313"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kumimoji="0" lang="en-GB" sz="32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23% </a:t>
            </a:r>
            <a:r>
              <a:rPr kumimoji="0" lang="en-GB"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identified the need for ‘a primary care approach’</a:t>
            </a:r>
          </a:p>
          <a:p>
            <a:pPr marL="0" marR="0" lvl="0" indent="0" defTabSz="722313"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kumimoji="0" lang="en-GB" sz="32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16%  </a:t>
            </a:r>
            <a:r>
              <a:rPr kumimoji="0" lang="en-GB"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specified the need for validated questions</a:t>
            </a:r>
          </a:p>
        </p:txBody>
      </p:sp>
      <p:sp>
        <p:nvSpPr>
          <p:cNvPr id="23" name="Rectangle 22"/>
          <p:cNvSpPr/>
          <p:nvPr/>
        </p:nvSpPr>
        <p:spPr>
          <a:xfrm>
            <a:off x="216024" y="4798893"/>
            <a:ext cx="8964488" cy="646331"/>
          </a:xfrm>
          <a:prstGeom prst="rect">
            <a:avLst/>
          </a:prstGeom>
        </p:spPr>
        <p:txBody>
          <a:bodyPr wrap="square">
            <a:spAutoFit/>
          </a:bodyPr>
          <a:lstStyle/>
          <a:p>
            <a:pPr lvl="0" eaLnBrk="1" fontAlgn="auto" hangingPunct="1">
              <a:spcBef>
                <a:spcPts val="0"/>
              </a:spcBef>
              <a:spcAft>
                <a:spcPts val="0"/>
              </a:spcAft>
              <a:defRPr/>
            </a:pPr>
            <a:r>
              <a:rPr lang="en-GB" sz="3600" b="1" kern="0" dirty="0" smtClean="0">
                <a:solidFill>
                  <a:srgbClr val="FC1721"/>
                </a:solidFill>
                <a:latin typeface="Calibri" pitchFamily="34" charset="0"/>
                <a:cs typeface="Calibri" pitchFamily="34" charset="0"/>
              </a:rPr>
              <a:t>19% </a:t>
            </a:r>
            <a:r>
              <a:rPr lang="en-GB" sz="3200" kern="0" dirty="0" smtClean="0">
                <a:solidFill>
                  <a:sysClr val="windowText" lastClr="000000"/>
                </a:solidFill>
                <a:latin typeface="Calibri" pitchFamily="34" charset="0"/>
                <a:cs typeface="Calibri" pitchFamily="34" charset="0"/>
              </a:rPr>
              <a:t>related to management strategies</a:t>
            </a:r>
          </a:p>
        </p:txBody>
      </p:sp>
      <p:sp>
        <p:nvSpPr>
          <p:cNvPr id="24" name="Rectangle 23"/>
          <p:cNvSpPr/>
          <p:nvPr/>
        </p:nvSpPr>
        <p:spPr>
          <a:xfrm>
            <a:off x="179512" y="2420888"/>
            <a:ext cx="4966742" cy="584775"/>
          </a:xfrm>
          <a:prstGeom prst="rect">
            <a:avLst/>
          </a:prstGeom>
        </p:spPr>
        <p:txBody>
          <a:bodyPr wrap="square">
            <a:spAutoFit/>
          </a:bodyPr>
          <a:lstStyle/>
          <a:p>
            <a:r>
              <a:rPr lang="en-GB" sz="3200" b="1" kern="0" dirty="0" smtClean="0">
                <a:solidFill>
                  <a:srgbClr val="FC1721"/>
                </a:solidFill>
                <a:latin typeface="Calibri" pitchFamily="34" charset="0"/>
                <a:cs typeface="Calibri" pitchFamily="34" charset="0"/>
              </a:rPr>
              <a:t>Of the prioritised questions </a:t>
            </a:r>
            <a:endParaRPr lang="en-GB" b="1" dirty="0">
              <a:solidFill>
                <a:srgbClr val="FC172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10"/>
          <p:cNvGrpSpPr>
            <a:grpSpLocks/>
          </p:cNvGrpSpPr>
          <p:nvPr/>
        </p:nvGrpSpPr>
        <p:grpSpPr bwMode="auto">
          <a:xfrm>
            <a:off x="0" y="3214688"/>
            <a:ext cx="9144000" cy="3430587"/>
            <a:chOff x="0" y="3214688"/>
            <a:chExt cx="9144000" cy="3430587"/>
          </a:xfrm>
        </p:grpSpPr>
        <p:grpSp>
          <p:nvGrpSpPr>
            <p:cNvPr id="3" name="Group 14"/>
            <p:cNvGrpSpPr>
              <a:grpSpLocks/>
            </p:cNvGrpSpPr>
            <p:nvPr/>
          </p:nvGrpSpPr>
          <p:grpSpPr bwMode="auto">
            <a:xfrm>
              <a:off x="0" y="4572000"/>
              <a:ext cx="9144000" cy="2073275"/>
              <a:chOff x="0" y="4572000"/>
              <a:chExt cx="9144000" cy="2073275"/>
            </a:xfrm>
          </p:grpSpPr>
          <p:sp>
            <p:nvSpPr>
              <p:cNvPr id="40967"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40968" name="Picture 8" descr="IMGP4022.JPG"/>
              <p:cNvPicPr>
                <a:picLocks noChangeAspect="1"/>
              </p:cNvPicPr>
              <p:nvPr/>
            </p:nvPicPr>
            <p:blipFill>
              <a:blip r:embed="rId4"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40969" name="Picture 8" descr="Picture2.jpg"/>
              <p:cNvPicPr>
                <a:picLocks noChangeAspect="1"/>
              </p:cNvPicPr>
              <p:nvPr/>
            </p:nvPicPr>
            <p:blipFill>
              <a:blip r:embed="rId5"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40970" name="Picture 6" descr="IMG_3627.JPG"/>
              <p:cNvPicPr>
                <a:picLocks noChangeAspect="1"/>
              </p:cNvPicPr>
              <p:nvPr/>
            </p:nvPicPr>
            <p:blipFill>
              <a:blip r:embed="rId6"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40971" name="Picture 5" descr="DSC01775.JPG"/>
              <p:cNvPicPr>
                <a:picLocks noChangeAspect="1"/>
              </p:cNvPicPr>
              <p:nvPr/>
            </p:nvPicPr>
            <p:blipFill>
              <a:blip r:embed="rId7" cstate="print"/>
              <a:srcRect l="23708" t="29167" r="23167"/>
              <a:stretch>
                <a:fillRect/>
              </a:stretch>
            </p:blipFill>
            <p:spPr bwMode="auto">
              <a:xfrm>
                <a:off x="142875" y="4572000"/>
                <a:ext cx="2071688" cy="2071688"/>
              </a:xfrm>
              <a:prstGeom prst="rect">
                <a:avLst/>
              </a:prstGeom>
              <a:noFill/>
              <a:ln w="9525">
                <a:noFill/>
                <a:miter lim="800000"/>
                <a:headEnd/>
                <a:tailEnd/>
              </a:ln>
            </p:spPr>
          </p:pic>
        </p:grpSp>
        <p:sp>
          <p:nvSpPr>
            <p:cNvPr id="10" name="TextBox 9"/>
            <p:cNvSpPr txBox="1"/>
            <p:nvPr/>
          </p:nvSpPr>
          <p:spPr bwMode="auto">
            <a:xfrm>
              <a:off x="184150" y="3214688"/>
              <a:ext cx="2698750" cy="646112"/>
            </a:xfrm>
            <a:prstGeom prst="rect">
              <a:avLst/>
            </a:prstGeom>
            <a:noFill/>
          </p:spPr>
          <p:txBody>
            <a:bodyPr wrap="none">
              <a:spAutoFit/>
            </a:bodyPr>
            <a:lstStyle/>
            <a:p>
              <a:pPr>
                <a:defRPr/>
              </a:pPr>
              <a:r>
                <a:rPr lang="en-GB" sz="3600" b="1" dirty="0">
                  <a:solidFill>
                    <a:srgbClr val="FC1721"/>
                  </a:solidFill>
                  <a:latin typeface="+mn-lt"/>
                </a:rPr>
                <a:t>Conclusion</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16387"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Research Needs Statement 2010</a:t>
            </a:r>
            <a:endParaRPr lang="en-GB" sz="1400">
              <a:latin typeface="Arial" charset="0"/>
            </a:endParaRPr>
          </a:p>
        </p:txBody>
      </p:sp>
      <p:pic>
        <p:nvPicPr>
          <p:cNvPr id="16388"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16389"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16390"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16391"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16392"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16"/>
          <p:cNvGrpSpPr>
            <a:grpSpLocks/>
          </p:cNvGrpSpPr>
          <p:nvPr/>
        </p:nvGrpSpPr>
        <p:grpSpPr bwMode="auto">
          <a:xfrm>
            <a:off x="357188" y="857250"/>
            <a:ext cx="8358187" cy="1962150"/>
            <a:chOff x="357188" y="857232"/>
            <a:chExt cx="8358216" cy="1961863"/>
          </a:xfrm>
        </p:grpSpPr>
        <p:sp>
          <p:nvSpPr>
            <p:cNvPr id="10" name="TextBox 9"/>
            <p:cNvSpPr txBox="1"/>
            <p:nvPr/>
          </p:nvSpPr>
          <p:spPr>
            <a:xfrm>
              <a:off x="4892691" y="857232"/>
              <a:ext cx="3630626" cy="646018"/>
            </a:xfrm>
            <a:prstGeom prst="rect">
              <a:avLst/>
            </a:prstGeom>
            <a:noFill/>
          </p:spPr>
          <p:txBody>
            <a:bodyPr wrap="none">
              <a:spAutoFit/>
            </a:bodyPr>
            <a:lstStyle/>
            <a:p>
              <a:pPr algn="r">
                <a:defRPr/>
              </a:pPr>
              <a:r>
                <a:rPr lang="en-GB" sz="3600" b="1" dirty="0">
                  <a:solidFill>
                    <a:srgbClr val="FC1721"/>
                  </a:solidFill>
                  <a:latin typeface="+mn-lt"/>
                </a:rPr>
                <a:t>A key message</a:t>
              </a:r>
            </a:p>
          </p:txBody>
        </p:sp>
        <p:sp>
          <p:nvSpPr>
            <p:cNvPr id="16399" name="Rectangle 10"/>
            <p:cNvSpPr>
              <a:spLocks noChangeArrowheads="1"/>
            </p:cNvSpPr>
            <p:nvPr/>
          </p:nvSpPr>
          <p:spPr bwMode="auto">
            <a:xfrm>
              <a:off x="357188" y="2357430"/>
              <a:ext cx="8358216" cy="461665"/>
            </a:xfrm>
            <a:prstGeom prst="rect">
              <a:avLst/>
            </a:prstGeom>
            <a:noFill/>
            <a:ln w="9525">
              <a:noFill/>
              <a:miter lim="800000"/>
              <a:headEnd/>
              <a:tailEnd/>
            </a:ln>
          </p:spPr>
          <p:txBody>
            <a:bodyPr>
              <a:spAutoFit/>
            </a:bodyPr>
            <a:lstStyle/>
            <a:p>
              <a:pPr>
                <a:buClr>
                  <a:srgbClr val="FC1721"/>
                </a:buClr>
                <a:buSzPct val="150000"/>
              </a:pPr>
              <a:r>
                <a:rPr lang="en-GB" dirty="0">
                  <a:latin typeface="Arial" charset="0"/>
                  <a:cs typeface="Times New Roman" pitchFamily="18" charset="0"/>
                </a:rPr>
                <a:t>There is a need for research:</a:t>
              </a:r>
              <a:endParaRPr lang="en-GB" dirty="0"/>
            </a:p>
          </p:txBody>
        </p:sp>
      </p:grpSp>
      <p:grpSp>
        <p:nvGrpSpPr>
          <p:cNvPr id="17" name="Group 16"/>
          <p:cNvGrpSpPr/>
          <p:nvPr/>
        </p:nvGrpSpPr>
        <p:grpSpPr>
          <a:xfrm>
            <a:off x="714375" y="2762250"/>
            <a:ext cx="8429625" cy="2782888"/>
            <a:chOff x="714375" y="2762250"/>
            <a:chExt cx="8429625" cy="2782888"/>
          </a:xfrm>
        </p:grpSpPr>
        <p:sp>
          <p:nvSpPr>
            <p:cNvPr id="12" name="Rectangle 11"/>
            <p:cNvSpPr>
              <a:spLocks noChangeArrowheads="1"/>
            </p:cNvSpPr>
            <p:nvPr/>
          </p:nvSpPr>
          <p:spPr bwMode="auto">
            <a:xfrm>
              <a:off x="714375" y="2762250"/>
              <a:ext cx="8143875" cy="461963"/>
            </a:xfrm>
            <a:prstGeom prst="rect">
              <a:avLst/>
            </a:prstGeom>
            <a:noFill/>
            <a:ln w="9525">
              <a:noFill/>
              <a:miter lim="800000"/>
              <a:headEnd/>
              <a:tailEnd/>
            </a:ln>
          </p:spPr>
          <p:txBody>
            <a:bodyPr>
              <a:spAutoFit/>
            </a:bodyPr>
            <a:lstStyle/>
            <a:p>
              <a:pPr marL="365125" indent="-365125">
                <a:buClr>
                  <a:srgbClr val="FC1721"/>
                </a:buClr>
                <a:buSzPct val="150000"/>
                <a:buFont typeface="Arial" charset="0"/>
                <a:buChar char="•"/>
              </a:pPr>
              <a:r>
                <a:rPr lang="en-GB" dirty="0">
                  <a:latin typeface="Arial" charset="0"/>
                  <a:cs typeface="Times New Roman" pitchFamily="18" charset="0"/>
                </a:rPr>
                <a:t>undertaken within primary care</a:t>
              </a:r>
              <a:endParaRPr lang="en-GB" dirty="0"/>
            </a:p>
          </p:txBody>
        </p:sp>
        <p:sp>
          <p:nvSpPr>
            <p:cNvPr id="14" name="Rectangle 13"/>
            <p:cNvSpPr>
              <a:spLocks noChangeArrowheads="1"/>
            </p:cNvSpPr>
            <p:nvPr/>
          </p:nvSpPr>
          <p:spPr bwMode="auto">
            <a:xfrm>
              <a:off x="714375" y="3167063"/>
              <a:ext cx="8143875" cy="830262"/>
            </a:xfrm>
            <a:prstGeom prst="rect">
              <a:avLst/>
            </a:prstGeom>
            <a:noFill/>
            <a:ln w="9525">
              <a:noFill/>
              <a:miter lim="800000"/>
              <a:headEnd/>
              <a:tailEnd/>
            </a:ln>
          </p:spPr>
          <p:txBody>
            <a:bodyPr>
              <a:spAutoFit/>
            </a:bodyPr>
            <a:lstStyle/>
            <a:p>
              <a:pPr marL="365125" indent="-365125">
                <a:buClr>
                  <a:srgbClr val="FC1721"/>
                </a:buClr>
                <a:buSzPct val="150000"/>
                <a:buFont typeface="Arial" charset="0"/>
                <a:buChar char="•"/>
              </a:pPr>
              <a:r>
                <a:rPr lang="en-GB" dirty="0">
                  <a:latin typeface="Arial" charset="0"/>
                  <a:cs typeface="Times New Roman" pitchFamily="18" charset="0"/>
                </a:rPr>
                <a:t>recruiting populations representative of primary care patients</a:t>
              </a:r>
              <a:endParaRPr lang="en-GB" dirty="0"/>
            </a:p>
          </p:txBody>
        </p:sp>
        <p:sp>
          <p:nvSpPr>
            <p:cNvPr id="15" name="Rectangle 14"/>
            <p:cNvSpPr>
              <a:spLocks noChangeArrowheads="1"/>
            </p:cNvSpPr>
            <p:nvPr/>
          </p:nvSpPr>
          <p:spPr bwMode="auto">
            <a:xfrm>
              <a:off x="714375" y="3940175"/>
              <a:ext cx="8143875" cy="831850"/>
            </a:xfrm>
            <a:prstGeom prst="rect">
              <a:avLst/>
            </a:prstGeom>
            <a:noFill/>
            <a:ln w="9525">
              <a:noFill/>
              <a:miter lim="800000"/>
              <a:headEnd/>
              <a:tailEnd/>
            </a:ln>
          </p:spPr>
          <p:txBody>
            <a:bodyPr>
              <a:spAutoFit/>
            </a:bodyPr>
            <a:lstStyle/>
            <a:p>
              <a:pPr marL="365125" indent="-365125">
                <a:buClr>
                  <a:srgbClr val="FC1721"/>
                </a:buClr>
                <a:buSzPct val="150000"/>
                <a:buFont typeface="Arial" charset="0"/>
                <a:buChar char="•"/>
              </a:pPr>
              <a:r>
                <a:rPr lang="en-GB" dirty="0">
                  <a:latin typeface="Arial" charset="0"/>
                  <a:cs typeface="Times New Roman" pitchFamily="18" charset="0"/>
                </a:rPr>
                <a:t>evaluating interventions realistically delivered within primary care</a:t>
              </a:r>
              <a:endParaRPr lang="en-GB" dirty="0"/>
            </a:p>
          </p:txBody>
        </p:sp>
        <p:sp>
          <p:nvSpPr>
            <p:cNvPr id="16" name="Rectangle 15"/>
            <p:cNvSpPr>
              <a:spLocks noChangeArrowheads="1"/>
            </p:cNvSpPr>
            <p:nvPr/>
          </p:nvSpPr>
          <p:spPr bwMode="auto">
            <a:xfrm>
              <a:off x="714375" y="4714875"/>
              <a:ext cx="8429625" cy="830263"/>
            </a:xfrm>
            <a:prstGeom prst="rect">
              <a:avLst/>
            </a:prstGeom>
            <a:noFill/>
            <a:ln w="9525">
              <a:noFill/>
              <a:miter lim="800000"/>
              <a:headEnd/>
              <a:tailEnd/>
            </a:ln>
          </p:spPr>
          <p:txBody>
            <a:bodyPr>
              <a:spAutoFit/>
            </a:bodyPr>
            <a:lstStyle/>
            <a:p>
              <a:pPr marL="365125" indent="-365125">
                <a:buClr>
                  <a:srgbClr val="FC1721"/>
                </a:buClr>
                <a:buSzPct val="150000"/>
                <a:buFont typeface="Arial" charset="0"/>
                <a:buChar char="•"/>
              </a:pPr>
              <a:r>
                <a:rPr lang="en-GB" dirty="0">
                  <a:latin typeface="Arial" charset="0"/>
                  <a:cs typeface="Times New Roman" pitchFamily="18" charset="0"/>
                </a:rPr>
                <a:t>drawing conclusions meaningful to professionals working within primary care</a:t>
              </a:r>
              <a:endParaRPr lang="en-GB"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15" name="Group 14"/>
          <p:cNvGrpSpPr/>
          <p:nvPr/>
        </p:nvGrpSpPr>
        <p:grpSpPr>
          <a:xfrm>
            <a:off x="0" y="857250"/>
            <a:ext cx="9144000" cy="5881688"/>
            <a:chOff x="0" y="857250"/>
            <a:chExt cx="9144000" cy="5881688"/>
          </a:xfrm>
        </p:grpSpPr>
        <p:grpSp>
          <p:nvGrpSpPr>
            <p:cNvPr id="41986" name="Group 10"/>
            <p:cNvGrpSpPr>
              <a:grpSpLocks/>
            </p:cNvGrpSpPr>
            <p:nvPr/>
          </p:nvGrpSpPr>
          <p:grpSpPr bwMode="auto">
            <a:xfrm>
              <a:off x="0" y="5708650"/>
              <a:ext cx="9144000" cy="1030288"/>
              <a:chOff x="0" y="5708650"/>
              <a:chExt cx="9144000" cy="1030275"/>
            </a:xfrm>
          </p:grpSpPr>
          <p:sp>
            <p:nvSpPr>
              <p:cNvPr id="41992"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41993" name="Rectangle 6"/>
              <p:cNvSpPr>
                <a:spLocks noChangeArrowheads="1"/>
              </p:cNvSpPr>
              <p:nvPr/>
            </p:nvSpPr>
            <p:spPr bwMode="auto">
              <a:xfrm>
                <a:off x="4857750" y="6215063"/>
                <a:ext cx="4286250" cy="523862"/>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a:p>
                <a:pPr algn="r"/>
                <a:r>
                  <a:rPr lang="en-GB" sz="1400">
                    <a:solidFill>
                      <a:schemeClr val="bg1"/>
                    </a:solidFill>
                    <a:latin typeface="Arial" charset="0"/>
                  </a:rPr>
                  <a:t>10</a:t>
                </a:r>
                <a:endParaRPr lang="en-GB" sz="1400">
                  <a:latin typeface="Arial" charset="0"/>
                </a:endParaRPr>
              </a:p>
            </p:txBody>
          </p:sp>
          <p:pic>
            <p:nvPicPr>
              <p:cNvPr id="41994" name="Picture 8" descr="IMGP4022.JPG"/>
              <p:cNvPicPr>
                <a:picLocks noChangeAspect="1"/>
              </p:cNvPicPr>
              <p:nvPr/>
            </p:nvPicPr>
            <p:blipFill>
              <a:blip r:embed="rId4"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41995" name="Picture 8" descr="Picture2.jpg"/>
              <p:cNvPicPr>
                <a:picLocks noChangeAspect="1"/>
              </p:cNvPicPr>
              <p:nvPr/>
            </p:nvPicPr>
            <p:blipFill>
              <a:blip r:embed="rId5"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41996" name="Picture 6" descr="IMG_3627.JPG"/>
              <p:cNvPicPr>
                <a:picLocks noChangeAspect="1"/>
              </p:cNvPicPr>
              <p:nvPr/>
            </p:nvPicPr>
            <p:blipFill>
              <a:blip r:embed="rId6"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41997" name="Picture 5" descr="DSC01775.JPG"/>
              <p:cNvPicPr>
                <a:picLocks noChangeAspect="1"/>
              </p:cNvPicPr>
              <p:nvPr/>
            </p:nvPicPr>
            <p:blipFill>
              <a:blip r:embed="rId7" cstate="print"/>
              <a:srcRect l="23708" t="29167" r="23167"/>
              <a:stretch>
                <a:fillRect/>
              </a:stretch>
            </p:blipFill>
            <p:spPr bwMode="auto">
              <a:xfrm>
                <a:off x="357188" y="5708650"/>
                <a:ext cx="1004887" cy="1004888"/>
              </a:xfrm>
              <a:prstGeom prst="rect">
                <a:avLst/>
              </a:prstGeom>
              <a:noFill/>
              <a:ln w="9525">
                <a:noFill/>
                <a:miter lim="800000"/>
                <a:headEnd/>
                <a:tailEnd/>
              </a:ln>
            </p:spPr>
          </p:pic>
        </p:grpSp>
        <p:sp>
          <p:nvSpPr>
            <p:cNvPr id="10" name="TextBox 9"/>
            <p:cNvSpPr txBox="1"/>
            <p:nvPr/>
          </p:nvSpPr>
          <p:spPr bwMode="auto">
            <a:xfrm>
              <a:off x="5568950" y="857250"/>
              <a:ext cx="2954338" cy="646113"/>
            </a:xfrm>
            <a:prstGeom prst="rect">
              <a:avLst/>
            </a:prstGeom>
            <a:noFill/>
          </p:spPr>
          <p:txBody>
            <a:bodyPr wrap="none">
              <a:spAutoFit/>
            </a:bodyPr>
            <a:lstStyle/>
            <a:p>
              <a:pPr algn="r">
                <a:defRPr/>
              </a:pPr>
              <a:r>
                <a:rPr lang="en-GB" sz="3600" b="1" dirty="0">
                  <a:solidFill>
                    <a:srgbClr val="FC1721"/>
                  </a:solidFill>
                  <a:latin typeface="+mn-lt"/>
                </a:rPr>
                <a:t>Conclusions</a:t>
              </a:r>
            </a:p>
          </p:txBody>
        </p:sp>
      </p:grpSp>
      <p:sp>
        <p:nvSpPr>
          <p:cNvPr id="41991" name="Rectangle 11"/>
          <p:cNvSpPr>
            <a:spLocks noChangeArrowheads="1"/>
          </p:cNvSpPr>
          <p:nvPr/>
        </p:nvSpPr>
        <p:spPr bwMode="auto">
          <a:xfrm>
            <a:off x="468313" y="2349108"/>
            <a:ext cx="8438529" cy="461665"/>
          </a:xfrm>
          <a:prstGeom prst="rect">
            <a:avLst/>
          </a:prstGeom>
          <a:noFill/>
          <a:ln w="9525">
            <a:noFill/>
            <a:miter lim="800000"/>
            <a:headEnd/>
            <a:tailEnd/>
          </a:ln>
        </p:spPr>
        <p:txBody>
          <a:bodyPr wrap="none">
            <a:spAutoFit/>
          </a:bodyPr>
          <a:lstStyle/>
          <a:p>
            <a:r>
              <a:rPr lang="en-GB" b="1" dirty="0" smtClean="0">
                <a:latin typeface="Arial" charset="0"/>
                <a:cs typeface="Arial" charset="0"/>
              </a:rPr>
              <a:t>The five diseases all contributed priorities for the IPCRG</a:t>
            </a:r>
            <a:endParaRPr lang="en-GB" b="1" dirty="0"/>
          </a:p>
        </p:txBody>
      </p:sp>
      <p:grpSp>
        <p:nvGrpSpPr>
          <p:cNvPr id="16" name="Group 15"/>
          <p:cNvGrpSpPr/>
          <p:nvPr/>
        </p:nvGrpSpPr>
        <p:grpSpPr>
          <a:xfrm>
            <a:off x="468313" y="3357812"/>
            <a:ext cx="8207375" cy="2072604"/>
            <a:chOff x="468313" y="2895257"/>
            <a:chExt cx="8207375" cy="2072604"/>
          </a:xfrm>
        </p:grpSpPr>
        <p:sp>
          <p:nvSpPr>
            <p:cNvPr id="41990" name="Rectangle 10"/>
            <p:cNvSpPr>
              <a:spLocks noChangeArrowheads="1"/>
            </p:cNvSpPr>
            <p:nvPr/>
          </p:nvSpPr>
          <p:spPr bwMode="auto">
            <a:xfrm>
              <a:off x="468313" y="3413589"/>
              <a:ext cx="8207375" cy="1554272"/>
            </a:xfrm>
            <a:prstGeom prst="rect">
              <a:avLst/>
            </a:prstGeom>
            <a:noFill/>
            <a:ln w="9525">
              <a:noFill/>
              <a:miter lim="800000"/>
              <a:headEnd/>
              <a:tailEnd/>
            </a:ln>
          </p:spPr>
          <p:txBody>
            <a:bodyPr>
              <a:spAutoFit/>
            </a:bodyPr>
            <a:lstStyle/>
            <a:p>
              <a:pPr marL="365125" indent="-365125">
                <a:spcBef>
                  <a:spcPts val="600"/>
                </a:spcBef>
                <a:buClr>
                  <a:srgbClr val="FF0000"/>
                </a:buClr>
                <a:buSzPct val="150000"/>
                <a:buFont typeface="Arial" charset="0"/>
                <a:buChar char="•"/>
              </a:pPr>
              <a:r>
                <a:rPr lang="en-GB" sz="2000" dirty="0">
                  <a:latin typeface="Arial" charset="0"/>
                  <a:cs typeface="Arial" charset="0"/>
                </a:rPr>
                <a:t>Diagnosis and assessment</a:t>
              </a:r>
            </a:p>
            <a:p>
              <a:pPr marL="365125" indent="-365125">
                <a:spcBef>
                  <a:spcPts val="600"/>
                </a:spcBef>
                <a:buClr>
                  <a:srgbClr val="FF0000"/>
                </a:buClr>
                <a:buSzPct val="150000"/>
                <a:buFont typeface="Arial" charset="0"/>
                <a:buChar char="•"/>
              </a:pPr>
              <a:r>
                <a:rPr lang="en-GB" sz="2000" dirty="0">
                  <a:latin typeface="Arial" charset="0"/>
                  <a:cs typeface="Arial" charset="0"/>
                </a:rPr>
                <a:t>Questionnaires and other ‘simple tools’ </a:t>
              </a:r>
            </a:p>
            <a:p>
              <a:pPr marL="365125" indent="-365125">
                <a:spcBef>
                  <a:spcPts val="600"/>
                </a:spcBef>
                <a:buClr>
                  <a:srgbClr val="FF0000"/>
                </a:buClr>
                <a:buSzPct val="150000"/>
                <a:buFont typeface="Arial" charset="0"/>
                <a:buChar char="•"/>
              </a:pPr>
              <a:r>
                <a:rPr lang="en-GB" sz="2000" dirty="0">
                  <a:latin typeface="Arial" charset="0"/>
                  <a:cs typeface="Arial" charset="0"/>
                </a:rPr>
                <a:t>Practical management/treatment strategies</a:t>
              </a:r>
            </a:p>
            <a:p>
              <a:pPr marL="365125" indent="-365125">
                <a:spcBef>
                  <a:spcPts val="600"/>
                </a:spcBef>
                <a:buClr>
                  <a:srgbClr val="FF0000"/>
                </a:buClr>
                <a:buSzPct val="150000"/>
                <a:buFont typeface="Arial" charset="0"/>
                <a:buChar char="•"/>
              </a:pPr>
              <a:r>
                <a:rPr lang="en-GB" sz="2000" dirty="0">
                  <a:latin typeface="Arial" charset="0"/>
                  <a:cs typeface="Arial" charset="0"/>
                </a:rPr>
                <a:t>Implementing self-management</a:t>
              </a:r>
            </a:p>
          </p:txBody>
        </p:sp>
        <p:sp>
          <p:nvSpPr>
            <p:cNvPr id="14" name="Rectangle 11"/>
            <p:cNvSpPr>
              <a:spLocks noChangeArrowheads="1"/>
            </p:cNvSpPr>
            <p:nvPr/>
          </p:nvSpPr>
          <p:spPr bwMode="auto">
            <a:xfrm>
              <a:off x="468313" y="2895257"/>
              <a:ext cx="4305987" cy="461665"/>
            </a:xfrm>
            <a:prstGeom prst="rect">
              <a:avLst/>
            </a:prstGeom>
            <a:noFill/>
            <a:ln w="9525">
              <a:noFill/>
              <a:miter lim="800000"/>
              <a:headEnd/>
              <a:tailEnd/>
            </a:ln>
          </p:spPr>
          <p:txBody>
            <a:bodyPr wrap="none">
              <a:spAutoFit/>
            </a:bodyPr>
            <a:lstStyle/>
            <a:p>
              <a:r>
                <a:rPr lang="en-GB" b="1" dirty="0" smtClean="0">
                  <a:latin typeface="Arial" charset="0"/>
                  <a:cs typeface="Arial" charset="0"/>
                </a:rPr>
                <a:t>Overarching priority themes</a:t>
              </a:r>
              <a:endParaRPr lang="en-GB" b="1" dirty="0"/>
            </a:p>
          </p:txBody>
        </p:sp>
      </p:grpSp>
      <p:sp>
        <p:nvSpPr>
          <p:cNvPr id="17" name="Rectangle 11"/>
          <p:cNvSpPr>
            <a:spLocks noChangeArrowheads="1"/>
          </p:cNvSpPr>
          <p:nvPr/>
        </p:nvSpPr>
        <p:spPr bwMode="auto">
          <a:xfrm>
            <a:off x="467544" y="2853460"/>
            <a:ext cx="6952544" cy="461665"/>
          </a:xfrm>
          <a:prstGeom prst="rect">
            <a:avLst/>
          </a:prstGeom>
          <a:noFill/>
          <a:ln w="9525">
            <a:noFill/>
            <a:miter lim="800000"/>
            <a:headEnd/>
            <a:tailEnd/>
          </a:ln>
        </p:spPr>
        <p:txBody>
          <a:bodyPr wrap="none">
            <a:spAutoFit/>
          </a:bodyPr>
          <a:lstStyle/>
          <a:p>
            <a:r>
              <a:rPr lang="en-GB" b="1" dirty="0" smtClean="0">
                <a:latin typeface="Arial" charset="0"/>
                <a:cs typeface="Arial" charset="0"/>
              </a:rPr>
              <a:t>Specific priority questions in the five diseases</a:t>
            </a:r>
            <a:endParaRPr lang="en-GB"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10"/>
          <p:cNvGrpSpPr>
            <a:grpSpLocks/>
          </p:cNvGrpSpPr>
          <p:nvPr/>
        </p:nvGrpSpPr>
        <p:grpSpPr bwMode="auto">
          <a:xfrm>
            <a:off x="0" y="3214688"/>
            <a:ext cx="9144000" cy="3430587"/>
            <a:chOff x="0" y="3214688"/>
            <a:chExt cx="9144000" cy="3430587"/>
          </a:xfrm>
        </p:grpSpPr>
        <p:grpSp>
          <p:nvGrpSpPr>
            <p:cNvPr id="3" name="Group 14"/>
            <p:cNvGrpSpPr>
              <a:grpSpLocks/>
            </p:cNvGrpSpPr>
            <p:nvPr/>
          </p:nvGrpSpPr>
          <p:grpSpPr bwMode="auto">
            <a:xfrm>
              <a:off x="0" y="4572000"/>
              <a:ext cx="9144000" cy="2073275"/>
              <a:chOff x="0" y="4572000"/>
              <a:chExt cx="9144000" cy="2073275"/>
            </a:xfrm>
          </p:grpSpPr>
          <p:sp>
            <p:nvSpPr>
              <p:cNvPr id="43015"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43016" name="Picture 8" descr="IMGP4022.JPG"/>
              <p:cNvPicPr>
                <a:picLocks noChangeAspect="1"/>
              </p:cNvPicPr>
              <p:nvPr/>
            </p:nvPicPr>
            <p:blipFill>
              <a:blip r:embed="rId4"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43017" name="Picture 8" descr="Picture2.jpg"/>
              <p:cNvPicPr>
                <a:picLocks noChangeAspect="1"/>
              </p:cNvPicPr>
              <p:nvPr/>
            </p:nvPicPr>
            <p:blipFill>
              <a:blip r:embed="rId5"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43018" name="Picture 6" descr="IMG_3627.JPG"/>
              <p:cNvPicPr>
                <a:picLocks noChangeAspect="1"/>
              </p:cNvPicPr>
              <p:nvPr/>
            </p:nvPicPr>
            <p:blipFill>
              <a:blip r:embed="rId6"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43019" name="Picture 5" descr="DSC01775.JPG"/>
              <p:cNvPicPr>
                <a:picLocks noChangeAspect="1"/>
              </p:cNvPicPr>
              <p:nvPr/>
            </p:nvPicPr>
            <p:blipFill>
              <a:blip r:embed="rId7" cstate="print"/>
              <a:srcRect l="23708" t="29167" r="23167"/>
              <a:stretch>
                <a:fillRect/>
              </a:stretch>
            </p:blipFill>
            <p:spPr bwMode="auto">
              <a:xfrm>
                <a:off x="142875" y="4572000"/>
                <a:ext cx="2071688" cy="2071688"/>
              </a:xfrm>
              <a:prstGeom prst="rect">
                <a:avLst/>
              </a:prstGeom>
              <a:noFill/>
              <a:ln w="9525">
                <a:noFill/>
                <a:miter lim="800000"/>
                <a:headEnd/>
                <a:tailEnd/>
              </a:ln>
            </p:spPr>
          </p:pic>
        </p:grpSp>
        <p:sp>
          <p:nvSpPr>
            <p:cNvPr id="10" name="TextBox 9"/>
            <p:cNvSpPr txBox="1"/>
            <p:nvPr/>
          </p:nvSpPr>
          <p:spPr bwMode="auto">
            <a:xfrm>
              <a:off x="184150" y="3214688"/>
              <a:ext cx="1954381" cy="646331"/>
            </a:xfrm>
            <a:prstGeom prst="rect">
              <a:avLst/>
            </a:prstGeom>
            <a:noFill/>
          </p:spPr>
          <p:txBody>
            <a:bodyPr wrap="none">
              <a:spAutoFit/>
            </a:bodyPr>
            <a:lstStyle/>
            <a:p>
              <a:pPr>
                <a:defRPr/>
              </a:pPr>
              <a:r>
                <a:rPr lang="en-GB" sz="3600" b="1" dirty="0" smtClean="0">
                  <a:solidFill>
                    <a:srgbClr val="FC1721"/>
                  </a:solidFill>
                  <a:latin typeface="+mn-lt"/>
                </a:rPr>
                <a:t>Thanks!</a:t>
              </a:r>
              <a:endParaRPr lang="en-GB" sz="3600" b="1" dirty="0">
                <a:solidFill>
                  <a:srgbClr val="FC1721"/>
                </a:solidFill>
                <a:latin typeface="+mn-lt"/>
              </a:endParaRPr>
            </a:p>
          </p:txBody>
        </p:sp>
      </p:grpSp>
      <p:sp>
        <p:nvSpPr>
          <p:cNvPr id="12" name="Rectangle 10"/>
          <p:cNvSpPr>
            <a:spLocks noChangeArrowheads="1"/>
          </p:cNvSpPr>
          <p:nvPr/>
        </p:nvSpPr>
        <p:spPr bwMode="auto">
          <a:xfrm>
            <a:off x="3419872" y="3068960"/>
            <a:ext cx="5544616" cy="1323439"/>
          </a:xfrm>
          <a:prstGeom prst="rect">
            <a:avLst/>
          </a:prstGeom>
          <a:noFill/>
          <a:ln w="9525">
            <a:noFill/>
            <a:miter lim="800000"/>
            <a:headEnd/>
            <a:tailEnd/>
          </a:ln>
        </p:spPr>
        <p:txBody>
          <a:bodyPr wrap="square">
            <a:spAutoFit/>
          </a:bodyPr>
          <a:lstStyle/>
          <a:p>
            <a:pPr marL="365125" indent="-365125">
              <a:spcBef>
                <a:spcPts val="1200"/>
              </a:spcBef>
              <a:buClr>
                <a:srgbClr val="FF0000"/>
              </a:buClr>
              <a:buSzPct val="150000"/>
              <a:buFont typeface="Arial" charset="0"/>
              <a:buChar char="•"/>
            </a:pPr>
            <a:r>
              <a:rPr lang="en-GB" sz="2000" dirty="0" smtClean="0">
                <a:latin typeface="Arial" charset="0"/>
                <a:cs typeface="Arial" charset="0"/>
              </a:rPr>
              <a:t>The expert </a:t>
            </a:r>
            <a:r>
              <a:rPr lang="en-GB" sz="2000" dirty="0">
                <a:latin typeface="Arial" charset="0"/>
                <a:cs typeface="Arial" charset="0"/>
              </a:rPr>
              <a:t>panel</a:t>
            </a:r>
          </a:p>
          <a:p>
            <a:pPr marL="365125" indent="-365125">
              <a:spcBef>
                <a:spcPts val="1200"/>
              </a:spcBef>
              <a:buClr>
                <a:srgbClr val="FF0000"/>
              </a:buClr>
              <a:buSzPct val="150000"/>
              <a:buFont typeface="Arial" charset="0"/>
              <a:buChar char="•"/>
            </a:pPr>
            <a:r>
              <a:rPr lang="en-GB" sz="2000" dirty="0" smtClean="0">
                <a:latin typeface="Arial" charset="0"/>
                <a:cs typeface="Arial" charset="0"/>
              </a:rPr>
              <a:t>The research team for advice and support</a:t>
            </a:r>
            <a:endParaRPr lang="en-GB" sz="2000" i="1" dirty="0">
              <a:latin typeface="Arial" charset="0"/>
              <a:cs typeface="Arial" charset="0"/>
            </a:endParaRPr>
          </a:p>
          <a:p>
            <a:pPr marL="365125" indent="-365125">
              <a:spcBef>
                <a:spcPts val="1200"/>
              </a:spcBef>
              <a:buClr>
                <a:srgbClr val="FF0000"/>
              </a:buClr>
              <a:buSzPct val="150000"/>
              <a:buFont typeface="Arial" charset="0"/>
              <a:buChar char="•"/>
            </a:pPr>
            <a:r>
              <a:rPr lang="en-GB" sz="2000" dirty="0">
                <a:latin typeface="Arial" charset="0"/>
                <a:cs typeface="Arial" charset="0"/>
              </a:rPr>
              <a:t>Katie </a:t>
            </a:r>
            <a:r>
              <a:rPr lang="en-GB" sz="2000" dirty="0" err="1" smtClean="0">
                <a:latin typeface="Arial" charset="0"/>
                <a:cs typeface="Arial" charset="0"/>
              </a:rPr>
              <a:t>Searles</a:t>
            </a:r>
            <a:r>
              <a:rPr lang="en-GB" sz="2000" dirty="0" smtClean="0">
                <a:latin typeface="Arial" charset="0"/>
                <a:cs typeface="Arial" charset="0"/>
              </a:rPr>
              <a:t> for the administration </a:t>
            </a:r>
            <a:endParaRPr lang="en-GB" sz="2000" dirty="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214313"/>
            <a:ext cx="9144000" cy="6430962"/>
            <a:chOff x="0" y="214313"/>
            <a:chExt cx="9144000" cy="6430962"/>
          </a:xfrm>
        </p:grpSpPr>
        <p:grpSp>
          <p:nvGrpSpPr>
            <p:cNvPr id="3" name="Group 13"/>
            <p:cNvGrpSpPr>
              <a:grpSpLocks/>
            </p:cNvGrpSpPr>
            <p:nvPr/>
          </p:nvGrpSpPr>
          <p:grpSpPr bwMode="auto">
            <a:xfrm>
              <a:off x="0" y="4572000"/>
              <a:ext cx="9144000" cy="2073275"/>
              <a:chOff x="0" y="4572000"/>
              <a:chExt cx="9144000" cy="2073275"/>
            </a:xfrm>
          </p:grpSpPr>
          <p:sp>
            <p:nvSpPr>
              <p:cNvPr id="5129"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5130" name="Picture 8" descr="IMGP4022.JPG"/>
              <p:cNvPicPr>
                <a:picLocks noChangeAspect="1"/>
              </p:cNvPicPr>
              <p:nvPr/>
            </p:nvPicPr>
            <p:blipFill>
              <a:blip r:embed="rId3"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5131" name="Picture 8" descr="Picture2.jpg"/>
              <p:cNvPicPr>
                <a:picLocks noChangeAspect="1"/>
              </p:cNvPicPr>
              <p:nvPr/>
            </p:nvPicPr>
            <p:blipFill>
              <a:blip r:embed="rId4"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5132" name="Picture 6" descr="IMG_3627.JPG"/>
              <p:cNvPicPr>
                <a:picLocks noChangeAspect="1"/>
              </p:cNvPicPr>
              <p:nvPr/>
            </p:nvPicPr>
            <p:blipFill>
              <a:blip r:embed="rId5"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5133" name="Picture 5" descr="DSC01775.JPG"/>
              <p:cNvPicPr>
                <a:picLocks noChangeAspect="1"/>
              </p:cNvPicPr>
              <p:nvPr/>
            </p:nvPicPr>
            <p:blipFill>
              <a:blip r:embed="rId6" cstate="print"/>
              <a:srcRect l="23708" t="29167" r="23167"/>
              <a:stretch>
                <a:fillRect/>
              </a:stretch>
            </p:blipFill>
            <p:spPr bwMode="auto">
              <a:xfrm>
                <a:off x="142875" y="4572000"/>
                <a:ext cx="2071688" cy="2071688"/>
              </a:xfrm>
              <a:prstGeom prst="rect">
                <a:avLst/>
              </a:prstGeom>
              <a:noFill/>
              <a:ln w="9525">
                <a:noFill/>
                <a:miter lim="800000"/>
                <a:headEnd/>
                <a:tailEnd/>
              </a:ln>
            </p:spPr>
          </p:pic>
        </p:grpSp>
        <p:pic>
          <p:nvPicPr>
            <p:cNvPr id="5128"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sp>
        <p:nvSpPr>
          <p:cNvPr id="10" name="TextBox 9"/>
          <p:cNvSpPr txBox="1"/>
          <p:nvPr/>
        </p:nvSpPr>
        <p:spPr bwMode="auto">
          <a:xfrm>
            <a:off x="184150" y="3349441"/>
            <a:ext cx="8959850" cy="1015663"/>
          </a:xfrm>
          <a:prstGeom prst="rect">
            <a:avLst/>
          </a:prstGeom>
          <a:noFill/>
        </p:spPr>
        <p:txBody>
          <a:bodyPr wrap="square">
            <a:spAutoFit/>
          </a:bodyPr>
          <a:lstStyle/>
          <a:p>
            <a:pPr>
              <a:defRPr/>
            </a:pPr>
            <a:r>
              <a:rPr lang="en-GB" sz="3600" b="1" dirty="0">
                <a:solidFill>
                  <a:srgbClr val="FC1721"/>
                </a:solidFill>
                <a:latin typeface="+mn-lt"/>
              </a:rPr>
              <a:t>From needs to priorities. </a:t>
            </a:r>
          </a:p>
          <a:p>
            <a:pPr>
              <a:defRPr/>
            </a:pPr>
            <a:r>
              <a:rPr lang="en-GB" dirty="0">
                <a:solidFill>
                  <a:srgbClr val="FC1721"/>
                </a:solidFill>
                <a:latin typeface="Arial Narrow" pitchFamily="34" charset="0"/>
              </a:rPr>
              <a:t>Using a Delphi technique to </a:t>
            </a:r>
            <a:r>
              <a:rPr lang="en-GB" dirty="0" smtClean="0">
                <a:solidFill>
                  <a:srgbClr val="FC1721"/>
                </a:solidFill>
                <a:latin typeface="Arial Narrow" pitchFamily="34" charset="0"/>
              </a:rPr>
              <a:t>prioritise the </a:t>
            </a:r>
            <a:r>
              <a:rPr lang="en-GB" dirty="0">
                <a:solidFill>
                  <a:srgbClr val="FC1721"/>
                </a:solidFill>
                <a:latin typeface="Arial Narrow" pitchFamily="34" charset="0"/>
              </a:rPr>
              <a:t>IPCRG Research Needs Statement</a:t>
            </a:r>
          </a:p>
        </p:txBody>
      </p:sp>
      <p:sp>
        <p:nvSpPr>
          <p:cNvPr id="12" name="Rectangle 13"/>
          <p:cNvSpPr>
            <a:spLocks noChangeArrowheads="1"/>
          </p:cNvSpPr>
          <p:nvPr/>
        </p:nvSpPr>
        <p:spPr bwMode="auto">
          <a:xfrm>
            <a:off x="5940152" y="332656"/>
            <a:ext cx="2981715" cy="2554545"/>
          </a:xfrm>
          <a:prstGeom prst="rect">
            <a:avLst/>
          </a:prstGeom>
          <a:noFill/>
          <a:ln w="19050">
            <a:solidFill>
              <a:srgbClr val="074B88"/>
            </a:solidFill>
            <a:miter lim="800000"/>
            <a:headEnd/>
            <a:tailEnd/>
          </a:ln>
        </p:spPr>
        <p:txBody>
          <a:bodyPr wrap="square">
            <a:spAutoFit/>
          </a:bodyPr>
          <a:lstStyle/>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Osman </a:t>
            </a:r>
            <a:r>
              <a:rPr lang="en-GB" sz="2000" dirty="0" smtClean="0">
                <a:solidFill>
                  <a:srgbClr val="000000"/>
                </a:solidFill>
                <a:latin typeface="Arial Narrow" pitchFamily="34" charset="0"/>
                <a:cs typeface="Times New Roman" pitchFamily="18" charset="0"/>
              </a:rPr>
              <a:t>Yusuf</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Mike </a:t>
            </a:r>
            <a:r>
              <a:rPr lang="en-GB" sz="2000" dirty="0" smtClean="0">
                <a:solidFill>
                  <a:srgbClr val="000000"/>
                </a:solidFill>
                <a:latin typeface="Arial Narrow" pitchFamily="34" charset="0"/>
                <a:cs typeface="Times New Roman" pitchFamily="18" charset="0"/>
              </a:rPr>
              <a:t>Thomas</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Anders </a:t>
            </a:r>
            <a:r>
              <a:rPr lang="en-GB" sz="2000" dirty="0" smtClean="0">
                <a:solidFill>
                  <a:srgbClr val="000000"/>
                </a:solidFill>
                <a:latin typeface="Arial Narrow" pitchFamily="34" charset="0"/>
                <a:cs typeface="Times New Roman" pitchFamily="18" charset="0"/>
              </a:rPr>
              <a:t>Ostrem</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Ioanna </a:t>
            </a:r>
            <a:r>
              <a:rPr lang="en-GB" sz="2000" dirty="0" smtClean="0">
                <a:solidFill>
                  <a:srgbClr val="000000"/>
                </a:solidFill>
                <a:latin typeface="Arial Narrow" pitchFamily="34" charset="0"/>
                <a:cs typeface="Times New Roman" pitchFamily="18" charset="0"/>
              </a:rPr>
              <a:t>Tsiligianni</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Björn </a:t>
            </a:r>
            <a:r>
              <a:rPr lang="en-GB" sz="2000" dirty="0" smtClean="0">
                <a:solidFill>
                  <a:srgbClr val="000000"/>
                </a:solidFill>
                <a:latin typeface="Arial Narrow" pitchFamily="34" charset="0"/>
                <a:cs typeface="Times New Roman" pitchFamily="18" charset="0"/>
              </a:rPr>
              <a:t>Ställberg</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Miguel </a:t>
            </a:r>
            <a:r>
              <a:rPr lang="en-GB" sz="2000" dirty="0" smtClean="0">
                <a:solidFill>
                  <a:srgbClr val="000000"/>
                </a:solidFill>
                <a:latin typeface="Arial Narrow" pitchFamily="34" charset="0"/>
                <a:cs typeface="Times New Roman" pitchFamily="18" charset="0"/>
              </a:rPr>
              <a:t>Roman-Rodriguez</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Sian </a:t>
            </a:r>
            <a:r>
              <a:rPr lang="en-GB" sz="2000" dirty="0" smtClean="0">
                <a:solidFill>
                  <a:srgbClr val="000000"/>
                </a:solidFill>
                <a:latin typeface="Arial Narrow" pitchFamily="34" charset="0"/>
                <a:cs typeface="Times New Roman" pitchFamily="18" charset="0"/>
              </a:rPr>
              <a:t>Williams</a:t>
            </a:r>
            <a:endParaRPr lang="en-GB" sz="2000" dirty="0">
              <a:solidFill>
                <a:srgbClr val="000000"/>
              </a:solidFill>
              <a:latin typeface="Arial Narrow" pitchFamily="34" charset="0"/>
              <a:cs typeface="Times New Roman" pitchFamily="18" charset="0"/>
            </a:endParaRPr>
          </a:p>
          <a:p>
            <a:pPr marL="365125" indent="-365125">
              <a:buClr>
                <a:srgbClr val="FC1721"/>
              </a:buClr>
              <a:buSzPct val="150000"/>
              <a:buFont typeface="Arial" charset="0"/>
              <a:buChar char="•"/>
            </a:pPr>
            <a:r>
              <a:rPr lang="en-GB" sz="2000" dirty="0">
                <a:solidFill>
                  <a:srgbClr val="000000"/>
                </a:solidFill>
                <a:latin typeface="Arial Narrow" pitchFamily="34" charset="0"/>
                <a:cs typeface="Times New Roman" pitchFamily="18" charset="0"/>
              </a:rPr>
              <a:t>Hilary </a:t>
            </a:r>
            <a:r>
              <a:rPr lang="en-GB" sz="2000" dirty="0" smtClean="0">
                <a:solidFill>
                  <a:srgbClr val="000000"/>
                </a:solidFill>
                <a:latin typeface="Arial Narrow" pitchFamily="34" charset="0"/>
                <a:cs typeface="Times New Roman" pitchFamily="18" charset="0"/>
              </a:rPr>
              <a:t>Pinnock</a:t>
            </a:r>
            <a:endParaRPr lang="en-GB" sz="2000" dirty="0">
              <a:solidFill>
                <a:srgbClr val="000000"/>
              </a:solidFill>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01600" y="3722688"/>
            <a:ext cx="2957513" cy="1938337"/>
          </a:xfrm>
          <a:prstGeom prst="rect">
            <a:avLst/>
          </a:prstGeom>
          <a:noFill/>
          <a:ln>
            <a:solidFill>
              <a:srgbClr val="074B88"/>
            </a:solidFill>
          </a:ln>
        </p:spPr>
        <p:txBody>
          <a:bodyPr wrap="none">
            <a:spAutoFit/>
          </a:bodyPr>
          <a:lstStyle/>
          <a:p>
            <a:pPr>
              <a:defRPr/>
            </a:pPr>
            <a:r>
              <a:rPr lang="en-GB" dirty="0">
                <a:solidFill>
                  <a:srgbClr val="FC1721"/>
                </a:solidFill>
                <a:latin typeface="+mn-lt"/>
              </a:rPr>
              <a:t>Prevention</a:t>
            </a:r>
          </a:p>
          <a:p>
            <a:pPr>
              <a:defRPr/>
            </a:pPr>
            <a:r>
              <a:rPr lang="en-GB" dirty="0">
                <a:solidFill>
                  <a:srgbClr val="FC1721"/>
                </a:solidFill>
                <a:latin typeface="+mn-lt"/>
              </a:rPr>
              <a:t>Diagnosis</a:t>
            </a:r>
          </a:p>
          <a:p>
            <a:pPr>
              <a:defRPr/>
            </a:pPr>
            <a:r>
              <a:rPr lang="en-GB" dirty="0">
                <a:solidFill>
                  <a:srgbClr val="FC1721"/>
                </a:solidFill>
                <a:latin typeface="+mn-lt"/>
              </a:rPr>
              <a:t>Management</a:t>
            </a:r>
          </a:p>
          <a:p>
            <a:pPr>
              <a:defRPr/>
            </a:pPr>
            <a:r>
              <a:rPr lang="en-GB" dirty="0">
                <a:solidFill>
                  <a:srgbClr val="FC1721"/>
                </a:solidFill>
                <a:latin typeface="+mn-lt"/>
              </a:rPr>
              <a:t>Self-management</a:t>
            </a:r>
          </a:p>
          <a:p>
            <a:pPr>
              <a:defRPr/>
            </a:pPr>
            <a:r>
              <a:rPr lang="en-GB" dirty="0">
                <a:solidFill>
                  <a:srgbClr val="FC1721"/>
                </a:solidFill>
                <a:latin typeface="+mn-lt"/>
              </a:rPr>
              <a:t>Organisation of care</a:t>
            </a:r>
          </a:p>
        </p:txBody>
      </p:sp>
      <p:grpSp>
        <p:nvGrpSpPr>
          <p:cNvPr id="2" name="Group 40"/>
          <p:cNvGrpSpPr>
            <a:grpSpLocks/>
          </p:cNvGrpSpPr>
          <p:nvPr/>
        </p:nvGrpSpPr>
        <p:grpSpPr bwMode="auto">
          <a:xfrm>
            <a:off x="2157413" y="1557338"/>
            <a:ext cx="6878637" cy="4394200"/>
            <a:chOff x="1810867" y="1556792"/>
            <a:chExt cx="6879681" cy="4394743"/>
          </a:xfrm>
        </p:grpSpPr>
        <p:grpSp>
          <p:nvGrpSpPr>
            <p:cNvPr id="12300" name="Group 34"/>
            <p:cNvGrpSpPr>
              <a:grpSpLocks/>
            </p:cNvGrpSpPr>
            <p:nvPr/>
          </p:nvGrpSpPr>
          <p:grpSpPr bwMode="auto">
            <a:xfrm>
              <a:off x="1810867" y="2604171"/>
              <a:ext cx="1428750" cy="1819279"/>
              <a:chOff x="1810857" y="2604159"/>
              <a:chExt cx="1428760" cy="1819292"/>
            </a:xfrm>
          </p:grpSpPr>
          <p:sp>
            <p:nvSpPr>
              <p:cNvPr id="18" name="Rectangle 17"/>
              <p:cNvSpPr/>
              <p:nvPr/>
            </p:nvSpPr>
            <p:spPr bwMode="auto">
              <a:xfrm>
                <a:off x="1810857" y="2638000"/>
                <a:ext cx="1428977" cy="178617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12327" name="Group 24"/>
              <p:cNvGrpSpPr>
                <a:grpSpLocks/>
              </p:cNvGrpSpPr>
              <p:nvPr/>
            </p:nvGrpSpPr>
            <p:grpSpPr bwMode="auto">
              <a:xfrm>
                <a:off x="1882323" y="2604159"/>
                <a:ext cx="1282700" cy="1747835"/>
                <a:chOff x="1883066" y="2318867"/>
                <a:chExt cx="1283414" cy="1747525"/>
              </a:xfrm>
            </p:grpSpPr>
            <p:sp>
              <p:nvSpPr>
                <p:cNvPr id="12328" name="TextBox 10"/>
                <p:cNvSpPr txBox="1">
                  <a:spLocks noChangeArrowheads="1"/>
                </p:cNvSpPr>
                <p:nvPr/>
              </p:nvSpPr>
              <p:spPr bwMode="auto">
                <a:xfrm>
                  <a:off x="1883067" y="2318867"/>
                  <a:ext cx="1228221" cy="461665"/>
                </a:xfrm>
                <a:prstGeom prst="rect">
                  <a:avLst/>
                </a:prstGeom>
                <a:noFill/>
                <a:ln w="9525">
                  <a:noFill/>
                  <a:miter lim="800000"/>
                  <a:headEnd/>
                  <a:tailEnd/>
                </a:ln>
              </p:spPr>
              <p:txBody>
                <a:bodyPr wrap="none">
                  <a:spAutoFit/>
                </a:bodyPr>
                <a:lstStyle/>
                <a:p>
                  <a:r>
                    <a:rPr lang="en-GB">
                      <a:latin typeface="Arial" charset="0"/>
                      <a:cs typeface="Arial" charset="0"/>
                    </a:rPr>
                    <a:t>Asthma</a:t>
                  </a:r>
                </a:p>
              </p:txBody>
            </p:sp>
            <p:pic>
              <p:nvPicPr>
                <p:cNvPr id="12329" name="Picture 15" descr="Sweden 1 - cropped square.jpg"/>
                <p:cNvPicPr>
                  <a:picLocks noChangeAspect="1"/>
                </p:cNvPicPr>
                <p:nvPr/>
              </p:nvPicPr>
              <p:blipFill>
                <a:blip r:embed="rId3" cstate="print"/>
                <a:srcRect/>
                <a:stretch>
                  <a:fillRect/>
                </a:stretch>
              </p:blipFill>
              <p:spPr bwMode="auto">
                <a:xfrm>
                  <a:off x="1883066" y="2780532"/>
                  <a:ext cx="1283414" cy="1285860"/>
                </a:xfrm>
                <a:prstGeom prst="rect">
                  <a:avLst/>
                </a:prstGeom>
                <a:noFill/>
                <a:ln w="9525">
                  <a:noFill/>
                  <a:miter lim="800000"/>
                  <a:headEnd/>
                  <a:tailEnd/>
                </a:ln>
              </p:spPr>
            </p:pic>
          </p:grpSp>
        </p:grpSp>
        <p:grpSp>
          <p:nvGrpSpPr>
            <p:cNvPr id="12301" name="Group 36"/>
            <p:cNvGrpSpPr>
              <a:grpSpLocks/>
            </p:cNvGrpSpPr>
            <p:nvPr/>
          </p:nvGrpSpPr>
          <p:grpSpPr bwMode="auto">
            <a:xfrm>
              <a:off x="3404376" y="1781374"/>
              <a:ext cx="1428750" cy="1819273"/>
              <a:chOff x="3261490" y="1781453"/>
              <a:chExt cx="1428760" cy="1818976"/>
            </a:xfrm>
          </p:grpSpPr>
          <p:sp>
            <p:nvSpPr>
              <p:cNvPr id="23" name="Rectangle 22"/>
              <p:cNvSpPr/>
              <p:nvPr/>
            </p:nvSpPr>
            <p:spPr bwMode="auto">
              <a:xfrm>
                <a:off x="3262073" y="1780736"/>
                <a:ext cx="1427389" cy="178586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12323" name="Group 26"/>
              <p:cNvGrpSpPr>
                <a:grpSpLocks/>
              </p:cNvGrpSpPr>
              <p:nvPr/>
            </p:nvGrpSpPr>
            <p:grpSpPr bwMode="auto">
              <a:xfrm>
                <a:off x="3332928" y="1814493"/>
                <a:ext cx="1313918" cy="1785936"/>
                <a:chOff x="3332690" y="1710013"/>
                <a:chExt cx="1313705" cy="1785951"/>
              </a:xfrm>
            </p:grpSpPr>
            <p:sp>
              <p:nvSpPr>
                <p:cNvPr id="12324" name="TextBox 14"/>
                <p:cNvSpPr txBox="1">
                  <a:spLocks noChangeArrowheads="1"/>
                </p:cNvSpPr>
                <p:nvPr/>
              </p:nvSpPr>
              <p:spPr bwMode="auto">
                <a:xfrm>
                  <a:off x="3332690" y="3034300"/>
                  <a:ext cx="1074334" cy="461664"/>
                </a:xfrm>
                <a:prstGeom prst="rect">
                  <a:avLst/>
                </a:prstGeom>
                <a:noFill/>
                <a:ln w="9525">
                  <a:noFill/>
                  <a:miter lim="800000"/>
                  <a:headEnd/>
                  <a:tailEnd/>
                </a:ln>
              </p:spPr>
              <p:txBody>
                <a:bodyPr wrap="none">
                  <a:spAutoFit/>
                </a:bodyPr>
                <a:lstStyle/>
                <a:p>
                  <a:r>
                    <a:rPr lang="en-GB">
                      <a:latin typeface="Arial" charset="0"/>
                      <a:cs typeface="Arial" charset="0"/>
                    </a:rPr>
                    <a:t>COPD</a:t>
                  </a:r>
                </a:p>
              </p:txBody>
            </p:sp>
            <p:pic>
              <p:nvPicPr>
                <p:cNvPr id="12325" name="Picture 18" descr="Vietnam 2 - cropped square.jpg"/>
                <p:cNvPicPr>
                  <a:picLocks noChangeAspect="1"/>
                </p:cNvPicPr>
                <p:nvPr/>
              </p:nvPicPr>
              <p:blipFill>
                <a:blip r:embed="rId4" cstate="print"/>
                <a:srcRect/>
                <a:stretch>
                  <a:fillRect/>
                </a:stretch>
              </p:blipFill>
              <p:spPr bwMode="auto">
                <a:xfrm>
                  <a:off x="3332708" y="1710013"/>
                  <a:ext cx="1313687" cy="1285880"/>
                </a:xfrm>
                <a:prstGeom prst="rect">
                  <a:avLst/>
                </a:prstGeom>
                <a:noFill/>
                <a:ln w="9525">
                  <a:noFill/>
                  <a:miter lim="800000"/>
                  <a:headEnd/>
                  <a:tailEnd/>
                </a:ln>
              </p:spPr>
            </p:pic>
          </p:grpSp>
        </p:grpSp>
        <p:grpSp>
          <p:nvGrpSpPr>
            <p:cNvPr id="12302" name="Group 40"/>
            <p:cNvGrpSpPr>
              <a:grpSpLocks/>
            </p:cNvGrpSpPr>
            <p:nvPr/>
          </p:nvGrpSpPr>
          <p:grpSpPr bwMode="auto">
            <a:xfrm>
              <a:off x="6930010" y="3500438"/>
              <a:ext cx="1760538" cy="2451097"/>
              <a:chOff x="7098429" y="3786189"/>
              <a:chExt cx="1760418" cy="2450474"/>
            </a:xfrm>
          </p:grpSpPr>
          <p:sp>
            <p:nvSpPr>
              <p:cNvPr id="28" name="Rectangle 27"/>
              <p:cNvSpPr/>
              <p:nvPr/>
            </p:nvSpPr>
            <p:spPr bwMode="auto">
              <a:xfrm>
                <a:off x="7144204" y="3785883"/>
                <a:ext cx="1649551" cy="240316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12319" name="Group 28"/>
              <p:cNvGrpSpPr>
                <a:grpSpLocks/>
              </p:cNvGrpSpPr>
              <p:nvPr/>
            </p:nvGrpSpPr>
            <p:grpSpPr bwMode="auto">
              <a:xfrm>
                <a:off x="7098429" y="3857624"/>
                <a:ext cx="1760418" cy="2379039"/>
                <a:chOff x="7098591" y="3452812"/>
                <a:chExt cx="1760578" cy="2378701"/>
              </a:xfrm>
            </p:grpSpPr>
            <p:sp>
              <p:nvSpPr>
                <p:cNvPr id="12320" name="TextBox 11"/>
                <p:cNvSpPr txBox="1">
                  <a:spLocks noChangeArrowheads="1"/>
                </p:cNvSpPr>
                <p:nvPr/>
              </p:nvSpPr>
              <p:spPr bwMode="auto">
                <a:xfrm>
                  <a:off x="7098591" y="5000634"/>
                  <a:ext cx="1760578" cy="830879"/>
                </a:xfrm>
                <a:prstGeom prst="rect">
                  <a:avLst/>
                </a:prstGeom>
                <a:noFill/>
                <a:ln w="9525">
                  <a:noFill/>
                  <a:miter lim="800000"/>
                  <a:headEnd/>
                  <a:tailEnd/>
                </a:ln>
              </p:spPr>
              <p:txBody>
                <a:bodyPr wrap="none">
                  <a:spAutoFit/>
                </a:bodyPr>
                <a:lstStyle/>
                <a:p>
                  <a:r>
                    <a:rPr lang="en-GB">
                      <a:latin typeface="Arial" charset="0"/>
                      <a:cs typeface="Arial" charset="0"/>
                    </a:rPr>
                    <a:t>Respiratory</a:t>
                  </a:r>
                </a:p>
                <a:p>
                  <a:r>
                    <a:rPr lang="en-GB">
                      <a:latin typeface="Arial" charset="0"/>
                      <a:cs typeface="Arial" charset="0"/>
                    </a:rPr>
                    <a:t>infections</a:t>
                  </a:r>
                </a:p>
              </p:txBody>
            </p:sp>
            <p:pic>
              <p:nvPicPr>
                <p:cNvPr id="12321" name="Picture 21" descr="Bangladesh_boy_jpg.JPG"/>
                <p:cNvPicPr>
                  <a:picLocks noChangeAspect="1"/>
                </p:cNvPicPr>
                <p:nvPr/>
              </p:nvPicPr>
              <p:blipFill>
                <a:blip r:embed="rId5" cstate="print"/>
                <a:srcRect l="20268" r="21875" b="14642"/>
                <a:stretch>
                  <a:fillRect/>
                </a:stretch>
              </p:blipFill>
              <p:spPr bwMode="auto">
                <a:xfrm>
                  <a:off x="7215779" y="3452812"/>
                  <a:ext cx="1398876" cy="1547824"/>
                </a:xfrm>
                <a:prstGeom prst="rect">
                  <a:avLst/>
                </a:prstGeom>
                <a:noFill/>
                <a:ln w="9525">
                  <a:noFill/>
                  <a:miter lim="800000"/>
                  <a:headEnd/>
                  <a:tailEnd/>
                </a:ln>
              </p:spPr>
            </p:pic>
          </p:grpSp>
        </p:grpSp>
        <p:grpSp>
          <p:nvGrpSpPr>
            <p:cNvPr id="12303" name="Group 38"/>
            <p:cNvGrpSpPr>
              <a:grpSpLocks/>
            </p:cNvGrpSpPr>
            <p:nvPr/>
          </p:nvGrpSpPr>
          <p:grpSpPr bwMode="auto">
            <a:xfrm>
              <a:off x="4514082" y="3789041"/>
              <a:ext cx="1882775" cy="2117721"/>
              <a:chOff x="4204114" y="3788953"/>
              <a:chExt cx="1882247" cy="2117087"/>
            </a:xfrm>
          </p:grpSpPr>
          <p:sp>
            <p:nvSpPr>
              <p:cNvPr id="33" name="Rectangle 32"/>
              <p:cNvSpPr/>
              <p:nvPr/>
            </p:nvSpPr>
            <p:spPr bwMode="auto">
              <a:xfrm>
                <a:off x="4225456" y="3789005"/>
                <a:ext cx="1839675" cy="206814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12315" name="Group 27"/>
              <p:cNvGrpSpPr>
                <a:grpSpLocks/>
              </p:cNvGrpSpPr>
              <p:nvPr/>
            </p:nvGrpSpPr>
            <p:grpSpPr bwMode="auto">
              <a:xfrm>
                <a:off x="4204114" y="3860389"/>
                <a:ext cx="1882247" cy="2045651"/>
                <a:chOff x="5925103" y="2145826"/>
                <a:chExt cx="1882145" cy="2045299"/>
              </a:xfrm>
            </p:grpSpPr>
            <p:sp>
              <p:nvSpPr>
                <p:cNvPr id="12316" name="TextBox 12"/>
                <p:cNvSpPr txBox="1">
                  <a:spLocks noChangeArrowheads="1"/>
                </p:cNvSpPr>
                <p:nvPr/>
              </p:nvSpPr>
              <p:spPr bwMode="auto">
                <a:xfrm>
                  <a:off x="5925103" y="3360271"/>
                  <a:ext cx="1882145" cy="830854"/>
                </a:xfrm>
                <a:prstGeom prst="rect">
                  <a:avLst/>
                </a:prstGeom>
                <a:noFill/>
                <a:ln w="9525">
                  <a:noFill/>
                  <a:miter lim="800000"/>
                  <a:headEnd/>
                  <a:tailEnd/>
                </a:ln>
              </p:spPr>
              <p:txBody>
                <a:bodyPr wrap="none">
                  <a:spAutoFit/>
                </a:bodyPr>
                <a:lstStyle/>
                <a:p>
                  <a:r>
                    <a:rPr lang="en-GB">
                      <a:latin typeface="Arial" charset="0"/>
                      <a:cs typeface="Arial" charset="0"/>
                    </a:rPr>
                    <a:t>Tobacco </a:t>
                  </a:r>
                </a:p>
                <a:p>
                  <a:r>
                    <a:rPr lang="en-GB">
                      <a:latin typeface="Arial" charset="0"/>
                      <a:cs typeface="Arial" charset="0"/>
                    </a:rPr>
                    <a:t>dependence</a:t>
                  </a:r>
                </a:p>
              </p:txBody>
            </p:sp>
            <p:pic>
              <p:nvPicPr>
                <p:cNvPr id="12317" name="Picture 22" descr="Greece 4.JPG"/>
                <p:cNvPicPr>
                  <a:picLocks noChangeAspect="1"/>
                </p:cNvPicPr>
                <p:nvPr/>
              </p:nvPicPr>
              <p:blipFill>
                <a:blip r:embed="rId6" cstate="print"/>
                <a:srcRect l="6250" r="13281"/>
                <a:stretch>
                  <a:fillRect/>
                </a:stretch>
              </p:blipFill>
              <p:spPr bwMode="auto">
                <a:xfrm>
                  <a:off x="6010707" y="2145826"/>
                  <a:ext cx="1714512" cy="1198485"/>
                </a:xfrm>
                <a:prstGeom prst="rect">
                  <a:avLst/>
                </a:prstGeom>
                <a:noFill/>
                <a:ln w="9525">
                  <a:noFill/>
                  <a:miter lim="800000"/>
                  <a:headEnd/>
                  <a:tailEnd/>
                </a:ln>
              </p:spPr>
            </p:pic>
          </p:grpSp>
        </p:grpSp>
        <p:grpSp>
          <p:nvGrpSpPr>
            <p:cNvPr id="12304" name="Group 32"/>
            <p:cNvGrpSpPr>
              <a:grpSpLocks/>
            </p:cNvGrpSpPr>
            <p:nvPr/>
          </p:nvGrpSpPr>
          <p:grpSpPr bwMode="auto">
            <a:xfrm>
              <a:off x="5754966" y="1571625"/>
              <a:ext cx="2214563" cy="1714500"/>
              <a:chOff x="6255035" y="1928802"/>
              <a:chExt cx="2214586" cy="1714512"/>
            </a:xfrm>
          </p:grpSpPr>
          <p:sp>
            <p:nvSpPr>
              <p:cNvPr id="38" name="Rectangle 37"/>
              <p:cNvSpPr/>
              <p:nvPr/>
            </p:nvSpPr>
            <p:spPr bwMode="auto">
              <a:xfrm>
                <a:off x="6254885" y="1928258"/>
                <a:ext cx="2214921" cy="171472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12311" name="Group 25"/>
              <p:cNvGrpSpPr>
                <a:grpSpLocks/>
              </p:cNvGrpSpPr>
              <p:nvPr/>
            </p:nvGrpSpPr>
            <p:grpSpPr bwMode="auto">
              <a:xfrm>
                <a:off x="6255036" y="1928815"/>
                <a:ext cx="2171700" cy="1676401"/>
                <a:chOff x="3897740" y="3681715"/>
                <a:chExt cx="2172390" cy="1676111"/>
              </a:xfrm>
            </p:grpSpPr>
            <p:sp>
              <p:nvSpPr>
                <p:cNvPr id="12312" name="TextBox 13"/>
                <p:cNvSpPr txBox="1">
                  <a:spLocks noChangeArrowheads="1"/>
                </p:cNvSpPr>
                <p:nvPr/>
              </p:nvSpPr>
              <p:spPr bwMode="auto">
                <a:xfrm>
                  <a:off x="3897740" y="3681715"/>
                  <a:ext cx="2172390" cy="461665"/>
                </a:xfrm>
                <a:prstGeom prst="rect">
                  <a:avLst/>
                </a:prstGeom>
                <a:noFill/>
                <a:ln w="9525">
                  <a:noFill/>
                  <a:miter lim="800000"/>
                  <a:headEnd/>
                  <a:tailEnd/>
                </a:ln>
              </p:spPr>
              <p:txBody>
                <a:bodyPr wrap="none">
                  <a:spAutoFit/>
                </a:bodyPr>
                <a:lstStyle/>
                <a:p>
                  <a:r>
                    <a:rPr lang="en-GB">
                      <a:latin typeface="Arial" charset="0"/>
                      <a:cs typeface="Arial" charset="0"/>
                    </a:rPr>
                    <a:t>Allergic rhinitis</a:t>
                  </a:r>
                </a:p>
              </p:txBody>
            </p:sp>
            <p:pic>
              <p:nvPicPr>
                <p:cNvPr id="12313" name="Picture 23" descr="Pakistan 5.JPG"/>
                <p:cNvPicPr>
                  <a:picLocks noChangeAspect="1"/>
                </p:cNvPicPr>
                <p:nvPr/>
              </p:nvPicPr>
              <p:blipFill>
                <a:blip r:embed="rId7" cstate="print"/>
                <a:srcRect l="9875" t="6500" r="17624" b="16833"/>
                <a:stretch>
                  <a:fillRect/>
                </a:stretch>
              </p:blipFill>
              <p:spPr bwMode="auto">
                <a:xfrm>
                  <a:off x="3938624" y="4143380"/>
                  <a:ext cx="1531258" cy="1214446"/>
                </a:xfrm>
                <a:prstGeom prst="rect">
                  <a:avLst/>
                </a:prstGeom>
                <a:noFill/>
                <a:ln w="9525">
                  <a:noFill/>
                  <a:miter lim="800000"/>
                  <a:headEnd/>
                  <a:tailEnd/>
                </a:ln>
              </p:spPr>
            </p:pic>
          </p:grpSp>
        </p:grpSp>
        <p:sp>
          <p:nvSpPr>
            <p:cNvPr id="35" name="TextBox 34"/>
            <p:cNvSpPr txBox="1"/>
            <p:nvPr/>
          </p:nvSpPr>
          <p:spPr>
            <a:xfrm>
              <a:off x="3023901" y="3935161"/>
              <a:ext cx="698606" cy="646192"/>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47</a:t>
              </a:r>
            </a:p>
          </p:txBody>
        </p:sp>
        <p:sp>
          <p:nvSpPr>
            <p:cNvPr id="36" name="TextBox 35"/>
            <p:cNvSpPr txBox="1"/>
            <p:nvPr/>
          </p:nvSpPr>
          <p:spPr>
            <a:xfrm>
              <a:off x="7704561" y="2564979"/>
              <a:ext cx="698606" cy="646193"/>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26</a:t>
              </a:r>
            </a:p>
          </p:txBody>
        </p:sp>
        <p:sp>
          <p:nvSpPr>
            <p:cNvPr id="37" name="TextBox 36"/>
            <p:cNvSpPr txBox="1"/>
            <p:nvPr/>
          </p:nvSpPr>
          <p:spPr>
            <a:xfrm>
              <a:off x="4679914" y="1556792"/>
              <a:ext cx="698606" cy="646192"/>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35</a:t>
              </a:r>
            </a:p>
          </p:txBody>
        </p:sp>
        <p:sp>
          <p:nvSpPr>
            <p:cNvPr id="39" name="TextBox 38"/>
            <p:cNvSpPr txBox="1"/>
            <p:nvPr/>
          </p:nvSpPr>
          <p:spPr>
            <a:xfrm>
              <a:off x="6046960" y="4941760"/>
              <a:ext cx="697018" cy="646192"/>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16</a:t>
              </a:r>
            </a:p>
          </p:txBody>
        </p:sp>
        <p:sp>
          <p:nvSpPr>
            <p:cNvPr id="40" name="TextBox 39"/>
            <p:cNvSpPr txBox="1"/>
            <p:nvPr/>
          </p:nvSpPr>
          <p:spPr>
            <a:xfrm>
              <a:off x="6516931" y="3644612"/>
              <a:ext cx="697018" cy="646193"/>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21</a:t>
              </a:r>
            </a:p>
          </p:txBody>
        </p:sp>
      </p:grpSp>
      <p:sp>
        <p:nvSpPr>
          <p:cNvPr id="12292"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12293"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Research Needs Statement 2010</a:t>
            </a:r>
            <a:endParaRPr lang="en-GB" sz="1400">
              <a:latin typeface="Arial" charset="0"/>
            </a:endParaRPr>
          </a:p>
        </p:txBody>
      </p:sp>
      <p:pic>
        <p:nvPicPr>
          <p:cNvPr id="12294" name="Picture 8" descr="IMGP4022.JPG"/>
          <p:cNvPicPr>
            <a:picLocks noChangeAspect="1"/>
          </p:cNvPicPr>
          <p:nvPr/>
        </p:nvPicPr>
        <p:blipFill>
          <a:blip r:embed="rId8"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12295" name="Picture 8" descr="Picture2.jpg"/>
          <p:cNvPicPr>
            <a:picLocks noChangeAspect="1"/>
          </p:cNvPicPr>
          <p:nvPr/>
        </p:nvPicPr>
        <p:blipFill>
          <a:blip r:embed="rId9"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12296" name="Picture 6" descr="IMG_3627.JPG"/>
          <p:cNvPicPr>
            <a:picLocks noChangeAspect="1"/>
          </p:cNvPicPr>
          <p:nvPr/>
        </p:nvPicPr>
        <p:blipFill>
          <a:blip r:embed="rId10"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12297" name="Picture 5" descr="DSC01775.JPG"/>
          <p:cNvPicPr>
            <a:picLocks noChangeAspect="1"/>
          </p:cNvPicPr>
          <p:nvPr/>
        </p:nvPicPr>
        <p:blipFill>
          <a:blip r:embed="rId11"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12298" name="Picture 12" descr="IPCRG Logo (large file).tif"/>
          <p:cNvPicPr>
            <a:picLocks noChangeAspect="1"/>
          </p:cNvPicPr>
          <p:nvPr/>
        </p:nvPicPr>
        <p:blipFill>
          <a:blip r:embed="rId12"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4056063" y="857250"/>
            <a:ext cx="4467225" cy="646113"/>
          </a:xfrm>
          <a:prstGeom prst="rect">
            <a:avLst/>
          </a:prstGeom>
          <a:noFill/>
        </p:spPr>
        <p:txBody>
          <a:bodyPr wrap="none">
            <a:spAutoFit/>
          </a:bodyPr>
          <a:lstStyle/>
          <a:p>
            <a:pPr algn="r">
              <a:defRPr/>
            </a:pPr>
            <a:r>
              <a:rPr lang="en-GB" sz="3600" b="1" dirty="0">
                <a:solidFill>
                  <a:srgbClr val="FC1721"/>
                </a:solidFill>
                <a:latin typeface="+mn-lt"/>
              </a:rPr>
              <a:t>145 research needs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2157413" y="1557338"/>
            <a:ext cx="6878637" cy="4394200"/>
            <a:chOff x="1810867" y="1556792"/>
            <a:chExt cx="6879681" cy="4394743"/>
          </a:xfrm>
        </p:grpSpPr>
        <p:grpSp>
          <p:nvGrpSpPr>
            <p:cNvPr id="3" name="Group 34"/>
            <p:cNvGrpSpPr>
              <a:grpSpLocks/>
            </p:cNvGrpSpPr>
            <p:nvPr/>
          </p:nvGrpSpPr>
          <p:grpSpPr bwMode="auto">
            <a:xfrm>
              <a:off x="1810867" y="2604171"/>
              <a:ext cx="1428750" cy="1819279"/>
              <a:chOff x="1810857" y="2604159"/>
              <a:chExt cx="1428760" cy="1819292"/>
            </a:xfrm>
          </p:grpSpPr>
          <p:sp>
            <p:nvSpPr>
              <p:cNvPr id="18" name="Rectangle 17"/>
              <p:cNvSpPr/>
              <p:nvPr/>
            </p:nvSpPr>
            <p:spPr bwMode="auto">
              <a:xfrm>
                <a:off x="1810857" y="2638000"/>
                <a:ext cx="1428977" cy="178617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4" name="Group 24"/>
              <p:cNvGrpSpPr>
                <a:grpSpLocks/>
              </p:cNvGrpSpPr>
              <p:nvPr/>
            </p:nvGrpSpPr>
            <p:grpSpPr bwMode="auto">
              <a:xfrm>
                <a:off x="1882323" y="2604159"/>
                <a:ext cx="1282700" cy="1747835"/>
                <a:chOff x="1883066" y="2318867"/>
                <a:chExt cx="1283414" cy="1747525"/>
              </a:xfrm>
            </p:grpSpPr>
            <p:sp>
              <p:nvSpPr>
                <p:cNvPr id="12328" name="TextBox 10"/>
                <p:cNvSpPr txBox="1">
                  <a:spLocks noChangeArrowheads="1"/>
                </p:cNvSpPr>
                <p:nvPr/>
              </p:nvSpPr>
              <p:spPr bwMode="auto">
                <a:xfrm>
                  <a:off x="1883067" y="2318867"/>
                  <a:ext cx="1228221" cy="461665"/>
                </a:xfrm>
                <a:prstGeom prst="rect">
                  <a:avLst/>
                </a:prstGeom>
                <a:noFill/>
                <a:ln w="9525">
                  <a:noFill/>
                  <a:miter lim="800000"/>
                  <a:headEnd/>
                  <a:tailEnd/>
                </a:ln>
              </p:spPr>
              <p:txBody>
                <a:bodyPr wrap="none">
                  <a:spAutoFit/>
                </a:bodyPr>
                <a:lstStyle/>
                <a:p>
                  <a:r>
                    <a:rPr lang="en-GB">
                      <a:latin typeface="Arial" charset="0"/>
                      <a:cs typeface="Arial" charset="0"/>
                    </a:rPr>
                    <a:t>Asthma</a:t>
                  </a:r>
                </a:p>
              </p:txBody>
            </p:sp>
            <p:pic>
              <p:nvPicPr>
                <p:cNvPr id="12329" name="Picture 15" descr="Sweden 1 - cropped square.jpg"/>
                <p:cNvPicPr>
                  <a:picLocks noChangeAspect="1"/>
                </p:cNvPicPr>
                <p:nvPr/>
              </p:nvPicPr>
              <p:blipFill>
                <a:blip r:embed="rId3" cstate="print"/>
                <a:srcRect/>
                <a:stretch>
                  <a:fillRect/>
                </a:stretch>
              </p:blipFill>
              <p:spPr bwMode="auto">
                <a:xfrm>
                  <a:off x="1883066" y="2780532"/>
                  <a:ext cx="1283414" cy="1285860"/>
                </a:xfrm>
                <a:prstGeom prst="rect">
                  <a:avLst/>
                </a:prstGeom>
                <a:noFill/>
                <a:ln w="9525">
                  <a:noFill/>
                  <a:miter lim="800000"/>
                  <a:headEnd/>
                  <a:tailEnd/>
                </a:ln>
              </p:spPr>
            </p:pic>
          </p:grpSp>
        </p:grpSp>
        <p:grpSp>
          <p:nvGrpSpPr>
            <p:cNvPr id="5" name="Group 36"/>
            <p:cNvGrpSpPr>
              <a:grpSpLocks/>
            </p:cNvGrpSpPr>
            <p:nvPr/>
          </p:nvGrpSpPr>
          <p:grpSpPr bwMode="auto">
            <a:xfrm>
              <a:off x="3404376" y="1781374"/>
              <a:ext cx="1428750" cy="1819273"/>
              <a:chOff x="3261490" y="1781453"/>
              <a:chExt cx="1428760" cy="1818976"/>
            </a:xfrm>
          </p:grpSpPr>
          <p:sp>
            <p:nvSpPr>
              <p:cNvPr id="23" name="Rectangle 22"/>
              <p:cNvSpPr/>
              <p:nvPr/>
            </p:nvSpPr>
            <p:spPr bwMode="auto">
              <a:xfrm>
                <a:off x="3262073" y="1780736"/>
                <a:ext cx="1427389" cy="178586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6" name="Group 26"/>
              <p:cNvGrpSpPr>
                <a:grpSpLocks/>
              </p:cNvGrpSpPr>
              <p:nvPr/>
            </p:nvGrpSpPr>
            <p:grpSpPr bwMode="auto">
              <a:xfrm>
                <a:off x="3332928" y="1814493"/>
                <a:ext cx="1313918" cy="1785936"/>
                <a:chOff x="3332690" y="1710013"/>
                <a:chExt cx="1313705" cy="1785951"/>
              </a:xfrm>
            </p:grpSpPr>
            <p:sp>
              <p:nvSpPr>
                <p:cNvPr id="12324" name="TextBox 14"/>
                <p:cNvSpPr txBox="1">
                  <a:spLocks noChangeArrowheads="1"/>
                </p:cNvSpPr>
                <p:nvPr/>
              </p:nvSpPr>
              <p:spPr bwMode="auto">
                <a:xfrm>
                  <a:off x="3332690" y="3034300"/>
                  <a:ext cx="1074334" cy="461664"/>
                </a:xfrm>
                <a:prstGeom prst="rect">
                  <a:avLst/>
                </a:prstGeom>
                <a:noFill/>
                <a:ln w="9525">
                  <a:noFill/>
                  <a:miter lim="800000"/>
                  <a:headEnd/>
                  <a:tailEnd/>
                </a:ln>
              </p:spPr>
              <p:txBody>
                <a:bodyPr wrap="none">
                  <a:spAutoFit/>
                </a:bodyPr>
                <a:lstStyle/>
                <a:p>
                  <a:r>
                    <a:rPr lang="en-GB">
                      <a:latin typeface="Arial" charset="0"/>
                      <a:cs typeface="Arial" charset="0"/>
                    </a:rPr>
                    <a:t>COPD</a:t>
                  </a:r>
                </a:p>
              </p:txBody>
            </p:sp>
            <p:pic>
              <p:nvPicPr>
                <p:cNvPr id="12325" name="Picture 18" descr="Vietnam 2 - cropped square.jpg"/>
                <p:cNvPicPr>
                  <a:picLocks noChangeAspect="1"/>
                </p:cNvPicPr>
                <p:nvPr/>
              </p:nvPicPr>
              <p:blipFill>
                <a:blip r:embed="rId4" cstate="print"/>
                <a:srcRect/>
                <a:stretch>
                  <a:fillRect/>
                </a:stretch>
              </p:blipFill>
              <p:spPr bwMode="auto">
                <a:xfrm>
                  <a:off x="3332708" y="1710013"/>
                  <a:ext cx="1313687" cy="1285880"/>
                </a:xfrm>
                <a:prstGeom prst="rect">
                  <a:avLst/>
                </a:prstGeom>
                <a:noFill/>
                <a:ln w="9525">
                  <a:noFill/>
                  <a:miter lim="800000"/>
                  <a:headEnd/>
                  <a:tailEnd/>
                </a:ln>
              </p:spPr>
            </p:pic>
          </p:grpSp>
        </p:grpSp>
        <p:grpSp>
          <p:nvGrpSpPr>
            <p:cNvPr id="7" name="Group 40"/>
            <p:cNvGrpSpPr>
              <a:grpSpLocks/>
            </p:cNvGrpSpPr>
            <p:nvPr/>
          </p:nvGrpSpPr>
          <p:grpSpPr bwMode="auto">
            <a:xfrm>
              <a:off x="6930010" y="3500438"/>
              <a:ext cx="1760538" cy="2451097"/>
              <a:chOff x="7098429" y="3786189"/>
              <a:chExt cx="1760418" cy="2450474"/>
            </a:xfrm>
          </p:grpSpPr>
          <p:sp>
            <p:nvSpPr>
              <p:cNvPr id="28" name="Rectangle 27"/>
              <p:cNvSpPr/>
              <p:nvPr/>
            </p:nvSpPr>
            <p:spPr bwMode="auto">
              <a:xfrm>
                <a:off x="7144204" y="3785883"/>
                <a:ext cx="1649551" cy="240316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8" name="Group 28"/>
              <p:cNvGrpSpPr>
                <a:grpSpLocks/>
              </p:cNvGrpSpPr>
              <p:nvPr/>
            </p:nvGrpSpPr>
            <p:grpSpPr bwMode="auto">
              <a:xfrm>
                <a:off x="7098429" y="3857624"/>
                <a:ext cx="1760418" cy="2379039"/>
                <a:chOff x="7098591" y="3452812"/>
                <a:chExt cx="1760578" cy="2378701"/>
              </a:xfrm>
            </p:grpSpPr>
            <p:sp>
              <p:nvSpPr>
                <p:cNvPr id="12320" name="TextBox 11"/>
                <p:cNvSpPr txBox="1">
                  <a:spLocks noChangeArrowheads="1"/>
                </p:cNvSpPr>
                <p:nvPr/>
              </p:nvSpPr>
              <p:spPr bwMode="auto">
                <a:xfrm>
                  <a:off x="7098591" y="5000634"/>
                  <a:ext cx="1760578" cy="830879"/>
                </a:xfrm>
                <a:prstGeom prst="rect">
                  <a:avLst/>
                </a:prstGeom>
                <a:noFill/>
                <a:ln w="9525">
                  <a:noFill/>
                  <a:miter lim="800000"/>
                  <a:headEnd/>
                  <a:tailEnd/>
                </a:ln>
              </p:spPr>
              <p:txBody>
                <a:bodyPr wrap="none">
                  <a:spAutoFit/>
                </a:bodyPr>
                <a:lstStyle/>
                <a:p>
                  <a:r>
                    <a:rPr lang="en-GB">
                      <a:latin typeface="Arial" charset="0"/>
                      <a:cs typeface="Arial" charset="0"/>
                    </a:rPr>
                    <a:t>Respiratory</a:t>
                  </a:r>
                </a:p>
                <a:p>
                  <a:r>
                    <a:rPr lang="en-GB">
                      <a:latin typeface="Arial" charset="0"/>
                      <a:cs typeface="Arial" charset="0"/>
                    </a:rPr>
                    <a:t>infections</a:t>
                  </a:r>
                </a:p>
              </p:txBody>
            </p:sp>
            <p:pic>
              <p:nvPicPr>
                <p:cNvPr id="12321" name="Picture 21" descr="Bangladesh_boy_jpg.JPG"/>
                <p:cNvPicPr>
                  <a:picLocks noChangeAspect="1"/>
                </p:cNvPicPr>
                <p:nvPr/>
              </p:nvPicPr>
              <p:blipFill>
                <a:blip r:embed="rId5" cstate="print"/>
                <a:srcRect l="20268" r="21875" b="14642"/>
                <a:stretch>
                  <a:fillRect/>
                </a:stretch>
              </p:blipFill>
              <p:spPr bwMode="auto">
                <a:xfrm>
                  <a:off x="7215779" y="3452812"/>
                  <a:ext cx="1398876" cy="1547824"/>
                </a:xfrm>
                <a:prstGeom prst="rect">
                  <a:avLst/>
                </a:prstGeom>
                <a:noFill/>
                <a:ln w="9525">
                  <a:noFill/>
                  <a:miter lim="800000"/>
                  <a:headEnd/>
                  <a:tailEnd/>
                </a:ln>
              </p:spPr>
            </p:pic>
          </p:grpSp>
        </p:grpSp>
        <p:grpSp>
          <p:nvGrpSpPr>
            <p:cNvPr id="9" name="Group 38"/>
            <p:cNvGrpSpPr>
              <a:grpSpLocks/>
            </p:cNvGrpSpPr>
            <p:nvPr/>
          </p:nvGrpSpPr>
          <p:grpSpPr bwMode="auto">
            <a:xfrm>
              <a:off x="4514082" y="3789041"/>
              <a:ext cx="1882775" cy="2117721"/>
              <a:chOff x="4204114" y="3788953"/>
              <a:chExt cx="1882247" cy="2117087"/>
            </a:xfrm>
          </p:grpSpPr>
          <p:sp>
            <p:nvSpPr>
              <p:cNvPr id="33" name="Rectangle 32"/>
              <p:cNvSpPr/>
              <p:nvPr/>
            </p:nvSpPr>
            <p:spPr bwMode="auto">
              <a:xfrm>
                <a:off x="4225456" y="3789005"/>
                <a:ext cx="1839675" cy="206814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11" name="Group 27"/>
              <p:cNvGrpSpPr>
                <a:grpSpLocks/>
              </p:cNvGrpSpPr>
              <p:nvPr/>
            </p:nvGrpSpPr>
            <p:grpSpPr bwMode="auto">
              <a:xfrm>
                <a:off x="4204114" y="3860389"/>
                <a:ext cx="1882247" cy="2045651"/>
                <a:chOff x="5925103" y="2145826"/>
                <a:chExt cx="1882145" cy="2045299"/>
              </a:xfrm>
            </p:grpSpPr>
            <p:sp>
              <p:nvSpPr>
                <p:cNvPr id="12316" name="TextBox 12"/>
                <p:cNvSpPr txBox="1">
                  <a:spLocks noChangeArrowheads="1"/>
                </p:cNvSpPr>
                <p:nvPr/>
              </p:nvSpPr>
              <p:spPr bwMode="auto">
                <a:xfrm>
                  <a:off x="5925103" y="3360271"/>
                  <a:ext cx="1882145" cy="830854"/>
                </a:xfrm>
                <a:prstGeom prst="rect">
                  <a:avLst/>
                </a:prstGeom>
                <a:noFill/>
                <a:ln w="9525">
                  <a:noFill/>
                  <a:miter lim="800000"/>
                  <a:headEnd/>
                  <a:tailEnd/>
                </a:ln>
              </p:spPr>
              <p:txBody>
                <a:bodyPr wrap="none">
                  <a:spAutoFit/>
                </a:bodyPr>
                <a:lstStyle/>
                <a:p>
                  <a:r>
                    <a:rPr lang="en-GB">
                      <a:latin typeface="Arial" charset="0"/>
                      <a:cs typeface="Arial" charset="0"/>
                    </a:rPr>
                    <a:t>Tobacco </a:t>
                  </a:r>
                </a:p>
                <a:p>
                  <a:r>
                    <a:rPr lang="en-GB">
                      <a:latin typeface="Arial" charset="0"/>
                      <a:cs typeface="Arial" charset="0"/>
                    </a:rPr>
                    <a:t>dependence</a:t>
                  </a:r>
                </a:p>
              </p:txBody>
            </p:sp>
            <p:pic>
              <p:nvPicPr>
                <p:cNvPr id="12317" name="Picture 22" descr="Greece 4.JPG"/>
                <p:cNvPicPr>
                  <a:picLocks noChangeAspect="1"/>
                </p:cNvPicPr>
                <p:nvPr/>
              </p:nvPicPr>
              <p:blipFill>
                <a:blip r:embed="rId6" cstate="print"/>
                <a:srcRect l="6250" r="13281"/>
                <a:stretch>
                  <a:fillRect/>
                </a:stretch>
              </p:blipFill>
              <p:spPr bwMode="auto">
                <a:xfrm>
                  <a:off x="6010707" y="2145826"/>
                  <a:ext cx="1714512" cy="1198485"/>
                </a:xfrm>
                <a:prstGeom prst="rect">
                  <a:avLst/>
                </a:prstGeom>
                <a:noFill/>
                <a:ln w="9525">
                  <a:noFill/>
                  <a:miter lim="800000"/>
                  <a:headEnd/>
                  <a:tailEnd/>
                </a:ln>
              </p:spPr>
            </p:pic>
          </p:grpSp>
        </p:grpSp>
        <p:grpSp>
          <p:nvGrpSpPr>
            <p:cNvPr id="12" name="Group 32"/>
            <p:cNvGrpSpPr>
              <a:grpSpLocks/>
            </p:cNvGrpSpPr>
            <p:nvPr/>
          </p:nvGrpSpPr>
          <p:grpSpPr bwMode="auto">
            <a:xfrm>
              <a:off x="5754966" y="1571625"/>
              <a:ext cx="2214563" cy="1714500"/>
              <a:chOff x="6255035" y="1928802"/>
              <a:chExt cx="2214586" cy="1714512"/>
            </a:xfrm>
          </p:grpSpPr>
          <p:sp>
            <p:nvSpPr>
              <p:cNvPr id="38" name="Rectangle 37"/>
              <p:cNvSpPr/>
              <p:nvPr/>
            </p:nvSpPr>
            <p:spPr bwMode="auto">
              <a:xfrm>
                <a:off x="6254885" y="1928258"/>
                <a:ext cx="2214921" cy="171472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a:endParaRPr>
              </a:p>
            </p:txBody>
          </p:sp>
          <p:grpSp>
            <p:nvGrpSpPr>
              <p:cNvPr id="13" name="Group 25"/>
              <p:cNvGrpSpPr>
                <a:grpSpLocks/>
              </p:cNvGrpSpPr>
              <p:nvPr/>
            </p:nvGrpSpPr>
            <p:grpSpPr bwMode="auto">
              <a:xfrm>
                <a:off x="6255036" y="1928815"/>
                <a:ext cx="2171700" cy="1676401"/>
                <a:chOff x="3897740" y="3681715"/>
                <a:chExt cx="2172390" cy="1676111"/>
              </a:xfrm>
            </p:grpSpPr>
            <p:sp>
              <p:nvSpPr>
                <p:cNvPr id="12312" name="TextBox 13"/>
                <p:cNvSpPr txBox="1">
                  <a:spLocks noChangeArrowheads="1"/>
                </p:cNvSpPr>
                <p:nvPr/>
              </p:nvSpPr>
              <p:spPr bwMode="auto">
                <a:xfrm>
                  <a:off x="3897740" y="3681715"/>
                  <a:ext cx="2172390" cy="461665"/>
                </a:xfrm>
                <a:prstGeom prst="rect">
                  <a:avLst/>
                </a:prstGeom>
                <a:noFill/>
                <a:ln w="9525">
                  <a:noFill/>
                  <a:miter lim="800000"/>
                  <a:headEnd/>
                  <a:tailEnd/>
                </a:ln>
              </p:spPr>
              <p:txBody>
                <a:bodyPr wrap="none">
                  <a:spAutoFit/>
                </a:bodyPr>
                <a:lstStyle/>
                <a:p>
                  <a:r>
                    <a:rPr lang="en-GB">
                      <a:latin typeface="Arial" charset="0"/>
                      <a:cs typeface="Arial" charset="0"/>
                    </a:rPr>
                    <a:t>Allergic rhinitis</a:t>
                  </a:r>
                </a:p>
              </p:txBody>
            </p:sp>
            <p:pic>
              <p:nvPicPr>
                <p:cNvPr id="12313" name="Picture 23" descr="Pakistan 5.JPG"/>
                <p:cNvPicPr>
                  <a:picLocks noChangeAspect="1"/>
                </p:cNvPicPr>
                <p:nvPr/>
              </p:nvPicPr>
              <p:blipFill>
                <a:blip r:embed="rId7" cstate="print"/>
                <a:srcRect l="9875" t="6500" r="17624" b="16833"/>
                <a:stretch>
                  <a:fillRect/>
                </a:stretch>
              </p:blipFill>
              <p:spPr bwMode="auto">
                <a:xfrm>
                  <a:off x="3938624" y="4143380"/>
                  <a:ext cx="1531258" cy="1214446"/>
                </a:xfrm>
                <a:prstGeom prst="rect">
                  <a:avLst/>
                </a:prstGeom>
                <a:noFill/>
                <a:ln w="9525">
                  <a:noFill/>
                  <a:miter lim="800000"/>
                  <a:headEnd/>
                  <a:tailEnd/>
                </a:ln>
              </p:spPr>
            </p:pic>
          </p:grpSp>
        </p:grpSp>
        <p:sp>
          <p:nvSpPr>
            <p:cNvPr id="35" name="TextBox 34"/>
            <p:cNvSpPr txBox="1"/>
            <p:nvPr/>
          </p:nvSpPr>
          <p:spPr>
            <a:xfrm>
              <a:off x="3023901" y="3935161"/>
              <a:ext cx="698606" cy="646192"/>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47</a:t>
              </a:r>
            </a:p>
          </p:txBody>
        </p:sp>
        <p:sp>
          <p:nvSpPr>
            <p:cNvPr id="36" name="TextBox 35"/>
            <p:cNvSpPr txBox="1"/>
            <p:nvPr/>
          </p:nvSpPr>
          <p:spPr>
            <a:xfrm>
              <a:off x="7704561" y="2564979"/>
              <a:ext cx="698606" cy="646193"/>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26</a:t>
              </a:r>
            </a:p>
          </p:txBody>
        </p:sp>
        <p:sp>
          <p:nvSpPr>
            <p:cNvPr id="37" name="TextBox 36"/>
            <p:cNvSpPr txBox="1"/>
            <p:nvPr/>
          </p:nvSpPr>
          <p:spPr>
            <a:xfrm>
              <a:off x="4679914" y="1556792"/>
              <a:ext cx="698606" cy="646192"/>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35</a:t>
              </a:r>
            </a:p>
          </p:txBody>
        </p:sp>
        <p:sp>
          <p:nvSpPr>
            <p:cNvPr id="39" name="TextBox 38"/>
            <p:cNvSpPr txBox="1"/>
            <p:nvPr/>
          </p:nvSpPr>
          <p:spPr>
            <a:xfrm>
              <a:off x="6046960" y="4941760"/>
              <a:ext cx="697018" cy="646192"/>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16</a:t>
              </a:r>
            </a:p>
          </p:txBody>
        </p:sp>
        <p:sp>
          <p:nvSpPr>
            <p:cNvPr id="40" name="TextBox 39"/>
            <p:cNvSpPr txBox="1"/>
            <p:nvPr/>
          </p:nvSpPr>
          <p:spPr>
            <a:xfrm>
              <a:off x="6516931" y="3644612"/>
              <a:ext cx="697018" cy="646193"/>
            </a:xfrm>
            <a:prstGeom prst="rect">
              <a:avLst/>
            </a:prstGeom>
            <a:solidFill>
              <a:schemeClr val="bg1">
                <a:lumMod val="85000"/>
              </a:schemeClr>
            </a:solidFill>
            <a:ln>
              <a:solidFill>
                <a:srgbClr val="074B88"/>
              </a:solidFill>
            </a:ln>
          </p:spPr>
          <p:txBody>
            <a:bodyPr wrap="none">
              <a:spAutoFit/>
            </a:bodyPr>
            <a:lstStyle/>
            <a:p>
              <a:pPr>
                <a:defRPr/>
              </a:pPr>
              <a:r>
                <a:rPr lang="en-GB" sz="3600" b="1" dirty="0">
                  <a:solidFill>
                    <a:schemeClr val="tx2"/>
                  </a:solidFill>
                  <a:latin typeface="+mn-lt"/>
                </a:rPr>
                <a:t>21</a:t>
              </a:r>
            </a:p>
          </p:txBody>
        </p:sp>
      </p:grpSp>
      <p:sp>
        <p:nvSpPr>
          <p:cNvPr id="12292"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12293"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Research Needs Statement 2010</a:t>
            </a:r>
            <a:endParaRPr lang="en-GB" sz="1400">
              <a:latin typeface="Arial" charset="0"/>
            </a:endParaRPr>
          </a:p>
        </p:txBody>
      </p:sp>
      <p:pic>
        <p:nvPicPr>
          <p:cNvPr id="12294" name="Picture 8" descr="IMGP4022.JPG"/>
          <p:cNvPicPr>
            <a:picLocks noChangeAspect="1"/>
          </p:cNvPicPr>
          <p:nvPr/>
        </p:nvPicPr>
        <p:blipFill>
          <a:blip r:embed="rId8"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12295" name="Picture 8" descr="Picture2.jpg"/>
          <p:cNvPicPr>
            <a:picLocks noChangeAspect="1"/>
          </p:cNvPicPr>
          <p:nvPr/>
        </p:nvPicPr>
        <p:blipFill>
          <a:blip r:embed="rId9"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12296" name="Picture 6" descr="IMG_3627.JPG"/>
          <p:cNvPicPr>
            <a:picLocks noChangeAspect="1"/>
          </p:cNvPicPr>
          <p:nvPr/>
        </p:nvPicPr>
        <p:blipFill>
          <a:blip r:embed="rId10"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12297" name="Picture 5" descr="DSC01775.JPG"/>
          <p:cNvPicPr>
            <a:picLocks noChangeAspect="1"/>
          </p:cNvPicPr>
          <p:nvPr/>
        </p:nvPicPr>
        <p:blipFill>
          <a:blip r:embed="rId11" cstate="print"/>
          <a:srcRect l="23708" t="29167" r="23167"/>
          <a:stretch>
            <a:fillRect/>
          </a:stretch>
        </p:blipFill>
        <p:spPr bwMode="auto">
          <a:xfrm>
            <a:off x="357188" y="5708650"/>
            <a:ext cx="1004887" cy="1004888"/>
          </a:xfrm>
          <a:prstGeom prst="rect">
            <a:avLst/>
          </a:prstGeom>
          <a:noFill/>
          <a:ln w="9525">
            <a:noFill/>
            <a:miter lim="800000"/>
            <a:headEnd/>
            <a:tailEnd/>
          </a:ln>
        </p:spPr>
      </p:pic>
      <p:pic>
        <p:nvPicPr>
          <p:cNvPr id="12298" name="Picture 12" descr="IPCRG Logo (large file).tif"/>
          <p:cNvPicPr>
            <a:picLocks noChangeAspect="1"/>
          </p:cNvPicPr>
          <p:nvPr/>
        </p:nvPicPr>
        <p:blipFill>
          <a:blip r:embed="rId12"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4056063" y="857250"/>
            <a:ext cx="4467225" cy="646113"/>
          </a:xfrm>
          <a:prstGeom prst="rect">
            <a:avLst/>
          </a:prstGeom>
          <a:noFill/>
        </p:spPr>
        <p:txBody>
          <a:bodyPr wrap="none">
            <a:spAutoFit/>
          </a:bodyPr>
          <a:lstStyle/>
          <a:p>
            <a:pPr algn="r">
              <a:defRPr/>
            </a:pPr>
            <a:r>
              <a:rPr lang="en-GB" sz="3600" b="1" dirty="0">
                <a:solidFill>
                  <a:srgbClr val="FC1721"/>
                </a:solidFill>
                <a:latin typeface="+mn-lt"/>
              </a:rPr>
              <a:t>145 research needs</a:t>
            </a:r>
          </a:p>
        </p:txBody>
      </p:sp>
      <p:sp>
        <p:nvSpPr>
          <p:cNvPr id="43" name="TextBox 42"/>
          <p:cNvSpPr txBox="1"/>
          <p:nvPr/>
        </p:nvSpPr>
        <p:spPr bwMode="auto">
          <a:xfrm>
            <a:off x="144195" y="4460919"/>
            <a:ext cx="3419693" cy="1200329"/>
          </a:xfrm>
          <a:prstGeom prst="rect">
            <a:avLst/>
          </a:prstGeom>
          <a:noFill/>
        </p:spPr>
        <p:txBody>
          <a:bodyPr wrap="square">
            <a:spAutoFit/>
          </a:bodyPr>
          <a:lstStyle/>
          <a:p>
            <a:pPr defTabSz="1077913">
              <a:defRPr/>
            </a:pPr>
            <a:r>
              <a:rPr lang="en-GB" sz="3600" b="1" dirty="0" smtClean="0">
                <a:solidFill>
                  <a:srgbClr val="FC1721"/>
                </a:solidFill>
                <a:latin typeface="+mn-lt"/>
              </a:rPr>
              <a:t>.. but which are priorities?</a:t>
            </a:r>
            <a:endParaRPr lang="en-GB" sz="3600" b="1" dirty="0">
              <a:solidFill>
                <a:srgbClr val="FC172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12" name="Group 11"/>
          <p:cNvGrpSpPr/>
          <p:nvPr/>
        </p:nvGrpSpPr>
        <p:grpSpPr>
          <a:xfrm>
            <a:off x="0" y="3214688"/>
            <a:ext cx="9144000" cy="3430587"/>
            <a:chOff x="0" y="3214688"/>
            <a:chExt cx="9144000" cy="3430587"/>
          </a:xfrm>
        </p:grpSpPr>
        <p:grpSp>
          <p:nvGrpSpPr>
            <p:cNvPr id="20482" name="Group 14"/>
            <p:cNvGrpSpPr>
              <a:grpSpLocks/>
            </p:cNvGrpSpPr>
            <p:nvPr/>
          </p:nvGrpSpPr>
          <p:grpSpPr bwMode="auto">
            <a:xfrm>
              <a:off x="0" y="4572000"/>
              <a:ext cx="9144000" cy="2073275"/>
              <a:chOff x="0" y="4572000"/>
              <a:chExt cx="9144000" cy="2073275"/>
            </a:xfrm>
          </p:grpSpPr>
          <p:sp>
            <p:nvSpPr>
              <p:cNvPr id="20486"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20487" name="Picture 8" descr="IMGP4022.JPG"/>
              <p:cNvPicPr>
                <a:picLocks noChangeAspect="1"/>
              </p:cNvPicPr>
              <p:nvPr/>
            </p:nvPicPr>
            <p:blipFill>
              <a:blip r:embed="rId4"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20488" name="Picture 8" descr="Picture2.jpg"/>
              <p:cNvPicPr>
                <a:picLocks noChangeAspect="1"/>
              </p:cNvPicPr>
              <p:nvPr/>
            </p:nvPicPr>
            <p:blipFill>
              <a:blip r:embed="rId5"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20489" name="Picture 6" descr="IMG_3627.JPG"/>
              <p:cNvPicPr>
                <a:picLocks noChangeAspect="1"/>
              </p:cNvPicPr>
              <p:nvPr/>
            </p:nvPicPr>
            <p:blipFill>
              <a:blip r:embed="rId6"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20490" name="Picture 5" descr="DSC01775.JPG"/>
              <p:cNvPicPr>
                <a:picLocks noChangeAspect="1"/>
              </p:cNvPicPr>
              <p:nvPr/>
            </p:nvPicPr>
            <p:blipFill>
              <a:blip r:embed="rId7" cstate="print"/>
              <a:srcRect l="23708" t="29167" r="23167"/>
              <a:stretch>
                <a:fillRect/>
              </a:stretch>
            </p:blipFill>
            <p:spPr bwMode="auto">
              <a:xfrm>
                <a:off x="142875" y="4572000"/>
                <a:ext cx="2071688" cy="2071688"/>
              </a:xfrm>
              <a:prstGeom prst="rect">
                <a:avLst/>
              </a:prstGeom>
              <a:noFill/>
              <a:ln w="9525">
                <a:noFill/>
                <a:miter lim="800000"/>
                <a:headEnd/>
                <a:tailEnd/>
              </a:ln>
            </p:spPr>
          </p:pic>
        </p:grpSp>
        <p:sp>
          <p:nvSpPr>
            <p:cNvPr id="10" name="TextBox 9"/>
            <p:cNvSpPr txBox="1"/>
            <p:nvPr/>
          </p:nvSpPr>
          <p:spPr bwMode="auto">
            <a:xfrm>
              <a:off x="184150" y="3214688"/>
              <a:ext cx="2954338" cy="646112"/>
            </a:xfrm>
            <a:prstGeom prst="rect">
              <a:avLst/>
            </a:prstGeom>
            <a:noFill/>
          </p:spPr>
          <p:txBody>
            <a:bodyPr wrap="none">
              <a:spAutoFit/>
            </a:bodyPr>
            <a:lstStyle/>
            <a:p>
              <a:pPr>
                <a:defRPr/>
              </a:pPr>
              <a:r>
                <a:rPr lang="en-GB" sz="3600" b="1" dirty="0">
                  <a:solidFill>
                    <a:srgbClr val="FC1721"/>
                  </a:solidFill>
                  <a:latin typeface="+mn-lt"/>
                </a:rPr>
                <a:t>The e-Delphi</a:t>
              </a:r>
            </a:p>
          </p:txBody>
        </p:sp>
      </p:grpSp>
      <p:sp>
        <p:nvSpPr>
          <p:cNvPr id="11" name="Rectangle 13"/>
          <p:cNvSpPr>
            <a:spLocks noChangeArrowheads="1"/>
          </p:cNvSpPr>
          <p:nvPr/>
        </p:nvSpPr>
        <p:spPr bwMode="auto">
          <a:xfrm>
            <a:off x="4211638" y="1341438"/>
            <a:ext cx="4679950" cy="3046988"/>
          </a:xfrm>
          <a:prstGeom prst="rect">
            <a:avLst/>
          </a:prstGeom>
          <a:noFill/>
          <a:ln w="9525">
            <a:noFill/>
            <a:miter lim="800000"/>
            <a:headEnd/>
            <a:tailEnd/>
          </a:ln>
        </p:spPr>
        <p:txBody>
          <a:bodyPr>
            <a:spAutoFit/>
          </a:bodyPr>
          <a:lstStyle/>
          <a:p>
            <a:pPr marL="365125" indent="-365125">
              <a:buClr>
                <a:srgbClr val="FC1721"/>
              </a:buClr>
              <a:buSzPct val="150000"/>
              <a:buFont typeface="Arial" charset="0"/>
              <a:buChar char="•"/>
            </a:pPr>
            <a:r>
              <a:rPr lang="en-GB" dirty="0" smtClean="0">
                <a:solidFill>
                  <a:srgbClr val="000000"/>
                </a:solidFill>
                <a:latin typeface="Arial Narrow" pitchFamily="34" charset="0"/>
                <a:cs typeface="Times New Roman" pitchFamily="18" charset="0"/>
              </a:rPr>
              <a:t>Hilary Pinnock, Edinburgh, UK</a:t>
            </a:r>
          </a:p>
          <a:p>
            <a:pPr marL="365125" indent="-365125">
              <a:buClr>
                <a:srgbClr val="FC1721"/>
              </a:buClr>
              <a:buSzPct val="150000"/>
              <a:buFont typeface="Arial" charset="0"/>
              <a:buChar char="•"/>
            </a:pPr>
            <a:r>
              <a:rPr lang="en-GB" dirty="0" smtClean="0">
                <a:solidFill>
                  <a:srgbClr val="000000"/>
                </a:solidFill>
                <a:latin typeface="Arial Narrow" pitchFamily="34" charset="0"/>
                <a:cs typeface="Times New Roman" pitchFamily="18" charset="0"/>
              </a:rPr>
              <a:t>Osman </a:t>
            </a:r>
            <a:r>
              <a:rPr lang="en-GB" dirty="0">
                <a:solidFill>
                  <a:srgbClr val="000000"/>
                </a:solidFill>
                <a:latin typeface="Arial Narrow" pitchFamily="34" charset="0"/>
                <a:cs typeface="Times New Roman" pitchFamily="18" charset="0"/>
              </a:rPr>
              <a:t>Yusuf, Islamabad, Pakistan</a:t>
            </a:r>
          </a:p>
          <a:p>
            <a:pPr marL="365125" indent="-365125">
              <a:buClr>
                <a:srgbClr val="FC1721"/>
              </a:buClr>
              <a:buSzPct val="150000"/>
              <a:buFont typeface="Arial" charset="0"/>
              <a:buChar char="•"/>
            </a:pPr>
            <a:r>
              <a:rPr lang="en-GB" dirty="0">
                <a:solidFill>
                  <a:srgbClr val="000000"/>
                </a:solidFill>
                <a:latin typeface="Arial Narrow" pitchFamily="34" charset="0"/>
                <a:cs typeface="Times New Roman" pitchFamily="18" charset="0"/>
              </a:rPr>
              <a:t>Mike Thomas, Aberdeen, UK</a:t>
            </a:r>
          </a:p>
          <a:p>
            <a:pPr marL="365125" indent="-365125">
              <a:buClr>
                <a:srgbClr val="FC1721"/>
              </a:buClr>
              <a:buSzPct val="150000"/>
              <a:buFont typeface="Arial" charset="0"/>
              <a:buChar char="•"/>
            </a:pPr>
            <a:r>
              <a:rPr lang="en-GB" dirty="0">
                <a:solidFill>
                  <a:srgbClr val="000000"/>
                </a:solidFill>
                <a:latin typeface="Arial Narrow" pitchFamily="34" charset="0"/>
                <a:cs typeface="Times New Roman" pitchFamily="18" charset="0"/>
              </a:rPr>
              <a:t>Anders Ostrem, Oslo, Norway</a:t>
            </a:r>
          </a:p>
          <a:p>
            <a:pPr marL="365125" indent="-365125">
              <a:buClr>
                <a:srgbClr val="FC1721"/>
              </a:buClr>
              <a:buSzPct val="150000"/>
              <a:buFont typeface="Arial" charset="0"/>
              <a:buChar char="•"/>
            </a:pPr>
            <a:r>
              <a:rPr lang="en-GB" dirty="0">
                <a:solidFill>
                  <a:srgbClr val="000000"/>
                </a:solidFill>
                <a:latin typeface="Arial Narrow" pitchFamily="34" charset="0"/>
                <a:cs typeface="Times New Roman" pitchFamily="18" charset="0"/>
              </a:rPr>
              <a:t>Ioanna Tsiligianni, </a:t>
            </a:r>
            <a:r>
              <a:rPr lang="en-GB" dirty="0" err="1">
                <a:solidFill>
                  <a:srgbClr val="000000"/>
                </a:solidFill>
                <a:latin typeface="Arial Narrow" pitchFamily="34" charset="0"/>
                <a:cs typeface="Times New Roman" pitchFamily="18" charset="0"/>
              </a:rPr>
              <a:t>Heraklion</a:t>
            </a:r>
            <a:r>
              <a:rPr lang="en-GB" dirty="0">
                <a:solidFill>
                  <a:srgbClr val="000000"/>
                </a:solidFill>
                <a:latin typeface="Arial Narrow" pitchFamily="34" charset="0"/>
                <a:cs typeface="Times New Roman" pitchFamily="18" charset="0"/>
              </a:rPr>
              <a:t>, Crete </a:t>
            </a:r>
          </a:p>
          <a:p>
            <a:pPr marL="365125" indent="-365125">
              <a:buClr>
                <a:srgbClr val="FC1721"/>
              </a:buClr>
              <a:buSzPct val="150000"/>
              <a:buFont typeface="Arial" charset="0"/>
              <a:buChar char="•"/>
            </a:pPr>
            <a:r>
              <a:rPr lang="en-GB" dirty="0">
                <a:solidFill>
                  <a:srgbClr val="000000"/>
                </a:solidFill>
                <a:latin typeface="Arial Narrow" pitchFamily="34" charset="0"/>
                <a:cs typeface="Times New Roman" pitchFamily="18" charset="0"/>
              </a:rPr>
              <a:t>Björn Ställberg, Uppsala, Sweden</a:t>
            </a:r>
          </a:p>
          <a:p>
            <a:pPr marL="365125" indent="-365125">
              <a:buClr>
                <a:srgbClr val="FC1721"/>
              </a:buClr>
              <a:buSzPct val="150000"/>
              <a:buFont typeface="Arial" charset="0"/>
              <a:buChar char="•"/>
            </a:pPr>
            <a:r>
              <a:rPr lang="en-GB" dirty="0">
                <a:solidFill>
                  <a:srgbClr val="000000"/>
                </a:solidFill>
                <a:latin typeface="Arial Narrow" pitchFamily="34" charset="0"/>
                <a:cs typeface="Times New Roman" pitchFamily="18" charset="0"/>
              </a:rPr>
              <a:t>Miguel Roman-Rodriguez, Spain</a:t>
            </a:r>
          </a:p>
          <a:p>
            <a:pPr marL="365125" indent="-365125">
              <a:buClr>
                <a:srgbClr val="FC1721"/>
              </a:buClr>
              <a:buSzPct val="150000"/>
              <a:buFont typeface="Arial" charset="0"/>
              <a:buChar char="•"/>
            </a:pPr>
            <a:r>
              <a:rPr lang="en-GB" dirty="0">
                <a:solidFill>
                  <a:srgbClr val="000000"/>
                </a:solidFill>
                <a:latin typeface="Arial Narrow" pitchFamily="34" charset="0"/>
                <a:cs typeface="Times New Roman" pitchFamily="18" charset="0"/>
              </a:rPr>
              <a:t>Sian Williams, </a:t>
            </a:r>
            <a:r>
              <a:rPr lang="en-GB" dirty="0" smtClean="0">
                <a:solidFill>
                  <a:srgbClr val="000000"/>
                </a:solidFill>
                <a:latin typeface="Arial Narrow" pitchFamily="34" charset="0"/>
                <a:cs typeface="Times New Roman" pitchFamily="18" charset="0"/>
              </a:rPr>
              <a:t>IPCRG</a:t>
            </a:r>
            <a:endParaRPr lang="en-GB" dirty="0">
              <a:solidFill>
                <a:srgbClr val="000000"/>
              </a:solidFill>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IPCRG Logo (large file).tif"/>
          <p:cNvPicPr>
            <a:picLocks noChangeAspect="1"/>
          </p:cNvPicPr>
          <p:nvPr/>
        </p:nvPicPr>
        <p:blipFill>
          <a:blip r:embed="rId3" cstate="print"/>
          <a:srcRect/>
          <a:stretch>
            <a:fillRect/>
          </a:stretch>
        </p:blipFill>
        <p:spPr bwMode="auto">
          <a:xfrm>
            <a:off x="142875" y="214313"/>
            <a:ext cx="2643188" cy="1863725"/>
          </a:xfrm>
          <a:prstGeom prst="rect">
            <a:avLst/>
          </a:prstGeom>
          <a:noFill/>
          <a:ln w="9525">
            <a:noFill/>
            <a:miter lim="800000"/>
            <a:headEnd/>
            <a:tailEnd/>
          </a:ln>
        </p:spPr>
      </p:pic>
      <p:grpSp>
        <p:nvGrpSpPr>
          <p:cNvPr id="2" name="Group 10"/>
          <p:cNvGrpSpPr>
            <a:grpSpLocks/>
          </p:cNvGrpSpPr>
          <p:nvPr/>
        </p:nvGrpSpPr>
        <p:grpSpPr bwMode="auto">
          <a:xfrm>
            <a:off x="0" y="3214688"/>
            <a:ext cx="9144000" cy="3430587"/>
            <a:chOff x="0" y="3214688"/>
            <a:chExt cx="9144000" cy="3430587"/>
          </a:xfrm>
        </p:grpSpPr>
        <p:grpSp>
          <p:nvGrpSpPr>
            <p:cNvPr id="3" name="Group 14"/>
            <p:cNvGrpSpPr>
              <a:grpSpLocks/>
            </p:cNvGrpSpPr>
            <p:nvPr/>
          </p:nvGrpSpPr>
          <p:grpSpPr bwMode="auto">
            <a:xfrm>
              <a:off x="0" y="4572000"/>
              <a:ext cx="9144000" cy="2073275"/>
              <a:chOff x="0" y="4572000"/>
              <a:chExt cx="9144000" cy="2073275"/>
            </a:xfrm>
          </p:grpSpPr>
          <p:sp>
            <p:nvSpPr>
              <p:cNvPr id="23559"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23560" name="Picture 8" descr="IMGP4022.JPG"/>
              <p:cNvPicPr>
                <a:picLocks noChangeAspect="1"/>
              </p:cNvPicPr>
              <p:nvPr/>
            </p:nvPicPr>
            <p:blipFill>
              <a:blip r:embed="rId4"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23561" name="Picture 8" descr="Picture2.jpg"/>
              <p:cNvPicPr>
                <a:picLocks noChangeAspect="1"/>
              </p:cNvPicPr>
              <p:nvPr/>
            </p:nvPicPr>
            <p:blipFill>
              <a:blip r:embed="rId5"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23562" name="Picture 6" descr="IMG_3627.JPG"/>
              <p:cNvPicPr>
                <a:picLocks noChangeAspect="1"/>
              </p:cNvPicPr>
              <p:nvPr/>
            </p:nvPicPr>
            <p:blipFill>
              <a:blip r:embed="rId6"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23563" name="Picture 5" descr="DSC01775.JPG"/>
              <p:cNvPicPr>
                <a:picLocks noChangeAspect="1"/>
              </p:cNvPicPr>
              <p:nvPr/>
            </p:nvPicPr>
            <p:blipFill>
              <a:blip r:embed="rId7" cstate="print"/>
              <a:srcRect l="23708" t="29167" r="23167"/>
              <a:stretch>
                <a:fillRect/>
              </a:stretch>
            </p:blipFill>
            <p:spPr bwMode="auto">
              <a:xfrm>
                <a:off x="142875" y="4572000"/>
                <a:ext cx="2071688" cy="2071688"/>
              </a:xfrm>
              <a:prstGeom prst="rect">
                <a:avLst/>
              </a:prstGeom>
              <a:noFill/>
              <a:ln w="9525">
                <a:noFill/>
                <a:miter lim="800000"/>
                <a:headEnd/>
                <a:tailEnd/>
              </a:ln>
            </p:spPr>
          </p:pic>
        </p:grpSp>
        <p:sp>
          <p:nvSpPr>
            <p:cNvPr id="10" name="TextBox 9"/>
            <p:cNvSpPr txBox="1"/>
            <p:nvPr/>
          </p:nvSpPr>
          <p:spPr bwMode="auto">
            <a:xfrm>
              <a:off x="184150" y="3214688"/>
              <a:ext cx="1057275" cy="646112"/>
            </a:xfrm>
            <a:prstGeom prst="rect">
              <a:avLst/>
            </a:prstGeom>
            <a:noFill/>
          </p:spPr>
          <p:txBody>
            <a:bodyPr wrap="none">
              <a:spAutoFit/>
            </a:bodyPr>
            <a:lstStyle/>
            <a:p>
              <a:pPr>
                <a:defRPr/>
              </a:pPr>
              <a:r>
                <a:rPr lang="en-GB" sz="3600" b="1" dirty="0">
                  <a:solidFill>
                    <a:srgbClr val="FC1721"/>
                  </a:solidFill>
                  <a:latin typeface="+mn-lt"/>
                </a:rPr>
                <a:t>Aim</a:t>
              </a:r>
            </a:p>
          </p:txBody>
        </p:sp>
      </p:grpSp>
      <p:sp>
        <p:nvSpPr>
          <p:cNvPr id="23557" name="Rectangle 12"/>
          <p:cNvSpPr>
            <a:spLocks noChangeArrowheads="1"/>
          </p:cNvSpPr>
          <p:nvPr/>
        </p:nvSpPr>
        <p:spPr bwMode="auto">
          <a:xfrm>
            <a:off x="1763713" y="2795588"/>
            <a:ext cx="7200900" cy="1570037"/>
          </a:xfrm>
          <a:prstGeom prst="rect">
            <a:avLst/>
          </a:prstGeom>
          <a:noFill/>
          <a:ln w="9525">
            <a:noFill/>
            <a:miter lim="800000"/>
            <a:headEnd/>
            <a:tailEnd/>
          </a:ln>
        </p:spPr>
        <p:txBody>
          <a:bodyPr>
            <a:spAutoFit/>
          </a:bodyPr>
          <a:lstStyle/>
          <a:p>
            <a:pPr algn="ctr"/>
            <a:r>
              <a:rPr lang="en-GB" dirty="0">
                <a:latin typeface="Arial" charset="0"/>
                <a:cs typeface="Arial" charset="0"/>
              </a:rPr>
              <a:t>To use an e-Delphi consensus process </a:t>
            </a:r>
          </a:p>
          <a:p>
            <a:pPr algn="ctr"/>
            <a:r>
              <a:rPr lang="en-GB" dirty="0">
                <a:latin typeface="Arial" charset="0"/>
                <a:cs typeface="Arial" charset="0"/>
              </a:rPr>
              <a:t>to identify the priority research questions </a:t>
            </a:r>
          </a:p>
          <a:p>
            <a:pPr algn="ctr"/>
            <a:r>
              <a:rPr lang="en-GB" dirty="0">
                <a:latin typeface="Arial" charset="0"/>
                <a:cs typeface="Arial" charset="0"/>
              </a:rPr>
              <a:t>in each disease domain </a:t>
            </a:r>
          </a:p>
          <a:p>
            <a:pPr algn="ctr"/>
            <a:r>
              <a:rPr lang="en-GB" dirty="0">
                <a:latin typeface="Arial" charset="0"/>
                <a:cs typeface="Arial" charset="0"/>
              </a:rPr>
              <a:t>of the IPCRG Research Needs Statement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4"/>
          <p:cNvGrpSpPr>
            <a:grpSpLocks/>
          </p:cNvGrpSpPr>
          <p:nvPr/>
        </p:nvGrpSpPr>
        <p:grpSpPr bwMode="auto">
          <a:xfrm>
            <a:off x="0" y="4572000"/>
            <a:ext cx="9144000" cy="2073275"/>
            <a:chOff x="0" y="4572000"/>
            <a:chExt cx="9144000" cy="2073275"/>
          </a:xfrm>
        </p:grpSpPr>
        <p:sp>
          <p:nvSpPr>
            <p:cNvPr id="24583"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pic>
          <p:nvPicPr>
            <p:cNvPr id="24584" name="Picture 8" descr="IMGP4022.JPG"/>
            <p:cNvPicPr>
              <a:picLocks noChangeAspect="1"/>
            </p:cNvPicPr>
            <p:nvPr/>
          </p:nvPicPr>
          <p:blipFill>
            <a:blip r:embed="rId3" cstate="print"/>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24585" name="Picture 8" descr="Picture2.jpg"/>
            <p:cNvPicPr>
              <a:picLocks noChangeAspect="1"/>
            </p:cNvPicPr>
            <p:nvPr/>
          </p:nvPicPr>
          <p:blipFill>
            <a:blip r:embed="rId4" cstate="print"/>
            <a:srcRect l="13554" r="12149"/>
            <a:stretch>
              <a:fillRect/>
            </a:stretch>
          </p:blipFill>
          <p:spPr bwMode="auto">
            <a:xfrm>
              <a:off x="2400300" y="4572000"/>
              <a:ext cx="2071688" cy="2071688"/>
            </a:xfrm>
            <a:prstGeom prst="rect">
              <a:avLst/>
            </a:prstGeom>
            <a:noFill/>
            <a:ln w="9525">
              <a:noFill/>
              <a:miter lim="800000"/>
              <a:headEnd/>
              <a:tailEnd/>
            </a:ln>
          </p:spPr>
        </p:pic>
        <p:pic>
          <p:nvPicPr>
            <p:cNvPr id="24586" name="Picture 6" descr="IMG_3627.JPG"/>
            <p:cNvPicPr>
              <a:picLocks noChangeAspect="1"/>
            </p:cNvPicPr>
            <p:nvPr/>
          </p:nvPicPr>
          <p:blipFill>
            <a:blip r:embed="rId5" cstate="print"/>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24587" name="Picture 5" descr="DSC01775.JPG"/>
            <p:cNvPicPr>
              <a:picLocks noChangeAspect="1"/>
            </p:cNvPicPr>
            <p:nvPr/>
          </p:nvPicPr>
          <p:blipFill>
            <a:blip r:embed="rId6" cstate="print"/>
            <a:srcRect l="23708" t="29167" r="23167"/>
            <a:stretch>
              <a:fillRect/>
            </a:stretch>
          </p:blipFill>
          <p:spPr bwMode="auto">
            <a:xfrm>
              <a:off x="142875" y="4572000"/>
              <a:ext cx="2071688" cy="2071688"/>
            </a:xfrm>
            <a:prstGeom prst="rect">
              <a:avLst/>
            </a:prstGeom>
            <a:noFill/>
            <a:ln w="9525">
              <a:noFill/>
              <a:miter lim="800000"/>
              <a:headEnd/>
              <a:tailEnd/>
            </a:ln>
          </p:spPr>
        </p:pic>
      </p:grpSp>
      <p:pic>
        <p:nvPicPr>
          <p:cNvPr id="24579"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sp>
        <p:nvSpPr>
          <p:cNvPr id="10" name="TextBox 9"/>
          <p:cNvSpPr txBox="1"/>
          <p:nvPr/>
        </p:nvSpPr>
        <p:spPr bwMode="auto">
          <a:xfrm>
            <a:off x="184150" y="3214688"/>
            <a:ext cx="1825625" cy="646112"/>
          </a:xfrm>
          <a:prstGeom prst="rect">
            <a:avLst/>
          </a:prstGeom>
          <a:noFill/>
        </p:spPr>
        <p:txBody>
          <a:bodyPr wrap="none">
            <a:spAutoFit/>
          </a:bodyPr>
          <a:lstStyle/>
          <a:p>
            <a:pPr>
              <a:defRPr/>
            </a:pPr>
            <a:r>
              <a:rPr lang="en-GB" sz="3600" b="1" dirty="0">
                <a:solidFill>
                  <a:srgbClr val="FC1721"/>
                </a:solidFill>
                <a:latin typeface="+mn-lt"/>
              </a:rPr>
              <a:t>Method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5708650"/>
            <a:ext cx="9144000" cy="1006475"/>
            <a:chOff x="0" y="5708650"/>
            <a:chExt cx="9144000" cy="1006475"/>
          </a:xfrm>
        </p:grpSpPr>
        <p:sp>
          <p:nvSpPr>
            <p:cNvPr id="25610" name="Rectangle 2"/>
            <p:cNvSpPr>
              <a:spLocks noChangeArrowheads="1"/>
            </p:cNvSpPr>
            <p:nvPr/>
          </p:nvSpPr>
          <p:spPr bwMode="auto">
            <a:xfrm>
              <a:off x="0" y="6215063"/>
              <a:ext cx="9144000" cy="304800"/>
            </a:xfrm>
            <a:prstGeom prst="rect">
              <a:avLst/>
            </a:prstGeom>
            <a:solidFill>
              <a:schemeClr val="tx1"/>
            </a:solidFill>
            <a:ln w="9525">
              <a:solidFill>
                <a:schemeClr val="tx1"/>
              </a:solidFill>
              <a:miter lim="800000"/>
              <a:headEnd/>
              <a:tailEnd/>
            </a:ln>
          </p:spPr>
          <p:txBody>
            <a:bodyPr wrap="none" anchor="ctr"/>
            <a:lstStyle/>
            <a:p>
              <a:pPr algn="ctr"/>
              <a:endParaRPr lang="en-GB" sz="1800">
                <a:solidFill>
                  <a:srgbClr val="0068A7"/>
                </a:solidFill>
                <a:latin typeface="Arial" charset="0"/>
              </a:endParaRPr>
            </a:p>
          </p:txBody>
        </p:sp>
        <p:sp>
          <p:nvSpPr>
            <p:cNvPr id="25611" name="Rectangle 6"/>
            <p:cNvSpPr>
              <a:spLocks noChangeArrowheads="1"/>
            </p:cNvSpPr>
            <p:nvPr/>
          </p:nvSpPr>
          <p:spPr bwMode="auto">
            <a:xfrm>
              <a:off x="4857750" y="6215063"/>
              <a:ext cx="4286250" cy="307975"/>
            </a:xfrm>
            <a:prstGeom prst="rect">
              <a:avLst/>
            </a:prstGeom>
            <a:noFill/>
            <a:ln w="9525">
              <a:noFill/>
              <a:miter lim="800000"/>
              <a:headEnd/>
              <a:tailEnd/>
            </a:ln>
          </p:spPr>
          <p:txBody>
            <a:bodyPr lIns="0" tIns="46038" rIns="90000" bIns="46038">
              <a:spAutoFit/>
            </a:bodyPr>
            <a:lstStyle/>
            <a:p>
              <a:pPr algn="r"/>
              <a:r>
                <a:rPr lang="en-GB" sz="1400">
                  <a:solidFill>
                    <a:schemeClr val="bg1"/>
                  </a:solidFill>
                  <a:latin typeface="Arial" charset="0"/>
                </a:rPr>
                <a:t>IPCRG RNS e- Delphi 2011</a:t>
              </a:r>
              <a:endParaRPr lang="en-GB" sz="1400">
                <a:latin typeface="Arial" charset="0"/>
              </a:endParaRPr>
            </a:p>
          </p:txBody>
        </p:sp>
        <p:pic>
          <p:nvPicPr>
            <p:cNvPr id="25612" name="Picture 8" descr="IMGP4022.JPG"/>
            <p:cNvPicPr>
              <a:picLocks noChangeAspect="1"/>
            </p:cNvPicPr>
            <p:nvPr/>
          </p:nvPicPr>
          <p:blipFill>
            <a:blip r:embed="rId3" cstate="print"/>
            <a:srcRect l="12291" t="17834" r="30374" b="6140"/>
            <a:stretch>
              <a:fillRect/>
            </a:stretch>
          </p:blipFill>
          <p:spPr bwMode="auto">
            <a:xfrm>
              <a:off x="3786188" y="5715000"/>
              <a:ext cx="1004887" cy="1000125"/>
            </a:xfrm>
            <a:prstGeom prst="rect">
              <a:avLst/>
            </a:prstGeom>
            <a:noFill/>
            <a:ln w="9525">
              <a:noFill/>
              <a:miter lim="800000"/>
              <a:headEnd/>
              <a:tailEnd/>
            </a:ln>
          </p:spPr>
        </p:pic>
        <p:pic>
          <p:nvPicPr>
            <p:cNvPr id="25613" name="Picture 8" descr="Picture2.jpg"/>
            <p:cNvPicPr>
              <a:picLocks noChangeAspect="1"/>
            </p:cNvPicPr>
            <p:nvPr/>
          </p:nvPicPr>
          <p:blipFill>
            <a:blip r:embed="rId4" cstate="print"/>
            <a:srcRect l="13554" r="12149"/>
            <a:stretch>
              <a:fillRect/>
            </a:stretch>
          </p:blipFill>
          <p:spPr bwMode="auto">
            <a:xfrm>
              <a:off x="1500188" y="5708650"/>
              <a:ext cx="1004887" cy="1004888"/>
            </a:xfrm>
            <a:prstGeom prst="rect">
              <a:avLst/>
            </a:prstGeom>
            <a:noFill/>
            <a:ln w="9525">
              <a:noFill/>
              <a:miter lim="800000"/>
              <a:headEnd/>
              <a:tailEnd/>
            </a:ln>
          </p:spPr>
        </p:pic>
        <p:pic>
          <p:nvPicPr>
            <p:cNvPr id="25614" name="Picture 6" descr="IMG_3627.JPG"/>
            <p:cNvPicPr>
              <a:picLocks noChangeAspect="1"/>
            </p:cNvPicPr>
            <p:nvPr/>
          </p:nvPicPr>
          <p:blipFill>
            <a:blip r:embed="rId5" cstate="print"/>
            <a:srcRect l="23093" t="30563" r="23985"/>
            <a:stretch>
              <a:fillRect/>
            </a:stretch>
          </p:blipFill>
          <p:spPr bwMode="auto">
            <a:xfrm>
              <a:off x="2643188" y="5715000"/>
              <a:ext cx="1012825" cy="1000125"/>
            </a:xfrm>
            <a:prstGeom prst="rect">
              <a:avLst/>
            </a:prstGeom>
            <a:noFill/>
            <a:ln w="9525">
              <a:noFill/>
              <a:miter lim="800000"/>
              <a:headEnd/>
              <a:tailEnd/>
            </a:ln>
          </p:spPr>
        </p:pic>
        <p:pic>
          <p:nvPicPr>
            <p:cNvPr id="25615" name="Picture 5" descr="DSC01775.JPG"/>
            <p:cNvPicPr>
              <a:picLocks noChangeAspect="1"/>
            </p:cNvPicPr>
            <p:nvPr/>
          </p:nvPicPr>
          <p:blipFill>
            <a:blip r:embed="rId6" cstate="print"/>
            <a:srcRect l="23708" t="29167" r="23167"/>
            <a:stretch>
              <a:fillRect/>
            </a:stretch>
          </p:blipFill>
          <p:spPr bwMode="auto">
            <a:xfrm>
              <a:off x="357188" y="5708650"/>
              <a:ext cx="1004887" cy="1004888"/>
            </a:xfrm>
            <a:prstGeom prst="rect">
              <a:avLst/>
            </a:prstGeom>
            <a:noFill/>
            <a:ln w="9525">
              <a:noFill/>
              <a:miter lim="800000"/>
              <a:headEnd/>
              <a:tailEnd/>
            </a:ln>
          </p:spPr>
        </p:pic>
      </p:grpSp>
      <p:pic>
        <p:nvPicPr>
          <p:cNvPr id="25603" name="Picture 12" descr="IPCRG Logo (large file).tif"/>
          <p:cNvPicPr>
            <a:picLocks noChangeAspect="1"/>
          </p:cNvPicPr>
          <p:nvPr/>
        </p:nvPicPr>
        <p:blipFill>
          <a:blip r:embed="rId7" cstate="print"/>
          <a:srcRect/>
          <a:stretch>
            <a:fillRect/>
          </a:stretch>
        </p:blipFill>
        <p:spPr bwMode="auto">
          <a:xfrm>
            <a:off x="142875" y="214313"/>
            <a:ext cx="2643188" cy="1863725"/>
          </a:xfrm>
          <a:prstGeom prst="rect">
            <a:avLst/>
          </a:prstGeom>
          <a:noFill/>
          <a:ln w="9525">
            <a:noFill/>
            <a:miter lim="800000"/>
            <a:headEnd/>
            <a:tailEnd/>
          </a:ln>
        </p:spPr>
      </p:pic>
      <p:grpSp>
        <p:nvGrpSpPr>
          <p:cNvPr id="3" name="Group 14"/>
          <p:cNvGrpSpPr>
            <a:grpSpLocks/>
          </p:cNvGrpSpPr>
          <p:nvPr/>
        </p:nvGrpSpPr>
        <p:grpSpPr bwMode="auto">
          <a:xfrm>
            <a:off x="468313" y="857250"/>
            <a:ext cx="8207375" cy="1953915"/>
            <a:chOff x="468313" y="857250"/>
            <a:chExt cx="8207375" cy="1953915"/>
          </a:xfrm>
        </p:grpSpPr>
        <p:sp>
          <p:nvSpPr>
            <p:cNvPr id="10" name="TextBox 9"/>
            <p:cNvSpPr txBox="1"/>
            <p:nvPr/>
          </p:nvSpPr>
          <p:spPr bwMode="auto">
            <a:xfrm>
              <a:off x="6697663" y="857250"/>
              <a:ext cx="1825625" cy="646113"/>
            </a:xfrm>
            <a:prstGeom prst="rect">
              <a:avLst/>
            </a:prstGeom>
            <a:noFill/>
          </p:spPr>
          <p:txBody>
            <a:bodyPr wrap="none">
              <a:spAutoFit/>
            </a:bodyPr>
            <a:lstStyle/>
            <a:p>
              <a:pPr algn="r">
                <a:defRPr/>
              </a:pPr>
              <a:r>
                <a:rPr lang="en-GB" sz="3600" b="1" dirty="0">
                  <a:solidFill>
                    <a:srgbClr val="FC1721"/>
                  </a:solidFill>
                  <a:latin typeface="+mn-lt"/>
                </a:rPr>
                <a:t>Method</a:t>
              </a:r>
            </a:p>
          </p:txBody>
        </p:sp>
        <p:sp>
          <p:nvSpPr>
            <p:cNvPr id="11" name="Rectangle 10"/>
            <p:cNvSpPr/>
            <p:nvPr/>
          </p:nvSpPr>
          <p:spPr>
            <a:xfrm>
              <a:off x="468313" y="2349500"/>
              <a:ext cx="8207375" cy="461665"/>
            </a:xfrm>
            <a:prstGeom prst="rect">
              <a:avLst/>
            </a:prstGeom>
          </p:spPr>
          <p:txBody>
            <a:bodyPr>
              <a:spAutoFit/>
            </a:bodyPr>
            <a:lstStyle/>
            <a:p>
              <a:pPr>
                <a:defRPr/>
              </a:pPr>
              <a:r>
                <a:rPr lang="en-GB" b="1" dirty="0">
                  <a:solidFill>
                    <a:srgbClr val="074B88"/>
                  </a:solidFill>
                  <a:latin typeface="Arial" pitchFamily="34" charset="0"/>
                  <a:cs typeface="Arial" pitchFamily="34" charset="0"/>
                </a:rPr>
                <a:t>An expert panel who </a:t>
              </a:r>
              <a:r>
                <a:rPr lang="en-GB" b="1" dirty="0">
                  <a:latin typeface="Arial" pitchFamily="34" charset="0"/>
                  <a:cs typeface="Arial" pitchFamily="34" charset="0"/>
                </a:rPr>
                <a:t>contribute ideas </a:t>
              </a:r>
            </a:p>
          </p:txBody>
        </p:sp>
      </p:grpSp>
      <p:grpSp>
        <p:nvGrpSpPr>
          <p:cNvPr id="4" name="Group 15"/>
          <p:cNvGrpSpPr>
            <a:grpSpLocks/>
          </p:cNvGrpSpPr>
          <p:nvPr/>
        </p:nvGrpSpPr>
        <p:grpSpPr bwMode="auto">
          <a:xfrm>
            <a:off x="2916238" y="260350"/>
            <a:ext cx="3527425" cy="2592388"/>
            <a:chOff x="2915816" y="259920"/>
            <a:chExt cx="3527788" cy="2593017"/>
          </a:xfrm>
        </p:grpSpPr>
        <p:sp>
          <p:nvSpPr>
            <p:cNvPr id="25606" name="Rectangle 14"/>
            <p:cNvSpPr>
              <a:spLocks noChangeArrowheads="1"/>
            </p:cNvSpPr>
            <p:nvPr/>
          </p:nvSpPr>
          <p:spPr bwMode="auto">
            <a:xfrm>
              <a:off x="2915816" y="2348881"/>
              <a:ext cx="2952328" cy="504056"/>
            </a:xfrm>
            <a:prstGeom prst="rect">
              <a:avLst/>
            </a:prstGeom>
            <a:solidFill>
              <a:schemeClr val="bg1"/>
            </a:solidFill>
            <a:ln w="9525" algn="ctr">
              <a:noFill/>
              <a:round/>
              <a:headEnd/>
              <a:tailEnd/>
            </a:ln>
          </p:spPr>
          <p:txBody>
            <a:bodyPr/>
            <a:lstStyle/>
            <a:p>
              <a:endParaRPr lang="en-GB"/>
            </a:p>
          </p:txBody>
        </p:sp>
        <p:pic>
          <p:nvPicPr>
            <p:cNvPr id="12" name="Picture 11" descr="IPCRG RNS supplement.jpg"/>
            <p:cNvPicPr>
              <a:picLocks noChangeAspect="1"/>
            </p:cNvPicPr>
            <p:nvPr/>
          </p:nvPicPr>
          <p:blipFill>
            <a:blip r:embed="rId8" cstate="print"/>
            <a:stretch>
              <a:fillRect/>
            </a:stretch>
          </p:blipFill>
          <p:spPr bwMode="auto">
            <a:xfrm>
              <a:off x="4498716" y="259920"/>
              <a:ext cx="1944888" cy="2581901"/>
            </a:xfrm>
            <a:prstGeom prst="rect">
              <a:avLst/>
            </a:prstGeom>
            <a:ln w="3175">
              <a:solidFill>
                <a:schemeClr val="bg1">
                  <a:lumMod val="50000"/>
                </a:schemeClr>
              </a:solidFill>
            </a:ln>
            <a:effectLst>
              <a:outerShdw blurRad="50800" dist="76200" dir="2700000" algn="tl" rotWithShape="0">
                <a:prstClr val="black">
                  <a:alpha val="40000"/>
                </a:prstClr>
              </a:outerShdw>
            </a:effectLst>
          </p:spPr>
        </p:pic>
      </p:grpSp>
      <p:sp>
        <p:nvSpPr>
          <p:cNvPr id="17" name="Rectangle 16"/>
          <p:cNvSpPr/>
          <p:nvPr/>
        </p:nvSpPr>
        <p:spPr bwMode="auto">
          <a:xfrm>
            <a:off x="467544" y="2890679"/>
            <a:ext cx="8207375" cy="2554545"/>
          </a:xfrm>
          <a:prstGeom prst="rect">
            <a:avLst/>
          </a:prstGeom>
        </p:spPr>
        <p:txBody>
          <a:bodyPr>
            <a:spAutoFit/>
          </a:bodyPr>
          <a:lstStyle/>
          <a:p>
            <a:pPr marL="365125" indent="-365125">
              <a:spcBef>
                <a:spcPts val="1200"/>
              </a:spcBef>
              <a:buClr>
                <a:srgbClr val="FF0000"/>
              </a:buClr>
              <a:buSzPct val="150000"/>
              <a:defRPr/>
            </a:pPr>
            <a:r>
              <a:rPr lang="en-GB" dirty="0" smtClean="0">
                <a:latin typeface="Arial" pitchFamily="34" charset="0"/>
                <a:cs typeface="Arial" pitchFamily="34" charset="0"/>
              </a:rPr>
              <a:t>Invited </a:t>
            </a:r>
            <a:r>
              <a:rPr lang="en-GB" dirty="0">
                <a:latin typeface="Arial" pitchFamily="34" charset="0"/>
                <a:cs typeface="Arial" pitchFamily="34" charset="0"/>
              </a:rPr>
              <a:t>63 participants</a:t>
            </a:r>
          </a:p>
          <a:p>
            <a:pPr marL="365125" indent="-365125">
              <a:spcBef>
                <a:spcPts val="1200"/>
              </a:spcBef>
              <a:buClr>
                <a:srgbClr val="FF0000"/>
              </a:buClr>
              <a:buSzPct val="150000"/>
              <a:buFont typeface="Arial" pitchFamily="34" charset="0"/>
              <a:buChar char="•"/>
              <a:defRPr/>
            </a:pPr>
            <a:r>
              <a:rPr lang="en-GB" dirty="0">
                <a:latin typeface="Arial" pitchFamily="34" charset="0"/>
                <a:cs typeface="Arial" pitchFamily="34" charset="0"/>
              </a:rPr>
              <a:t>Authors and other contributors to the RNS </a:t>
            </a:r>
          </a:p>
          <a:p>
            <a:pPr marL="365125" indent="-365125">
              <a:spcBef>
                <a:spcPts val="1200"/>
              </a:spcBef>
              <a:buClr>
                <a:srgbClr val="FF0000"/>
              </a:buClr>
              <a:buSzPct val="150000"/>
              <a:buFont typeface="Arial" pitchFamily="34" charset="0"/>
              <a:buChar char="•"/>
              <a:defRPr/>
            </a:pPr>
            <a:r>
              <a:rPr lang="en-GB" dirty="0">
                <a:latin typeface="Arial" pitchFamily="34" charset="0"/>
                <a:cs typeface="Arial" pitchFamily="34" charset="0"/>
              </a:rPr>
              <a:t>IPCRG research sub-committee and network</a:t>
            </a:r>
          </a:p>
          <a:p>
            <a:pPr marL="365125" indent="-365125">
              <a:spcBef>
                <a:spcPts val="1200"/>
              </a:spcBef>
              <a:buClr>
                <a:srgbClr val="FF0000"/>
              </a:buClr>
              <a:buSzPct val="150000"/>
              <a:buFont typeface="Arial" pitchFamily="34" charset="0"/>
              <a:buChar char="•"/>
              <a:defRPr/>
            </a:pPr>
            <a:r>
              <a:rPr lang="en-GB" dirty="0">
                <a:latin typeface="Arial" pitchFamily="34" charset="0"/>
                <a:cs typeface="Arial" pitchFamily="34" charset="0"/>
              </a:rPr>
              <a:t>Leads of member and associate member countries</a:t>
            </a:r>
          </a:p>
          <a:p>
            <a:pPr marL="365125" indent="-365125">
              <a:spcBef>
                <a:spcPts val="1200"/>
              </a:spcBef>
              <a:buClr>
                <a:srgbClr val="FF0000"/>
              </a:buClr>
              <a:buSzPct val="150000"/>
              <a:buFont typeface="Arial" pitchFamily="34" charset="0"/>
              <a:buChar char="•"/>
              <a:defRPr/>
            </a:pPr>
            <a:r>
              <a:rPr lang="en-GB" dirty="0">
                <a:latin typeface="Arial" pitchFamily="34" charset="0"/>
                <a:cs typeface="Arial" pitchFamily="34" charset="0"/>
              </a:rPr>
              <a:t>IPCRG education sub-committee and panel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3460</TotalTime>
  <Words>2098</Words>
  <Application>Microsoft Office PowerPoint</Application>
  <PresentationFormat>Προβολή στην οθόνη (4:3)</PresentationFormat>
  <Paragraphs>357</Paragraphs>
  <Slides>32</Slides>
  <Notes>32</Notes>
  <HiddenSlides>0</HiddenSlides>
  <MMClips>0</MMClips>
  <ScaleCrop>false</ScaleCrop>
  <HeadingPairs>
    <vt:vector size="4" baseType="variant">
      <vt:variant>
        <vt:lpstr>Θέμα</vt:lpstr>
      </vt:variant>
      <vt:variant>
        <vt:i4>2</vt:i4>
      </vt:variant>
      <vt:variant>
        <vt:lpstr>Τίτλοι διαφανειών</vt:lpstr>
      </vt:variant>
      <vt:variant>
        <vt:i4>32</vt:i4>
      </vt:variant>
    </vt:vector>
  </HeadingPairs>
  <TitlesOfParts>
    <vt:vector size="34" baseType="lpstr">
      <vt:lpstr>1_Blank Presentation</vt:lpstr>
      <vt:lpstr>Blank Presentation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Johnson</dc:creator>
  <cp:lastModifiedBy>user</cp:lastModifiedBy>
  <cp:revision>1097</cp:revision>
  <dcterms:created xsi:type="dcterms:W3CDTF">2006-12-12T20:09:55Z</dcterms:created>
  <dcterms:modified xsi:type="dcterms:W3CDTF">2019-12-04T12:12:52Z</dcterms:modified>
</cp:coreProperties>
</file>