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Default Extension="pdf" ContentType="application/pdf"/>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0" r:id="rId2"/>
    <p:sldId id="261" r:id="rId3"/>
    <p:sldId id="257" r:id="rId4"/>
    <p:sldId id="262" r:id="rId5"/>
    <p:sldId id="263" r:id="rId6"/>
    <p:sldId id="264" r:id="rId7"/>
    <p:sldId id="258" r:id="rId8"/>
    <p:sldId id="25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40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B8906A-0E38-CA4F-8F4D-90737EA67911}" type="datetimeFigureOut">
              <a:rPr lang="en-US" smtClean="0"/>
              <a:pPr/>
              <a:t>11/14/2019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4AD098-E85C-AC40-9C20-33A6A9D49ED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ihi.org/knowledge/Pages/Publications/ImprovementGuidePracticalApproachEnhancingOrganizationalPerformance.aspx"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ihi.org/knowledge/Pages/Publications/NewEconomicsforIndustryGovernmentEducation.aspx"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noFill/>
          <a:ln>
            <a:miter lim="800000"/>
            <a:headEnd/>
            <a:tailEnd/>
          </a:ln>
        </p:spPr>
        <p:txBody>
          <a:bodyPr/>
          <a:lstStyle/>
          <a:p>
            <a:fld id="{07FA5184-109C-8849-9147-ACA43BE266A8}" type="slidenum">
              <a:rPr lang="en-US">
                <a:latin typeface="Arial" pitchFamily="-65" charset="0"/>
              </a:rPr>
              <a:pPr/>
              <a:t>3</a:t>
            </a:fld>
            <a:endParaRPr lang="en-US">
              <a:latin typeface="Arial" pitchFamily="-65" charset="0"/>
            </a:endParaRPr>
          </a:p>
        </p:txBody>
      </p:sp>
      <p:sp>
        <p:nvSpPr>
          <p:cNvPr id="71683" name="Rectangle 2"/>
          <p:cNvSpPr>
            <a:spLocks noGrp="1" noRot="1" noChangeAspect="1" noChangeArrowheads="1" noTextEdit="1"/>
          </p:cNvSpPr>
          <p:nvPr>
            <p:ph type="sldImg"/>
          </p:nvPr>
        </p:nvSpPr>
        <p:spPr bwMode="auto">
          <a:xfrm>
            <a:off x="1144588" y="714375"/>
            <a:ext cx="4573587" cy="3430588"/>
          </a:xfrm>
          <a:noFill/>
          <a:ln>
            <a:solidFill>
              <a:srgbClr val="000000"/>
            </a:solidFill>
            <a:miter lim="800000"/>
            <a:headEnd/>
            <a:tailEnd/>
          </a:ln>
        </p:spPr>
      </p:sp>
      <p:sp>
        <p:nvSpPr>
          <p:cNvPr id="71684" name="Rectangle 3"/>
          <p:cNvSpPr>
            <a:spLocks noGrp="1" noChangeArrowheads="1"/>
          </p:cNvSpPr>
          <p:nvPr>
            <p:ph type="body" idx="1"/>
          </p:nvPr>
        </p:nvSpPr>
        <p:spPr bwMode="auto">
          <a:xfrm>
            <a:off x="915988" y="4359275"/>
            <a:ext cx="5029200" cy="4073525"/>
          </a:xfrm>
          <a:noFill/>
        </p:spPr>
        <p:txBody>
          <a:bodyPr wrap="square" numCol="1" anchor="t" anchorCtr="0" compatLnSpc="1">
            <a:prstTxWarp prst="textNoShape">
              <a:avLst/>
            </a:prstTxWarp>
          </a:bodyPr>
          <a:lstStyle/>
          <a:p>
            <a:r>
              <a:rPr lang="en-US" dirty="0" smtClean="0"/>
              <a:t>Sources:</a:t>
            </a:r>
          </a:p>
          <a:p>
            <a:r>
              <a:rPr lang="en-US" dirty="0" smtClean="0"/>
              <a:t>*Langley GL, Nolan KM, Nolan TW, Norman CL, Provost LP. </a:t>
            </a:r>
            <a:r>
              <a:rPr lang="en-US" i="1" dirty="0" smtClean="0">
                <a:hlinkClick r:id="rId3" tooltip="The Improvement Guide"/>
              </a:rPr>
              <a:t>The Improvement Guide: A Practical Approach to Enhancing Organizational Performance</a:t>
            </a:r>
            <a:r>
              <a:rPr lang="en-US" dirty="0" smtClean="0"/>
              <a:t> (2nd edition). San Francisco: </a:t>
            </a:r>
            <a:r>
              <a:rPr lang="en-US" dirty="0" err="1" smtClean="0"/>
              <a:t>Jossey</a:t>
            </a:r>
            <a:r>
              <a:rPr lang="en-US" dirty="0" smtClean="0"/>
              <a:t>-Bass Publishers; 2009.</a:t>
            </a:r>
          </a:p>
          <a:p>
            <a:r>
              <a:rPr lang="en-US" dirty="0" smtClean="0"/>
              <a:t> </a:t>
            </a:r>
          </a:p>
          <a:p>
            <a:r>
              <a:rPr lang="en-US" dirty="0" smtClean="0"/>
              <a:t>**The Plan-Do-Study-Act (PDSA) cycle was originally developed by Walter A. </a:t>
            </a:r>
            <a:r>
              <a:rPr lang="en-US" dirty="0" err="1" smtClean="0"/>
              <a:t>Shewhart</a:t>
            </a:r>
            <a:r>
              <a:rPr lang="en-US" dirty="0" smtClean="0"/>
              <a:t> as the Plan-Do-Check-Act (PDCA) cycle. W. Edwards Deming modified </a:t>
            </a:r>
            <a:r>
              <a:rPr lang="en-US" dirty="0" err="1" smtClean="0"/>
              <a:t>Shewhart's</a:t>
            </a:r>
            <a:r>
              <a:rPr lang="en-US" dirty="0" smtClean="0"/>
              <a:t> cycle to PDSA, replacing "Check" with "Study." [See Deming WE. </a:t>
            </a:r>
            <a:r>
              <a:rPr lang="en-US" i="1" dirty="0" smtClean="0">
                <a:hlinkClick r:id="rId4" tooltip="The New Economics for Industry, Government, and Education"/>
              </a:rPr>
              <a:t>The New Economics for Industry, Government, and Education</a:t>
            </a:r>
            <a:r>
              <a:rPr lang="en-US" dirty="0" smtClean="0"/>
              <a:t>. Cambridge, MA: The MIT Press; 2000.]</a:t>
            </a:r>
          </a:p>
          <a:p>
            <a:pPr eaLnBrk="1" hangingPunct="1">
              <a:spcBef>
                <a:spcPct val="0"/>
              </a:spcBef>
            </a:pPr>
            <a:r>
              <a:rPr lang="en-GB" dirty="0" smtClean="0">
                <a:latin typeface="Arial" pitchFamily="-65" charset="0"/>
              </a:rPr>
              <a:t>For more information see </a:t>
            </a:r>
            <a:r>
              <a:rPr lang="en-US" dirty="0" smtClean="0">
                <a:latin typeface="Arial" pitchFamily="-65" charset="0"/>
              </a:rPr>
              <a:t>http://</a:t>
            </a:r>
            <a:r>
              <a:rPr lang="en-US" dirty="0" err="1" smtClean="0">
                <a:latin typeface="Arial" pitchFamily="-65" charset="0"/>
              </a:rPr>
              <a:t>www.ihi.org/knowledge/Pages/HowtoImprove/default.aspx</a:t>
            </a:r>
            <a:endParaRPr lang="en-GB" dirty="0">
              <a:latin typeface="Arial" pitchFamily="-65"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a:lstStyle/>
          <a:p>
            <a:pPr defTabSz="930275"/>
            <a:fld id="{901B97C1-DE77-C54F-942C-7772F730FD5E}" type="slidenum">
              <a:rPr lang="en-GB">
                <a:latin typeface="Arial" pitchFamily="-65" charset="0"/>
              </a:rPr>
              <a:pPr defTabSz="930275"/>
              <a:t>7</a:t>
            </a:fld>
            <a:endParaRPr lang="en-GB">
              <a:latin typeface="Arial" pitchFamily="-65" charset="0"/>
            </a:endParaRPr>
          </a:p>
        </p:txBody>
      </p:sp>
      <p:sp>
        <p:nvSpPr>
          <p:cNvPr id="72707" name="Rectangle 2"/>
          <p:cNvSpPr>
            <a:spLocks noGrp="1" noRot="1" noChangeAspect="1" noChangeArrowheads="1" noTextEdit="1"/>
          </p:cNvSpPr>
          <p:nvPr>
            <p:ph type="sldImg"/>
          </p:nvPr>
        </p:nvSpPr>
        <p:spPr bwMode="auto">
          <a:xfrm>
            <a:off x="1147763" y="687388"/>
            <a:ext cx="4565650" cy="3424237"/>
          </a:xfrm>
          <a:noFill/>
          <a:ln cap="flat">
            <a:solidFill>
              <a:schemeClr val="tx1"/>
            </a:solidFill>
            <a:miter lim="800000"/>
            <a:headEnd/>
            <a:tailEnd/>
          </a:ln>
        </p:spPr>
      </p:sp>
      <p:sp>
        <p:nvSpPr>
          <p:cNvPr id="72708" name="Rectangle 3"/>
          <p:cNvSpPr>
            <a:spLocks noGrp="1" noChangeArrowheads="1"/>
          </p:cNvSpPr>
          <p:nvPr>
            <p:ph type="body" idx="1"/>
          </p:nvPr>
        </p:nvSpPr>
        <p:spPr bwMode="auto">
          <a:xfrm>
            <a:off x="914400" y="4344988"/>
            <a:ext cx="5029200" cy="4111625"/>
          </a:xfrm>
          <a:noFill/>
        </p:spPr>
        <p:txBody>
          <a:bodyPr wrap="square" lIns="90436" tIns="45219" rIns="90436" bIns="45219" numCol="1" anchor="t" anchorCtr="0" compatLnSpc="1">
            <a:prstTxWarp prst="textNoShape">
              <a:avLst/>
            </a:prstTxWarp>
          </a:bodyPr>
          <a:lstStyle/>
          <a:p>
            <a:pPr eaLnBrk="1" hangingPunct="1">
              <a:spcBef>
                <a:spcPct val="0"/>
              </a:spcBef>
              <a:buFontTx/>
              <a:buNone/>
            </a:pPr>
            <a:endParaRPr lang="en-GB" dirty="0">
              <a:latin typeface="Arial" pitchFamily="-65"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70660" name="Slide Number Placeholder 3"/>
          <p:cNvSpPr>
            <a:spLocks noGrp="1"/>
          </p:cNvSpPr>
          <p:nvPr>
            <p:ph type="sldNum" sz="quarter" idx="5"/>
          </p:nvPr>
        </p:nvSpPr>
        <p:spPr bwMode="auto">
          <a:ln>
            <a:miter lim="800000"/>
            <a:headEnd/>
            <a:tailEnd/>
          </a:ln>
        </p:spPr>
        <p:txBody>
          <a:bodyPr/>
          <a:lstStyle/>
          <a:p>
            <a:fld id="{8F11994D-513A-A64E-9BA2-8212D8E4B594}" type="slidenum">
              <a:rPr lang="en-US"/>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F7107F88-7B13-B546-A981-EFCDBE3D2E21}"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871981-A322-8740-8C91-0AE6FE49B7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07F88-7B13-B546-A981-EFCDBE3D2E21}" type="datetimeFigureOut">
              <a:rPr lang="en-US" smtClean="0"/>
              <a:pPr/>
              <a:t>11/14/2019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871981-A322-8740-8C91-0AE6FE49B7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d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Developing IPCRG proposals for intervention pilot projects and action research</a:t>
            </a:r>
            <a:endParaRPr lang="en-US" dirty="0"/>
          </a:p>
        </p:txBody>
      </p:sp>
      <p:sp>
        <p:nvSpPr>
          <p:cNvPr id="3" name="Subtitle 2"/>
          <p:cNvSpPr>
            <a:spLocks noGrp="1"/>
          </p:cNvSpPr>
          <p:nvPr>
            <p:ph type="subTitle" idx="1"/>
          </p:nvPr>
        </p:nvSpPr>
        <p:spPr>
          <a:xfrm>
            <a:off x="1371600" y="4141186"/>
            <a:ext cx="6400800" cy="1752600"/>
          </a:xfrm>
        </p:spPr>
        <p:txBody>
          <a:bodyPr/>
          <a:lstStyle/>
          <a:p>
            <a:r>
              <a:rPr lang="en-US" dirty="0" smtClean="0"/>
              <a:t>September 2013</a:t>
            </a:r>
            <a:endParaRPr lang="en-US" dirty="0"/>
          </a:p>
        </p:txBody>
      </p:sp>
      <p:pic>
        <p:nvPicPr>
          <p:cNvPr id="4" name="Picture 3" descr="logoipcrg corner.jpg"/>
          <p:cNvPicPr>
            <a:picLocks noChangeAspect="1"/>
          </p:cNvPicPr>
          <p:nvPr/>
        </p:nvPicPr>
        <p:blipFill>
          <a:blip r:embed="rId2"/>
          <a:stretch>
            <a:fillRect/>
          </a:stretch>
        </p:blipFill>
        <p:spPr>
          <a:xfrm>
            <a:off x="179615" y="184615"/>
            <a:ext cx="2646651" cy="1787650"/>
          </a:xfrm>
          <a:prstGeom prst="rect">
            <a:avLst/>
          </a:prstGeom>
          <a:solidFill>
            <a:srgbClr val="FF2404"/>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
          <p:cNvSpPr>
            <a:spLocks noChangeArrowheads="1"/>
          </p:cNvSpPr>
          <p:nvPr/>
        </p:nvSpPr>
        <p:spPr bwMode="auto">
          <a:xfrm>
            <a:off x="1402008" y="140504"/>
            <a:ext cx="6245009" cy="1800483"/>
          </a:xfrm>
          <a:prstGeom prst="rect">
            <a:avLst/>
          </a:prstGeom>
          <a:noFill/>
          <a:ln w="9525">
            <a:noFill/>
            <a:miter lim="800000"/>
            <a:headEnd/>
            <a:tailEnd/>
          </a:ln>
        </p:spPr>
        <p:txBody>
          <a:bodyPr wrap="square" lIns="91428" tIns="45715" rIns="91428" bIns="45715">
            <a:prstTxWarp prst="textNoShape">
              <a:avLst/>
            </a:prstTxWarp>
            <a:spAutoFit/>
          </a:bodyPr>
          <a:lstStyle/>
          <a:p>
            <a:pPr defTabSz="912813"/>
            <a:r>
              <a:rPr lang="en-US" sz="3700" dirty="0" smtClean="0">
                <a:solidFill>
                  <a:srgbClr val="FF2404"/>
                </a:solidFill>
                <a:latin typeface="Arial Bold" pitchFamily="34" charset="0"/>
              </a:rPr>
              <a:t>Action research can use the Nolan Framework/Model for Improvement</a:t>
            </a:r>
            <a:endParaRPr lang="en-US" sz="3700" dirty="0">
              <a:solidFill>
                <a:srgbClr val="FF2404"/>
              </a:solidFill>
              <a:latin typeface="Arial Bold" pitchFamily="34" charset="0"/>
            </a:endParaRPr>
          </a:p>
        </p:txBody>
      </p:sp>
      <p:sp>
        <p:nvSpPr>
          <p:cNvPr id="4" name="Content Placeholder 3"/>
          <p:cNvSpPr>
            <a:spLocks noGrp="1"/>
          </p:cNvSpPr>
          <p:nvPr>
            <p:ph idx="1"/>
          </p:nvPr>
        </p:nvSpPr>
        <p:spPr>
          <a:xfrm>
            <a:off x="457200" y="1940987"/>
            <a:ext cx="8229600" cy="4525963"/>
          </a:xfrm>
        </p:spPr>
        <p:txBody>
          <a:bodyPr/>
          <a:lstStyle/>
          <a:p>
            <a:r>
              <a:rPr lang="en-US" dirty="0" smtClean="0"/>
              <a:t>Used widely in real life projects all over world</a:t>
            </a:r>
          </a:p>
          <a:p>
            <a:r>
              <a:rPr lang="en-US" dirty="0" smtClean="0"/>
              <a:t>Simple</a:t>
            </a:r>
          </a:p>
          <a:p>
            <a:r>
              <a:rPr lang="en-US" dirty="0" smtClean="0"/>
              <a:t>Focuses team on measuring improvement not just change</a:t>
            </a:r>
          </a:p>
          <a:p>
            <a:r>
              <a:rPr lang="en-US" dirty="0" smtClean="0"/>
              <a:t>Can ask the questions in any order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590800" y="1371600"/>
            <a:ext cx="4137025" cy="2247900"/>
            <a:chOff x="1598" y="736"/>
            <a:chExt cx="2606" cy="1416"/>
          </a:xfrm>
        </p:grpSpPr>
        <p:sp>
          <p:nvSpPr>
            <p:cNvPr id="32807" name="Freeform 3"/>
            <p:cNvSpPr>
              <a:spLocks/>
            </p:cNvSpPr>
            <p:nvPr/>
          </p:nvSpPr>
          <p:spPr bwMode="auto">
            <a:xfrm>
              <a:off x="1598" y="736"/>
              <a:ext cx="2606" cy="1416"/>
            </a:xfrm>
            <a:custGeom>
              <a:avLst/>
              <a:gdLst>
                <a:gd name="T0" fmla="*/ 235 w 2606"/>
                <a:gd name="T1" fmla="*/ 0 h 1416"/>
                <a:gd name="T2" fmla="*/ 2370 w 2606"/>
                <a:gd name="T3" fmla="*/ 0 h 1416"/>
                <a:gd name="T4" fmla="*/ 2605 w 2606"/>
                <a:gd name="T5" fmla="*/ 1415 h 1416"/>
                <a:gd name="T6" fmla="*/ 0 w 2606"/>
                <a:gd name="T7" fmla="*/ 1415 h 1416"/>
                <a:gd name="T8" fmla="*/ 235 w 2606"/>
                <a:gd name="T9" fmla="*/ 0 h 1416"/>
                <a:gd name="T10" fmla="*/ 0 60000 65536"/>
                <a:gd name="T11" fmla="*/ 0 60000 65536"/>
                <a:gd name="T12" fmla="*/ 0 60000 65536"/>
                <a:gd name="T13" fmla="*/ 0 60000 65536"/>
                <a:gd name="T14" fmla="*/ 0 60000 65536"/>
                <a:gd name="T15" fmla="*/ 0 w 2606"/>
                <a:gd name="T16" fmla="*/ 0 h 1416"/>
                <a:gd name="T17" fmla="*/ 2606 w 2606"/>
                <a:gd name="T18" fmla="*/ 1416 h 1416"/>
              </a:gdLst>
              <a:ahLst/>
              <a:cxnLst>
                <a:cxn ang="T10">
                  <a:pos x="T0" y="T1"/>
                </a:cxn>
                <a:cxn ang="T11">
                  <a:pos x="T2" y="T3"/>
                </a:cxn>
                <a:cxn ang="T12">
                  <a:pos x="T4" y="T5"/>
                </a:cxn>
                <a:cxn ang="T13">
                  <a:pos x="T6" y="T7"/>
                </a:cxn>
                <a:cxn ang="T14">
                  <a:pos x="T8" y="T9"/>
                </a:cxn>
              </a:cxnLst>
              <a:rect l="T15" t="T16" r="T17" b="T18"/>
              <a:pathLst>
                <a:path w="2606" h="1416">
                  <a:moveTo>
                    <a:pt x="235" y="0"/>
                  </a:moveTo>
                  <a:lnTo>
                    <a:pt x="2370" y="0"/>
                  </a:lnTo>
                  <a:lnTo>
                    <a:pt x="2605" y="1415"/>
                  </a:lnTo>
                  <a:lnTo>
                    <a:pt x="0" y="1415"/>
                  </a:lnTo>
                  <a:lnTo>
                    <a:pt x="235" y="0"/>
                  </a:lnTo>
                </a:path>
              </a:pathLst>
            </a:custGeom>
            <a:noFill/>
            <a:ln w="12700" cap="rnd">
              <a:solidFill>
                <a:schemeClr val="tx1"/>
              </a:solidFill>
              <a:round/>
              <a:headEnd type="none" w="sm" len="sm"/>
              <a:tailEnd type="none" w="sm" len="sm"/>
            </a:ln>
          </p:spPr>
          <p:txBody>
            <a:bodyPr>
              <a:prstTxWarp prst="textNoShape">
                <a:avLst/>
              </a:prstTxWarp>
            </a:bodyPr>
            <a:lstStyle/>
            <a:p>
              <a:endParaRPr lang="en-US"/>
            </a:p>
          </p:txBody>
        </p:sp>
        <p:sp>
          <p:nvSpPr>
            <p:cNvPr id="32808" name="Line 4"/>
            <p:cNvSpPr>
              <a:spLocks noChangeShapeType="1"/>
            </p:cNvSpPr>
            <p:nvPr/>
          </p:nvSpPr>
          <p:spPr bwMode="auto">
            <a:xfrm>
              <a:off x="1764" y="1198"/>
              <a:ext cx="2273" cy="0"/>
            </a:xfrm>
            <a:prstGeom prst="line">
              <a:avLst/>
            </a:prstGeom>
            <a:noFill/>
            <a:ln w="12700">
              <a:solidFill>
                <a:srgbClr val="7F7F7F"/>
              </a:solidFill>
              <a:round/>
              <a:headEnd type="none" w="sm" len="sm"/>
              <a:tailEnd type="none" w="sm" len="sm"/>
            </a:ln>
          </p:spPr>
          <p:txBody>
            <a:bodyPr wrap="none" anchor="ctr">
              <a:prstTxWarp prst="textNoShape">
                <a:avLst/>
              </a:prstTxWarp>
            </a:bodyPr>
            <a:lstStyle/>
            <a:p>
              <a:endParaRPr lang="en-US"/>
            </a:p>
          </p:txBody>
        </p:sp>
        <p:sp>
          <p:nvSpPr>
            <p:cNvPr id="32809" name="Line 5"/>
            <p:cNvSpPr>
              <a:spLocks noChangeShapeType="1"/>
            </p:cNvSpPr>
            <p:nvPr/>
          </p:nvSpPr>
          <p:spPr bwMode="auto">
            <a:xfrm>
              <a:off x="1676" y="1680"/>
              <a:ext cx="2449" cy="0"/>
            </a:xfrm>
            <a:prstGeom prst="line">
              <a:avLst/>
            </a:prstGeom>
            <a:noFill/>
            <a:ln w="12700">
              <a:solidFill>
                <a:srgbClr val="7F7F7F"/>
              </a:solidFill>
              <a:round/>
              <a:headEnd type="none" w="sm" len="sm"/>
              <a:tailEnd type="none" w="sm" len="sm"/>
            </a:ln>
          </p:spPr>
          <p:txBody>
            <a:bodyPr wrap="none" anchor="ctr">
              <a:prstTxWarp prst="textNoShape">
                <a:avLst/>
              </a:prstTxWarp>
            </a:bodyPr>
            <a:lstStyle/>
            <a:p>
              <a:endParaRPr lang="en-US"/>
            </a:p>
          </p:txBody>
        </p:sp>
        <p:sp>
          <p:nvSpPr>
            <p:cNvPr id="230406" name="Rectangle 6"/>
            <p:cNvSpPr>
              <a:spLocks noChangeArrowheads="1"/>
            </p:cNvSpPr>
            <p:nvPr/>
          </p:nvSpPr>
          <p:spPr bwMode="auto">
            <a:xfrm>
              <a:off x="2090" y="752"/>
              <a:ext cx="1492" cy="412"/>
            </a:xfrm>
            <a:prstGeom prst="rect">
              <a:avLst/>
            </a:prstGeom>
            <a:noFill/>
            <a:ln w="9525">
              <a:noFill/>
              <a:miter lim="800000"/>
              <a:headEnd/>
              <a:tailEnd/>
            </a:ln>
            <a:effectLst/>
          </p:spPr>
          <p:txBody>
            <a:bodyPr wrap="none" lIns="105012" tIns="52506" rIns="105012" bIns="52506">
              <a:spAutoFit/>
            </a:bodyPr>
            <a:lstStyle/>
            <a:p>
              <a:pPr algn="ctr" defTabSz="914388" fontAlgn="auto">
                <a:spcBef>
                  <a:spcPts val="0"/>
                </a:spcBef>
                <a:spcAft>
                  <a:spcPts val="0"/>
                </a:spcAft>
                <a:defRPr/>
              </a:pPr>
              <a:r>
                <a:rPr lang="en-US" dirty="0">
                  <a:effectLst>
                    <a:outerShdw blurRad="38100" dist="38100" dir="2700000" algn="tl">
                      <a:srgbClr val="C0C0C0"/>
                    </a:outerShdw>
                  </a:effectLst>
                  <a:latin typeface="Arial" charset="0"/>
                </a:rPr>
                <a:t>What are we trying to</a:t>
              </a:r>
              <a:br>
                <a:rPr lang="en-US" dirty="0">
                  <a:effectLst>
                    <a:outerShdw blurRad="38100" dist="38100" dir="2700000" algn="tl">
                      <a:srgbClr val="C0C0C0"/>
                    </a:outerShdw>
                  </a:effectLst>
                  <a:latin typeface="Arial" charset="0"/>
                </a:rPr>
              </a:br>
              <a:r>
                <a:rPr lang="en-US" dirty="0">
                  <a:effectLst>
                    <a:outerShdw blurRad="38100" dist="38100" dir="2700000" algn="tl">
                      <a:srgbClr val="C0C0C0"/>
                    </a:outerShdw>
                  </a:effectLst>
                  <a:latin typeface="Arial" charset="0"/>
                </a:rPr>
                <a:t>accomplish?</a:t>
              </a:r>
            </a:p>
          </p:txBody>
        </p:sp>
        <p:sp>
          <p:nvSpPr>
            <p:cNvPr id="230407" name="Rectangle 7"/>
            <p:cNvSpPr>
              <a:spLocks noChangeArrowheads="1"/>
            </p:cNvSpPr>
            <p:nvPr/>
          </p:nvSpPr>
          <p:spPr bwMode="auto">
            <a:xfrm>
              <a:off x="1923" y="1224"/>
              <a:ext cx="1900" cy="412"/>
            </a:xfrm>
            <a:prstGeom prst="rect">
              <a:avLst/>
            </a:prstGeom>
            <a:noFill/>
            <a:ln w="9525">
              <a:noFill/>
              <a:miter lim="800000"/>
              <a:headEnd/>
              <a:tailEnd/>
            </a:ln>
            <a:effectLst/>
          </p:spPr>
          <p:txBody>
            <a:bodyPr wrap="none" lIns="105012" tIns="52506" rIns="105012" bIns="52506">
              <a:spAutoFit/>
            </a:bodyPr>
            <a:lstStyle/>
            <a:p>
              <a:pPr algn="ctr" defTabSz="914388" fontAlgn="auto">
                <a:spcBef>
                  <a:spcPts val="0"/>
                </a:spcBef>
                <a:spcAft>
                  <a:spcPts val="0"/>
                </a:spcAft>
                <a:defRPr/>
              </a:pPr>
              <a:r>
                <a:rPr lang="en-US" dirty="0">
                  <a:effectLst>
                    <a:outerShdw blurRad="38100" dist="38100" dir="2700000" algn="tl">
                      <a:srgbClr val="C0C0C0"/>
                    </a:outerShdw>
                  </a:effectLst>
                  <a:latin typeface="Arial" charset="0"/>
                </a:rPr>
                <a:t>How will we know that a</a:t>
              </a:r>
              <a:br>
                <a:rPr lang="en-US" dirty="0">
                  <a:effectLst>
                    <a:outerShdw blurRad="38100" dist="38100" dir="2700000" algn="tl">
                      <a:srgbClr val="C0C0C0"/>
                    </a:outerShdw>
                  </a:effectLst>
                  <a:latin typeface="Arial" charset="0"/>
                </a:rPr>
              </a:br>
              <a:r>
                <a:rPr lang="en-US" dirty="0">
                  <a:effectLst>
                    <a:outerShdw blurRad="38100" dist="38100" dir="2700000" algn="tl">
                      <a:srgbClr val="C0C0C0"/>
                    </a:outerShdw>
                  </a:effectLst>
                  <a:latin typeface="Arial" charset="0"/>
                </a:rPr>
                <a:t>change is an improvement?</a:t>
              </a:r>
            </a:p>
          </p:txBody>
        </p:sp>
        <p:sp>
          <p:nvSpPr>
            <p:cNvPr id="230408" name="Rectangle 8"/>
            <p:cNvSpPr>
              <a:spLocks noChangeArrowheads="1"/>
            </p:cNvSpPr>
            <p:nvPr/>
          </p:nvSpPr>
          <p:spPr bwMode="auto">
            <a:xfrm>
              <a:off x="1640" y="1751"/>
              <a:ext cx="2544" cy="326"/>
            </a:xfrm>
            <a:prstGeom prst="rect">
              <a:avLst/>
            </a:prstGeom>
            <a:noFill/>
            <a:ln w="9525">
              <a:noFill/>
              <a:miter lim="800000"/>
              <a:headEnd/>
              <a:tailEnd/>
            </a:ln>
            <a:effectLst/>
          </p:spPr>
          <p:txBody>
            <a:bodyPr lIns="105012" tIns="52506" rIns="105012" bIns="52506">
              <a:spAutoFit/>
            </a:bodyPr>
            <a:lstStyle/>
            <a:p>
              <a:pPr algn="ctr" defTabSz="914388" fontAlgn="auto">
                <a:lnSpc>
                  <a:spcPct val="75000"/>
                </a:lnSpc>
                <a:spcBef>
                  <a:spcPts val="0"/>
                </a:spcBef>
                <a:spcAft>
                  <a:spcPts val="0"/>
                </a:spcAft>
                <a:defRPr/>
              </a:pPr>
              <a:r>
                <a:rPr lang="en-US" dirty="0">
                  <a:effectLst>
                    <a:outerShdw blurRad="38100" dist="38100" dir="2700000" algn="tl">
                      <a:srgbClr val="C0C0C0"/>
                    </a:outerShdw>
                  </a:effectLst>
                  <a:latin typeface="Arial" charset="0"/>
                </a:rPr>
                <a:t>What changes can we make that will</a:t>
              </a:r>
            </a:p>
            <a:p>
              <a:pPr algn="ctr" defTabSz="914388" fontAlgn="auto">
                <a:lnSpc>
                  <a:spcPct val="75000"/>
                </a:lnSpc>
                <a:spcBef>
                  <a:spcPts val="0"/>
                </a:spcBef>
                <a:spcAft>
                  <a:spcPts val="0"/>
                </a:spcAft>
                <a:defRPr/>
              </a:pPr>
              <a:r>
                <a:rPr lang="en-US" dirty="0">
                  <a:effectLst>
                    <a:outerShdw blurRad="38100" dist="38100" dir="2700000" algn="tl">
                      <a:srgbClr val="C0C0C0"/>
                    </a:outerShdw>
                  </a:effectLst>
                  <a:latin typeface="Arial" charset="0"/>
                </a:rPr>
                <a:t>result in the improvements we seek ?</a:t>
              </a:r>
            </a:p>
          </p:txBody>
        </p:sp>
      </p:grpSp>
      <p:grpSp>
        <p:nvGrpSpPr>
          <p:cNvPr id="3" name="Group 9"/>
          <p:cNvGrpSpPr>
            <a:grpSpLocks/>
          </p:cNvGrpSpPr>
          <p:nvPr/>
        </p:nvGrpSpPr>
        <p:grpSpPr bwMode="auto">
          <a:xfrm>
            <a:off x="2743200" y="3776663"/>
            <a:ext cx="3949700" cy="3081337"/>
            <a:chOff x="1649" y="2214"/>
            <a:chExt cx="2488" cy="1941"/>
          </a:xfrm>
        </p:grpSpPr>
        <p:sp>
          <p:nvSpPr>
            <p:cNvPr id="32794" name="Oval 10"/>
            <p:cNvSpPr>
              <a:spLocks noChangeArrowheads="1"/>
            </p:cNvSpPr>
            <p:nvPr/>
          </p:nvSpPr>
          <p:spPr bwMode="auto">
            <a:xfrm>
              <a:off x="1970" y="2300"/>
              <a:ext cx="1802" cy="1777"/>
            </a:xfrm>
            <a:prstGeom prst="ellipse">
              <a:avLst/>
            </a:prstGeom>
            <a:noFill/>
            <a:ln w="25400">
              <a:solidFill>
                <a:schemeClr val="tx1"/>
              </a:solidFill>
              <a:round/>
              <a:headEnd/>
              <a:tailEnd/>
            </a:ln>
          </p:spPr>
          <p:txBody>
            <a:bodyPr wrap="none" anchor="ctr">
              <a:prstTxWarp prst="textNoShape">
                <a:avLst/>
              </a:prstTxWarp>
            </a:bodyPr>
            <a:lstStyle/>
            <a:p>
              <a:endParaRPr lang="en-GB">
                <a:latin typeface="Constantia" pitchFamily="-65" charset="0"/>
              </a:endParaRPr>
            </a:p>
          </p:txBody>
        </p:sp>
        <p:sp>
          <p:nvSpPr>
            <p:cNvPr id="32795" name="Line 11"/>
            <p:cNvSpPr>
              <a:spLocks noChangeShapeType="1"/>
            </p:cNvSpPr>
            <p:nvPr/>
          </p:nvSpPr>
          <p:spPr bwMode="auto">
            <a:xfrm>
              <a:off x="2887" y="2298"/>
              <a:ext cx="0" cy="1781"/>
            </a:xfrm>
            <a:prstGeom prst="line">
              <a:avLst/>
            </a:prstGeom>
            <a:noFill/>
            <a:ln w="25400">
              <a:solidFill>
                <a:schemeClr val="tx1"/>
              </a:solidFill>
              <a:round/>
              <a:headEnd type="none" w="sm" len="sm"/>
              <a:tailEnd type="none" w="sm" len="sm"/>
            </a:ln>
          </p:spPr>
          <p:txBody>
            <a:bodyPr wrap="none" anchor="ctr">
              <a:prstTxWarp prst="textNoShape">
                <a:avLst/>
              </a:prstTxWarp>
            </a:bodyPr>
            <a:lstStyle/>
            <a:p>
              <a:endParaRPr lang="en-US"/>
            </a:p>
          </p:txBody>
        </p:sp>
        <p:sp>
          <p:nvSpPr>
            <p:cNvPr id="32796" name="Rectangle 12"/>
            <p:cNvSpPr>
              <a:spLocks noChangeArrowheads="1"/>
            </p:cNvSpPr>
            <p:nvPr/>
          </p:nvSpPr>
          <p:spPr bwMode="auto">
            <a:xfrm>
              <a:off x="2176" y="2493"/>
              <a:ext cx="615" cy="628"/>
            </a:xfrm>
            <a:prstGeom prst="rect">
              <a:avLst/>
            </a:prstGeom>
            <a:noFill/>
            <a:ln w="9525">
              <a:noFill/>
              <a:miter lim="800000"/>
              <a:headEnd/>
              <a:tailEnd/>
            </a:ln>
          </p:spPr>
          <p:txBody>
            <a:bodyPr wrap="square" lIns="74233" tIns="36211" rIns="74233" bIns="36211">
              <a:prstTxWarp prst="textNoShape">
                <a:avLst/>
              </a:prstTxWarp>
              <a:spAutoFit/>
            </a:bodyPr>
            <a:lstStyle/>
            <a:p>
              <a:pPr defTabSz="447675"/>
              <a:r>
                <a:rPr lang="en-US" sz="2000" b="1" dirty="0" smtClean="0">
                  <a:solidFill>
                    <a:schemeClr val="accent1"/>
                  </a:solidFill>
                </a:rPr>
                <a:t>Act </a:t>
              </a:r>
              <a:r>
                <a:rPr lang="en-US" sz="2000" dirty="0" smtClean="0">
                  <a:solidFill>
                    <a:schemeClr val="accent1"/>
                  </a:solidFill>
                </a:rPr>
                <a:t>on what is learned</a:t>
              </a:r>
              <a:endParaRPr lang="en-US" sz="2000" dirty="0">
                <a:solidFill>
                  <a:schemeClr val="accent1"/>
                </a:solidFill>
              </a:endParaRPr>
            </a:p>
          </p:txBody>
        </p:sp>
        <p:sp>
          <p:nvSpPr>
            <p:cNvPr id="16410" name="Rectangle 13"/>
            <p:cNvSpPr>
              <a:spLocks noChangeArrowheads="1"/>
            </p:cNvSpPr>
            <p:nvPr/>
          </p:nvSpPr>
          <p:spPr bwMode="auto">
            <a:xfrm>
              <a:off x="2887" y="2655"/>
              <a:ext cx="708" cy="240"/>
            </a:xfrm>
            <a:prstGeom prst="rect">
              <a:avLst/>
            </a:prstGeom>
            <a:noFill/>
            <a:ln w="9525">
              <a:noFill/>
              <a:miter lim="800000"/>
              <a:headEnd/>
              <a:tailEnd/>
            </a:ln>
          </p:spPr>
          <p:txBody>
            <a:bodyPr wrap="none" lIns="74233" tIns="36211" rIns="74233" bIns="36211">
              <a:spAutoFit/>
            </a:bodyPr>
            <a:lstStyle/>
            <a:p>
              <a:pPr defTabSz="448147" fontAlgn="auto">
                <a:spcBef>
                  <a:spcPts val="0"/>
                </a:spcBef>
                <a:spcAft>
                  <a:spcPts val="0"/>
                </a:spcAft>
                <a:defRPr/>
              </a:pPr>
              <a:r>
                <a:rPr lang="en-US" sz="2000" b="1" dirty="0" smtClean="0">
                  <a:solidFill>
                    <a:srgbClr val="4F81BD"/>
                  </a:solidFill>
                  <a:latin typeface="+mn-lt"/>
                </a:rPr>
                <a:t>Plan </a:t>
              </a:r>
              <a:r>
                <a:rPr lang="en-US" sz="2000" dirty="0" smtClean="0">
                  <a:solidFill>
                    <a:srgbClr val="4F81BD"/>
                  </a:solidFill>
                  <a:latin typeface="+mn-lt"/>
                </a:rPr>
                <a:t>how</a:t>
              </a:r>
              <a:endParaRPr lang="en-US" sz="2000" dirty="0">
                <a:solidFill>
                  <a:srgbClr val="4F81BD"/>
                </a:solidFill>
                <a:latin typeface="+mn-lt"/>
              </a:endParaRPr>
            </a:p>
          </p:txBody>
        </p:sp>
        <p:sp>
          <p:nvSpPr>
            <p:cNvPr id="32798" name="Rectangle 14"/>
            <p:cNvSpPr>
              <a:spLocks noChangeArrowheads="1"/>
            </p:cNvSpPr>
            <p:nvPr/>
          </p:nvSpPr>
          <p:spPr bwMode="auto">
            <a:xfrm>
              <a:off x="2176" y="3192"/>
              <a:ext cx="836" cy="628"/>
            </a:xfrm>
            <a:prstGeom prst="rect">
              <a:avLst/>
            </a:prstGeom>
            <a:noFill/>
            <a:ln w="9525">
              <a:noFill/>
              <a:miter lim="800000"/>
              <a:headEnd/>
              <a:tailEnd/>
            </a:ln>
          </p:spPr>
          <p:txBody>
            <a:bodyPr wrap="square" lIns="74233" tIns="36211" rIns="74233" bIns="36211">
              <a:prstTxWarp prst="textNoShape">
                <a:avLst/>
              </a:prstTxWarp>
              <a:spAutoFit/>
            </a:bodyPr>
            <a:lstStyle/>
            <a:p>
              <a:pPr defTabSz="447675"/>
              <a:r>
                <a:rPr lang="en-US" sz="2000" b="1" dirty="0" smtClean="0">
                  <a:solidFill>
                    <a:srgbClr val="4F81BD"/>
                  </a:solidFill>
                </a:rPr>
                <a:t>Study</a:t>
              </a:r>
              <a:r>
                <a:rPr lang="en-US" sz="2000" dirty="0" smtClean="0">
                  <a:solidFill>
                    <a:srgbClr val="4F81BD"/>
                  </a:solidFill>
                </a:rPr>
                <a:t>/observe results</a:t>
              </a:r>
              <a:endParaRPr lang="en-US" sz="2000" dirty="0">
                <a:solidFill>
                  <a:srgbClr val="4F81BD"/>
                </a:solidFill>
              </a:endParaRPr>
            </a:p>
          </p:txBody>
        </p:sp>
        <p:sp>
          <p:nvSpPr>
            <p:cNvPr id="16412" name="Rectangle 15"/>
            <p:cNvSpPr>
              <a:spLocks noChangeArrowheads="1"/>
            </p:cNvSpPr>
            <p:nvPr/>
          </p:nvSpPr>
          <p:spPr bwMode="auto">
            <a:xfrm>
              <a:off x="2957" y="3347"/>
              <a:ext cx="676" cy="240"/>
            </a:xfrm>
            <a:prstGeom prst="rect">
              <a:avLst/>
            </a:prstGeom>
            <a:noFill/>
            <a:ln w="9525">
              <a:noFill/>
              <a:miter lim="800000"/>
              <a:headEnd/>
              <a:tailEnd/>
            </a:ln>
          </p:spPr>
          <p:txBody>
            <a:bodyPr wrap="none" lIns="74233" tIns="36211" rIns="74233" bIns="36211">
              <a:spAutoFit/>
            </a:bodyPr>
            <a:lstStyle/>
            <a:p>
              <a:pPr defTabSz="448147" fontAlgn="auto">
                <a:spcBef>
                  <a:spcPts val="0"/>
                </a:spcBef>
                <a:spcAft>
                  <a:spcPts val="0"/>
                </a:spcAft>
                <a:defRPr/>
              </a:pPr>
              <a:r>
                <a:rPr lang="en-US" sz="2000" b="1" dirty="0" smtClean="0">
                  <a:solidFill>
                    <a:srgbClr val="4F81BD"/>
                  </a:solidFill>
                  <a:latin typeface="+mn-lt"/>
                </a:rPr>
                <a:t>Do/</a:t>
              </a:r>
              <a:r>
                <a:rPr lang="en-US" sz="2000" dirty="0" smtClean="0">
                  <a:solidFill>
                    <a:srgbClr val="4F81BD"/>
                  </a:solidFill>
                  <a:latin typeface="+mn-lt"/>
                </a:rPr>
                <a:t>try it</a:t>
              </a:r>
              <a:endParaRPr lang="en-US" sz="2000" dirty="0">
                <a:solidFill>
                  <a:srgbClr val="4F81BD"/>
                </a:solidFill>
                <a:latin typeface="+mn-lt"/>
              </a:endParaRPr>
            </a:p>
          </p:txBody>
        </p:sp>
        <p:sp>
          <p:nvSpPr>
            <p:cNvPr id="32800" name="Line 16"/>
            <p:cNvSpPr>
              <a:spLocks noChangeShapeType="1"/>
            </p:cNvSpPr>
            <p:nvPr/>
          </p:nvSpPr>
          <p:spPr bwMode="auto">
            <a:xfrm>
              <a:off x="1956" y="3203"/>
              <a:ext cx="1890" cy="0"/>
            </a:xfrm>
            <a:prstGeom prst="line">
              <a:avLst/>
            </a:prstGeom>
            <a:noFill/>
            <a:ln w="25400">
              <a:solidFill>
                <a:schemeClr val="tx1"/>
              </a:solidFill>
              <a:round/>
              <a:headEnd type="none" w="sm" len="sm"/>
              <a:tailEnd type="none" w="sm" len="sm"/>
            </a:ln>
          </p:spPr>
          <p:txBody>
            <a:bodyPr wrap="none" anchor="ctr">
              <a:prstTxWarp prst="textNoShape">
                <a:avLst/>
              </a:prstTxWarp>
            </a:bodyPr>
            <a:lstStyle/>
            <a:p>
              <a:endParaRPr lang="en-US"/>
            </a:p>
          </p:txBody>
        </p:sp>
        <p:sp>
          <p:nvSpPr>
            <p:cNvPr id="32801" name="AutoShape 17"/>
            <p:cNvSpPr>
              <a:spLocks noChangeArrowheads="1"/>
            </p:cNvSpPr>
            <p:nvPr/>
          </p:nvSpPr>
          <p:spPr bwMode="auto">
            <a:xfrm>
              <a:off x="2757" y="2214"/>
              <a:ext cx="278" cy="162"/>
            </a:xfrm>
            <a:prstGeom prst="rightArrow">
              <a:avLst>
                <a:gd name="adj1" fmla="val 50000"/>
                <a:gd name="adj2" fmla="val 85810"/>
              </a:avLst>
            </a:prstGeom>
            <a:solidFill>
              <a:srgbClr val="FFFF00"/>
            </a:solidFill>
            <a:ln w="12700">
              <a:solidFill>
                <a:srgbClr val="000000"/>
              </a:solidFill>
              <a:miter lim="800000"/>
              <a:headEnd/>
              <a:tailEnd/>
            </a:ln>
          </p:spPr>
          <p:txBody>
            <a:bodyPr wrap="none" anchor="ctr">
              <a:prstTxWarp prst="textNoShape">
                <a:avLst/>
              </a:prstTxWarp>
            </a:bodyPr>
            <a:lstStyle/>
            <a:p>
              <a:endParaRPr lang="en-GB">
                <a:latin typeface="Constantia" pitchFamily="-65" charset="0"/>
              </a:endParaRPr>
            </a:p>
          </p:txBody>
        </p:sp>
        <p:sp>
          <p:nvSpPr>
            <p:cNvPr id="32802" name="AutoShape 18"/>
            <p:cNvSpPr>
              <a:spLocks noChangeArrowheads="1"/>
            </p:cNvSpPr>
            <p:nvPr/>
          </p:nvSpPr>
          <p:spPr bwMode="auto">
            <a:xfrm>
              <a:off x="2734" y="3993"/>
              <a:ext cx="278" cy="162"/>
            </a:xfrm>
            <a:prstGeom prst="leftArrow">
              <a:avLst>
                <a:gd name="adj1" fmla="val 50000"/>
                <a:gd name="adj2" fmla="val 85795"/>
              </a:avLst>
            </a:prstGeom>
            <a:solidFill>
              <a:srgbClr val="FFFF00"/>
            </a:solidFill>
            <a:ln w="12700">
              <a:solidFill>
                <a:srgbClr val="000000"/>
              </a:solidFill>
              <a:miter lim="800000"/>
              <a:headEnd/>
              <a:tailEnd/>
            </a:ln>
          </p:spPr>
          <p:txBody>
            <a:bodyPr wrap="none" anchor="ctr">
              <a:prstTxWarp prst="textNoShape">
                <a:avLst/>
              </a:prstTxWarp>
            </a:bodyPr>
            <a:lstStyle/>
            <a:p>
              <a:endParaRPr lang="en-GB">
                <a:latin typeface="Constantia" pitchFamily="-65" charset="0"/>
              </a:endParaRPr>
            </a:p>
          </p:txBody>
        </p:sp>
        <p:sp>
          <p:nvSpPr>
            <p:cNvPr id="32803" name="AutoShape 19"/>
            <p:cNvSpPr>
              <a:spLocks noChangeArrowheads="1"/>
            </p:cNvSpPr>
            <p:nvPr/>
          </p:nvSpPr>
          <p:spPr bwMode="auto">
            <a:xfrm>
              <a:off x="3695" y="3075"/>
              <a:ext cx="182" cy="248"/>
            </a:xfrm>
            <a:prstGeom prst="downArrow">
              <a:avLst>
                <a:gd name="adj1" fmla="val 50000"/>
                <a:gd name="adj2" fmla="val 68138"/>
              </a:avLst>
            </a:prstGeom>
            <a:solidFill>
              <a:srgbClr val="FFFF00"/>
            </a:solidFill>
            <a:ln w="12700">
              <a:solidFill>
                <a:srgbClr val="000000"/>
              </a:solidFill>
              <a:miter lim="800000"/>
              <a:headEnd/>
              <a:tailEnd/>
            </a:ln>
          </p:spPr>
          <p:txBody>
            <a:bodyPr wrap="none" anchor="ctr">
              <a:prstTxWarp prst="textNoShape">
                <a:avLst/>
              </a:prstTxWarp>
            </a:bodyPr>
            <a:lstStyle/>
            <a:p>
              <a:endParaRPr lang="en-GB">
                <a:latin typeface="Constantia" pitchFamily="-65" charset="0"/>
              </a:endParaRPr>
            </a:p>
          </p:txBody>
        </p:sp>
        <p:sp>
          <p:nvSpPr>
            <p:cNvPr id="32804" name="AutoShape 20"/>
            <p:cNvSpPr>
              <a:spLocks noChangeArrowheads="1"/>
            </p:cNvSpPr>
            <p:nvPr/>
          </p:nvSpPr>
          <p:spPr bwMode="auto">
            <a:xfrm>
              <a:off x="1869" y="3075"/>
              <a:ext cx="182" cy="248"/>
            </a:xfrm>
            <a:prstGeom prst="upArrow">
              <a:avLst>
                <a:gd name="adj1" fmla="val 50000"/>
                <a:gd name="adj2" fmla="val 68126"/>
              </a:avLst>
            </a:prstGeom>
            <a:solidFill>
              <a:srgbClr val="FFFF00"/>
            </a:solidFill>
            <a:ln w="12700">
              <a:solidFill>
                <a:srgbClr val="000000"/>
              </a:solidFill>
              <a:miter lim="800000"/>
              <a:headEnd/>
              <a:tailEnd/>
            </a:ln>
          </p:spPr>
          <p:txBody>
            <a:bodyPr wrap="none" anchor="ctr">
              <a:prstTxWarp prst="textNoShape">
                <a:avLst/>
              </a:prstTxWarp>
            </a:bodyPr>
            <a:lstStyle/>
            <a:p>
              <a:endParaRPr lang="en-GB">
                <a:latin typeface="Constantia" pitchFamily="-65" charset="0"/>
              </a:endParaRPr>
            </a:p>
          </p:txBody>
        </p:sp>
        <p:sp>
          <p:nvSpPr>
            <p:cNvPr id="32805" name="Arc 21"/>
            <p:cNvSpPr>
              <a:spLocks/>
            </p:cNvSpPr>
            <p:nvPr/>
          </p:nvSpPr>
          <p:spPr bwMode="auto">
            <a:xfrm rot="2040000">
              <a:off x="1649" y="2291"/>
              <a:ext cx="461" cy="51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25400" cap="rnd">
              <a:solidFill>
                <a:schemeClr val="tx1"/>
              </a:solidFill>
              <a:round/>
              <a:headEnd type="none" w="sm" len="sm"/>
              <a:tailEnd type="stealth" w="med" len="lg"/>
            </a:ln>
          </p:spPr>
          <p:txBody>
            <a:bodyPr wrap="none" anchor="ctr">
              <a:prstTxWarp prst="textNoShape">
                <a:avLst/>
              </a:prstTxWarp>
            </a:bodyPr>
            <a:lstStyle/>
            <a:p>
              <a:endParaRPr lang="en-US"/>
            </a:p>
          </p:txBody>
        </p:sp>
        <p:sp>
          <p:nvSpPr>
            <p:cNvPr id="32806" name="Arc 22"/>
            <p:cNvSpPr>
              <a:spLocks/>
            </p:cNvSpPr>
            <p:nvPr/>
          </p:nvSpPr>
          <p:spPr bwMode="auto">
            <a:xfrm rot="-2040000">
              <a:off x="3676" y="2330"/>
              <a:ext cx="461" cy="519"/>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type="none" w="sm" len="sm"/>
              <a:tailEnd type="stealth" w="med" len="lg"/>
            </a:ln>
          </p:spPr>
          <p:txBody>
            <a:bodyPr wrap="none" anchor="ctr">
              <a:prstTxWarp prst="textNoShape">
                <a:avLst/>
              </a:prstTxWarp>
            </a:bodyPr>
            <a:lstStyle/>
            <a:p>
              <a:endParaRPr lang="en-US"/>
            </a:p>
          </p:txBody>
        </p:sp>
      </p:grpSp>
      <p:sp>
        <p:nvSpPr>
          <p:cNvPr id="32772" name="Rectangle 23"/>
          <p:cNvSpPr>
            <a:spLocks noChangeArrowheads="1"/>
          </p:cNvSpPr>
          <p:nvPr/>
        </p:nvSpPr>
        <p:spPr bwMode="auto">
          <a:xfrm>
            <a:off x="2110033" y="140504"/>
            <a:ext cx="5108330" cy="661710"/>
          </a:xfrm>
          <a:prstGeom prst="rect">
            <a:avLst/>
          </a:prstGeom>
          <a:noFill/>
          <a:ln w="9525">
            <a:noFill/>
            <a:miter lim="800000"/>
            <a:headEnd/>
            <a:tailEnd/>
          </a:ln>
        </p:spPr>
        <p:txBody>
          <a:bodyPr wrap="square" lIns="91428" tIns="45715" rIns="91428" bIns="45715">
            <a:prstTxWarp prst="textNoShape">
              <a:avLst/>
            </a:prstTxWarp>
            <a:spAutoFit/>
          </a:bodyPr>
          <a:lstStyle/>
          <a:p>
            <a:pPr defTabSz="912813"/>
            <a:r>
              <a:rPr lang="en-US" sz="3700" dirty="0" smtClean="0">
                <a:solidFill>
                  <a:srgbClr val="FF2404"/>
                </a:solidFill>
                <a:latin typeface="Arial Bold" pitchFamily="34" charset="0"/>
              </a:rPr>
              <a:t>Model </a:t>
            </a:r>
            <a:r>
              <a:rPr lang="en-US" sz="3700" dirty="0">
                <a:solidFill>
                  <a:srgbClr val="FF2404"/>
                </a:solidFill>
                <a:latin typeface="Arial Bold" pitchFamily="34" charset="0"/>
              </a:rPr>
              <a:t>for </a:t>
            </a:r>
            <a:r>
              <a:rPr lang="en-US" sz="3700" dirty="0" smtClean="0">
                <a:solidFill>
                  <a:srgbClr val="FF2404"/>
                </a:solidFill>
                <a:latin typeface="Arial Bold" pitchFamily="34" charset="0"/>
              </a:rPr>
              <a:t>Improvement</a:t>
            </a:r>
            <a:endParaRPr lang="en-US" sz="3700" dirty="0">
              <a:solidFill>
                <a:srgbClr val="FF2404"/>
              </a:solidFill>
              <a:latin typeface="Arial Bold" pitchFamily="34" charset="0"/>
            </a:endParaRPr>
          </a:p>
        </p:txBody>
      </p:sp>
      <p:grpSp>
        <p:nvGrpSpPr>
          <p:cNvPr id="4" name="Group 24"/>
          <p:cNvGrpSpPr>
            <a:grpSpLocks/>
          </p:cNvGrpSpPr>
          <p:nvPr/>
        </p:nvGrpSpPr>
        <p:grpSpPr bwMode="auto">
          <a:xfrm>
            <a:off x="84081" y="1377951"/>
            <a:ext cx="2813848" cy="450850"/>
            <a:chOff x="-68" y="852"/>
            <a:chExt cx="2228" cy="284"/>
          </a:xfrm>
        </p:grpSpPr>
        <p:sp>
          <p:nvSpPr>
            <p:cNvPr id="32792" name="Rectangle 25"/>
            <p:cNvSpPr>
              <a:spLocks noChangeArrowheads="1"/>
            </p:cNvSpPr>
            <p:nvPr/>
          </p:nvSpPr>
          <p:spPr bwMode="auto">
            <a:xfrm>
              <a:off x="-68" y="852"/>
              <a:ext cx="1017" cy="284"/>
            </a:xfrm>
            <a:prstGeom prst="rect">
              <a:avLst/>
            </a:prstGeom>
            <a:noFill/>
            <a:ln w="9525">
              <a:noFill/>
              <a:miter lim="800000"/>
              <a:headEnd/>
              <a:tailEnd/>
            </a:ln>
          </p:spPr>
          <p:txBody>
            <a:bodyPr lIns="104287" tIns="52144" rIns="104287" bIns="52144" anchor="ctr">
              <a:prstTxWarp prst="textNoShape">
                <a:avLst/>
              </a:prstTxWarp>
            </a:bodyPr>
            <a:lstStyle/>
            <a:p>
              <a:pPr defTabSz="912813"/>
              <a:r>
                <a:rPr lang="en-GB" sz="2000" dirty="0">
                  <a:latin typeface="Arial Bold" pitchFamily="34" charset="0"/>
                </a:rPr>
                <a:t>Aims</a:t>
              </a:r>
              <a:endParaRPr lang="en-GB" sz="3300" dirty="0">
                <a:latin typeface="Arial Bold" pitchFamily="34" charset="0"/>
              </a:endParaRPr>
            </a:p>
          </p:txBody>
        </p:sp>
        <p:sp>
          <p:nvSpPr>
            <p:cNvPr id="32793" name="Line 26"/>
            <p:cNvSpPr>
              <a:spLocks noChangeShapeType="1"/>
            </p:cNvSpPr>
            <p:nvPr/>
          </p:nvSpPr>
          <p:spPr bwMode="auto">
            <a:xfrm>
              <a:off x="1200" y="994"/>
              <a:ext cx="960"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grpSp>
      <p:grpSp>
        <p:nvGrpSpPr>
          <p:cNvPr id="5" name="Group 27"/>
          <p:cNvGrpSpPr>
            <a:grpSpLocks/>
          </p:cNvGrpSpPr>
          <p:nvPr/>
        </p:nvGrpSpPr>
        <p:grpSpPr bwMode="auto">
          <a:xfrm>
            <a:off x="84679" y="2146302"/>
            <a:ext cx="2711815" cy="450850"/>
            <a:chOff x="233" y="1147"/>
            <a:chExt cx="1313" cy="284"/>
          </a:xfrm>
        </p:grpSpPr>
        <p:sp>
          <p:nvSpPr>
            <p:cNvPr id="32790" name="Rectangle 28"/>
            <p:cNvSpPr>
              <a:spLocks noChangeArrowheads="1"/>
            </p:cNvSpPr>
            <p:nvPr/>
          </p:nvSpPr>
          <p:spPr bwMode="auto">
            <a:xfrm>
              <a:off x="233" y="1147"/>
              <a:ext cx="1120" cy="284"/>
            </a:xfrm>
            <a:prstGeom prst="rect">
              <a:avLst/>
            </a:prstGeom>
            <a:noFill/>
            <a:ln w="9525">
              <a:noFill/>
              <a:miter lim="800000"/>
              <a:headEnd/>
              <a:tailEnd/>
            </a:ln>
          </p:spPr>
          <p:txBody>
            <a:bodyPr lIns="104287" tIns="52144" rIns="104287" bIns="52144" anchor="ctr">
              <a:prstTxWarp prst="textNoShape">
                <a:avLst/>
              </a:prstTxWarp>
            </a:bodyPr>
            <a:lstStyle/>
            <a:p>
              <a:pPr defTabSz="912813"/>
              <a:r>
                <a:rPr lang="en-GB" sz="2000" dirty="0">
                  <a:latin typeface="Arial Bold" pitchFamily="34" charset="0"/>
                </a:rPr>
                <a:t>Measurement</a:t>
              </a:r>
              <a:endParaRPr lang="en-GB" sz="2400" dirty="0">
                <a:latin typeface="Arial Bold" pitchFamily="34" charset="0"/>
              </a:endParaRPr>
            </a:p>
          </p:txBody>
        </p:sp>
        <p:sp>
          <p:nvSpPr>
            <p:cNvPr id="32791" name="Line 29"/>
            <p:cNvSpPr>
              <a:spLocks noChangeShapeType="1"/>
            </p:cNvSpPr>
            <p:nvPr/>
          </p:nvSpPr>
          <p:spPr bwMode="auto">
            <a:xfrm>
              <a:off x="1041" y="1361"/>
              <a:ext cx="505"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grpSp>
      <p:grpSp>
        <p:nvGrpSpPr>
          <p:cNvPr id="6" name="Group 30"/>
          <p:cNvGrpSpPr>
            <a:grpSpLocks/>
          </p:cNvGrpSpPr>
          <p:nvPr/>
        </p:nvGrpSpPr>
        <p:grpSpPr bwMode="auto">
          <a:xfrm>
            <a:off x="145676" y="2549434"/>
            <a:ext cx="2445124" cy="1069975"/>
            <a:chOff x="268" y="1687"/>
            <a:chExt cx="1310" cy="284"/>
          </a:xfrm>
        </p:grpSpPr>
        <p:sp>
          <p:nvSpPr>
            <p:cNvPr id="32788" name="Rectangle 31"/>
            <p:cNvSpPr>
              <a:spLocks noChangeArrowheads="1"/>
            </p:cNvSpPr>
            <p:nvPr/>
          </p:nvSpPr>
          <p:spPr bwMode="auto">
            <a:xfrm>
              <a:off x="268" y="1687"/>
              <a:ext cx="1206" cy="284"/>
            </a:xfrm>
            <a:prstGeom prst="rect">
              <a:avLst/>
            </a:prstGeom>
            <a:noFill/>
            <a:ln w="9525">
              <a:noFill/>
              <a:miter lim="800000"/>
              <a:headEnd/>
              <a:tailEnd/>
            </a:ln>
          </p:spPr>
          <p:txBody>
            <a:bodyPr lIns="104287" tIns="52144" rIns="104287" bIns="52144" anchor="ctr">
              <a:prstTxWarp prst="textNoShape">
                <a:avLst/>
              </a:prstTxWarp>
            </a:bodyPr>
            <a:lstStyle/>
            <a:p>
              <a:pPr defTabSz="912813"/>
              <a:r>
                <a:rPr lang="en-GB" sz="2000" dirty="0" smtClean="0">
                  <a:latin typeface="Arial Bold" pitchFamily="34" charset="0"/>
                </a:rPr>
                <a:t/>
              </a:r>
              <a:br>
                <a:rPr lang="en-GB" sz="2000" dirty="0" smtClean="0">
                  <a:latin typeface="Arial Bold" pitchFamily="34" charset="0"/>
                </a:rPr>
              </a:br>
              <a:r>
                <a:rPr lang="en-GB" sz="2000" dirty="0" smtClean="0">
                  <a:latin typeface="Arial Bold" pitchFamily="34" charset="0"/>
                </a:rPr>
                <a:t/>
              </a:r>
              <a:br>
                <a:rPr lang="en-GB" sz="2000" dirty="0" smtClean="0">
                  <a:latin typeface="Arial Bold" pitchFamily="34" charset="0"/>
                </a:rPr>
              </a:br>
              <a:r>
                <a:rPr lang="en-GB" sz="2000" dirty="0" smtClean="0">
                  <a:latin typeface="Arial Bold" pitchFamily="34" charset="0"/>
                </a:rPr>
                <a:t>Intervention description</a:t>
              </a:r>
              <a:endParaRPr lang="en-GB" sz="1400" dirty="0">
                <a:latin typeface="Arial Bold" pitchFamily="34" charset="0"/>
              </a:endParaRPr>
            </a:p>
          </p:txBody>
        </p:sp>
        <p:sp>
          <p:nvSpPr>
            <p:cNvPr id="32789" name="Line 32"/>
            <p:cNvSpPr>
              <a:spLocks noChangeShapeType="1"/>
            </p:cNvSpPr>
            <p:nvPr/>
          </p:nvSpPr>
          <p:spPr bwMode="auto">
            <a:xfrm>
              <a:off x="1129" y="1888"/>
              <a:ext cx="449"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grpSp>
      <p:grpSp>
        <p:nvGrpSpPr>
          <p:cNvPr id="7" name="Group 33"/>
          <p:cNvGrpSpPr>
            <a:grpSpLocks/>
          </p:cNvGrpSpPr>
          <p:nvPr/>
        </p:nvGrpSpPr>
        <p:grpSpPr bwMode="auto">
          <a:xfrm>
            <a:off x="6445250" y="1433513"/>
            <a:ext cx="2444750" cy="1676400"/>
            <a:chOff x="4060" y="903"/>
            <a:chExt cx="1540" cy="1056"/>
          </a:xfrm>
        </p:grpSpPr>
        <p:sp>
          <p:nvSpPr>
            <p:cNvPr id="32784" name="Rectangle 34"/>
            <p:cNvSpPr>
              <a:spLocks noChangeArrowheads="1"/>
            </p:cNvSpPr>
            <p:nvPr/>
          </p:nvSpPr>
          <p:spPr bwMode="auto">
            <a:xfrm>
              <a:off x="4451" y="903"/>
              <a:ext cx="1149" cy="1056"/>
            </a:xfrm>
            <a:prstGeom prst="rect">
              <a:avLst/>
            </a:prstGeom>
            <a:noFill/>
            <a:ln w="0">
              <a:noFill/>
              <a:miter lim="800000"/>
              <a:headEnd/>
              <a:tailEnd/>
            </a:ln>
          </p:spPr>
          <p:txBody>
            <a:bodyPr lIns="104287" tIns="52144" rIns="104287" bIns="52144" anchor="ctr">
              <a:prstTxWarp prst="textNoShape">
                <a:avLst/>
              </a:prstTxWarp>
            </a:bodyPr>
            <a:lstStyle/>
            <a:p>
              <a:pPr defTabSz="912813"/>
              <a:r>
                <a:rPr lang="en-GB" sz="1900" b="1" dirty="0">
                  <a:latin typeface="Arial Bold" pitchFamily="34" charset="0"/>
                </a:rPr>
                <a:t>The</a:t>
              </a:r>
              <a:br>
                <a:rPr lang="en-GB" sz="1900" b="1" dirty="0">
                  <a:latin typeface="Arial Bold" pitchFamily="34" charset="0"/>
                </a:rPr>
              </a:br>
              <a:r>
                <a:rPr lang="en-GB" sz="1900" b="1" dirty="0">
                  <a:latin typeface="Arial Bold" pitchFamily="34" charset="0"/>
                </a:rPr>
                <a:t>three</a:t>
              </a:r>
              <a:br>
                <a:rPr lang="en-GB" sz="1900" b="1" dirty="0">
                  <a:latin typeface="Arial Bold" pitchFamily="34" charset="0"/>
                </a:rPr>
              </a:br>
              <a:r>
                <a:rPr lang="en-GB" sz="1900" b="1" dirty="0">
                  <a:latin typeface="Arial Bold" pitchFamily="34" charset="0"/>
                </a:rPr>
                <a:t>fundamental</a:t>
              </a:r>
              <a:br>
                <a:rPr lang="en-GB" sz="1900" b="1" dirty="0">
                  <a:latin typeface="Arial Bold" pitchFamily="34" charset="0"/>
                </a:rPr>
              </a:br>
              <a:r>
                <a:rPr lang="en-GB" sz="1900" b="1" dirty="0">
                  <a:latin typeface="Arial Bold" pitchFamily="34" charset="0"/>
                </a:rPr>
                <a:t>questions for</a:t>
              </a:r>
              <a:br>
                <a:rPr lang="en-GB" sz="1900" b="1" dirty="0">
                  <a:latin typeface="Arial Bold" pitchFamily="34" charset="0"/>
                </a:rPr>
              </a:br>
              <a:r>
                <a:rPr lang="en-GB" sz="1900" b="1" dirty="0">
                  <a:latin typeface="Arial Bold" pitchFamily="34" charset="0"/>
                </a:rPr>
                <a:t>improvement</a:t>
              </a:r>
              <a:endParaRPr lang="en-GB" sz="1900" dirty="0">
                <a:latin typeface="Arial Bold" pitchFamily="34" charset="0"/>
              </a:endParaRPr>
            </a:p>
          </p:txBody>
        </p:sp>
        <p:sp>
          <p:nvSpPr>
            <p:cNvPr id="32785" name="Line 35"/>
            <p:cNvSpPr>
              <a:spLocks noChangeShapeType="1"/>
            </p:cNvSpPr>
            <p:nvPr/>
          </p:nvSpPr>
          <p:spPr bwMode="auto">
            <a:xfrm flipH="1">
              <a:off x="4101" y="1446"/>
              <a:ext cx="338" cy="0"/>
            </a:xfrm>
            <a:prstGeom prst="line">
              <a:avLst/>
            </a:prstGeom>
            <a:noFill/>
            <a:ln w="0">
              <a:solidFill>
                <a:schemeClr val="tx1"/>
              </a:solidFill>
              <a:round/>
              <a:headEnd/>
              <a:tailEnd type="triangle" w="med" len="med"/>
            </a:ln>
          </p:spPr>
          <p:txBody>
            <a:bodyPr wrap="none" anchor="ctr">
              <a:prstTxWarp prst="textNoShape">
                <a:avLst/>
              </a:prstTxWarp>
            </a:bodyPr>
            <a:lstStyle/>
            <a:p>
              <a:endParaRPr lang="en-US"/>
            </a:p>
          </p:txBody>
        </p:sp>
        <p:sp>
          <p:nvSpPr>
            <p:cNvPr id="32786" name="Line 36"/>
            <p:cNvSpPr>
              <a:spLocks noChangeShapeType="1"/>
            </p:cNvSpPr>
            <p:nvPr/>
          </p:nvSpPr>
          <p:spPr bwMode="auto">
            <a:xfrm flipH="1" flipV="1">
              <a:off x="4060" y="978"/>
              <a:ext cx="379" cy="411"/>
            </a:xfrm>
            <a:prstGeom prst="line">
              <a:avLst/>
            </a:prstGeom>
            <a:noFill/>
            <a:ln w="0">
              <a:solidFill>
                <a:schemeClr val="tx1"/>
              </a:solidFill>
              <a:round/>
              <a:headEnd/>
              <a:tailEnd type="triangle" w="med" len="med"/>
            </a:ln>
          </p:spPr>
          <p:txBody>
            <a:bodyPr wrap="none" anchor="ctr">
              <a:prstTxWarp prst="textNoShape">
                <a:avLst/>
              </a:prstTxWarp>
            </a:bodyPr>
            <a:lstStyle/>
            <a:p>
              <a:endParaRPr lang="en-US"/>
            </a:p>
          </p:txBody>
        </p:sp>
        <p:sp>
          <p:nvSpPr>
            <p:cNvPr id="32787" name="Line 37"/>
            <p:cNvSpPr>
              <a:spLocks noChangeShapeType="1"/>
            </p:cNvSpPr>
            <p:nvPr/>
          </p:nvSpPr>
          <p:spPr bwMode="auto">
            <a:xfrm flipH="1">
              <a:off x="4175" y="1486"/>
              <a:ext cx="289" cy="354"/>
            </a:xfrm>
            <a:prstGeom prst="line">
              <a:avLst/>
            </a:prstGeom>
            <a:noFill/>
            <a:ln w="0">
              <a:solidFill>
                <a:schemeClr val="tx1"/>
              </a:solidFill>
              <a:round/>
              <a:headEnd/>
              <a:tailEnd type="triangle" w="med" len="med"/>
            </a:ln>
          </p:spPr>
          <p:txBody>
            <a:bodyPr wrap="none" anchor="ctr">
              <a:prstTxWarp prst="textNoShape">
                <a:avLst/>
              </a:prstTxWarp>
            </a:bodyPr>
            <a:lstStyle/>
            <a:p>
              <a:endParaRPr lang="en-US"/>
            </a:p>
          </p:txBody>
        </p:sp>
      </p:grpSp>
      <p:sp>
        <p:nvSpPr>
          <p:cNvPr id="32777" name="Rectangle 38"/>
          <p:cNvSpPr>
            <a:spLocks noChangeArrowheads="1"/>
          </p:cNvSpPr>
          <p:nvPr/>
        </p:nvSpPr>
        <p:spPr bwMode="auto">
          <a:xfrm>
            <a:off x="241300" y="4679950"/>
            <a:ext cx="2416175" cy="1676400"/>
          </a:xfrm>
          <a:prstGeom prst="rect">
            <a:avLst/>
          </a:prstGeom>
          <a:noFill/>
          <a:ln w="9525">
            <a:noFill/>
            <a:miter lim="800000"/>
            <a:headEnd/>
            <a:tailEnd/>
          </a:ln>
        </p:spPr>
        <p:txBody>
          <a:bodyPr lIns="91428" tIns="45715" rIns="91428" bIns="45715" anchor="ctr">
            <a:prstTxWarp prst="textNoShape">
              <a:avLst/>
            </a:prstTxWarp>
          </a:bodyPr>
          <a:lstStyle/>
          <a:p>
            <a:pPr defTabSz="912813"/>
            <a:r>
              <a:rPr lang="en-GB" sz="2000" dirty="0" smtClean="0">
                <a:latin typeface="Arial Bold" pitchFamily="34" charset="0"/>
              </a:rPr>
              <a:t>Testing the changes in real life setting</a:t>
            </a:r>
            <a:endParaRPr lang="en-GB" sz="2000" dirty="0">
              <a:latin typeface="Arial Bold" pitchFamily="34" charset="0"/>
            </a:endParaRPr>
          </a:p>
        </p:txBody>
      </p:sp>
      <p:sp>
        <p:nvSpPr>
          <p:cNvPr id="32778" name="Text Box 39"/>
          <p:cNvSpPr txBox="1">
            <a:spLocks noChangeArrowheads="1"/>
          </p:cNvSpPr>
          <p:nvPr/>
        </p:nvSpPr>
        <p:spPr bwMode="auto">
          <a:xfrm>
            <a:off x="6934200" y="5867400"/>
            <a:ext cx="184150" cy="366713"/>
          </a:xfrm>
          <a:prstGeom prst="rect">
            <a:avLst/>
          </a:prstGeom>
          <a:noFill/>
          <a:ln w="9525">
            <a:noFill/>
            <a:miter lim="800000"/>
            <a:headEnd/>
            <a:tailEnd/>
          </a:ln>
        </p:spPr>
        <p:txBody>
          <a:bodyPr wrap="none" lIns="91428" tIns="45715" rIns="91428" bIns="45715">
            <a:prstTxWarp prst="textNoShape">
              <a:avLst/>
            </a:prstTxWarp>
            <a:spAutoFit/>
          </a:bodyPr>
          <a:lstStyle/>
          <a:p>
            <a:pPr defTabSz="912813"/>
            <a:endParaRPr lang="en-GB">
              <a:latin typeface="Times New Roman" pitchFamily="-65" charset="0"/>
            </a:endParaRPr>
          </a:p>
        </p:txBody>
      </p:sp>
      <p:sp>
        <p:nvSpPr>
          <p:cNvPr id="32779" name="Text Box 40"/>
          <p:cNvSpPr txBox="1">
            <a:spLocks noChangeArrowheads="1"/>
          </p:cNvSpPr>
          <p:nvPr/>
        </p:nvSpPr>
        <p:spPr bwMode="auto">
          <a:xfrm>
            <a:off x="7527925" y="6324600"/>
            <a:ext cx="854075" cy="366713"/>
          </a:xfrm>
          <a:prstGeom prst="rect">
            <a:avLst/>
          </a:prstGeom>
          <a:noFill/>
          <a:ln w="9525">
            <a:noFill/>
            <a:miter lim="800000"/>
            <a:headEnd/>
            <a:tailEnd/>
          </a:ln>
        </p:spPr>
        <p:txBody>
          <a:bodyPr lIns="91428" tIns="45715" rIns="91428" bIns="45715">
            <a:prstTxWarp prst="textNoShape">
              <a:avLst/>
            </a:prstTxWarp>
            <a:spAutoFit/>
          </a:bodyPr>
          <a:lstStyle/>
          <a:p>
            <a:pPr defTabSz="912813"/>
            <a:endParaRPr lang="en-GB">
              <a:latin typeface="Times New Roman" pitchFamily="-65" charset="0"/>
            </a:endParaRPr>
          </a:p>
        </p:txBody>
      </p:sp>
      <p:sp>
        <p:nvSpPr>
          <p:cNvPr id="32780" name="Text Box 41"/>
          <p:cNvSpPr txBox="1">
            <a:spLocks noChangeArrowheads="1"/>
          </p:cNvSpPr>
          <p:nvPr/>
        </p:nvSpPr>
        <p:spPr bwMode="auto">
          <a:xfrm>
            <a:off x="6784976" y="6356350"/>
            <a:ext cx="2105025" cy="304800"/>
          </a:xfrm>
          <a:prstGeom prst="rect">
            <a:avLst/>
          </a:prstGeom>
          <a:noFill/>
          <a:ln w="9525">
            <a:noFill/>
            <a:miter lim="800000"/>
            <a:headEnd/>
            <a:tailEnd/>
          </a:ln>
        </p:spPr>
        <p:txBody>
          <a:bodyPr wrap="none" lIns="91428" tIns="45715" rIns="91428" bIns="45715">
            <a:prstTxWarp prst="textNoShape">
              <a:avLst/>
            </a:prstTxWarp>
            <a:spAutoFit/>
          </a:bodyPr>
          <a:lstStyle/>
          <a:p>
            <a:pPr defTabSz="912813"/>
            <a:r>
              <a:rPr lang="en-GB" sz="1400" b="1" dirty="0">
                <a:latin typeface="Times New Roman" pitchFamily="-65" charset="0"/>
              </a:rPr>
              <a:t>Langley, Nolan et al 1996</a:t>
            </a:r>
          </a:p>
        </p:txBody>
      </p:sp>
      <p:sp>
        <p:nvSpPr>
          <p:cNvPr id="42" name="Date Placeholder 41"/>
          <p:cNvSpPr>
            <a:spLocks noGrp="1"/>
          </p:cNvSpPr>
          <p:nvPr>
            <p:ph type="dt" sz="quarter" idx="10"/>
          </p:nvPr>
        </p:nvSpPr>
        <p:spPr/>
        <p:txBody>
          <a:bodyPr/>
          <a:lstStyle/>
          <a:p>
            <a:fld id="{EDE065C0-A328-B94B-8682-38D02234AB96}" type="datetime1">
              <a:rPr lang="en-US"/>
              <a:pPr/>
              <a:t>11/14/2019</a:t>
            </a:fld>
            <a:endParaRPr lang="en-US"/>
          </a:p>
        </p:txBody>
      </p:sp>
      <p:sp>
        <p:nvSpPr>
          <p:cNvPr id="43" name="Slide Number Placeholder 42"/>
          <p:cNvSpPr>
            <a:spLocks noGrp="1"/>
          </p:cNvSpPr>
          <p:nvPr>
            <p:ph type="sldNum" sz="quarter" idx="12"/>
          </p:nvPr>
        </p:nvSpPr>
        <p:spPr>
          <a:xfrm>
            <a:off x="6627813" y="6281737"/>
            <a:ext cx="2133600" cy="365125"/>
          </a:xfrm>
        </p:spPr>
        <p:txBody>
          <a:bodyPr/>
          <a:lstStyle/>
          <a:p>
            <a:fld id="{033E5548-2294-5B43-B3EF-060CFE72FC1E}" type="slidenum">
              <a:rPr lang="en-US"/>
              <a:pPr/>
              <a:t>3</a:t>
            </a:fld>
            <a:endParaRPr lang="en-US" dirty="0"/>
          </a:p>
        </p:txBody>
      </p:sp>
      <p:sp>
        <p:nvSpPr>
          <p:cNvPr id="44" name="Footer Placeholder 43"/>
          <p:cNvSpPr>
            <a:spLocks noGrp="1"/>
          </p:cNvSpPr>
          <p:nvPr>
            <p:ph type="ftr" sz="quarter" idx="11"/>
          </p:nvPr>
        </p:nvSpPr>
        <p:spPr/>
        <p:txBody>
          <a:bodyPr/>
          <a:lstStyle/>
          <a:p>
            <a:pPr fontAlgn="auto">
              <a:spcBef>
                <a:spcPts val="0"/>
              </a:spcBef>
              <a:spcAft>
                <a:spcPts val="0"/>
              </a:spcAft>
              <a:defRPr/>
            </a:pPr>
            <a:endParaRPr lang="en-US" dirty="0">
              <a:solidFill>
                <a:schemeClr val="tx2">
                  <a:shade val="90000"/>
                </a:schemeClr>
              </a:solidFill>
              <a:latin typeface="+mn-lt"/>
            </a:endParaRPr>
          </a:p>
        </p:txBody>
      </p:sp>
      <p:sp>
        <p:nvSpPr>
          <p:cNvPr id="45" name="Line 32"/>
          <p:cNvSpPr>
            <a:spLocks noChangeShapeType="1"/>
          </p:cNvSpPr>
          <p:nvPr/>
        </p:nvSpPr>
        <p:spPr bwMode="auto">
          <a:xfrm>
            <a:off x="1876826" y="5346700"/>
            <a:ext cx="837799"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sp>
        <p:nvSpPr>
          <p:cNvPr id="46" name="Line 32"/>
          <p:cNvSpPr>
            <a:spLocks noChangeShapeType="1"/>
          </p:cNvSpPr>
          <p:nvPr/>
        </p:nvSpPr>
        <p:spPr bwMode="auto">
          <a:xfrm flipH="1">
            <a:off x="6602410" y="4679950"/>
            <a:ext cx="515940" cy="0"/>
          </a:xfrm>
          <a:prstGeom prst="line">
            <a:avLst/>
          </a:prstGeom>
          <a:noFill/>
          <a:ln w="28575">
            <a:solidFill>
              <a:schemeClr val="tx1"/>
            </a:solidFill>
            <a:round/>
            <a:headEnd/>
            <a:tailEnd type="triangle" w="med" len="med"/>
          </a:ln>
        </p:spPr>
        <p:txBody>
          <a:bodyPr wrap="none" anchor="ctr">
            <a:prstTxWarp prst="textNoShape">
              <a:avLst/>
            </a:prstTxWarp>
          </a:bodyPr>
          <a:lstStyle/>
          <a:p>
            <a:endParaRPr lang="en-US"/>
          </a:p>
        </p:txBody>
      </p:sp>
      <p:sp>
        <p:nvSpPr>
          <p:cNvPr id="47" name="Rectangle 34"/>
          <p:cNvSpPr>
            <a:spLocks noChangeArrowheads="1"/>
          </p:cNvSpPr>
          <p:nvPr/>
        </p:nvSpPr>
        <p:spPr bwMode="auto">
          <a:xfrm>
            <a:off x="7218363" y="3776663"/>
            <a:ext cx="1824038" cy="1676400"/>
          </a:xfrm>
          <a:prstGeom prst="rect">
            <a:avLst/>
          </a:prstGeom>
          <a:noFill/>
          <a:ln w="0">
            <a:noFill/>
            <a:miter lim="800000"/>
            <a:headEnd/>
            <a:tailEnd/>
          </a:ln>
        </p:spPr>
        <p:txBody>
          <a:bodyPr lIns="104287" tIns="52144" rIns="104287" bIns="52144" anchor="ctr">
            <a:prstTxWarp prst="textNoShape">
              <a:avLst/>
            </a:prstTxWarp>
          </a:bodyPr>
          <a:lstStyle/>
          <a:p>
            <a:pPr defTabSz="912813"/>
            <a:r>
              <a:rPr lang="en-GB" sz="1900" b="1" dirty="0" smtClean="0">
                <a:latin typeface="Arial Bold" pitchFamily="34" charset="0"/>
              </a:rPr>
              <a:t>Start here</a:t>
            </a:r>
            <a:endParaRPr lang="en-GB" sz="1900" dirty="0">
              <a:latin typeface="Arial Bold"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C0C0C0"/>
                  </a:outerShdw>
                </a:effectLst>
                <a:latin typeface="Arial" charset="0"/>
              </a:rPr>
              <a:t/>
            </a:r>
            <a:br>
              <a:rPr lang="en-US" dirty="0" smtClean="0">
                <a:effectLst>
                  <a:outerShdw blurRad="38100" dist="38100" dir="2700000" algn="tl">
                    <a:srgbClr val="C0C0C0"/>
                  </a:outerShdw>
                </a:effectLst>
                <a:latin typeface="Arial" charset="0"/>
              </a:rPr>
            </a:br>
            <a:r>
              <a:rPr lang="en-US" sz="3556" b="1" dirty="0" smtClean="0">
                <a:solidFill>
                  <a:srgbClr val="4F81BD"/>
                </a:solidFill>
                <a:effectLst>
                  <a:outerShdw blurRad="38100" dist="38100" dir="2700000" algn="tl">
                    <a:srgbClr val="C0C0C0"/>
                  </a:outerShdw>
                </a:effectLst>
                <a:latin typeface="Arial" charset="0"/>
              </a:rPr>
              <a:t>What are we trying to</a:t>
            </a:r>
            <a:br>
              <a:rPr lang="en-US" sz="3556" b="1" dirty="0" smtClean="0">
                <a:solidFill>
                  <a:srgbClr val="4F81BD"/>
                </a:solidFill>
                <a:effectLst>
                  <a:outerShdw blurRad="38100" dist="38100" dir="2700000" algn="tl">
                    <a:srgbClr val="C0C0C0"/>
                  </a:outerShdw>
                </a:effectLst>
                <a:latin typeface="Arial" charset="0"/>
              </a:rPr>
            </a:br>
            <a:r>
              <a:rPr lang="en-US" sz="3556" b="1" dirty="0" smtClean="0">
                <a:solidFill>
                  <a:srgbClr val="4F81BD"/>
                </a:solidFill>
                <a:effectLst>
                  <a:outerShdw blurRad="38100" dist="38100" dir="2700000" algn="tl">
                    <a:srgbClr val="C0C0C0"/>
                  </a:outerShdw>
                </a:effectLst>
                <a:latin typeface="Arial" charset="0"/>
              </a:rPr>
              <a:t>accomplish?</a:t>
            </a:r>
            <a:r>
              <a:rPr lang="en-US" dirty="0" smtClean="0">
                <a:effectLst>
                  <a:outerShdw blurRad="38100" dist="38100" dir="2700000" algn="tl">
                    <a:srgbClr val="C0C0C0"/>
                  </a:outerShdw>
                </a:effectLst>
                <a:latin typeface="Arial" charset="0"/>
              </a:rPr>
              <a:t/>
            </a:r>
            <a:br>
              <a:rPr lang="en-US" dirty="0" smtClean="0">
                <a:effectLst>
                  <a:outerShdw blurRad="38100" dist="38100" dir="2700000" algn="tl">
                    <a:srgbClr val="C0C0C0"/>
                  </a:outerShdw>
                </a:effectLst>
                <a:latin typeface="Arial" charset="0"/>
              </a:rPr>
            </a:br>
            <a:endParaRPr lang="en-US" dirty="0"/>
          </a:p>
        </p:txBody>
      </p:sp>
      <p:sp>
        <p:nvSpPr>
          <p:cNvPr id="3" name="Content Placeholder 2"/>
          <p:cNvSpPr>
            <a:spLocks noGrp="1"/>
          </p:cNvSpPr>
          <p:nvPr>
            <p:ph idx="1"/>
          </p:nvPr>
        </p:nvSpPr>
        <p:spPr/>
        <p:txBody>
          <a:bodyPr/>
          <a:lstStyle/>
          <a:p>
            <a:pPr>
              <a:buNone/>
            </a:pPr>
            <a:r>
              <a:rPr lang="en-US" b="1" dirty="0" smtClean="0">
                <a:solidFill>
                  <a:srgbClr val="4F81BD"/>
                </a:solidFill>
              </a:rPr>
              <a:t>Setting aims</a:t>
            </a:r>
            <a:endParaRPr lang="en-US" dirty="0" smtClean="0">
              <a:solidFill>
                <a:srgbClr val="4F81BD"/>
              </a:solidFill>
            </a:endParaRPr>
          </a:p>
          <a:p>
            <a:r>
              <a:rPr lang="en-US" dirty="0" smtClean="0"/>
              <a:t>Improvement requires setting aims. The aim should be time-specific and measurable; it should also define the specific population of patients or other system that will be affected.</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C0C0C0"/>
                  </a:outerShdw>
                </a:effectLst>
                <a:latin typeface="Arial" charset="0"/>
              </a:rPr>
              <a:t/>
            </a:r>
            <a:br>
              <a:rPr lang="en-US" dirty="0" smtClean="0">
                <a:effectLst>
                  <a:outerShdw blurRad="38100" dist="38100" dir="2700000" algn="tl">
                    <a:srgbClr val="C0C0C0"/>
                  </a:outerShdw>
                </a:effectLst>
                <a:latin typeface="Arial" charset="0"/>
              </a:rPr>
            </a:br>
            <a:r>
              <a:rPr lang="en-US" sz="3556" b="1" dirty="0" smtClean="0">
                <a:solidFill>
                  <a:srgbClr val="4F81BD"/>
                </a:solidFill>
                <a:effectLst>
                  <a:outerShdw blurRad="38100" dist="38100" dir="2700000" algn="tl">
                    <a:srgbClr val="C0C0C0"/>
                  </a:outerShdw>
                </a:effectLst>
                <a:latin typeface="Arial" charset="0"/>
              </a:rPr>
              <a:t>How will we know that a</a:t>
            </a:r>
            <a:br>
              <a:rPr lang="en-US" sz="3556" b="1" dirty="0" smtClean="0">
                <a:solidFill>
                  <a:srgbClr val="4F81BD"/>
                </a:solidFill>
                <a:effectLst>
                  <a:outerShdw blurRad="38100" dist="38100" dir="2700000" algn="tl">
                    <a:srgbClr val="C0C0C0"/>
                  </a:outerShdw>
                </a:effectLst>
                <a:latin typeface="Arial" charset="0"/>
              </a:rPr>
            </a:br>
            <a:r>
              <a:rPr lang="en-US" sz="3556" b="1" dirty="0" smtClean="0">
                <a:solidFill>
                  <a:srgbClr val="4F81BD"/>
                </a:solidFill>
                <a:effectLst>
                  <a:outerShdw blurRad="38100" dist="38100" dir="2700000" algn="tl">
                    <a:srgbClr val="C0C0C0"/>
                  </a:outerShdw>
                </a:effectLst>
                <a:latin typeface="Arial" charset="0"/>
              </a:rPr>
              <a:t>change is an improvement?</a:t>
            </a:r>
            <a:r>
              <a:rPr lang="en-US" dirty="0" smtClean="0">
                <a:effectLst>
                  <a:outerShdw blurRad="38100" dist="38100" dir="2700000" algn="tl">
                    <a:srgbClr val="C0C0C0"/>
                  </a:outerShdw>
                </a:effectLst>
                <a:latin typeface="Arial" charset="0"/>
              </a:rPr>
              <a:t/>
            </a:r>
            <a:br>
              <a:rPr lang="en-US" dirty="0" smtClean="0">
                <a:effectLst>
                  <a:outerShdw blurRad="38100" dist="38100" dir="2700000" algn="tl">
                    <a:srgbClr val="C0C0C0"/>
                  </a:outerShdw>
                </a:effectLst>
                <a:latin typeface="Arial" charset="0"/>
              </a:rPr>
            </a:br>
            <a:endParaRPr lang="en-US" dirty="0"/>
          </a:p>
        </p:txBody>
      </p:sp>
      <p:sp>
        <p:nvSpPr>
          <p:cNvPr id="3" name="Content Placeholder 2"/>
          <p:cNvSpPr>
            <a:spLocks noGrp="1"/>
          </p:cNvSpPr>
          <p:nvPr>
            <p:ph idx="1"/>
          </p:nvPr>
        </p:nvSpPr>
        <p:spPr/>
        <p:txBody>
          <a:bodyPr/>
          <a:lstStyle/>
          <a:p>
            <a:pPr>
              <a:buNone/>
            </a:pPr>
            <a:r>
              <a:rPr lang="en-US" b="1" dirty="0" smtClean="0">
                <a:solidFill>
                  <a:srgbClr val="4F81BD"/>
                </a:solidFill>
              </a:rPr>
              <a:t>Establishing measures</a:t>
            </a:r>
            <a:endParaRPr lang="en-US" dirty="0" smtClean="0">
              <a:solidFill>
                <a:srgbClr val="4F81BD"/>
              </a:solidFill>
            </a:endParaRPr>
          </a:p>
          <a:p>
            <a:r>
              <a:rPr lang="en-US" dirty="0" smtClean="0"/>
              <a:t>Teams use quantitative measures to determine if a specific change actually leads to an improvement.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defTabSz="914388" fontAlgn="auto">
              <a:lnSpc>
                <a:spcPct val="75000"/>
              </a:lnSpc>
              <a:spcBef>
                <a:spcPts val="0"/>
              </a:spcBef>
              <a:spcAft>
                <a:spcPts val="0"/>
              </a:spcAft>
              <a:defRPr/>
            </a:pPr>
            <a:r>
              <a:rPr lang="en-US" sz="3200" b="1" dirty="0" smtClean="0">
                <a:solidFill>
                  <a:srgbClr val="4F81BD"/>
                </a:solidFill>
                <a:effectLst>
                  <a:outerShdw blurRad="38100" dist="38100" dir="2700000" algn="tl">
                    <a:srgbClr val="C0C0C0"/>
                  </a:outerShdw>
                </a:effectLst>
                <a:latin typeface="Arial" charset="0"/>
              </a:rPr>
              <a:t/>
            </a:r>
            <a:br>
              <a:rPr lang="en-US" sz="3200" b="1" dirty="0" smtClean="0">
                <a:solidFill>
                  <a:srgbClr val="4F81BD"/>
                </a:solidFill>
                <a:effectLst>
                  <a:outerShdw blurRad="38100" dist="38100" dir="2700000" algn="tl">
                    <a:srgbClr val="C0C0C0"/>
                  </a:outerShdw>
                </a:effectLst>
                <a:latin typeface="Arial" charset="0"/>
              </a:rPr>
            </a:br>
            <a:r>
              <a:rPr lang="en-US" sz="3200" b="1" dirty="0" smtClean="0">
                <a:solidFill>
                  <a:srgbClr val="4F81BD"/>
                </a:solidFill>
                <a:effectLst>
                  <a:outerShdw blurRad="38100" dist="38100" dir="2700000" algn="tl">
                    <a:srgbClr val="C0C0C0"/>
                  </a:outerShdw>
                </a:effectLst>
                <a:latin typeface="Arial" charset="0"/>
              </a:rPr>
              <a:t/>
            </a:r>
            <a:br>
              <a:rPr lang="en-US" sz="3200" b="1" dirty="0" smtClean="0">
                <a:solidFill>
                  <a:srgbClr val="4F81BD"/>
                </a:solidFill>
                <a:effectLst>
                  <a:outerShdw blurRad="38100" dist="38100" dir="2700000" algn="tl">
                    <a:srgbClr val="C0C0C0"/>
                  </a:outerShdw>
                </a:effectLst>
                <a:latin typeface="Arial" charset="0"/>
              </a:rPr>
            </a:br>
            <a:r>
              <a:rPr lang="en-US" sz="3200" b="1" dirty="0" smtClean="0">
                <a:solidFill>
                  <a:srgbClr val="4F81BD"/>
                </a:solidFill>
                <a:effectLst>
                  <a:outerShdw blurRad="38100" dist="38100" dir="2700000" algn="tl">
                    <a:srgbClr val="C0C0C0"/>
                  </a:outerShdw>
                </a:effectLst>
                <a:latin typeface="Arial" charset="0"/>
              </a:rPr>
              <a:t>What intervention can we make that will result in the improvements we seek ?</a:t>
            </a:r>
            <a:br>
              <a:rPr lang="en-US" sz="3200" b="1" dirty="0" smtClean="0">
                <a:solidFill>
                  <a:srgbClr val="4F81BD"/>
                </a:solidFill>
                <a:effectLst>
                  <a:outerShdw blurRad="38100" dist="38100" dir="2700000" algn="tl">
                    <a:srgbClr val="C0C0C0"/>
                  </a:outerShdw>
                </a:effectLst>
                <a:latin typeface="Arial" charset="0"/>
              </a:rPr>
            </a:br>
            <a:endParaRPr lang="en-US" sz="3200" b="1" dirty="0">
              <a:solidFill>
                <a:srgbClr val="4F81BD"/>
              </a:solidFill>
            </a:endParaRPr>
          </a:p>
        </p:txBody>
      </p:sp>
      <p:sp>
        <p:nvSpPr>
          <p:cNvPr id="3" name="Content Placeholder 2"/>
          <p:cNvSpPr>
            <a:spLocks noGrp="1"/>
          </p:cNvSpPr>
          <p:nvPr>
            <p:ph idx="1"/>
          </p:nvPr>
        </p:nvSpPr>
        <p:spPr/>
        <p:txBody>
          <a:bodyPr/>
          <a:lstStyle/>
          <a:p>
            <a:pPr>
              <a:buNone/>
            </a:pPr>
            <a:r>
              <a:rPr lang="en-US" b="1" dirty="0" smtClean="0">
                <a:solidFill>
                  <a:srgbClr val="4F81BD"/>
                </a:solidFill>
              </a:rPr>
              <a:t>Selecting intervention</a:t>
            </a:r>
            <a:r>
              <a:rPr lang="en-US" dirty="0" smtClean="0">
                <a:solidFill>
                  <a:srgbClr val="4F81BD"/>
                </a:solidFill>
              </a:rPr>
              <a:t> </a:t>
            </a:r>
          </a:p>
          <a:p>
            <a:r>
              <a:rPr lang="en-US" dirty="0" smtClean="0"/>
              <a:t>Ideas may come from the insights of those who work in the system, from change concepts or other creative thinking techniques, or by borrowing from the experience of others who have successfully improved.</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914400" y="304800"/>
            <a:ext cx="7394575" cy="1036638"/>
          </a:xfrm>
        </p:spPr>
        <p:txBody>
          <a:bodyPr lIns="92075" tIns="46038" rIns="92075" bIns="46038">
            <a:noAutofit/>
          </a:bodyPr>
          <a:lstStyle/>
          <a:p>
            <a:pPr eaLnBrk="1" fontAlgn="auto" hangingPunct="1">
              <a:spcAft>
                <a:spcPts val="0"/>
              </a:spcAft>
              <a:defRPr/>
            </a:pPr>
            <a:r>
              <a:rPr lang="en-US" sz="4000" dirty="0" smtClean="0">
                <a:solidFill>
                  <a:schemeClr val="accent1">
                    <a:lumMod val="75000"/>
                  </a:schemeClr>
                </a:solidFill>
              </a:rPr>
              <a:t>Repeated Use of the PDSA Cycle</a:t>
            </a:r>
          </a:p>
        </p:txBody>
      </p:sp>
      <p:sp>
        <p:nvSpPr>
          <p:cNvPr id="33795" name="Rectangle 3"/>
          <p:cNvSpPr>
            <a:spLocks noChangeArrowheads="1"/>
          </p:cNvSpPr>
          <p:nvPr/>
        </p:nvSpPr>
        <p:spPr bwMode="auto">
          <a:xfrm>
            <a:off x="250825" y="4652963"/>
            <a:ext cx="1619250" cy="1187450"/>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sz="2400" b="1">
                <a:latin typeface="Constantia" pitchFamily="-65" charset="0"/>
                <a:ea typeface="Arial" pitchFamily="-65" charset="0"/>
                <a:cs typeface="Arial" pitchFamily="-65" charset="0"/>
              </a:rPr>
              <a:t>Hunches Theories</a:t>
            </a:r>
            <a:r>
              <a:rPr lang="en-US" sz="2400" b="1">
                <a:solidFill>
                  <a:srgbClr val="66FFFF"/>
                </a:solidFill>
                <a:latin typeface="Constantia" pitchFamily="-65" charset="0"/>
                <a:ea typeface="Arial" pitchFamily="-65" charset="0"/>
                <a:cs typeface="Arial" pitchFamily="-65" charset="0"/>
              </a:rPr>
              <a:t> </a:t>
            </a:r>
            <a:r>
              <a:rPr lang="en-US" sz="2400" b="1">
                <a:solidFill>
                  <a:srgbClr val="FFFFFF"/>
                </a:solidFill>
                <a:latin typeface="Constantia" pitchFamily="-65" charset="0"/>
                <a:ea typeface="Arial" pitchFamily="-65" charset="0"/>
                <a:cs typeface="Arial" pitchFamily="-65" charset="0"/>
              </a:rPr>
              <a:t>Ideas</a:t>
            </a:r>
          </a:p>
        </p:txBody>
      </p:sp>
      <p:sp>
        <p:nvSpPr>
          <p:cNvPr id="33796" name="Rectangle 4"/>
          <p:cNvSpPr>
            <a:spLocks noChangeArrowheads="1"/>
          </p:cNvSpPr>
          <p:nvPr/>
        </p:nvSpPr>
        <p:spPr bwMode="auto">
          <a:xfrm>
            <a:off x="6813550" y="1268413"/>
            <a:ext cx="2330450" cy="1187450"/>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sz="2400" b="1">
                <a:latin typeface="Constantia" pitchFamily="-65" charset="0"/>
                <a:ea typeface="Arial" pitchFamily="-65" charset="0"/>
                <a:cs typeface="Arial" pitchFamily="-65" charset="0"/>
              </a:rPr>
              <a:t>Changes That Result in Improvement</a:t>
            </a:r>
            <a:endParaRPr lang="en-US" sz="2000" b="1">
              <a:solidFill>
                <a:srgbClr val="66FFFF"/>
              </a:solidFill>
              <a:latin typeface="Constantia" pitchFamily="-65" charset="0"/>
              <a:ea typeface="Arial" pitchFamily="-65" charset="0"/>
              <a:cs typeface="Arial" pitchFamily="-65" charset="0"/>
            </a:endParaRPr>
          </a:p>
        </p:txBody>
      </p:sp>
      <p:sp>
        <p:nvSpPr>
          <p:cNvPr id="33797" name="Oval 5"/>
          <p:cNvSpPr>
            <a:spLocks noChangeArrowheads="1"/>
          </p:cNvSpPr>
          <p:nvPr/>
        </p:nvSpPr>
        <p:spPr bwMode="auto">
          <a:xfrm>
            <a:off x="2038350" y="4654550"/>
            <a:ext cx="825500" cy="825500"/>
          </a:xfrm>
          <a:prstGeom prst="ellipse">
            <a:avLst/>
          </a:prstGeom>
          <a:noFill/>
          <a:ln w="12700">
            <a:solidFill>
              <a:schemeClr val="tx1"/>
            </a:solidFill>
            <a:round/>
            <a:headEnd/>
            <a:tailEnd/>
          </a:ln>
        </p:spPr>
        <p:txBody>
          <a:bodyPr wrap="none" anchor="ctr">
            <a:prstTxWarp prst="textNoShape">
              <a:avLst/>
            </a:prstTxWarp>
          </a:bodyPr>
          <a:lstStyle/>
          <a:p>
            <a:endParaRPr lang="en-GB">
              <a:latin typeface="Constantia" pitchFamily="-65" charset="0"/>
            </a:endParaRPr>
          </a:p>
        </p:txBody>
      </p:sp>
      <p:sp>
        <p:nvSpPr>
          <p:cNvPr id="33798" name="Line 6"/>
          <p:cNvSpPr>
            <a:spLocks noChangeShapeType="1"/>
          </p:cNvSpPr>
          <p:nvPr/>
        </p:nvSpPr>
        <p:spPr bwMode="auto">
          <a:xfrm>
            <a:off x="2032000" y="5067300"/>
            <a:ext cx="838200" cy="0"/>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799" name="Line 7"/>
          <p:cNvSpPr>
            <a:spLocks noChangeShapeType="1"/>
          </p:cNvSpPr>
          <p:nvPr/>
        </p:nvSpPr>
        <p:spPr bwMode="auto">
          <a:xfrm>
            <a:off x="2451100" y="4648200"/>
            <a:ext cx="0" cy="833438"/>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00" name="Rectangle 8"/>
          <p:cNvSpPr>
            <a:spLocks noChangeArrowheads="1"/>
          </p:cNvSpPr>
          <p:nvPr/>
        </p:nvSpPr>
        <p:spPr bwMode="auto">
          <a:xfrm>
            <a:off x="2141538" y="4706938"/>
            <a:ext cx="250825"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A</a:t>
            </a:r>
          </a:p>
        </p:txBody>
      </p:sp>
      <p:sp>
        <p:nvSpPr>
          <p:cNvPr id="33801" name="Rectangle 9"/>
          <p:cNvSpPr>
            <a:spLocks noChangeArrowheads="1"/>
          </p:cNvSpPr>
          <p:nvPr/>
        </p:nvSpPr>
        <p:spPr bwMode="auto">
          <a:xfrm>
            <a:off x="2468563" y="4706938"/>
            <a:ext cx="327025"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P</a:t>
            </a:r>
          </a:p>
        </p:txBody>
      </p:sp>
      <p:sp>
        <p:nvSpPr>
          <p:cNvPr id="33802" name="Rectangle 10"/>
          <p:cNvSpPr>
            <a:spLocks noChangeArrowheads="1"/>
          </p:cNvSpPr>
          <p:nvPr/>
        </p:nvSpPr>
        <p:spPr bwMode="auto">
          <a:xfrm>
            <a:off x="2141538" y="5057775"/>
            <a:ext cx="250825" cy="366713"/>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S</a:t>
            </a:r>
          </a:p>
        </p:txBody>
      </p:sp>
      <p:sp>
        <p:nvSpPr>
          <p:cNvPr id="33803" name="Rectangle 11"/>
          <p:cNvSpPr>
            <a:spLocks noChangeArrowheads="1"/>
          </p:cNvSpPr>
          <p:nvPr/>
        </p:nvSpPr>
        <p:spPr bwMode="auto">
          <a:xfrm>
            <a:off x="2484438" y="5084763"/>
            <a:ext cx="327025"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D</a:t>
            </a:r>
          </a:p>
        </p:txBody>
      </p:sp>
      <p:sp>
        <p:nvSpPr>
          <p:cNvPr id="33804" name="Oval 12"/>
          <p:cNvSpPr>
            <a:spLocks noChangeArrowheads="1"/>
          </p:cNvSpPr>
          <p:nvPr/>
        </p:nvSpPr>
        <p:spPr bwMode="auto">
          <a:xfrm rot="2340000">
            <a:off x="3411538" y="3836988"/>
            <a:ext cx="827087" cy="825500"/>
          </a:xfrm>
          <a:prstGeom prst="ellipse">
            <a:avLst/>
          </a:prstGeom>
          <a:noFill/>
          <a:ln w="12700">
            <a:solidFill>
              <a:schemeClr val="tx1"/>
            </a:solidFill>
            <a:round/>
            <a:headEnd/>
            <a:tailEnd/>
          </a:ln>
        </p:spPr>
        <p:txBody>
          <a:bodyPr wrap="none" anchor="ctr">
            <a:prstTxWarp prst="textNoShape">
              <a:avLst/>
            </a:prstTxWarp>
          </a:bodyPr>
          <a:lstStyle/>
          <a:p>
            <a:endParaRPr lang="en-GB">
              <a:latin typeface="Constantia" pitchFamily="-65" charset="0"/>
            </a:endParaRPr>
          </a:p>
        </p:txBody>
      </p:sp>
      <p:sp>
        <p:nvSpPr>
          <p:cNvPr id="33805" name="Line 13"/>
          <p:cNvSpPr>
            <a:spLocks noChangeShapeType="1"/>
          </p:cNvSpPr>
          <p:nvPr/>
        </p:nvSpPr>
        <p:spPr bwMode="auto">
          <a:xfrm>
            <a:off x="3498850" y="3987800"/>
            <a:ext cx="652463" cy="527050"/>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06" name="Line 14"/>
          <p:cNvSpPr>
            <a:spLocks noChangeShapeType="1"/>
          </p:cNvSpPr>
          <p:nvPr/>
        </p:nvSpPr>
        <p:spPr bwMode="auto">
          <a:xfrm flipH="1">
            <a:off x="3563938" y="3922713"/>
            <a:ext cx="525462" cy="652462"/>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07" name="Rectangle 15"/>
          <p:cNvSpPr>
            <a:spLocks noChangeArrowheads="1"/>
          </p:cNvSpPr>
          <p:nvPr/>
        </p:nvSpPr>
        <p:spPr bwMode="auto">
          <a:xfrm rot="2340000">
            <a:off x="3748088" y="3816350"/>
            <a:ext cx="250825" cy="366713"/>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A</a:t>
            </a:r>
          </a:p>
        </p:txBody>
      </p:sp>
      <p:sp>
        <p:nvSpPr>
          <p:cNvPr id="33808" name="Rectangle 16"/>
          <p:cNvSpPr>
            <a:spLocks noChangeArrowheads="1"/>
          </p:cNvSpPr>
          <p:nvPr/>
        </p:nvSpPr>
        <p:spPr bwMode="auto">
          <a:xfrm rot="2340000">
            <a:off x="3992563" y="4049713"/>
            <a:ext cx="328612"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P</a:t>
            </a:r>
          </a:p>
        </p:txBody>
      </p:sp>
      <p:sp>
        <p:nvSpPr>
          <p:cNvPr id="33809" name="Rectangle 17"/>
          <p:cNvSpPr>
            <a:spLocks noChangeArrowheads="1"/>
          </p:cNvSpPr>
          <p:nvPr/>
        </p:nvSpPr>
        <p:spPr bwMode="auto">
          <a:xfrm rot="2340000">
            <a:off x="3525838" y="4087813"/>
            <a:ext cx="249237"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S</a:t>
            </a:r>
          </a:p>
        </p:txBody>
      </p:sp>
      <p:sp>
        <p:nvSpPr>
          <p:cNvPr id="33810" name="Rectangle 18"/>
          <p:cNvSpPr>
            <a:spLocks noChangeArrowheads="1"/>
          </p:cNvSpPr>
          <p:nvPr/>
        </p:nvSpPr>
        <p:spPr bwMode="auto">
          <a:xfrm rot="2340000">
            <a:off x="3770313" y="4325938"/>
            <a:ext cx="331787"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D</a:t>
            </a:r>
          </a:p>
        </p:txBody>
      </p:sp>
      <p:sp>
        <p:nvSpPr>
          <p:cNvPr id="33811" name="Oval 19"/>
          <p:cNvSpPr>
            <a:spLocks noChangeArrowheads="1"/>
          </p:cNvSpPr>
          <p:nvPr/>
        </p:nvSpPr>
        <p:spPr bwMode="auto">
          <a:xfrm>
            <a:off x="6086475" y="2292350"/>
            <a:ext cx="825500" cy="825500"/>
          </a:xfrm>
          <a:prstGeom prst="ellipse">
            <a:avLst/>
          </a:prstGeom>
          <a:noFill/>
          <a:ln w="12700">
            <a:solidFill>
              <a:schemeClr val="tx1"/>
            </a:solidFill>
            <a:round/>
            <a:headEnd/>
            <a:tailEnd/>
          </a:ln>
        </p:spPr>
        <p:txBody>
          <a:bodyPr wrap="none" anchor="ctr">
            <a:prstTxWarp prst="textNoShape">
              <a:avLst/>
            </a:prstTxWarp>
          </a:bodyPr>
          <a:lstStyle/>
          <a:p>
            <a:endParaRPr lang="en-GB">
              <a:latin typeface="Constantia" pitchFamily="-65" charset="0"/>
            </a:endParaRPr>
          </a:p>
        </p:txBody>
      </p:sp>
      <p:sp>
        <p:nvSpPr>
          <p:cNvPr id="33812" name="Line 20"/>
          <p:cNvSpPr>
            <a:spLocks noChangeShapeType="1"/>
          </p:cNvSpPr>
          <p:nvPr/>
        </p:nvSpPr>
        <p:spPr bwMode="auto">
          <a:xfrm>
            <a:off x="6078538" y="2705100"/>
            <a:ext cx="838200" cy="0"/>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13" name="Line 21"/>
          <p:cNvSpPr>
            <a:spLocks noChangeShapeType="1"/>
          </p:cNvSpPr>
          <p:nvPr/>
        </p:nvSpPr>
        <p:spPr bwMode="auto">
          <a:xfrm>
            <a:off x="6497638" y="2286000"/>
            <a:ext cx="0" cy="833438"/>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14" name="Rectangle 22"/>
          <p:cNvSpPr>
            <a:spLocks noChangeArrowheads="1"/>
          </p:cNvSpPr>
          <p:nvPr/>
        </p:nvSpPr>
        <p:spPr bwMode="auto">
          <a:xfrm>
            <a:off x="6189663" y="2344738"/>
            <a:ext cx="249237"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A</a:t>
            </a:r>
          </a:p>
        </p:txBody>
      </p:sp>
      <p:sp>
        <p:nvSpPr>
          <p:cNvPr id="33815" name="Rectangle 23"/>
          <p:cNvSpPr>
            <a:spLocks noChangeArrowheads="1"/>
          </p:cNvSpPr>
          <p:nvPr/>
        </p:nvSpPr>
        <p:spPr bwMode="auto">
          <a:xfrm>
            <a:off x="6515100" y="2344738"/>
            <a:ext cx="327025"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P</a:t>
            </a:r>
          </a:p>
        </p:txBody>
      </p:sp>
      <p:sp>
        <p:nvSpPr>
          <p:cNvPr id="33816" name="Rectangle 24"/>
          <p:cNvSpPr>
            <a:spLocks noChangeArrowheads="1"/>
          </p:cNvSpPr>
          <p:nvPr/>
        </p:nvSpPr>
        <p:spPr bwMode="auto">
          <a:xfrm>
            <a:off x="6189663" y="2695575"/>
            <a:ext cx="249237" cy="366713"/>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S</a:t>
            </a:r>
          </a:p>
        </p:txBody>
      </p:sp>
      <p:sp>
        <p:nvSpPr>
          <p:cNvPr id="33817" name="Rectangle 25"/>
          <p:cNvSpPr>
            <a:spLocks noChangeArrowheads="1"/>
          </p:cNvSpPr>
          <p:nvPr/>
        </p:nvSpPr>
        <p:spPr bwMode="auto">
          <a:xfrm>
            <a:off x="6515100" y="2695575"/>
            <a:ext cx="327025" cy="366713"/>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D</a:t>
            </a:r>
          </a:p>
        </p:txBody>
      </p:sp>
      <p:grpSp>
        <p:nvGrpSpPr>
          <p:cNvPr id="2" name="Group 26"/>
          <p:cNvGrpSpPr>
            <a:grpSpLocks/>
          </p:cNvGrpSpPr>
          <p:nvPr/>
        </p:nvGrpSpPr>
        <p:grpSpPr bwMode="auto">
          <a:xfrm>
            <a:off x="4783138" y="3048000"/>
            <a:ext cx="828675" cy="825500"/>
            <a:chOff x="3390" y="1920"/>
            <a:chExt cx="587" cy="520"/>
          </a:xfrm>
        </p:grpSpPr>
        <p:sp>
          <p:nvSpPr>
            <p:cNvPr id="33846" name="Oval 27"/>
            <p:cNvSpPr>
              <a:spLocks noChangeArrowheads="1"/>
            </p:cNvSpPr>
            <p:nvPr/>
          </p:nvSpPr>
          <p:spPr bwMode="auto">
            <a:xfrm rot="840000">
              <a:off x="3390" y="1920"/>
              <a:ext cx="587" cy="520"/>
            </a:xfrm>
            <a:prstGeom prst="ellipse">
              <a:avLst/>
            </a:prstGeom>
            <a:noFill/>
            <a:ln w="12700">
              <a:solidFill>
                <a:schemeClr val="tx1"/>
              </a:solidFill>
              <a:round/>
              <a:headEnd/>
              <a:tailEnd/>
            </a:ln>
          </p:spPr>
          <p:txBody>
            <a:bodyPr wrap="none" anchor="ctr">
              <a:prstTxWarp prst="textNoShape">
                <a:avLst/>
              </a:prstTxWarp>
            </a:bodyPr>
            <a:lstStyle/>
            <a:p>
              <a:endParaRPr lang="en-GB">
                <a:latin typeface="Constantia" pitchFamily="-65" charset="0"/>
              </a:endParaRPr>
            </a:p>
          </p:txBody>
        </p:sp>
        <p:sp>
          <p:nvSpPr>
            <p:cNvPr id="33847" name="Line 28"/>
            <p:cNvSpPr>
              <a:spLocks noChangeShapeType="1"/>
            </p:cNvSpPr>
            <p:nvPr/>
          </p:nvSpPr>
          <p:spPr bwMode="auto">
            <a:xfrm>
              <a:off x="3395" y="2116"/>
              <a:ext cx="577" cy="128"/>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48" name="Line 29"/>
            <p:cNvSpPr>
              <a:spLocks noChangeShapeType="1"/>
            </p:cNvSpPr>
            <p:nvPr/>
          </p:nvSpPr>
          <p:spPr bwMode="auto">
            <a:xfrm flipH="1">
              <a:off x="3612" y="1924"/>
              <a:ext cx="144" cy="510"/>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grpSp>
      <p:sp>
        <p:nvSpPr>
          <p:cNvPr id="33819" name="Rectangle 30"/>
          <p:cNvSpPr>
            <a:spLocks noChangeArrowheads="1"/>
          </p:cNvSpPr>
          <p:nvPr/>
        </p:nvSpPr>
        <p:spPr bwMode="auto">
          <a:xfrm rot="840000">
            <a:off x="4972050" y="3060700"/>
            <a:ext cx="246063" cy="366713"/>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D</a:t>
            </a:r>
          </a:p>
        </p:txBody>
      </p:sp>
      <p:sp>
        <p:nvSpPr>
          <p:cNvPr id="33820" name="Rectangle 31"/>
          <p:cNvSpPr>
            <a:spLocks noChangeArrowheads="1"/>
          </p:cNvSpPr>
          <p:nvPr/>
        </p:nvSpPr>
        <p:spPr bwMode="auto">
          <a:xfrm rot="840000">
            <a:off x="5291138" y="3146425"/>
            <a:ext cx="323850" cy="366713"/>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S</a:t>
            </a:r>
          </a:p>
        </p:txBody>
      </p:sp>
      <p:sp>
        <p:nvSpPr>
          <p:cNvPr id="33821" name="Rectangle 32"/>
          <p:cNvSpPr>
            <a:spLocks noChangeArrowheads="1"/>
          </p:cNvSpPr>
          <p:nvPr/>
        </p:nvSpPr>
        <p:spPr bwMode="auto">
          <a:xfrm rot="840000">
            <a:off x="4887913" y="3402013"/>
            <a:ext cx="250825"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P</a:t>
            </a:r>
          </a:p>
        </p:txBody>
      </p:sp>
      <p:sp>
        <p:nvSpPr>
          <p:cNvPr id="33822" name="Rectangle 33"/>
          <p:cNvSpPr>
            <a:spLocks noChangeArrowheads="1"/>
          </p:cNvSpPr>
          <p:nvPr/>
        </p:nvSpPr>
        <p:spPr bwMode="auto">
          <a:xfrm rot="840000">
            <a:off x="5202238" y="3487738"/>
            <a:ext cx="328612"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A</a:t>
            </a:r>
          </a:p>
        </p:txBody>
      </p:sp>
      <p:sp>
        <p:nvSpPr>
          <p:cNvPr id="33823" name="Line 34"/>
          <p:cNvSpPr>
            <a:spLocks noChangeShapeType="1"/>
          </p:cNvSpPr>
          <p:nvPr/>
        </p:nvSpPr>
        <p:spPr bwMode="auto">
          <a:xfrm flipV="1">
            <a:off x="2051050" y="3644900"/>
            <a:ext cx="1270000" cy="762000"/>
          </a:xfrm>
          <a:prstGeom prst="line">
            <a:avLst/>
          </a:prstGeom>
          <a:noFill/>
          <a:ln w="25400">
            <a:solidFill>
              <a:schemeClr val="tx1"/>
            </a:solidFill>
            <a:round/>
            <a:headEnd type="none" w="sm" len="sm"/>
            <a:tailEnd type="stealth" w="med" len="lg"/>
          </a:ln>
        </p:spPr>
        <p:txBody>
          <a:bodyPr wrap="none" anchor="ctr">
            <a:prstTxWarp prst="textNoShape">
              <a:avLst/>
            </a:prstTxWarp>
          </a:bodyPr>
          <a:lstStyle/>
          <a:p>
            <a:endParaRPr lang="en-US"/>
          </a:p>
        </p:txBody>
      </p:sp>
      <p:sp>
        <p:nvSpPr>
          <p:cNvPr id="33824" name="Rectangle 35"/>
          <p:cNvSpPr>
            <a:spLocks noChangeArrowheads="1"/>
          </p:cNvSpPr>
          <p:nvPr/>
        </p:nvSpPr>
        <p:spPr bwMode="auto">
          <a:xfrm rot="-1860000">
            <a:off x="3236913" y="2935288"/>
            <a:ext cx="1408112" cy="366712"/>
          </a:xfrm>
          <a:prstGeom prst="rect">
            <a:avLst/>
          </a:prstGeom>
          <a:noFill/>
          <a:ln w="9525">
            <a:noFill/>
            <a:miter lim="800000"/>
            <a:headEnd/>
            <a:tailEnd/>
          </a:ln>
        </p:spPr>
        <p:txBody>
          <a:bodyPr lIns="92075" tIns="46038" rIns="92075" bIns="46038">
            <a:prstTxWarp prst="textNoShape">
              <a:avLst/>
            </a:prstTxWarp>
            <a:spAutoFit/>
          </a:bodyPr>
          <a:lstStyle/>
          <a:p>
            <a:pPr eaLnBrk="0" hangingPunct="0">
              <a:spcBef>
                <a:spcPct val="50000"/>
              </a:spcBef>
            </a:pPr>
            <a:r>
              <a:rPr lang="en-US" b="1">
                <a:latin typeface="Constantia" pitchFamily="-65" charset="0"/>
                <a:ea typeface="Arial" pitchFamily="-65" charset="0"/>
                <a:cs typeface="Arial" pitchFamily="-65" charset="0"/>
              </a:rPr>
              <a:t>DATA</a:t>
            </a:r>
            <a:endParaRPr lang="en-US" b="1">
              <a:solidFill>
                <a:srgbClr val="66FFFF"/>
              </a:solidFill>
              <a:latin typeface="Constantia" pitchFamily="-65" charset="0"/>
              <a:ea typeface="Arial" pitchFamily="-65" charset="0"/>
              <a:cs typeface="Arial" pitchFamily="-65" charset="0"/>
            </a:endParaRPr>
          </a:p>
        </p:txBody>
      </p:sp>
      <p:sp>
        <p:nvSpPr>
          <p:cNvPr id="33825" name="Line 36"/>
          <p:cNvSpPr>
            <a:spLocks noChangeShapeType="1"/>
          </p:cNvSpPr>
          <p:nvPr/>
        </p:nvSpPr>
        <p:spPr bwMode="auto">
          <a:xfrm flipV="1">
            <a:off x="4572000" y="1916113"/>
            <a:ext cx="1676400" cy="990600"/>
          </a:xfrm>
          <a:prstGeom prst="line">
            <a:avLst/>
          </a:prstGeom>
          <a:noFill/>
          <a:ln w="25400">
            <a:solidFill>
              <a:schemeClr val="tx1"/>
            </a:solidFill>
            <a:round/>
            <a:headEnd type="none" w="sm" len="sm"/>
            <a:tailEnd type="stealth" w="med" len="lg"/>
          </a:ln>
        </p:spPr>
        <p:txBody>
          <a:bodyPr wrap="none" anchor="ctr">
            <a:prstTxWarp prst="textNoShape">
              <a:avLst/>
            </a:prstTxWarp>
          </a:bodyPr>
          <a:lstStyle/>
          <a:p>
            <a:endParaRPr lang="en-US"/>
          </a:p>
        </p:txBody>
      </p:sp>
      <p:sp>
        <p:nvSpPr>
          <p:cNvPr id="33826" name="Text Box 37"/>
          <p:cNvSpPr txBox="1">
            <a:spLocks noChangeArrowheads="1"/>
          </p:cNvSpPr>
          <p:nvPr/>
        </p:nvSpPr>
        <p:spPr bwMode="auto">
          <a:xfrm>
            <a:off x="2124075" y="5805488"/>
            <a:ext cx="1828800" cy="822325"/>
          </a:xfrm>
          <a:prstGeom prst="rect">
            <a:avLst/>
          </a:prstGeom>
          <a:noFill/>
          <a:ln w="12700">
            <a:noFill/>
            <a:miter lim="800000"/>
            <a:headEnd type="none" w="sm" len="sm"/>
            <a:tailEnd type="none" w="sm" len="sm"/>
          </a:ln>
        </p:spPr>
        <p:txBody>
          <a:bodyPr>
            <a:prstTxWarp prst="textNoShape">
              <a:avLst/>
            </a:prstTxWarp>
            <a:spAutoFit/>
          </a:bodyPr>
          <a:lstStyle/>
          <a:p>
            <a:pPr eaLnBrk="0" hangingPunct="0">
              <a:spcBef>
                <a:spcPct val="50000"/>
              </a:spcBef>
            </a:pPr>
            <a:r>
              <a:rPr lang="en-US" sz="2400" b="1">
                <a:latin typeface="Constantia" pitchFamily="-65" charset="0"/>
                <a:ea typeface="Arial" pitchFamily="-65" charset="0"/>
                <a:cs typeface="Arial" pitchFamily="-65" charset="0"/>
              </a:rPr>
              <a:t>Very Small Scale Test</a:t>
            </a:r>
          </a:p>
        </p:txBody>
      </p:sp>
      <p:sp>
        <p:nvSpPr>
          <p:cNvPr id="33827" name="Text Box 38"/>
          <p:cNvSpPr txBox="1">
            <a:spLocks noChangeArrowheads="1"/>
          </p:cNvSpPr>
          <p:nvPr/>
        </p:nvSpPr>
        <p:spPr bwMode="auto">
          <a:xfrm>
            <a:off x="3995738" y="5157788"/>
            <a:ext cx="1600200" cy="822325"/>
          </a:xfrm>
          <a:prstGeom prst="rect">
            <a:avLst/>
          </a:prstGeom>
          <a:noFill/>
          <a:ln w="12700">
            <a:noFill/>
            <a:miter lim="800000"/>
            <a:headEnd type="none" w="sm" len="sm"/>
            <a:tailEnd type="none" w="sm" len="sm"/>
          </a:ln>
        </p:spPr>
        <p:txBody>
          <a:bodyPr>
            <a:prstTxWarp prst="textNoShape">
              <a:avLst/>
            </a:prstTxWarp>
            <a:spAutoFit/>
          </a:bodyPr>
          <a:lstStyle/>
          <a:p>
            <a:pPr eaLnBrk="0" hangingPunct="0">
              <a:spcBef>
                <a:spcPct val="50000"/>
              </a:spcBef>
            </a:pPr>
            <a:r>
              <a:rPr lang="en-US" sz="2400" b="1">
                <a:latin typeface="Constantia" pitchFamily="-65" charset="0"/>
                <a:ea typeface="Arial" pitchFamily="-65" charset="0"/>
                <a:cs typeface="Arial" pitchFamily="-65" charset="0"/>
              </a:rPr>
              <a:t>Follow-up Tests</a:t>
            </a:r>
          </a:p>
        </p:txBody>
      </p:sp>
      <p:sp>
        <p:nvSpPr>
          <p:cNvPr id="33828" name="Text Box 39"/>
          <p:cNvSpPr txBox="1">
            <a:spLocks noChangeArrowheads="1"/>
          </p:cNvSpPr>
          <p:nvPr/>
        </p:nvSpPr>
        <p:spPr bwMode="auto">
          <a:xfrm>
            <a:off x="5580063" y="4221163"/>
            <a:ext cx="2362200" cy="1187450"/>
          </a:xfrm>
          <a:prstGeom prst="rect">
            <a:avLst/>
          </a:prstGeom>
          <a:noFill/>
          <a:ln w="12700">
            <a:noFill/>
            <a:miter lim="800000"/>
            <a:headEnd type="none" w="sm" len="sm"/>
            <a:tailEnd type="none" w="sm" len="sm"/>
          </a:ln>
        </p:spPr>
        <p:txBody>
          <a:bodyPr>
            <a:prstTxWarp prst="textNoShape">
              <a:avLst/>
            </a:prstTxWarp>
            <a:spAutoFit/>
          </a:bodyPr>
          <a:lstStyle/>
          <a:p>
            <a:pPr eaLnBrk="0" hangingPunct="0">
              <a:spcBef>
                <a:spcPct val="50000"/>
              </a:spcBef>
            </a:pPr>
            <a:r>
              <a:rPr lang="en-US" sz="2400" b="1">
                <a:latin typeface="Constantia" pitchFamily="-65" charset="0"/>
                <a:ea typeface="Arial" pitchFamily="-65" charset="0"/>
                <a:cs typeface="Arial" pitchFamily="-65" charset="0"/>
              </a:rPr>
              <a:t>Wide-Scale Tests of Change</a:t>
            </a:r>
          </a:p>
        </p:txBody>
      </p:sp>
      <p:sp>
        <p:nvSpPr>
          <p:cNvPr id="33829" name="Text Box 40"/>
          <p:cNvSpPr txBox="1">
            <a:spLocks noChangeArrowheads="1"/>
          </p:cNvSpPr>
          <p:nvPr/>
        </p:nvSpPr>
        <p:spPr bwMode="auto">
          <a:xfrm>
            <a:off x="6732588" y="3284538"/>
            <a:ext cx="2684462" cy="822325"/>
          </a:xfrm>
          <a:prstGeom prst="rect">
            <a:avLst/>
          </a:prstGeom>
          <a:noFill/>
          <a:ln w="12700">
            <a:noFill/>
            <a:miter lim="800000"/>
            <a:headEnd type="none" w="sm" len="sm"/>
            <a:tailEnd type="none" w="sm" len="sm"/>
          </a:ln>
        </p:spPr>
        <p:txBody>
          <a:bodyPr>
            <a:prstTxWarp prst="textNoShape">
              <a:avLst/>
            </a:prstTxWarp>
            <a:spAutoFit/>
          </a:bodyPr>
          <a:lstStyle/>
          <a:p>
            <a:pPr eaLnBrk="0" hangingPunct="0">
              <a:spcBef>
                <a:spcPct val="50000"/>
              </a:spcBef>
            </a:pPr>
            <a:r>
              <a:rPr lang="en-US" sz="2400" b="1">
                <a:latin typeface="Constantia" pitchFamily="-65" charset="0"/>
                <a:ea typeface="Arial" pitchFamily="-65" charset="0"/>
                <a:cs typeface="Arial" pitchFamily="-65" charset="0"/>
              </a:rPr>
              <a:t>Implementation of Change</a:t>
            </a:r>
          </a:p>
        </p:txBody>
      </p:sp>
      <p:sp>
        <p:nvSpPr>
          <p:cNvPr id="33830" name="Freeform 41"/>
          <p:cNvSpPr>
            <a:spLocks/>
          </p:cNvSpPr>
          <p:nvPr/>
        </p:nvSpPr>
        <p:spPr bwMode="auto">
          <a:xfrm>
            <a:off x="376238" y="1417638"/>
            <a:ext cx="2843212" cy="307975"/>
          </a:xfrm>
          <a:custGeom>
            <a:avLst/>
            <a:gdLst>
              <a:gd name="T0" fmla="*/ 2147483647 w 2606"/>
              <a:gd name="T1" fmla="*/ 0 h 335"/>
              <a:gd name="T2" fmla="*/ 2147483647 w 2606"/>
              <a:gd name="T3" fmla="*/ 0 h 335"/>
              <a:gd name="T4" fmla="*/ 2147483647 w 2606"/>
              <a:gd name="T5" fmla="*/ 2147483647 h 335"/>
              <a:gd name="T6" fmla="*/ 0 w 2606"/>
              <a:gd name="T7" fmla="*/ 2147483647 h 335"/>
              <a:gd name="T8" fmla="*/ 2147483647 w 2606"/>
              <a:gd name="T9" fmla="*/ 0 h 335"/>
              <a:gd name="T10" fmla="*/ 0 60000 65536"/>
              <a:gd name="T11" fmla="*/ 0 60000 65536"/>
              <a:gd name="T12" fmla="*/ 0 60000 65536"/>
              <a:gd name="T13" fmla="*/ 0 60000 65536"/>
              <a:gd name="T14" fmla="*/ 0 60000 65536"/>
              <a:gd name="T15" fmla="*/ 0 w 2606"/>
              <a:gd name="T16" fmla="*/ 0 h 335"/>
              <a:gd name="T17" fmla="*/ 2606 w 2606"/>
              <a:gd name="T18" fmla="*/ 335 h 335"/>
            </a:gdLst>
            <a:ahLst/>
            <a:cxnLst>
              <a:cxn ang="T10">
                <a:pos x="T0" y="T1"/>
              </a:cxn>
              <a:cxn ang="T11">
                <a:pos x="T2" y="T3"/>
              </a:cxn>
              <a:cxn ang="T12">
                <a:pos x="T4" y="T5"/>
              </a:cxn>
              <a:cxn ang="T13">
                <a:pos x="T6" y="T7"/>
              </a:cxn>
              <a:cxn ang="T14">
                <a:pos x="T8" y="T9"/>
              </a:cxn>
            </a:cxnLst>
            <a:rect l="T15" t="T16" r="T17" b="T18"/>
            <a:pathLst>
              <a:path w="2606" h="335">
                <a:moveTo>
                  <a:pt x="117" y="0"/>
                </a:moveTo>
                <a:lnTo>
                  <a:pt x="2488" y="0"/>
                </a:lnTo>
                <a:lnTo>
                  <a:pt x="2605" y="334"/>
                </a:lnTo>
                <a:lnTo>
                  <a:pt x="0" y="334"/>
                </a:lnTo>
                <a:lnTo>
                  <a:pt x="117" y="0"/>
                </a:lnTo>
              </a:path>
            </a:pathLst>
          </a:custGeom>
          <a:solidFill>
            <a:srgbClr val="EEEEEE"/>
          </a:solidFill>
          <a:ln w="9525" cap="rnd">
            <a:noFill/>
            <a:round/>
            <a:headEnd/>
            <a:tailEnd/>
          </a:ln>
        </p:spPr>
        <p:txBody>
          <a:bodyPr>
            <a:prstTxWarp prst="textNoShape">
              <a:avLst/>
            </a:prstTxWarp>
          </a:bodyPr>
          <a:lstStyle/>
          <a:p>
            <a:endParaRPr lang="en-US"/>
          </a:p>
        </p:txBody>
      </p:sp>
      <p:sp>
        <p:nvSpPr>
          <p:cNvPr id="33831" name="Freeform 42"/>
          <p:cNvSpPr>
            <a:spLocks/>
          </p:cNvSpPr>
          <p:nvPr/>
        </p:nvSpPr>
        <p:spPr bwMode="auto">
          <a:xfrm>
            <a:off x="395288" y="1412875"/>
            <a:ext cx="2843212" cy="307975"/>
          </a:xfrm>
          <a:custGeom>
            <a:avLst/>
            <a:gdLst>
              <a:gd name="T0" fmla="*/ 2147483647 w 2606"/>
              <a:gd name="T1" fmla="*/ 0 h 335"/>
              <a:gd name="T2" fmla="*/ 2147483647 w 2606"/>
              <a:gd name="T3" fmla="*/ 0 h 335"/>
              <a:gd name="T4" fmla="*/ 2147483647 w 2606"/>
              <a:gd name="T5" fmla="*/ 2147483647 h 335"/>
              <a:gd name="T6" fmla="*/ 0 w 2606"/>
              <a:gd name="T7" fmla="*/ 2147483647 h 335"/>
              <a:gd name="T8" fmla="*/ 2147483647 w 2606"/>
              <a:gd name="T9" fmla="*/ 0 h 335"/>
              <a:gd name="T10" fmla="*/ 0 60000 65536"/>
              <a:gd name="T11" fmla="*/ 0 60000 65536"/>
              <a:gd name="T12" fmla="*/ 0 60000 65536"/>
              <a:gd name="T13" fmla="*/ 0 60000 65536"/>
              <a:gd name="T14" fmla="*/ 0 60000 65536"/>
              <a:gd name="T15" fmla="*/ 0 w 2606"/>
              <a:gd name="T16" fmla="*/ 0 h 335"/>
              <a:gd name="T17" fmla="*/ 2606 w 2606"/>
              <a:gd name="T18" fmla="*/ 335 h 335"/>
            </a:gdLst>
            <a:ahLst/>
            <a:cxnLst>
              <a:cxn ang="T10">
                <a:pos x="T0" y="T1"/>
              </a:cxn>
              <a:cxn ang="T11">
                <a:pos x="T2" y="T3"/>
              </a:cxn>
              <a:cxn ang="T12">
                <a:pos x="T4" y="T5"/>
              </a:cxn>
              <a:cxn ang="T13">
                <a:pos x="T6" y="T7"/>
              </a:cxn>
              <a:cxn ang="T14">
                <a:pos x="T8" y="T9"/>
              </a:cxn>
            </a:cxnLst>
            <a:rect l="T15" t="T16" r="T17" b="T18"/>
            <a:pathLst>
              <a:path w="2606" h="335">
                <a:moveTo>
                  <a:pt x="117" y="0"/>
                </a:moveTo>
                <a:lnTo>
                  <a:pt x="2488" y="0"/>
                </a:lnTo>
                <a:lnTo>
                  <a:pt x="2605" y="334"/>
                </a:lnTo>
                <a:lnTo>
                  <a:pt x="0" y="334"/>
                </a:lnTo>
                <a:lnTo>
                  <a:pt x="117" y="0"/>
                </a:lnTo>
              </a:path>
            </a:pathLst>
          </a:custGeom>
          <a:noFill/>
          <a:ln w="12700" cap="rnd">
            <a:solidFill>
              <a:srgbClr val="000000"/>
            </a:solidFill>
            <a:round/>
            <a:headEnd type="none" w="sm" len="sm"/>
            <a:tailEnd type="none" w="sm" len="sm"/>
          </a:ln>
        </p:spPr>
        <p:txBody>
          <a:bodyPr>
            <a:prstTxWarp prst="textNoShape">
              <a:avLst/>
            </a:prstTxWarp>
          </a:bodyPr>
          <a:lstStyle/>
          <a:p>
            <a:endParaRPr lang="en-US"/>
          </a:p>
        </p:txBody>
      </p:sp>
      <p:sp>
        <p:nvSpPr>
          <p:cNvPr id="33832" name="Freeform 43"/>
          <p:cNvSpPr>
            <a:spLocks/>
          </p:cNvSpPr>
          <p:nvPr/>
        </p:nvSpPr>
        <p:spPr bwMode="auto">
          <a:xfrm>
            <a:off x="376238" y="1724025"/>
            <a:ext cx="2843212" cy="1301750"/>
          </a:xfrm>
          <a:custGeom>
            <a:avLst/>
            <a:gdLst>
              <a:gd name="T0" fmla="*/ 2147483647 w 2606"/>
              <a:gd name="T1" fmla="*/ 0 h 1416"/>
              <a:gd name="T2" fmla="*/ 2147483647 w 2606"/>
              <a:gd name="T3" fmla="*/ 0 h 1416"/>
              <a:gd name="T4" fmla="*/ 2147483647 w 2606"/>
              <a:gd name="T5" fmla="*/ 2147483647 h 1416"/>
              <a:gd name="T6" fmla="*/ 0 w 2606"/>
              <a:gd name="T7" fmla="*/ 2147483647 h 1416"/>
              <a:gd name="T8" fmla="*/ 2147483647 w 2606"/>
              <a:gd name="T9" fmla="*/ 0 h 1416"/>
              <a:gd name="T10" fmla="*/ 0 60000 65536"/>
              <a:gd name="T11" fmla="*/ 0 60000 65536"/>
              <a:gd name="T12" fmla="*/ 0 60000 65536"/>
              <a:gd name="T13" fmla="*/ 0 60000 65536"/>
              <a:gd name="T14" fmla="*/ 0 60000 65536"/>
              <a:gd name="T15" fmla="*/ 0 w 2606"/>
              <a:gd name="T16" fmla="*/ 0 h 1416"/>
              <a:gd name="T17" fmla="*/ 2606 w 2606"/>
              <a:gd name="T18" fmla="*/ 1416 h 1416"/>
            </a:gdLst>
            <a:ahLst/>
            <a:cxnLst>
              <a:cxn ang="T10">
                <a:pos x="T0" y="T1"/>
              </a:cxn>
              <a:cxn ang="T11">
                <a:pos x="T2" y="T3"/>
              </a:cxn>
              <a:cxn ang="T12">
                <a:pos x="T4" y="T5"/>
              </a:cxn>
              <a:cxn ang="T13">
                <a:pos x="T6" y="T7"/>
              </a:cxn>
              <a:cxn ang="T14">
                <a:pos x="T8" y="T9"/>
              </a:cxn>
            </a:cxnLst>
            <a:rect l="T15" t="T16" r="T17" b="T18"/>
            <a:pathLst>
              <a:path w="2606" h="1416">
                <a:moveTo>
                  <a:pt x="235" y="0"/>
                </a:moveTo>
                <a:lnTo>
                  <a:pt x="2370" y="0"/>
                </a:lnTo>
                <a:lnTo>
                  <a:pt x="2605" y="1415"/>
                </a:lnTo>
                <a:lnTo>
                  <a:pt x="0" y="1415"/>
                </a:lnTo>
                <a:lnTo>
                  <a:pt x="235" y="0"/>
                </a:lnTo>
              </a:path>
            </a:pathLst>
          </a:custGeom>
          <a:noFill/>
          <a:ln w="12700" cap="rnd">
            <a:solidFill>
              <a:schemeClr val="tx1"/>
            </a:solidFill>
            <a:round/>
            <a:headEnd type="none" w="sm" len="sm"/>
            <a:tailEnd type="none" w="sm" len="sm"/>
          </a:ln>
        </p:spPr>
        <p:txBody>
          <a:bodyPr>
            <a:prstTxWarp prst="textNoShape">
              <a:avLst/>
            </a:prstTxWarp>
          </a:bodyPr>
          <a:lstStyle/>
          <a:p>
            <a:endParaRPr lang="en-US"/>
          </a:p>
        </p:txBody>
      </p:sp>
      <p:sp>
        <p:nvSpPr>
          <p:cNvPr id="33833" name="Line 44"/>
          <p:cNvSpPr>
            <a:spLocks noChangeShapeType="1"/>
          </p:cNvSpPr>
          <p:nvPr/>
        </p:nvSpPr>
        <p:spPr bwMode="auto">
          <a:xfrm>
            <a:off x="558800" y="2149475"/>
            <a:ext cx="2476500" cy="0"/>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34" name="Line 45"/>
          <p:cNvSpPr>
            <a:spLocks noChangeShapeType="1"/>
          </p:cNvSpPr>
          <p:nvPr/>
        </p:nvSpPr>
        <p:spPr bwMode="auto">
          <a:xfrm>
            <a:off x="463550" y="2592388"/>
            <a:ext cx="2668588" cy="0"/>
          </a:xfrm>
          <a:prstGeom prst="line">
            <a:avLst/>
          </a:prstGeom>
          <a:noFill/>
          <a:ln w="12700">
            <a:solidFill>
              <a:schemeClr val="tx1"/>
            </a:solidFill>
            <a:round/>
            <a:headEnd type="none" w="sm" len="sm"/>
            <a:tailEnd type="none" w="sm" len="sm"/>
          </a:ln>
        </p:spPr>
        <p:txBody>
          <a:bodyPr wrap="none" anchor="ctr">
            <a:prstTxWarp prst="textNoShape">
              <a:avLst/>
            </a:prstTxWarp>
          </a:bodyPr>
          <a:lstStyle/>
          <a:p>
            <a:endParaRPr lang="en-US"/>
          </a:p>
        </p:txBody>
      </p:sp>
      <p:sp>
        <p:nvSpPr>
          <p:cNvPr id="33835" name="Rectangle 46"/>
          <p:cNvSpPr>
            <a:spLocks noChangeArrowheads="1"/>
          </p:cNvSpPr>
          <p:nvPr/>
        </p:nvSpPr>
        <p:spPr bwMode="auto">
          <a:xfrm>
            <a:off x="920750" y="1739900"/>
            <a:ext cx="1841500" cy="32067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r>
              <a:rPr lang="en-US" sz="1500">
                <a:latin typeface="Times New Roman" pitchFamily="-65" charset="0"/>
                <a:ea typeface="Arial" pitchFamily="-65" charset="0"/>
                <a:cs typeface="Arial" pitchFamily="-65" charset="0"/>
              </a:rPr>
              <a:t>What are we trying to</a:t>
            </a:r>
          </a:p>
        </p:txBody>
      </p:sp>
      <p:sp>
        <p:nvSpPr>
          <p:cNvPr id="33836" name="Rectangle 47"/>
          <p:cNvSpPr>
            <a:spLocks noChangeArrowheads="1"/>
          </p:cNvSpPr>
          <p:nvPr/>
        </p:nvSpPr>
        <p:spPr bwMode="auto">
          <a:xfrm>
            <a:off x="1263650" y="1892300"/>
            <a:ext cx="1133475" cy="32067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r>
              <a:rPr lang="en-US" sz="1500">
                <a:latin typeface="Times New Roman" pitchFamily="-65" charset="0"/>
                <a:ea typeface="Arial" pitchFamily="-65" charset="0"/>
                <a:cs typeface="Arial" pitchFamily="-65" charset="0"/>
              </a:rPr>
              <a:t>accomplish?</a:t>
            </a:r>
            <a:endParaRPr lang="en-US" sz="1500">
              <a:solidFill>
                <a:srgbClr val="000000"/>
              </a:solidFill>
              <a:latin typeface="Times New Roman" pitchFamily="-65" charset="0"/>
              <a:ea typeface="Arial" pitchFamily="-65" charset="0"/>
              <a:cs typeface="Arial" pitchFamily="-65" charset="0"/>
            </a:endParaRPr>
          </a:p>
        </p:txBody>
      </p:sp>
      <p:sp>
        <p:nvSpPr>
          <p:cNvPr id="33837" name="Rectangle 48"/>
          <p:cNvSpPr>
            <a:spLocks noChangeArrowheads="1"/>
          </p:cNvSpPr>
          <p:nvPr/>
        </p:nvSpPr>
        <p:spPr bwMode="auto">
          <a:xfrm>
            <a:off x="781050" y="2027238"/>
            <a:ext cx="2122488" cy="412750"/>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r>
              <a:rPr lang="en-US" sz="1500">
                <a:latin typeface="Times New Roman" pitchFamily="-65" charset="0"/>
                <a:ea typeface="Arial" pitchFamily="-65" charset="0"/>
                <a:cs typeface="Arial" pitchFamily="-65" charset="0"/>
              </a:rPr>
              <a:t>How will we know that</a:t>
            </a:r>
            <a:r>
              <a:rPr lang="en-US" sz="2100">
                <a:solidFill>
                  <a:srgbClr val="000000"/>
                </a:solidFill>
                <a:latin typeface="Times New Roman" pitchFamily="-65" charset="0"/>
                <a:ea typeface="Arial" pitchFamily="-65" charset="0"/>
                <a:cs typeface="Arial" pitchFamily="-65" charset="0"/>
              </a:rPr>
              <a:t> </a:t>
            </a:r>
            <a:r>
              <a:rPr lang="en-US" sz="1500">
                <a:latin typeface="Times New Roman" pitchFamily="-65" charset="0"/>
                <a:ea typeface="Arial" pitchFamily="-65" charset="0"/>
                <a:cs typeface="Arial" pitchFamily="-65" charset="0"/>
              </a:rPr>
              <a:t>a</a:t>
            </a:r>
          </a:p>
        </p:txBody>
      </p:sp>
      <p:sp>
        <p:nvSpPr>
          <p:cNvPr id="33838" name="Rectangle 49"/>
          <p:cNvSpPr>
            <a:spLocks noChangeArrowheads="1"/>
          </p:cNvSpPr>
          <p:nvPr/>
        </p:nvSpPr>
        <p:spPr bwMode="auto">
          <a:xfrm>
            <a:off x="681038" y="2255838"/>
            <a:ext cx="2268537" cy="32067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r>
              <a:rPr lang="en-US" sz="1500">
                <a:latin typeface="Times New Roman" pitchFamily="-65" charset="0"/>
                <a:ea typeface="Arial" pitchFamily="-65" charset="0"/>
                <a:cs typeface="Arial" pitchFamily="-65" charset="0"/>
              </a:rPr>
              <a:t>change is an improvement?</a:t>
            </a:r>
            <a:endParaRPr lang="en-US" sz="1500">
              <a:solidFill>
                <a:srgbClr val="000000"/>
              </a:solidFill>
              <a:latin typeface="Times New Roman" pitchFamily="-65" charset="0"/>
              <a:ea typeface="Arial" pitchFamily="-65" charset="0"/>
              <a:cs typeface="Arial" pitchFamily="-65" charset="0"/>
            </a:endParaRPr>
          </a:p>
        </p:txBody>
      </p:sp>
      <p:sp>
        <p:nvSpPr>
          <p:cNvPr id="33839" name="Rectangle 50"/>
          <p:cNvSpPr>
            <a:spLocks noChangeArrowheads="1"/>
          </p:cNvSpPr>
          <p:nvPr/>
        </p:nvSpPr>
        <p:spPr bwMode="auto">
          <a:xfrm>
            <a:off x="558800" y="2605088"/>
            <a:ext cx="2552700" cy="32067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r>
              <a:rPr lang="en-US" sz="1500">
                <a:latin typeface="Times New Roman" pitchFamily="-65" charset="0"/>
                <a:ea typeface="Arial" pitchFamily="-65" charset="0"/>
                <a:cs typeface="Arial" pitchFamily="-65" charset="0"/>
              </a:rPr>
              <a:t>What change can we make that</a:t>
            </a:r>
          </a:p>
        </p:txBody>
      </p:sp>
      <p:sp>
        <p:nvSpPr>
          <p:cNvPr id="33840" name="Rectangle 51"/>
          <p:cNvSpPr>
            <a:spLocks noChangeArrowheads="1"/>
          </p:cNvSpPr>
          <p:nvPr/>
        </p:nvSpPr>
        <p:spPr bwMode="auto">
          <a:xfrm>
            <a:off x="677863" y="2757488"/>
            <a:ext cx="2289175" cy="32067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r>
              <a:rPr lang="en-US" sz="1500">
                <a:latin typeface="Times New Roman" pitchFamily="-65" charset="0"/>
                <a:ea typeface="Arial" pitchFamily="-65" charset="0"/>
                <a:cs typeface="Arial" pitchFamily="-65" charset="0"/>
              </a:rPr>
              <a:t>will result in improvement?</a:t>
            </a:r>
            <a:endParaRPr lang="en-US" sz="1500">
              <a:solidFill>
                <a:srgbClr val="000000"/>
              </a:solidFill>
              <a:latin typeface="Times New Roman" pitchFamily="-65" charset="0"/>
              <a:ea typeface="Arial" pitchFamily="-65" charset="0"/>
              <a:cs typeface="Arial" pitchFamily="-65" charset="0"/>
            </a:endParaRPr>
          </a:p>
        </p:txBody>
      </p:sp>
      <p:sp>
        <p:nvSpPr>
          <p:cNvPr id="33841" name="Rectangle 52"/>
          <p:cNvSpPr>
            <a:spLocks noChangeArrowheads="1"/>
          </p:cNvSpPr>
          <p:nvPr/>
        </p:nvSpPr>
        <p:spPr bwMode="auto">
          <a:xfrm>
            <a:off x="539750" y="1341438"/>
            <a:ext cx="2633663" cy="396875"/>
          </a:xfrm>
          <a:prstGeom prst="rect">
            <a:avLst/>
          </a:prstGeom>
          <a:noFill/>
          <a:ln w="9525">
            <a:noFill/>
            <a:miter lim="800000"/>
            <a:headEnd/>
            <a:tailEnd/>
          </a:ln>
        </p:spPr>
        <p:txBody>
          <a:bodyPr wrap="none" lIns="92075" tIns="46038" rIns="92075" bIns="46038">
            <a:prstTxWarp prst="textNoShape">
              <a:avLst/>
            </a:prstTxWarp>
            <a:spAutoFit/>
          </a:bodyPr>
          <a:lstStyle/>
          <a:p>
            <a:pPr eaLnBrk="0" hangingPunct="0"/>
            <a:r>
              <a:rPr lang="en-US" sz="2000">
                <a:solidFill>
                  <a:srgbClr val="000000"/>
                </a:solidFill>
                <a:latin typeface="Times New Roman" pitchFamily="-65" charset="0"/>
                <a:ea typeface="Arial" pitchFamily="-65" charset="0"/>
                <a:cs typeface="Arial" pitchFamily="-65" charset="0"/>
              </a:rPr>
              <a:t>Model for Improvement</a:t>
            </a:r>
          </a:p>
        </p:txBody>
      </p:sp>
      <p:sp>
        <p:nvSpPr>
          <p:cNvPr id="33842" name="Line 53"/>
          <p:cNvSpPr>
            <a:spLocks noChangeShapeType="1"/>
          </p:cNvSpPr>
          <p:nvPr/>
        </p:nvSpPr>
        <p:spPr bwMode="auto">
          <a:xfrm flipV="1">
            <a:off x="2987675" y="3141663"/>
            <a:ext cx="4197350" cy="2546350"/>
          </a:xfrm>
          <a:prstGeom prst="line">
            <a:avLst/>
          </a:prstGeom>
          <a:noFill/>
          <a:ln w="38100">
            <a:solidFill>
              <a:schemeClr val="tx1"/>
            </a:solidFill>
            <a:round/>
            <a:headEnd/>
            <a:tailEnd type="triangle" w="med" len="med"/>
          </a:ln>
        </p:spPr>
        <p:txBody>
          <a:bodyPr>
            <a:prstTxWarp prst="textNoShape">
              <a:avLst/>
            </a:prstTxWarp>
          </a:bodyPr>
          <a:lstStyle/>
          <a:p>
            <a:endParaRPr lang="en-US"/>
          </a:p>
        </p:txBody>
      </p:sp>
      <p:sp>
        <p:nvSpPr>
          <p:cNvPr id="54" name="Date Placeholder 53"/>
          <p:cNvSpPr>
            <a:spLocks noGrp="1"/>
          </p:cNvSpPr>
          <p:nvPr>
            <p:ph type="dt" sz="quarter" idx="10"/>
          </p:nvPr>
        </p:nvSpPr>
        <p:spPr/>
        <p:txBody>
          <a:bodyPr/>
          <a:lstStyle/>
          <a:p>
            <a:fld id="{1F5A4EC0-58A4-D347-B4C9-5CB4EF5474E4}" type="datetime1">
              <a:rPr lang="en-US"/>
              <a:pPr/>
              <a:t>11/14/2019</a:t>
            </a:fld>
            <a:endParaRPr lang="en-US"/>
          </a:p>
        </p:txBody>
      </p:sp>
      <p:sp>
        <p:nvSpPr>
          <p:cNvPr id="55" name="Slide Number Placeholder 54"/>
          <p:cNvSpPr>
            <a:spLocks noGrp="1"/>
          </p:cNvSpPr>
          <p:nvPr>
            <p:ph type="sldNum" sz="quarter" idx="12"/>
          </p:nvPr>
        </p:nvSpPr>
        <p:spPr/>
        <p:txBody>
          <a:bodyPr/>
          <a:lstStyle/>
          <a:p>
            <a:fld id="{8F3068B1-4195-5C46-8D9F-5208C4F0A521}" type="slidenum">
              <a:rPr lang="en-US"/>
              <a:pPr/>
              <a:t>7</a:t>
            </a:fld>
            <a:endParaRPr lang="en-US"/>
          </a:p>
        </p:txBody>
      </p:sp>
      <p:sp>
        <p:nvSpPr>
          <p:cNvPr id="56" name="Footer Placeholder 55"/>
          <p:cNvSpPr>
            <a:spLocks noGrp="1"/>
          </p:cNvSpPr>
          <p:nvPr>
            <p:ph type="ftr" sz="quarter" idx="11"/>
          </p:nvPr>
        </p:nvSpPr>
        <p:spPr/>
        <p:txBody>
          <a:bodyPr/>
          <a:lstStyle/>
          <a:p>
            <a:pPr>
              <a:defRPr/>
            </a:pP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Content Placeholder 4"/>
          <p:cNvPicPr>
            <a:picLocks noGrp="1"/>
          </p:cNvPicPr>
          <p:nvPr>
            <p:ph idx="1"/>
          </p:nvPr>
        </p:nvPicPr>
        <mc:AlternateContent xmlns:mc="http://schemas.openxmlformats.org/markup-compatibility/2006">
          <mc:Choice xmlns:ma="http://schemas.microsoft.com/office/mac/drawingml/2008/main" xmlns:mv="urn:schemas-microsoft-com:mac:vml" xmlns="" Requires="ma">
            <p:blipFill>
              <a:blip r:embed="rId3"/>
              <a:srcRect/>
              <a:stretch>
                <a:fillRect/>
              </a:stretch>
            </p:blipFill>
          </mc:Choice>
          <mc:Fallback>
            <p:blipFill>
              <a:blip r:embed="rId4"/>
              <a:srcRect/>
              <a:stretch>
                <a:fillRect/>
              </a:stretch>
            </p:blipFill>
          </mc:Fallback>
        </mc:AlternateContent>
        <p:spPr>
          <a:xfrm>
            <a:off x="1295400" y="1806738"/>
            <a:ext cx="6858000" cy="3810000"/>
          </a:xfrm>
          <a:ln>
            <a:solidFill>
              <a:srgbClr val="000000"/>
            </a:solidFill>
          </a:ln>
        </p:spPr>
      </p:pic>
      <p:sp>
        <p:nvSpPr>
          <p:cNvPr id="5" name="Date Placeholder 4"/>
          <p:cNvSpPr>
            <a:spLocks noGrp="1"/>
          </p:cNvSpPr>
          <p:nvPr>
            <p:ph type="dt" sz="quarter" idx="10"/>
          </p:nvPr>
        </p:nvSpPr>
        <p:spPr/>
        <p:txBody>
          <a:bodyPr/>
          <a:lstStyle/>
          <a:p>
            <a:fld id="{DEA32382-3298-B446-9B89-AA6147224A86}" type="datetime1">
              <a:rPr lang="en-US"/>
              <a:pPr/>
              <a:t>11/14/2019</a:t>
            </a:fld>
            <a:endParaRPr lang="en-US"/>
          </a:p>
        </p:txBody>
      </p:sp>
      <p:sp>
        <p:nvSpPr>
          <p:cNvPr id="6" name="Slide Number Placeholder 5"/>
          <p:cNvSpPr>
            <a:spLocks noGrp="1"/>
          </p:cNvSpPr>
          <p:nvPr>
            <p:ph type="sldNum" sz="quarter" idx="12"/>
          </p:nvPr>
        </p:nvSpPr>
        <p:spPr/>
        <p:txBody>
          <a:bodyPr/>
          <a:lstStyle/>
          <a:p>
            <a:fld id="{5FD46941-74B7-A046-9E51-3695F80B185A}" type="slidenum">
              <a:rPr lang="en-US"/>
              <a:pPr/>
              <a:t>8</a:t>
            </a:fld>
            <a:endParaRPr lang="en-US"/>
          </a:p>
        </p:txBody>
      </p:sp>
      <p:sp>
        <p:nvSpPr>
          <p:cNvPr id="7" name="Footer Placeholder 6"/>
          <p:cNvSpPr>
            <a:spLocks noGrp="1"/>
          </p:cNvSpPr>
          <p:nvPr>
            <p:ph type="ftr" sz="quarter" idx="11"/>
          </p:nvPr>
        </p:nvSpPr>
        <p:spPr>
          <a:xfrm>
            <a:off x="3124200" y="6356350"/>
            <a:ext cx="4549650" cy="365125"/>
          </a:xfrm>
        </p:spPr>
        <p:txBody>
          <a:bodyPr/>
          <a:lstStyle/>
          <a:p>
            <a:pPr>
              <a:defRPr/>
            </a:pPr>
            <a:r>
              <a:rPr lang="en-US" dirty="0" smtClean="0"/>
              <a:t>Example of statistical process control chart that shows how data might be presented – eg shows normal variation and special cause variation</a:t>
            </a:r>
            <a:endParaRPr lang="en-US" dirty="0"/>
          </a:p>
        </p:txBody>
      </p:sp>
      <p:sp>
        <p:nvSpPr>
          <p:cNvPr id="8" name="TextBox 7"/>
          <p:cNvSpPr txBox="1"/>
          <p:nvPr/>
        </p:nvSpPr>
        <p:spPr>
          <a:xfrm>
            <a:off x="457200" y="116275"/>
            <a:ext cx="8119982" cy="923330"/>
          </a:xfrm>
          <a:prstGeom prst="rect">
            <a:avLst/>
          </a:prstGeom>
          <a:noFill/>
        </p:spPr>
        <p:txBody>
          <a:bodyPr wrap="square" rtlCol="0">
            <a:spAutoFit/>
          </a:bodyPr>
          <a:lstStyle/>
          <a:p>
            <a:r>
              <a:rPr lang="en-US" b="1" dirty="0" smtClean="0">
                <a:solidFill>
                  <a:srgbClr val="4F81BD"/>
                </a:solidFill>
              </a:rPr>
              <a:t>Measurement: can use statistical process control (a run chart) to monitor change, and to detect where change is within normal limits and where it is outside normal limits and may be due to the intervention</a:t>
            </a:r>
            <a:endParaRPr lang="en-US" b="1" dirty="0">
              <a:solidFill>
                <a:srgbClr val="4F81BD"/>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TotalTime>
  <Words>305</Words>
  <Application>Microsoft Office PowerPoint</Application>
  <PresentationFormat>Προβολή στην οθόνη (4:3)</PresentationFormat>
  <Paragraphs>79</Paragraphs>
  <Slides>8</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Office Theme</vt:lpstr>
      <vt:lpstr>Developing IPCRG proposals for intervention pilot projects and action research</vt:lpstr>
      <vt:lpstr>Διαφάνεια 2</vt:lpstr>
      <vt:lpstr>Διαφάνεια 3</vt:lpstr>
      <vt:lpstr> What are we trying to accomplish? </vt:lpstr>
      <vt:lpstr> How will we know that a change is an improvement? </vt:lpstr>
      <vt:lpstr>  What intervention can we make that will result in the improvements we seek ? </vt:lpstr>
      <vt:lpstr>Repeated Use of the PDSA Cycle</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Sian Williams</dc:creator>
  <cp:lastModifiedBy>user</cp:lastModifiedBy>
  <cp:revision>4</cp:revision>
  <dcterms:created xsi:type="dcterms:W3CDTF">2013-09-11T11:38:04Z</dcterms:created>
  <dcterms:modified xsi:type="dcterms:W3CDTF">2019-11-14T17:42:48Z</dcterms:modified>
</cp:coreProperties>
</file>