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80" r:id="rId3"/>
    <p:sldId id="281" r:id="rId4"/>
    <p:sldId id="282" r:id="rId5"/>
    <p:sldId id="283" r:id="rId6"/>
    <p:sldId id="312" r:id="rId7"/>
    <p:sldId id="319" r:id="rId8"/>
    <p:sldId id="320" r:id="rId9"/>
    <p:sldId id="284" r:id="rId10"/>
    <p:sldId id="287" r:id="rId11"/>
    <p:sldId id="313" r:id="rId12"/>
    <p:sldId id="285" r:id="rId13"/>
    <p:sldId id="286" r:id="rId14"/>
    <p:sldId id="303" r:id="rId15"/>
    <p:sldId id="318" r:id="rId16"/>
    <p:sldId id="290" r:id="rId17"/>
    <p:sldId id="293" r:id="rId18"/>
    <p:sldId id="292" r:id="rId19"/>
    <p:sldId id="288" r:id="rId20"/>
    <p:sldId id="291" r:id="rId21"/>
    <p:sldId id="289" r:id="rId22"/>
    <p:sldId id="294" r:id="rId23"/>
    <p:sldId id="295" r:id="rId24"/>
    <p:sldId id="296" r:id="rId25"/>
    <p:sldId id="314" r:id="rId26"/>
    <p:sldId id="304" r:id="rId27"/>
    <p:sldId id="305" r:id="rId28"/>
    <p:sldId id="306" r:id="rId29"/>
    <p:sldId id="308" r:id="rId30"/>
    <p:sldId id="309" r:id="rId31"/>
    <p:sldId id="311" r:id="rId32"/>
    <p:sldId id="321" r:id="rId33"/>
    <p:sldId id="297" r:id="rId34"/>
    <p:sldId id="298" r:id="rId35"/>
    <p:sldId id="299" r:id="rId36"/>
    <p:sldId id="323" r:id="rId37"/>
    <p:sldId id="315" r:id="rId38"/>
    <p:sldId id="301" r:id="rId39"/>
    <p:sldId id="300" r:id="rId40"/>
    <p:sldId id="322" r:id="rId41"/>
    <p:sldId id="316" r:id="rId42"/>
    <p:sldId id="32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3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C405C8-2B9F-0746-8769-24CDABF8646C}" type="datetimeFigureOut">
              <a:rPr lang="en-US" smtClean="0"/>
              <a:pPr/>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D5AE0-4530-8B46-8A67-A37F85F162FF}" type="slidenum">
              <a:rPr lang="en-US" smtClean="0"/>
              <a:pPr/>
              <a:t>‹#›</a:t>
            </a:fld>
            <a:endParaRPr lang="en-US"/>
          </a:p>
        </p:txBody>
      </p:sp>
    </p:spTree>
    <p:extLst>
      <p:ext uri="{BB962C8B-B14F-4D97-AF65-F5344CB8AC3E}">
        <p14:creationId xmlns:p14="http://schemas.microsoft.com/office/powerpoint/2010/main" xmlns="" val="1448507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33"/>
            <a:ext cx="8229600" cy="338328"/>
          </a:xfrm>
        </p:spPr>
        <p:txBody>
          <a:bodyPr anchor="b">
            <a:normAutofit/>
          </a:bodyPr>
          <a:lstStyle>
            <a:lvl1pPr algn="ctr">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541713"/>
            <a:ext cx="5715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48400" y="2438399"/>
            <a:ext cx="24384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2667000" y="6356350"/>
            <a:ext cx="5638800" cy="365125"/>
          </a:xfrm>
        </p:spPr>
        <p:txBody>
          <a:bodyPr/>
          <a:lstStyle>
            <a:lvl1pPr>
              <a:defRPr sz="900"/>
            </a:lvl1pPr>
          </a:lstStyle>
          <a:p>
            <a:r>
              <a:rPr lang="en-US" dirty="0" smtClean="0"/>
              <a:t>Copyright © 2009 </a:t>
            </a:r>
            <a:r>
              <a:rPr lang="en-US" dirty="0" err="1" smtClean="0"/>
              <a:t>Wolters</a:t>
            </a:r>
            <a:r>
              <a:rPr lang="en-US" dirty="0" smtClean="0"/>
              <a:t> </a:t>
            </a:r>
            <a:r>
              <a:rPr lang="en-US" dirty="0" err="1" smtClean="0"/>
              <a:t>Kluwer</a:t>
            </a:r>
            <a:r>
              <a:rPr lang="en-US" dirty="0" smtClean="0"/>
              <a:t>. Published by Lippincott Williams &amp; Wilkins.</a:t>
            </a:r>
            <a:endParaRPr lang="en-US" dirty="0"/>
          </a:p>
        </p:txBody>
      </p:sp>
      <p:sp>
        <p:nvSpPr>
          <p:cNvPr id="7" name="Slide Number Placeholder 6"/>
          <p:cNvSpPr>
            <a:spLocks noGrp="1"/>
          </p:cNvSpPr>
          <p:nvPr>
            <p:ph type="sldNum" sz="quarter" idx="12"/>
          </p:nvPr>
        </p:nvSpPr>
        <p:spPr>
          <a:xfrm>
            <a:off x="8305800" y="6356350"/>
            <a:ext cx="381000" cy="365125"/>
          </a:xfrm>
        </p:spPr>
        <p:txBody>
          <a:bodyPr/>
          <a:lstStyle>
            <a:lvl1pPr>
              <a:defRPr sz="900"/>
            </a:lvl1pPr>
          </a:lstStyle>
          <a:p>
            <a:fld id="{27A13296-8103-46F4-BA41-F532E14F2100}" type="slidenum">
              <a:rPr lang="en-US" smtClean="0"/>
              <a:pPr/>
              <a:t>‹#›</a:t>
            </a:fld>
            <a:endParaRPr lang="en-US" dirty="0"/>
          </a:p>
        </p:txBody>
      </p:sp>
      <p:sp>
        <p:nvSpPr>
          <p:cNvPr id="9" name="Text Placeholder 3"/>
          <p:cNvSpPr>
            <a:spLocks noGrp="1"/>
          </p:cNvSpPr>
          <p:nvPr>
            <p:ph type="body" sz="half" idx="13"/>
          </p:nvPr>
        </p:nvSpPr>
        <p:spPr>
          <a:xfrm>
            <a:off x="6248400" y="550652"/>
            <a:ext cx="24384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4825" y="6324600"/>
            <a:ext cx="1247775" cy="304800"/>
          </a:xfrm>
          <a:prstGeom prst="rect">
            <a:avLst/>
          </a:prstGeom>
        </p:spPr>
      </p:pic>
    </p:spTree>
    <p:extLst>
      <p:ext uri="{BB962C8B-B14F-4D97-AF65-F5344CB8AC3E}">
        <p14:creationId xmlns:p14="http://schemas.microsoft.com/office/powerpoint/2010/main" xmlns="" val="188926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11/11/2019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uk/url?sa=i&amp;rct=j&amp;q=&amp;esrc=s&amp;source=images&amp;cd=&amp;ved=0ahUKEwiAp-u9hP3SAhXHbRQKHUUFBAYQjRwIBw&amp;url=http://runnerclick.com/best-running-plan-weight-loss/&amp;bvm=bv.151325232,d.ZGg&amp;psig=AFQjCNFwbwx8chDNDR9Dk1-jWGv1RBgWSA&amp;ust=1490922261960110"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journals.lww.com/acsm-msse/Fulltext/2003/02000/Concurrent_Validation_of_the_OMNI_Perceived.24.aspx" TargetMode="External"/><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hyperlink" Target="http://journals.lww.com/nsca-jscr/Abstract/2011/07000/Control_of_Resistance_Training_Intensity_by_the.13.asp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journals.lww.com/acsm-msse/toc/2011/07000"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2386432"/>
            <a:ext cx="6498158" cy="1724867"/>
          </a:xfrm>
        </p:spPr>
        <p:txBody>
          <a:bodyPr/>
          <a:lstStyle/>
          <a:p>
            <a:r>
              <a:rPr lang="en-GB" dirty="0" smtClean="0"/>
              <a:t/>
            </a:r>
            <a:br>
              <a:rPr lang="en-GB" dirty="0" smtClean="0"/>
            </a:br>
            <a:r>
              <a:rPr lang="en-GB" dirty="0" smtClean="0"/>
              <a:t/>
            </a:r>
            <a:br>
              <a:rPr lang="en-GB" dirty="0" smtClean="0"/>
            </a:br>
            <a:r>
              <a:rPr lang="en-GB" dirty="0" smtClean="0"/>
              <a:t>Ex </a:t>
            </a:r>
            <a:r>
              <a:rPr lang="en-GB" dirty="0"/>
              <a:t>prescription and FITT principles/ </a:t>
            </a:r>
            <a:r>
              <a:rPr lang="en-GB" dirty="0" smtClean="0"/>
              <a:t>Interpretations/home exercises in Pulmonary Rehabilitation</a:t>
            </a:r>
            <a:endParaRPr lang="en-US" dirty="0"/>
          </a:p>
        </p:txBody>
      </p:sp>
      <p:sp>
        <p:nvSpPr>
          <p:cNvPr id="3" name="Subtitle 2"/>
          <p:cNvSpPr>
            <a:spLocks noGrp="1"/>
          </p:cNvSpPr>
          <p:nvPr>
            <p:ph type="subTitle" idx="1"/>
          </p:nvPr>
        </p:nvSpPr>
        <p:spPr>
          <a:xfrm>
            <a:off x="1322921" y="4886512"/>
            <a:ext cx="6498159" cy="916641"/>
          </a:xfrm>
        </p:spPr>
        <p:txBody>
          <a:bodyPr>
            <a:normAutofit fontScale="40000" lnSpcReduction="20000"/>
          </a:bodyPr>
          <a:lstStyle/>
          <a:p>
            <a:endParaRPr lang="en-US" sz="3600" dirty="0" smtClean="0">
              <a:solidFill>
                <a:schemeClr val="accent1"/>
              </a:solidFill>
            </a:endParaRPr>
          </a:p>
          <a:p>
            <a:r>
              <a:rPr lang="en-US" sz="3600" dirty="0" smtClean="0">
                <a:solidFill>
                  <a:schemeClr val="accent1"/>
                </a:solidFill>
              </a:rPr>
              <a:t>By</a:t>
            </a:r>
          </a:p>
          <a:p>
            <a:r>
              <a:rPr lang="en-US" sz="3600" dirty="0" smtClean="0">
                <a:solidFill>
                  <a:schemeClr val="accent1"/>
                </a:solidFill>
              </a:rPr>
              <a:t>Maria Buxton</a:t>
            </a:r>
          </a:p>
          <a:p>
            <a:r>
              <a:rPr lang="en-US" sz="3600" dirty="0" smtClean="0">
                <a:solidFill>
                  <a:schemeClr val="accent1"/>
                </a:solidFill>
              </a:rPr>
              <a:t>(With grateful acknowledgment to Sally Singh)</a:t>
            </a:r>
          </a:p>
          <a:p>
            <a:endParaRPr lang="en-US" sz="3600" dirty="0">
              <a:solidFill>
                <a:schemeClr val="accent1"/>
              </a:solidFill>
            </a:endParaRPr>
          </a:p>
        </p:txBody>
      </p:sp>
    </p:spTree>
    <p:extLst>
      <p:ext uri="{BB962C8B-B14F-4D97-AF65-F5344CB8AC3E}">
        <p14:creationId xmlns:p14="http://schemas.microsoft.com/office/powerpoint/2010/main" xmlns="" val="2475149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324224"/>
          </a:xfrm>
        </p:spPr>
        <p:txBody>
          <a:bodyPr/>
          <a:lstStyle/>
          <a:p>
            <a:endParaRPr lang="en-GB" dirty="0"/>
          </a:p>
        </p:txBody>
      </p:sp>
      <p:sp>
        <p:nvSpPr>
          <p:cNvPr id="3" name="Content Placeholder 2"/>
          <p:cNvSpPr>
            <a:spLocks noGrp="1"/>
          </p:cNvSpPr>
          <p:nvPr>
            <p:ph idx="1"/>
          </p:nvPr>
        </p:nvSpPr>
        <p:spPr>
          <a:xfrm>
            <a:off x="549275" y="800100"/>
            <a:ext cx="8042276" cy="5143501"/>
          </a:xfrm>
        </p:spPr>
        <p:txBody>
          <a:bodyPr>
            <a:normAutofit lnSpcReduction="10000"/>
          </a:bodyPr>
          <a:lstStyle/>
          <a:p>
            <a:pPr marL="0" indent="0">
              <a:buNone/>
            </a:pPr>
            <a:r>
              <a:rPr lang="en-GB" b="1" i="1" dirty="0" smtClean="0"/>
              <a:t>Top Tip on the time spent doing aerobic exercise</a:t>
            </a:r>
          </a:p>
          <a:p>
            <a:pPr>
              <a:buFontTx/>
              <a:buChar char="-"/>
            </a:pPr>
            <a:r>
              <a:rPr lang="en-GB" dirty="0" smtClean="0"/>
              <a:t>20 </a:t>
            </a:r>
            <a:r>
              <a:rPr lang="en-GB" dirty="0" err="1" smtClean="0"/>
              <a:t>mins</a:t>
            </a:r>
            <a:r>
              <a:rPr lang="en-GB" dirty="0" smtClean="0"/>
              <a:t> minimum, but 30 </a:t>
            </a:r>
            <a:r>
              <a:rPr lang="en-GB" dirty="0" err="1" smtClean="0"/>
              <a:t>mins</a:t>
            </a:r>
            <a:r>
              <a:rPr lang="en-GB" dirty="0" smtClean="0"/>
              <a:t> main goal </a:t>
            </a:r>
            <a:r>
              <a:rPr lang="en-GB" u="sng" dirty="0" smtClean="0"/>
              <a:t>CONSTANT</a:t>
            </a:r>
            <a:r>
              <a:rPr lang="en-GB" dirty="0" smtClean="0"/>
              <a:t> exercise</a:t>
            </a:r>
          </a:p>
          <a:p>
            <a:pPr>
              <a:buFontTx/>
              <a:buChar char="-"/>
            </a:pPr>
            <a:r>
              <a:rPr lang="en-GB" dirty="0" smtClean="0"/>
              <a:t>Constant = Constant                                                  (this can include rest periods if too breathless, but time allocated to the exercise still is 20 </a:t>
            </a:r>
            <a:r>
              <a:rPr lang="en-GB" dirty="0" err="1" smtClean="0"/>
              <a:t>mins</a:t>
            </a:r>
            <a:endParaRPr lang="en-GB" dirty="0" smtClean="0"/>
          </a:p>
          <a:p>
            <a:pPr>
              <a:buFontTx/>
              <a:buChar char="-"/>
            </a:pPr>
            <a:r>
              <a:rPr lang="en-GB" dirty="0" smtClean="0"/>
              <a:t>This is </a:t>
            </a:r>
            <a:r>
              <a:rPr lang="en-GB" b="1" u="sng" dirty="0" smtClean="0"/>
              <a:t>NOT</a:t>
            </a:r>
            <a:r>
              <a:rPr lang="en-GB" dirty="0" smtClean="0"/>
              <a:t> a circuit when 2 </a:t>
            </a:r>
            <a:r>
              <a:rPr lang="en-GB" dirty="0" err="1" smtClean="0"/>
              <a:t>mins</a:t>
            </a:r>
            <a:r>
              <a:rPr lang="en-GB" dirty="0" smtClean="0"/>
              <a:t> on, 1 min off approach</a:t>
            </a:r>
          </a:p>
          <a:p>
            <a:pPr>
              <a:buFontTx/>
              <a:buChar char="-"/>
            </a:pPr>
            <a:r>
              <a:rPr lang="en-GB" dirty="0" smtClean="0"/>
              <a:t>Evidence of breaking up 20 </a:t>
            </a:r>
            <a:r>
              <a:rPr lang="en-GB" dirty="0" err="1" smtClean="0"/>
              <a:t>mins</a:t>
            </a:r>
            <a:r>
              <a:rPr lang="en-GB" dirty="0" smtClean="0"/>
              <a:t> into 2 x 10 min sessions, but try and aim at the end of 6 weeks to combine sessions to a continuous 20 </a:t>
            </a:r>
            <a:r>
              <a:rPr lang="en-GB" dirty="0" err="1" smtClean="0"/>
              <a:t>mins</a:t>
            </a:r>
            <a:r>
              <a:rPr lang="en-GB" dirty="0" smtClean="0"/>
              <a:t> and ultimately 30min</a:t>
            </a:r>
            <a:endParaRPr lang="en-GB" dirty="0"/>
          </a:p>
        </p:txBody>
      </p:sp>
    </p:spTree>
    <p:extLst>
      <p:ext uri="{BB962C8B-B14F-4D97-AF65-F5344CB8AC3E}">
        <p14:creationId xmlns:p14="http://schemas.microsoft.com/office/powerpoint/2010/main" xmlns="" val="1711117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4924"/>
          </a:xfrm>
        </p:spPr>
        <p:txBody>
          <a:bodyPr/>
          <a:lstStyle/>
          <a:p>
            <a:r>
              <a:rPr lang="en-GB" dirty="0" smtClean="0"/>
              <a:t>Fitness levels</a:t>
            </a:r>
            <a:endParaRPr lang="en-GB" dirty="0"/>
          </a:p>
        </p:txBody>
      </p:sp>
      <p:sp>
        <p:nvSpPr>
          <p:cNvPr id="3" name="Content Placeholder 2"/>
          <p:cNvSpPr>
            <a:spLocks noGrp="1"/>
          </p:cNvSpPr>
          <p:nvPr>
            <p:ph idx="1"/>
          </p:nvPr>
        </p:nvSpPr>
        <p:spPr>
          <a:xfrm>
            <a:off x="549275" y="1143000"/>
            <a:ext cx="8042276" cy="5410199"/>
          </a:xfrm>
        </p:spPr>
        <p:txBody>
          <a:bodyPr>
            <a:normAutofit fontScale="92500" lnSpcReduction="20000"/>
          </a:bodyPr>
          <a:lstStyle/>
          <a:p>
            <a:r>
              <a:rPr lang="en-GB" dirty="0" smtClean="0">
                <a:solidFill>
                  <a:srgbClr val="FF0000"/>
                </a:solidFill>
              </a:rPr>
              <a:t>PR = </a:t>
            </a:r>
            <a:r>
              <a:rPr lang="en-GB" b="1" u="sng" dirty="0" smtClean="0">
                <a:solidFill>
                  <a:srgbClr val="FF0000"/>
                </a:solidFill>
              </a:rPr>
              <a:t>initial </a:t>
            </a:r>
            <a:r>
              <a:rPr lang="en-GB" b="1" u="sng" dirty="0">
                <a:solidFill>
                  <a:srgbClr val="FF0000"/>
                </a:solidFill>
              </a:rPr>
              <a:t>conditioning phase </a:t>
            </a:r>
            <a:r>
              <a:rPr lang="en-GB" dirty="0"/>
              <a:t>lasts approximately </a:t>
            </a:r>
            <a:r>
              <a:rPr lang="en-GB" u="sng" dirty="0">
                <a:solidFill>
                  <a:srgbClr val="FF0000"/>
                </a:solidFill>
              </a:rPr>
              <a:t>4 to 6 </a:t>
            </a:r>
            <a:r>
              <a:rPr lang="en-GB" dirty="0">
                <a:solidFill>
                  <a:srgbClr val="FF0000"/>
                </a:solidFill>
              </a:rPr>
              <a:t>weeks</a:t>
            </a:r>
            <a:r>
              <a:rPr lang="en-GB" dirty="0"/>
              <a:t>. During this </a:t>
            </a:r>
            <a:r>
              <a:rPr lang="en-GB" dirty="0" smtClean="0"/>
              <a:t>phase, training </a:t>
            </a:r>
            <a:r>
              <a:rPr lang="en-GB" dirty="0"/>
              <a:t>effects should be appreciated. These are a decrease in resting heart rate, </a:t>
            </a:r>
            <a:r>
              <a:rPr lang="en-GB" dirty="0" smtClean="0"/>
              <a:t>more rapid </a:t>
            </a:r>
            <a:r>
              <a:rPr lang="en-GB" dirty="0"/>
              <a:t>recovery of resting heart rate following physical activity, and the ability to </a:t>
            </a:r>
            <a:r>
              <a:rPr lang="en-GB" dirty="0" smtClean="0"/>
              <a:t>increase duration </a:t>
            </a:r>
            <a:r>
              <a:rPr lang="en-GB" dirty="0"/>
              <a:t>and intensity without increasing fatigue</a:t>
            </a:r>
            <a:r>
              <a:rPr lang="en-GB" dirty="0" smtClean="0"/>
              <a:t>.</a:t>
            </a:r>
          </a:p>
          <a:p>
            <a:r>
              <a:rPr lang="en-GB" dirty="0" smtClean="0">
                <a:solidFill>
                  <a:srgbClr val="FF0000"/>
                </a:solidFill>
              </a:rPr>
              <a:t>Post PR = </a:t>
            </a:r>
            <a:r>
              <a:rPr lang="en-GB" b="1" u="sng" dirty="0">
                <a:solidFill>
                  <a:srgbClr val="FF0000"/>
                </a:solidFill>
              </a:rPr>
              <a:t>improvement conditioning phase</a:t>
            </a:r>
            <a:r>
              <a:rPr lang="en-GB" b="1" dirty="0"/>
              <a:t> </a:t>
            </a:r>
            <a:r>
              <a:rPr lang="en-GB" dirty="0"/>
              <a:t>lasts approximately </a:t>
            </a:r>
            <a:r>
              <a:rPr lang="en-GB" dirty="0">
                <a:solidFill>
                  <a:srgbClr val="FF0000"/>
                </a:solidFill>
              </a:rPr>
              <a:t>4 to 6 months</a:t>
            </a:r>
            <a:r>
              <a:rPr lang="en-GB" dirty="0"/>
              <a:t>. Patients can </a:t>
            </a:r>
            <a:r>
              <a:rPr lang="en-GB" dirty="0" smtClean="0"/>
              <a:t>be progressed </a:t>
            </a:r>
            <a:r>
              <a:rPr lang="en-GB" dirty="0"/>
              <a:t>to reach target heart rates or desired duration of physical activity. It is best </a:t>
            </a:r>
            <a:r>
              <a:rPr lang="en-GB" dirty="0" smtClean="0"/>
              <a:t>to first </a:t>
            </a:r>
            <a:r>
              <a:rPr lang="en-GB" dirty="0"/>
              <a:t>increase the duration of activity to the desired length and then increase the intensity</a:t>
            </a:r>
            <a:r>
              <a:rPr lang="en-GB" dirty="0" smtClean="0"/>
              <a:t>. The </a:t>
            </a:r>
            <a:r>
              <a:rPr lang="en-GB" dirty="0"/>
              <a:t>patient will continue to enhance cardiorespiratory fitness resulting in </a:t>
            </a:r>
            <a:r>
              <a:rPr lang="en-GB" dirty="0" smtClean="0"/>
              <a:t>improved endurance </a:t>
            </a:r>
            <a:r>
              <a:rPr lang="en-GB" dirty="0"/>
              <a:t>and resistance to early fatigue.</a:t>
            </a:r>
            <a:r>
              <a:rPr lang="en-GB" dirty="0" smtClean="0"/>
              <a:t> </a:t>
            </a:r>
          </a:p>
          <a:p>
            <a:r>
              <a:rPr lang="en-GB" dirty="0" smtClean="0">
                <a:solidFill>
                  <a:srgbClr val="FF0000"/>
                </a:solidFill>
              </a:rPr>
              <a:t>Long term </a:t>
            </a:r>
            <a:r>
              <a:rPr lang="en-GB" dirty="0" smtClean="0"/>
              <a:t>- Most </a:t>
            </a:r>
            <a:r>
              <a:rPr lang="en-GB" dirty="0"/>
              <a:t>patients enter the </a:t>
            </a:r>
            <a:r>
              <a:rPr lang="en-GB" b="1" u="sng" dirty="0">
                <a:solidFill>
                  <a:srgbClr val="FF0000"/>
                </a:solidFill>
              </a:rPr>
              <a:t>maintenance</a:t>
            </a:r>
            <a:r>
              <a:rPr lang="en-GB" b="1" dirty="0"/>
              <a:t> </a:t>
            </a:r>
            <a:r>
              <a:rPr lang="en-GB" dirty="0"/>
              <a:t>conditioning </a:t>
            </a:r>
            <a:r>
              <a:rPr lang="en-GB" b="1" dirty="0"/>
              <a:t>phase </a:t>
            </a:r>
            <a:r>
              <a:rPr lang="en-GB" u="sng" dirty="0">
                <a:solidFill>
                  <a:srgbClr val="FF0000"/>
                </a:solidFill>
              </a:rPr>
              <a:t>after 6 months </a:t>
            </a:r>
            <a:r>
              <a:rPr lang="en-GB" dirty="0"/>
              <a:t>of </a:t>
            </a:r>
            <a:r>
              <a:rPr lang="en-GB" dirty="0" smtClean="0"/>
              <a:t>regular exercise</a:t>
            </a:r>
          </a:p>
          <a:p>
            <a:endParaRPr lang="en-GB" dirty="0"/>
          </a:p>
        </p:txBody>
      </p:sp>
    </p:spTree>
    <p:extLst>
      <p:ext uri="{BB962C8B-B14F-4D97-AF65-F5344CB8AC3E}">
        <p14:creationId xmlns:p14="http://schemas.microsoft.com/office/powerpoint/2010/main" xmlns="" val="244312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Interval vs Continuous Training</a:t>
            </a:r>
            <a:endParaRPr lang="en-GB" dirty="0"/>
          </a:p>
        </p:txBody>
      </p:sp>
      <p:sp>
        <p:nvSpPr>
          <p:cNvPr id="3" name="Content Placeholder 2"/>
          <p:cNvSpPr>
            <a:spLocks noGrp="1"/>
          </p:cNvSpPr>
          <p:nvPr>
            <p:ph idx="1"/>
          </p:nvPr>
        </p:nvSpPr>
        <p:spPr>
          <a:xfrm>
            <a:off x="549275" y="1600200"/>
            <a:ext cx="8042276" cy="5168899"/>
          </a:xfrm>
        </p:spPr>
        <p:txBody>
          <a:bodyPr>
            <a:normAutofit lnSpcReduction="10000"/>
          </a:bodyPr>
          <a:lstStyle/>
          <a:p>
            <a:r>
              <a:rPr lang="en-GB" dirty="0" smtClean="0"/>
              <a:t>Continuous approach is what is recommended</a:t>
            </a:r>
          </a:p>
          <a:p>
            <a:r>
              <a:rPr lang="en-GB" dirty="0" smtClean="0"/>
              <a:t>Interval Training = 100% peak work rate!!!!!</a:t>
            </a:r>
          </a:p>
          <a:p>
            <a:r>
              <a:rPr lang="en-GB" dirty="0" smtClean="0"/>
              <a:t>Interval endurance training allows intense loads on peripheral muscles without reaching the </a:t>
            </a:r>
            <a:r>
              <a:rPr lang="en-GB" dirty="0" err="1" smtClean="0"/>
              <a:t>ventilatory</a:t>
            </a:r>
            <a:r>
              <a:rPr lang="en-GB" dirty="0" smtClean="0"/>
              <a:t> limit</a:t>
            </a:r>
          </a:p>
          <a:p>
            <a:r>
              <a:rPr lang="en-GB" dirty="0" smtClean="0"/>
              <a:t>E.g. cycle at 100%                                                                      = So Interval training regimen = 30 </a:t>
            </a:r>
            <a:r>
              <a:rPr lang="en-GB" dirty="0" err="1" smtClean="0"/>
              <a:t>secs</a:t>
            </a:r>
            <a:r>
              <a:rPr lang="en-GB" dirty="0" smtClean="0"/>
              <a:t> cycle at 100%, then 30 </a:t>
            </a:r>
            <a:r>
              <a:rPr lang="en-GB" dirty="0" err="1" smtClean="0"/>
              <a:t>secs</a:t>
            </a:r>
            <a:r>
              <a:rPr lang="en-GB" dirty="0" smtClean="0"/>
              <a:t> rest, - repeated x 45 </a:t>
            </a:r>
            <a:r>
              <a:rPr lang="en-GB" dirty="0" err="1" smtClean="0"/>
              <a:t>mins</a:t>
            </a:r>
            <a:endParaRPr lang="en-GB" dirty="0" smtClean="0"/>
          </a:p>
          <a:p>
            <a:r>
              <a:rPr lang="en-GB" dirty="0" smtClean="0"/>
              <a:t>ONLY possible in Cycle </a:t>
            </a:r>
            <a:r>
              <a:rPr lang="en-GB" dirty="0" err="1" smtClean="0"/>
              <a:t>Ergometry</a:t>
            </a:r>
            <a:r>
              <a:rPr lang="en-GB" dirty="0" smtClean="0"/>
              <a:t> and so NOT for typical PR</a:t>
            </a:r>
          </a:p>
          <a:p>
            <a:r>
              <a:rPr lang="en-GB" i="1" dirty="0" smtClean="0"/>
              <a:t>Interesting point – reported dyspnoea is less in interval training that in continuous</a:t>
            </a:r>
          </a:p>
        </p:txBody>
      </p:sp>
    </p:spTree>
    <p:extLst>
      <p:ext uri="{BB962C8B-B14F-4D97-AF65-F5344CB8AC3E}">
        <p14:creationId xmlns:p14="http://schemas.microsoft.com/office/powerpoint/2010/main" xmlns="" val="42089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7724"/>
            <a:ext cx="8042276" cy="1336956"/>
          </a:xfrm>
        </p:spPr>
        <p:txBody>
          <a:bodyPr/>
          <a:lstStyle/>
          <a:p>
            <a:r>
              <a:rPr lang="en-GB" dirty="0" smtClean="0"/>
              <a:t>Circuit Training</a:t>
            </a:r>
            <a:endParaRPr lang="en-GB" dirty="0"/>
          </a:p>
        </p:txBody>
      </p:sp>
      <p:sp>
        <p:nvSpPr>
          <p:cNvPr id="3" name="Content Placeholder 2"/>
          <p:cNvSpPr>
            <a:spLocks noGrp="1"/>
          </p:cNvSpPr>
          <p:nvPr>
            <p:ph idx="1"/>
          </p:nvPr>
        </p:nvSpPr>
        <p:spPr>
          <a:xfrm>
            <a:off x="549275" y="949232"/>
            <a:ext cx="8042276" cy="5705567"/>
          </a:xfrm>
        </p:spPr>
        <p:txBody>
          <a:bodyPr>
            <a:normAutofit fontScale="92500" lnSpcReduction="20000"/>
          </a:bodyPr>
          <a:lstStyle/>
          <a:p>
            <a:r>
              <a:rPr lang="en-GB" dirty="0" smtClean="0"/>
              <a:t>Variety of exercises – aerobic and strength</a:t>
            </a:r>
          </a:p>
          <a:p>
            <a:r>
              <a:rPr lang="en-GB" b="1" u="sng" dirty="0" smtClean="0"/>
              <a:t>Aerobic Part - </a:t>
            </a:r>
            <a:r>
              <a:rPr lang="en-GB" dirty="0" smtClean="0"/>
              <a:t> practical field exercises (other than walking / cycle ) – e.g. Marching on the Spot, Star Jacks</a:t>
            </a:r>
          </a:p>
          <a:p>
            <a:r>
              <a:rPr lang="en-GB" dirty="0" smtClean="0"/>
              <a:t>How to prescribe Intensity? Impossible to be perfect as no maximal VO2 equivalent assessment performed</a:t>
            </a:r>
          </a:p>
          <a:p>
            <a:pPr marL="0" indent="0">
              <a:buNone/>
            </a:pPr>
            <a:r>
              <a:rPr lang="en-GB" i="1" dirty="0" smtClean="0"/>
              <a:t>Top Tip – </a:t>
            </a:r>
          </a:p>
          <a:p>
            <a:pPr marL="0" indent="0">
              <a:buNone/>
            </a:pPr>
            <a:r>
              <a:rPr lang="en-GB" i="1" dirty="0" smtClean="0"/>
              <a:t>1. Try using ESWT  speed – as this is 85% of ISWT peak speed which correlates to VO2 peak – perceived exertion when walking at ESWT – BORG. Use this score to address how they should feel during the Marching, Star Jacks </a:t>
            </a:r>
            <a:r>
              <a:rPr lang="en-GB" i="1" dirty="0" err="1" smtClean="0"/>
              <a:t>etc</a:t>
            </a:r>
            <a:r>
              <a:rPr lang="en-GB" i="1" dirty="0" smtClean="0"/>
              <a:t> – it needs to be the same to address the Intensity</a:t>
            </a:r>
          </a:p>
          <a:p>
            <a:pPr marL="0" indent="0">
              <a:buNone/>
            </a:pPr>
            <a:r>
              <a:rPr lang="en-GB" i="1" dirty="0" smtClean="0"/>
              <a:t>This implies that have done ISWT  and experience of ESWT </a:t>
            </a:r>
          </a:p>
          <a:p>
            <a:pPr marL="0" indent="0">
              <a:buNone/>
            </a:pPr>
            <a:r>
              <a:rPr lang="en-GB" i="1" dirty="0" smtClean="0"/>
              <a:t>2. Or use BORG, OMNI or RPE – as long as this is reproducible and achieving desired outcome of intensity</a:t>
            </a:r>
            <a:endParaRPr lang="en-GB" i="1" dirty="0"/>
          </a:p>
        </p:txBody>
      </p:sp>
    </p:spTree>
    <p:extLst>
      <p:ext uri="{BB962C8B-B14F-4D97-AF65-F5344CB8AC3E}">
        <p14:creationId xmlns:p14="http://schemas.microsoft.com/office/powerpoint/2010/main" xmlns="" val="1204292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1803400" y="-21585"/>
            <a:ext cx="5029199" cy="6894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092700" y="673100"/>
            <a:ext cx="1612900" cy="28702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313058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00" y="-157673"/>
            <a:ext cx="5651500" cy="73092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366000" y="3214985"/>
            <a:ext cx="1778000" cy="923330"/>
          </a:xfrm>
          <a:prstGeom prst="rect">
            <a:avLst/>
          </a:prstGeom>
          <a:noFill/>
        </p:spPr>
        <p:txBody>
          <a:bodyPr wrap="square" rtlCol="0">
            <a:spAutoFit/>
          </a:bodyPr>
          <a:lstStyle/>
          <a:p>
            <a:r>
              <a:rPr lang="en-GB" dirty="0" smtClean="0"/>
              <a:t>Cardiovascular exertion level should be 4-6</a:t>
            </a:r>
            <a:endParaRPr lang="en-GB" dirty="0"/>
          </a:p>
        </p:txBody>
      </p:sp>
      <p:sp>
        <p:nvSpPr>
          <p:cNvPr id="7" name="Right Brace 6"/>
          <p:cNvSpPr/>
          <p:nvPr/>
        </p:nvSpPr>
        <p:spPr>
          <a:xfrm>
            <a:off x="7086600" y="2857500"/>
            <a:ext cx="279400" cy="16383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xmlns="" val="313037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7224"/>
          </a:xfrm>
        </p:spPr>
        <p:txBody>
          <a:bodyPr/>
          <a:lstStyle/>
          <a:p>
            <a:endParaRPr lang="en-GB" dirty="0"/>
          </a:p>
        </p:txBody>
      </p:sp>
      <p:sp>
        <p:nvSpPr>
          <p:cNvPr id="3" name="Content Placeholder 2"/>
          <p:cNvSpPr>
            <a:spLocks noGrp="1"/>
          </p:cNvSpPr>
          <p:nvPr>
            <p:ph idx="1"/>
          </p:nvPr>
        </p:nvSpPr>
        <p:spPr>
          <a:xfrm>
            <a:off x="549275" y="304800"/>
            <a:ext cx="8042276" cy="6362700"/>
          </a:xfrm>
        </p:spPr>
        <p:txBody>
          <a:bodyPr>
            <a:normAutofit fontScale="85000" lnSpcReduction="10000"/>
          </a:bodyPr>
          <a:lstStyle/>
          <a:p>
            <a:pPr marL="0" indent="0">
              <a:buNone/>
            </a:pPr>
            <a:r>
              <a:rPr lang="en-GB" b="1" i="1" dirty="0" smtClean="0"/>
              <a:t>Top Tip of how to get constant approach into aerobic part of Circuit training</a:t>
            </a:r>
          </a:p>
          <a:p>
            <a:pPr marL="0" indent="0">
              <a:buNone/>
            </a:pPr>
            <a:r>
              <a:rPr lang="en-GB" dirty="0" smtClean="0"/>
              <a:t>Aim is 20 </a:t>
            </a:r>
            <a:r>
              <a:rPr lang="en-GB" dirty="0" err="1" smtClean="0"/>
              <a:t>mins</a:t>
            </a:r>
            <a:r>
              <a:rPr lang="en-GB" dirty="0" smtClean="0"/>
              <a:t> (ideally 30min)</a:t>
            </a:r>
          </a:p>
          <a:p>
            <a:pPr marL="0" indent="0">
              <a:buNone/>
            </a:pPr>
            <a:r>
              <a:rPr lang="en-GB" dirty="0" smtClean="0"/>
              <a:t>20 </a:t>
            </a:r>
            <a:r>
              <a:rPr lang="en-GB" dirty="0" err="1" smtClean="0"/>
              <a:t>mins</a:t>
            </a:r>
            <a:r>
              <a:rPr lang="en-GB" dirty="0" smtClean="0"/>
              <a:t> practical in a class situation with an hour allocated for the class – this includes warm up/</a:t>
            </a:r>
            <a:r>
              <a:rPr lang="en-GB" dirty="0" err="1" smtClean="0"/>
              <a:t>cooldown</a:t>
            </a:r>
            <a:r>
              <a:rPr lang="en-GB" dirty="0" smtClean="0"/>
              <a:t>, moving between types of exercise</a:t>
            </a:r>
          </a:p>
          <a:p>
            <a:pPr marL="0" indent="0">
              <a:buNone/>
            </a:pPr>
            <a:r>
              <a:rPr lang="en-GB" dirty="0" smtClean="0"/>
              <a:t>Try </a:t>
            </a:r>
            <a:r>
              <a:rPr lang="en-GB" dirty="0" err="1" smtClean="0"/>
              <a:t>spiltting</a:t>
            </a:r>
            <a:r>
              <a:rPr lang="en-GB" dirty="0" smtClean="0"/>
              <a:t> the 20 </a:t>
            </a:r>
            <a:r>
              <a:rPr lang="en-GB" dirty="0" err="1" smtClean="0"/>
              <a:t>mins</a:t>
            </a:r>
            <a:r>
              <a:rPr lang="en-GB" dirty="0" smtClean="0"/>
              <a:t> of aerobic exercises into separate exercises:- </a:t>
            </a:r>
          </a:p>
          <a:p>
            <a:pPr marL="0" indent="0">
              <a:buNone/>
            </a:pPr>
            <a:r>
              <a:rPr lang="en-GB" dirty="0" smtClean="0"/>
              <a:t>10 </a:t>
            </a:r>
            <a:r>
              <a:rPr lang="en-GB" dirty="0" err="1" smtClean="0"/>
              <a:t>mins</a:t>
            </a:r>
            <a:r>
              <a:rPr lang="en-GB" dirty="0" smtClean="0"/>
              <a:t> walking – longer component as specific to needs of patient group</a:t>
            </a:r>
          </a:p>
          <a:p>
            <a:pPr marL="0" indent="0">
              <a:buNone/>
            </a:pPr>
            <a:r>
              <a:rPr lang="en-GB" dirty="0" smtClean="0"/>
              <a:t>5 </a:t>
            </a:r>
            <a:r>
              <a:rPr lang="en-GB" dirty="0" err="1" smtClean="0"/>
              <a:t>mins</a:t>
            </a:r>
            <a:r>
              <a:rPr lang="en-GB" dirty="0" smtClean="0"/>
              <a:t> step ups / </a:t>
            </a:r>
            <a:r>
              <a:rPr lang="en-GB" dirty="0" err="1" smtClean="0"/>
              <a:t>cylce</a:t>
            </a:r>
            <a:endParaRPr lang="en-GB" dirty="0" smtClean="0"/>
          </a:p>
          <a:p>
            <a:pPr marL="0" indent="0">
              <a:buNone/>
            </a:pPr>
            <a:r>
              <a:rPr lang="en-GB" dirty="0" smtClean="0"/>
              <a:t>5 </a:t>
            </a:r>
            <a:r>
              <a:rPr lang="en-GB" dirty="0" err="1" smtClean="0"/>
              <a:t>mins</a:t>
            </a:r>
            <a:r>
              <a:rPr lang="en-GB" dirty="0" smtClean="0"/>
              <a:t> marching / star jacks</a:t>
            </a:r>
          </a:p>
          <a:p>
            <a:pPr marL="0" indent="0">
              <a:buNone/>
            </a:pPr>
            <a:r>
              <a:rPr lang="en-GB" dirty="0" smtClean="0"/>
              <a:t>Minimal transition time between exercises</a:t>
            </a:r>
          </a:p>
          <a:p>
            <a:pPr marL="0" indent="0">
              <a:buNone/>
            </a:pPr>
            <a:r>
              <a:rPr lang="en-GB" dirty="0" smtClean="0"/>
              <a:t>Time represents allocation to the exercise, not necessarily that the patient will be able to do this constantly for this time, they may need to rest, but they then continue and do as much as they can </a:t>
            </a:r>
            <a:endParaRPr lang="en-GB" dirty="0"/>
          </a:p>
        </p:txBody>
      </p:sp>
    </p:spTree>
    <p:extLst>
      <p:ext uri="{BB962C8B-B14F-4D97-AF65-F5344CB8AC3E}">
        <p14:creationId xmlns:p14="http://schemas.microsoft.com/office/powerpoint/2010/main" xmlns="" val="10314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4" y="107576"/>
            <a:ext cx="8467725" cy="921124"/>
          </a:xfrm>
        </p:spPr>
        <p:txBody>
          <a:bodyPr/>
          <a:lstStyle/>
          <a:p>
            <a:r>
              <a:rPr lang="en-GB" dirty="0" smtClean="0"/>
              <a:t>Aerobic – 20 </a:t>
            </a:r>
            <a:r>
              <a:rPr lang="en-GB" dirty="0" err="1" smtClean="0"/>
              <a:t>mins</a:t>
            </a:r>
            <a:r>
              <a:rPr lang="en-GB" dirty="0" smtClean="0"/>
              <a:t> constant e.g.</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sz="4000" b="1" dirty="0" smtClean="0">
                <a:solidFill>
                  <a:schemeClr val="tx1"/>
                </a:solidFill>
              </a:rPr>
              <a:t>WALKING x 10mins</a:t>
            </a:r>
          </a:p>
          <a:p>
            <a:pPr marL="0" indent="0">
              <a:buNone/>
            </a:pPr>
            <a:r>
              <a:rPr lang="en-GB" sz="4000" b="1" dirty="0">
                <a:solidFill>
                  <a:schemeClr val="tx1"/>
                </a:solidFill>
              </a:rPr>
              <a:t>	</a:t>
            </a:r>
            <a:r>
              <a:rPr lang="en-GB" sz="4000" b="1" dirty="0" smtClean="0">
                <a:solidFill>
                  <a:schemeClr val="tx1"/>
                </a:solidFill>
              </a:rPr>
              <a:t>		     </a:t>
            </a:r>
            <a:r>
              <a:rPr lang="en-GB" sz="4000" b="1" dirty="0" smtClean="0">
                <a:solidFill>
                  <a:schemeClr val="tx1"/>
                </a:solidFill>
                <a:latin typeface="Times New Roman"/>
                <a:cs typeface="Times New Roman"/>
              </a:rPr>
              <a:t>+</a:t>
            </a:r>
          </a:p>
          <a:p>
            <a:pPr marL="0" indent="0">
              <a:buNone/>
            </a:pPr>
            <a:r>
              <a:rPr lang="en-GB" sz="4000" b="1" dirty="0">
                <a:solidFill>
                  <a:schemeClr val="tx1"/>
                </a:solidFill>
                <a:latin typeface="Times New Roman"/>
                <a:cs typeface="Times New Roman"/>
              </a:rPr>
              <a:t>	</a:t>
            </a:r>
            <a:r>
              <a:rPr lang="en-GB" sz="4000" b="1" dirty="0" smtClean="0">
                <a:solidFill>
                  <a:schemeClr val="tx1"/>
                </a:solidFill>
                <a:latin typeface="Times New Roman"/>
                <a:cs typeface="Times New Roman"/>
              </a:rPr>
              <a:t>	</a:t>
            </a:r>
            <a:r>
              <a:rPr lang="en-GB" sz="4000" b="1" dirty="0" smtClean="0">
                <a:solidFill>
                  <a:schemeClr val="tx1"/>
                </a:solidFill>
                <a:cs typeface="Times New Roman"/>
              </a:rPr>
              <a:t>STEP UPS x 5 </a:t>
            </a:r>
            <a:r>
              <a:rPr lang="en-GB" sz="4000" b="1" dirty="0" err="1" smtClean="0">
                <a:solidFill>
                  <a:schemeClr val="tx1"/>
                </a:solidFill>
                <a:cs typeface="Times New Roman"/>
              </a:rPr>
              <a:t>mins</a:t>
            </a:r>
            <a:endParaRPr lang="en-GB" sz="4000" b="1" dirty="0" smtClean="0">
              <a:solidFill>
                <a:schemeClr val="tx1"/>
              </a:solidFill>
              <a:cs typeface="Times New Roman"/>
            </a:endParaRPr>
          </a:p>
          <a:p>
            <a:pPr marL="0" indent="0">
              <a:buNone/>
            </a:pPr>
            <a:r>
              <a:rPr lang="en-GB" sz="4000" b="1" dirty="0">
                <a:solidFill>
                  <a:schemeClr val="tx1"/>
                </a:solidFill>
                <a:cs typeface="Times New Roman"/>
              </a:rPr>
              <a:t>	</a:t>
            </a:r>
            <a:r>
              <a:rPr lang="en-GB" sz="4000" b="1" dirty="0" smtClean="0">
                <a:solidFill>
                  <a:schemeClr val="tx1"/>
                </a:solidFill>
                <a:cs typeface="Times New Roman"/>
              </a:rPr>
              <a:t>		     </a:t>
            </a:r>
            <a:r>
              <a:rPr lang="en-GB" sz="4000" b="1" dirty="0" smtClean="0">
                <a:solidFill>
                  <a:schemeClr val="tx1"/>
                </a:solidFill>
                <a:latin typeface="Times New Roman"/>
                <a:cs typeface="Times New Roman"/>
              </a:rPr>
              <a:t>+</a:t>
            </a:r>
          </a:p>
          <a:p>
            <a:pPr marL="0" indent="0">
              <a:buNone/>
            </a:pPr>
            <a:r>
              <a:rPr lang="en-GB" sz="4000" b="1" dirty="0">
                <a:solidFill>
                  <a:schemeClr val="tx1"/>
                </a:solidFill>
                <a:latin typeface="Times New Roman"/>
                <a:cs typeface="Times New Roman"/>
              </a:rPr>
              <a:t>	</a:t>
            </a:r>
            <a:r>
              <a:rPr lang="en-GB" sz="4000" b="1" dirty="0" smtClean="0">
                <a:solidFill>
                  <a:schemeClr val="tx1"/>
                </a:solidFill>
                <a:latin typeface="Times New Roman"/>
                <a:cs typeface="Times New Roman"/>
              </a:rPr>
              <a:t>	</a:t>
            </a:r>
            <a:r>
              <a:rPr lang="en-GB" sz="4000" b="1" dirty="0" smtClean="0">
                <a:solidFill>
                  <a:schemeClr val="tx1"/>
                </a:solidFill>
                <a:cs typeface="Times New Roman"/>
              </a:rPr>
              <a:t>MARCHING x 5 </a:t>
            </a:r>
            <a:r>
              <a:rPr lang="en-GB" sz="4000" b="1" dirty="0" err="1" smtClean="0">
                <a:solidFill>
                  <a:schemeClr val="tx1"/>
                </a:solidFill>
                <a:cs typeface="Times New Roman"/>
              </a:rPr>
              <a:t>mins</a:t>
            </a:r>
            <a:endParaRPr lang="en-GB" sz="4000" b="1" dirty="0">
              <a:solidFill>
                <a:schemeClr val="tx1"/>
              </a:solidFill>
            </a:endParaRPr>
          </a:p>
        </p:txBody>
      </p:sp>
    </p:spTree>
    <p:extLst>
      <p:ext uri="{BB962C8B-B14F-4D97-AF65-F5344CB8AC3E}">
        <p14:creationId xmlns:p14="http://schemas.microsoft.com/office/powerpoint/2010/main" xmlns="" val="3426236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ariab\Desktop\PR Greenford Pictures\untitled.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8866" y="209943"/>
            <a:ext cx="4372566" cy="24574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ariab\Desktop\PR Greenford Pictures\walk 2.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25558" y="4044950"/>
            <a:ext cx="4553342" cy="255904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ariab\Desktop\PR Greenford Pictures\walk 3.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606334" y="209944"/>
            <a:ext cx="4372566" cy="24574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mariab\Desktop\PR Greenford Pictures\ESWT.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04798" y="4044950"/>
            <a:ext cx="4508498" cy="25338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04234" y="2667394"/>
            <a:ext cx="8204200" cy="1384995"/>
          </a:xfrm>
          <a:prstGeom prst="rect">
            <a:avLst/>
          </a:prstGeom>
          <a:noFill/>
        </p:spPr>
        <p:txBody>
          <a:bodyPr wrap="square" rtlCol="0">
            <a:spAutoFit/>
          </a:bodyPr>
          <a:lstStyle/>
          <a:p>
            <a:r>
              <a:rPr lang="en-GB" sz="2800" b="1" u="sng" dirty="0" smtClean="0"/>
              <a:t>WALKING</a:t>
            </a:r>
            <a:r>
              <a:rPr lang="en-GB" sz="2800" b="1" dirty="0" smtClean="0"/>
              <a:t> – 10 MINS AT ESWT PACE </a:t>
            </a:r>
          </a:p>
          <a:p>
            <a:r>
              <a:rPr lang="en-GB" sz="2800" i="1" dirty="0" smtClean="0"/>
              <a:t>INTENSITY = EXPECTED DISTANCE COVERED IN A 10 MIN SESSION</a:t>
            </a:r>
            <a:endParaRPr lang="en-GB" sz="2800" i="1" dirty="0"/>
          </a:p>
        </p:txBody>
      </p:sp>
      <p:pic>
        <p:nvPicPr>
          <p:cNvPr id="7" name="Picture 2" descr="C:\Users\mariab\AppData\Local\Microsoft\Windows\Temporary Internet Files\Content.Outlook\E12ZXCI2\20170328_110900_resized.jpg"/>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l="34861" t="10954" r="26389" b="8482"/>
          <a:stretch/>
        </p:blipFill>
        <p:spPr bwMode="auto">
          <a:xfrm>
            <a:off x="245460" y="5500300"/>
            <a:ext cx="1075342" cy="1256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385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094095181"/>
              </p:ext>
            </p:extLst>
          </p:nvPr>
        </p:nvGraphicFramePr>
        <p:xfrm>
          <a:off x="1219200" y="139700"/>
          <a:ext cx="5943599" cy="6691745"/>
        </p:xfrm>
        <a:graphic>
          <a:graphicData uri="http://schemas.openxmlformats.org/drawingml/2006/table">
            <a:tbl>
              <a:tblPr firstRow="1" firstCol="1" lastRow="1" lastCol="1" bandRow="1" bandCol="1">
                <a:tableStyleId>{5C22544A-7EE6-4342-B048-85BDC9FD1C3A}</a:tableStyleId>
              </a:tblPr>
              <a:tblGrid>
                <a:gridCol w="2216060"/>
                <a:gridCol w="1053195"/>
                <a:gridCol w="1071575"/>
                <a:gridCol w="1602769"/>
              </a:tblGrid>
              <a:tr h="301336">
                <a:tc gridSpan="4">
                  <a:txBody>
                    <a:bodyPr/>
                    <a:lstStyle/>
                    <a:p>
                      <a:pPr algn="ctr">
                        <a:spcAft>
                          <a:spcPts val="0"/>
                        </a:spcAft>
                      </a:pPr>
                      <a:r>
                        <a:rPr lang="en-GB" sz="2000" dirty="0">
                          <a:effectLst/>
                        </a:rPr>
                        <a:t>TARGET DISTANCE   – ISWT to ESWT</a:t>
                      </a:r>
                      <a:endParaRPr lang="en-GB" sz="2000" dirty="0">
                        <a:effectLst/>
                        <a:latin typeface="Times New Roman"/>
                        <a:ea typeface="Times New Roman"/>
                      </a:endParaRPr>
                    </a:p>
                  </a:txBody>
                  <a:tcPr marL="34170" marR="34170" marT="0" marB="0"/>
                </a:tc>
                <a:tc hMerge="1">
                  <a:txBody>
                    <a:bodyPr/>
                    <a:lstStyle/>
                    <a:p>
                      <a:endParaRPr lang="en-GB"/>
                    </a:p>
                  </a:txBody>
                  <a:tcPr/>
                </a:tc>
                <a:tc hMerge="1">
                  <a:txBody>
                    <a:bodyPr/>
                    <a:lstStyle/>
                    <a:p>
                      <a:endParaRPr lang="en-GB"/>
                    </a:p>
                  </a:txBody>
                  <a:tcPr/>
                </a:tc>
                <a:tc hMerge="1">
                  <a:txBody>
                    <a:bodyPr/>
                    <a:lstStyle/>
                    <a:p>
                      <a:endParaRPr lang="en-GB"/>
                    </a:p>
                  </a:txBody>
                  <a:tcPr/>
                </a:tc>
              </a:tr>
              <a:tr h="1205345">
                <a:tc>
                  <a:txBody>
                    <a:bodyPr/>
                    <a:lstStyle/>
                    <a:p>
                      <a:pPr algn="ctr">
                        <a:spcAft>
                          <a:spcPts val="0"/>
                        </a:spcAft>
                      </a:pPr>
                      <a:r>
                        <a:rPr lang="en-GB" sz="2000" dirty="0">
                          <a:effectLst/>
                        </a:rPr>
                        <a:t>ISWT</a:t>
                      </a:r>
                    </a:p>
                    <a:p>
                      <a:pPr algn="ctr">
                        <a:spcAft>
                          <a:spcPts val="0"/>
                        </a:spcAft>
                      </a:pPr>
                      <a:r>
                        <a:rPr lang="en-GB" sz="2000" dirty="0">
                          <a:effectLst/>
                        </a:rPr>
                        <a:t>(m)</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ESWT</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Time per shuttle (s)</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Target Distance @ 10 minutes</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dirty="0">
                          <a:effectLst/>
                        </a:rPr>
                        <a:t>0 - 60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a:effectLst/>
                        </a:rPr>
                        <a:t>-</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 </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dirty="0">
                          <a:effectLst/>
                        </a:rPr>
                        <a:t>70 - 90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a:effectLst/>
                        </a:rPr>
                        <a:t>1</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20.3</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300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dirty="0">
                          <a:effectLst/>
                        </a:rPr>
                        <a:t>100 - 110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a:effectLst/>
                        </a:rPr>
                        <a:t>2</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17.3</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340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dirty="0">
                          <a:effectLst/>
                        </a:rPr>
                        <a:t>120 - 130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a:effectLst/>
                        </a:rPr>
                        <a:t>3</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14.8</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400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dirty="0">
                          <a:effectLst/>
                        </a:rPr>
                        <a:t>140 - 150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4 </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a:effectLst/>
                        </a:rPr>
                        <a:t>13.3</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450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160 - 180</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5</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12.0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500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190 - 210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6</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11.0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540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220 - 230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7</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10.0</a:t>
                      </a:r>
                      <a:endParaRPr lang="en-GB" sz="2000" dirty="0">
                        <a:effectLst/>
                        <a:latin typeface="Times New Roman"/>
                        <a:ea typeface="Times New Roman"/>
                      </a:endParaRPr>
                    </a:p>
                  </a:txBody>
                  <a:tcPr marL="34170" marR="34170" marT="0" marB="0"/>
                </a:tc>
                <a:tc>
                  <a:txBody>
                    <a:bodyPr/>
                    <a:lstStyle/>
                    <a:p>
                      <a:pPr algn="ctr">
                        <a:spcAft>
                          <a:spcPts val="0"/>
                        </a:spcAft>
                      </a:pPr>
                      <a:r>
                        <a:rPr lang="en-GB" sz="2000" dirty="0">
                          <a:effectLst/>
                        </a:rPr>
                        <a:t>600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240 - 290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8</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9.5</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630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300 - 330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9</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8.8</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680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340 - 380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8.3</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720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390 - 420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11</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7.8</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770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430 - 450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12</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7.3</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820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460 - 500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13</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7.0</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860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510 - 560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14</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6.5</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920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570 - 620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15</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6.3</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950</a:t>
                      </a:r>
                      <a:endParaRPr lang="en-GB" sz="2000" dirty="0">
                        <a:effectLst/>
                        <a:latin typeface="Times New Roman"/>
                        <a:ea typeface="Times New Roman"/>
                      </a:endParaRPr>
                    </a:p>
                  </a:txBody>
                  <a:tcPr marL="34170" marR="34170" marT="0" marB="0"/>
                </a:tc>
              </a:tr>
              <a:tr h="301336">
                <a:tc>
                  <a:txBody>
                    <a:bodyPr/>
                    <a:lstStyle/>
                    <a:p>
                      <a:pPr algn="ctr">
                        <a:spcAft>
                          <a:spcPts val="0"/>
                        </a:spcAft>
                      </a:pPr>
                      <a:r>
                        <a:rPr lang="en-GB" sz="2000">
                          <a:effectLst/>
                        </a:rPr>
                        <a:t>630+</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16</a:t>
                      </a:r>
                      <a:endParaRPr lang="en-GB" sz="2000">
                        <a:effectLst/>
                        <a:latin typeface="Times New Roman"/>
                        <a:ea typeface="Times New Roman"/>
                      </a:endParaRPr>
                    </a:p>
                  </a:txBody>
                  <a:tcPr marL="34170" marR="34170" marT="0" marB="0"/>
                </a:tc>
                <a:tc>
                  <a:txBody>
                    <a:bodyPr/>
                    <a:lstStyle/>
                    <a:p>
                      <a:pPr algn="ctr">
                        <a:spcAft>
                          <a:spcPts val="0"/>
                        </a:spcAft>
                      </a:pPr>
                      <a:r>
                        <a:rPr lang="en-GB" sz="2000">
                          <a:effectLst/>
                        </a:rPr>
                        <a:t>6.0</a:t>
                      </a:r>
                      <a:endParaRPr lang="en-GB" sz="2000">
                        <a:effectLst/>
                        <a:latin typeface="Times New Roman"/>
                        <a:ea typeface="Times New Roman"/>
                      </a:endParaRPr>
                    </a:p>
                  </a:txBody>
                  <a:tcPr marL="34170" marR="34170" marT="0" marB="0"/>
                </a:tc>
                <a:tc>
                  <a:txBody>
                    <a:bodyPr/>
                    <a:lstStyle/>
                    <a:p>
                      <a:pPr algn="ctr">
                        <a:spcAft>
                          <a:spcPts val="0"/>
                        </a:spcAft>
                      </a:pPr>
                      <a:r>
                        <a:rPr lang="en-GB" sz="2000" dirty="0">
                          <a:effectLst/>
                        </a:rPr>
                        <a:t>1000</a:t>
                      </a:r>
                      <a:endParaRPr lang="en-GB" sz="2000" dirty="0">
                        <a:effectLst/>
                        <a:latin typeface="Times New Roman"/>
                        <a:ea typeface="Times New Roman"/>
                      </a:endParaRPr>
                    </a:p>
                  </a:txBody>
                  <a:tcPr marL="34170" marR="34170" marT="0" marB="0"/>
                </a:tc>
              </a:tr>
            </a:tbl>
          </a:graphicData>
        </a:graphic>
      </p:graphicFrame>
    </p:spTree>
    <p:extLst>
      <p:ext uri="{BB962C8B-B14F-4D97-AF65-F5344CB8AC3E}">
        <p14:creationId xmlns:p14="http://schemas.microsoft.com/office/powerpoint/2010/main" xmlns="" val="2368829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Aerobic Exercise Prescription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Large muscle groups over a sustained length of time</a:t>
            </a:r>
          </a:p>
          <a:p>
            <a:r>
              <a:rPr lang="en-GB" dirty="0" smtClean="0"/>
              <a:t>PR – must be lower limb</a:t>
            </a:r>
          </a:p>
          <a:p>
            <a:r>
              <a:rPr lang="en-GB" dirty="0" smtClean="0"/>
              <a:t>65-85% of baseline (can be lower in deconditioned)</a:t>
            </a:r>
          </a:p>
          <a:p>
            <a:r>
              <a:rPr lang="en-GB" dirty="0" smtClean="0"/>
              <a:t>Minimum 6 weeks</a:t>
            </a:r>
          </a:p>
          <a:p>
            <a:r>
              <a:rPr lang="en-GB" dirty="0" smtClean="0"/>
              <a:t>Individualised and progressed appropriately</a:t>
            </a:r>
          </a:p>
          <a:p>
            <a:pPr marL="0" indent="0">
              <a:buNone/>
            </a:pPr>
            <a:r>
              <a:rPr lang="en-GB" i="1" u="sng" dirty="0" smtClean="0"/>
              <a:t>Impact of rehab – NEJM 2009</a:t>
            </a:r>
          </a:p>
          <a:p>
            <a:pPr marL="0" indent="0">
              <a:buNone/>
            </a:pPr>
            <a:r>
              <a:rPr lang="en-GB" i="1" dirty="0" smtClean="0"/>
              <a:t>Cognitive / desensitisation, reduce anxiety and depression, reduce dynamic hyperinflation (?), IMPROVE skeletal muscle function</a:t>
            </a:r>
          </a:p>
          <a:p>
            <a:pPr marL="0" indent="0">
              <a:buNone/>
            </a:pPr>
            <a:endParaRPr lang="en-GB" dirty="0"/>
          </a:p>
        </p:txBody>
      </p:sp>
    </p:spTree>
    <p:extLst>
      <p:ext uri="{BB962C8B-B14F-4D97-AF65-F5344CB8AC3E}">
        <p14:creationId xmlns:p14="http://schemas.microsoft.com/office/powerpoint/2010/main" xmlns="" val="3577368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ariab\Desktop\PR Greenford Pictures\marching on spot.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3759200"/>
            <a:ext cx="5513727" cy="309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6" descr="C:\Users\mariab\Desktop\PR Greenford Pictures\Step Ups.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36229" y="777442"/>
            <a:ext cx="5139471" cy="28884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00100" y="2413000"/>
            <a:ext cx="2667000" cy="954107"/>
          </a:xfrm>
          <a:prstGeom prst="rect">
            <a:avLst/>
          </a:prstGeom>
          <a:noFill/>
        </p:spPr>
        <p:txBody>
          <a:bodyPr wrap="square" rtlCol="0">
            <a:spAutoFit/>
          </a:bodyPr>
          <a:lstStyle/>
          <a:p>
            <a:r>
              <a:rPr lang="en-GB" sz="2800" b="1" dirty="0" smtClean="0"/>
              <a:t>STEP UPS X 5 MINS</a:t>
            </a:r>
            <a:endParaRPr lang="en-GB" sz="2800" b="1" dirty="0"/>
          </a:p>
        </p:txBody>
      </p:sp>
      <p:sp>
        <p:nvSpPr>
          <p:cNvPr id="5" name="TextBox 4"/>
          <p:cNvSpPr txBox="1"/>
          <p:nvPr/>
        </p:nvSpPr>
        <p:spPr>
          <a:xfrm>
            <a:off x="5664200" y="5562600"/>
            <a:ext cx="2438400" cy="954107"/>
          </a:xfrm>
          <a:prstGeom prst="rect">
            <a:avLst/>
          </a:prstGeom>
          <a:noFill/>
        </p:spPr>
        <p:txBody>
          <a:bodyPr wrap="square" rtlCol="0">
            <a:spAutoFit/>
          </a:bodyPr>
          <a:lstStyle/>
          <a:p>
            <a:r>
              <a:rPr lang="en-GB" sz="2800" b="1" dirty="0" smtClean="0"/>
              <a:t>MARCHING X 5 MINS</a:t>
            </a:r>
            <a:endParaRPr lang="en-GB" sz="2800" b="1" dirty="0"/>
          </a:p>
        </p:txBody>
      </p:sp>
      <p:sp>
        <p:nvSpPr>
          <p:cNvPr id="6" name="TextBox 5"/>
          <p:cNvSpPr txBox="1"/>
          <p:nvPr/>
        </p:nvSpPr>
        <p:spPr>
          <a:xfrm>
            <a:off x="165100" y="139700"/>
            <a:ext cx="5207000" cy="523220"/>
          </a:xfrm>
          <a:prstGeom prst="rect">
            <a:avLst/>
          </a:prstGeom>
          <a:noFill/>
        </p:spPr>
        <p:txBody>
          <a:bodyPr wrap="square" rtlCol="0">
            <a:spAutoFit/>
          </a:bodyPr>
          <a:lstStyle/>
          <a:p>
            <a:r>
              <a:rPr lang="en-GB" sz="2800" b="1" u="sng" dirty="0" smtClean="0"/>
              <a:t>AEROBIC - CONTINUOUS</a:t>
            </a:r>
            <a:endParaRPr lang="en-GB" sz="2800" b="1" u="sng" dirty="0"/>
          </a:p>
        </p:txBody>
      </p:sp>
      <p:pic>
        <p:nvPicPr>
          <p:cNvPr id="8" name="Picture 2" descr="C:\Users\mariab\AppData\Local\Microsoft\Windows\Temporary Internet Files\Content.Outlook\E12ZXCI2\20170328_110900_resized.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l="34861" t="10954" r="26389" b="42103"/>
          <a:stretch/>
        </p:blipFill>
        <p:spPr bwMode="auto">
          <a:xfrm>
            <a:off x="7412417" y="3949699"/>
            <a:ext cx="1380366" cy="939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3801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633301" y="3346289"/>
            <a:ext cx="1932347" cy="3429000"/>
          </a:xfrm>
          <a:prstGeom prst="rect">
            <a:avLst/>
          </a:prstGeom>
        </p:spPr>
      </p:pic>
      <p:pic>
        <p:nvPicPr>
          <p:cNvPr id="1028" name="Picture 4" descr="C:\Users\mariab\Desktop\PR Greenford Pictures\oxygen and PR.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2008388" cy="35639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mariab\Desktop\PR Greenford Pictures\weights table.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84936" y="160665"/>
            <a:ext cx="3174913" cy="1708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mariab\Desktop\PR Greenford Pictures\ankle weights 2.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127336" y="854075"/>
            <a:ext cx="3174913" cy="1784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Users\mariab\Desktop\PR Greenford Pictures\PR Greenford Pictures.png"/>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l="65177" t="20186" r="5685" b="4944"/>
          <a:stretch/>
        </p:blipFill>
        <p:spPr bwMode="auto">
          <a:xfrm>
            <a:off x="31750" y="2887929"/>
            <a:ext cx="2222499" cy="4089352"/>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mariab\Desktop\PR Greenford Pictures\hip abduction.pn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756149" y="2098995"/>
            <a:ext cx="3937000" cy="22126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Users\mariab\Desktop\PR Greenford Pictures\wall push offs.png"/>
          <p:cNvPicPr>
            <a:picLocks noChangeAspect="1" noChangeArrowheads="1"/>
          </p:cNvPicPr>
          <p:nvPr/>
        </p:nvPicPr>
        <p:blipFill rotWithShape="1">
          <a:blip r:embed="rId8" cstate="email">
            <a:extLst>
              <a:ext uri="{28A0092B-C50C-407E-A947-70E740481C1C}">
                <a14:useLocalDpi xmlns:a14="http://schemas.microsoft.com/office/drawing/2010/main" xmlns="" val="0"/>
              </a:ext>
            </a:extLst>
          </a:blip>
          <a:srcRect l="-1347" t="19540" r="41399" b="10000"/>
          <a:stretch/>
        </p:blipFill>
        <p:spPr bwMode="auto">
          <a:xfrm>
            <a:off x="5190931" y="4095750"/>
            <a:ext cx="3854833" cy="25463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65049" y="186720"/>
            <a:ext cx="2453995" cy="523220"/>
          </a:xfrm>
          <a:prstGeom prst="rect">
            <a:avLst/>
          </a:prstGeom>
          <a:noFill/>
        </p:spPr>
        <p:txBody>
          <a:bodyPr wrap="square" rtlCol="0">
            <a:spAutoFit/>
          </a:bodyPr>
          <a:lstStyle/>
          <a:p>
            <a:r>
              <a:rPr lang="en-GB" sz="2800" b="1" u="sng" dirty="0" smtClean="0"/>
              <a:t>STRENGTH</a:t>
            </a:r>
            <a:endParaRPr lang="en-GB" sz="2800" b="1" u="sng" dirty="0"/>
          </a:p>
        </p:txBody>
      </p:sp>
    </p:spTree>
    <p:extLst>
      <p:ext uri="{BB962C8B-B14F-4D97-AF65-F5344CB8AC3E}">
        <p14:creationId xmlns:p14="http://schemas.microsoft.com/office/powerpoint/2010/main" xmlns="" val="589088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4053554268"/>
              </p:ext>
            </p:extLst>
          </p:nvPr>
        </p:nvGraphicFramePr>
        <p:xfrm>
          <a:off x="60325" y="749300"/>
          <a:ext cx="9024938" cy="5894388"/>
        </p:xfrm>
        <a:graphic>
          <a:graphicData uri="http://schemas.openxmlformats.org/presentationml/2006/ole">
            <p:oleObj spid="_x0000_s3084" name="Document" r:id="rId3" imgW="9024980" imgH="5894702" progId="Word.Document.12">
              <p:embed/>
            </p:oleObj>
          </a:graphicData>
        </a:graphic>
      </p:graphicFrame>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1625" y="305243"/>
            <a:ext cx="10204451" cy="354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4540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4124"/>
          </a:xfrm>
        </p:spPr>
        <p:txBody>
          <a:bodyPr/>
          <a:lstStyle/>
          <a:p>
            <a:r>
              <a:rPr lang="en-GB" dirty="0" smtClean="0"/>
              <a:t>‘Homework’</a:t>
            </a:r>
            <a:endParaRPr lang="en-GB" dirty="0"/>
          </a:p>
        </p:txBody>
      </p:sp>
      <p:sp>
        <p:nvSpPr>
          <p:cNvPr id="3" name="Content Placeholder 2"/>
          <p:cNvSpPr>
            <a:spLocks noGrp="1"/>
          </p:cNvSpPr>
          <p:nvPr>
            <p:ph idx="1"/>
          </p:nvPr>
        </p:nvSpPr>
        <p:spPr>
          <a:xfrm>
            <a:off x="549275" y="1016001"/>
            <a:ext cx="8042276" cy="5118100"/>
          </a:xfrm>
        </p:spPr>
        <p:txBody>
          <a:bodyPr>
            <a:normAutofit fontScale="92500" lnSpcReduction="10000"/>
          </a:bodyPr>
          <a:lstStyle/>
          <a:p>
            <a:r>
              <a:rPr lang="en-GB" dirty="0" smtClean="0"/>
              <a:t>3 extra aerobic sessions to classes</a:t>
            </a:r>
          </a:p>
          <a:p>
            <a:r>
              <a:rPr lang="en-GB" dirty="0" smtClean="0"/>
              <a:t>20-30 </a:t>
            </a:r>
            <a:r>
              <a:rPr lang="en-GB" dirty="0" err="1" smtClean="0"/>
              <a:t>mins</a:t>
            </a:r>
            <a:r>
              <a:rPr lang="en-GB" dirty="0" smtClean="0"/>
              <a:t> – ideally 30 </a:t>
            </a:r>
            <a:r>
              <a:rPr lang="en-GB" dirty="0" err="1" smtClean="0"/>
              <a:t>mins</a:t>
            </a:r>
            <a:r>
              <a:rPr lang="en-GB" dirty="0" smtClean="0"/>
              <a:t> as they have time!</a:t>
            </a:r>
          </a:p>
          <a:p>
            <a:r>
              <a:rPr lang="en-GB" dirty="0"/>
              <a:t>Field exercises – walking, step ups, marching, star jacks,  easiest for patients to do at home</a:t>
            </a:r>
          </a:p>
          <a:p>
            <a:pPr marL="0" indent="0">
              <a:buNone/>
            </a:pPr>
            <a:r>
              <a:rPr lang="en-GB" i="1" dirty="0" smtClean="0"/>
              <a:t>Top Tip –</a:t>
            </a:r>
          </a:p>
          <a:p>
            <a:pPr marL="0" indent="0">
              <a:buNone/>
            </a:pPr>
            <a:r>
              <a:rPr lang="en-GB" i="1" dirty="0" smtClean="0"/>
              <a:t>1.Specific instructions needed about intensity and approach to homework – normal walking doesn’t count e.g. strolling to shop, browsing around shops, walking the dog that stops at every tree</a:t>
            </a:r>
          </a:p>
          <a:p>
            <a:pPr marL="0" indent="0">
              <a:buNone/>
            </a:pPr>
            <a:r>
              <a:rPr lang="en-GB" i="1" dirty="0" smtClean="0"/>
              <a:t>2. Homework – diary – open discussion about who did what for their homework – with advice and comments from class leader. Good motivational tool</a:t>
            </a:r>
            <a:endParaRPr lang="en-GB" i="1" dirty="0"/>
          </a:p>
        </p:txBody>
      </p:sp>
    </p:spTree>
    <p:extLst>
      <p:ext uri="{BB962C8B-B14F-4D97-AF65-F5344CB8AC3E}">
        <p14:creationId xmlns:p14="http://schemas.microsoft.com/office/powerpoint/2010/main" xmlns="" val="3600196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Strength (Resistance) Training</a:t>
            </a:r>
            <a:endParaRPr lang="en-GB" dirty="0"/>
          </a:p>
        </p:txBody>
      </p:sp>
      <p:sp>
        <p:nvSpPr>
          <p:cNvPr id="3" name="Content Placeholder 2"/>
          <p:cNvSpPr>
            <a:spLocks noGrp="1"/>
          </p:cNvSpPr>
          <p:nvPr>
            <p:ph idx="1"/>
          </p:nvPr>
        </p:nvSpPr>
        <p:spPr>
          <a:xfrm>
            <a:off x="549275" y="1600200"/>
            <a:ext cx="8042276" cy="5041899"/>
          </a:xfrm>
        </p:spPr>
        <p:txBody>
          <a:bodyPr>
            <a:normAutofit lnSpcReduction="10000"/>
          </a:bodyPr>
          <a:lstStyle/>
          <a:p>
            <a:r>
              <a:rPr lang="en-GB" dirty="0" smtClean="0"/>
              <a:t>2 main resistance approaches – power &amp; endurance</a:t>
            </a:r>
          </a:p>
          <a:p>
            <a:r>
              <a:rPr lang="en-GB" dirty="0" smtClean="0"/>
              <a:t>Large muscle groups, rhythmical, slow pace, full ROM</a:t>
            </a:r>
          </a:p>
          <a:p>
            <a:r>
              <a:rPr lang="en-GB" dirty="0" smtClean="0"/>
              <a:t>Sets &amp; Reps approach</a:t>
            </a:r>
          </a:p>
          <a:p>
            <a:pPr marL="0" indent="0">
              <a:buNone/>
            </a:pPr>
            <a:r>
              <a:rPr lang="en-GB" dirty="0" smtClean="0">
                <a:solidFill>
                  <a:srgbClr val="FF0000"/>
                </a:solidFill>
              </a:rPr>
              <a:t>Typical strength prescription tackles </a:t>
            </a:r>
            <a:r>
              <a:rPr lang="en-GB" b="1" u="sng" dirty="0" smtClean="0">
                <a:solidFill>
                  <a:srgbClr val="FF0000"/>
                </a:solidFill>
              </a:rPr>
              <a:t>BOTH</a:t>
            </a:r>
            <a:r>
              <a:rPr lang="en-GB" dirty="0" smtClean="0">
                <a:solidFill>
                  <a:srgbClr val="FF0000"/>
                </a:solidFill>
              </a:rPr>
              <a:t> power and endurance – unless extreme pure approach required e.g. body builder</a:t>
            </a:r>
          </a:p>
          <a:p>
            <a:pPr marL="0" indent="0">
              <a:buNone/>
            </a:pPr>
            <a:r>
              <a:rPr lang="en-GB" dirty="0" smtClean="0">
                <a:solidFill>
                  <a:srgbClr val="FF0000"/>
                </a:solidFill>
              </a:rPr>
              <a:t>      = 2-4 sets at 8-15 reps of 40-80% </a:t>
            </a:r>
            <a:r>
              <a:rPr lang="en-GB" b="1" u="sng" dirty="0" smtClean="0">
                <a:solidFill>
                  <a:srgbClr val="FF0000"/>
                </a:solidFill>
              </a:rPr>
              <a:t>1 Rep Max</a:t>
            </a:r>
            <a:endParaRPr lang="en-GB" dirty="0" smtClean="0">
              <a:solidFill>
                <a:srgbClr val="FF0000"/>
              </a:solidFill>
            </a:endParaRPr>
          </a:p>
          <a:p>
            <a:r>
              <a:rPr lang="en-GB" dirty="0" smtClean="0"/>
              <a:t>NOT based on time</a:t>
            </a:r>
          </a:p>
          <a:p>
            <a:r>
              <a:rPr lang="en-GB" dirty="0" smtClean="0"/>
              <a:t>2-3 x week only – so not typically included in PR homework</a:t>
            </a:r>
            <a:endParaRPr lang="en-GB" dirty="0"/>
          </a:p>
        </p:txBody>
      </p:sp>
    </p:spTree>
    <p:extLst>
      <p:ext uri="{BB962C8B-B14F-4D97-AF65-F5344CB8AC3E}">
        <p14:creationId xmlns:p14="http://schemas.microsoft.com/office/powerpoint/2010/main" xmlns="" val="215240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sz="2400" i="1" dirty="0"/>
              <a:t>Circulation. </a:t>
            </a:r>
            <a:r>
              <a:rPr lang="en-GB" sz="2400" dirty="0"/>
              <a:t>2013;128:873-934</a:t>
            </a:r>
          </a:p>
        </p:txBody>
      </p:sp>
      <p:sp>
        <p:nvSpPr>
          <p:cNvPr id="3" name="Content Placeholder 2"/>
          <p:cNvSpPr>
            <a:spLocks noGrp="1"/>
          </p:cNvSpPr>
          <p:nvPr>
            <p:ph idx="1"/>
          </p:nvPr>
        </p:nvSpPr>
        <p:spPr/>
        <p:txBody>
          <a:bodyPr>
            <a:normAutofit lnSpcReduction="10000"/>
          </a:bodyPr>
          <a:lstStyle/>
          <a:p>
            <a:r>
              <a:rPr lang="en-GB" sz="2800" dirty="0"/>
              <a:t>To achieve a balanced increase in both muscular strength </a:t>
            </a:r>
            <a:r>
              <a:rPr lang="en-GB" sz="2800" dirty="0" smtClean="0"/>
              <a:t>and endurance</a:t>
            </a:r>
            <a:r>
              <a:rPr lang="en-GB" sz="2800" dirty="0"/>
              <a:t>, a repetition range of 8 to 12 is recommended </a:t>
            </a:r>
            <a:r>
              <a:rPr lang="en-GB" sz="2800" dirty="0" smtClean="0"/>
              <a:t>for healthy </a:t>
            </a:r>
            <a:r>
              <a:rPr lang="en-GB" sz="2800" dirty="0"/>
              <a:t>participants &lt;50 to 60 years of age (60%–80% of 1-RM</a:t>
            </a:r>
            <a:r>
              <a:rPr lang="en-GB" sz="2800" dirty="0" smtClean="0"/>
              <a:t>), and </a:t>
            </a:r>
            <a:r>
              <a:rPr lang="en-GB" sz="2800" dirty="0"/>
              <a:t>a range of </a:t>
            </a:r>
            <a:r>
              <a:rPr lang="en-GB" sz="2800" i="1" dirty="0">
                <a:solidFill>
                  <a:srgbClr val="FF0000"/>
                </a:solidFill>
              </a:rPr>
              <a:t>10 to 15 repetitions at a lower relative </a:t>
            </a:r>
            <a:r>
              <a:rPr lang="en-GB" sz="2800" i="1" dirty="0" smtClean="0">
                <a:solidFill>
                  <a:srgbClr val="FF0000"/>
                </a:solidFill>
              </a:rPr>
              <a:t>resistance (</a:t>
            </a:r>
            <a:r>
              <a:rPr lang="en-GB" sz="2800" i="1" dirty="0">
                <a:solidFill>
                  <a:srgbClr val="FF0000"/>
                </a:solidFill>
              </a:rPr>
              <a:t>40%–60% of 1-RM) is recommended for cardiac patients </a:t>
            </a:r>
            <a:r>
              <a:rPr lang="en-GB" sz="2800" i="1" dirty="0" smtClean="0">
                <a:solidFill>
                  <a:srgbClr val="FF0000"/>
                </a:solidFill>
              </a:rPr>
              <a:t>and healthy </a:t>
            </a:r>
            <a:r>
              <a:rPr lang="en-GB" sz="2800" i="1" dirty="0">
                <a:solidFill>
                  <a:srgbClr val="FF0000"/>
                </a:solidFill>
              </a:rPr>
              <a:t>older </a:t>
            </a:r>
            <a:r>
              <a:rPr lang="en-GB" sz="2800" i="1" dirty="0" smtClean="0">
                <a:solidFill>
                  <a:srgbClr val="FF0000"/>
                </a:solidFill>
              </a:rPr>
              <a:t>participants</a:t>
            </a:r>
            <a:r>
              <a:rPr lang="en-GB" sz="2800" i="1" dirty="0">
                <a:solidFill>
                  <a:srgbClr val="FF0000"/>
                </a:solidFill>
              </a:rPr>
              <a:t> </a:t>
            </a:r>
            <a:r>
              <a:rPr lang="en-GB" sz="2800" i="1" dirty="0" smtClean="0">
                <a:solidFill>
                  <a:srgbClr val="FF0000"/>
                </a:solidFill>
              </a:rPr>
              <a:t>– </a:t>
            </a:r>
            <a:r>
              <a:rPr lang="en-GB" sz="2800" i="1" dirty="0" smtClean="0">
                <a:solidFill>
                  <a:schemeClr val="tx1"/>
                </a:solidFill>
              </a:rPr>
              <a:t>applied to PR group</a:t>
            </a:r>
          </a:p>
          <a:p>
            <a:pPr marL="0" indent="0">
              <a:buNone/>
            </a:pPr>
            <a:endParaRPr lang="en-GB" i="1" dirty="0" smtClean="0"/>
          </a:p>
          <a:p>
            <a:pPr marL="0" indent="0">
              <a:buNone/>
            </a:pPr>
            <a:r>
              <a:rPr lang="en-GB" i="1" dirty="0" smtClean="0"/>
              <a:t>      </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421901"/>
            <a:ext cx="9324975" cy="504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2441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46132"/>
            <a:ext cx="9625509" cy="3922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610224"/>
            <a:ext cx="9499071" cy="46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975" y="301532"/>
            <a:ext cx="7496175"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1539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39096" y="-15931"/>
            <a:ext cx="6134904" cy="6903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81575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0079" y="107576"/>
            <a:ext cx="7913021" cy="66431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rot="2451500">
            <a:off x="2578266" y="1735588"/>
            <a:ext cx="5372100" cy="196432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7061200" y="1794422"/>
            <a:ext cx="2082800" cy="923330"/>
          </a:xfrm>
          <a:prstGeom prst="rect">
            <a:avLst/>
          </a:prstGeom>
          <a:solidFill>
            <a:schemeClr val="bg2"/>
          </a:solidFill>
          <a:ln w="28575">
            <a:solidFill>
              <a:srgbClr val="FF0000"/>
            </a:solidFill>
          </a:ln>
        </p:spPr>
        <p:txBody>
          <a:bodyPr wrap="square" rtlCol="0">
            <a:spAutoFit/>
          </a:bodyPr>
          <a:lstStyle/>
          <a:p>
            <a:r>
              <a:rPr lang="en-GB" dirty="0" smtClean="0">
                <a:solidFill>
                  <a:srgbClr val="FF0000"/>
                </a:solidFill>
              </a:rPr>
              <a:t>Typical PR prescription </a:t>
            </a:r>
          </a:p>
          <a:p>
            <a:r>
              <a:rPr lang="en-GB" dirty="0" smtClean="0">
                <a:solidFill>
                  <a:srgbClr val="FF0000"/>
                </a:solidFill>
              </a:rPr>
              <a:t>= 3 sets x 10 reps</a:t>
            </a:r>
            <a:endParaRPr lang="en-GB" dirty="0">
              <a:solidFill>
                <a:srgbClr val="FF0000"/>
              </a:solidFill>
            </a:endParaRPr>
          </a:p>
        </p:txBody>
      </p:sp>
      <p:cxnSp>
        <p:nvCxnSpPr>
          <p:cNvPr id="6" name="Straight Connector 5"/>
          <p:cNvCxnSpPr>
            <a:stCxn id="4" idx="1"/>
          </p:cNvCxnSpPr>
          <p:nvPr/>
        </p:nvCxnSpPr>
        <p:spPr>
          <a:xfrm flipH="1">
            <a:off x="6184900" y="2256087"/>
            <a:ext cx="876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24189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174" y="673100"/>
            <a:ext cx="9239174" cy="57341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Connector 4"/>
          <p:cNvCxnSpPr/>
          <p:nvPr/>
        </p:nvCxnSpPr>
        <p:spPr>
          <a:xfrm flipV="1">
            <a:off x="4241800" y="2628900"/>
            <a:ext cx="4349751" cy="1270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304800" y="3009900"/>
            <a:ext cx="8648700" cy="127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flipV="1">
            <a:off x="2730500" y="5562600"/>
            <a:ext cx="5956300" cy="127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549275" y="5981700"/>
            <a:ext cx="793432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9779000" y="-647700"/>
            <a:ext cx="63500" cy="2540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379354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Aerobic Prescription - FITT</a:t>
            </a:r>
            <a:endParaRPr lang="en-GB" dirty="0"/>
          </a:p>
        </p:txBody>
      </p:sp>
      <p:sp>
        <p:nvSpPr>
          <p:cNvPr id="3" name="Content Placeholder 2"/>
          <p:cNvSpPr>
            <a:spLocks noGrp="1"/>
          </p:cNvSpPr>
          <p:nvPr>
            <p:ph idx="1"/>
          </p:nvPr>
        </p:nvSpPr>
        <p:spPr>
          <a:xfrm>
            <a:off x="549274" y="1600200"/>
            <a:ext cx="8429626" cy="5054599"/>
          </a:xfrm>
        </p:spPr>
        <p:txBody>
          <a:bodyPr>
            <a:normAutofit fontScale="62500" lnSpcReduction="20000"/>
          </a:bodyPr>
          <a:lstStyle/>
          <a:p>
            <a:r>
              <a:rPr lang="en-GB" sz="4400" dirty="0" smtClean="0"/>
              <a:t>FITT principle</a:t>
            </a:r>
          </a:p>
          <a:p>
            <a:r>
              <a:rPr lang="en-GB" sz="4400" dirty="0" smtClean="0"/>
              <a:t>F = Frequency – 5 x week</a:t>
            </a:r>
          </a:p>
          <a:p>
            <a:r>
              <a:rPr lang="en-GB" sz="4400" dirty="0" smtClean="0"/>
              <a:t>I = Intensity  (more later)</a:t>
            </a:r>
          </a:p>
          <a:p>
            <a:r>
              <a:rPr lang="en-GB" sz="4400" dirty="0" smtClean="0"/>
              <a:t>T = Time – 30 </a:t>
            </a:r>
            <a:r>
              <a:rPr lang="en-GB" sz="4400" dirty="0" err="1" smtClean="0"/>
              <a:t>mins</a:t>
            </a:r>
            <a:r>
              <a:rPr lang="en-GB" sz="4400" dirty="0" smtClean="0"/>
              <a:t> ideally CONSTANT approach</a:t>
            </a:r>
          </a:p>
          <a:p>
            <a:r>
              <a:rPr lang="en-GB" sz="4400" dirty="0" smtClean="0"/>
              <a:t>T = Type – walking, cycling, rowing, stepper</a:t>
            </a:r>
            <a:endParaRPr lang="en-GB" sz="4400" dirty="0"/>
          </a:p>
          <a:p>
            <a:pPr marL="0" indent="0">
              <a:buNone/>
            </a:pPr>
            <a:r>
              <a:rPr lang="en-GB" sz="3200" i="1" dirty="0" smtClean="0"/>
              <a:t>N.B. – Walking – most user friendly exercise, its important to patients, and they can do it at home</a:t>
            </a:r>
          </a:p>
          <a:p>
            <a:pPr marL="0" indent="0">
              <a:buNone/>
            </a:pPr>
            <a:r>
              <a:rPr lang="en-GB" sz="3200" i="1" dirty="0" smtClean="0"/>
              <a:t>Other types of exercise will get you fitter, but walking is what you want to be doing</a:t>
            </a:r>
          </a:p>
          <a:p>
            <a:pPr marL="0" indent="0">
              <a:buNone/>
            </a:pPr>
            <a:r>
              <a:rPr lang="en-GB" sz="3200" i="1" dirty="0" smtClean="0"/>
              <a:t>Top Tip – Walking should be a major component in PR training</a:t>
            </a:r>
          </a:p>
          <a:p>
            <a:pPr marL="0" indent="0">
              <a:buNone/>
            </a:pPr>
            <a:endParaRPr lang="en-GB" i="1" dirty="0"/>
          </a:p>
        </p:txBody>
      </p:sp>
    </p:spTree>
    <p:extLst>
      <p:ext uri="{BB962C8B-B14F-4D97-AF65-F5344CB8AC3E}">
        <p14:creationId xmlns:p14="http://schemas.microsoft.com/office/powerpoint/2010/main" xmlns="" val="990941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7500"/>
            <a:ext cx="8999597" cy="56811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88938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884059" cy="4235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8700" y="4211396"/>
            <a:ext cx="5575300" cy="2651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5228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BTS PR Guidelines 2013</a:t>
            </a:r>
            <a:endParaRPr lang="en-GB"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76690"/>
            <a:ext cx="9194011" cy="3611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Connector 4"/>
          <p:cNvCxnSpPr/>
          <p:nvPr/>
        </p:nvCxnSpPr>
        <p:spPr>
          <a:xfrm>
            <a:off x="2247900" y="3898900"/>
            <a:ext cx="2870200"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524000" y="4318000"/>
            <a:ext cx="4368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908800" y="4318000"/>
            <a:ext cx="21463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1600" y="4699000"/>
            <a:ext cx="8953500" cy="2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1600" y="5092700"/>
            <a:ext cx="5613400" cy="2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1993900" y="3416300"/>
            <a:ext cx="3721099" cy="1066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6032500" y="1600200"/>
            <a:ext cx="1949450" cy="369332"/>
          </a:xfrm>
          <a:prstGeom prst="rect">
            <a:avLst/>
          </a:prstGeom>
          <a:noFill/>
          <a:ln w="28575">
            <a:solidFill>
              <a:srgbClr val="FF0000"/>
            </a:solidFill>
          </a:ln>
        </p:spPr>
        <p:txBody>
          <a:bodyPr wrap="square" rtlCol="0">
            <a:spAutoFit/>
          </a:bodyPr>
          <a:lstStyle/>
          <a:p>
            <a:r>
              <a:rPr lang="en-GB" dirty="0" smtClean="0"/>
              <a:t>3 sets x 10 reps</a:t>
            </a:r>
            <a:endParaRPr lang="en-GB" dirty="0"/>
          </a:p>
        </p:txBody>
      </p:sp>
      <p:cxnSp>
        <p:nvCxnSpPr>
          <p:cNvPr id="17" name="Straight Connector 16"/>
          <p:cNvCxnSpPr>
            <a:endCxn id="14" idx="0"/>
          </p:cNvCxnSpPr>
          <p:nvPr/>
        </p:nvCxnSpPr>
        <p:spPr>
          <a:xfrm flipH="1">
            <a:off x="3854450" y="1976690"/>
            <a:ext cx="3152775" cy="14396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8864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2524"/>
          </a:xfrm>
        </p:spPr>
        <p:txBody>
          <a:bodyPr/>
          <a:lstStyle/>
          <a:p>
            <a:r>
              <a:rPr lang="en-GB" sz="4000" dirty="0" smtClean="0"/>
              <a:t>Strength prescription for Weights</a:t>
            </a:r>
            <a:endParaRPr lang="en-GB" sz="4000" dirty="0"/>
          </a:p>
        </p:txBody>
      </p:sp>
      <p:sp>
        <p:nvSpPr>
          <p:cNvPr id="3" name="Content Placeholder 2"/>
          <p:cNvSpPr>
            <a:spLocks noGrp="1"/>
          </p:cNvSpPr>
          <p:nvPr>
            <p:ph idx="1"/>
          </p:nvPr>
        </p:nvSpPr>
        <p:spPr>
          <a:xfrm>
            <a:off x="650875" y="1244600"/>
            <a:ext cx="8042276" cy="5892799"/>
          </a:xfrm>
        </p:spPr>
        <p:txBody>
          <a:bodyPr/>
          <a:lstStyle/>
          <a:p>
            <a:r>
              <a:rPr lang="en-GB" sz="2800" dirty="0" smtClean="0"/>
              <a:t>What assessment? – 1 Rep Max or Maximal Isometric contraction</a:t>
            </a:r>
          </a:p>
          <a:p>
            <a:r>
              <a:rPr lang="en-GB" sz="2800" dirty="0" smtClean="0"/>
              <a:t>This is not feasible outside of a comprehensive gym environment</a:t>
            </a:r>
          </a:p>
          <a:p>
            <a:pPr marL="0" indent="0">
              <a:buNone/>
            </a:pPr>
            <a:r>
              <a:rPr lang="en-GB" sz="2800" u="sng" dirty="0" smtClean="0"/>
              <a:t>E.g. Quads – 1RM - equipment</a:t>
            </a:r>
          </a:p>
          <a:p>
            <a:pPr marL="0" indent="0">
              <a:buNone/>
            </a:pPr>
            <a:r>
              <a:rPr lang="en-GB" sz="2800" dirty="0" smtClean="0"/>
              <a:t>      - use quads bench with incremental weights</a:t>
            </a:r>
          </a:p>
          <a:p>
            <a:pPr marL="0" indent="0">
              <a:buNone/>
            </a:pPr>
            <a:r>
              <a:rPr lang="en-GB" sz="2800" dirty="0"/>
              <a:t> </a:t>
            </a:r>
            <a:r>
              <a:rPr lang="en-GB" sz="2800" dirty="0" smtClean="0"/>
              <a:t>      - isometric quads bench </a:t>
            </a:r>
          </a:p>
          <a:p>
            <a:pPr marL="0" indent="0">
              <a:buNone/>
            </a:pPr>
            <a:r>
              <a:rPr lang="en-GB" sz="2800" u="sng" dirty="0" smtClean="0"/>
              <a:t>E.g. Biceps – 1RM – equipment</a:t>
            </a:r>
          </a:p>
          <a:p>
            <a:pPr marL="0" indent="0">
              <a:buNone/>
            </a:pPr>
            <a:r>
              <a:rPr lang="en-GB" sz="2800" dirty="0"/>
              <a:t>	</a:t>
            </a:r>
            <a:r>
              <a:rPr lang="en-GB" sz="2800" dirty="0" smtClean="0"/>
              <a:t>- free weights, biceps bench</a:t>
            </a:r>
          </a:p>
          <a:p>
            <a:pPr marL="0" indent="0">
              <a:buNone/>
            </a:pPr>
            <a:endParaRPr lang="en-GB" dirty="0"/>
          </a:p>
        </p:txBody>
      </p:sp>
    </p:spTree>
    <p:extLst>
      <p:ext uri="{BB962C8B-B14F-4D97-AF65-F5344CB8AC3E}">
        <p14:creationId xmlns:p14="http://schemas.microsoft.com/office/powerpoint/2010/main" xmlns="" val="1793348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1076"/>
            <a:ext cx="8042276" cy="984624"/>
          </a:xfrm>
        </p:spPr>
        <p:txBody>
          <a:bodyPr/>
          <a:lstStyle/>
          <a:p>
            <a:r>
              <a:rPr lang="en-GB" sz="3600" dirty="0" smtClean="0"/>
              <a:t>Strength Assessment in the field</a:t>
            </a:r>
            <a:endParaRPr lang="en-GB" sz="3600" dirty="0"/>
          </a:p>
        </p:txBody>
      </p:sp>
      <p:sp>
        <p:nvSpPr>
          <p:cNvPr id="3" name="Content Placeholder 2"/>
          <p:cNvSpPr>
            <a:spLocks noGrp="1"/>
          </p:cNvSpPr>
          <p:nvPr>
            <p:ph idx="1"/>
          </p:nvPr>
        </p:nvSpPr>
        <p:spPr>
          <a:xfrm>
            <a:off x="549275" y="1600200"/>
            <a:ext cx="8042276" cy="5054599"/>
          </a:xfrm>
        </p:spPr>
        <p:txBody>
          <a:bodyPr>
            <a:normAutofit lnSpcReduction="10000"/>
          </a:bodyPr>
          <a:lstStyle/>
          <a:p>
            <a:r>
              <a:rPr lang="en-GB" dirty="0" smtClean="0"/>
              <a:t>If you cannot perform 1RM then alternatives need to be sought</a:t>
            </a:r>
          </a:p>
          <a:p>
            <a:r>
              <a:rPr lang="en-GB" dirty="0" smtClean="0"/>
              <a:t>Evidence specifically in PR scant for field based programmes – but more evidence in ‘</a:t>
            </a:r>
            <a:r>
              <a:rPr lang="en-GB" dirty="0" err="1" smtClean="0"/>
              <a:t>normals</a:t>
            </a:r>
            <a:r>
              <a:rPr lang="en-GB" dirty="0" smtClean="0"/>
              <a:t>’ and elderly populations which can be applied to PR population</a:t>
            </a:r>
          </a:p>
          <a:p>
            <a:r>
              <a:rPr lang="en-GB" b="1" dirty="0" smtClean="0">
                <a:solidFill>
                  <a:srgbClr val="FF0000"/>
                </a:solidFill>
              </a:rPr>
              <a:t>If cannot perform 1RM, then a 6-12 i.e. ’10’ Rep Max (muscle exhaustion) is suitable with a perceived exertion of BORG/RPE 4-6</a:t>
            </a:r>
          </a:p>
          <a:p>
            <a:pPr marL="0" indent="0">
              <a:buNone/>
            </a:pPr>
            <a:r>
              <a:rPr lang="en-GB" i="1" dirty="0" smtClean="0">
                <a:solidFill>
                  <a:srgbClr val="FF0000"/>
                </a:solidFill>
              </a:rPr>
              <a:t>Top Tip – choose a weight – can they lift it for 10 reps and complain of muscle exhaustion? Great – keep this weight and prescribe 3 sets of 10</a:t>
            </a:r>
            <a:endParaRPr lang="en-GB" i="1" dirty="0">
              <a:solidFill>
                <a:srgbClr val="FF0000"/>
              </a:solidFill>
            </a:endParaRPr>
          </a:p>
        </p:txBody>
      </p:sp>
    </p:spTree>
    <p:extLst>
      <p:ext uri="{BB962C8B-B14F-4D97-AF65-F5344CB8AC3E}">
        <p14:creationId xmlns:p14="http://schemas.microsoft.com/office/powerpoint/2010/main" xmlns="" val="660175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Prescription after 1RM </a:t>
            </a:r>
            <a:br>
              <a:rPr lang="en-GB" dirty="0" smtClean="0"/>
            </a:br>
            <a:r>
              <a:rPr lang="en-GB" dirty="0" smtClean="0"/>
              <a:t>or 6-12 (‘10’)RM established</a:t>
            </a:r>
            <a:endParaRPr lang="en-GB" dirty="0"/>
          </a:p>
        </p:txBody>
      </p:sp>
      <p:sp>
        <p:nvSpPr>
          <p:cNvPr id="3" name="Content Placeholder 2"/>
          <p:cNvSpPr>
            <a:spLocks noGrp="1"/>
          </p:cNvSpPr>
          <p:nvPr>
            <p:ph idx="1"/>
          </p:nvPr>
        </p:nvSpPr>
        <p:spPr>
          <a:xfrm>
            <a:off x="549275" y="1444532"/>
            <a:ext cx="8042276" cy="5210268"/>
          </a:xfrm>
        </p:spPr>
        <p:txBody>
          <a:bodyPr>
            <a:noAutofit/>
          </a:bodyPr>
          <a:lstStyle/>
          <a:p>
            <a:pPr marL="0" indent="0">
              <a:buNone/>
            </a:pPr>
            <a:r>
              <a:rPr lang="en-GB" sz="1800" dirty="0" smtClean="0"/>
              <a:t>	= </a:t>
            </a:r>
            <a:r>
              <a:rPr lang="en-GB" sz="1800" dirty="0"/>
              <a:t>2-4 sets at 6-12 reps of 50-80% </a:t>
            </a:r>
            <a:r>
              <a:rPr lang="en-GB" sz="1800" b="1" u="sng" dirty="0"/>
              <a:t>1 Rep </a:t>
            </a:r>
            <a:r>
              <a:rPr lang="en-GB" sz="1800" dirty="0" smtClean="0"/>
              <a:t>Max   </a:t>
            </a:r>
          </a:p>
          <a:p>
            <a:pPr marL="0" indent="0">
              <a:buNone/>
            </a:pPr>
            <a:r>
              <a:rPr lang="en-GB" sz="1800" dirty="0"/>
              <a:t> </a:t>
            </a:r>
            <a:r>
              <a:rPr lang="en-GB" sz="1800" dirty="0" smtClean="0"/>
              <a:t>                 2-4 sets of OR –  </a:t>
            </a:r>
            <a:r>
              <a:rPr lang="en-GB" sz="1800" b="1" u="sng" dirty="0" smtClean="0"/>
              <a:t>6-12 i.e. ‘10’ Rep Max</a:t>
            </a:r>
            <a:r>
              <a:rPr lang="en-GB" sz="1800" dirty="0" smtClean="0"/>
              <a:t> </a:t>
            </a:r>
            <a:r>
              <a:rPr lang="en-GB" sz="1800" b="1" u="sng" dirty="0" smtClean="0"/>
              <a:t>(muscle exhaustion) </a:t>
            </a:r>
          </a:p>
          <a:p>
            <a:pPr marL="0" indent="0">
              <a:buNone/>
            </a:pPr>
            <a:r>
              <a:rPr lang="en-GB" sz="1800" dirty="0"/>
              <a:t> </a:t>
            </a:r>
            <a:r>
              <a:rPr lang="en-GB" sz="1800" dirty="0" smtClean="0"/>
              <a:t>                 should feel like BORG / RPE / OMNI 4-6,  </a:t>
            </a:r>
            <a:endParaRPr lang="en-GB" sz="1800" b="1" u="sng" dirty="0" smtClean="0"/>
          </a:p>
          <a:p>
            <a:pPr marL="0" indent="0">
              <a:buNone/>
            </a:pPr>
            <a:r>
              <a:rPr lang="en-GB" sz="1800" b="1" dirty="0" smtClean="0">
                <a:solidFill>
                  <a:srgbClr val="FF0000"/>
                </a:solidFill>
              </a:rPr>
              <a:t>So, why not be easy and say 3 sets of 10! </a:t>
            </a:r>
            <a:r>
              <a:rPr lang="en-GB" sz="1800" dirty="0" smtClean="0"/>
              <a:t>As a typical starting prescription and adapt it if required for individuals who cannot hope to do this at all</a:t>
            </a:r>
          </a:p>
          <a:p>
            <a:pPr marL="0" indent="0">
              <a:buNone/>
            </a:pPr>
            <a:r>
              <a:rPr lang="en-GB" sz="1800" dirty="0" smtClean="0">
                <a:solidFill>
                  <a:srgbClr val="FF0000"/>
                </a:solidFill>
              </a:rPr>
              <a:t>So – again – prescription is 3 sets of 10 reps</a:t>
            </a:r>
            <a:r>
              <a:rPr lang="en-GB" sz="1800" dirty="0" smtClean="0"/>
              <a:t>, which may not be possible, but that is always the AIM – the documentation shows the reality of what they can do</a:t>
            </a:r>
          </a:p>
          <a:p>
            <a:pPr marL="0" indent="0">
              <a:buNone/>
            </a:pPr>
            <a:r>
              <a:rPr lang="en-GB" sz="1800" dirty="0"/>
              <a:t>If they can only do 2 sets of x weight for 4 reps</a:t>
            </a:r>
            <a:r>
              <a:rPr lang="en-GB" sz="1800" dirty="0" smtClean="0"/>
              <a:t>, it is too heavy so try a lower weight and do the 10RM test </a:t>
            </a:r>
          </a:p>
          <a:p>
            <a:pPr marL="0" indent="0">
              <a:buNone/>
            </a:pPr>
            <a:r>
              <a:rPr lang="en-GB" sz="1800" dirty="0" smtClean="0"/>
              <a:t>Always keep the </a:t>
            </a:r>
            <a:r>
              <a:rPr lang="en-GB" sz="1800" dirty="0"/>
              <a:t>AIM at 3 sets of 10 until they can reach it, but record what they can do </a:t>
            </a:r>
          </a:p>
        </p:txBody>
      </p:sp>
    </p:spTree>
    <p:extLst>
      <p:ext uri="{BB962C8B-B14F-4D97-AF65-F5344CB8AC3E}">
        <p14:creationId xmlns:p14="http://schemas.microsoft.com/office/powerpoint/2010/main" xmlns="" val="1969077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 descr="Figure 1"/>
          <p:cNvPicPr>
            <a:picLocks noGrp="1" noChangeAspect="1"/>
          </p:cNvPicPr>
          <p:nvPr>
            <p:ph type="pic" idx="1"/>
          </p:nvPr>
        </p:nvPicPr>
        <p:blipFill>
          <a:blip r:embed="rId2" cstate="print"/>
          <a:stretch>
            <a:fillRect/>
          </a:stretch>
        </p:blipFill>
        <p:spPr>
          <a:xfrm>
            <a:off x="357339" y="884124"/>
            <a:ext cx="8481861" cy="4297476"/>
          </a:xfrm>
          <a:ln>
            <a:noFill/>
          </a:ln>
        </p:spPr>
      </p:pic>
      <p:sp>
        <p:nvSpPr>
          <p:cNvPr id="4" name="Rectangle 2"/>
          <p:cNvSpPr>
            <a:spLocks noGrp="1"/>
          </p:cNvSpPr>
          <p:nvPr>
            <p:ph type="body" sz="half" idx="2"/>
          </p:nvPr>
        </p:nvSpPr>
        <p:spPr>
          <a:xfrm>
            <a:off x="357339" y="304800"/>
            <a:ext cx="6324600" cy="1524000"/>
          </a:xfrm>
        </p:spPr>
        <p:txBody>
          <a:bodyPr anchor="b">
            <a:normAutofit/>
          </a:bodyPr>
          <a:lstStyle/>
          <a:p>
            <a:r>
              <a:rPr lang="en-US" sz="2800" b="1" u="sng" dirty="0" smtClean="0"/>
              <a:t>OMNI-Resistance Exercise Scale (OMNI-RES) of perceived exertion</a:t>
            </a:r>
            <a:r>
              <a:rPr lang="en-US" sz="2800" dirty="0" smtClean="0"/>
              <a:t>.</a:t>
            </a:r>
            <a:br>
              <a:rPr lang="en-US" sz="2800" dirty="0" smtClean="0"/>
            </a:br>
            <a:endParaRPr lang="en-US" sz="2800" dirty="0"/>
          </a:p>
        </p:txBody>
      </p:sp>
      <p:sp>
        <p:nvSpPr>
          <p:cNvPr id="5" name="Footer Placeholder 4"/>
          <p:cNvSpPr>
            <a:spLocks noGrp="1"/>
          </p:cNvSpPr>
          <p:nvPr>
            <p:ph type="ftr" sz="quarter" idx="11"/>
          </p:nvPr>
        </p:nvSpPr>
        <p:spPr/>
        <p:txBody>
          <a:bodyPr/>
          <a:lstStyle/>
          <a:p>
            <a:r>
              <a:rPr lang="en-US" smtClean="0"/>
              <a:t>Copyright © 2017 Medicine &amp; Science in Sports &amp; Exercise. Published by Lippincott Williams &amp; Wilkins.</a:t>
            </a:r>
            <a:endParaRPr lang="en-US" dirty="0"/>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smtClean="0"/>
              <a:pPr/>
              <a:t>36</a:t>
            </a:fld>
            <a:endParaRPr lang="en-US" dirty="0"/>
          </a:p>
        </p:txBody>
      </p:sp>
      <p:sp>
        <p:nvSpPr>
          <p:cNvPr id="7" name="Text Placeholder 6"/>
          <p:cNvSpPr>
            <a:spLocks noGrp="1"/>
          </p:cNvSpPr>
          <p:nvPr>
            <p:ph type="body" sz="half" idx="13"/>
          </p:nvPr>
        </p:nvSpPr>
        <p:spPr>
          <a:xfrm>
            <a:off x="6477000" y="4800600"/>
            <a:ext cx="2438400" cy="1831502"/>
          </a:xfrm>
          <a:solidFill>
            <a:schemeClr val="bg1"/>
          </a:solidFill>
        </p:spPr>
        <p:txBody>
          <a:bodyPr>
            <a:normAutofit fontScale="70000" lnSpcReduction="20000"/>
          </a:bodyPr>
          <a:lstStyle/>
          <a:p>
            <a:r>
              <a:rPr lang="en-US" sz="1200" b="1" u="sng" dirty="0" smtClean="0">
                <a:hlinkClick r:id="rId3" action="ppaction://hlinkfile"/>
              </a:rPr>
              <a:t>Concurrent Validation of the OMNI Perceived Exertion Scale for Resistance Exercise</a:t>
            </a:r>
            <a:r>
              <a:rPr lang="en-US" b="1" u="sng" dirty="0" smtClean="0"/>
              <a:t>
            </a:t>
            </a:r>
          </a:p>
          <a:p>
            <a:r>
              <a:rPr lang="en-US" dirty="0" err="1" smtClean="0"/>
              <a:t>ROBERTSON, ROBERT J.; GOSS, FREDRIC L.; RUTKOWSKI, JASON; LENZ, BROOKE; DIXON, CURT; TIMMER, JEFFREY; FRAZEE, KRISI; DUBE, JOHN; ANDREACCI, JOSEPH</a:t>
            </a:r>
            <a:endParaRPr lang="en-US" dirty="0" smtClean="0"/>
          </a:p>
          <a:p>
            <a:r>
              <a:rPr lang="en-US" sz="1300" dirty="0" smtClean="0"/>
              <a:t>Medicine &amp; Science in Sports &amp; Exercise. 35(2):333-341, February 2003</a:t>
            </a:r>
            <a:r>
              <a:rPr lang="en-US" sz="1200" dirty="0" smtClean="0"/>
              <a:t>.</a:t>
            </a:r>
          </a:p>
          <a:p>
            <a:endParaRPr lang="en-US" dirty="0"/>
          </a:p>
        </p:txBody>
      </p:sp>
      <p:sp>
        <p:nvSpPr>
          <p:cNvPr id="8" name="Title 7"/>
          <p:cNvSpPr>
            <a:spLocks noGrp="1"/>
          </p:cNvSpPr>
          <p:nvPr>
            <p:ph type="title"/>
          </p:nvPr>
        </p:nvSpPr>
        <p:spPr>
          <a:xfrm>
            <a:off x="8458200" y="170133"/>
            <a:ext cx="228600" cy="134667"/>
          </a:xfrm>
        </p:spPr>
        <p:txBody>
          <a:bodyPr>
            <a:normAutofit fontScale="90000"/>
          </a:bodyPr>
          <a:lstStyle/>
          <a:p>
            <a:endParaRPr lang="en-GB" dirty="0"/>
          </a:p>
        </p:txBody>
      </p:sp>
      <p:sp>
        <p:nvSpPr>
          <p:cNvPr id="9" name="Rectangle 8"/>
          <p:cNvSpPr/>
          <p:nvPr/>
        </p:nvSpPr>
        <p:spPr>
          <a:xfrm>
            <a:off x="2286000" y="4953000"/>
            <a:ext cx="3657600" cy="1446550"/>
          </a:xfrm>
          <a:prstGeom prst="rect">
            <a:avLst/>
          </a:prstGeom>
          <a:solidFill>
            <a:schemeClr val="bg1"/>
          </a:solidFill>
        </p:spPr>
        <p:txBody>
          <a:bodyPr wrap="square">
            <a:spAutoFit/>
          </a:bodyPr>
          <a:lstStyle/>
          <a:p>
            <a:r>
              <a:rPr lang="en-GB" sz="1200" b="1" dirty="0">
                <a:hlinkClick r:id="rId4" tooltip="Control of Resistance Training Intensity by the Omni Perceived Exertion Scale"/>
              </a:rPr>
              <a:t>Control of Resistance Training Intensity by the Omni Perceived Exertion Scale</a:t>
            </a:r>
            <a:endParaRPr lang="en-GB" sz="1200" b="1" dirty="0"/>
          </a:p>
          <a:p>
            <a:r>
              <a:rPr lang="en-GB" sz="1000" dirty="0" err="1"/>
              <a:t>Naclerio</a:t>
            </a:r>
            <a:r>
              <a:rPr lang="en-GB" sz="1000" dirty="0"/>
              <a:t>, Fernando; Rodríguez-</a:t>
            </a:r>
            <a:r>
              <a:rPr lang="en-GB" sz="1000" dirty="0" err="1"/>
              <a:t>Romo</a:t>
            </a:r>
            <a:r>
              <a:rPr lang="en-GB" sz="1000" dirty="0"/>
              <a:t>, Gabriel; </a:t>
            </a:r>
            <a:r>
              <a:rPr lang="en-GB" sz="1000" dirty="0" err="1"/>
              <a:t>Barriopedro</a:t>
            </a:r>
            <a:r>
              <a:rPr lang="en-GB" sz="1000" dirty="0"/>
              <a:t>-Moro, Maria I; More </a:t>
            </a:r>
          </a:p>
          <a:p>
            <a:r>
              <a:rPr lang="en-GB" sz="1000" dirty="0" err="1"/>
              <a:t>Naclerio</a:t>
            </a:r>
            <a:r>
              <a:rPr lang="en-GB" sz="1000" dirty="0"/>
              <a:t>, Fernando; Rodríguez-</a:t>
            </a:r>
            <a:r>
              <a:rPr lang="en-GB" sz="1000" dirty="0" err="1"/>
              <a:t>Romo</a:t>
            </a:r>
            <a:r>
              <a:rPr lang="en-GB" sz="1000" dirty="0"/>
              <a:t>, Gabriel; </a:t>
            </a:r>
            <a:r>
              <a:rPr lang="en-GB" sz="1000" dirty="0" err="1"/>
              <a:t>Barriopedro</a:t>
            </a:r>
            <a:r>
              <a:rPr lang="en-GB" sz="1000" dirty="0"/>
              <a:t>-Moro, Maria I; Jiménez, Alfonso; </a:t>
            </a:r>
            <a:r>
              <a:rPr lang="en-GB" sz="1000" dirty="0" err="1"/>
              <a:t>Alvar</a:t>
            </a:r>
            <a:r>
              <a:rPr lang="en-GB" sz="1000" dirty="0"/>
              <a:t>, Brent A; Triplett, N Travis Less </a:t>
            </a:r>
          </a:p>
          <a:p>
            <a:r>
              <a:rPr lang="en-GB" sz="1200" dirty="0"/>
              <a:t>Journal of Strength &amp; Conditioning Research . 25(7):1879-1888, July 2011. </a:t>
            </a:r>
            <a:endParaRPr lang="en-GB" sz="1200" dirty="0">
              <a:effectLst/>
            </a:endParaRPr>
          </a:p>
        </p:txBody>
      </p:sp>
    </p:spTree>
    <p:extLst>
      <p:ext uri="{BB962C8B-B14F-4D97-AF65-F5344CB8AC3E}">
        <p14:creationId xmlns:p14="http://schemas.microsoft.com/office/powerpoint/2010/main" xmlns="" val="3571982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of Weight exercises</a:t>
            </a:r>
            <a:endParaRPr lang="en-GB" dirty="0"/>
          </a:p>
        </p:txBody>
      </p:sp>
      <p:sp>
        <p:nvSpPr>
          <p:cNvPr id="3" name="Content Placeholder 2"/>
          <p:cNvSpPr>
            <a:spLocks noGrp="1"/>
          </p:cNvSpPr>
          <p:nvPr>
            <p:ph idx="1"/>
          </p:nvPr>
        </p:nvSpPr>
        <p:spPr/>
        <p:txBody>
          <a:bodyPr/>
          <a:lstStyle/>
          <a:p>
            <a:pPr marL="0" indent="0">
              <a:buNone/>
            </a:pPr>
            <a:r>
              <a:rPr lang="en-GB" dirty="0"/>
              <a:t>If they can easily do 3 sets of x weight for 10 reps for 2 classes  – INCREASE </a:t>
            </a:r>
            <a:r>
              <a:rPr lang="en-GB" dirty="0" smtClean="0"/>
              <a:t>weight  </a:t>
            </a:r>
          </a:p>
          <a:p>
            <a:pPr marL="0" indent="0">
              <a:buNone/>
            </a:pPr>
            <a:r>
              <a:rPr lang="en-GB" dirty="0" smtClean="0"/>
              <a:t>Re-prescribe </a:t>
            </a:r>
            <a:r>
              <a:rPr lang="en-GB" dirty="0"/>
              <a:t>as target is 3 sets of 10 reps, but in reality they can only do 3 sets of 4 reps  - keep this prescription until they can do </a:t>
            </a:r>
            <a:r>
              <a:rPr lang="en-GB" dirty="0" smtClean="0"/>
              <a:t>it</a:t>
            </a:r>
          </a:p>
          <a:p>
            <a:pPr marL="0" indent="0">
              <a:buNone/>
            </a:pPr>
            <a:r>
              <a:rPr lang="en-GB" dirty="0" smtClean="0">
                <a:solidFill>
                  <a:srgbClr val="FF0000"/>
                </a:solidFill>
              </a:rPr>
              <a:t>RESTS between each set – Important </a:t>
            </a:r>
            <a:r>
              <a:rPr lang="en-GB" dirty="0" smtClean="0"/>
              <a:t>due to metabolic, hormonal changes within muscle – rest is required – </a:t>
            </a:r>
            <a:r>
              <a:rPr lang="en-GB" dirty="0" smtClean="0">
                <a:solidFill>
                  <a:srgbClr val="FF0000"/>
                </a:solidFill>
              </a:rPr>
              <a:t>usually 1-2mins </a:t>
            </a:r>
            <a:r>
              <a:rPr lang="en-GB" dirty="0" smtClean="0"/>
              <a:t>between sets get the best results</a:t>
            </a:r>
            <a:endParaRPr lang="en-GB" dirty="0"/>
          </a:p>
          <a:p>
            <a:endParaRPr lang="en-GB" dirty="0"/>
          </a:p>
        </p:txBody>
      </p:sp>
    </p:spTree>
    <p:extLst>
      <p:ext uri="{BB962C8B-B14F-4D97-AF65-F5344CB8AC3E}">
        <p14:creationId xmlns:p14="http://schemas.microsoft.com/office/powerpoint/2010/main" xmlns="" val="1133884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94385147"/>
              </p:ext>
            </p:extLst>
          </p:nvPr>
        </p:nvGraphicFramePr>
        <p:xfrm>
          <a:off x="1358900" y="1273175"/>
          <a:ext cx="6692903" cy="2678430"/>
        </p:xfrm>
        <a:graphic>
          <a:graphicData uri="http://schemas.openxmlformats.org/drawingml/2006/table">
            <a:tbl>
              <a:tblPr firstRow="1" bandRow="1">
                <a:tableStyleId>{5C22544A-7EE6-4342-B048-85BDC9FD1C3A}</a:tableStyleId>
              </a:tblPr>
              <a:tblGrid>
                <a:gridCol w="956129"/>
                <a:gridCol w="956129"/>
                <a:gridCol w="956129"/>
                <a:gridCol w="956129"/>
                <a:gridCol w="956129"/>
                <a:gridCol w="956129"/>
                <a:gridCol w="956129"/>
              </a:tblGrid>
              <a:tr h="622300">
                <a:tc gridSpan="7">
                  <a:txBody>
                    <a:bodyPr/>
                    <a:lstStyle/>
                    <a:p>
                      <a:r>
                        <a:rPr lang="en-GB" dirty="0" smtClean="0"/>
                        <a:t>AIM (Prescription = 3 sets of 10 reps at 2kg)</a:t>
                      </a:r>
                    </a:p>
                    <a:p>
                      <a:r>
                        <a:rPr lang="en-GB" dirty="0" smtClean="0"/>
                        <a:t>Rest between each set</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622300">
                <a:tc>
                  <a:txBody>
                    <a:bodyPr/>
                    <a:lstStyle/>
                    <a:p>
                      <a:r>
                        <a:rPr lang="en-GB" dirty="0" smtClean="0"/>
                        <a:t>Mon</a:t>
                      </a:r>
                      <a:endParaRPr lang="en-GB" dirty="0"/>
                    </a:p>
                  </a:txBody>
                  <a:tcPr/>
                </a:tc>
                <a:tc>
                  <a:txBody>
                    <a:bodyPr/>
                    <a:lstStyle/>
                    <a:p>
                      <a:r>
                        <a:rPr lang="en-GB" dirty="0" smtClean="0"/>
                        <a:t>Tue</a:t>
                      </a:r>
                      <a:endParaRPr lang="en-GB" dirty="0"/>
                    </a:p>
                  </a:txBody>
                  <a:tcPr/>
                </a:tc>
                <a:tc>
                  <a:txBody>
                    <a:bodyPr/>
                    <a:lstStyle/>
                    <a:p>
                      <a:r>
                        <a:rPr lang="en-GB" dirty="0" smtClean="0"/>
                        <a:t>Wed</a:t>
                      </a:r>
                      <a:endParaRPr lang="en-GB" dirty="0"/>
                    </a:p>
                  </a:txBody>
                  <a:tcPr/>
                </a:tc>
                <a:tc>
                  <a:txBody>
                    <a:bodyPr/>
                    <a:lstStyle/>
                    <a:p>
                      <a:r>
                        <a:rPr lang="en-GB" dirty="0" err="1" smtClean="0"/>
                        <a:t>Thur</a:t>
                      </a:r>
                      <a:endParaRPr lang="en-GB" dirty="0"/>
                    </a:p>
                  </a:txBody>
                  <a:tcPr/>
                </a:tc>
                <a:tc>
                  <a:txBody>
                    <a:bodyPr/>
                    <a:lstStyle/>
                    <a:p>
                      <a:r>
                        <a:rPr lang="en-GB" dirty="0" smtClean="0"/>
                        <a:t>Fri</a:t>
                      </a:r>
                      <a:endParaRPr lang="en-GB" dirty="0"/>
                    </a:p>
                  </a:txBody>
                  <a:tcPr/>
                </a:tc>
                <a:tc>
                  <a:txBody>
                    <a:bodyPr/>
                    <a:lstStyle/>
                    <a:p>
                      <a:endParaRPr lang="en-GB"/>
                    </a:p>
                  </a:txBody>
                  <a:tcPr/>
                </a:tc>
                <a:tc>
                  <a:txBody>
                    <a:bodyPr/>
                    <a:lstStyle/>
                    <a:p>
                      <a:endParaRPr lang="en-GB"/>
                    </a:p>
                  </a:txBody>
                  <a:tcPr/>
                </a:tc>
              </a:tr>
              <a:tr h="1416050">
                <a:tc>
                  <a:txBody>
                    <a:bodyPr/>
                    <a:lstStyle/>
                    <a:p>
                      <a:r>
                        <a:rPr lang="en-GB" dirty="0" smtClean="0"/>
                        <a:t>1 x 10</a:t>
                      </a:r>
                    </a:p>
                    <a:p>
                      <a:r>
                        <a:rPr lang="en-GB" dirty="0" smtClean="0"/>
                        <a:t>1 x 8</a:t>
                      </a:r>
                    </a:p>
                    <a:p>
                      <a:r>
                        <a:rPr lang="en-GB" dirty="0" smtClean="0"/>
                        <a:t>1 x 4</a:t>
                      </a:r>
                    </a:p>
                  </a:txBody>
                  <a:tcPr/>
                </a:tc>
                <a:tc>
                  <a:txBody>
                    <a:bodyPr/>
                    <a:lstStyle/>
                    <a:p>
                      <a:endParaRPr lang="en-GB"/>
                    </a:p>
                  </a:txBody>
                  <a:tcPr/>
                </a:tc>
                <a:tc>
                  <a:txBody>
                    <a:bodyPr/>
                    <a:lstStyle/>
                    <a:p>
                      <a:r>
                        <a:rPr lang="en-GB" dirty="0" smtClean="0"/>
                        <a:t>1 x 10</a:t>
                      </a:r>
                    </a:p>
                    <a:p>
                      <a:r>
                        <a:rPr lang="en-GB" dirty="0" smtClean="0"/>
                        <a:t>1 x 10</a:t>
                      </a:r>
                    </a:p>
                    <a:p>
                      <a:r>
                        <a:rPr lang="en-GB" dirty="0" smtClean="0"/>
                        <a:t>1 x 6</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TextBox 2"/>
          <p:cNvSpPr txBox="1"/>
          <p:nvPr/>
        </p:nvSpPr>
        <p:spPr>
          <a:xfrm>
            <a:off x="1739900" y="622300"/>
            <a:ext cx="5651500" cy="369332"/>
          </a:xfrm>
          <a:prstGeom prst="rect">
            <a:avLst/>
          </a:prstGeom>
          <a:noFill/>
        </p:spPr>
        <p:txBody>
          <a:bodyPr wrap="square" rtlCol="0">
            <a:spAutoFit/>
          </a:bodyPr>
          <a:lstStyle/>
          <a:p>
            <a:r>
              <a:rPr lang="en-GB" dirty="0" smtClean="0"/>
              <a:t>Biceps Curl – weight 2kg</a:t>
            </a:r>
            <a:endParaRPr lang="en-GB" dirty="0"/>
          </a:p>
        </p:txBody>
      </p:sp>
      <p:sp>
        <p:nvSpPr>
          <p:cNvPr id="4" name="TextBox 3"/>
          <p:cNvSpPr txBox="1"/>
          <p:nvPr/>
        </p:nvSpPr>
        <p:spPr>
          <a:xfrm>
            <a:off x="1162050" y="3933825"/>
            <a:ext cx="6807200" cy="2677656"/>
          </a:xfrm>
          <a:prstGeom prst="rect">
            <a:avLst/>
          </a:prstGeom>
          <a:noFill/>
        </p:spPr>
        <p:txBody>
          <a:bodyPr wrap="square" rtlCol="0">
            <a:spAutoFit/>
          </a:bodyPr>
          <a:lstStyle/>
          <a:p>
            <a:r>
              <a:rPr lang="en-GB" sz="2800" dirty="0" smtClean="0"/>
              <a:t>Once they can do 3 sets of 10 reps on 2 classes – INCREASE weight</a:t>
            </a:r>
          </a:p>
          <a:p>
            <a:endParaRPr lang="en-GB" sz="2800" dirty="0"/>
          </a:p>
          <a:p>
            <a:r>
              <a:rPr lang="en-GB" sz="2800" dirty="0" smtClean="0"/>
              <a:t>Avoid combining ex into 1 block of 30 – keep sets and reps theme within accepted parameters </a:t>
            </a:r>
            <a:endParaRPr lang="en-GB" sz="2800" dirty="0"/>
          </a:p>
        </p:txBody>
      </p:sp>
    </p:spTree>
    <p:extLst>
      <p:ext uri="{BB962C8B-B14F-4D97-AF65-F5344CB8AC3E}">
        <p14:creationId xmlns:p14="http://schemas.microsoft.com/office/powerpoint/2010/main" xmlns="" val="2069745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802039781"/>
              </p:ext>
            </p:extLst>
          </p:nvPr>
        </p:nvGraphicFramePr>
        <p:xfrm>
          <a:off x="301625" y="749300"/>
          <a:ext cx="9024938" cy="5894388"/>
        </p:xfrm>
        <a:graphic>
          <a:graphicData uri="http://schemas.openxmlformats.org/presentationml/2006/ole">
            <p:oleObj spid="_x0000_s5132" name="Document" r:id="rId3" imgW="9024980" imgH="5894702" progId="Word.Document.12">
              <p:embed/>
            </p:oleObj>
          </a:graphicData>
        </a:graphic>
      </p:graphicFrame>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1625" y="305243"/>
            <a:ext cx="10204451" cy="354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4368800" y="482600"/>
            <a:ext cx="2311400" cy="24765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74144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 class and ‘homework’</a:t>
            </a:r>
            <a:endParaRPr lang="en-GB" dirty="0"/>
          </a:p>
        </p:txBody>
      </p:sp>
      <p:sp>
        <p:nvSpPr>
          <p:cNvPr id="3" name="Content Placeholder 2"/>
          <p:cNvSpPr>
            <a:spLocks noGrp="1"/>
          </p:cNvSpPr>
          <p:nvPr>
            <p:ph idx="1"/>
          </p:nvPr>
        </p:nvSpPr>
        <p:spPr>
          <a:xfrm>
            <a:off x="549275" y="2120900"/>
            <a:ext cx="8042276" cy="5156199"/>
          </a:xfrm>
        </p:spPr>
        <p:txBody>
          <a:bodyPr/>
          <a:lstStyle/>
          <a:p>
            <a:r>
              <a:rPr lang="en-GB" dirty="0" smtClean="0"/>
              <a:t>F – Class = 2 x week</a:t>
            </a:r>
          </a:p>
          <a:p>
            <a:pPr marL="0" indent="0">
              <a:buNone/>
            </a:pPr>
            <a:r>
              <a:rPr lang="en-GB" dirty="0"/>
              <a:t> </a:t>
            </a:r>
            <a:r>
              <a:rPr lang="en-GB" dirty="0" smtClean="0"/>
              <a:t>          ‘Homework’ = 3 x week extra – so exercise diaries </a:t>
            </a:r>
          </a:p>
          <a:p>
            <a:pPr marL="0" indent="0">
              <a:buNone/>
            </a:pPr>
            <a:r>
              <a:rPr lang="en-GB" dirty="0"/>
              <a:t> </a:t>
            </a:r>
            <a:r>
              <a:rPr lang="en-GB" dirty="0" smtClean="0"/>
              <a:t>                                                            required</a:t>
            </a:r>
          </a:p>
        </p:txBody>
      </p:sp>
    </p:spTree>
    <p:extLst>
      <p:ext uri="{BB962C8B-B14F-4D97-AF65-F5344CB8AC3E}">
        <p14:creationId xmlns:p14="http://schemas.microsoft.com/office/powerpoint/2010/main" xmlns="" val="3331349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Non-weight resistance exercises</a:t>
            </a:r>
            <a:endParaRPr lang="en-GB" dirty="0"/>
          </a:p>
        </p:txBody>
      </p:sp>
      <p:sp>
        <p:nvSpPr>
          <p:cNvPr id="3" name="Content Placeholder 2"/>
          <p:cNvSpPr>
            <a:spLocks noGrp="1"/>
          </p:cNvSpPr>
          <p:nvPr>
            <p:ph idx="1"/>
          </p:nvPr>
        </p:nvSpPr>
        <p:spPr/>
        <p:txBody>
          <a:bodyPr/>
          <a:lstStyle/>
          <a:p>
            <a:r>
              <a:rPr lang="en-GB" dirty="0" smtClean="0"/>
              <a:t>E.g. sit to stand, wall push offs, squats, </a:t>
            </a:r>
          </a:p>
          <a:p>
            <a:r>
              <a:rPr lang="en-GB" dirty="0" smtClean="0"/>
              <a:t>Possible methods :– </a:t>
            </a:r>
          </a:p>
          <a:p>
            <a:r>
              <a:rPr lang="en-GB" dirty="0" err="1" smtClean="0"/>
              <a:t>e.Max</a:t>
            </a:r>
            <a:r>
              <a:rPr lang="en-GB" dirty="0" smtClean="0"/>
              <a:t> test in 1 minute – Reps = 60-75% x 3 sets</a:t>
            </a:r>
          </a:p>
          <a:p>
            <a:r>
              <a:rPr lang="en-GB" dirty="0" smtClean="0"/>
              <a:t>Intensity to RPE / BORG 4-6 – then apply intensity based on BORG/RPE at level 4-6 to other exercises</a:t>
            </a:r>
          </a:p>
          <a:p>
            <a:pPr marL="0" indent="0">
              <a:buNone/>
            </a:pPr>
            <a:r>
              <a:rPr lang="en-GB" i="1" dirty="0" smtClean="0"/>
              <a:t>Top Tip – they should ‘feel’ that all exercises are as hard as each other even if the weights / reps are totally different</a:t>
            </a:r>
            <a:endParaRPr lang="en-GB" i="1" dirty="0"/>
          </a:p>
        </p:txBody>
      </p:sp>
    </p:spTree>
    <p:extLst>
      <p:ext uri="{BB962C8B-B14F-4D97-AF65-F5344CB8AC3E}">
        <p14:creationId xmlns:p14="http://schemas.microsoft.com/office/powerpoint/2010/main" xmlns="" val="4265236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130300"/>
            <a:ext cx="7442200" cy="2246769"/>
          </a:xfrm>
          <a:prstGeom prst="rect">
            <a:avLst/>
          </a:prstGeom>
        </p:spPr>
        <p:txBody>
          <a:bodyPr wrap="square">
            <a:spAutoFit/>
          </a:bodyPr>
          <a:lstStyle/>
          <a:p>
            <a:r>
              <a:rPr lang="en-GB" sz="2800" b="1" dirty="0"/>
              <a:t>Quantity and Quality of Exercise for Developing and Maintaining Cardiorespiratory, Musculoskeletal, and </a:t>
            </a:r>
            <a:r>
              <a:rPr lang="en-GB" sz="2800" b="1" dirty="0" err="1"/>
              <a:t>Neuromotor</a:t>
            </a:r>
            <a:r>
              <a:rPr lang="en-GB" sz="2800" b="1" dirty="0"/>
              <a:t> Fitness in Apparently Healthy Adults: Guidance for Prescribing Exercise</a:t>
            </a:r>
          </a:p>
        </p:txBody>
      </p:sp>
      <p:sp>
        <p:nvSpPr>
          <p:cNvPr id="3" name="Rectangle 2"/>
          <p:cNvSpPr/>
          <p:nvPr/>
        </p:nvSpPr>
        <p:spPr>
          <a:xfrm>
            <a:off x="3327400" y="4097635"/>
            <a:ext cx="4572000" cy="923330"/>
          </a:xfrm>
          <a:prstGeom prst="rect">
            <a:avLst/>
          </a:prstGeom>
        </p:spPr>
        <p:txBody>
          <a:bodyPr>
            <a:spAutoFit/>
          </a:bodyPr>
          <a:lstStyle/>
          <a:p>
            <a:r>
              <a:rPr lang="en-GB" dirty="0"/>
              <a:t>Medicine &amp; Science in Sports &amp; Exercise: </a:t>
            </a:r>
          </a:p>
          <a:p>
            <a:r>
              <a:rPr lang="en-GB" dirty="0">
                <a:hlinkClick r:id="rId2"/>
              </a:rPr>
              <a:t>July 2011 - Volume 43 - Issue 7 - pp 1334-1359</a:t>
            </a:r>
            <a:endParaRPr lang="en-GB" dirty="0"/>
          </a:p>
        </p:txBody>
      </p:sp>
    </p:spTree>
    <p:extLst>
      <p:ext uri="{BB962C8B-B14F-4D97-AF65-F5344CB8AC3E}">
        <p14:creationId xmlns:p14="http://schemas.microsoft.com/office/powerpoint/2010/main" xmlns="" val="1392666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1451" y="0"/>
            <a:ext cx="6101097" cy="6858000"/>
          </a:xfrm>
          <a:prstGeom prst="rect">
            <a:avLst/>
          </a:prstGeom>
        </p:spPr>
      </p:pic>
    </p:spTree>
    <p:extLst>
      <p:ext uri="{BB962C8B-B14F-4D97-AF65-F5344CB8AC3E}">
        <p14:creationId xmlns:p14="http://schemas.microsoft.com/office/powerpoint/2010/main" xmlns="" val="327630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Intensity of Aerobic Prescription</a:t>
            </a:r>
            <a:endParaRPr lang="en-GB" dirty="0"/>
          </a:p>
        </p:txBody>
      </p:sp>
      <p:sp>
        <p:nvSpPr>
          <p:cNvPr id="3" name="Content Placeholder 2"/>
          <p:cNvSpPr>
            <a:spLocks noGrp="1"/>
          </p:cNvSpPr>
          <p:nvPr>
            <p:ph idx="1"/>
          </p:nvPr>
        </p:nvSpPr>
        <p:spPr>
          <a:xfrm>
            <a:off x="549275" y="1600200"/>
            <a:ext cx="8042276" cy="5130799"/>
          </a:xfrm>
        </p:spPr>
        <p:txBody>
          <a:bodyPr>
            <a:normAutofit fontScale="77500" lnSpcReduction="20000"/>
          </a:bodyPr>
          <a:lstStyle/>
          <a:p>
            <a:r>
              <a:rPr lang="en-GB" sz="2600" dirty="0"/>
              <a:t>Intensity – prescription based on original assessment – </a:t>
            </a:r>
          </a:p>
          <a:p>
            <a:r>
              <a:rPr lang="en-GB" sz="2600" dirty="0"/>
              <a:t>Aerobic prescription requires </a:t>
            </a:r>
            <a:r>
              <a:rPr lang="en-GB" sz="2600" u="sng" dirty="0"/>
              <a:t>peak VO2 </a:t>
            </a:r>
            <a:r>
              <a:rPr lang="en-GB" sz="2600" dirty="0"/>
              <a:t>and training % level based on that</a:t>
            </a:r>
          </a:p>
          <a:p>
            <a:r>
              <a:rPr lang="en-GB" sz="3200" dirty="0"/>
              <a:t>Difficult to prescribe accurately and train appropriately if not using this </a:t>
            </a:r>
            <a:r>
              <a:rPr lang="en-GB" sz="3200" dirty="0" smtClean="0"/>
              <a:t>method</a:t>
            </a:r>
          </a:p>
          <a:p>
            <a:pPr marL="0" indent="0">
              <a:buNone/>
            </a:pPr>
            <a:r>
              <a:rPr lang="en-GB" sz="2600" u="sng" dirty="0" smtClean="0"/>
              <a:t>What tests can we do that give us VO2 peak? Test are required to be maximal performance</a:t>
            </a:r>
          </a:p>
          <a:p>
            <a:r>
              <a:rPr lang="en-GB" sz="2600" dirty="0" smtClean="0"/>
              <a:t>ISWT – peak VO2 and peak ISWT – STRONG correlation </a:t>
            </a:r>
            <a:endParaRPr lang="en-GB" sz="5200" b="1" dirty="0" smtClean="0">
              <a:solidFill>
                <a:srgbClr val="FF0000"/>
              </a:solidFill>
            </a:endParaRPr>
          </a:p>
          <a:p>
            <a:r>
              <a:rPr lang="en-GB" sz="2600" dirty="0" smtClean="0"/>
              <a:t>6MWT – peak VO2 and 6MWT – NOT STRONG as not maximal and also cannot use 6MWT to predict Cycle intensity</a:t>
            </a:r>
          </a:p>
          <a:p>
            <a:r>
              <a:rPr lang="en-GB" sz="2600" dirty="0" smtClean="0"/>
              <a:t>Cycle </a:t>
            </a:r>
            <a:r>
              <a:rPr lang="en-GB" sz="2600" dirty="0" err="1" smtClean="0"/>
              <a:t>Ergometry</a:t>
            </a:r>
            <a:r>
              <a:rPr lang="en-GB" sz="2600" dirty="0" smtClean="0"/>
              <a:t> / Treadmill walking – not a field test typically used in PR</a:t>
            </a:r>
          </a:p>
          <a:p>
            <a:pPr marL="0" indent="0">
              <a:buNone/>
            </a:pPr>
            <a:endParaRPr lang="en-GB" sz="3200" dirty="0"/>
          </a:p>
          <a:p>
            <a:endParaRPr lang="en-GB" dirty="0"/>
          </a:p>
        </p:txBody>
      </p:sp>
    </p:spTree>
    <p:extLst>
      <p:ext uri="{BB962C8B-B14F-4D97-AF65-F5344CB8AC3E}">
        <p14:creationId xmlns:p14="http://schemas.microsoft.com/office/powerpoint/2010/main" xmlns="" val="1013301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Intensity…..</a:t>
            </a:r>
            <a:endParaRPr lang="en-GB" dirty="0"/>
          </a:p>
        </p:txBody>
      </p:sp>
      <p:sp>
        <p:nvSpPr>
          <p:cNvPr id="3" name="Content Placeholder 2"/>
          <p:cNvSpPr>
            <a:spLocks noGrp="1"/>
          </p:cNvSpPr>
          <p:nvPr>
            <p:ph idx="1"/>
          </p:nvPr>
        </p:nvSpPr>
        <p:spPr>
          <a:xfrm>
            <a:off x="549274" y="1600200"/>
            <a:ext cx="8404225" cy="5029199"/>
          </a:xfrm>
        </p:spPr>
        <p:txBody>
          <a:bodyPr>
            <a:normAutofit lnSpcReduction="10000"/>
          </a:bodyPr>
          <a:lstStyle/>
          <a:p>
            <a:pPr marL="0" indent="0">
              <a:buNone/>
            </a:pPr>
            <a:r>
              <a:rPr lang="en-GB" dirty="0"/>
              <a:t>The final and most difficult aspect of the exercise prescription to write is intensity</a:t>
            </a:r>
            <a:r>
              <a:rPr lang="en-GB" dirty="0" smtClean="0"/>
              <a:t>. </a:t>
            </a:r>
            <a:r>
              <a:rPr lang="en-GB" dirty="0"/>
              <a:t>The </a:t>
            </a:r>
            <a:r>
              <a:rPr lang="en-GB" dirty="0" smtClean="0"/>
              <a:t>optimal intensity </a:t>
            </a:r>
            <a:r>
              <a:rPr lang="en-GB" dirty="0"/>
              <a:t>for aerobic exercise training occurs between 50% to 85% of the </a:t>
            </a:r>
            <a:r>
              <a:rPr lang="en-GB" dirty="0" smtClean="0"/>
              <a:t>functional aerobic </a:t>
            </a:r>
            <a:r>
              <a:rPr lang="en-GB" dirty="0"/>
              <a:t>capacity (VO2max). Deconditioned patients should start at 40% to 50% of </a:t>
            </a:r>
            <a:r>
              <a:rPr lang="en-GB" dirty="0" smtClean="0"/>
              <a:t>their VO2max</a:t>
            </a:r>
          </a:p>
          <a:p>
            <a:pPr marL="0" indent="0">
              <a:lnSpc>
                <a:spcPct val="110000"/>
              </a:lnSpc>
              <a:buNone/>
            </a:pPr>
            <a:r>
              <a:rPr lang="en-GB" dirty="0"/>
              <a:t>Exercise intensity can be prescribed by several methods, the most popular of which </a:t>
            </a:r>
            <a:r>
              <a:rPr lang="en-GB" dirty="0" smtClean="0"/>
              <a:t>are utilization </a:t>
            </a:r>
            <a:r>
              <a:rPr lang="en-GB" dirty="0"/>
              <a:t>of </a:t>
            </a:r>
            <a:r>
              <a:rPr lang="en-GB" dirty="0" smtClean="0"/>
              <a:t>the:</a:t>
            </a:r>
          </a:p>
          <a:p>
            <a:pPr marL="0" indent="0">
              <a:lnSpc>
                <a:spcPct val="110000"/>
              </a:lnSpc>
              <a:buNone/>
            </a:pPr>
            <a:r>
              <a:rPr lang="en-GB" dirty="0" smtClean="0"/>
              <a:t>target </a:t>
            </a:r>
            <a:r>
              <a:rPr lang="en-GB" dirty="0"/>
              <a:t>heart </a:t>
            </a:r>
            <a:r>
              <a:rPr lang="en-GB" dirty="0" smtClean="0"/>
              <a:t>rate  </a:t>
            </a:r>
            <a:r>
              <a:rPr lang="en-GB" i="1" dirty="0" smtClean="0">
                <a:solidFill>
                  <a:srgbClr val="FF0000"/>
                </a:solidFill>
              </a:rPr>
              <a:t>- not typical in PR</a:t>
            </a:r>
          </a:p>
          <a:p>
            <a:pPr marL="0" indent="0">
              <a:lnSpc>
                <a:spcPct val="110000"/>
              </a:lnSpc>
              <a:buNone/>
            </a:pPr>
            <a:r>
              <a:rPr lang="en-GB" dirty="0"/>
              <a:t>c</a:t>
            </a:r>
            <a:r>
              <a:rPr lang="en-GB" dirty="0" smtClean="0"/>
              <a:t>alculated  VO2max – </a:t>
            </a:r>
            <a:r>
              <a:rPr lang="en-GB" i="1" dirty="0" smtClean="0">
                <a:solidFill>
                  <a:srgbClr val="FF0000"/>
                </a:solidFill>
              </a:rPr>
              <a:t>only have ISWT for this in community</a:t>
            </a:r>
            <a:endParaRPr lang="en-GB" dirty="0" smtClean="0"/>
          </a:p>
          <a:p>
            <a:pPr marL="0" indent="0">
              <a:lnSpc>
                <a:spcPct val="110000"/>
              </a:lnSpc>
              <a:buNone/>
            </a:pPr>
            <a:r>
              <a:rPr lang="en-GB" dirty="0" smtClean="0"/>
              <a:t>scales </a:t>
            </a:r>
            <a:r>
              <a:rPr lang="en-GB" dirty="0"/>
              <a:t>for rating </a:t>
            </a:r>
            <a:r>
              <a:rPr lang="en-GB" dirty="0" smtClean="0"/>
              <a:t>of perceived exertion </a:t>
            </a:r>
            <a:r>
              <a:rPr lang="en-GB" dirty="0" smtClean="0">
                <a:solidFill>
                  <a:srgbClr val="FF0000"/>
                </a:solidFill>
              </a:rPr>
              <a:t>RPEs</a:t>
            </a:r>
            <a:r>
              <a:rPr lang="en-GB" dirty="0" smtClean="0"/>
              <a:t>  -  </a:t>
            </a:r>
            <a:r>
              <a:rPr lang="en-GB" i="1" dirty="0" smtClean="0">
                <a:solidFill>
                  <a:srgbClr val="FF0000"/>
                </a:solidFill>
              </a:rPr>
              <a:t>BORG,  OMNI, VAS</a:t>
            </a:r>
            <a:endParaRPr lang="en-GB" i="1" dirty="0">
              <a:solidFill>
                <a:srgbClr val="FF0000"/>
              </a:solidFill>
            </a:endParaRPr>
          </a:p>
        </p:txBody>
      </p:sp>
      <p:cxnSp>
        <p:nvCxnSpPr>
          <p:cNvPr id="5" name="Straight Connector 4"/>
          <p:cNvCxnSpPr/>
          <p:nvPr/>
        </p:nvCxnSpPr>
        <p:spPr>
          <a:xfrm>
            <a:off x="3797300" y="3327400"/>
            <a:ext cx="3975100" cy="1270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21754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253" y="2971800"/>
            <a:ext cx="9032747" cy="199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07576"/>
            <a:ext cx="8496300" cy="2193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2705100" y="1931961"/>
            <a:ext cx="1206500" cy="369332"/>
          </a:xfrm>
          <a:prstGeom prst="rect">
            <a:avLst/>
          </a:prstGeom>
          <a:noFill/>
        </p:spPr>
        <p:txBody>
          <a:bodyPr wrap="square" rtlCol="0">
            <a:spAutoFit/>
          </a:bodyPr>
          <a:lstStyle/>
          <a:p>
            <a:r>
              <a:rPr lang="en-GB" dirty="0" smtClean="0"/>
              <a:t>2013</a:t>
            </a:r>
            <a:endParaRPr lang="en-GB" dirty="0"/>
          </a:p>
        </p:txBody>
      </p:sp>
    </p:spTree>
    <p:extLst>
      <p:ext uri="{BB962C8B-B14F-4D97-AF65-F5344CB8AC3E}">
        <p14:creationId xmlns:p14="http://schemas.microsoft.com/office/powerpoint/2010/main" xmlns="" val="1184288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BTS PR Guidelines 2013</a:t>
            </a:r>
            <a:endParaRPr lang="en-GB"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89322"/>
            <a:ext cx="9141314" cy="4711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Connector 4"/>
          <p:cNvCxnSpPr/>
          <p:nvPr/>
        </p:nvCxnSpPr>
        <p:spPr>
          <a:xfrm>
            <a:off x="549275" y="4216400"/>
            <a:ext cx="8213725" cy="127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77826" y="4635500"/>
            <a:ext cx="8213725" cy="1270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1928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7624"/>
          </a:xfrm>
        </p:spPr>
        <p:txBody>
          <a:bodyPr/>
          <a:lstStyle/>
          <a:p>
            <a:r>
              <a:rPr lang="en-GB" dirty="0" smtClean="0"/>
              <a:t>Time</a:t>
            </a:r>
            <a:endParaRPr lang="en-GB" dirty="0"/>
          </a:p>
        </p:txBody>
      </p:sp>
      <p:sp>
        <p:nvSpPr>
          <p:cNvPr id="3" name="Content Placeholder 2"/>
          <p:cNvSpPr>
            <a:spLocks noGrp="1"/>
          </p:cNvSpPr>
          <p:nvPr>
            <p:ph idx="1"/>
          </p:nvPr>
        </p:nvSpPr>
        <p:spPr>
          <a:xfrm>
            <a:off x="549275" y="1130300"/>
            <a:ext cx="8042276" cy="5575299"/>
          </a:xfrm>
        </p:spPr>
        <p:txBody>
          <a:bodyPr>
            <a:normAutofit/>
          </a:bodyPr>
          <a:lstStyle/>
          <a:p>
            <a:r>
              <a:rPr lang="en-GB" dirty="0" smtClean="0"/>
              <a:t>30 </a:t>
            </a:r>
            <a:r>
              <a:rPr lang="en-GB" dirty="0" err="1" smtClean="0"/>
              <a:t>mins</a:t>
            </a:r>
            <a:r>
              <a:rPr lang="en-GB" dirty="0" smtClean="0"/>
              <a:t> x 5 a week</a:t>
            </a:r>
          </a:p>
          <a:p>
            <a:r>
              <a:rPr lang="en-GB" dirty="0" smtClean="0"/>
              <a:t>Minimum – 20 </a:t>
            </a:r>
            <a:r>
              <a:rPr lang="en-GB" dirty="0" err="1" smtClean="0"/>
              <a:t>mins</a:t>
            </a:r>
            <a:r>
              <a:rPr lang="en-GB" dirty="0" smtClean="0"/>
              <a:t> and build up to 30 </a:t>
            </a:r>
            <a:r>
              <a:rPr lang="en-GB" dirty="0" err="1" smtClean="0"/>
              <a:t>mins</a:t>
            </a:r>
            <a:endParaRPr lang="en-GB" dirty="0" smtClean="0"/>
          </a:p>
          <a:p>
            <a:r>
              <a:rPr lang="en-GB" dirty="0" smtClean="0"/>
              <a:t>Always aim to achieve 20 </a:t>
            </a:r>
            <a:r>
              <a:rPr lang="en-GB" dirty="0" err="1" smtClean="0"/>
              <a:t>mins</a:t>
            </a:r>
            <a:r>
              <a:rPr lang="en-GB" dirty="0" smtClean="0"/>
              <a:t> of continuous aerobic exercise</a:t>
            </a:r>
          </a:p>
          <a:p>
            <a:r>
              <a:rPr lang="en-GB" dirty="0" smtClean="0"/>
              <a:t>Might be a long term aim if patient extremely limited and cannot exercise for 20 min continuously</a:t>
            </a:r>
          </a:p>
          <a:p>
            <a:pPr marL="0" indent="0">
              <a:buNone/>
            </a:pPr>
            <a:r>
              <a:rPr lang="en-GB" i="1" dirty="0" smtClean="0"/>
              <a:t>Top Tip - Allow a 20 min window for the aerobic component of the exercise class – ultimately over 6 weeks, they will improve and be able to increase the time they can exercise before stopping as they get fitter – and maybe able to achieve a full 20 </a:t>
            </a:r>
            <a:r>
              <a:rPr lang="en-GB" i="1" dirty="0" err="1" smtClean="0"/>
              <a:t>mins</a:t>
            </a:r>
            <a:r>
              <a:rPr lang="en-GB" i="1" dirty="0" smtClean="0"/>
              <a:t> by end of programme or even the hoped for 30mins!</a:t>
            </a:r>
            <a:endParaRPr lang="en-GB" i="1" dirty="0"/>
          </a:p>
        </p:txBody>
      </p:sp>
    </p:spTree>
    <p:extLst>
      <p:ext uri="{BB962C8B-B14F-4D97-AF65-F5344CB8AC3E}">
        <p14:creationId xmlns:p14="http://schemas.microsoft.com/office/powerpoint/2010/main" xmlns="" val="38263339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907</TotalTime>
  <Words>2061</Words>
  <Application>Microsoft Office PowerPoint</Application>
  <PresentationFormat>Προβολή στην οθόνη (4:3)</PresentationFormat>
  <Paragraphs>252</Paragraphs>
  <Slides>42</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44" baseType="lpstr">
      <vt:lpstr>Breeze</vt:lpstr>
      <vt:lpstr>Document</vt:lpstr>
      <vt:lpstr>  Ex prescription and FITT principles/ Interpretations/home exercises in Pulmonary Rehabilitation</vt:lpstr>
      <vt:lpstr>Aerobic Exercise Prescription</vt:lpstr>
      <vt:lpstr>Aerobic Prescription - FITT</vt:lpstr>
      <vt:lpstr>PR class and ‘homework’</vt:lpstr>
      <vt:lpstr>Intensity of Aerobic Prescription</vt:lpstr>
      <vt:lpstr>Intensity…..</vt:lpstr>
      <vt:lpstr>Διαφάνεια 7</vt:lpstr>
      <vt:lpstr>BTS PR Guidelines 2013</vt:lpstr>
      <vt:lpstr>Time</vt:lpstr>
      <vt:lpstr>Διαφάνεια 10</vt:lpstr>
      <vt:lpstr>Fitness levels</vt:lpstr>
      <vt:lpstr>Interval vs Continuous Training</vt:lpstr>
      <vt:lpstr>Circuit Training</vt:lpstr>
      <vt:lpstr>Διαφάνεια 14</vt:lpstr>
      <vt:lpstr>Διαφάνεια 15</vt:lpstr>
      <vt:lpstr>Διαφάνεια 16</vt:lpstr>
      <vt:lpstr>Aerobic – 20 mins constant e.g.</vt:lpstr>
      <vt:lpstr>Διαφάνεια 18</vt:lpstr>
      <vt:lpstr>Διαφάνεια 19</vt:lpstr>
      <vt:lpstr>Διαφάνεια 20</vt:lpstr>
      <vt:lpstr>Διαφάνεια 21</vt:lpstr>
      <vt:lpstr>Διαφάνεια 22</vt:lpstr>
      <vt:lpstr>‘Homework’</vt:lpstr>
      <vt:lpstr>Strength (Resistance) Training</vt:lpstr>
      <vt:lpstr> Circulation. 2013;128:873-934</vt:lpstr>
      <vt:lpstr>Διαφάνεια 26</vt:lpstr>
      <vt:lpstr>Διαφάνεια 27</vt:lpstr>
      <vt:lpstr>Διαφάνεια 28</vt:lpstr>
      <vt:lpstr>Διαφάνεια 29</vt:lpstr>
      <vt:lpstr>Διαφάνεια 30</vt:lpstr>
      <vt:lpstr>Διαφάνεια 31</vt:lpstr>
      <vt:lpstr>BTS PR Guidelines 2013</vt:lpstr>
      <vt:lpstr>Strength prescription for Weights</vt:lpstr>
      <vt:lpstr>Strength Assessment in the field</vt:lpstr>
      <vt:lpstr>Prescription after 1RM  or 6-12 (‘10’)RM established</vt:lpstr>
      <vt:lpstr>Διαφάνεια 36</vt:lpstr>
      <vt:lpstr>Progression of Weight exercises</vt:lpstr>
      <vt:lpstr>Διαφάνεια 38</vt:lpstr>
      <vt:lpstr>Διαφάνεια 39</vt:lpstr>
      <vt:lpstr>Non-weight resistance exercises</vt:lpstr>
      <vt:lpstr>Διαφάνεια 41</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Rehabilitation</dc:title>
  <dc:creator>Helen Jefford</dc:creator>
  <cp:lastModifiedBy>user</cp:lastModifiedBy>
  <cp:revision>74</cp:revision>
  <dcterms:created xsi:type="dcterms:W3CDTF">2017-03-15T14:09:57Z</dcterms:created>
  <dcterms:modified xsi:type="dcterms:W3CDTF">2019-11-11T15:40:07Z</dcterms:modified>
</cp:coreProperties>
</file>