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webextensions/webextension2.xml" ContentType="application/vnd.ms-office.webextension+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46.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webextensions/webextension1.xml" ContentType="application/vnd.ms-office.webextension+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01" r:id="rId3"/>
    <p:sldId id="300" r:id="rId4"/>
    <p:sldId id="302" r:id="rId5"/>
    <p:sldId id="303" r:id="rId6"/>
    <p:sldId id="259" r:id="rId7"/>
    <p:sldId id="307" r:id="rId8"/>
    <p:sldId id="265" r:id="rId9"/>
    <p:sldId id="260" r:id="rId10"/>
    <p:sldId id="261" r:id="rId11"/>
    <p:sldId id="262" r:id="rId12"/>
    <p:sldId id="267" r:id="rId13"/>
    <p:sldId id="268" r:id="rId14"/>
    <p:sldId id="308" r:id="rId15"/>
    <p:sldId id="276" r:id="rId16"/>
    <p:sldId id="277" r:id="rId17"/>
    <p:sldId id="273" r:id="rId18"/>
    <p:sldId id="275" r:id="rId19"/>
    <p:sldId id="278" r:id="rId20"/>
    <p:sldId id="294" r:id="rId21"/>
    <p:sldId id="293" r:id="rId22"/>
    <p:sldId id="304" r:id="rId23"/>
    <p:sldId id="279" r:id="rId24"/>
    <p:sldId id="309" r:id="rId25"/>
    <p:sldId id="280" r:id="rId26"/>
    <p:sldId id="281" r:id="rId27"/>
    <p:sldId id="282" r:id="rId28"/>
    <p:sldId id="284" r:id="rId29"/>
    <p:sldId id="283" r:id="rId30"/>
    <p:sldId id="297" r:id="rId31"/>
    <p:sldId id="295" r:id="rId32"/>
    <p:sldId id="289" r:id="rId33"/>
    <p:sldId id="310" r:id="rId34"/>
    <p:sldId id="285" r:id="rId35"/>
    <p:sldId id="287" r:id="rId36"/>
    <p:sldId id="288" r:id="rId37"/>
    <p:sldId id="292" r:id="rId38"/>
    <p:sldId id="286" r:id="rId39"/>
    <p:sldId id="298" r:id="rId40"/>
    <p:sldId id="299" r:id="rId41"/>
    <p:sldId id="291" r:id="rId42"/>
    <p:sldId id="263" r:id="rId43"/>
    <p:sldId id="306" r:id="rId44"/>
    <p:sldId id="264" r:id="rId45"/>
    <p:sldId id="314" r:id="rId46"/>
    <p:sldId id="31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iân Williams" initials="SW [6]" lastIdx="1" clrIdx="6">
    <p:extLst/>
  </p:cmAuthor>
  <p:cmAuthor id="1" name="Liza Cragg" initials="LC" lastIdx="8" clrIdx="0"/>
  <p:cmAuthor id="8" name="Siân Williams" initials="SW [7]" lastIdx="1" clrIdx="7">
    <p:extLst/>
  </p:cmAuthor>
  <p:cmAuthor id="2" name="Siân Williams" initials="SW" lastIdx="1" clrIdx="1">
    <p:extLst/>
  </p:cmAuthor>
  <p:cmAuthor id="9" name="Sian Williams" initials="S" lastIdx="1" clrIdx="8"/>
  <p:cmAuthor id="3" name="Siân Williams" initials="SW [2]" lastIdx="1" clrIdx="2">
    <p:extLst/>
  </p:cmAuthor>
  <p:cmAuthor id="4" name="Siân Williams" initials="SW [3]" lastIdx="1" clrIdx="3">
    <p:extLst/>
  </p:cmAuthor>
  <p:cmAuthor id="5" name="Siân Williams" initials="SW [4]" lastIdx="1" clrIdx="4">
    <p:extLst/>
  </p:cmAuthor>
  <p:cmAuthor id="6" name="Siân Williams" initials="SW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176"/>
    <p:restoredTop sz="94708"/>
  </p:normalViewPr>
  <p:slideViewPr>
    <p:cSldViewPr snapToGrid="0" snapToObjects="1">
      <p:cViewPr varScale="1">
        <p:scale>
          <a:sx n="68" d="100"/>
          <a:sy n="68" d="100"/>
        </p:scale>
        <p:origin x="-324" y="-96"/>
      </p:cViewPr>
      <p:guideLst>
        <p:guide orient="horz" pos="2160"/>
        <p:guide pos="3840"/>
      </p:guideLst>
    </p:cSldViewPr>
  </p:slideViewPr>
  <p:outlineViewPr>
    <p:cViewPr>
      <p:scale>
        <a:sx n="33" d="100"/>
        <a:sy n="33" d="100"/>
      </p:scale>
      <p:origin x="0" y="-61272"/>
    </p:cViewPr>
  </p:outlineViewPr>
  <p:notesTextViewPr>
    <p:cViewPr>
      <p:scale>
        <a:sx n="1" d="1"/>
        <a:sy n="1" d="1"/>
      </p:scale>
      <p:origin x="0" y="0"/>
    </p:cViewPr>
  </p:notesTextViewPr>
  <p:notesViewPr>
    <p:cSldViewPr snapToGrid="0" snapToObjects="1">
      <p:cViewPr varScale="1">
        <p:scale>
          <a:sx n="71" d="100"/>
          <a:sy n="71" d="100"/>
        </p:scale>
        <p:origin x="3592" y="16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14E2F-95ED-5A46-99A7-EA1AE58491E2}"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DFB7E016-C5F6-7B44-9852-93045FC7DC8E}">
      <dgm:prSet phldrT="[Text]"/>
      <dgm:spPr/>
      <dgm:t>
        <a:bodyPr/>
        <a:lstStyle/>
        <a:p>
          <a:r>
            <a:rPr lang="en-US" dirty="0"/>
            <a:t>Participant reactions</a:t>
          </a:r>
        </a:p>
      </dgm:t>
    </dgm:pt>
    <dgm:pt modelId="{6F566D84-A012-204A-8CA9-D9C9048B42AB}" type="parTrans" cxnId="{9D5A524E-D81D-4A47-89C9-88105A8CEC05}">
      <dgm:prSet/>
      <dgm:spPr/>
      <dgm:t>
        <a:bodyPr/>
        <a:lstStyle/>
        <a:p>
          <a:endParaRPr lang="en-US"/>
        </a:p>
      </dgm:t>
    </dgm:pt>
    <dgm:pt modelId="{02FE06E7-0146-FB49-AB06-717EFB9B6D35}" type="sibTrans" cxnId="{9D5A524E-D81D-4A47-89C9-88105A8CEC05}">
      <dgm:prSet/>
      <dgm:spPr/>
      <dgm:t>
        <a:bodyPr/>
        <a:lstStyle/>
        <a:p>
          <a:endParaRPr lang="en-US"/>
        </a:p>
      </dgm:t>
    </dgm:pt>
    <dgm:pt modelId="{3BB81A60-A6BE-2443-97E7-1F0F37836023}">
      <dgm:prSet phldrT="[Text]"/>
      <dgm:spPr/>
      <dgm:t>
        <a:bodyPr/>
        <a:lstStyle/>
        <a:p>
          <a:r>
            <a:rPr lang="en-US" dirty="0"/>
            <a:t>Participant use of new knowledge and skills </a:t>
          </a:r>
        </a:p>
      </dgm:t>
    </dgm:pt>
    <dgm:pt modelId="{FB9B28EF-8F58-664F-ABFB-0DA9E8FDEDC9}" type="parTrans" cxnId="{C74AE54D-4017-DB40-A6AD-8D3DE3D3F329}">
      <dgm:prSet/>
      <dgm:spPr/>
      <dgm:t>
        <a:bodyPr/>
        <a:lstStyle/>
        <a:p>
          <a:endParaRPr lang="en-US"/>
        </a:p>
      </dgm:t>
    </dgm:pt>
    <dgm:pt modelId="{49823674-0F53-FE4E-A0F0-8BA11C2E936A}" type="sibTrans" cxnId="{C74AE54D-4017-DB40-A6AD-8D3DE3D3F329}">
      <dgm:prSet/>
      <dgm:spPr/>
      <dgm:t>
        <a:bodyPr/>
        <a:lstStyle/>
        <a:p>
          <a:endParaRPr lang="en-US"/>
        </a:p>
      </dgm:t>
    </dgm:pt>
    <dgm:pt modelId="{9307168B-1113-ED41-B0D0-2601155D52E1}">
      <dgm:prSet phldrT="[Text]"/>
      <dgm:spPr/>
      <dgm:t>
        <a:bodyPr/>
        <a:lstStyle/>
        <a:p>
          <a:r>
            <a:rPr lang="en-US" dirty="0"/>
            <a:t>Impact on participants, practice and service users </a:t>
          </a:r>
        </a:p>
      </dgm:t>
    </dgm:pt>
    <dgm:pt modelId="{E882B745-8529-114A-BD97-6EB9F9F4995D}" type="parTrans" cxnId="{395EDCBE-5DFB-2643-8403-6E78A0C0868B}">
      <dgm:prSet/>
      <dgm:spPr/>
      <dgm:t>
        <a:bodyPr/>
        <a:lstStyle/>
        <a:p>
          <a:endParaRPr lang="en-US"/>
        </a:p>
      </dgm:t>
    </dgm:pt>
    <dgm:pt modelId="{4210A039-3EE3-014C-AAEA-FAFB8E135F88}" type="sibTrans" cxnId="{395EDCBE-5DFB-2643-8403-6E78A0C0868B}">
      <dgm:prSet/>
      <dgm:spPr/>
      <dgm:t>
        <a:bodyPr/>
        <a:lstStyle/>
        <a:p>
          <a:endParaRPr lang="en-US"/>
        </a:p>
      </dgm:t>
    </dgm:pt>
    <dgm:pt modelId="{97ED389E-A0B5-2249-9B5B-2C4C4E1C1646}">
      <dgm:prSet/>
      <dgm:spPr/>
      <dgm:t>
        <a:bodyPr/>
        <a:lstStyle/>
        <a:p>
          <a:r>
            <a:rPr lang="en-US" dirty="0"/>
            <a:t>Participant learning</a:t>
          </a:r>
        </a:p>
      </dgm:t>
    </dgm:pt>
    <dgm:pt modelId="{A0715F9D-DB09-A347-9E05-5D4BDE857AEB}" type="parTrans" cxnId="{35CF4B2F-BBBC-A148-988D-057468D7FD8B}">
      <dgm:prSet/>
      <dgm:spPr/>
      <dgm:t>
        <a:bodyPr/>
        <a:lstStyle/>
        <a:p>
          <a:endParaRPr lang="en-US"/>
        </a:p>
      </dgm:t>
    </dgm:pt>
    <dgm:pt modelId="{49370A46-233C-4844-A225-55E08B43B81E}" type="sibTrans" cxnId="{35CF4B2F-BBBC-A148-988D-057468D7FD8B}">
      <dgm:prSet/>
      <dgm:spPr/>
      <dgm:t>
        <a:bodyPr/>
        <a:lstStyle/>
        <a:p>
          <a:endParaRPr lang="en-US"/>
        </a:p>
      </dgm:t>
    </dgm:pt>
    <dgm:pt modelId="{34CCDA15-E951-F740-837B-217B9A37CB02}">
      <dgm:prSet/>
      <dgm:spPr/>
      <dgm:t>
        <a:bodyPr/>
        <a:lstStyle/>
        <a:p>
          <a:r>
            <a:rPr lang="en-US" dirty="0"/>
            <a:t>Organisational support and change </a:t>
          </a:r>
        </a:p>
      </dgm:t>
    </dgm:pt>
    <dgm:pt modelId="{EB9BEFDD-D1B6-3645-B92A-5A8BA22F37CF}" type="parTrans" cxnId="{59AA84BD-D207-A949-A43D-EA6DC3CC195C}">
      <dgm:prSet/>
      <dgm:spPr/>
      <dgm:t>
        <a:bodyPr/>
        <a:lstStyle/>
        <a:p>
          <a:endParaRPr lang="en-US"/>
        </a:p>
      </dgm:t>
    </dgm:pt>
    <dgm:pt modelId="{C994DFA8-71D4-A34B-A7C9-7E2E488C2136}" type="sibTrans" cxnId="{59AA84BD-D207-A949-A43D-EA6DC3CC195C}">
      <dgm:prSet/>
      <dgm:spPr/>
      <dgm:t>
        <a:bodyPr/>
        <a:lstStyle/>
        <a:p>
          <a:endParaRPr lang="en-US"/>
        </a:p>
      </dgm:t>
    </dgm:pt>
    <dgm:pt modelId="{E9DFD4CE-BD08-004D-9AF2-0437B861401F}" type="pres">
      <dgm:prSet presAssocID="{17E14E2F-95ED-5A46-99A7-EA1AE58491E2}" presName="rootnode" presStyleCnt="0">
        <dgm:presLayoutVars>
          <dgm:chMax/>
          <dgm:chPref/>
          <dgm:dir/>
          <dgm:animLvl val="lvl"/>
        </dgm:presLayoutVars>
      </dgm:prSet>
      <dgm:spPr/>
      <dgm:t>
        <a:bodyPr/>
        <a:lstStyle/>
        <a:p>
          <a:endParaRPr lang="el-GR"/>
        </a:p>
      </dgm:t>
    </dgm:pt>
    <dgm:pt modelId="{FA790AD7-75A5-044E-AF5B-B2D7A7C5D8DE}" type="pres">
      <dgm:prSet presAssocID="{DFB7E016-C5F6-7B44-9852-93045FC7DC8E}" presName="composite" presStyleCnt="0"/>
      <dgm:spPr/>
    </dgm:pt>
    <dgm:pt modelId="{EAD739B0-041A-3149-B0FD-3B1AE3206F2C}" type="pres">
      <dgm:prSet presAssocID="{DFB7E016-C5F6-7B44-9852-93045FC7DC8E}" presName="LShape" presStyleLbl="alignNode1" presStyleIdx="0" presStyleCnt="9"/>
      <dgm:spPr/>
    </dgm:pt>
    <dgm:pt modelId="{D96D22BB-CBF2-B948-B543-7F8865A5AFA9}" type="pres">
      <dgm:prSet presAssocID="{DFB7E016-C5F6-7B44-9852-93045FC7DC8E}" presName="ParentText" presStyleLbl="revTx" presStyleIdx="0" presStyleCnt="5">
        <dgm:presLayoutVars>
          <dgm:chMax val="0"/>
          <dgm:chPref val="0"/>
          <dgm:bulletEnabled val="1"/>
        </dgm:presLayoutVars>
      </dgm:prSet>
      <dgm:spPr/>
      <dgm:t>
        <a:bodyPr/>
        <a:lstStyle/>
        <a:p>
          <a:endParaRPr lang="el-GR"/>
        </a:p>
      </dgm:t>
    </dgm:pt>
    <dgm:pt modelId="{20604772-B0BC-9F4E-9D4D-33B64B76064E}" type="pres">
      <dgm:prSet presAssocID="{DFB7E016-C5F6-7B44-9852-93045FC7DC8E}" presName="Triangle" presStyleLbl="alignNode1" presStyleIdx="1" presStyleCnt="9"/>
      <dgm:spPr/>
    </dgm:pt>
    <dgm:pt modelId="{CEF9DE90-7936-D749-90FB-0C2574D5D8B6}" type="pres">
      <dgm:prSet presAssocID="{02FE06E7-0146-FB49-AB06-717EFB9B6D35}" presName="sibTrans" presStyleCnt="0"/>
      <dgm:spPr/>
    </dgm:pt>
    <dgm:pt modelId="{35D4A53C-4E3F-FC41-A8D3-8A79686606A7}" type="pres">
      <dgm:prSet presAssocID="{02FE06E7-0146-FB49-AB06-717EFB9B6D35}" presName="space" presStyleCnt="0"/>
      <dgm:spPr/>
    </dgm:pt>
    <dgm:pt modelId="{F1912BE4-8C34-D245-AE41-A9525F66C65B}" type="pres">
      <dgm:prSet presAssocID="{97ED389E-A0B5-2249-9B5B-2C4C4E1C1646}" presName="composite" presStyleCnt="0"/>
      <dgm:spPr/>
    </dgm:pt>
    <dgm:pt modelId="{9B1590B5-5C14-2845-A7B0-CD34BA84B214}" type="pres">
      <dgm:prSet presAssocID="{97ED389E-A0B5-2249-9B5B-2C4C4E1C1646}" presName="LShape" presStyleLbl="alignNode1" presStyleIdx="2" presStyleCnt="9"/>
      <dgm:spPr/>
    </dgm:pt>
    <dgm:pt modelId="{6C97143C-18F0-E24B-8958-62025F6E8C9A}" type="pres">
      <dgm:prSet presAssocID="{97ED389E-A0B5-2249-9B5B-2C4C4E1C1646}" presName="ParentText" presStyleLbl="revTx" presStyleIdx="1" presStyleCnt="5">
        <dgm:presLayoutVars>
          <dgm:chMax val="0"/>
          <dgm:chPref val="0"/>
          <dgm:bulletEnabled val="1"/>
        </dgm:presLayoutVars>
      </dgm:prSet>
      <dgm:spPr/>
      <dgm:t>
        <a:bodyPr/>
        <a:lstStyle/>
        <a:p>
          <a:endParaRPr lang="el-GR"/>
        </a:p>
      </dgm:t>
    </dgm:pt>
    <dgm:pt modelId="{9832F4EA-2FFF-9C4F-A543-D37E51CB1B85}" type="pres">
      <dgm:prSet presAssocID="{97ED389E-A0B5-2249-9B5B-2C4C4E1C1646}" presName="Triangle" presStyleLbl="alignNode1" presStyleIdx="3" presStyleCnt="9"/>
      <dgm:spPr/>
    </dgm:pt>
    <dgm:pt modelId="{F681E05B-FDC9-E34B-9BAC-C88C0F230EE8}" type="pres">
      <dgm:prSet presAssocID="{49370A46-233C-4844-A225-55E08B43B81E}" presName="sibTrans" presStyleCnt="0"/>
      <dgm:spPr/>
    </dgm:pt>
    <dgm:pt modelId="{1CAED692-8D98-0B4E-988F-743D033B9BE1}" type="pres">
      <dgm:prSet presAssocID="{49370A46-233C-4844-A225-55E08B43B81E}" presName="space" presStyleCnt="0"/>
      <dgm:spPr/>
    </dgm:pt>
    <dgm:pt modelId="{748A99AE-9D2F-4446-865A-68E2E8925583}" type="pres">
      <dgm:prSet presAssocID="{34CCDA15-E951-F740-837B-217B9A37CB02}" presName="composite" presStyleCnt="0"/>
      <dgm:spPr/>
    </dgm:pt>
    <dgm:pt modelId="{FACB87B2-4219-B248-B391-C18994DE261B}" type="pres">
      <dgm:prSet presAssocID="{34CCDA15-E951-F740-837B-217B9A37CB02}" presName="LShape" presStyleLbl="alignNode1" presStyleIdx="4" presStyleCnt="9"/>
      <dgm:spPr/>
    </dgm:pt>
    <dgm:pt modelId="{78D1A2F3-EB0A-0044-AB26-AD3AE59B9D00}" type="pres">
      <dgm:prSet presAssocID="{34CCDA15-E951-F740-837B-217B9A37CB02}" presName="ParentText" presStyleLbl="revTx" presStyleIdx="2" presStyleCnt="5">
        <dgm:presLayoutVars>
          <dgm:chMax val="0"/>
          <dgm:chPref val="0"/>
          <dgm:bulletEnabled val="1"/>
        </dgm:presLayoutVars>
      </dgm:prSet>
      <dgm:spPr/>
      <dgm:t>
        <a:bodyPr/>
        <a:lstStyle/>
        <a:p>
          <a:endParaRPr lang="el-GR"/>
        </a:p>
      </dgm:t>
    </dgm:pt>
    <dgm:pt modelId="{9F1296F5-E28F-F44C-89A3-127C8DDA065D}" type="pres">
      <dgm:prSet presAssocID="{34CCDA15-E951-F740-837B-217B9A37CB02}" presName="Triangle" presStyleLbl="alignNode1" presStyleIdx="5" presStyleCnt="9"/>
      <dgm:spPr/>
    </dgm:pt>
    <dgm:pt modelId="{73812677-81C6-4D47-B2A7-0292E3B020A8}" type="pres">
      <dgm:prSet presAssocID="{C994DFA8-71D4-A34B-A7C9-7E2E488C2136}" presName="sibTrans" presStyleCnt="0"/>
      <dgm:spPr/>
    </dgm:pt>
    <dgm:pt modelId="{B11BCFAF-51EC-A04C-80AD-0E8BFEACF6CA}" type="pres">
      <dgm:prSet presAssocID="{C994DFA8-71D4-A34B-A7C9-7E2E488C2136}" presName="space" presStyleCnt="0"/>
      <dgm:spPr/>
    </dgm:pt>
    <dgm:pt modelId="{63B9717D-EE50-2D49-9DE5-E23ABBBC53D6}" type="pres">
      <dgm:prSet presAssocID="{3BB81A60-A6BE-2443-97E7-1F0F37836023}" presName="composite" presStyleCnt="0"/>
      <dgm:spPr/>
    </dgm:pt>
    <dgm:pt modelId="{B2E29768-0618-7D4F-AC8C-F272303F1FA2}" type="pres">
      <dgm:prSet presAssocID="{3BB81A60-A6BE-2443-97E7-1F0F37836023}" presName="LShape" presStyleLbl="alignNode1" presStyleIdx="6" presStyleCnt="9"/>
      <dgm:spPr/>
    </dgm:pt>
    <dgm:pt modelId="{E19A4092-1D29-F049-A8E2-7BAE752A0E96}" type="pres">
      <dgm:prSet presAssocID="{3BB81A60-A6BE-2443-97E7-1F0F37836023}" presName="ParentText" presStyleLbl="revTx" presStyleIdx="3" presStyleCnt="5">
        <dgm:presLayoutVars>
          <dgm:chMax val="0"/>
          <dgm:chPref val="0"/>
          <dgm:bulletEnabled val="1"/>
        </dgm:presLayoutVars>
      </dgm:prSet>
      <dgm:spPr/>
      <dgm:t>
        <a:bodyPr/>
        <a:lstStyle/>
        <a:p>
          <a:endParaRPr lang="el-GR"/>
        </a:p>
      </dgm:t>
    </dgm:pt>
    <dgm:pt modelId="{FFF982A9-FCB3-304A-A678-7842866761A5}" type="pres">
      <dgm:prSet presAssocID="{3BB81A60-A6BE-2443-97E7-1F0F37836023}" presName="Triangle" presStyleLbl="alignNode1" presStyleIdx="7" presStyleCnt="9"/>
      <dgm:spPr/>
    </dgm:pt>
    <dgm:pt modelId="{273072E6-3F02-C147-9687-5C59687F069D}" type="pres">
      <dgm:prSet presAssocID="{49823674-0F53-FE4E-A0F0-8BA11C2E936A}" presName="sibTrans" presStyleCnt="0"/>
      <dgm:spPr/>
    </dgm:pt>
    <dgm:pt modelId="{482A8093-806C-904C-91AC-BBA3321EAFEB}" type="pres">
      <dgm:prSet presAssocID="{49823674-0F53-FE4E-A0F0-8BA11C2E936A}" presName="space" presStyleCnt="0"/>
      <dgm:spPr/>
    </dgm:pt>
    <dgm:pt modelId="{65D04DD2-7235-0546-BBEB-33A7DDAC95AC}" type="pres">
      <dgm:prSet presAssocID="{9307168B-1113-ED41-B0D0-2601155D52E1}" presName="composite" presStyleCnt="0"/>
      <dgm:spPr/>
    </dgm:pt>
    <dgm:pt modelId="{42360707-C54F-0D48-B367-C2A8DBA27EFC}" type="pres">
      <dgm:prSet presAssocID="{9307168B-1113-ED41-B0D0-2601155D52E1}" presName="LShape" presStyleLbl="alignNode1" presStyleIdx="8" presStyleCnt="9"/>
      <dgm:spPr/>
    </dgm:pt>
    <dgm:pt modelId="{0CBBF016-93A1-564E-86CA-A830484C35A7}" type="pres">
      <dgm:prSet presAssocID="{9307168B-1113-ED41-B0D0-2601155D52E1}" presName="ParentText" presStyleLbl="revTx" presStyleIdx="4" presStyleCnt="5">
        <dgm:presLayoutVars>
          <dgm:chMax val="0"/>
          <dgm:chPref val="0"/>
          <dgm:bulletEnabled val="1"/>
        </dgm:presLayoutVars>
      </dgm:prSet>
      <dgm:spPr/>
      <dgm:t>
        <a:bodyPr/>
        <a:lstStyle/>
        <a:p>
          <a:endParaRPr lang="el-GR"/>
        </a:p>
      </dgm:t>
    </dgm:pt>
  </dgm:ptLst>
  <dgm:cxnLst>
    <dgm:cxn modelId="{35CF4B2F-BBBC-A148-988D-057468D7FD8B}" srcId="{17E14E2F-95ED-5A46-99A7-EA1AE58491E2}" destId="{97ED389E-A0B5-2249-9B5B-2C4C4E1C1646}" srcOrd="1" destOrd="0" parTransId="{A0715F9D-DB09-A347-9E05-5D4BDE857AEB}" sibTransId="{49370A46-233C-4844-A225-55E08B43B81E}"/>
    <dgm:cxn modelId="{90E22DE8-BA8B-434D-A2AC-2F80C81DEE62}" type="presOf" srcId="{DFB7E016-C5F6-7B44-9852-93045FC7DC8E}" destId="{D96D22BB-CBF2-B948-B543-7F8865A5AFA9}" srcOrd="0" destOrd="0" presId="urn:microsoft.com/office/officeart/2009/3/layout/StepUpProcess"/>
    <dgm:cxn modelId="{59AA84BD-D207-A949-A43D-EA6DC3CC195C}" srcId="{17E14E2F-95ED-5A46-99A7-EA1AE58491E2}" destId="{34CCDA15-E951-F740-837B-217B9A37CB02}" srcOrd="2" destOrd="0" parTransId="{EB9BEFDD-D1B6-3645-B92A-5A8BA22F37CF}" sibTransId="{C994DFA8-71D4-A34B-A7C9-7E2E488C2136}"/>
    <dgm:cxn modelId="{EF9C5CF8-557E-2445-BA63-504455C4328D}" type="presOf" srcId="{9307168B-1113-ED41-B0D0-2601155D52E1}" destId="{0CBBF016-93A1-564E-86CA-A830484C35A7}" srcOrd="0" destOrd="0" presId="urn:microsoft.com/office/officeart/2009/3/layout/StepUpProcess"/>
    <dgm:cxn modelId="{4EC9168A-D727-6042-B74F-B674B7F50735}" type="presOf" srcId="{3BB81A60-A6BE-2443-97E7-1F0F37836023}" destId="{E19A4092-1D29-F049-A8E2-7BAE752A0E96}" srcOrd="0" destOrd="0" presId="urn:microsoft.com/office/officeart/2009/3/layout/StepUpProcess"/>
    <dgm:cxn modelId="{097C7B16-EBC0-7245-9D8A-7AF0AEF05F11}" type="presOf" srcId="{17E14E2F-95ED-5A46-99A7-EA1AE58491E2}" destId="{E9DFD4CE-BD08-004D-9AF2-0437B861401F}" srcOrd="0" destOrd="0" presId="urn:microsoft.com/office/officeart/2009/3/layout/StepUpProcess"/>
    <dgm:cxn modelId="{3D5785D0-C4FC-AB43-B9E1-7B5E5EDE09C6}" type="presOf" srcId="{34CCDA15-E951-F740-837B-217B9A37CB02}" destId="{78D1A2F3-EB0A-0044-AB26-AD3AE59B9D00}" srcOrd="0" destOrd="0" presId="urn:microsoft.com/office/officeart/2009/3/layout/StepUpProcess"/>
    <dgm:cxn modelId="{9D5A524E-D81D-4A47-89C9-88105A8CEC05}" srcId="{17E14E2F-95ED-5A46-99A7-EA1AE58491E2}" destId="{DFB7E016-C5F6-7B44-9852-93045FC7DC8E}" srcOrd="0" destOrd="0" parTransId="{6F566D84-A012-204A-8CA9-D9C9048B42AB}" sibTransId="{02FE06E7-0146-FB49-AB06-717EFB9B6D35}"/>
    <dgm:cxn modelId="{395EDCBE-5DFB-2643-8403-6E78A0C0868B}" srcId="{17E14E2F-95ED-5A46-99A7-EA1AE58491E2}" destId="{9307168B-1113-ED41-B0D0-2601155D52E1}" srcOrd="4" destOrd="0" parTransId="{E882B745-8529-114A-BD97-6EB9F9F4995D}" sibTransId="{4210A039-3EE3-014C-AAEA-FAFB8E135F88}"/>
    <dgm:cxn modelId="{C5455A6E-420E-3A4C-B235-2BFC0C5D3CF4}" type="presOf" srcId="{97ED389E-A0B5-2249-9B5B-2C4C4E1C1646}" destId="{6C97143C-18F0-E24B-8958-62025F6E8C9A}" srcOrd="0" destOrd="0" presId="urn:microsoft.com/office/officeart/2009/3/layout/StepUpProcess"/>
    <dgm:cxn modelId="{C74AE54D-4017-DB40-A6AD-8D3DE3D3F329}" srcId="{17E14E2F-95ED-5A46-99A7-EA1AE58491E2}" destId="{3BB81A60-A6BE-2443-97E7-1F0F37836023}" srcOrd="3" destOrd="0" parTransId="{FB9B28EF-8F58-664F-ABFB-0DA9E8FDEDC9}" sibTransId="{49823674-0F53-FE4E-A0F0-8BA11C2E936A}"/>
    <dgm:cxn modelId="{937E13BD-0756-944F-B2BF-B0492C4C2223}" type="presParOf" srcId="{E9DFD4CE-BD08-004D-9AF2-0437B861401F}" destId="{FA790AD7-75A5-044E-AF5B-B2D7A7C5D8DE}" srcOrd="0" destOrd="0" presId="urn:microsoft.com/office/officeart/2009/3/layout/StepUpProcess"/>
    <dgm:cxn modelId="{D41B45A1-4C14-C747-A37C-507B77DAE555}" type="presParOf" srcId="{FA790AD7-75A5-044E-AF5B-B2D7A7C5D8DE}" destId="{EAD739B0-041A-3149-B0FD-3B1AE3206F2C}" srcOrd="0" destOrd="0" presId="urn:microsoft.com/office/officeart/2009/3/layout/StepUpProcess"/>
    <dgm:cxn modelId="{49487DFA-F307-004B-B069-A61B4A6B19B9}" type="presParOf" srcId="{FA790AD7-75A5-044E-AF5B-B2D7A7C5D8DE}" destId="{D96D22BB-CBF2-B948-B543-7F8865A5AFA9}" srcOrd="1" destOrd="0" presId="urn:microsoft.com/office/officeart/2009/3/layout/StepUpProcess"/>
    <dgm:cxn modelId="{FBA5BBA2-B713-E64C-9FAA-BEBD23858C78}" type="presParOf" srcId="{FA790AD7-75A5-044E-AF5B-B2D7A7C5D8DE}" destId="{20604772-B0BC-9F4E-9D4D-33B64B76064E}" srcOrd="2" destOrd="0" presId="urn:microsoft.com/office/officeart/2009/3/layout/StepUpProcess"/>
    <dgm:cxn modelId="{03BA2095-68C5-204C-B0EE-2D28D16C58BB}" type="presParOf" srcId="{E9DFD4CE-BD08-004D-9AF2-0437B861401F}" destId="{CEF9DE90-7936-D749-90FB-0C2574D5D8B6}" srcOrd="1" destOrd="0" presId="urn:microsoft.com/office/officeart/2009/3/layout/StepUpProcess"/>
    <dgm:cxn modelId="{79B2CA6C-8408-D245-BC9D-64A8BD7E7C05}" type="presParOf" srcId="{CEF9DE90-7936-D749-90FB-0C2574D5D8B6}" destId="{35D4A53C-4E3F-FC41-A8D3-8A79686606A7}" srcOrd="0" destOrd="0" presId="urn:microsoft.com/office/officeart/2009/3/layout/StepUpProcess"/>
    <dgm:cxn modelId="{8E0E97FB-56A5-E641-A892-552A7418A8D7}" type="presParOf" srcId="{E9DFD4CE-BD08-004D-9AF2-0437B861401F}" destId="{F1912BE4-8C34-D245-AE41-A9525F66C65B}" srcOrd="2" destOrd="0" presId="urn:microsoft.com/office/officeart/2009/3/layout/StepUpProcess"/>
    <dgm:cxn modelId="{EE9C43D0-6C68-9041-8F6B-7766FE33A012}" type="presParOf" srcId="{F1912BE4-8C34-D245-AE41-A9525F66C65B}" destId="{9B1590B5-5C14-2845-A7B0-CD34BA84B214}" srcOrd="0" destOrd="0" presId="urn:microsoft.com/office/officeart/2009/3/layout/StepUpProcess"/>
    <dgm:cxn modelId="{417B817C-AFB3-2540-9BA0-CCC8D452A235}" type="presParOf" srcId="{F1912BE4-8C34-D245-AE41-A9525F66C65B}" destId="{6C97143C-18F0-E24B-8958-62025F6E8C9A}" srcOrd="1" destOrd="0" presId="urn:microsoft.com/office/officeart/2009/3/layout/StepUpProcess"/>
    <dgm:cxn modelId="{128148C6-17B7-1646-A4CF-5A367B8423B8}" type="presParOf" srcId="{F1912BE4-8C34-D245-AE41-A9525F66C65B}" destId="{9832F4EA-2FFF-9C4F-A543-D37E51CB1B85}" srcOrd="2" destOrd="0" presId="urn:microsoft.com/office/officeart/2009/3/layout/StepUpProcess"/>
    <dgm:cxn modelId="{AA3375AB-D44B-BD4E-B33B-AD2322C3C032}" type="presParOf" srcId="{E9DFD4CE-BD08-004D-9AF2-0437B861401F}" destId="{F681E05B-FDC9-E34B-9BAC-C88C0F230EE8}" srcOrd="3" destOrd="0" presId="urn:microsoft.com/office/officeart/2009/3/layout/StepUpProcess"/>
    <dgm:cxn modelId="{8D1D6C9B-B8B8-6B49-8202-592C10061295}" type="presParOf" srcId="{F681E05B-FDC9-E34B-9BAC-C88C0F230EE8}" destId="{1CAED692-8D98-0B4E-988F-743D033B9BE1}" srcOrd="0" destOrd="0" presId="urn:microsoft.com/office/officeart/2009/3/layout/StepUpProcess"/>
    <dgm:cxn modelId="{0E0056A7-58CF-1B4E-9FCC-CFEE308BBF36}" type="presParOf" srcId="{E9DFD4CE-BD08-004D-9AF2-0437B861401F}" destId="{748A99AE-9D2F-4446-865A-68E2E8925583}" srcOrd="4" destOrd="0" presId="urn:microsoft.com/office/officeart/2009/3/layout/StepUpProcess"/>
    <dgm:cxn modelId="{DA503E41-D7A2-A640-9A86-0DDFA796CA21}" type="presParOf" srcId="{748A99AE-9D2F-4446-865A-68E2E8925583}" destId="{FACB87B2-4219-B248-B391-C18994DE261B}" srcOrd="0" destOrd="0" presId="urn:microsoft.com/office/officeart/2009/3/layout/StepUpProcess"/>
    <dgm:cxn modelId="{B14465ED-2C35-984F-BC7B-5A10C1B5B213}" type="presParOf" srcId="{748A99AE-9D2F-4446-865A-68E2E8925583}" destId="{78D1A2F3-EB0A-0044-AB26-AD3AE59B9D00}" srcOrd="1" destOrd="0" presId="urn:microsoft.com/office/officeart/2009/3/layout/StepUpProcess"/>
    <dgm:cxn modelId="{ECD6B29B-3AE8-9B46-B824-15A40AAFC0D6}" type="presParOf" srcId="{748A99AE-9D2F-4446-865A-68E2E8925583}" destId="{9F1296F5-E28F-F44C-89A3-127C8DDA065D}" srcOrd="2" destOrd="0" presId="urn:microsoft.com/office/officeart/2009/3/layout/StepUpProcess"/>
    <dgm:cxn modelId="{4155DF4D-A426-E749-87FD-C9D2CD5F2CBA}" type="presParOf" srcId="{E9DFD4CE-BD08-004D-9AF2-0437B861401F}" destId="{73812677-81C6-4D47-B2A7-0292E3B020A8}" srcOrd="5" destOrd="0" presId="urn:microsoft.com/office/officeart/2009/3/layout/StepUpProcess"/>
    <dgm:cxn modelId="{71700013-1A37-8F4B-B00B-79A434002E9B}" type="presParOf" srcId="{73812677-81C6-4D47-B2A7-0292E3B020A8}" destId="{B11BCFAF-51EC-A04C-80AD-0E8BFEACF6CA}" srcOrd="0" destOrd="0" presId="urn:microsoft.com/office/officeart/2009/3/layout/StepUpProcess"/>
    <dgm:cxn modelId="{73B2D1FF-AFDC-3641-ADFB-A3737D518811}" type="presParOf" srcId="{E9DFD4CE-BD08-004D-9AF2-0437B861401F}" destId="{63B9717D-EE50-2D49-9DE5-E23ABBBC53D6}" srcOrd="6" destOrd="0" presId="urn:microsoft.com/office/officeart/2009/3/layout/StepUpProcess"/>
    <dgm:cxn modelId="{BD777C09-E459-D640-AA08-4B2C406D74D9}" type="presParOf" srcId="{63B9717D-EE50-2D49-9DE5-E23ABBBC53D6}" destId="{B2E29768-0618-7D4F-AC8C-F272303F1FA2}" srcOrd="0" destOrd="0" presId="urn:microsoft.com/office/officeart/2009/3/layout/StepUpProcess"/>
    <dgm:cxn modelId="{04E7FDE5-EE16-7B40-A23D-6EA9A3FD7F53}" type="presParOf" srcId="{63B9717D-EE50-2D49-9DE5-E23ABBBC53D6}" destId="{E19A4092-1D29-F049-A8E2-7BAE752A0E96}" srcOrd="1" destOrd="0" presId="urn:microsoft.com/office/officeart/2009/3/layout/StepUpProcess"/>
    <dgm:cxn modelId="{2931E15F-492A-7C42-A600-F23452CC23FE}" type="presParOf" srcId="{63B9717D-EE50-2D49-9DE5-E23ABBBC53D6}" destId="{FFF982A9-FCB3-304A-A678-7842866761A5}" srcOrd="2" destOrd="0" presId="urn:microsoft.com/office/officeart/2009/3/layout/StepUpProcess"/>
    <dgm:cxn modelId="{7226DD88-6EB7-A840-90DE-DC1512A6A905}" type="presParOf" srcId="{E9DFD4CE-BD08-004D-9AF2-0437B861401F}" destId="{273072E6-3F02-C147-9687-5C59687F069D}" srcOrd="7" destOrd="0" presId="urn:microsoft.com/office/officeart/2009/3/layout/StepUpProcess"/>
    <dgm:cxn modelId="{3B7B10AB-9BFE-264E-80D6-3EE9118C424C}" type="presParOf" srcId="{273072E6-3F02-C147-9687-5C59687F069D}" destId="{482A8093-806C-904C-91AC-BBA3321EAFEB}" srcOrd="0" destOrd="0" presId="urn:microsoft.com/office/officeart/2009/3/layout/StepUpProcess"/>
    <dgm:cxn modelId="{E8FD584A-74B4-EA47-ADEE-FCB46614BBED}" type="presParOf" srcId="{E9DFD4CE-BD08-004D-9AF2-0437B861401F}" destId="{65D04DD2-7235-0546-BBEB-33A7DDAC95AC}" srcOrd="8" destOrd="0" presId="urn:microsoft.com/office/officeart/2009/3/layout/StepUpProcess"/>
    <dgm:cxn modelId="{656265AD-50A5-2446-B7D8-E20ADF396BDA}" type="presParOf" srcId="{65D04DD2-7235-0546-BBEB-33A7DDAC95AC}" destId="{42360707-C54F-0D48-B367-C2A8DBA27EFC}" srcOrd="0" destOrd="0" presId="urn:microsoft.com/office/officeart/2009/3/layout/StepUpProcess"/>
    <dgm:cxn modelId="{D1CFF0B0-C617-2F4F-A0B5-D2042D48963E}" type="presParOf" srcId="{65D04DD2-7235-0546-BBEB-33A7DDAC95AC}" destId="{0CBBF016-93A1-564E-86CA-A830484C35A7}" srcOrd="1" destOrd="0" presId="urn:microsoft.com/office/officeart/2009/3/layout/StepUp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6F050B-E5D9-4648-83B4-0610BDA60AC5}" type="datetimeFigureOut">
              <a:rPr lang="en-US" smtClean="0"/>
              <a:pPr/>
              <a:t>10/31/2019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C884C-BD80-604F-90E5-E34442CE33BF}" type="slidenum">
              <a:rPr lang="en-US" smtClean="0"/>
              <a:pPr/>
              <a:t>‹#›</a:t>
            </a:fld>
            <a:endParaRPr lang="en-US"/>
          </a:p>
        </p:txBody>
      </p:sp>
    </p:spTree>
    <p:extLst>
      <p:ext uri="{BB962C8B-B14F-4D97-AF65-F5344CB8AC3E}">
        <p14:creationId xmlns:p14="http://schemas.microsoft.com/office/powerpoint/2010/main" xmlns="" val="625382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a:t>
            </a:fld>
            <a:endParaRPr lang="en-US"/>
          </a:p>
        </p:txBody>
      </p:sp>
    </p:spTree>
    <p:extLst>
      <p:ext uri="{BB962C8B-B14F-4D97-AF65-F5344CB8AC3E}">
        <p14:creationId xmlns:p14="http://schemas.microsoft.com/office/powerpoint/2010/main" xmlns="" val="3802014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10</a:t>
            </a:fld>
            <a:endParaRPr lang="en-US"/>
          </a:p>
        </p:txBody>
      </p:sp>
    </p:spTree>
    <p:extLst>
      <p:ext uri="{BB962C8B-B14F-4D97-AF65-F5344CB8AC3E}">
        <p14:creationId xmlns:p14="http://schemas.microsoft.com/office/powerpoint/2010/main" xmlns="" val="529074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11</a:t>
            </a:fld>
            <a:endParaRPr lang="en-US"/>
          </a:p>
        </p:txBody>
      </p:sp>
    </p:spTree>
    <p:extLst>
      <p:ext uri="{BB962C8B-B14F-4D97-AF65-F5344CB8AC3E}">
        <p14:creationId xmlns:p14="http://schemas.microsoft.com/office/powerpoint/2010/main" xmlns="" val="114662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 good to get better</a:t>
            </a:r>
            <a:r>
              <a:rPr lang="en-US" baseline="0" dirty="0"/>
              <a:t> quality versions of these from Kate</a:t>
            </a:r>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12</a:t>
            </a:fld>
            <a:endParaRPr lang="en-US"/>
          </a:p>
        </p:txBody>
      </p:sp>
    </p:spTree>
    <p:extLst>
      <p:ext uri="{BB962C8B-B14F-4D97-AF65-F5344CB8AC3E}">
        <p14:creationId xmlns:p14="http://schemas.microsoft.com/office/powerpoint/2010/main" xmlns="" val="2055128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13</a:t>
            </a:fld>
            <a:endParaRPr lang="en-US"/>
          </a:p>
        </p:txBody>
      </p:sp>
    </p:spTree>
    <p:extLst>
      <p:ext uri="{BB962C8B-B14F-4D97-AF65-F5344CB8AC3E}">
        <p14:creationId xmlns:p14="http://schemas.microsoft.com/office/powerpoint/2010/main" xmlns="" val="365885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14</a:t>
            </a:fld>
            <a:endParaRPr lang="en-US"/>
          </a:p>
        </p:txBody>
      </p:sp>
    </p:spTree>
    <p:extLst>
      <p:ext uri="{BB962C8B-B14F-4D97-AF65-F5344CB8AC3E}">
        <p14:creationId xmlns:p14="http://schemas.microsoft.com/office/powerpoint/2010/main" xmlns="" val="520546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15</a:t>
            </a:fld>
            <a:endParaRPr lang="en-US"/>
          </a:p>
        </p:txBody>
      </p:sp>
    </p:spTree>
    <p:extLst>
      <p:ext uri="{BB962C8B-B14F-4D97-AF65-F5344CB8AC3E}">
        <p14:creationId xmlns:p14="http://schemas.microsoft.com/office/powerpoint/2010/main" xmlns="" val="2854396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16</a:t>
            </a:fld>
            <a:endParaRPr lang="en-US"/>
          </a:p>
        </p:txBody>
      </p:sp>
    </p:spTree>
    <p:extLst>
      <p:ext uri="{BB962C8B-B14F-4D97-AF65-F5344CB8AC3E}">
        <p14:creationId xmlns:p14="http://schemas.microsoft.com/office/powerpoint/2010/main" xmlns="" val="2598135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17</a:t>
            </a:fld>
            <a:endParaRPr lang="en-US"/>
          </a:p>
        </p:txBody>
      </p:sp>
    </p:spTree>
    <p:extLst>
      <p:ext uri="{BB962C8B-B14F-4D97-AF65-F5344CB8AC3E}">
        <p14:creationId xmlns:p14="http://schemas.microsoft.com/office/powerpoint/2010/main" xmlns="" val="410344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18</a:t>
            </a:fld>
            <a:endParaRPr lang="en-US"/>
          </a:p>
        </p:txBody>
      </p:sp>
    </p:spTree>
    <p:extLst>
      <p:ext uri="{BB962C8B-B14F-4D97-AF65-F5344CB8AC3E}">
        <p14:creationId xmlns:p14="http://schemas.microsoft.com/office/powerpoint/2010/main" xmlns="" val="2027843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19</a:t>
            </a:fld>
            <a:endParaRPr lang="en-US"/>
          </a:p>
        </p:txBody>
      </p:sp>
    </p:spTree>
    <p:extLst>
      <p:ext uri="{BB962C8B-B14F-4D97-AF65-F5344CB8AC3E}">
        <p14:creationId xmlns:p14="http://schemas.microsoft.com/office/powerpoint/2010/main" xmlns="" val="120459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an introduction, not a slide for teaching.</a:t>
            </a:r>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2</a:t>
            </a:fld>
            <a:endParaRPr lang="en-US"/>
          </a:p>
        </p:txBody>
      </p:sp>
    </p:spTree>
    <p:extLst>
      <p:ext uri="{BB962C8B-B14F-4D97-AF65-F5344CB8AC3E}">
        <p14:creationId xmlns:p14="http://schemas.microsoft.com/office/powerpoint/2010/main" xmlns="" val="547435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20</a:t>
            </a:fld>
            <a:endParaRPr lang="en-US"/>
          </a:p>
        </p:txBody>
      </p:sp>
    </p:spTree>
    <p:extLst>
      <p:ext uri="{BB962C8B-B14F-4D97-AF65-F5344CB8AC3E}">
        <p14:creationId xmlns:p14="http://schemas.microsoft.com/office/powerpoint/2010/main" xmlns="" val="2896771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21</a:t>
            </a:fld>
            <a:endParaRPr lang="en-US"/>
          </a:p>
        </p:txBody>
      </p:sp>
    </p:spTree>
    <p:extLst>
      <p:ext uri="{BB962C8B-B14F-4D97-AF65-F5344CB8AC3E}">
        <p14:creationId xmlns:p14="http://schemas.microsoft.com/office/powerpoint/2010/main" xmlns="" val="2248619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22</a:t>
            </a:fld>
            <a:endParaRPr lang="en-US"/>
          </a:p>
        </p:txBody>
      </p:sp>
    </p:spTree>
    <p:extLst>
      <p:ext uri="{BB962C8B-B14F-4D97-AF65-F5344CB8AC3E}">
        <p14:creationId xmlns:p14="http://schemas.microsoft.com/office/powerpoint/2010/main" xmlns="" val="3717033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23</a:t>
            </a:fld>
            <a:endParaRPr lang="en-US"/>
          </a:p>
        </p:txBody>
      </p:sp>
    </p:spTree>
    <p:extLst>
      <p:ext uri="{BB962C8B-B14F-4D97-AF65-F5344CB8AC3E}">
        <p14:creationId xmlns:p14="http://schemas.microsoft.com/office/powerpoint/2010/main" xmlns="" val="3648864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24</a:t>
            </a:fld>
            <a:endParaRPr lang="en-US"/>
          </a:p>
        </p:txBody>
      </p:sp>
    </p:spTree>
    <p:extLst>
      <p:ext uri="{BB962C8B-B14F-4D97-AF65-F5344CB8AC3E}">
        <p14:creationId xmlns:p14="http://schemas.microsoft.com/office/powerpoint/2010/main" xmlns="" val="4277943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25</a:t>
            </a:fld>
            <a:endParaRPr lang="en-US"/>
          </a:p>
        </p:txBody>
      </p:sp>
    </p:spTree>
    <p:extLst>
      <p:ext uri="{BB962C8B-B14F-4D97-AF65-F5344CB8AC3E}">
        <p14:creationId xmlns:p14="http://schemas.microsoft.com/office/powerpoint/2010/main" xmlns="" val="2482586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26</a:t>
            </a:fld>
            <a:endParaRPr lang="en-US"/>
          </a:p>
        </p:txBody>
      </p:sp>
    </p:spTree>
    <p:extLst>
      <p:ext uri="{BB962C8B-B14F-4D97-AF65-F5344CB8AC3E}">
        <p14:creationId xmlns:p14="http://schemas.microsoft.com/office/powerpoint/2010/main" xmlns="" val="1554268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27</a:t>
            </a:fld>
            <a:endParaRPr lang="en-US"/>
          </a:p>
        </p:txBody>
      </p:sp>
    </p:spTree>
    <p:extLst>
      <p:ext uri="{BB962C8B-B14F-4D97-AF65-F5344CB8AC3E}">
        <p14:creationId xmlns:p14="http://schemas.microsoft.com/office/powerpoint/2010/main" xmlns="" val="3467389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28</a:t>
            </a:fld>
            <a:endParaRPr lang="en-US"/>
          </a:p>
        </p:txBody>
      </p:sp>
    </p:spTree>
    <p:extLst>
      <p:ext uri="{BB962C8B-B14F-4D97-AF65-F5344CB8AC3E}">
        <p14:creationId xmlns:p14="http://schemas.microsoft.com/office/powerpoint/2010/main" xmlns="" val="1910418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29</a:t>
            </a:fld>
            <a:endParaRPr lang="en-US"/>
          </a:p>
        </p:txBody>
      </p:sp>
    </p:spTree>
    <p:extLst>
      <p:ext uri="{BB962C8B-B14F-4D97-AF65-F5344CB8AC3E}">
        <p14:creationId xmlns:p14="http://schemas.microsoft.com/office/powerpoint/2010/main" xmlns="" val="54907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a:t>
            </a:fld>
            <a:endParaRPr lang="en-US"/>
          </a:p>
        </p:txBody>
      </p:sp>
    </p:spTree>
    <p:extLst>
      <p:ext uri="{BB962C8B-B14F-4D97-AF65-F5344CB8AC3E}">
        <p14:creationId xmlns:p14="http://schemas.microsoft.com/office/powerpoint/2010/main" xmlns="" val="4147286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being</a:t>
            </a:r>
            <a:r>
              <a:rPr lang="en-US" baseline="0" dirty="0"/>
              <a:t> simplified – to the 3 As – Ask Advise and Act.    Please check on </a:t>
            </a:r>
            <a:r>
              <a:rPr lang="en-US" baseline="0" dirty="0" err="1"/>
              <a:t>www.ipcrg.org/desktophelpers</a:t>
            </a:r>
            <a:endParaRPr lang="en-US" baseline="0" dirty="0"/>
          </a:p>
          <a:p>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30</a:t>
            </a:fld>
            <a:endParaRPr lang="en-US"/>
          </a:p>
        </p:txBody>
      </p:sp>
    </p:spTree>
    <p:extLst>
      <p:ext uri="{BB962C8B-B14F-4D97-AF65-F5344CB8AC3E}">
        <p14:creationId xmlns:p14="http://schemas.microsoft.com/office/powerpoint/2010/main" xmlns="" val="365840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31</a:t>
            </a:fld>
            <a:endParaRPr lang="en-US"/>
          </a:p>
        </p:txBody>
      </p:sp>
    </p:spTree>
    <p:extLst>
      <p:ext uri="{BB962C8B-B14F-4D97-AF65-F5344CB8AC3E}">
        <p14:creationId xmlns:p14="http://schemas.microsoft.com/office/powerpoint/2010/main" xmlns="" val="1572076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32</a:t>
            </a:fld>
            <a:endParaRPr lang="en-US"/>
          </a:p>
        </p:txBody>
      </p:sp>
    </p:spTree>
    <p:extLst>
      <p:ext uri="{BB962C8B-B14F-4D97-AF65-F5344CB8AC3E}">
        <p14:creationId xmlns:p14="http://schemas.microsoft.com/office/powerpoint/2010/main" xmlns="" val="1225702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33</a:t>
            </a:fld>
            <a:endParaRPr lang="en-US"/>
          </a:p>
        </p:txBody>
      </p:sp>
    </p:spTree>
    <p:extLst>
      <p:ext uri="{BB962C8B-B14F-4D97-AF65-F5344CB8AC3E}">
        <p14:creationId xmlns:p14="http://schemas.microsoft.com/office/powerpoint/2010/main" xmlns="" val="449361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34</a:t>
            </a:fld>
            <a:endParaRPr lang="en-US"/>
          </a:p>
        </p:txBody>
      </p:sp>
    </p:spTree>
    <p:extLst>
      <p:ext uri="{BB962C8B-B14F-4D97-AF65-F5344CB8AC3E}">
        <p14:creationId xmlns:p14="http://schemas.microsoft.com/office/powerpoint/2010/main" xmlns="" val="2911534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35</a:t>
            </a:fld>
            <a:endParaRPr lang="en-US"/>
          </a:p>
        </p:txBody>
      </p:sp>
    </p:spTree>
    <p:extLst>
      <p:ext uri="{BB962C8B-B14F-4D97-AF65-F5344CB8AC3E}">
        <p14:creationId xmlns:p14="http://schemas.microsoft.com/office/powerpoint/2010/main" xmlns="" val="1791889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36</a:t>
            </a:fld>
            <a:endParaRPr lang="en-US"/>
          </a:p>
        </p:txBody>
      </p:sp>
    </p:spTree>
    <p:extLst>
      <p:ext uri="{BB962C8B-B14F-4D97-AF65-F5344CB8AC3E}">
        <p14:creationId xmlns:p14="http://schemas.microsoft.com/office/powerpoint/2010/main" xmlns="" val="3127079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37</a:t>
            </a:fld>
            <a:endParaRPr lang="en-US"/>
          </a:p>
        </p:txBody>
      </p:sp>
    </p:spTree>
    <p:extLst>
      <p:ext uri="{BB962C8B-B14F-4D97-AF65-F5344CB8AC3E}">
        <p14:creationId xmlns:p14="http://schemas.microsoft.com/office/powerpoint/2010/main" xmlns="" val="2252699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38</a:t>
            </a:fld>
            <a:endParaRPr lang="en-US"/>
          </a:p>
        </p:txBody>
      </p:sp>
    </p:spTree>
    <p:extLst>
      <p:ext uri="{BB962C8B-B14F-4D97-AF65-F5344CB8AC3E}">
        <p14:creationId xmlns:p14="http://schemas.microsoft.com/office/powerpoint/2010/main" xmlns="" val="811191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39</a:t>
            </a:fld>
            <a:endParaRPr lang="en-US"/>
          </a:p>
        </p:txBody>
      </p:sp>
    </p:spTree>
    <p:extLst>
      <p:ext uri="{BB962C8B-B14F-4D97-AF65-F5344CB8AC3E}">
        <p14:creationId xmlns:p14="http://schemas.microsoft.com/office/powerpoint/2010/main" xmlns="" val="179976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when you adapt these, you will be able to shorten the words on the slide – however, in order to assist translation we have used fuller sentences.   Bullet points often omit</a:t>
            </a:r>
            <a:r>
              <a:rPr lang="en-US" baseline="0" dirty="0"/>
              <a:t> verbs, which makes translation difficult.</a:t>
            </a:r>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4</a:t>
            </a:fld>
            <a:endParaRPr lang="en-US"/>
          </a:p>
        </p:txBody>
      </p:sp>
    </p:spTree>
    <p:extLst>
      <p:ext uri="{BB962C8B-B14F-4D97-AF65-F5344CB8AC3E}">
        <p14:creationId xmlns:p14="http://schemas.microsoft.com/office/powerpoint/2010/main" xmlns="" val="636308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in a number of languages</a:t>
            </a:r>
            <a:r>
              <a:rPr lang="en-US" baseline="0" dirty="0"/>
              <a:t> at that link</a:t>
            </a:r>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40</a:t>
            </a:fld>
            <a:endParaRPr lang="en-US"/>
          </a:p>
        </p:txBody>
      </p:sp>
    </p:spTree>
    <p:extLst>
      <p:ext uri="{BB962C8B-B14F-4D97-AF65-F5344CB8AC3E}">
        <p14:creationId xmlns:p14="http://schemas.microsoft.com/office/powerpoint/2010/main" xmlns="" val="4102396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41</a:t>
            </a:fld>
            <a:endParaRPr lang="en-US"/>
          </a:p>
        </p:txBody>
      </p:sp>
    </p:spTree>
    <p:extLst>
      <p:ext uri="{BB962C8B-B14F-4D97-AF65-F5344CB8AC3E}">
        <p14:creationId xmlns:p14="http://schemas.microsoft.com/office/powerpoint/2010/main" xmlns="" val="2719606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42</a:t>
            </a:fld>
            <a:endParaRPr lang="en-US"/>
          </a:p>
        </p:txBody>
      </p:sp>
    </p:spTree>
    <p:extLst>
      <p:ext uri="{BB962C8B-B14F-4D97-AF65-F5344CB8AC3E}">
        <p14:creationId xmlns:p14="http://schemas.microsoft.com/office/powerpoint/2010/main" xmlns="" val="871443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43</a:t>
            </a:fld>
            <a:endParaRPr lang="en-US"/>
          </a:p>
        </p:txBody>
      </p:sp>
    </p:spTree>
    <p:extLst>
      <p:ext uri="{BB962C8B-B14F-4D97-AF65-F5344CB8AC3E}">
        <p14:creationId xmlns:p14="http://schemas.microsoft.com/office/powerpoint/2010/main" xmlns="" val="2127072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44</a:t>
            </a:fld>
            <a:endParaRPr lang="en-US"/>
          </a:p>
        </p:txBody>
      </p:sp>
    </p:spTree>
    <p:extLst>
      <p:ext uri="{BB962C8B-B14F-4D97-AF65-F5344CB8AC3E}">
        <p14:creationId xmlns:p14="http://schemas.microsoft.com/office/powerpoint/2010/main" xmlns="" val="17709477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7 ( Saturday afternoon)</a:t>
            </a:r>
          </a:p>
        </p:txBody>
      </p:sp>
    </p:spTree>
    <p:extLst>
      <p:ext uri="{BB962C8B-B14F-4D97-AF65-F5344CB8AC3E}">
        <p14:creationId xmlns:p14="http://schemas.microsoft.com/office/powerpoint/2010/main" xmlns="" val="3318077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46</a:t>
            </a:fld>
            <a:endParaRPr lang="en-US"/>
          </a:p>
        </p:txBody>
      </p:sp>
    </p:spTree>
    <p:extLst>
      <p:ext uri="{BB962C8B-B14F-4D97-AF65-F5344CB8AC3E}">
        <p14:creationId xmlns:p14="http://schemas.microsoft.com/office/powerpoint/2010/main" xmlns="" val="1770947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5</a:t>
            </a:fld>
            <a:endParaRPr lang="en-US"/>
          </a:p>
        </p:txBody>
      </p:sp>
    </p:spTree>
    <p:extLst>
      <p:ext uri="{BB962C8B-B14F-4D97-AF65-F5344CB8AC3E}">
        <p14:creationId xmlns:p14="http://schemas.microsoft.com/office/powerpoint/2010/main" xmlns="" val="2008628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6</a:t>
            </a:fld>
            <a:endParaRPr lang="en-US"/>
          </a:p>
        </p:txBody>
      </p:sp>
    </p:spTree>
    <p:extLst>
      <p:ext uri="{BB962C8B-B14F-4D97-AF65-F5344CB8AC3E}">
        <p14:creationId xmlns:p14="http://schemas.microsoft.com/office/powerpoint/2010/main" xmlns="" val="114164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7</a:t>
            </a:fld>
            <a:endParaRPr lang="en-US"/>
          </a:p>
        </p:txBody>
      </p:sp>
    </p:spTree>
    <p:extLst>
      <p:ext uri="{BB962C8B-B14F-4D97-AF65-F5344CB8AC3E}">
        <p14:creationId xmlns:p14="http://schemas.microsoft.com/office/powerpoint/2010/main" xmlns="" val="2981162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C884C-BD80-604F-90E5-E34442CE33BF}" type="slidenum">
              <a:rPr lang="en-US" smtClean="0"/>
              <a:pPr/>
              <a:t>8</a:t>
            </a:fld>
            <a:endParaRPr lang="en-US"/>
          </a:p>
        </p:txBody>
      </p:sp>
    </p:spTree>
    <p:extLst>
      <p:ext uri="{BB962C8B-B14F-4D97-AF65-F5344CB8AC3E}">
        <p14:creationId xmlns:p14="http://schemas.microsoft.com/office/powerpoint/2010/main" xmlns="" val="3501191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*Asthma Right Care combines data from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Williams, L. K., et al. (2011). "Quantifying the proportion of severe asthma exacerbations attributable to inhaled corticosteroid </a:t>
            </a:r>
            <a:r>
              <a:rPr lang="en-US" sz="1200" kern="1200" dirty="0" err="1">
                <a:solidFill>
                  <a:schemeClr val="tx1"/>
                </a:solidFill>
                <a:latin typeface="+mn-lt"/>
                <a:ea typeface="+mn-ea"/>
                <a:cs typeface="+mn-cs"/>
              </a:rPr>
              <a:t>nonadherence</a:t>
            </a:r>
            <a:r>
              <a:rPr lang="en-US" sz="1200" kern="1200" dirty="0">
                <a:solidFill>
                  <a:schemeClr val="tx1"/>
                </a:solidFill>
                <a:latin typeface="+mn-lt"/>
                <a:ea typeface="+mn-ea"/>
                <a:cs typeface="+mn-cs"/>
              </a:rPr>
              <a:t>." J Allergy </a:t>
            </a:r>
            <a:r>
              <a:rPr lang="en-US" sz="1200" kern="1200" dirty="0" err="1">
                <a:solidFill>
                  <a:schemeClr val="tx1"/>
                </a:solidFill>
                <a:latin typeface="+mn-lt"/>
                <a:ea typeface="+mn-ea"/>
                <a:cs typeface="+mn-cs"/>
              </a:rPr>
              <a:t>Clin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Immunol</a:t>
            </a:r>
            <a:r>
              <a:rPr lang="en-US" sz="1200" kern="1200" dirty="0">
                <a:solidFill>
                  <a:schemeClr val="tx1"/>
                </a:solidFill>
                <a:latin typeface="+mn-lt"/>
                <a:ea typeface="+mn-ea"/>
                <a:cs typeface="+mn-cs"/>
              </a:rPr>
              <a:t> 128(6): 1185-1191 e1182.</a:t>
            </a:r>
            <a:endParaRPr lang="en-US" dirty="0"/>
          </a:p>
          <a:p>
            <a:r>
              <a:rPr lang="en-US" sz="1200" kern="1200" dirty="0">
                <a:solidFill>
                  <a:schemeClr val="tx1"/>
                </a:solidFill>
                <a:latin typeface="+mn-lt"/>
                <a:ea typeface="+mn-ea"/>
                <a:cs typeface="+mn-cs"/>
              </a:rPr>
              <a:t/>
            </a:r>
            <a:br>
              <a:rPr lang="en-US" sz="1200" kern="1200" dirty="0">
                <a:solidFill>
                  <a:schemeClr val="tx1"/>
                </a:solidFill>
                <a:latin typeface="+mn-lt"/>
                <a:ea typeface="+mn-ea"/>
                <a:cs typeface="+mn-cs"/>
              </a:rPr>
            </a:br>
            <a:endParaRPr lang="en-US" dirty="0"/>
          </a:p>
          <a:p>
            <a:r>
              <a:rPr lang="en-US" sz="1200" kern="1200" dirty="0" err="1">
                <a:solidFill>
                  <a:schemeClr val="tx1"/>
                </a:solidFill>
                <a:latin typeface="+mn-lt"/>
                <a:ea typeface="+mn-ea"/>
                <a:cs typeface="+mn-cs"/>
              </a:rPr>
              <a:t>Chrystyn</a:t>
            </a:r>
            <a:r>
              <a:rPr lang="en-US" sz="1200" kern="1200" dirty="0">
                <a:solidFill>
                  <a:schemeClr val="tx1"/>
                </a:solidFill>
                <a:latin typeface="+mn-lt"/>
                <a:ea typeface="+mn-ea"/>
                <a:cs typeface="+mn-cs"/>
              </a:rPr>
              <a:t>, H., et al. (2017). "Device errors in asthma and COPD: systematic literature review and meta-analysis." NPJ Prim Care </a:t>
            </a:r>
            <a:r>
              <a:rPr lang="en-US" sz="1200" kern="1200" dirty="0" err="1">
                <a:solidFill>
                  <a:schemeClr val="tx1"/>
                </a:solidFill>
                <a:latin typeface="+mn-lt"/>
                <a:ea typeface="+mn-ea"/>
                <a:cs typeface="+mn-cs"/>
              </a:rPr>
              <a:t>Respir</a:t>
            </a:r>
            <a:r>
              <a:rPr lang="en-US" sz="1200" kern="1200" dirty="0">
                <a:solidFill>
                  <a:schemeClr val="tx1"/>
                </a:solidFill>
                <a:latin typeface="+mn-lt"/>
                <a:ea typeface="+mn-ea"/>
                <a:cs typeface="+mn-cs"/>
              </a:rPr>
              <a:t> Med 27(1): 22</a:t>
            </a:r>
            <a:endParaRPr lang="en-US" dirty="0"/>
          </a:p>
          <a:p>
            <a:r>
              <a:rPr lang="en-US" sz="1200" kern="1200" dirty="0">
                <a:solidFill>
                  <a:schemeClr val="tx1"/>
                </a:solidFill>
                <a:latin typeface="+mn-lt"/>
                <a:ea typeface="+mn-ea"/>
                <a:cs typeface="+mn-cs"/>
              </a:rPr>
              <a:t/>
            </a:r>
            <a:br>
              <a:rPr lang="en-US" sz="1200" kern="1200" dirty="0">
                <a:solidFill>
                  <a:schemeClr val="tx1"/>
                </a:solidFill>
                <a:latin typeface="+mn-lt"/>
                <a:ea typeface="+mn-ea"/>
                <a:cs typeface="+mn-cs"/>
              </a:rPr>
            </a:br>
            <a:endParaRPr lang="en-US" dirty="0"/>
          </a:p>
          <a:p>
            <a:r>
              <a:rPr lang="en-US" sz="1200" kern="1200" dirty="0">
                <a:solidFill>
                  <a:schemeClr val="tx1"/>
                </a:solidFill>
                <a:latin typeface="+mn-lt"/>
                <a:ea typeface="+mn-ea"/>
                <a:cs typeface="+mn-cs"/>
              </a:rPr>
              <a:t>BTS/SIGN Asthma 2016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8DC884C-BD80-604F-90E5-E34442CE33BF}" type="slidenum">
              <a:rPr lang="en-US" smtClean="0"/>
              <a:pPr/>
              <a:t>9</a:t>
            </a:fld>
            <a:endParaRPr lang="en-US"/>
          </a:p>
        </p:txBody>
      </p:sp>
    </p:spTree>
    <p:extLst>
      <p:ext uri="{BB962C8B-B14F-4D97-AF65-F5344CB8AC3E}">
        <p14:creationId xmlns:p14="http://schemas.microsoft.com/office/powerpoint/2010/main" xmlns="" val="142374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BDFC13-CCDC-9946-A5A5-AF52CB6DAC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2C30359-7B9E-DB43-8BF6-B3F7E3CFBAE9}"/>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BB69ACD-E47A-A64C-9CE5-A20280984C7B}"/>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5" name="Footer Placeholder 4">
            <a:extLst>
              <a:ext uri="{FF2B5EF4-FFF2-40B4-BE49-F238E27FC236}">
                <a16:creationId xmlns:a16="http://schemas.microsoft.com/office/drawing/2014/main" xmlns="" id="{56C307B4-C70F-254B-A3C7-D79A7A02B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61D808-A20D-B643-B3E3-DD52905935B1}"/>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133391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6F3B9-0374-A747-92B5-356EF2F656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7DE2BE7-C36E-4E42-93A6-5C67856A6C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0681DF-425B-0043-B140-9D6503B9D658}"/>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5" name="Footer Placeholder 4">
            <a:extLst>
              <a:ext uri="{FF2B5EF4-FFF2-40B4-BE49-F238E27FC236}">
                <a16:creationId xmlns:a16="http://schemas.microsoft.com/office/drawing/2014/main" xmlns="" id="{BA4A64B9-ECF0-DE41-A420-17A786DE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717B2F-5328-DF45-B169-92478B1794B0}"/>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166549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D0DF433-FF32-904A-A309-A2089E14308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99E337C-A58C-4D48-AD52-ABAE5E58E42F}"/>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B6E204-6CB8-D34C-AEBB-A8A9411ECB28}"/>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5" name="Footer Placeholder 4">
            <a:extLst>
              <a:ext uri="{FF2B5EF4-FFF2-40B4-BE49-F238E27FC236}">
                <a16:creationId xmlns:a16="http://schemas.microsoft.com/office/drawing/2014/main" xmlns="" id="{8A007B26-7BEB-814E-B6BB-3988399B1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0FF35B-F183-D546-8B93-6FC123CCFFB9}"/>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123207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B316DB-37A0-6E4A-84B4-AB9F0F721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99892E-E66E-1743-8C6F-0E6DD58234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5CEC77-E825-FC44-B226-599EAF0BD3DA}"/>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5" name="Footer Placeholder 4">
            <a:extLst>
              <a:ext uri="{FF2B5EF4-FFF2-40B4-BE49-F238E27FC236}">
                <a16:creationId xmlns:a16="http://schemas.microsoft.com/office/drawing/2014/main" xmlns="" id="{0AAE32F1-6DD6-5448-AE67-698D955A3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D72AA5-7E3D-CC44-9EBA-750A8D6163A8}"/>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4263402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B5E1DB-FA19-B142-8CFE-B998C567803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13C1E6-9E3A-ED4E-83D0-501EB738F729}"/>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2A78D16-69BF-B040-BB6C-26F57F3F00AA}"/>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5" name="Footer Placeholder 4">
            <a:extLst>
              <a:ext uri="{FF2B5EF4-FFF2-40B4-BE49-F238E27FC236}">
                <a16:creationId xmlns:a16="http://schemas.microsoft.com/office/drawing/2014/main" xmlns="" id="{80EE8BCF-AAA9-664B-A56E-90751B5E7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73183E-2F94-7044-A29D-CEF368C83EDF}"/>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37399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46998A-4E6E-8D43-9F3A-B3A5636171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177CEC-DC0D-3349-BFFD-F2D6D96873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1FF64AA-4E1C-C648-8689-3093166C24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832C274-F368-784D-B880-795EBD7E2CDD}"/>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6" name="Footer Placeholder 5">
            <a:extLst>
              <a:ext uri="{FF2B5EF4-FFF2-40B4-BE49-F238E27FC236}">
                <a16:creationId xmlns:a16="http://schemas.microsoft.com/office/drawing/2014/main" xmlns="" id="{41DC05B1-0322-D941-8B76-92F0F9E541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A09BBDA-4BA6-AA44-86B3-3561AD9E4BD0}"/>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106786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2F365-7090-304B-AB8C-CB7E8362E73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685A2AE-80DC-BE47-ABA0-4CD86C7ECB7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FC2A8B0-E5EC-834E-83BD-D6BDB81463C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0CA305C-FCBA-D943-A965-2282D32420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D46DE5D-0A6D-2F45-84D9-590D7019A318}"/>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F1CF5CB-433D-EA47-9000-FF60BB4F71D6}"/>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8" name="Footer Placeholder 7">
            <a:extLst>
              <a:ext uri="{FF2B5EF4-FFF2-40B4-BE49-F238E27FC236}">
                <a16:creationId xmlns:a16="http://schemas.microsoft.com/office/drawing/2014/main" xmlns="" id="{0CA54D7D-2CEC-DD40-8038-0FDAE83A0B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4A9C0B8-4AEE-504E-A5E3-4EB75C960876}"/>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319601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80EA6C-DFB4-A248-B2D7-79C81F5AAD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9202B6-B41F-C042-A4B4-435EC0423C82}"/>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4" name="Footer Placeholder 3">
            <a:extLst>
              <a:ext uri="{FF2B5EF4-FFF2-40B4-BE49-F238E27FC236}">
                <a16:creationId xmlns:a16="http://schemas.microsoft.com/office/drawing/2014/main" xmlns="" id="{0154F6B3-858A-AA44-99B4-8F82166181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96201E7-950F-604F-9838-79089DD5AF04}"/>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344909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0203C9-0916-8D4F-B04A-BA5222BADFD5}"/>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3" name="Footer Placeholder 2">
            <a:extLst>
              <a:ext uri="{FF2B5EF4-FFF2-40B4-BE49-F238E27FC236}">
                <a16:creationId xmlns:a16="http://schemas.microsoft.com/office/drawing/2014/main" xmlns="" id="{9ABCC080-6BA7-3A4A-88AB-F4D6CB83F7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659103A-CC19-AA4F-98AD-3369AD80BC29}"/>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3241453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2E0EDE-ABCF-5C4A-A3EC-BEA51EC9B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3B3682B-975B-A148-B8A5-84E20C0F7C9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F89951-0749-2E47-8838-9F7B47E880C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6A731BA-E3AB-0341-AEB4-D42B2E4CEEAE}"/>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6" name="Footer Placeholder 5">
            <a:extLst>
              <a:ext uri="{FF2B5EF4-FFF2-40B4-BE49-F238E27FC236}">
                <a16:creationId xmlns:a16="http://schemas.microsoft.com/office/drawing/2014/main" xmlns="" id="{228085A6-A131-EF43-93A5-84DF70085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D14A4A-864C-B844-9ADE-0130778AD816}"/>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119366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4928FB-6659-ED4C-9830-E248E52E2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DE192CF-EBB4-9447-B7ED-E547A03E236C}"/>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08C63C8C-F98F-7542-B5A6-76FC8B5B9D0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5AE4D23-5608-2346-BB56-139CB74E9F9C}"/>
              </a:ext>
            </a:extLst>
          </p:cNvPr>
          <p:cNvSpPr>
            <a:spLocks noGrp="1"/>
          </p:cNvSpPr>
          <p:nvPr>
            <p:ph type="dt" sz="half" idx="10"/>
          </p:nvPr>
        </p:nvSpPr>
        <p:spPr/>
        <p:txBody>
          <a:bodyPr/>
          <a:lstStyle/>
          <a:p>
            <a:fld id="{724C90EC-C101-BA44-9D82-BACC1A862E75}" type="datetimeFigureOut">
              <a:rPr lang="en-US" smtClean="0"/>
              <a:pPr/>
              <a:t>10/31/2019</a:t>
            </a:fld>
            <a:endParaRPr lang="en-US"/>
          </a:p>
        </p:txBody>
      </p:sp>
      <p:sp>
        <p:nvSpPr>
          <p:cNvPr id="6" name="Footer Placeholder 5">
            <a:extLst>
              <a:ext uri="{FF2B5EF4-FFF2-40B4-BE49-F238E27FC236}">
                <a16:creationId xmlns:a16="http://schemas.microsoft.com/office/drawing/2014/main" xmlns="" id="{941F7E88-1555-C24B-B3EF-8057FB956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08E152-EFB6-3641-8A7B-62180F1B0820}"/>
              </a:ext>
            </a:extLst>
          </p:cNvPr>
          <p:cNvSpPr>
            <a:spLocks noGrp="1"/>
          </p:cNvSpPr>
          <p:nvPr>
            <p:ph type="sldNum" sz="quarter" idx="12"/>
          </p:nvPr>
        </p:nvSpPr>
        <p:spPr/>
        <p:txBody>
          <a:body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428309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BD6FF7B-E166-5247-BB20-F553AFFD10E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B5FB50-5777-6741-9555-38D5A9F4D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BA1E41-1E73-4245-A6B9-7D2D365C7BD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90EC-C101-BA44-9D82-BACC1A862E75}" type="datetimeFigureOut">
              <a:rPr lang="en-US" smtClean="0"/>
              <a:pPr/>
              <a:t>10/31/2019</a:t>
            </a:fld>
            <a:endParaRPr lang="en-US"/>
          </a:p>
        </p:txBody>
      </p:sp>
      <p:sp>
        <p:nvSpPr>
          <p:cNvPr id="5" name="Footer Placeholder 4">
            <a:extLst>
              <a:ext uri="{FF2B5EF4-FFF2-40B4-BE49-F238E27FC236}">
                <a16:creationId xmlns:a16="http://schemas.microsoft.com/office/drawing/2014/main" xmlns="" id="{23792261-99CB-8849-8605-E661803D4B0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641F766-A4C6-0545-ADB4-8AC11F8A80C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B0A7E-1F9D-034F-ACBF-724F1A9C33C4}" type="slidenum">
              <a:rPr lang="en-US" smtClean="0"/>
              <a:pPr/>
              <a:t>‹#›</a:t>
            </a:fld>
            <a:endParaRPr lang="en-US"/>
          </a:p>
        </p:txBody>
      </p:sp>
    </p:spTree>
    <p:extLst>
      <p:ext uri="{BB962C8B-B14F-4D97-AF65-F5344CB8AC3E}">
        <p14:creationId xmlns:p14="http://schemas.microsoft.com/office/powerpoint/2010/main" xmlns="" val="2315838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brit-thoracic.org.uk/document-library/clinical-information/asthma/btssign-asthma-guideline-2016/"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asthmahandbook.org.au/diagnosis/adul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ipcrg.org/personalis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s://www.theipcrg.org/display/TreatP/Disclaimer+-+desktop+helpers+and+opinion+sheet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asthma.org.uk/advice/understanding-asthma/what-is-asthma/?evid=693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tiff"/><Relationship Id="rId5" Type="http://schemas.openxmlformats.org/officeDocument/2006/relationships/image" Target="../media/image5.png"/><Relationship Id="rId4" Type="http://schemas.microsoft.com/office/2011/relationships/webextension" Target="../webextensions/webextension1.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s://www.nationalasthma.org.au/understanding-asthma/what-is-asthm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brit-thoracic.org.uk/document-library/clinical-information/asthma/btssign-asthma-guideline-2016/"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image" Target="../media/image7.tiff"/></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29.xml.rels><?xml version="1.0" encoding="UTF-8" standalone="yes"?>
<Relationships xmlns="http://schemas.openxmlformats.org/package/2006/relationships"><Relationship Id="rId3" Type="http://schemas.openxmlformats.org/officeDocument/2006/relationships/hyperlink" Target="https://www.rightbreathe.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tiff"/><Relationship Id="rId5" Type="http://schemas.openxmlformats.org/officeDocument/2006/relationships/hyperlink" Target="https://www.theipcrg.org/display/TreatP/Helping+patients+quit+smoking:+Desktop+Helper+No.+4+-+2nd+Edition" TargetMode="External"/><Relationship Id="rId4" Type="http://schemas.openxmlformats.org/officeDocument/2006/relationships/hyperlink" Target="https://www.asthma.org.uk/advice/manage-your-asthma/action-pla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s://www.theipcrg.org/display/TreatP/Helping+patients+quit+smoking:+Desktop+Helper+No.+4+-+2nd+Editio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time_continue=16&amp;v=fZPS_w54rfY" TargetMode="External"/><Relationship Id="rId7" Type="http://schemas.openxmlformats.org/officeDocument/2006/relationships/image" Target="../media/image1.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rightbreathe.com/" TargetMode="External"/><Relationship Id="rId5" Type="http://schemas.openxmlformats.org/officeDocument/2006/relationships/image" Target="../media/image10.png"/><Relationship Id="rId4" Type="http://schemas.microsoft.com/office/2011/relationships/webextension" Target="../webextensions/webextension2.xml"/></Relationships>
</file>

<file path=ppt/slides/_rels/slide3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hyperlink" Target="http://www.caratnetwork.org/" TargetMode="External"/><Relationship Id="rId7" Type="http://schemas.openxmlformats.org/officeDocument/2006/relationships/hyperlink" Target="https://www.theipcrg.org/download/attachments/688241/Difficult%20to%20Manage%20asthma%20deskop%20helper-1.jpg?version=1&amp;modificationDate=1516455501000&amp;api=v2"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theipcrg.org/display/TreatP/Asthma+Right+Care+-+Information+for+clinicians+and+patients" TargetMode="External"/><Relationship Id="rId5" Type="http://schemas.openxmlformats.org/officeDocument/2006/relationships/hyperlink" Target="https://www.qoltech.co.uk/acq.html" TargetMode="External"/><Relationship Id="rId4" Type="http://schemas.openxmlformats.org/officeDocument/2006/relationships/hyperlink" Target="http://www.asthmacontroltest.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3.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tiff"/><Relationship Id="rId4" Type="http://schemas.openxmlformats.org/officeDocument/2006/relationships/hyperlink" Target="https://www.theipcrg.org/display/TreatP/Asthma+Right+Care+-+Information+for+clinicians+and+patie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theipcrg.org/download/attachments/688241/Difficult%20to%20Manage%20asthma%20deskop%20helper-1.jpg?version=1&amp;modificationDate=1516455501000&amp;api=v2"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image" Target="../media/image14.tiff"/></Relationships>
</file>

<file path=ppt/slides/_rels/slide4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ipcrg.org/personalisation"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43.xml.rels><?xml version="1.0" encoding="UTF-8" standalone="yes"?>
<Relationships xmlns="http://schemas.openxmlformats.org/package/2006/relationships"><Relationship Id="rId3" Type="http://schemas.openxmlformats.org/officeDocument/2006/relationships/hyperlink" Target="http://www.ipcrg.org/personalisation" TargetMode="External"/><Relationship Id="rId7" Type="http://schemas.openxmlformats.org/officeDocument/2006/relationships/image" Target="../media/image1.tif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ww.ipcrg.org/desktophelpers" TargetMode="External"/><Relationship Id="rId5" Type="http://schemas.openxmlformats.org/officeDocument/2006/relationships/hyperlink" Target="https://www.asthma.org.uk/advice/" TargetMode="External"/><Relationship Id="rId4" Type="http://schemas.openxmlformats.org/officeDocument/2006/relationships/hyperlink" Target="https://www.brit-thoracic.org.uk/standards-of-care/guidelines/btssign-british-guideline-on-the-management-of-asthma/"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theipcrg.org/display/TreatP/Asthma+Right+Care+-+Information+for+clinicians+and+patients" TargetMode="External"/><Relationship Id="rId3" Type="http://schemas.openxmlformats.org/officeDocument/2006/relationships/hyperlink" Target="https://www.asthma.org.uk/advice/manage-your-asthma/action-plan/" TargetMode="External"/><Relationship Id="rId7" Type="http://schemas.openxmlformats.org/officeDocument/2006/relationships/hyperlink" Target="https://www.qoltech.co.uk/acq.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asthmacontroltest.com/" TargetMode="External"/><Relationship Id="rId5" Type="http://schemas.openxmlformats.org/officeDocument/2006/relationships/hyperlink" Target="http://www.caratnetwork.org/" TargetMode="External"/><Relationship Id="rId4" Type="http://schemas.openxmlformats.org/officeDocument/2006/relationships/hyperlink" Target="https://www.rightbreathe.com/" TargetMode="External"/><Relationship Id="rId9" Type="http://schemas.openxmlformats.org/officeDocument/2006/relationships/image" Target="../media/image1.tiff"/></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E1BAF5-D2CF-DD4F-9FE3-830FA6902BA2}"/>
              </a:ext>
            </a:extLst>
          </p:cNvPr>
          <p:cNvSpPr>
            <a:spLocks noGrp="1"/>
          </p:cNvSpPr>
          <p:nvPr>
            <p:ph type="ctrTitle"/>
          </p:nvPr>
        </p:nvSpPr>
        <p:spPr>
          <a:xfrm>
            <a:off x="1524000" y="1824605"/>
            <a:ext cx="9144000" cy="1777433"/>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Providing personalised care to adults with asthma </a:t>
            </a:r>
          </a:p>
        </p:txBody>
      </p:sp>
      <p:sp>
        <p:nvSpPr>
          <p:cNvPr id="3" name="Subtitle 2">
            <a:extLst>
              <a:ext uri="{FF2B5EF4-FFF2-40B4-BE49-F238E27FC236}">
                <a16:creationId xmlns:a16="http://schemas.microsoft.com/office/drawing/2014/main" xmlns="" id="{6D88EC72-618C-1447-951A-69AB47584B44}"/>
              </a:ext>
            </a:extLst>
          </p:cNvPr>
          <p:cNvSpPr>
            <a:spLocks noGrp="1"/>
          </p:cNvSpPr>
          <p:nvPr>
            <p:ph type="subTitle" idx="1"/>
          </p:nvPr>
        </p:nvSpPr>
        <p:spPr/>
        <p:txBody>
          <a:bodyPr>
            <a:normAutofit/>
          </a:bodyPr>
          <a:lstStyle/>
          <a:p>
            <a:r>
              <a:rPr lang="en-US" sz="4800" b="1" i="1" dirty="0">
                <a:solidFill>
                  <a:srgbClr val="FF0000"/>
                </a:solidFill>
                <a:latin typeface="Arial" panose="020B0604020202020204" pitchFamily="34" charset="0"/>
                <a:cs typeface="Arial" panose="020B0604020202020204" pitchFamily="34" charset="0"/>
              </a:rPr>
              <a:t>A learning resource for primary care professionals </a:t>
            </a:r>
          </a:p>
        </p:txBody>
      </p:sp>
      <p:pic>
        <p:nvPicPr>
          <p:cNvPr id="10" name="Picture 9">
            <a:extLst>
              <a:ext uri="{FF2B5EF4-FFF2-40B4-BE49-F238E27FC236}">
                <a16:creationId xmlns:a16="http://schemas.microsoft.com/office/drawing/2014/main" xmlns="" id="{F3D46171-E1ED-48EB-9981-5DC87BC6253F}"/>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7269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Features of personalised care</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fontScale="92500" lnSpcReduction="20000"/>
          </a:bodyPr>
          <a:lstStyle/>
          <a:p>
            <a:pPr marL="806431" indent="-619110">
              <a:buClr>
                <a:srgbClr val="FF0000"/>
              </a:buClr>
            </a:pPr>
            <a:r>
              <a:rPr lang="en-GB" dirty="0">
                <a:latin typeface="Arial" panose="020B0604020202020204" pitchFamily="34" charset="0"/>
                <a:cs typeface="Arial" panose="020B0604020202020204" pitchFamily="34" charset="0"/>
              </a:rPr>
              <a:t>Puts people in control of their own health care by involving them in discussions and decisions as summed up by “</a:t>
            </a:r>
            <a:r>
              <a:rPr lang="en-GB" b="1" i="1" dirty="0">
                <a:latin typeface="Arial" panose="020B0604020202020204" pitchFamily="34" charset="0"/>
                <a:cs typeface="Arial" panose="020B0604020202020204" pitchFamily="34" charset="0"/>
              </a:rPr>
              <a:t>nothing about me without me</a:t>
            </a:r>
            <a:r>
              <a:rPr lang="en-GB" dirty="0">
                <a:latin typeface="Arial" panose="020B0604020202020204" pitchFamily="34" charset="0"/>
                <a:cs typeface="Arial" panose="020B0604020202020204" pitchFamily="34" charset="0"/>
              </a:rPr>
              <a:t>”</a:t>
            </a:r>
          </a:p>
          <a:p>
            <a:pPr marL="806431" indent="-619110">
              <a:buClr>
                <a:srgbClr val="FF0000"/>
              </a:buClr>
            </a:pPr>
            <a:r>
              <a:rPr lang="en-GB" dirty="0">
                <a:latin typeface="Arial" panose="020B0604020202020204" pitchFamily="34" charset="0"/>
                <a:cs typeface="Arial" panose="020B0604020202020204" pitchFamily="34" charset="0"/>
              </a:rPr>
              <a:t>Requires finding out about people’s preferences, belief and existing knowledge and views</a:t>
            </a:r>
          </a:p>
          <a:p>
            <a:pPr marL="806431" indent="-619110">
              <a:lnSpc>
                <a:spcPct val="120000"/>
              </a:lnSpc>
              <a:buClr>
                <a:srgbClr val="FF0000"/>
              </a:buClr>
            </a:pPr>
            <a:r>
              <a:rPr lang="en-GB" dirty="0">
                <a:latin typeface="Arial" panose="020B0604020202020204" pitchFamily="34" charset="0"/>
                <a:cs typeface="Arial" panose="020B0604020202020204" pitchFamily="34" charset="0"/>
              </a:rPr>
              <a:t>Involves sharing information with patients in ways they can understand</a:t>
            </a:r>
          </a:p>
          <a:p>
            <a:pPr marL="806431" indent="-619110">
              <a:buClr>
                <a:srgbClr val="FF0000"/>
              </a:buClr>
            </a:pPr>
            <a:r>
              <a:rPr lang="en-GB" dirty="0">
                <a:latin typeface="Arial" panose="020B0604020202020204" pitchFamily="34" charset="0"/>
                <a:cs typeface="Arial" panose="020B0604020202020204" pitchFamily="34" charset="0"/>
              </a:rPr>
              <a:t>Quality of the conversation between patient and clinician is key at every stage</a:t>
            </a:r>
          </a:p>
          <a:p>
            <a:pPr marL="806431" indent="-619110">
              <a:buClr>
                <a:srgbClr val="FF0000"/>
              </a:buClr>
            </a:pPr>
            <a:r>
              <a:rPr lang="en-GB" dirty="0">
                <a:latin typeface="Arial" panose="020B0604020202020204" pitchFamily="34" charset="0"/>
                <a:cs typeface="Arial" panose="020B0604020202020204" pitchFamily="34" charset="0"/>
              </a:rPr>
              <a:t>Gives time for patient to ask questions and express their feelings, without being rushed</a:t>
            </a:r>
          </a:p>
          <a:p>
            <a:pPr marL="806431" indent="-619110">
              <a:buClr>
                <a:srgbClr val="FF0000"/>
              </a:buClr>
            </a:pPr>
            <a:r>
              <a:rPr lang="en-GB" dirty="0">
                <a:latin typeface="Arial" panose="020B0604020202020204" pitchFamily="34" charset="0"/>
                <a:cs typeface="Arial" panose="020B0604020202020204" pitchFamily="34" charset="0"/>
              </a:rPr>
              <a:t>Encompasses compassionate care whereby clinicians treat patients with compassion and dignity.  (The Health Foundation, 2014)</a:t>
            </a:r>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xmlns="" id="{3CF0FD4D-CAC4-0448-8218-D1557A7ED35F}"/>
              </a:ext>
            </a:extLst>
          </p:cNvPr>
          <p:cNvSpPr>
            <a:spLocks noGrp="1"/>
          </p:cNvSpPr>
          <p:nvPr>
            <p:ph type="ftr" sz="quarter" idx="11"/>
          </p:nvPr>
        </p:nvSpPr>
        <p:spPr>
          <a:xfrm>
            <a:off x="4038600" y="6356353"/>
            <a:ext cx="5623560" cy="273048"/>
          </a:xfrm>
        </p:spPr>
        <p:txBody>
          <a:bodyPr/>
          <a:lstStyle/>
          <a:p>
            <a:r>
              <a:rPr lang="en-US" sz="1400" dirty="0">
                <a:solidFill>
                  <a:srgbClr val="FF0000"/>
                </a:solidFill>
                <a:cs typeface="Arial" panose="020B0604020202020204" pitchFamily="34" charset="0"/>
              </a:rPr>
              <a:t>Part 2: Understanding personalised care for adults with asthma</a:t>
            </a:r>
            <a:endParaRPr lang="en-US" sz="1400" dirty="0"/>
          </a:p>
          <a:p>
            <a:endParaRPr lang="en-US" dirty="0"/>
          </a:p>
        </p:txBody>
      </p:sp>
      <p:pic>
        <p:nvPicPr>
          <p:cNvPr id="7" name="Picture 6">
            <a:extLst>
              <a:ext uri="{FF2B5EF4-FFF2-40B4-BE49-F238E27FC236}">
                <a16:creationId xmlns:a16="http://schemas.microsoft.com/office/drawing/2014/main" xmlns="" id="{AE774D25-F5B6-42C2-8099-C43132581F5D}"/>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3166521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What is really going on here? </a:t>
            </a:r>
          </a:p>
        </p:txBody>
      </p:sp>
      <p:sp>
        <p:nvSpPr>
          <p:cNvPr id="5" name="Footer Placeholder 4">
            <a:extLst>
              <a:ext uri="{FF2B5EF4-FFF2-40B4-BE49-F238E27FC236}">
                <a16:creationId xmlns:a16="http://schemas.microsoft.com/office/drawing/2014/main" xmlns="" id="{2F98CB38-A1D5-7A45-97AA-041A4E2FE4DC}"/>
              </a:ext>
            </a:extLst>
          </p:cNvPr>
          <p:cNvSpPr>
            <a:spLocks noGrp="1"/>
          </p:cNvSpPr>
          <p:nvPr>
            <p:ph type="ftr" sz="quarter" idx="11"/>
          </p:nvPr>
        </p:nvSpPr>
        <p:spPr>
          <a:xfrm>
            <a:off x="4038600" y="6367369"/>
            <a:ext cx="4770120" cy="333957"/>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a:p>
            <a:endParaRPr lang="en-US" dirty="0"/>
          </a:p>
        </p:txBody>
      </p:sp>
      <p:pic>
        <p:nvPicPr>
          <p:cNvPr id="6" name="Picture 5">
            <a:extLst>
              <a:ext uri="{FF2B5EF4-FFF2-40B4-BE49-F238E27FC236}">
                <a16:creationId xmlns:a16="http://schemas.microsoft.com/office/drawing/2014/main" xmlns="" id="{E057DBC6-B8FC-4425-A9CD-46D6131002FF}"/>
              </a:ext>
            </a:extLst>
          </p:cNvPr>
          <p:cNvPicPr>
            <a:picLocks noChangeAspect="1"/>
          </p:cNvPicPr>
          <p:nvPr/>
        </p:nvPicPr>
        <p:blipFill>
          <a:blip r:embed="rId3"/>
          <a:stretch>
            <a:fillRect/>
          </a:stretch>
        </p:blipFill>
        <p:spPr>
          <a:xfrm>
            <a:off x="310896" y="154077"/>
            <a:ext cx="1923783" cy="1239825"/>
          </a:xfrm>
          <a:prstGeom prst="rect">
            <a:avLst/>
          </a:prstGeom>
        </p:spPr>
      </p:pic>
      <p:pic>
        <p:nvPicPr>
          <p:cNvPr id="7" name="Picture 6">
            <a:extLst>
              <a:ext uri="{FF2B5EF4-FFF2-40B4-BE49-F238E27FC236}">
                <a16:creationId xmlns:a16="http://schemas.microsoft.com/office/drawing/2014/main" xmlns="" id="{430B74D9-1155-40C3-BDCE-F6171B9C5CA4}"/>
              </a:ext>
            </a:extLst>
          </p:cNvPr>
          <p:cNvPicPr>
            <a:picLocks noChangeAspect="1"/>
          </p:cNvPicPr>
          <p:nvPr/>
        </p:nvPicPr>
        <p:blipFill>
          <a:blip r:embed="rId4"/>
          <a:stretch>
            <a:fillRect/>
          </a:stretch>
        </p:blipFill>
        <p:spPr>
          <a:xfrm>
            <a:off x="737931" y="2716167"/>
            <a:ext cx="10716138" cy="2240647"/>
          </a:xfrm>
          <a:prstGeom prst="rect">
            <a:avLst/>
          </a:prstGeom>
        </p:spPr>
      </p:pic>
    </p:spTree>
    <p:extLst>
      <p:ext uri="{BB962C8B-B14F-4D97-AF65-F5344CB8AC3E}">
        <p14:creationId xmlns:p14="http://schemas.microsoft.com/office/powerpoint/2010/main" xmlns="" val="3009575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What is really going on here? </a:t>
            </a:r>
          </a:p>
        </p:txBody>
      </p:sp>
      <p:sp>
        <p:nvSpPr>
          <p:cNvPr id="7" name="Footer Placeholder 6">
            <a:extLst>
              <a:ext uri="{FF2B5EF4-FFF2-40B4-BE49-F238E27FC236}">
                <a16:creationId xmlns:a16="http://schemas.microsoft.com/office/drawing/2014/main" xmlns="" id="{8F22CEF5-8939-D14F-A123-DB7D4CDEBF4A}"/>
              </a:ext>
            </a:extLst>
          </p:cNvPr>
          <p:cNvSpPr>
            <a:spLocks noGrp="1"/>
          </p:cNvSpPr>
          <p:nvPr>
            <p:ph type="ftr" sz="quarter" idx="11"/>
          </p:nvPr>
        </p:nvSpPr>
        <p:spPr>
          <a:xfrm>
            <a:off x="4038600" y="6356352"/>
            <a:ext cx="4663440" cy="442721"/>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8" name="Picture 7">
            <a:extLst>
              <a:ext uri="{FF2B5EF4-FFF2-40B4-BE49-F238E27FC236}">
                <a16:creationId xmlns:a16="http://schemas.microsoft.com/office/drawing/2014/main" xmlns="" id="{7E3F33E5-310A-42F7-BC3D-F44B01AE8EDC}"/>
              </a:ext>
            </a:extLst>
          </p:cNvPr>
          <p:cNvPicPr>
            <a:picLocks noChangeAspect="1"/>
          </p:cNvPicPr>
          <p:nvPr/>
        </p:nvPicPr>
        <p:blipFill>
          <a:blip r:embed="rId3"/>
          <a:stretch>
            <a:fillRect/>
          </a:stretch>
        </p:blipFill>
        <p:spPr>
          <a:xfrm>
            <a:off x="310896" y="154077"/>
            <a:ext cx="1923783" cy="1239825"/>
          </a:xfrm>
          <a:prstGeom prst="rect">
            <a:avLst/>
          </a:prstGeom>
        </p:spPr>
      </p:pic>
      <p:pic>
        <p:nvPicPr>
          <p:cNvPr id="13" name="Picture 12" descr="A picture containing text, map&#10;&#10;Description generated with very high confidence">
            <a:extLst>
              <a:ext uri="{FF2B5EF4-FFF2-40B4-BE49-F238E27FC236}">
                <a16:creationId xmlns:a16="http://schemas.microsoft.com/office/drawing/2014/main" xmlns="" id="{44636CF6-686F-4473-A5DE-1DE729BB933F}"/>
              </a:ext>
            </a:extLst>
          </p:cNvPr>
          <p:cNvPicPr>
            <a:picLocks noChangeAspect="1"/>
          </p:cNvPicPr>
          <p:nvPr/>
        </p:nvPicPr>
        <p:blipFill>
          <a:blip r:embed="rId4"/>
          <a:stretch>
            <a:fillRect/>
          </a:stretch>
        </p:blipFill>
        <p:spPr>
          <a:xfrm>
            <a:off x="901547" y="1895672"/>
            <a:ext cx="10388906" cy="4106806"/>
          </a:xfrm>
          <a:prstGeom prst="rect">
            <a:avLst/>
          </a:prstGeom>
        </p:spPr>
      </p:pic>
    </p:spTree>
    <p:extLst>
      <p:ext uri="{BB962C8B-B14F-4D97-AF65-F5344CB8AC3E}">
        <p14:creationId xmlns:p14="http://schemas.microsoft.com/office/powerpoint/2010/main" xmlns="" val="3948905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Summary points</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08920" y="1494973"/>
            <a:ext cx="11479427" cy="5251817"/>
          </a:xfrm>
        </p:spPr>
        <p:txBody>
          <a:bodyPr>
            <a:normAutofit/>
          </a:bodyPr>
          <a:lstStyle/>
          <a:p>
            <a:pPr>
              <a:buClr>
                <a:srgbClr val="FF0000"/>
              </a:buClr>
            </a:pPr>
            <a:r>
              <a:rPr lang="en-GB" dirty="0"/>
              <a:t>How the diagnosis is made and communicated is very important as it influences how person feels about having asthma and their ability to self-manage</a:t>
            </a:r>
          </a:p>
          <a:p>
            <a:pPr>
              <a:buClr>
                <a:srgbClr val="FF0000"/>
              </a:buClr>
            </a:pPr>
            <a:r>
              <a:rPr lang="en-GB" dirty="0"/>
              <a:t>Diagnosis needs to be based on a structured clinical assessment</a:t>
            </a:r>
          </a:p>
          <a:p>
            <a:pPr>
              <a:buClr>
                <a:srgbClr val="FF0000"/>
              </a:buClr>
            </a:pPr>
            <a:r>
              <a:rPr lang="en-GB" dirty="0"/>
              <a:t>Use open questions that draw out the patient’s existing beliefs and knowledge and how they feel about asthma</a:t>
            </a:r>
          </a:p>
          <a:p>
            <a:pPr>
              <a:buClr>
                <a:srgbClr val="FF0000"/>
              </a:buClr>
            </a:pPr>
            <a:r>
              <a:rPr lang="en-GB" dirty="0"/>
              <a:t>Explain </a:t>
            </a:r>
            <a:r>
              <a:rPr lang="en-GB" sz="2800" dirty="0"/>
              <a:t>that asthma is manageable with the right treatment and </a:t>
            </a:r>
            <a:r>
              <a:rPr lang="en-GB" dirty="0"/>
              <a:t>that self-management is crucial</a:t>
            </a:r>
          </a:p>
          <a:p>
            <a:pPr marL="228594" lvl="1">
              <a:spcBef>
                <a:spcPts val="1000"/>
              </a:spcBef>
              <a:buClr>
                <a:srgbClr val="FF0000"/>
              </a:buClr>
            </a:pPr>
            <a:r>
              <a:rPr lang="en-GB" sz="2800" dirty="0"/>
              <a:t>Explain what asthma is using props and provide sources of more information. </a:t>
            </a:r>
            <a:endParaRPr lang="en-GB" dirty="0"/>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xmlns="" id="{A72E10CC-6AEC-304A-8CC7-418845E1E310}"/>
              </a:ext>
            </a:extLst>
          </p:cNvPr>
          <p:cNvSpPr>
            <a:spLocks noGrp="1"/>
          </p:cNvSpPr>
          <p:nvPr>
            <p:ph type="ftr" sz="quarter" idx="11"/>
          </p:nvPr>
        </p:nvSpPr>
        <p:spPr>
          <a:xfrm>
            <a:off x="3048000" y="6356352"/>
            <a:ext cx="5105400" cy="390438"/>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a:p>
            <a:endParaRPr lang="en-US" dirty="0"/>
          </a:p>
        </p:txBody>
      </p:sp>
      <p:pic>
        <p:nvPicPr>
          <p:cNvPr id="7" name="Picture 6">
            <a:extLst>
              <a:ext uri="{FF2B5EF4-FFF2-40B4-BE49-F238E27FC236}">
                <a16:creationId xmlns:a16="http://schemas.microsoft.com/office/drawing/2014/main" xmlns="" id="{72C58F58-AEE7-43C6-B174-D60601B3F5D5}"/>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222895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30842" y="1"/>
            <a:ext cx="8922960" cy="1494972"/>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08920" y="1494973"/>
            <a:ext cx="11479427" cy="5251817"/>
          </a:xfrm>
        </p:spPr>
        <p:txBody>
          <a:bodyPr>
            <a:normAutofit/>
          </a:bodyPr>
          <a:lstStyle/>
          <a:p>
            <a:pPr>
              <a:buClr>
                <a:srgbClr val="FF0000"/>
              </a:buClr>
            </a:pPr>
            <a:r>
              <a:rPr lang="en-GB" sz="2400" dirty="0"/>
              <a:t>How the diagnosis is made and communicated is very important as it has an impact on how people feel about having asthma </a:t>
            </a:r>
          </a:p>
          <a:p>
            <a:pPr>
              <a:buClr>
                <a:srgbClr val="FF0000"/>
              </a:buClr>
            </a:pPr>
            <a:r>
              <a:rPr lang="en-GB" sz="2400" dirty="0"/>
              <a:t>This will influence their ability to self-manage.   E.g. if a patient does not accept the diagnosis they are more likely to be non-adherent</a:t>
            </a:r>
          </a:p>
          <a:p>
            <a:pPr>
              <a:buClr>
                <a:srgbClr val="FF0000"/>
              </a:buClr>
            </a:pPr>
            <a:r>
              <a:rPr lang="en-GB" sz="2400" dirty="0"/>
              <a:t>Diagnosis for many patients is a process that takes place over several visits, rather than a one-off event, and  this allows for an on-going dialogue between clinician and patient. </a:t>
            </a:r>
          </a:p>
          <a:p>
            <a:pPr>
              <a:buClr>
                <a:srgbClr val="FF0000"/>
              </a:buClr>
            </a:pPr>
            <a:r>
              <a:rPr lang="en-GB" sz="2400" dirty="0"/>
              <a:t>Base diagnosis on structured clinical assessment, including objective testing.  Further details and advice on testing can be found in international and national guidelines on asthma management, for example the  British guideline on the management of asthma, known as the BTS/SIGN Guideline,  (available at </a:t>
            </a:r>
            <a:r>
              <a:rPr lang="en-GB" sz="2400" dirty="0">
                <a:hlinkClick r:id="rId3"/>
              </a:rPr>
              <a:t>BTS/SIGN guideline on asthma management</a:t>
            </a:r>
            <a:r>
              <a:rPr lang="en-GB" sz="2400" dirty="0"/>
              <a:t>) or the Australian Asthma Handbook (available at: </a:t>
            </a:r>
            <a:r>
              <a:rPr lang="en-GB" sz="2400" dirty="0">
                <a:hlinkClick r:id="rId4"/>
              </a:rPr>
              <a:t>AAH diagnosing asthma in adults</a:t>
            </a:r>
            <a:r>
              <a:rPr lang="en-GB" sz="2400" dirty="0"/>
              <a:t>). </a:t>
            </a:r>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xmlns="" id="{8358EFC6-D184-1940-84AD-28E469033BCF}"/>
              </a:ext>
            </a:extLst>
          </p:cNvPr>
          <p:cNvSpPr>
            <a:spLocks noGrp="1"/>
          </p:cNvSpPr>
          <p:nvPr>
            <p:ph type="ftr" sz="quarter" idx="11"/>
          </p:nvPr>
        </p:nvSpPr>
        <p:spPr>
          <a:xfrm>
            <a:off x="3169920" y="6356352"/>
            <a:ext cx="4983480" cy="390438"/>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a:p>
            <a:endParaRPr lang="en-US" dirty="0"/>
          </a:p>
        </p:txBody>
      </p:sp>
      <p:pic>
        <p:nvPicPr>
          <p:cNvPr id="7" name="Picture 6">
            <a:extLst>
              <a:ext uri="{FF2B5EF4-FFF2-40B4-BE49-F238E27FC236}">
                <a16:creationId xmlns:a16="http://schemas.microsoft.com/office/drawing/2014/main" xmlns="" id="{F29B683E-5CFB-45E6-9C3B-89CBEB8A02BD}"/>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440673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reflecting on practice</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a:buClr>
                <a:srgbClr val="FF0000"/>
              </a:buClr>
            </a:pPr>
            <a:r>
              <a:rPr lang="en-GB" dirty="0"/>
              <a:t>Take a few moments to think about the questions you ask patients when you are considering a diagnosis of asthma.  </a:t>
            </a:r>
          </a:p>
          <a:p>
            <a:pPr>
              <a:buClr>
                <a:srgbClr val="FF0000"/>
              </a:buClr>
            </a:pPr>
            <a:r>
              <a:rPr lang="en-GB" dirty="0"/>
              <a:t>How do you explore what they think might be going on? </a:t>
            </a:r>
          </a:p>
          <a:p>
            <a:pPr>
              <a:buClr>
                <a:srgbClr val="FF0000"/>
              </a:buClr>
            </a:pPr>
            <a:r>
              <a:rPr lang="en-GB" dirty="0"/>
              <a:t>How do you explore their existing beliefs and knowledge about asthma? </a:t>
            </a:r>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xmlns="" id="{1C9EE631-7E90-3C43-8B8A-EC11C1F1D7CE}"/>
              </a:ext>
            </a:extLst>
          </p:cNvPr>
          <p:cNvSpPr>
            <a:spLocks noGrp="1"/>
          </p:cNvSpPr>
          <p:nvPr>
            <p:ph type="ftr" sz="quarter" idx="11"/>
          </p:nvPr>
        </p:nvSpPr>
        <p:spPr>
          <a:xfrm>
            <a:off x="4038600" y="6356352"/>
            <a:ext cx="5044440" cy="379728"/>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a:p>
            <a:endParaRPr lang="en-US" dirty="0"/>
          </a:p>
        </p:txBody>
      </p:sp>
      <p:pic>
        <p:nvPicPr>
          <p:cNvPr id="7" name="Picture 6">
            <a:extLst>
              <a:ext uri="{FF2B5EF4-FFF2-40B4-BE49-F238E27FC236}">
                <a16:creationId xmlns:a16="http://schemas.microsoft.com/office/drawing/2014/main" xmlns="" id="{6A6B3697-C075-4C94-A41C-3D85E9C0C2F8}"/>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84525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ask</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marL="457189" lvl="1" indent="0">
              <a:buNone/>
            </a:pPr>
            <a:r>
              <a:rPr lang="en-GB" sz="3600" dirty="0"/>
              <a:t>Use open questions that draw out the patient’s existing beliefs and knowledge and how they feel:</a:t>
            </a:r>
          </a:p>
          <a:p>
            <a:pPr marL="1142971" lvl="3">
              <a:spcBef>
                <a:spcPts val="1000"/>
              </a:spcBef>
              <a:buClr>
                <a:srgbClr val="FF0000"/>
              </a:buClr>
            </a:pPr>
            <a:r>
              <a:rPr lang="en-GB" sz="3600" dirty="0"/>
              <a:t>Why are you here today?</a:t>
            </a:r>
          </a:p>
          <a:p>
            <a:pPr marL="1142971" lvl="3">
              <a:spcBef>
                <a:spcPts val="1000"/>
              </a:spcBef>
              <a:buClr>
                <a:srgbClr val="FF0000"/>
              </a:buClr>
            </a:pPr>
            <a:r>
              <a:rPr lang="en-GB" sz="3600" dirty="0"/>
              <a:t>What do you think it could be?</a:t>
            </a:r>
          </a:p>
          <a:p>
            <a:pPr marL="1142971" lvl="3">
              <a:spcBef>
                <a:spcPts val="1000"/>
              </a:spcBef>
              <a:buClr>
                <a:srgbClr val="FF0000"/>
              </a:buClr>
            </a:pPr>
            <a:r>
              <a:rPr lang="en-GB" sz="3600" dirty="0"/>
              <a:t>What do you know about asthma? </a:t>
            </a:r>
          </a:p>
          <a:p>
            <a:pPr marL="1142971" lvl="3">
              <a:spcBef>
                <a:spcPts val="1000"/>
              </a:spcBef>
              <a:buClr>
                <a:srgbClr val="FF0000"/>
              </a:buClr>
            </a:pPr>
            <a:r>
              <a:rPr lang="en-GB" sz="3600" dirty="0"/>
              <a:t>How do you feel about being diagnosed with asthma? </a:t>
            </a:r>
          </a:p>
          <a:p>
            <a:pPr marL="0" indent="0">
              <a:buClr>
                <a:srgbClr val="FF0000"/>
              </a:buClr>
              <a:buNone/>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xmlns="" id="{AA60B336-CDF7-9242-BA0B-E732E3B13144}"/>
              </a:ext>
            </a:extLst>
          </p:cNvPr>
          <p:cNvSpPr>
            <a:spLocks noGrp="1"/>
          </p:cNvSpPr>
          <p:nvPr>
            <p:ph type="ftr" sz="quarter" idx="11"/>
          </p:nvPr>
        </p:nvSpPr>
        <p:spPr>
          <a:xfrm>
            <a:off x="4038600" y="6356353"/>
            <a:ext cx="4937760" cy="364488"/>
          </a:xfrm>
        </p:spPr>
        <p:txBody>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a:p>
            <a:endParaRPr lang="en-US" dirty="0"/>
          </a:p>
        </p:txBody>
      </p:sp>
      <p:pic>
        <p:nvPicPr>
          <p:cNvPr id="7" name="Picture 6">
            <a:extLst>
              <a:ext uri="{FF2B5EF4-FFF2-40B4-BE49-F238E27FC236}">
                <a16:creationId xmlns:a16="http://schemas.microsoft.com/office/drawing/2014/main" xmlns="" id="{5090C8B3-32D0-40FE-82E8-49387D0EC2EE}"/>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2843758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255CE1ED-CF76-4746-A925-D05CDFCCAF57}"/>
              </a:ext>
            </a:extLst>
          </p:cNvPr>
          <p:cNvSpPr txBox="1"/>
          <p:nvPr/>
        </p:nvSpPr>
        <p:spPr>
          <a:xfrm>
            <a:off x="4361945" y="6228496"/>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8" name="Picture 7">
            <a:extLst>
              <a:ext uri="{FF2B5EF4-FFF2-40B4-BE49-F238E27FC236}">
                <a16:creationId xmlns:a16="http://schemas.microsoft.com/office/drawing/2014/main" xmlns="" id="{42BCC714-CE5A-4B13-9F82-00C27D535052}"/>
              </a:ext>
            </a:extLst>
          </p:cNvPr>
          <p:cNvPicPr>
            <a:picLocks noChangeAspect="1"/>
          </p:cNvPicPr>
          <p:nvPr/>
        </p:nvPicPr>
        <p:blipFill>
          <a:blip r:embed="rId3"/>
          <a:stretch>
            <a:fillRect/>
          </a:stretch>
        </p:blipFill>
        <p:spPr>
          <a:xfrm>
            <a:off x="310896" y="154077"/>
            <a:ext cx="1923783" cy="1239825"/>
          </a:xfrm>
          <a:prstGeom prst="rect">
            <a:avLst/>
          </a:prstGeom>
        </p:spPr>
      </p:pic>
      <p:pic>
        <p:nvPicPr>
          <p:cNvPr id="9" name="Picture 8">
            <a:extLst>
              <a:ext uri="{FF2B5EF4-FFF2-40B4-BE49-F238E27FC236}">
                <a16:creationId xmlns:a16="http://schemas.microsoft.com/office/drawing/2014/main" xmlns="" id="{A83AEC64-7C99-4EAB-9FE3-A08BFBD6A591}"/>
              </a:ext>
            </a:extLst>
          </p:cNvPr>
          <p:cNvPicPr>
            <a:picLocks noChangeAspect="1"/>
          </p:cNvPicPr>
          <p:nvPr/>
        </p:nvPicPr>
        <p:blipFill>
          <a:blip r:embed="rId4"/>
          <a:stretch>
            <a:fillRect/>
          </a:stretch>
        </p:blipFill>
        <p:spPr>
          <a:xfrm>
            <a:off x="397262" y="2671865"/>
            <a:ext cx="11385973" cy="1774237"/>
          </a:xfrm>
          <a:prstGeom prst="rect">
            <a:avLst/>
          </a:prstGeom>
        </p:spPr>
      </p:pic>
    </p:spTree>
    <p:extLst>
      <p:ext uri="{BB962C8B-B14F-4D97-AF65-F5344CB8AC3E}">
        <p14:creationId xmlns:p14="http://schemas.microsoft.com/office/powerpoint/2010/main" xmlns="" val="1746769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advise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lvl="1"/>
            <a:r>
              <a:rPr lang="en-GB" dirty="0"/>
              <a:t>Explain that asthma is manageable with the right treatment and need not restrict their life and what they want  to do</a:t>
            </a:r>
          </a:p>
          <a:p>
            <a:pPr lvl="1"/>
            <a:r>
              <a:rPr lang="en-GB" dirty="0"/>
              <a:t>Explain many famous sports people and public figures have asthma</a:t>
            </a:r>
            <a:endParaRPr lang="en-GB" sz="2800" dirty="0"/>
          </a:p>
          <a:p>
            <a:pPr lvl="1"/>
            <a:r>
              <a:rPr lang="en-GB" dirty="0"/>
              <a:t>Explain self-management by patients is crucial. That means they need to develop understanding of asthma and what triggers it, and develop awareness of their own asthma symptoms and control</a:t>
            </a:r>
            <a:endParaRPr lang="en-GB" sz="2800" dirty="0"/>
          </a:p>
          <a:p>
            <a:pPr lvl="1"/>
            <a:r>
              <a:rPr lang="en-GB" dirty="0"/>
              <a:t>Explain there are benefits of an accurate diagnosis including:</a:t>
            </a:r>
          </a:p>
          <a:p>
            <a:pPr lvl="2"/>
            <a:r>
              <a:rPr lang="en-GB" dirty="0"/>
              <a:t>Treatment being more effective</a:t>
            </a:r>
          </a:p>
          <a:p>
            <a:pPr lvl="2"/>
            <a:r>
              <a:rPr lang="en-GB" dirty="0"/>
              <a:t>Feeling better</a:t>
            </a:r>
          </a:p>
          <a:p>
            <a:pPr lvl="2"/>
            <a:r>
              <a:rPr lang="en-GB" dirty="0"/>
              <a:t>Having fewer limitations on activities  </a:t>
            </a:r>
          </a:p>
          <a:p>
            <a:pPr lvl="2"/>
            <a:r>
              <a:rPr lang="en-GB" dirty="0"/>
              <a:t>Not being prescribed incorrect treatment, such as antibiotics for a chest infection. </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FDACC3D5-1027-464A-847E-67FBD63CB796}"/>
              </a:ext>
            </a:extLst>
          </p:cNvPr>
          <p:cNvSpPr txBox="1"/>
          <p:nvPr/>
        </p:nvSpPr>
        <p:spPr>
          <a:xfrm>
            <a:off x="4207709" y="6239993"/>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777E5A4B-4722-4F32-A7CB-329DE7F7F90A}"/>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342723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act</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endParaRPr lang="en-GB" dirty="0"/>
          </a:p>
          <a:p>
            <a:pPr lvl="1"/>
            <a:r>
              <a:rPr lang="en-GB" dirty="0"/>
              <a:t>Help patients participate in the diagnostic process by using an objectively monitored test of treatment (inhaled corticosteroids </a:t>
            </a:r>
            <a:r>
              <a:rPr lang="en-GB" u="sng" dirty="0"/>
              <a:t>not </a:t>
            </a:r>
            <a:r>
              <a:rPr lang="en-GB" dirty="0"/>
              <a:t>short-acting beta-agonists)</a:t>
            </a:r>
          </a:p>
          <a:p>
            <a:pPr lvl="1"/>
            <a:r>
              <a:rPr lang="en-GB" dirty="0"/>
              <a:t>Show what asthma is using props such as models, pictures, metaphors and videos Remember that people prefer to take in information in different ways: to read text, images; listening, video, touch a model</a:t>
            </a:r>
            <a:endParaRPr lang="en-GB" sz="2800" dirty="0"/>
          </a:p>
          <a:p>
            <a:pPr lvl="1"/>
            <a:r>
              <a:rPr lang="en-GB" dirty="0"/>
              <a:t>Provide internet links to reliable sources of information such as patient association websites</a:t>
            </a:r>
            <a:endParaRPr lang="en-GB" sz="2800" dirty="0"/>
          </a:p>
          <a:p>
            <a:pPr lvl="1"/>
            <a:r>
              <a:rPr lang="en-GB" dirty="0"/>
              <a:t>Be compassionate; use phrases that indicate empathy with and care for the patient as this can help develop trust.</a:t>
            </a:r>
            <a:endParaRPr lang="en-GB" sz="2800" dirty="0"/>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E80F7785-16BF-A34A-986E-8A3860E4B853}"/>
              </a:ext>
            </a:extLst>
          </p:cNvPr>
          <p:cNvSpPr txBox="1"/>
          <p:nvPr/>
        </p:nvSpPr>
        <p:spPr>
          <a:xfrm>
            <a:off x="4284827" y="6067008"/>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F68A4399-B226-46A3-9D09-813ED84FA600}"/>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273743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73710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About this learning resource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744312" y="1676401"/>
            <a:ext cx="10045700" cy="4500563"/>
          </a:xfrm>
        </p:spPr>
        <p:txBody>
          <a:bodyPr>
            <a:normAutofit fontScale="40000" lnSpcReduction="20000"/>
          </a:bodyPr>
          <a:lstStyle/>
          <a:p>
            <a:pPr marL="890566" indent="-528625">
              <a:lnSpc>
                <a:spcPct val="170000"/>
              </a:lnSpc>
              <a:buClr>
                <a:srgbClr val="FF0000"/>
              </a:buClr>
            </a:pPr>
            <a:r>
              <a:rPr lang="en-US" sz="3000" dirty="0">
                <a:latin typeface="Arial" panose="020B0604020202020204" pitchFamily="34" charset="0"/>
                <a:cs typeface="Arial" panose="020B0604020202020204" pitchFamily="34" charset="0"/>
              </a:rPr>
              <a:t>This learning resource is aimed at primary care professionals including GPs, family physicians,  nurses and pharmacists who are provide care for adults with asthma or who present with symptoms that may be asthma. </a:t>
            </a: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It forms part of resource pack on providing  personalised care to adults with asthma, including a Desktop Helper providing practical guidance, a Position Paper and a summary of relevant evidence. They are  are available at </a:t>
            </a:r>
            <a:r>
              <a:rPr lang="en-GB" sz="3000" dirty="0">
                <a:latin typeface="Arial" panose="020B0604020202020204" pitchFamily="34" charset="0"/>
                <a:cs typeface="Arial" panose="020B0604020202020204" pitchFamily="34" charset="0"/>
                <a:hlinkClick r:id="rId3"/>
              </a:rPr>
              <a:t>www.ipcrg.org/personalisation</a:t>
            </a:r>
            <a:r>
              <a:rPr lang="en-GB" sz="3000" dirty="0">
                <a:latin typeface="Arial" panose="020B0604020202020204" pitchFamily="34" charset="0"/>
                <a:cs typeface="Arial" panose="020B0604020202020204" pitchFamily="34" charset="0"/>
              </a:rPr>
              <a:t> </a:t>
            </a:r>
            <a:endParaRPr lang="en-US" sz="3000" dirty="0">
              <a:latin typeface="Arial" panose="020B0604020202020204" pitchFamily="34" charset="0"/>
              <a:cs typeface="Arial" panose="020B0604020202020204" pitchFamily="34" charset="0"/>
            </a:endParaRP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These resources were developed with the input of experience-led experts, including patients and clinicians. See </a:t>
            </a:r>
            <a:r>
              <a:rPr lang="en-GB" sz="3000" dirty="0">
                <a:latin typeface="Arial" panose="020B0604020202020204" pitchFamily="34" charset="0"/>
                <a:cs typeface="Arial" panose="020B0604020202020204" pitchFamily="34" charset="0"/>
                <a:hlinkClick r:id="rId3"/>
              </a:rPr>
              <a:t>www.ipcrg.org/personalisation</a:t>
            </a:r>
            <a:r>
              <a:rPr lang="en-GB" sz="3000" dirty="0">
                <a:latin typeface="Arial" panose="020B0604020202020204" pitchFamily="34" charset="0"/>
                <a:cs typeface="Arial" panose="020B0604020202020204" pitchFamily="34" charset="0"/>
              </a:rPr>
              <a:t> for a list of these experts. </a:t>
            </a: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The development of these resources was funded by a grant from GlaxoSmithKline. They took no part in drafting the content. </a:t>
            </a: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The disclaimer covering this resources is available at this link: </a:t>
            </a:r>
            <a:r>
              <a:rPr lang="en-GB" sz="3000" dirty="0">
                <a:latin typeface="Arial" panose="020B0604020202020204" pitchFamily="34" charset="0"/>
                <a:cs typeface="Arial" panose="020B0604020202020204" pitchFamily="34" charset="0"/>
                <a:hlinkClick r:id="rId4"/>
              </a:rPr>
              <a:t>Disclaimer</a:t>
            </a:r>
            <a:endParaRPr lang="en-GB" sz="3000" dirty="0">
              <a:latin typeface="Arial" panose="020B0604020202020204" pitchFamily="34" charset="0"/>
              <a:cs typeface="Arial" panose="020B0604020202020204" pitchFamily="34" charset="0"/>
            </a:endParaRP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These resources are covered by Creative Commons licences under the Attribution-</a:t>
            </a:r>
            <a:r>
              <a:rPr lang="en-GB" sz="3000" dirty="0" err="1">
                <a:latin typeface="Arial" panose="020B0604020202020204" pitchFamily="34" charset="0"/>
                <a:cs typeface="Arial" panose="020B0604020202020204" pitchFamily="34" charset="0"/>
              </a:rPr>
              <a:t>NonCommercial</a:t>
            </a:r>
            <a:r>
              <a:rPr lang="en-GB" sz="3000" dirty="0">
                <a:latin typeface="Arial" panose="020B0604020202020204" pitchFamily="34" charset="0"/>
                <a:cs typeface="Arial" panose="020B0604020202020204" pitchFamily="34" charset="0"/>
              </a:rPr>
              <a:t>-</a:t>
            </a:r>
            <a:r>
              <a:rPr lang="en-GB" sz="3000" dirty="0" err="1">
                <a:latin typeface="Arial" panose="020B0604020202020204" pitchFamily="34" charset="0"/>
                <a:cs typeface="Arial" panose="020B0604020202020204" pitchFamily="34" charset="0"/>
              </a:rPr>
              <a:t>ShareAlike</a:t>
            </a:r>
            <a:r>
              <a:rPr lang="en-GB" sz="3000" dirty="0">
                <a:latin typeface="Arial" panose="020B0604020202020204" pitchFamily="34" charset="0"/>
                <a:cs typeface="Arial" panose="020B0604020202020204" pitchFamily="34" charset="0"/>
              </a:rPr>
              <a:t>  CC BY-NC-SA licence.</a:t>
            </a:r>
          </a:p>
          <a:p>
            <a:pPr marL="890566" indent="-528625">
              <a:lnSpc>
                <a:spcPct val="170000"/>
              </a:lnSpc>
              <a:buClr>
                <a:srgbClr val="FF0000"/>
              </a:buClr>
            </a:pPr>
            <a:r>
              <a:rPr lang="en-GB" sz="3000" dirty="0">
                <a:latin typeface="Arial" panose="020B0604020202020204" pitchFamily="34" charset="0"/>
                <a:cs typeface="Arial" panose="020B0604020202020204" pitchFamily="34" charset="0"/>
              </a:rPr>
              <a:t>The IPCRG is a registered charity (SC No 035056) and company limited by guarantee (Company No 256268). PO Box 11961, </a:t>
            </a:r>
            <a:r>
              <a:rPr lang="en-GB" sz="3000" dirty="0" err="1">
                <a:latin typeface="Arial" panose="020B0604020202020204" pitchFamily="34" charset="0"/>
                <a:cs typeface="Arial" panose="020B0604020202020204" pitchFamily="34" charset="0"/>
              </a:rPr>
              <a:t>Westhill</a:t>
            </a:r>
            <a:r>
              <a:rPr lang="en-GB" sz="3000" dirty="0">
                <a:latin typeface="Arial" panose="020B0604020202020204" pitchFamily="34" charset="0"/>
                <a:cs typeface="Arial" panose="020B0604020202020204" pitchFamily="34" charset="0"/>
              </a:rPr>
              <a:t>, AB32 9AE, UK</a:t>
            </a:r>
          </a:p>
          <a:p>
            <a:pPr marL="890566" indent="-528625">
              <a:buClr>
                <a:srgbClr val="FF0000"/>
              </a:buClr>
            </a:pPr>
            <a:endParaRPr lang="en-US"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xmlns="" id="{FF0C6A38-9FF6-4D49-A113-F2C05063B7C6}"/>
              </a:ext>
            </a:extLst>
          </p:cNvPr>
          <p:cNvSpPr>
            <a:spLocks noGrp="1"/>
          </p:cNvSpPr>
          <p:nvPr>
            <p:ph type="ftr" sz="quarter" idx="11"/>
          </p:nvPr>
        </p:nvSpPr>
        <p:spPr/>
        <p:txBody>
          <a:bodyPr/>
          <a:lstStyle/>
          <a:p>
            <a:r>
              <a:rPr lang="en-US" sz="1400" dirty="0">
                <a:solidFill>
                  <a:srgbClr val="FF0000"/>
                </a:solidFill>
              </a:rPr>
              <a:t>Part 1: About this learning resource</a:t>
            </a:r>
          </a:p>
        </p:txBody>
      </p:sp>
      <p:pic>
        <p:nvPicPr>
          <p:cNvPr id="7" name="Picture 6">
            <a:extLst>
              <a:ext uri="{FF2B5EF4-FFF2-40B4-BE49-F238E27FC236}">
                <a16:creationId xmlns:a16="http://schemas.microsoft.com/office/drawing/2014/main" xmlns="" id="{CE615733-CE58-4901-855D-CBB59EF52E66}"/>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8981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53" y="1"/>
            <a:ext cx="8600303" cy="2372496"/>
          </a:xfrm>
        </p:spPr>
        <p:txBody>
          <a:bodyPr>
            <a:normAutofit/>
          </a:bodyPr>
          <a:lstStyle/>
          <a:p>
            <a:pPr lvl="0"/>
            <a:r>
              <a:rPr lang="en-US" b="1" dirty="0">
                <a:solidFill>
                  <a:schemeClr val="accent1">
                    <a:lumMod val="75000"/>
                  </a:schemeClr>
                </a:solidFill>
                <a:latin typeface="Arial" panose="020B0604020202020204" pitchFamily="34" charset="0"/>
                <a:cs typeface="Arial" panose="020B0604020202020204" pitchFamily="34" charset="0"/>
              </a:rPr>
              <a:t>Diagnosis: examples of tools</a:t>
            </a:r>
            <a:br>
              <a:rPr lang="en-US" b="1" dirty="0">
                <a:solidFill>
                  <a:schemeClr val="accent1">
                    <a:lumMod val="75000"/>
                  </a:schemeClr>
                </a:solidFill>
                <a:latin typeface="Arial" panose="020B0604020202020204" pitchFamily="34" charset="0"/>
                <a:cs typeface="Arial" panose="020B0604020202020204" pitchFamily="34" charset="0"/>
              </a:rPr>
            </a:br>
            <a:r>
              <a:rPr lang="en-GB" sz="2200" dirty="0">
                <a:hlinkClick r:id="rId3"/>
              </a:rPr>
              <a:t>What is asthma? A short film produced by Asthma UK </a:t>
            </a:r>
            <a:r>
              <a:rPr lang="en-GB" dirty="0"/>
              <a:t/>
            </a:r>
            <a:br>
              <a:rPr lang="en-GB" dirty="0"/>
            </a:br>
            <a:endParaRPr lang="en-US" dirty="0"/>
          </a:p>
        </p:txBody>
      </p:sp>
      <mc:AlternateContent xmlns:mc="http://schemas.openxmlformats.org/markup-compatibility/2006">
        <mc:Choice xmlns:we="http://schemas.microsoft.com/office/webextensions/webextension/2010/11" xmlns:pca="http://schemas.microsoft.com/office/powerpoint/2013/contentapp" xmlns="" Requires="we pca">
          <p:graphicFrame>
            <p:nvGraphicFramePr>
              <p:cNvPr id="4" name="Content Placeholder 3" title="Web Video Player"/>
              <p:cNvGraphicFramePr>
                <a:graphicFrameLocks noGrp="1"/>
              </p:cNvGraphicFramePr>
              <p:nvPr>
                <p:ph idx="1"/>
                <p:extLst>
                  <p:ext uri="{D42A27DB-BD31-4B8C-83A1-F6EECF244321}">
                    <p14:modId xmlns:p14="http://schemas.microsoft.com/office/powerpoint/2010/main" val="1053829851"/>
                  </p:ext>
                </p:extLst>
              </p:nvPr>
            </p:nvGraphicFramePr>
            <p:xfrm>
              <a:off x="838200" y="1825625"/>
              <a:ext cx="10515600" cy="4351339"/>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Content Placeholder 3"/>
              <p:cNvPicPr>
                <a:picLocks noGrp="1" noRot="1" noChangeAspect="1" noMove="1" noResize="1" noEditPoints="1" noAdjustHandles="1" noChangeArrowheads="1" noChangeShapeType="1"/>
              </p:cNvPicPr>
              <p:nvPr/>
            </p:nvPicPr>
            <p:blipFill>
              <a:blip r:embed="rId5"/>
              <a:stretch>
                <a:fillRect/>
              </a:stretch>
            </p:blipFill>
            <p:spPr>
              <a:xfrm>
                <a:off x="838200" y="1825625"/>
                <a:ext cx="10515600" cy="4351338"/>
              </a:xfrm>
              <a:prstGeom prst="rect">
                <a:avLst/>
              </a:prstGeom>
            </p:spPr>
          </p:pic>
        </mc:Fallback>
      </mc:AlternateContent>
      <p:sp>
        <p:nvSpPr>
          <p:cNvPr id="7" name="TextBox 6"/>
          <p:cNvSpPr txBox="1"/>
          <p:nvPr/>
        </p:nvSpPr>
        <p:spPr>
          <a:xfrm>
            <a:off x="145143" y="6583149"/>
            <a:ext cx="9144000" cy="369332"/>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xmlns="" id="{754BC21D-3FAB-564D-BE0A-666592F9F3FC}"/>
              </a:ext>
            </a:extLst>
          </p:cNvPr>
          <p:cNvSpPr txBox="1"/>
          <p:nvPr/>
        </p:nvSpPr>
        <p:spPr>
          <a:xfrm>
            <a:off x="4236720" y="6374784"/>
            <a:ext cx="501396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9" name="Picture 8">
            <a:extLst>
              <a:ext uri="{FF2B5EF4-FFF2-40B4-BE49-F238E27FC236}">
                <a16:creationId xmlns:a16="http://schemas.microsoft.com/office/drawing/2014/main" xmlns="" id="{36F5C532-4D47-4900-8C41-2D589C70E661}"/>
              </a:ext>
            </a:extLst>
          </p:cNvPr>
          <p:cNvPicPr>
            <a:picLocks noChangeAspect="1"/>
          </p:cNvPicPr>
          <p:nvPr/>
        </p:nvPicPr>
        <p:blipFill>
          <a:blip r:embed="rId6"/>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572829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examples of tools</a:t>
            </a:r>
          </a:p>
        </p:txBody>
      </p:sp>
      <p:pic>
        <p:nvPicPr>
          <p:cNvPr id="6" name="Picture 5"/>
          <p:cNvPicPr>
            <a:picLocks noChangeAspect="1"/>
          </p:cNvPicPr>
          <p:nvPr/>
        </p:nvPicPr>
        <p:blipFill>
          <a:blip r:embed="rId3"/>
          <a:stretch>
            <a:fillRect/>
          </a:stretch>
        </p:blipFill>
        <p:spPr>
          <a:xfrm>
            <a:off x="1519883" y="1494972"/>
            <a:ext cx="6549424" cy="4116781"/>
          </a:xfrm>
          <a:prstGeom prst="rect">
            <a:avLst/>
          </a:prstGeom>
        </p:spPr>
      </p:pic>
      <p:sp>
        <p:nvSpPr>
          <p:cNvPr id="8" name="TextBox 7"/>
          <p:cNvSpPr txBox="1"/>
          <p:nvPr/>
        </p:nvSpPr>
        <p:spPr>
          <a:xfrm>
            <a:off x="889687" y="5745893"/>
            <a:ext cx="9267568" cy="369332"/>
          </a:xfrm>
          <a:prstGeom prst="rect">
            <a:avLst/>
          </a:prstGeom>
          <a:noFill/>
        </p:spPr>
        <p:txBody>
          <a:bodyPr wrap="square" rtlCol="0">
            <a:spAutoFit/>
          </a:bodyPr>
          <a:lstStyle/>
          <a:p>
            <a:r>
              <a:rPr lang="en-US" dirty="0"/>
              <a:t>Poster produced by the National Asthma Council Australia available at: </a:t>
            </a:r>
            <a:r>
              <a:rPr lang="en-US" dirty="0">
                <a:hlinkClick r:id="rId4"/>
              </a:rPr>
              <a:t>What is asthma? </a:t>
            </a:r>
            <a:endParaRPr lang="en-US" dirty="0"/>
          </a:p>
        </p:txBody>
      </p:sp>
      <p:sp>
        <p:nvSpPr>
          <p:cNvPr id="7" name="TextBox 6">
            <a:extLst>
              <a:ext uri="{FF2B5EF4-FFF2-40B4-BE49-F238E27FC236}">
                <a16:creationId xmlns:a16="http://schemas.microsoft.com/office/drawing/2014/main" xmlns="" id="{3A77BFBA-3F39-C44F-83E0-9B34DB94DF06}"/>
              </a:ext>
            </a:extLst>
          </p:cNvPr>
          <p:cNvSpPr txBox="1"/>
          <p:nvPr/>
        </p:nvSpPr>
        <p:spPr>
          <a:xfrm>
            <a:off x="4017300" y="6374784"/>
            <a:ext cx="509016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9" name="Picture 8">
            <a:extLst>
              <a:ext uri="{FF2B5EF4-FFF2-40B4-BE49-F238E27FC236}">
                <a16:creationId xmlns:a16="http://schemas.microsoft.com/office/drawing/2014/main" xmlns="" id="{DCEE2BC5-C9F5-484F-A266-75BB477EBC25}"/>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437075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267065" y="2"/>
            <a:ext cx="8693379" cy="1075037"/>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Diagnosis: examples of tools</a:t>
            </a:r>
          </a:p>
        </p:txBody>
      </p:sp>
      <p:sp>
        <p:nvSpPr>
          <p:cNvPr id="8" name="TextBox 7"/>
          <p:cNvSpPr txBox="1"/>
          <p:nvPr/>
        </p:nvSpPr>
        <p:spPr>
          <a:xfrm>
            <a:off x="518985" y="2051222"/>
            <a:ext cx="3991232" cy="1477328"/>
          </a:xfrm>
          <a:prstGeom prst="rect">
            <a:avLst/>
          </a:prstGeom>
          <a:noFill/>
        </p:spPr>
        <p:txBody>
          <a:bodyPr wrap="square" rtlCol="0">
            <a:spAutoFit/>
          </a:bodyPr>
          <a:lstStyle/>
          <a:p>
            <a:r>
              <a:rPr lang="en-GB" dirty="0"/>
              <a:t>Diagnostic algorithm from the  British guideline on the management of asthma, produced by the British Thoracic Society and available at: </a:t>
            </a:r>
            <a:r>
              <a:rPr lang="en-GB" dirty="0">
                <a:hlinkClick r:id="rId3"/>
              </a:rPr>
              <a:t>BTS guideline on asthma management</a:t>
            </a:r>
            <a:r>
              <a:rPr lang="en-GB" dirty="0"/>
              <a:t>.</a:t>
            </a:r>
            <a:endParaRPr lang="en-US" dirty="0"/>
          </a:p>
        </p:txBody>
      </p:sp>
      <p:pic>
        <p:nvPicPr>
          <p:cNvPr id="3" name="Picture 2"/>
          <p:cNvPicPr>
            <a:picLocks noChangeAspect="1"/>
          </p:cNvPicPr>
          <p:nvPr/>
        </p:nvPicPr>
        <p:blipFill>
          <a:blip r:embed="rId4"/>
          <a:stretch>
            <a:fillRect/>
          </a:stretch>
        </p:blipFill>
        <p:spPr>
          <a:xfrm>
            <a:off x="5470731" y="778476"/>
            <a:ext cx="6187079" cy="6009845"/>
          </a:xfrm>
          <a:prstGeom prst="rect">
            <a:avLst/>
          </a:prstGeom>
        </p:spPr>
      </p:pic>
      <p:sp>
        <p:nvSpPr>
          <p:cNvPr id="9" name="TextBox 8">
            <a:extLst>
              <a:ext uri="{FF2B5EF4-FFF2-40B4-BE49-F238E27FC236}">
                <a16:creationId xmlns:a16="http://schemas.microsoft.com/office/drawing/2014/main" xmlns="" id="{97B34D8E-DFE2-3C4D-ACD4-82943E620E94}"/>
              </a:ext>
            </a:extLst>
          </p:cNvPr>
          <p:cNvSpPr txBox="1"/>
          <p:nvPr/>
        </p:nvSpPr>
        <p:spPr>
          <a:xfrm>
            <a:off x="898534" y="6220897"/>
            <a:ext cx="818388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646F1D65-3BAC-48EF-B4F7-F73EFFA3C954}"/>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52762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Autofit/>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summary points</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81000" y="1494973"/>
            <a:ext cx="11437189" cy="4681542"/>
          </a:xfrm>
        </p:spPr>
        <p:txBody>
          <a:bodyPr>
            <a:normAutofit fontScale="92500"/>
          </a:bodyPr>
          <a:lstStyle/>
          <a:p>
            <a:endParaRPr lang="en-GB" dirty="0"/>
          </a:p>
          <a:p>
            <a:pPr>
              <a:buClr>
                <a:srgbClr val="FF0000"/>
              </a:buClr>
            </a:pPr>
            <a:r>
              <a:rPr lang="en-GB" dirty="0"/>
              <a:t>Treatment must be planned together with the patient and take account of their priorities and preferences</a:t>
            </a:r>
          </a:p>
          <a:p>
            <a:pPr>
              <a:buClr>
                <a:srgbClr val="FF0000"/>
              </a:buClr>
            </a:pPr>
            <a:r>
              <a:rPr lang="en-GB" dirty="0"/>
              <a:t>Set treatment goals together with the patient. </a:t>
            </a:r>
          </a:p>
          <a:p>
            <a:pPr>
              <a:buClr>
                <a:srgbClr val="FF0000"/>
              </a:buClr>
            </a:pPr>
            <a:r>
              <a:rPr lang="en-GB" dirty="0"/>
              <a:t>Explain there are different types of inhaler available.</a:t>
            </a:r>
          </a:p>
          <a:p>
            <a:pPr>
              <a:buClr>
                <a:srgbClr val="FF0000"/>
              </a:buClr>
            </a:pPr>
            <a:r>
              <a:rPr lang="en-GB" dirty="0"/>
              <a:t>Demonstrate inhaler technique using props.</a:t>
            </a:r>
          </a:p>
          <a:p>
            <a:pPr>
              <a:buClr>
                <a:srgbClr val="FF0000"/>
              </a:buClr>
            </a:pPr>
            <a:r>
              <a:rPr lang="en-GB" dirty="0"/>
              <a:t>Identify potential triggers with the patient.</a:t>
            </a:r>
          </a:p>
          <a:p>
            <a:pPr>
              <a:buClr>
                <a:srgbClr val="FF0000"/>
              </a:buClr>
            </a:pPr>
            <a:r>
              <a:rPr lang="en-GB" dirty="0"/>
              <a:t>Tailor the treatment plan to take account of the patient’s personal circumstances.</a:t>
            </a:r>
          </a:p>
          <a:p>
            <a:pPr>
              <a:buClr>
                <a:srgbClr val="FF0000"/>
              </a:buClr>
            </a:pPr>
            <a:r>
              <a:rPr lang="en-GB" dirty="0"/>
              <a:t>Develop with the patient a written asthma action plan.</a:t>
            </a:r>
          </a:p>
          <a:p>
            <a:pPr>
              <a:buClr>
                <a:srgbClr val="FF0000"/>
              </a:buClr>
            </a:pPr>
            <a:r>
              <a:rPr lang="en-GB" dirty="0"/>
              <a:t>Help patients who smoke to quit. </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9C30DF0A-6234-EA49-A855-3E980BD2E354}"/>
              </a:ext>
            </a:extLst>
          </p:cNvPr>
          <p:cNvSpPr txBox="1"/>
          <p:nvPr/>
        </p:nvSpPr>
        <p:spPr>
          <a:xfrm>
            <a:off x="4297680" y="6341254"/>
            <a:ext cx="49530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D363023B-A7E3-4A4C-9E2F-B31180847F3E}"/>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504202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endParaRPr lang="en-GB" dirty="0"/>
          </a:p>
          <a:p>
            <a:pPr>
              <a:buClr>
                <a:srgbClr val="FF0000"/>
              </a:buClr>
            </a:pPr>
            <a:r>
              <a:rPr lang="en-GB" dirty="0"/>
              <a:t>Treatment needs to be planned together with the patient.</a:t>
            </a:r>
          </a:p>
          <a:p>
            <a:pPr>
              <a:buClr>
                <a:srgbClr val="FF0000"/>
              </a:buClr>
            </a:pPr>
            <a:r>
              <a:rPr lang="en-GB" dirty="0"/>
              <a:t>It must take account of their priorities and preferences and their  work and family situations.  </a:t>
            </a:r>
          </a:p>
          <a:p>
            <a:pPr>
              <a:buClr>
                <a:srgbClr val="FF0000"/>
              </a:buClr>
            </a:pPr>
            <a:r>
              <a:rPr lang="en-GB" dirty="0"/>
              <a:t>A patient is more likely to adhere to treatment if they are:</a:t>
            </a:r>
          </a:p>
          <a:p>
            <a:pPr lvl="1">
              <a:buClr>
                <a:srgbClr val="FF0000"/>
              </a:buClr>
            </a:pPr>
            <a:r>
              <a:rPr lang="en-GB" dirty="0"/>
              <a:t>Believe it is necessary</a:t>
            </a:r>
          </a:p>
          <a:p>
            <a:pPr lvl="1">
              <a:buClr>
                <a:srgbClr val="FF0000"/>
              </a:buClr>
            </a:pPr>
            <a:r>
              <a:rPr lang="en-GB" dirty="0"/>
              <a:t>Confident it is likely to be effective </a:t>
            </a:r>
          </a:p>
          <a:p>
            <a:pPr lvl="1">
              <a:buClr>
                <a:srgbClr val="FF0000"/>
              </a:buClr>
            </a:pPr>
            <a:r>
              <a:rPr lang="en-GB" dirty="0"/>
              <a:t>Feel it takes account of their preferences as far as possible</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94377A56-A6AC-D14E-9C6B-B69D30170730}"/>
              </a:ext>
            </a:extLst>
          </p:cNvPr>
          <p:cNvSpPr txBox="1"/>
          <p:nvPr/>
        </p:nvSpPr>
        <p:spPr>
          <a:xfrm>
            <a:off x="4350928" y="6217644"/>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77DA5B4C-12B6-4770-9BD3-0DBCC2F85AF6}"/>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48795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reflection on practice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a:buClr>
                <a:srgbClr val="FF0000"/>
              </a:buClr>
            </a:pPr>
            <a:r>
              <a:rPr lang="en-GB" dirty="0"/>
              <a:t>Take a few moments to think about the questions you ask patients when you are prescribing treatment for asthma.  </a:t>
            </a:r>
            <a:br>
              <a:rPr lang="en-GB" dirty="0"/>
            </a:br>
            <a:endParaRPr lang="en-GB" dirty="0"/>
          </a:p>
          <a:p>
            <a:pPr lvl="1">
              <a:buClr>
                <a:srgbClr val="FF0000"/>
              </a:buClr>
            </a:pPr>
            <a:r>
              <a:rPr lang="en-GB" sz="2800" dirty="0"/>
              <a:t>How do you explore what their treatment goals are? </a:t>
            </a:r>
          </a:p>
          <a:p>
            <a:pPr lvl="1">
              <a:buClr>
                <a:srgbClr val="FF0000"/>
              </a:buClr>
            </a:pPr>
            <a:r>
              <a:rPr lang="en-GB" sz="2800" dirty="0"/>
              <a:t>How do you explore what they preferences are? </a:t>
            </a:r>
          </a:p>
          <a:p>
            <a:pPr lvl="1">
              <a:buClr>
                <a:srgbClr val="FF0000"/>
              </a:buClr>
            </a:pPr>
            <a:r>
              <a:rPr lang="en-GB" sz="2800" dirty="0"/>
              <a:t>How do you explore  factors that might affect whether they adhere to treatment ? </a:t>
            </a:r>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964F0CAB-929F-6A42-9C57-C59906160205}"/>
              </a:ext>
            </a:extLst>
          </p:cNvPr>
          <p:cNvSpPr txBox="1"/>
          <p:nvPr/>
        </p:nvSpPr>
        <p:spPr>
          <a:xfrm>
            <a:off x="4450080" y="6220897"/>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72EEF923-ED62-4FD2-90D0-7807F6BD6E3C}"/>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4232860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ask</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endParaRPr lang="en-GB" dirty="0"/>
          </a:p>
          <a:p>
            <a:pPr lvl="1">
              <a:lnSpc>
                <a:spcPct val="100000"/>
              </a:lnSpc>
            </a:pPr>
            <a:r>
              <a:rPr lang="en-GB" dirty="0"/>
              <a:t>How does your asthma affect your daily life now and how would you like to change that?</a:t>
            </a:r>
            <a:endParaRPr lang="en-GB" sz="2800" dirty="0"/>
          </a:p>
          <a:p>
            <a:pPr lvl="1">
              <a:lnSpc>
                <a:spcPct val="100000"/>
              </a:lnSpc>
            </a:pPr>
            <a:r>
              <a:rPr lang="en-GB" dirty="0"/>
              <a:t>Where would you like to be in terms of your asthma in 6 months? </a:t>
            </a:r>
            <a:endParaRPr lang="en-GB" sz="2800" dirty="0"/>
          </a:p>
          <a:p>
            <a:pPr lvl="1">
              <a:lnSpc>
                <a:spcPct val="100000"/>
              </a:lnSpc>
            </a:pPr>
            <a:r>
              <a:rPr lang="en-GB" dirty="0"/>
              <a:t>What type of activities would you like to be able to do?</a:t>
            </a:r>
            <a:endParaRPr lang="en-GB" sz="2800" dirty="0"/>
          </a:p>
          <a:p>
            <a:pPr lvl="1">
              <a:lnSpc>
                <a:spcPct val="100000"/>
              </a:lnSpc>
            </a:pPr>
            <a:r>
              <a:rPr lang="en-GB" dirty="0"/>
              <a:t>What do you think will be important for you in an inhaler (</a:t>
            </a:r>
            <a:r>
              <a:rPr lang="en-GB" dirty="0" err="1"/>
              <a:t>eg</a:t>
            </a:r>
            <a:r>
              <a:rPr lang="en-GB" dirty="0"/>
              <a:t> how portable it is)?</a:t>
            </a:r>
            <a:endParaRPr lang="en-GB" sz="2800" dirty="0"/>
          </a:p>
          <a:p>
            <a:pPr lvl="1">
              <a:lnSpc>
                <a:spcPct val="100000"/>
              </a:lnSpc>
            </a:pPr>
            <a:r>
              <a:rPr lang="en-GB" dirty="0"/>
              <a:t>What factors could get in the way of using your medication (</a:t>
            </a:r>
            <a:r>
              <a:rPr lang="en-GB" dirty="0" err="1"/>
              <a:t>eg</a:t>
            </a:r>
            <a:r>
              <a:rPr lang="en-GB" dirty="0"/>
              <a:t> if you have to pay for prescriptions, are you concerned about the cost?)</a:t>
            </a:r>
            <a:endParaRPr lang="en-GB" sz="2800" dirty="0"/>
          </a:p>
          <a:p>
            <a:pPr lvl="1">
              <a:lnSpc>
                <a:spcPct val="100000"/>
              </a:lnSpc>
            </a:pPr>
            <a:r>
              <a:rPr lang="en-GB" dirty="0"/>
              <a:t>Have you used tobacco in the last 12 months, including only occasional use?</a:t>
            </a:r>
            <a:endParaRPr lang="en-GB" sz="2800"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B0824BB0-1A08-44FE-A7D2-1FB6F14949B4}"/>
              </a:ext>
            </a:extLst>
          </p:cNvPr>
          <p:cNvPicPr>
            <a:picLocks noChangeAspect="1"/>
          </p:cNvPicPr>
          <p:nvPr/>
        </p:nvPicPr>
        <p:blipFill>
          <a:blip r:embed="rId3"/>
          <a:stretch>
            <a:fillRect/>
          </a:stretch>
        </p:blipFill>
        <p:spPr>
          <a:xfrm>
            <a:off x="310896" y="154077"/>
            <a:ext cx="1923783" cy="1239825"/>
          </a:xfrm>
          <a:prstGeom prst="rect">
            <a:avLst/>
          </a:prstGeom>
        </p:spPr>
      </p:pic>
      <p:sp>
        <p:nvSpPr>
          <p:cNvPr id="6" name="TextBox 5">
            <a:extLst>
              <a:ext uri="{FF2B5EF4-FFF2-40B4-BE49-F238E27FC236}">
                <a16:creationId xmlns:a16="http://schemas.microsoft.com/office/drawing/2014/main" xmlns="" id="{89F75D44-D760-40A8-973B-39A41EEBFFF1}"/>
              </a:ext>
            </a:extLst>
          </p:cNvPr>
          <p:cNvSpPr txBox="1"/>
          <p:nvPr/>
        </p:nvSpPr>
        <p:spPr>
          <a:xfrm>
            <a:off x="4240759" y="6067008"/>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spTree>
    <p:extLst>
      <p:ext uri="{BB962C8B-B14F-4D97-AF65-F5344CB8AC3E}">
        <p14:creationId xmlns:p14="http://schemas.microsoft.com/office/powerpoint/2010/main" xmlns="" val="121925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advise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marL="0" indent="0">
              <a:buNone/>
            </a:pPr>
            <a:endParaRPr lang="en-GB" dirty="0"/>
          </a:p>
          <a:p>
            <a:pPr lvl="1">
              <a:lnSpc>
                <a:spcPct val="100000"/>
              </a:lnSpc>
            </a:pPr>
            <a:r>
              <a:rPr lang="en-GB" dirty="0"/>
              <a:t>Explain there are different types of inhaler available and advise which ones would be appropriate</a:t>
            </a:r>
            <a:endParaRPr lang="en-GB" sz="2800" dirty="0"/>
          </a:p>
          <a:p>
            <a:pPr lvl="1">
              <a:lnSpc>
                <a:spcPct val="100000"/>
              </a:lnSpc>
            </a:pPr>
            <a:r>
              <a:rPr lang="en-GB" dirty="0"/>
              <a:t>Explain what spacers are for, discuss if they want or need one and prescribe if appropriate after discussion</a:t>
            </a:r>
            <a:endParaRPr lang="en-GB" sz="2800" dirty="0"/>
          </a:p>
          <a:p>
            <a:pPr lvl="1">
              <a:lnSpc>
                <a:spcPct val="100000"/>
              </a:lnSpc>
            </a:pPr>
            <a:r>
              <a:rPr lang="en-GB" dirty="0"/>
              <a:t>Prime the patient that inhaler technique will be reviewed as a matter of course by saying “we all drift off in our techniques over time, so we will check it with you from time to time.”</a:t>
            </a:r>
            <a:endParaRPr lang="en-GB" sz="2800" dirty="0"/>
          </a:p>
          <a:p>
            <a:pPr lvl="1">
              <a:lnSpc>
                <a:spcPct val="100000"/>
              </a:lnSpc>
            </a:pPr>
            <a:r>
              <a:rPr lang="en-GB" dirty="0"/>
              <a:t>Give examples of potential triggers, </a:t>
            </a:r>
            <a:r>
              <a:rPr lang="en-GB" dirty="0" err="1"/>
              <a:t>eg</a:t>
            </a:r>
            <a:r>
              <a:rPr lang="en-GB" dirty="0"/>
              <a:t> allergens, exercise, environmental factors. </a:t>
            </a:r>
            <a:endParaRPr lang="en-GB" sz="2800" dirty="0"/>
          </a:p>
          <a:p>
            <a:pPr>
              <a:buClr>
                <a:srgbClr val="FF0000"/>
              </a:buClr>
            </a:pPr>
            <a:endParaRPr lang="en-GB" dirty="0"/>
          </a:p>
          <a:p>
            <a:pPr marL="0" indent="0">
              <a:buClr>
                <a:srgbClr val="FF0000"/>
              </a:buClr>
              <a:buNone/>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3F9E8CAE-B2A4-4AE9-97E2-385132944E6D}"/>
              </a:ext>
            </a:extLst>
          </p:cNvPr>
          <p:cNvPicPr>
            <a:picLocks noChangeAspect="1"/>
          </p:cNvPicPr>
          <p:nvPr/>
        </p:nvPicPr>
        <p:blipFill>
          <a:blip r:embed="rId3"/>
          <a:stretch>
            <a:fillRect/>
          </a:stretch>
        </p:blipFill>
        <p:spPr>
          <a:xfrm>
            <a:off x="310896" y="154077"/>
            <a:ext cx="1923783" cy="1239825"/>
          </a:xfrm>
          <a:prstGeom prst="rect">
            <a:avLst/>
          </a:prstGeom>
        </p:spPr>
      </p:pic>
      <p:sp>
        <p:nvSpPr>
          <p:cNvPr id="6" name="TextBox 5">
            <a:extLst>
              <a:ext uri="{FF2B5EF4-FFF2-40B4-BE49-F238E27FC236}">
                <a16:creationId xmlns:a16="http://schemas.microsoft.com/office/drawing/2014/main" xmlns="" id="{B52E7720-01B8-4CDF-AB5D-132DA32D7721}"/>
              </a:ext>
            </a:extLst>
          </p:cNvPr>
          <p:cNvSpPr txBox="1"/>
          <p:nvPr/>
        </p:nvSpPr>
        <p:spPr>
          <a:xfrm>
            <a:off x="4240760" y="6243347"/>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spTree>
    <p:extLst>
      <p:ext uri="{BB962C8B-B14F-4D97-AF65-F5344CB8AC3E}">
        <p14:creationId xmlns:p14="http://schemas.microsoft.com/office/powerpoint/2010/main" xmlns="" val="1473696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a:buClr>
                <a:srgbClr val="FF0000"/>
              </a:buClr>
            </a:pPr>
            <a:endParaRPr lang="en-GB" dirty="0"/>
          </a:p>
          <a:p>
            <a:pPr marL="0" indent="0">
              <a:buClr>
                <a:srgbClr val="FF0000"/>
              </a:buClr>
              <a:buNone/>
            </a:pP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A8F8D676-6AAE-4548-A9C6-6A0E414DF973}"/>
              </a:ext>
            </a:extLst>
          </p:cNvPr>
          <p:cNvSpPr txBox="1"/>
          <p:nvPr/>
        </p:nvSpPr>
        <p:spPr>
          <a:xfrm>
            <a:off x="4361945" y="6067008"/>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8" name="Picture 7">
            <a:extLst>
              <a:ext uri="{FF2B5EF4-FFF2-40B4-BE49-F238E27FC236}">
                <a16:creationId xmlns:a16="http://schemas.microsoft.com/office/drawing/2014/main" xmlns="" id="{7AE9DC18-32D6-40DF-AD60-EF9DE537019F}"/>
              </a:ext>
            </a:extLst>
          </p:cNvPr>
          <p:cNvPicPr>
            <a:picLocks noChangeAspect="1"/>
          </p:cNvPicPr>
          <p:nvPr/>
        </p:nvPicPr>
        <p:blipFill>
          <a:blip r:embed="rId3"/>
          <a:stretch>
            <a:fillRect/>
          </a:stretch>
        </p:blipFill>
        <p:spPr>
          <a:xfrm>
            <a:off x="310896" y="154077"/>
            <a:ext cx="1923783" cy="1239825"/>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xmlns="" id="{EEC287F7-6EC2-4E1D-8914-BEA73EEB8337}"/>
              </a:ext>
            </a:extLst>
          </p:cNvPr>
          <p:cNvPicPr>
            <a:picLocks noChangeAspect="1"/>
          </p:cNvPicPr>
          <p:nvPr/>
        </p:nvPicPr>
        <p:blipFill>
          <a:blip r:embed="rId4"/>
          <a:stretch>
            <a:fillRect/>
          </a:stretch>
        </p:blipFill>
        <p:spPr>
          <a:xfrm>
            <a:off x="535022" y="3172221"/>
            <a:ext cx="11283167" cy="1397479"/>
          </a:xfrm>
          <a:prstGeom prst="rect">
            <a:avLst/>
          </a:prstGeom>
        </p:spPr>
      </p:pic>
    </p:spTree>
    <p:extLst>
      <p:ext uri="{BB962C8B-B14F-4D97-AF65-F5344CB8AC3E}">
        <p14:creationId xmlns:p14="http://schemas.microsoft.com/office/powerpoint/2010/main" xmlns="" val="48638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act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494972"/>
            <a:ext cx="11455879" cy="4681543"/>
          </a:xfrm>
        </p:spPr>
        <p:txBody>
          <a:bodyPr>
            <a:noAutofit/>
          </a:bodyPr>
          <a:lstStyle/>
          <a:p>
            <a:pPr lvl="1">
              <a:lnSpc>
                <a:spcPct val="120000"/>
              </a:lnSpc>
            </a:pPr>
            <a:r>
              <a:rPr lang="en-GB" sz="2000" dirty="0"/>
              <a:t>Show the patient sample inhalers</a:t>
            </a:r>
            <a:endParaRPr lang="en-GB" sz="2800" dirty="0"/>
          </a:p>
          <a:p>
            <a:pPr lvl="1">
              <a:lnSpc>
                <a:spcPct val="120000"/>
              </a:lnSpc>
            </a:pPr>
            <a:r>
              <a:rPr lang="en-GB" sz="2000" dirty="0"/>
              <a:t>Demonstrate inhaler technique using props, offer leaflets and videos to assist technique.   Training materials for different inhalers and spacers are accessible at this link:  </a:t>
            </a:r>
            <a:r>
              <a:rPr lang="en-GB" sz="2000" dirty="0">
                <a:hlinkClick r:id="rId3"/>
              </a:rPr>
              <a:t>www.rightbreathe.com</a:t>
            </a:r>
            <a:endParaRPr lang="en-GB" sz="2800" dirty="0"/>
          </a:p>
          <a:p>
            <a:pPr lvl="1">
              <a:lnSpc>
                <a:spcPct val="120000"/>
              </a:lnSpc>
            </a:pPr>
            <a:r>
              <a:rPr lang="en-GB" sz="2000" dirty="0"/>
              <a:t>Identify potential triggers with the patient</a:t>
            </a:r>
          </a:p>
          <a:p>
            <a:pPr lvl="1">
              <a:lnSpc>
                <a:spcPct val="120000"/>
              </a:lnSpc>
            </a:pPr>
            <a:r>
              <a:rPr lang="en-GB" sz="2000" dirty="0"/>
              <a:t>Tailor the treatment plan to take account of the patient’s personal circumstances, ability and willingness to avoid their asthma triggers</a:t>
            </a:r>
            <a:endParaRPr lang="en-GB" sz="2800" dirty="0"/>
          </a:p>
          <a:p>
            <a:pPr lvl="1">
              <a:lnSpc>
                <a:spcPct val="120000"/>
              </a:lnSpc>
            </a:pPr>
            <a:r>
              <a:rPr lang="en-GB" sz="2000" dirty="0"/>
              <a:t>Develop with the patient a written asthma action plan which explains clearly how to recognise something is going wrong, what to do and when and how to seek help. Example </a:t>
            </a:r>
            <a:r>
              <a:rPr lang="en-GB" sz="2000" dirty="0">
                <a:hlinkClick r:id="rId4"/>
              </a:rPr>
              <a:t>Asthma action plan</a:t>
            </a:r>
            <a:r>
              <a:rPr lang="en-GB" sz="2000" dirty="0"/>
              <a:t> </a:t>
            </a:r>
          </a:p>
          <a:p>
            <a:pPr lvl="1">
              <a:lnSpc>
                <a:spcPct val="120000"/>
              </a:lnSpc>
            </a:pPr>
            <a:r>
              <a:rPr lang="en-GB" sz="2000" dirty="0"/>
              <a:t>Help patients who smoke to quit. Refer to the IPCRG Desktop Helper available at this link </a:t>
            </a:r>
            <a:r>
              <a:rPr lang="en-GB" sz="2000" dirty="0">
                <a:hlinkClick r:id="rId5"/>
              </a:rPr>
              <a:t>Helping patients quit smoking: brief interventions for healthcare professionals</a:t>
            </a:r>
            <a:r>
              <a:rPr lang="en-GB" sz="2000" dirty="0"/>
              <a:t> </a:t>
            </a:r>
            <a:endParaRPr lang="en-GB" sz="2800" dirty="0"/>
          </a:p>
          <a:p>
            <a:pPr lvl="1">
              <a:lnSpc>
                <a:spcPct val="120000"/>
              </a:lnSpc>
            </a:pPr>
            <a:r>
              <a:rPr lang="en-GB" sz="2000" dirty="0"/>
              <a:t>At the end of the session, ask the patient to summarise what you have agreed and check that they understand and support this</a:t>
            </a:r>
          </a:p>
          <a:p>
            <a:pPr>
              <a:lnSpc>
                <a:spcPct val="120000"/>
              </a:lnSpc>
              <a:buClr>
                <a:srgbClr val="FF0000"/>
              </a:buClr>
            </a:pPr>
            <a:endParaRPr lang="en-US"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590D4BB0-28A6-8142-9316-5155D40183F5}"/>
              </a:ext>
            </a:extLst>
          </p:cNvPr>
          <p:cNvSpPr txBox="1"/>
          <p:nvPr/>
        </p:nvSpPr>
        <p:spPr>
          <a:xfrm>
            <a:off x="3894455" y="6374785"/>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CC18DB32-23D7-4D48-AC5C-8F7322E30070}"/>
              </a:ext>
            </a:extLst>
          </p:cNvPr>
          <p:cNvPicPr>
            <a:picLocks noChangeAspect="1"/>
          </p:cNvPicPr>
          <p:nvPr/>
        </p:nvPicPr>
        <p:blipFill>
          <a:blip r:embed="rId6"/>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72527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820904" y="357724"/>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Structure of this learning resource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807720" y="1818285"/>
            <a:ext cx="10576560" cy="4681991"/>
          </a:xfrm>
        </p:spPr>
        <p:txBody>
          <a:bodyPr>
            <a:normAutofit fontScale="92500" lnSpcReduction="20000"/>
          </a:bodyPr>
          <a:lstStyle/>
          <a:p>
            <a:pPr marL="361940" indent="0">
              <a:lnSpc>
                <a:spcPct val="80000"/>
              </a:lnSpc>
              <a:buClr>
                <a:srgbClr val="FF0000"/>
              </a:buClr>
              <a:buNone/>
            </a:pPr>
            <a:r>
              <a:rPr lang="en-US" sz="2600" dirty="0">
                <a:solidFill>
                  <a:srgbClr val="FF0000"/>
                </a:solidFill>
                <a:latin typeface="Arial" panose="020B0604020202020204" pitchFamily="34" charset="0"/>
                <a:cs typeface="Arial" panose="020B0604020202020204" pitchFamily="34" charset="0"/>
              </a:rPr>
              <a:t>Part 1: Information about this learning resource:</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About the learning resource</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How to use it</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Learning objectives</a:t>
            </a:r>
          </a:p>
          <a:p>
            <a:pPr marL="361940" indent="0">
              <a:lnSpc>
                <a:spcPct val="80000"/>
              </a:lnSpc>
              <a:buClr>
                <a:srgbClr val="FF0000"/>
              </a:buClr>
              <a:buNone/>
            </a:pPr>
            <a:r>
              <a:rPr lang="en-US" sz="2600" dirty="0">
                <a:solidFill>
                  <a:srgbClr val="FF0000"/>
                </a:solidFill>
                <a:latin typeface="Arial" panose="020B0604020202020204" pitchFamily="34" charset="0"/>
                <a:cs typeface="Arial" panose="020B0604020202020204" pitchFamily="34" charset="0"/>
              </a:rPr>
              <a:t>Part 2: Understanding personalised care for adults with asthma:  </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What is personalised care?</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Why does it matter for adults with asthma?</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How does it relate to personalised medicine?</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The features of personalised care </a:t>
            </a:r>
          </a:p>
          <a:p>
            <a:pPr marL="361940" indent="0">
              <a:lnSpc>
                <a:spcPct val="80000"/>
              </a:lnSpc>
              <a:buClr>
                <a:srgbClr val="FF0000"/>
              </a:buClr>
              <a:buNone/>
            </a:pPr>
            <a:r>
              <a:rPr lang="en-US" sz="2600" dirty="0">
                <a:solidFill>
                  <a:srgbClr val="FF0000"/>
                </a:solidFill>
                <a:latin typeface="Arial" panose="020B0604020202020204" pitchFamily="34" charset="0"/>
                <a:cs typeface="Arial" panose="020B0604020202020204" pitchFamily="34" charset="0"/>
              </a:rPr>
              <a:t>Part 3: Practical advice for providing</a:t>
            </a:r>
            <a:r>
              <a:rPr lang="en-US" dirty="0">
                <a:solidFill>
                  <a:srgbClr val="FF0000"/>
                </a:solidFill>
                <a:latin typeface="Arial" panose="020B0604020202020204" pitchFamily="34" charset="0"/>
                <a:cs typeface="Arial" panose="020B0604020202020204" pitchFamily="34" charset="0"/>
              </a:rPr>
              <a:t> </a:t>
            </a:r>
            <a:r>
              <a:rPr lang="en-US" kern="1200" dirty="0">
                <a:solidFill>
                  <a:srgbClr val="FF0000"/>
                </a:solidFill>
              </a:rPr>
              <a:t>personalised</a:t>
            </a:r>
            <a:r>
              <a:rPr lang="en-US" dirty="0">
                <a:solidFill>
                  <a:srgbClr val="FF0000"/>
                </a:solidFill>
                <a:latin typeface="Arial" panose="020B0604020202020204" pitchFamily="34" charset="0"/>
                <a:cs typeface="Arial" panose="020B0604020202020204" pitchFamily="34" charset="0"/>
              </a:rPr>
              <a:t> </a:t>
            </a:r>
            <a:r>
              <a:rPr lang="en-US" sz="2600" dirty="0">
                <a:solidFill>
                  <a:srgbClr val="FF0000"/>
                </a:solidFill>
                <a:latin typeface="Arial" panose="020B0604020202020204" pitchFamily="34" charset="0"/>
                <a:cs typeface="Arial" panose="020B0604020202020204" pitchFamily="34" charset="0"/>
              </a:rPr>
              <a:t>care:</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Diagnosis: ask, advise, act, examples of tools</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Planning treatment: ask, advise, act, examples of tools</a:t>
            </a:r>
          </a:p>
          <a:p>
            <a:pPr marL="1333467" lvl="1" indent="-514338">
              <a:lnSpc>
                <a:spcPct val="80000"/>
              </a:lnSpc>
              <a:buClr>
                <a:srgbClr val="FF0000"/>
              </a:buClr>
            </a:pPr>
            <a:r>
              <a:rPr lang="en-US" sz="2200" dirty="0">
                <a:latin typeface="Arial" panose="020B0604020202020204" pitchFamily="34" charset="0"/>
                <a:cs typeface="Arial" panose="020B0604020202020204" pitchFamily="34" charset="0"/>
              </a:rPr>
              <a:t>Treatment review: ask, advise, act, examples of tools</a:t>
            </a:r>
          </a:p>
          <a:p>
            <a:pPr marL="361940" lvl="1" indent="0">
              <a:spcBef>
                <a:spcPts val="1000"/>
              </a:spcBef>
              <a:buClr>
                <a:srgbClr val="FF0000"/>
              </a:buClr>
              <a:buNone/>
            </a:pPr>
            <a:r>
              <a:rPr lang="en-US" sz="2600" dirty="0">
                <a:solidFill>
                  <a:srgbClr val="FF0000"/>
                </a:solidFill>
                <a:latin typeface="Arial" panose="020B0604020202020204" pitchFamily="34" charset="0"/>
                <a:cs typeface="Arial" panose="020B0604020202020204" pitchFamily="34" charset="0"/>
              </a:rPr>
              <a:t>Part 4: References and sources of more information</a:t>
            </a:r>
          </a:p>
          <a:p>
            <a:pPr marL="361940" lvl="1" indent="0">
              <a:spcBef>
                <a:spcPts val="1000"/>
              </a:spcBef>
              <a:buClr>
                <a:srgbClr val="FF0000"/>
              </a:buClr>
              <a:buNone/>
            </a:pPr>
            <a:r>
              <a:rPr lang="en-US" sz="2600" dirty="0">
                <a:solidFill>
                  <a:srgbClr val="FF0000"/>
                </a:solidFill>
                <a:latin typeface="Arial" panose="020B0604020202020204" pitchFamily="34" charset="0"/>
                <a:cs typeface="Arial" panose="020B0604020202020204" pitchFamily="34" charset="0"/>
              </a:rPr>
              <a:t>Part 5: Model for evaluation and feedback</a:t>
            </a:r>
          </a:p>
        </p:txBody>
      </p:sp>
      <p:sp>
        <p:nvSpPr>
          <p:cNvPr id="5" name="Footer Placeholder 4">
            <a:extLst>
              <a:ext uri="{FF2B5EF4-FFF2-40B4-BE49-F238E27FC236}">
                <a16:creationId xmlns:a16="http://schemas.microsoft.com/office/drawing/2014/main" xmlns="" id="{573C49AD-A20A-2E4F-B29D-AE5736EB75F6}"/>
              </a:ext>
            </a:extLst>
          </p:cNvPr>
          <p:cNvSpPr>
            <a:spLocks noGrp="1"/>
          </p:cNvSpPr>
          <p:nvPr>
            <p:ph type="ftr" sz="quarter" idx="11"/>
          </p:nvPr>
        </p:nvSpPr>
        <p:spPr/>
        <p:txBody>
          <a:bodyPr/>
          <a:lstStyle/>
          <a:p>
            <a:r>
              <a:rPr lang="en-US" sz="1400" dirty="0">
                <a:solidFill>
                  <a:srgbClr val="FF0000"/>
                </a:solidFill>
              </a:rPr>
              <a:t>Part 1: Information about this learning resource</a:t>
            </a:r>
          </a:p>
        </p:txBody>
      </p:sp>
      <p:pic>
        <p:nvPicPr>
          <p:cNvPr id="7" name="Picture 6">
            <a:extLst>
              <a:ext uri="{FF2B5EF4-FFF2-40B4-BE49-F238E27FC236}">
                <a16:creationId xmlns:a16="http://schemas.microsoft.com/office/drawing/2014/main" xmlns="" id="{CF4657C9-4BA7-414B-A7FA-2212C9FEE465}"/>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723916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Planning </a:t>
            </a:r>
            <a:r>
              <a:rPr lang="en-US" b="1" dirty="0" err="1">
                <a:solidFill>
                  <a:schemeClr val="accent1">
                    <a:lumMod val="75000"/>
                  </a:schemeClr>
                </a:solidFill>
                <a:latin typeface="Arial" panose="020B0604020202020204" pitchFamily="34" charset="0"/>
                <a:cs typeface="Arial" panose="020B0604020202020204" pitchFamily="34" charset="0"/>
              </a:rPr>
              <a:t>treatment:examples</a:t>
            </a:r>
            <a:r>
              <a:rPr lang="en-US" b="1" dirty="0">
                <a:solidFill>
                  <a:schemeClr val="accent1">
                    <a:lumMod val="75000"/>
                  </a:schemeClr>
                </a:solidFill>
                <a:latin typeface="Arial" panose="020B0604020202020204" pitchFamily="34" charset="0"/>
                <a:cs typeface="Arial" panose="020B0604020202020204" pitchFamily="34" charset="0"/>
              </a:rPr>
              <a:t> of tools</a:t>
            </a:r>
          </a:p>
        </p:txBody>
      </p:sp>
      <p:pic>
        <p:nvPicPr>
          <p:cNvPr id="5" name="Content Placeholder 4"/>
          <p:cNvPicPr>
            <a:picLocks noGrp="1" noChangeAspect="1"/>
          </p:cNvPicPr>
          <p:nvPr>
            <p:ph idx="1"/>
          </p:nvPr>
        </p:nvPicPr>
        <p:blipFill>
          <a:blip r:embed="rId3"/>
          <a:stretch>
            <a:fillRect/>
          </a:stretch>
        </p:blipFill>
        <p:spPr>
          <a:xfrm>
            <a:off x="7851737" y="1705233"/>
            <a:ext cx="3075923" cy="4348163"/>
          </a:xfrm>
          <a:prstGeom prst="rect">
            <a:avLst/>
          </a:prstGeom>
        </p:spPr>
      </p:pic>
      <p:sp>
        <p:nvSpPr>
          <p:cNvPr id="6" name="TextBox 5"/>
          <p:cNvSpPr txBox="1"/>
          <p:nvPr/>
        </p:nvSpPr>
        <p:spPr>
          <a:xfrm>
            <a:off x="1112109" y="2261285"/>
            <a:ext cx="5202196" cy="2831544"/>
          </a:xfrm>
          <a:prstGeom prst="rect">
            <a:avLst/>
          </a:prstGeom>
          <a:noFill/>
        </p:spPr>
        <p:txBody>
          <a:bodyPr wrap="square" rtlCol="0">
            <a:spAutoFit/>
          </a:bodyPr>
          <a:lstStyle/>
          <a:p>
            <a:pPr>
              <a:buSzPts val="2200"/>
            </a:pPr>
            <a:r>
              <a:rPr lang="en-GB" sz="3200" dirty="0">
                <a:solidFill>
                  <a:srgbClr val="000000"/>
                </a:solidFill>
                <a:latin typeface="Calibri" charset="0"/>
              </a:rPr>
              <a:t>The IPCRG Desktop Helper available by clicking on the link  </a:t>
            </a:r>
            <a:r>
              <a:rPr lang="en-GB" sz="3200" u="sng" dirty="0">
                <a:solidFill>
                  <a:srgbClr val="000000"/>
                </a:solidFill>
                <a:latin typeface="Calibri" charset="0"/>
                <a:hlinkClick r:id="rId4"/>
              </a:rPr>
              <a:t>Helping patients quit smoking: brief interventions for healthcare professionals</a:t>
            </a:r>
            <a:r>
              <a:rPr lang="en-GB" sz="3200" i="1" dirty="0">
                <a:solidFill>
                  <a:srgbClr val="000000"/>
                </a:solidFill>
                <a:latin typeface="Calibri" charset="0"/>
              </a:rPr>
              <a:t>. </a:t>
            </a:r>
            <a:endParaRPr lang="en-GB" sz="3200" dirty="0">
              <a:solidFill>
                <a:srgbClr val="000000"/>
              </a:solidFill>
              <a:latin typeface="Calibri" charset="0"/>
            </a:endParaRPr>
          </a:p>
          <a:p>
            <a:endParaRPr lang="en-US" dirty="0"/>
          </a:p>
        </p:txBody>
      </p:sp>
      <p:sp>
        <p:nvSpPr>
          <p:cNvPr id="7" name="TextBox 6">
            <a:extLst>
              <a:ext uri="{FF2B5EF4-FFF2-40B4-BE49-F238E27FC236}">
                <a16:creationId xmlns:a16="http://schemas.microsoft.com/office/drawing/2014/main" xmlns="" id="{4B7565B1-6F47-DF4C-95D0-71DF31698D8F}"/>
              </a:ext>
            </a:extLst>
          </p:cNvPr>
          <p:cNvSpPr txBox="1"/>
          <p:nvPr/>
        </p:nvSpPr>
        <p:spPr>
          <a:xfrm>
            <a:off x="4450080" y="6187366"/>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8" name="Picture 7">
            <a:extLst>
              <a:ext uri="{FF2B5EF4-FFF2-40B4-BE49-F238E27FC236}">
                <a16:creationId xmlns:a16="http://schemas.microsoft.com/office/drawing/2014/main" xmlns="" id="{FBE3CC42-B45C-4F47-88C4-646447D83A86}"/>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011814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Planning treatment: examples of tools</a:t>
            </a:r>
            <a:br>
              <a:rPr lang="en-US" b="1" dirty="0">
                <a:solidFill>
                  <a:schemeClr val="accent1">
                    <a:lumMod val="75000"/>
                  </a:schemeClr>
                </a:solidFill>
                <a:latin typeface="Arial" panose="020B0604020202020204" pitchFamily="34" charset="0"/>
                <a:cs typeface="Arial" panose="020B0604020202020204" pitchFamily="34" charset="0"/>
              </a:rPr>
            </a:br>
            <a:r>
              <a:rPr lang="en-US" sz="2200" b="1" dirty="0">
                <a:solidFill>
                  <a:schemeClr val="accent1">
                    <a:lumMod val="75000"/>
                  </a:schemeClr>
                </a:solidFill>
                <a:latin typeface="Arial" panose="020B0604020202020204" pitchFamily="34" charset="0"/>
                <a:cs typeface="Arial" panose="020B0604020202020204" pitchFamily="34" charset="0"/>
                <a:hlinkClick r:id="rId3"/>
              </a:rPr>
              <a:t>Video produced by Asthma UK on how to use a small volume spacer</a:t>
            </a:r>
            <a:endParaRPr lang="en-US" sz="2200" b="1" dirty="0">
              <a:solidFill>
                <a:schemeClr val="accent1">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we="http://schemas.microsoft.com/office/webextensions/webextension/2010/11" xmlns:pca="http://schemas.microsoft.com/office/powerpoint/2013/contentapp" xmlns="" Requires="we pca">
          <p:graphicFrame>
            <p:nvGraphicFramePr>
              <p:cNvPr id="5" name="Content Placeholder 4" title="Web Video Player"/>
              <p:cNvGraphicFramePr>
                <a:graphicFrameLocks noGrp="1"/>
              </p:cNvGraphicFramePr>
              <p:nvPr>
                <p:ph idx="1"/>
                <p:extLst>
                  <p:ext uri="{D42A27DB-BD31-4B8C-83A1-F6EECF244321}">
                    <p14:modId xmlns:p14="http://schemas.microsoft.com/office/powerpoint/2010/main" val="1696477342"/>
                  </p:ext>
                </p:extLst>
              </p:nvPr>
            </p:nvGraphicFramePr>
            <p:xfrm>
              <a:off x="2458995" y="1519881"/>
              <a:ext cx="8766819" cy="4138099"/>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5" name="Content Placeholder 4"/>
              <p:cNvPicPr>
                <a:picLocks noGrp="1" noRot="1" noChangeAspect="1" noMove="1" noResize="1" noEditPoints="1" noAdjustHandles="1" noChangeArrowheads="1" noChangeShapeType="1"/>
              </p:cNvPicPr>
              <p:nvPr/>
            </p:nvPicPr>
            <p:blipFill>
              <a:blip r:embed="rId5"/>
              <a:stretch>
                <a:fillRect/>
              </a:stretch>
            </p:blipFill>
            <p:spPr>
              <a:xfrm>
                <a:off x="2458994" y="1519881"/>
                <a:ext cx="8766819" cy="4138098"/>
              </a:xfrm>
              <a:prstGeom prst="rect">
                <a:avLst/>
              </a:prstGeom>
            </p:spPr>
          </p:pic>
        </mc:Fallback>
      </mc:AlternateContent>
      <p:sp>
        <p:nvSpPr>
          <p:cNvPr id="6" name="TextBox 5"/>
          <p:cNvSpPr txBox="1"/>
          <p:nvPr/>
        </p:nvSpPr>
        <p:spPr>
          <a:xfrm>
            <a:off x="2137019" y="5943601"/>
            <a:ext cx="9020432" cy="369332"/>
          </a:xfrm>
          <a:prstGeom prst="rect">
            <a:avLst/>
          </a:prstGeom>
          <a:noFill/>
        </p:spPr>
        <p:txBody>
          <a:bodyPr wrap="square" rtlCol="0">
            <a:spAutoFit/>
          </a:bodyPr>
          <a:lstStyle/>
          <a:p>
            <a:r>
              <a:rPr lang="en-US" dirty="0"/>
              <a:t>See this link for more training videos on different inhalers and spacers </a:t>
            </a:r>
            <a:r>
              <a:rPr lang="en-GB" dirty="0">
                <a:hlinkClick r:id="rId6"/>
              </a:rPr>
              <a:t>www.rightbreathe.com</a:t>
            </a:r>
            <a:r>
              <a:rPr lang="en-GB" dirty="0"/>
              <a:t>. </a:t>
            </a:r>
            <a:r>
              <a:rPr lang="en-US" dirty="0"/>
              <a:t> </a:t>
            </a:r>
          </a:p>
        </p:txBody>
      </p:sp>
      <p:sp>
        <p:nvSpPr>
          <p:cNvPr id="7" name="TextBox 6">
            <a:extLst>
              <a:ext uri="{FF2B5EF4-FFF2-40B4-BE49-F238E27FC236}">
                <a16:creationId xmlns:a16="http://schemas.microsoft.com/office/drawing/2014/main" xmlns="" id="{62109B7F-A664-B240-AF9A-45A0D99B1A41}"/>
              </a:ext>
            </a:extLst>
          </p:cNvPr>
          <p:cNvSpPr txBox="1"/>
          <p:nvPr/>
        </p:nvSpPr>
        <p:spPr>
          <a:xfrm>
            <a:off x="4175760" y="6528673"/>
            <a:ext cx="507492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8" name="Picture 7">
            <a:extLst>
              <a:ext uri="{FF2B5EF4-FFF2-40B4-BE49-F238E27FC236}">
                <a16:creationId xmlns:a16="http://schemas.microsoft.com/office/drawing/2014/main" xmlns="" id="{223AF331-C95E-485A-9842-62E42B70A15C}"/>
              </a:ext>
            </a:extLst>
          </p:cNvPr>
          <p:cNvPicPr>
            <a:picLocks noChangeAspect="1"/>
          </p:cNvPicPr>
          <p:nvPr/>
        </p:nvPicPr>
        <p:blipFill>
          <a:blip r:embed="rId7"/>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2049288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Summary points</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494972"/>
            <a:ext cx="11455879" cy="4347713"/>
          </a:xfrm>
        </p:spPr>
        <p:txBody>
          <a:bodyPr>
            <a:normAutofit fontScale="92500"/>
          </a:bodyPr>
          <a:lstStyle/>
          <a:p>
            <a:pPr marL="0" indent="0">
              <a:lnSpc>
                <a:spcPct val="110000"/>
              </a:lnSpc>
              <a:buNone/>
            </a:pPr>
            <a:endParaRPr lang="en-GB" dirty="0"/>
          </a:p>
          <a:p>
            <a:pPr>
              <a:lnSpc>
                <a:spcPct val="110000"/>
              </a:lnSpc>
              <a:buClr>
                <a:srgbClr val="FF0000"/>
              </a:buClr>
            </a:pPr>
            <a:r>
              <a:rPr lang="en-GB" dirty="0"/>
              <a:t>Treatment reviews are important opportunities to follow up on how effectively patients are managing their symptoms</a:t>
            </a:r>
          </a:p>
          <a:p>
            <a:pPr marL="228594" lvl="1">
              <a:lnSpc>
                <a:spcPct val="110000"/>
              </a:lnSpc>
              <a:spcBef>
                <a:spcPts val="1000"/>
              </a:spcBef>
              <a:buClr>
                <a:srgbClr val="FF0000"/>
              </a:buClr>
            </a:pPr>
            <a:r>
              <a:rPr lang="en-GB" sz="2800" dirty="0"/>
              <a:t>Agree the frequency and format of reviews with the patient</a:t>
            </a:r>
          </a:p>
          <a:p>
            <a:pPr marL="228594" lvl="1">
              <a:lnSpc>
                <a:spcPct val="110000"/>
              </a:lnSpc>
              <a:spcBef>
                <a:spcPts val="1000"/>
              </a:spcBef>
              <a:buClr>
                <a:srgbClr val="FF0000"/>
              </a:buClr>
            </a:pPr>
            <a:r>
              <a:rPr lang="en-GB" sz="2800" dirty="0"/>
              <a:t>Ask the patient to bring their own inhaler to the review and check inhaler technique using this</a:t>
            </a:r>
          </a:p>
          <a:p>
            <a:pPr marL="228594" lvl="1">
              <a:lnSpc>
                <a:spcPct val="110000"/>
              </a:lnSpc>
              <a:spcBef>
                <a:spcPts val="1000"/>
              </a:spcBef>
              <a:buClr>
                <a:srgbClr val="FF0000"/>
              </a:buClr>
            </a:pPr>
            <a:r>
              <a:rPr lang="en-GB" sz="2800" dirty="0"/>
              <a:t>Use a recognised patient questionnaire to assess symptoms</a:t>
            </a:r>
          </a:p>
          <a:p>
            <a:pPr>
              <a:lnSpc>
                <a:spcPct val="110000"/>
              </a:lnSpc>
              <a:buClr>
                <a:srgbClr val="FF0000"/>
              </a:buClr>
            </a:pPr>
            <a:r>
              <a:rPr lang="en-GB" dirty="0"/>
              <a:t>Enable patients to report if they are not taking their medication as prescribed. </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03EEDE77-8637-3C47-BD3E-6BD0D0DE8436}"/>
              </a:ext>
            </a:extLst>
          </p:cNvPr>
          <p:cNvSpPr txBox="1"/>
          <p:nvPr/>
        </p:nvSpPr>
        <p:spPr>
          <a:xfrm>
            <a:off x="4328894" y="6251010"/>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1EABD329-0A63-4CC4-9F94-33C784099404}"/>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2702328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lnSpcReduction="10000"/>
          </a:bodyPr>
          <a:lstStyle/>
          <a:p>
            <a:pPr marL="0" indent="0">
              <a:lnSpc>
                <a:spcPct val="100000"/>
              </a:lnSpc>
              <a:buNone/>
            </a:pPr>
            <a:endParaRPr lang="en-GB" dirty="0"/>
          </a:p>
          <a:p>
            <a:pPr>
              <a:lnSpc>
                <a:spcPct val="100000"/>
              </a:lnSpc>
              <a:buClr>
                <a:srgbClr val="FF0000"/>
              </a:buClr>
            </a:pPr>
            <a:r>
              <a:rPr lang="en-GB" dirty="0"/>
              <a:t>Treatment reviews are important opportunities to follow up on how effectively patients are managing their symptoms </a:t>
            </a:r>
          </a:p>
          <a:p>
            <a:pPr>
              <a:lnSpc>
                <a:spcPct val="100000"/>
              </a:lnSpc>
              <a:buClr>
                <a:srgbClr val="FF0000"/>
              </a:buClr>
            </a:pPr>
            <a:r>
              <a:rPr lang="en-GB" dirty="0"/>
              <a:t>If a patient is not using their medication as prescribed, treatment reviews are an opportunity for clinicians to discuss this with them</a:t>
            </a:r>
          </a:p>
          <a:p>
            <a:pPr>
              <a:lnSpc>
                <a:spcPct val="100000"/>
              </a:lnSpc>
              <a:buClr>
                <a:srgbClr val="FF0000"/>
              </a:buClr>
            </a:pPr>
            <a:r>
              <a:rPr lang="en-GB" dirty="0"/>
              <a:t>It is very important patients are enabled to give their own perspective and describe how they are using medication in their day to day life</a:t>
            </a:r>
          </a:p>
          <a:p>
            <a:pPr>
              <a:lnSpc>
                <a:spcPct val="100000"/>
              </a:lnSpc>
              <a:buClr>
                <a:srgbClr val="FF0000"/>
              </a:buClr>
            </a:pPr>
            <a:r>
              <a:rPr lang="en-GB" dirty="0"/>
              <a:t>This means it is important they have space to talk about how they are managing without feeling they may be judged or rushed. </a:t>
            </a:r>
          </a:p>
          <a:p>
            <a:pPr>
              <a:lnSpc>
                <a:spcPct val="100000"/>
              </a:lnSpc>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0CB390DE-2C22-344B-895A-5EA0AA282A5C}"/>
              </a:ext>
            </a:extLst>
          </p:cNvPr>
          <p:cNvSpPr txBox="1"/>
          <p:nvPr/>
        </p:nvSpPr>
        <p:spPr>
          <a:xfrm>
            <a:off x="4450080" y="6262027"/>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7E43DF80-D784-45AB-B521-F495F34AD3D6}"/>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393804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5" y="362857"/>
            <a:ext cx="9225280"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reflection on practice</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marL="0" indent="0">
              <a:buNone/>
            </a:pPr>
            <a:endParaRPr lang="en-GB" dirty="0"/>
          </a:p>
          <a:p>
            <a:pPr>
              <a:buClr>
                <a:srgbClr val="FF0000"/>
              </a:buClr>
            </a:pPr>
            <a:r>
              <a:rPr lang="en-US" dirty="0">
                <a:latin typeface="Arial" panose="020B0604020202020204" pitchFamily="34" charset="0"/>
                <a:cs typeface="Arial" panose="020B0604020202020204" pitchFamily="34" charset="0"/>
              </a:rPr>
              <a:t>Reflect on your own experience of treatment reviews.</a:t>
            </a:r>
          </a:p>
          <a:p>
            <a:pPr>
              <a:buClr>
                <a:srgbClr val="FF0000"/>
              </a:buClr>
            </a:pPr>
            <a:r>
              <a:rPr lang="en-US" dirty="0">
                <a:latin typeface="Arial" panose="020B0604020202020204" pitchFamily="34" charset="0"/>
                <a:cs typeface="Arial" panose="020B0604020202020204" pitchFamily="34" charset="0"/>
              </a:rPr>
              <a:t>What do you as a clinician want to get out of a treatment review?</a:t>
            </a:r>
          </a:p>
          <a:p>
            <a:pPr>
              <a:buClr>
                <a:srgbClr val="FF0000"/>
              </a:buClr>
            </a:pPr>
            <a:r>
              <a:rPr lang="en-US" dirty="0">
                <a:latin typeface="Arial" panose="020B0604020202020204" pitchFamily="34" charset="0"/>
                <a:cs typeface="Arial" panose="020B0604020202020204" pitchFamily="34" charset="0"/>
              </a:rPr>
              <a:t>What purpose do you think they serve for patients? </a:t>
            </a:r>
          </a:p>
        </p:txBody>
      </p:sp>
      <p:sp>
        <p:nvSpPr>
          <p:cNvPr id="6" name="TextBox 5">
            <a:extLst>
              <a:ext uri="{FF2B5EF4-FFF2-40B4-BE49-F238E27FC236}">
                <a16:creationId xmlns:a16="http://schemas.microsoft.com/office/drawing/2014/main" xmlns="" id="{4BF21C49-195E-DC46-BF62-98B744C59A3D}"/>
              </a:ext>
            </a:extLst>
          </p:cNvPr>
          <p:cNvSpPr txBox="1"/>
          <p:nvPr/>
        </p:nvSpPr>
        <p:spPr>
          <a:xfrm>
            <a:off x="4251776" y="6243696"/>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87A5BBA0-D30F-48B3-9FE4-A61A34449F90}"/>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485680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by checklist: a patient’s perspective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marL="0" indent="0">
              <a:buNone/>
            </a:pPr>
            <a:endParaRPr lang="en-GB" dirty="0"/>
          </a:p>
          <a:p>
            <a:pPr marL="0" indent="0">
              <a:buClr>
                <a:srgbClr val="FF0000"/>
              </a:buClr>
              <a:buNone/>
            </a:pPr>
            <a:r>
              <a:rPr lang="en-GB" dirty="0"/>
              <a:t>“My annual asthma review takes 10 minutes. Every year I see a different nurse.  The nurse works through a checklist of questions on the computer and gets me to demonstrate my inhaler technique.  There’s no discussion. They might as well send me the checklist to do by myself.”</a:t>
            </a:r>
            <a:r>
              <a:rPr lang="en-US"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xmlns="" id="{1A1C90E2-7F43-A947-A798-E8AD897E67A6}"/>
              </a:ext>
            </a:extLst>
          </p:cNvPr>
          <p:cNvSpPr txBox="1"/>
          <p:nvPr/>
        </p:nvSpPr>
        <p:spPr>
          <a:xfrm>
            <a:off x="4450080" y="6262027"/>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2200C30C-BDDC-445C-AFA5-35F8987E4595}"/>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3669229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how to ask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marL="0" indent="0">
              <a:lnSpc>
                <a:spcPct val="100000"/>
              </a:lnSpc>
              <a:buNone/>
            </a:pPr>
            <a:endParaRPr lang="en-GB" dirty="0"/>
          </a:p>
          <a:p>
            <a:pPr>
              <a:lnSpc>
                <a:spcPct val="100000"/>
              </a:lnSpc>
              <a:buClr>
                <a:srgbClr val="FF0000"/>
              </a:buClr>
            </a:pPr>
            <a:r>
              <a:rPr lang="en-GB" dirty="0"/>
              <a:t>Set  the  scene  so  the  patient  feels  able  to  report  if  they  are  not  taking  their  medication  as  prescribed.  For  example  explain </a:t>
            </a:r>
            <a:br>
              <a:rPr lang="en-GB" dirty="0"/>
            </a:br>
            <a:r>
              <a:rPr lang="en-GB" dirty="0"/>
              <a:t> “</a:t>
            </a:r>
            <a:r>
              <a:rPr lang="en-GB" i="1" dirty="0"/>
              <a:t>Many  patients  don’t  take  their  medication  as outlined  in  their  treatment  plan  for  different  reasons.  Have  you  changed  your  treatment  plan</a:t>
            </a:r>
            <a:r>
              <a:rPr lang="en-GB" dirty="0"/>
              <a:t>?”</a:t>
            </a:r>
          </a:p>
          <a:p>
            <a:pPr>
              <a:lnSpc>
                <a:spcPct val="100000"/>
              </a:lnSpc>
              <a:buClr>
                <a:srgbClr val="FF0000"/>
              </a:buClr>
            </a:pPr>
            <a:r>
              <a:rPr lang="en-GB" dirty="0"/>
              <a:t>Provide  constructive  feedback  to  the  patient  from  the  perspective  of  a  coach  supporting  them  to  reach  their  goals,  rather  than  judging  them. </a:t>
            </a:r>
          </a:p>
        </p:txBody>
      </p:sp>
      <p:sp>
        <p:nvSpPr>
          <p:cNvPr id="6" name="TextBox 5">
            <a:extLst>
              <a:ext uri="{FF2B5EF4-FFF2-40B4-BE49-F238E27FC236}">
                <a16:creationId xmlns:a16="http://schemas.microsoft.com/office/drawing/2014/main" xmlns="" id="{F1D33170-02AC-2F4D-A145-CA5142AAB213}"/>
              </a:ext>
            </a:extLst>
          </p:cNvPr>
          <p:cNvSpPr txBox="1"/>
          <p:nvPr/>
        </p:nvSpPr>
        <p:spPr>
          <a:xfrm>
            <a:off x="4251776" y="6303636"/>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3D0C0969-8925-4A22-BF6C-E4F5F7A52EF8}"/>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295304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ask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marL="0" indent="0">
              <a:buNone/>
            </a:pPr>
            <a:endParaRPr lang="en-GB" dirty="0"/>
          </a:p>
          <a:p>
            <a:pPr marL="228594" lvl="1">
              <a:spcBef>
                <a:spcPts val="1000"/>
              </a:spcBef>
              <a:buClr>
                <a:srgbClr val="FF0000"/>
              </a:buClr>
            </a:pPr>
            <a:r>
              <a:rPr lang="en-GB" sz="3600" dirty="0"/>
              <a:t>How do you feel about your asthma at the moment?</a:t>
            </a:r>
          </a:p>
          <a:p>
            <a:pPr marL="228594" lvl="1">
              <a:spcBef>
                <a:spcPts val="1000"/>
              </a:spcBef>
              <a:buClr>
                <a:srgbClr val="FF0000"/>
              </a:buClr>
            </a:pPr>
            <a:r>
              <a:rPr lang="en-GB" sz="3600" dirty="0"/>
              <a:t>Did you reach your goals?</a:t>
            </a:r>
          </a:p>
          <a:p>
            <a:pPr marL="228594" lvl="1">
              <a:spcBef>
                <a:spcPts val="1000"/>
              </a:spcBef>
              <a:buClr>
                <a:srgbClr val="FF0000"/>
              </a:buClr>
            </a:pPr>
            <a:r>
              <a:rPr lang="en-GB" sz="3600" dirty="0"/>
              <a:t>Did you have to adapt your treatment plan? </a:t>
            </a:r>
          </a:p>
          <a:p>
            <a:pPr marL="228594" lvl="1">
              <a:spcBef>
                <a:spcPts val="1000"/>
              </a:spcBef>
              <a:buClr>
                <a:srgbClr val="FF0000"/>
              </a:buClr>
            </a:pPr>
            <a:r>
              <a:rPr lang="en-GB" sz="3600" dirty="0"/>
              <a:t>Are you using any alternative therapies? </a:t>
            </a:r>
          </a:p>
          <a:p>
            <a:pPr marL="228594" lvl="1">
              <a:spcBef>
                <a:spcPts val="1000"/>
              </a:spcBef>
              <a:buClr>
                <a:srgbClr val="FF0000"/>
              </a:buClr>
            </a:pPr>
            <a:r>
              <a:rPr lang="en-GB" sz="3600" dirty="0"/>
              <a:t>Have their been any changes in your work or family situation?</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FE5C0B54-0BCC-B346-AE4D-FB179FE954F3}"/>
              </a:ext>
            </a:extLst>
          </p:cNvPr>
          <p:cNvSpPr txBox="1"/>
          <p:nvPr/>
        </p:nvSpPr>
        <p:spPr>
          <a:xfrm>
            <a:off x="4450080" y="6356454"/>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FE71A1C6-7828-4184-B322-2A0950389EC9}"/>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2743071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action to take</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494973"/>
            <a:ext cx="11455879" cy="4681542"/>
          </a:xfrm>
        </p:spPr>
        <p:txBody>
          <a:bodyPr>
            <a:normAutofit fontScale="47500" lnSpcReduction="20000"/>
          </a:bodyPr>
          <a:lstStyle/>
          <a:p>
            <a:endParaRPr lang="en-GB" dirty="0"/>
          </a:p>
          <a:p>
            <a:pPr marL="228594" lvl="1">
              <a:lnSpc>
                <a:spcPct val="110000"/>
              </a:lnSpc>
              <a:spcBef>
                <a:spcPts val="1000"/>
              </a:spcBef>
              <a:buClr>
                <a:srgbClr val="FF0000"/>
              </a:buClr>
            </a:pPr>
            <a:r>
              <a:rPr lang="en-GB" sz="3300" dirty="0"/>
              <a:t>Agree the frequency and format of reviews with the patient</a:t>
            </a:r>
          </a:p>
          <a:p>
            <a:pPr marL="228594" lvl="1">
              <a:lnSpc>
                <a:spcPct val="110000"/>
              </a:lnSpc>
              <a:spcBef>
                <a:spcPts val="1000"/>
              </a:spcBef>
              <a:buClr>
                <a:srgbClr val="FF0000"/>
              </a:buClr>
            </a:pPr>
            <a:r>
              <a:rPr lang="en-GB" sz="3300" dirty="0"/>
              <a:t>Ask the patient to bring their own inhaler to the review and check inhaler technique using this</a:t>
            </a:r>
          </a:p>
          <a:p>
            <a:pPr marL="228594" lvl="1">
              <a:lnSpc>
                <a:spcPct val="110000"/>
              </a:lnSpc>
              <a:spcBef>
                <a:spcPts val="1000"/>
              </a:spcBef>
              <a:buClr>
                <a:srgbClr val="FF0000"/>
              </a:buClr>
            </a:pPr>
            <a:r>
              <a:rPr lang="en-GB" sz="3300" dirty="0"/>
              <a:t>Use a recognised patient questionnaire to assess their symptoms. Examples of questionnaires include:  </a:t>
            </a:r>
          </a:p>
          <a:p>
            <a:pPr marL="685783" lvl="2">
              <a:lnSpc>
                <a:spcPct val="110000"/>
              </a:lnSpc>
              <a:spcBef>
                <a:spcPts val="1000"/>
              </a:spcBef>
              <a:buClr>
                <a:srgbClr val="FF0000"/>
              </a:buClr>
            </a:pPr>
            <a:r>
              <a:rPr lang="en-GB" sz="2900" dirty="0"/>
              <a:t>CARAT (</a:t>
            </a:r>
            <a:r>
              <a:rPr lang="en-US" sz="2900" dirty="0"/>
              <a:t>available at: </a:t>
            </a:r>
            <a:r>
              <a:rPr lang="en-US" sz="2900" dirty="0">
                <a:hlinkClick r:id="rId3"/>
              </a:rPr>
              <a:t>CARAT</a:t>
            </a:r>
            <a:r>
              <a:rPr lang="en-US" sz="2900" dirty="0"/>
              <a:t>)</a:t>
            </a:r>
            <a:endParaRPr lang="en-GB" sz="2900" dirty="0"/>
          </a:p>
          <a:p>
            <a:pPr marL="685783" lvl="2">
              <a:lnSpc>
                <a:spcPct val="110000"/>
              </a:lnSpc>
              <a:spcBef>
                <a:spcPts val="1000"/>
              </a:spcBef>
              <a:buClr>
                <a:srgbClr val="FF0000"/>
              </a:buClr>
            </a:pPr>
            <a:r>
              <a:rPr lang="en-GB" sz="2900" dirty="0"/>
              <a:t>Asthma Control Test™ (</a:t>
            </a:r>
            <a:r>
              <a:rPr lang="en-US" sz="2900" dirty="0"/>
              <a:t>available at:  </a:t>
            </a:r>
            <a:r>
              <a:rPr lang="en-US" sz="2900" dirty="0">
                <a:hlinkClick r:id="rId4"/>
              </a:rPr>
              <a:t>ACT</a:t>
            </a:r>
            <a:r>
              <a:rPr lang="en-GB" sz="2900" dirty="0"/>
              <a:t>)</a:t>
            </a:r>
          </a:p>
          <a:p>
            <a:pPr marL="685783" lvl="2">
              <a:lnSpc>
                <a:spcPct val="110000"/>
              </a:lnSpc>
              <a:spcBef>
                <a:spcPts val="1000"/>
              </a:spcBef>
              <a:buClr>
                <a:srgbClr val="FF0000"/>
              </a:buClr>
            </a:pPr>
            <a:r>
              <a:rPr lang="en-GB" sz="2900" dirty="0"/>
              <a:t>Asthma Control Questionnaire (available at: </a:t>
            </a:r>
            <a:r>
              <a:rPr lang="en-GB" sz="2900" dirty="0">
                <a:hlinkClick r:id="rId5"/>
              </a:rPr>
              <a:t>ACQ</a:t>
            </a:r>
            <a:r>
              <a:rPr lang="en-GB" sz="2900" dirty="0"/>
              <a:t>) </a:t>
            </a:r>
          </a:p>
          <a:p>
            <a:pPr marL="228594" lvl="1">
              <a:lnSpc>
                <a:spcPct val="110000"/>
              </a:lnSpc>
              <a:spcBef>
                <a:spcPts val="1000"/>
              </a:spcBef>
              <a:buClr>
                <a:srgbClr val="FF0000"/>
              </a:buClr>
            </a:pPr>
            <a:r>
              <a:rPr lang="en-GB" sz="3300" dirty="0"/>
              <a:t>Discuss medication usage with the patient to explore if they are over-relying on short-acting beta2agonists(SABA) to manage asthma. The IPCRG Asthma Right Care slide rule and question cards are available by clicking on this link to help with this: </a:t>
            </a:r>
            <a:r>
              <a:rPr lang="en-GB" sz="3400" dirty="0">
                <a:hlinkClick r:id="rId6"/>
              </a:rPr>
              <a:t>Asthma Right Care.  </a:t>
            </a:r>
            <a:endParaRPr lang="en-GB" sz="3400" dirty="0"/>
          </a:p>
          <a:p>
            <a:pPr marL="228594" lvl="1">
              <a:lnSpc>
                <a:spcPct val="110000"/>
              </a:lnSpc>
              <a:spcBef>
                <a:spcPts val="1000"/>
              </a:spcBef>
              <a:buClr>
                <a:srgbClr val="FF0000"/>
              </a:buClr>
            </a:pPr>
            <a:r>
              <a:rPr lang="en-GB" sz="3300" dirty="0"/>
              <a:t>Monitor treatment performance, including clinical outcomes, patient relevant outcomes and  economic impact</a:t>
            </a:r>
          </a:p>
          <a:p>
            <a:pPr marL="228594" lvl="1">
              <a:lnSpc>
                <a:spcPct val="110000"/>
              </a:lnSpc>
              <a:spcBef>
                <a:spcPts val="1000"/>
              </a:spcBef>
              <a:buClr>
                <a:srgbClr val="FF0000"/>
              </a:buClr>
            </a:pPr>
            <a:r>
              <a:rPr lang="en-GB" sz="3300" dirty="0"/>
              <a:t>Use asthma review checklists as a way of prompting points of conversation and recording shared decisions but try to avoid this feeling like a tick box episode</a:t>
            </a:r>
          </a:p>
          <a:p>
            <a:pPr>
              <a:lnSpc>
                <a:spcPct val="110000"/>
              </a:lnSpc>
              <a:buClr>
                <a:srgbClr val="FF0000"/>
              </a:buClr>
            </a:pPr>
            <a:r>
              <a:rPr lang="en-GB" sz="3300" dirty="0"/>
              <a:t>If the  patient has daily symptoms and regular exacerbations despite apparently using the best treatment, refer to the IPCRG Desktop Helper on Improving care for difficult to manage asthma (available at: </a:t>
            </a:r>
            <a:r>
              <a:rPr lang="en-GB" sz="3300" dirty="0">
                <a:hlinkClick r:id="rId7" invalidUrl="https://www.theipcrg.org/download/attachments/688241/Difficult to Manage asthma deskop helper-1.jpg?version=1&amp;modificationDate=1516455501000&amp;api=v2"/>
              </a:rPr>
              <a:t>Difficult to Manage Asthma</a:t>
            </a:r>
            <a:r>
              <a:rPr lang="en-GB" sz="3300" dirty="0"/>
              <a:t>)</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88A9FE94-8206-2349-BAB8-C6B60123F3A2}"/>
              </a:ext>
            </a:extLst>
          </p:cNvPr>
          <p:cNvSpPr txBox="1"/>
          <p:nvPr/>
        </p:nvSpPr>
        <p:spPr>
          <a:xfrm>
            <a:off x="4268669" y="6341254"/>
            <a:ext cx="473964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7B99E2F2-048B-458B-B883-C60C73E3A11A}"/>
              </a:ext>
            </a:extLst>
          </p:cNvPr>
          <p:cNvPicPr>
            <a:picLocks noChangeAspect="1"/>
          </p:cNvPicPr>
          <p:nvPr/>
        </p:nvPicPr>
        <p:blipFill>
          <a:blip r:embed="rId8"/>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505402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examples of tools</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endParaRPr lang="en-GB" dirty="0"/>
          </a:p>
          <a:p>
            <a:pPr>
              <a:buClr>
                <a:srgbClr val="FF0000"/>
              </a:buClr>
            </a:pP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6765015" y="2605474"/>
            <a:ext cx="4655387" cy="3491540"/>
          </a:xfrm>
          <a:prstGeom prst="rect">
            <a:avLst/>
          </a:prstGeom>
        </p:spPr>
      </p:pic>
      <p:sp>
        <p:nvSpPr>
          <p:cNvPr id="7" name="TextBox 6"/>
          <p:cNvSpPr txBox="1"/>
          <p:nvPr/>
        </p:nvSpPr>
        <p:spPr>
          <a:xfrm>
            <a:off x="362309" y="1437054"/>
            <a:ext cx="11373131" cy="1292662"/>
          </a:xfrm>
          <a:prstGeom prst="rect">
            <a:avLst/>
          </a:prstGeom>
          <a:noFill/>
        </p:spPr>
        <p:txBody>
          <a:bodyPr wrap="square" rtlCol="0">
            <a:spAutoFit/>
          </a:bodyPr>
          <a:lstStyle/>
          <a:p>
            <a:pPr marL="0" lvl="1"/>
            <a:r>
              <a:rPr lang="en-GB" sz="2000" dirty="0"/>
              <a:t>The IPCRG Asthma Right Care slide rule and question cards can help explore if the patient is over-relying on short-acting beta2agonists(SABA) to manage asthma. They  are available by clicking on this link to help with this: </a:t>
            </a:r>
            <a:r>
              <a:rPr lang="en-GB" sz="2000" dirty="0">
                <a:hlinkClick r:id="rId4"/>
              </a:rPr>
              <a:t>Asthma Right Care</a:t>
            </a:r>
            <a:r>
              <a:rPr lang="en-GB" sz="2000" dirty="0"/>
              <a:t>.  </a:t>
            </a:r>
          </a:p>
          <a:p>
            <a:endParaRPr lang="en-US" dirty="0"/>
          </a:p>
        </p:txBody>
      </p:sp>
      <p:sp>
        <p:nvSpPr>
          <p:cNvPr id="9" name="TextBox 8">
            <a:extLst>
              <a:ext uri="{FF2B5EF4-FFF2-40B4-BE49-F238E27FC236}">
                <a16:creationId xmlns:a16="http://schemas.microsoft.com/office/drawing/2014/main" xmlns="" id="{A51D5736-E05C-5D49-A0E2-BCD46F6F6031}"/>
              </a:ext>
            </a:extLst>
          </p:cNvPr>
          <p:cNvSpPr txBox="1"/>
          <p:nvPr/>
        </p:nvSpPr>
        <p:spPr>
          <a:xfrm>
            <a:off x="4236720" y="6528673"/>
            <a:ext cx="501396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10" name="Picture 9">
            <a:extLst>
              <a:ext uri="{FF2B5EF4-FFF2-40B4-BE49-F238E27FC236}">
                <a16:creationId xmlns:a16="http://schemas.microsoft.com/office/drawing/2014/main" xmlns="" id="{D60A7305-1048-43CA-8AEA-313D17E4DF8C}"/>
              </a:ext>
            </a:extLst>
          </p:cNvPr>
          <p:cNvPicPr>
            <a:picLocks noChangeAspect="1"/>
          </p:cNvPicPr>
          <p:nvPr/>
        </p:nvPicPr>
        <p:blipFill>
          <a:blip r:embed="rId5"/>
          <a:stretch>
            <a:fillRect/>
          </a:stretch>
        </p:blipFill>
        <p:spPr>
          <a:xfrm>
            <a:off x="310896" y="154077"/>
            <a:ext cx="1923783" cy="1239825"/>
          </a:xfrm>
          <a:prstGeom prst="rect">
            <a:avLst/>
          </a:prstGeom>
        </p:spPr>
      </p:pic>
      <p:pic>
        <p:nvPicPr>
          <p:cNvPr id="16" name="Picture 15" descr="A screenshot of a cell phone&#10;&#10;Description generated with very high confidence">
            <a:extLst>
              <a:ext uri="{FF2B5EF4-FFF2-40B4-BE49-F238E27FC236}">
                <a16:creationId xmlns:a16="http://schemas.microsoft.com/office/drawing/2014/main" xmlns="" id="{03FD1B41-2531-4331-967D-A26CF601DAC1}"/>
              </a:ext>
            </a:extLst>
          </p:cNvPr>
          <p:cNvPicPr>
            <a:picLocks noChangeAspect="1"/>
          </p:cNvPicPr>
          <p:nvPr/>
        </p:nvPicPr>
        <p:blipFill>
          <a:blip r:embed="rId6"/>
          <a:stretch>
            <a:fillRect/>
          </a:stretch>
        </p:blipFill>
        <p:spPr>
          <a:xfrm>
            <a:off x="565143" y="2468099"/>
            <a:ext cx="5802086" cy="1983747"/>
          </a:xfrm>
          <a:prstGeom prst="rect">
            <a:avLst/>
          </a:prstGeom>
          <a:ln>
            <a:solidFill>
              <a:schemeClr val="tx1"/>
            </a:solidFill>
          </a:ln>
        </p:spPr>
      </p:pic>
      <p:pic>
        <p:nvPicPr>
          <p:cNvPr id="18" name="Picture 17" descr="A screenshot of a cell phone&#10;&#10;Description generated with very high confidence">
            <a:extLst>
              <a:ext uri="{FF2B5EF4-FFF2-40B4-BE49-F238E27FC236}">
                <a16:creationId xmlns:a16="http://schemas.microsoft.com/office/drawing/2014/main" xmlns="" id="{EBA70527-A1C8-4FEE-A160-419DC8D1A607}"/>
              </a:ext>
            </a:extLst>
          </p:cNvPr>
          <p:cNvPicPr>
            <a:picLocks noChangeAspect="1"/>
          </p:cNvPicPr>
          <p:nvPr/>
        </p:nvPicPr>
        <p:blipFill>
          <a:blip r:embed="rId7"/>
          <a:stretch>
            <a:fillRect/>
          </a:stretch>
        </p:blipFill>
        <p:spPr>
          <a:xfrm>
            <a:off x="565140" y="4501020"/>
            <a:ext cx="5802088" cy="2067241"/>
          </a:xfrm>
          <a:prstGeom prst="rect">
            <a:avLst/>
          </a:prstGeom>
          <a:ln>
            <a:solidFill>
              <a:schemeClr val="tx1"/>
            </a:solidFill>
          </a:ln>
        </p:spPr>
      </p:pic>
    </p:spTree>
    <p:extLst>
      <p:ext uri="{BB962C8B-B14F-4D97-AF65-F5344CB8AC3E}">
        <p14:creationId xmlns:p14="http://schemas.microsoft.com/office/powerpoint/2010/main" xmlns="" val="137650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How to use this resource</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777240" y="1494974"/>
            <a:ext cx="10576560" cy="4681991"/>
          </a:xfrm>
        </p:spPr>
        <p:txBody>
          <a:bodyPr>
            <a:normAutofit fontScale="85000" lnSpcReduction="10000"/>
          </a:bodyPr>
          <a:lstStyle/>
          <a:p>
            <a:pPr marL="890566" indent="-528625">
              <a:buClr>
                <a:srgbClr val="FF0000"/>
              </a:buClr>
            </a:pPr>
            <a:r>
              <a:rPr lang="en-US" dirty="0">
                <a:latin typeface="Arial" panose="020B0604020202020204" pitchFamily="34" charset="0"/>
                <a:cs typeface="Arial" panose="020B0604020202020204" pitchFamily="34" charset="0"/>
              </a:rPr>
              <a:t>By individuals as a tool for self-study: </a:t>
            </a:r>
          </a:p>
          <a:p>
            <a:pPr marL="1347754" lvl="1" indent="-528625">
              <a:buClr>
                <a:srgbClr val="FF0000"/>
              </a:buClr>
            </a:pPr>
            <a:r>
              <a:rPr lang="en-US" dirty="0">
                <a:latin typeface="Arial" panose="020B0604020202020204" pitchFamily="34" charset="0"/>
                <a:cs typeface="Arial" panose="020B0604020202020204" pitchFamily="34" charset="0"/>
              </a:rPr>
              <a:t>Read through the slides in your own time;</a:t>
            </a:r>
          </a:p>
          <a:p>
            <a:pPr marL="1347754" lvl="1" indent="-528625">
              <a:buClr>
                <a:srgbClr val="FF0000"/>
              </a:buClr>
            </a:pPr>
            <a:r>
              <a:rPr lang="en-US" dirty="0">
                <a:latin typeface="Arial" panose="020B0604020202020204" pitchFamily="34" charset="0"/>
                <a:cs typeface="Arial" panose="020B0604020202020204" pitchFamily="34" charset="0"/>
              </a:rPr>
              <a:t>Reflect on the questions about applying personalised care in your own practice;</a:t>
            </a:r>
          </a:p>
          <a:p>
            <a:pPr marL="1347754" lvl="1" indent="-528625">
              <a:buClr>
                <a:srgbClr val="FF0000"/>
              </a:buClr>
            </a:pPr>
            <a:r>
              <a:rPr lang="en-US" dirty="0">
                <a:latin typeface="Arial" panose="020B0604020202020204" pitchFamily="34" charset="0"/>
                <a:cs typeface="Arial" panose="020B0604020202020204" pitchFamily="34" charset="0"/>
              </a:rPr>
              <a:t>It will take around 45 minutes to work through this resource.</a:t>
            </a:r>
          </a:p>
          <a:p>
            <a:pPr marL="890566" indent="-528625">
              <a:buClr>
                <a:srgbClr val="FF0000"/>
              </a:buClr>
            </a:pPr>
            <a:r>
              <a:rPr lang="en-US" dirty="0">
                <a:latin typeface="Arial" panose="020B0604020202020204" pitchFamily="34" charset="0"/>
                <a:cs typeface="Arial" panose="020B0604020202020204" pitchFamily="34" charset="0"/>
              </a:rPr>
              <a:t>By primary care education providers as part of continuing professional education programmes: </a:t>
            </a:r>
          </a:p>
          <a:p>
            <a:pPr marL="1347754" lvl="1" indent="-528625">
              <a:buClr>
                <a:srgbClr val="FF0000"/>
              </a:buClr>
            </a:pPr>
            <a:r>
              <a:rPr lang="en-US" dirty="0">
                <a:latin typeface="Arial" panose="020B0604020202020204" pitchFamily="34" charset="0"/>
                <a:cs typeface="Arial" panose="020B0604020202020204" pitchFamily="34" charset="0"/>
              </a:rPr>
              <a:t>Use the “key points” summary slides to provide an overview of personalised care in lectures;</a:t>
            </a:r>
          </a:p>
          <a:p>
            <a:pPr marL="1347754" lvl="1" indent="-528625">
              <a:buClr>
                <a:srgbClr val="FF0000"/>
              </a:buClr>
            </a:pPr>
            <a:r>
              <a:rPr lang="en-US" dirty="0">
                <a:latin typeface="Arial" panose="020B0604020202020204" pitchFamily="34" charset="0"/>
                <a:cs typeface="Arial" panose="020B0604020202020204" pitchFamily="34" charset="0"/>
              </a:rPr>
              <a:t>Select and adapt slides to use as part of lectures on primary care practice;</a:t>
            </a:r>
          </a:p>
          <a:p>
            <a:pPr marL="1347754" lvl="1" indent="-528625">
              <a:buClr>
                <a:srgbClr val="FF0000"/>
              </a:buClr>
            </a:pPr>
            <a:r>
              <a:rPr lang="en-US" dirty="0">
                <a:latin typeface="Arial" panose="020B0604020202020204" pitchFamily="34" charset="0"/>
                <a:cs typeface="Arial" panose="020B0604020202020204" pitchFamily="34" charset="0"/>
              </a:rPr>
              <a:t>Use questions about applying personalised care in practice in small group work.</a:t>
            </a:r>
          </a:p>
          <a:p>
            <a:pPr marL="890566" indent="-528625">
              <a:buClr>
                <a:srgbClr val="FF0000"/>
              </a:buClr>
            </a:pPr>
            <a:r>
              <a:rPr lang="en-US" dirty="0">
                <a:latin typeface="Arial" panose="020B0604020202020204" pitchFamily="34" charset="0"/>
                <a:cs typeface="Arial" panose="020B0604020202020204" pitchFamily="34" charset="0"/>
              </a:rPr>
              <a:t>Links to tools, examples and sources of more support are provided throughout. </a:t>
            </a:r>
          </a:p>
          <a:p>
            <a:pPr marL="890566" indent="-528625">
              <a:buClr>
                <a:srgbClr val="FF0000"/>
              </a:buClr>
            </a:pPr>
            <a:r>
              <a:rPr lang="en-US" dirty="0">
                <a:latin typeface="Arial" panose="020B0604020202020204" pitchFamily="34" charset="0"/>
                <a:cs typeface="Arial" panose="020B0604020202020204" pitchFamily="34" charset="0"/>
              </a:rPr>
              <a:t>References and sources of further information are given at the end. </a:t>
            </a:r>
          </a:p>
        </p:txBody>
      </p:sp>
      <p:sp>
        <p:nvSpPr>
          <p:cNvPr id="5" name="Footer Placeholder 4">
            <a:extLst>
              <a:ext uri="{FF2B5EF4-FFF2-40B4-BE49-F238E27FC236}">
                <a16:creationId xmlns:a16="http://schemas.microsoft.com/office/drawing/2014/main" xmlns="" id="{D0532DE9-7702-C549-B16D-D6E466AA4094}"/>
              </a:ext>
            </a:extLst>
          </p:cNvPr>
          <p:cNvSpPr>
            <a:spLocks noGrp="1"/>
          </p:cNvSpPr>
          <p:nvPr>
            <p:ph type="ftr" sz="quarter" idx="11"/>
          </p:nvPr>
        </p:nvSpPr>
        <p:spPr/>
        <p:txBody>
          <a:bodyPr/>
          <a:lstStyle/>
          <a:p>
            <a:r>
              <a:rPr lang="en-US" sz="1400">
                <a:solidFill>
                  <a:srgbClr val="FF0000"/>
                </a:solidFill>
              </a:rPr>
              <a:t>Part 1: About this learning resource</a:t>
            </a:r>
            <a:endParaRPr lang="en-US" sz="1400" dirty="0">
              <a:solidFill>
                <a:srgbClr val="FF0000"/>
              </a:solidFill>
            </a:endParaRPr>
          </a:p>
        </p:txBody>
      </p:sp>
      <p:pic>
        <p:nvPicPr>
          <p:cNvPr id="6" name="Picture 5">
            <a:extLst>
              <a:ext uri="{FF2B5EF4-FFF2-40B4-BE49-F238E27FC236}">
                <a16:creationId xmlns:a16="http://schemas.microsoft.com/office/drawing/2014/main" xmlns="" id="{52752888-AF03-45FD-B0EC-3F28967CF64A}"/>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191633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examples of tools</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710621" y="1929197"/>
            <a:ext cx="5263979" cy="4678204"/>
          </a:xfrm>
          <a:prstGeom prst="rect">
            <a:avLst/>
          </a:prstGeom>
          <a:noFill/>
        </p:spPr>
        <p:txBody>
          <a:bodyPr wrap="square" rtlCol="0">
            <a:spAutoFit/>
          </a:bodyPr>
          <a:lstStyle/>
          <a:p>
            <a:r>
              <a:rPr lang="en-GB" sz="2800" dirty="0"/>
              <a:t>If the  patient has daily symptoms and regular exacerbations despite apparently using the best treatment and using their inhalers correctly, refer to the IPCRG Desktop Helper on Improving care for difficult to manage asthma (available at: </a:t>
            </a:r>
            <a:r>
              <a:rPr lang="en-GB" sz="2800" dirty="0">
                <a:hlinkClick r:id="rId3" invalidUrl="https://www.theipcrg.org/download/attachments/688241/Difficult to Manage asthma deskop helper-1.jpg?version=1&amp;modificationDate=1516455501000&amp;api=v2"/>
              </a:rPr>
              <a:t>Difficult to Manage Asthma</a:t>
            </a:r>
            <a:r>
              <a:rPr lang="en-GB" sz="2800" dirty="0"/>
              <a:t>)</a:t>
            </a:r>
          </a:p>
          <a:p>
            <a:r>
              <a:rPr lang="en-GB" sz="2800" dirty="0"/>
              <a:t>Uses the SIMPLES method</a:t>
            </a:r>
          </a:p>
          <a:p>
            <a:endParaRPr lang="en-US" dirty="0"/>
          </a:p>
        </p:txBody>
      </p:sp>
      <p:pic>
        <p:nvPicPr>
          <p:cNvPr id="8" name="Picture 7"/>
          <p:cNvPicPr>
            <a:picLocks noChangeAspect="1"/>
          </p:cNvPicPr>
          <p:nvPr/>
        </p:nvPicPr>
        <p:blipFill>
          <a:blip r:embed="rId4"/>
          <a:stretch>
            <a:fillRect/>
          </a:stretch>
        </p:blipFill>
        <p:spPr>
          <a:xfrm>
            <a:off x="7013969" y="1124465"/>
            <a:ext cx="3941953" cy="5526464"/>
          </a:xfrm>
          <a:prstGeom prst="rect">
            <a:avLst/>
          </a:prstGeom>
        </p:spPr>
      </p:pic>
      <p:sp>
        <p:nvSpPr>
          <p:cNvPr id="9" name="TextBox 8">
            <a:extLst>
              <a:ext uri="{FF2B5EF4-FFF2-40B4-BE49-F238E27FC236}">
                <a16:creationId xmlns:a16="http://schemas.microsoft.com/office/drawing/2014/main" xmlns="" id="{336833EE-098D-3742-BA6D-053FE9C78A51}"/>
              </a:ext>
            </a:extLst>
          </p:cNvPr>
          <p:cNvSpPr txBox="1"/>
          <p:nvPr/>
        </p:nvSpPr>
        <p:spPr>
          <a:xfrm>
            <a:off x="929640" y="6528673"/>
            <a:ext cx="832104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10" name="Picture 9">
            <a:extLst>
              <a:ext uri="{FF2B5EF4-FFF2-40B4-BE49-F238E27FC236}">
                <a16:creationId xmlns:a16="http://schemas.microsoft.com/office/drawing/2014/main" xmlns="" id="{4F285DDE-97A0-463B-95AF-1DA8561145A4}"/>
              </a:ext>
            </a:extLst>
          </p:cNvPr>
          <p:cNvPicPr>
            <a:picLocks noChangeAspect="1"/>
          </p:cNvPicPr>
          <p:nvPr/>
        </p:nvPicPr>
        <p:blipFill>
          <a:blip r:embed="rId5"/>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922346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Treatment review: a perspective on patient management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362310" y="1828801"/>
            <a:ext cx="11455879" cy="4347713"/>
          </a:xfrm>
        </p:spPr>
        <p:txBody>
          <a:bodyPr>
            <a:normAutofit/>
          </a:bodyPr>
          <a:lstStyle/>
          <a:p>
            <a:pPr marL="0" indent="0">
              <a:buNone/>
            </a:pPr>
            <a:endParaRPr lang="en-GB" dirty="0"/>
          </a:p>
          <a:p>
            <a:pPr>
              <a:buClr>
                <a:srgbClr val="FF0000"/>
              </a:buClr>
            </a:pPr>
            <a:r>
              <a:rPr lang="en-GB" dirty="0"/>
              <a:t>“</a:t>
            </a:r>
            <a:r>
              <a:rPr lang="en-GB" i="1" dirty="0"/>
              <a:t>As clinicians we need to understand and respect that 90% of the time patients with asthma and other chronic conditions are managing their conditions. They may not be managing them as we as clinicians would like, but they are managing them</a:t>
            </a:r>
            <a:r>
              <a:rPr lang="en-GB" dirty="0"/>
              <a:t>.”  </a:t>
            </a:r>
          </a:p>
          <a:p>
            <a:pPr>
              <a:buClr>
                <a:srgbClr val="FF0000"/>
              </a:buCl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1B8D4C34-4BC1-1942-A58D-C428B7059A23}"/>
              </a:ext>
            </a:extLst>
          </p:cNvPr>
          <p:cNvSpPr txBox="1"/>
          <p:nvPr/>
        </p:nvSpPr>
        <p:spPr>
          <a:xfrm>
            <a:off x="4251776" y="6303636"/>
            <a:ext cx="4800600" cy="307777"/>
          </a:xfrm>
          <a:prstGeom prst="rect">
            <a:avLst/>
          </a:prstGeom>
          <a:noFill/>
        </p:spPr>
        <p:txBody>
          <a:bodyPr wrap="square" rtlCol="0">
            <a:spAutoFit/>
          </a:bodyPr>
          <a:lstStyle/>
          <a:p>
            <a:r>
              <a:rPr lang="en-US" sz="1400" dirty="0">
                <a:solidFill>
                  <a:srgbClr val="FF0000"/>
                </a:solidFill>
                <a:cs typeface="Arial" panose="020B0604020202020204" pitchFamily="34" charset="0"/>
              </a:rPr>
              <a:t>Part 3: Practical advice for providing </a:t>
            </a:r>
            <a:r>
              <a:rPr lang="en-US" sz="1400" dirty="0">
                <a:solidFill>
                  <a:srgbClr val="FF0000"/>
                </a:solidFill>
              </a:rPr>
              <a:t>personalised</a:t>
            </a:r>
            <a:r>
              <a:rPr lang="en-US" sz="1400" dirty="0">
                <a:solidFill>
                  <a:srgbClr val="FF0000"/>
                </a:solidFill>
                <a:cs typeface="Arial" panose="020B0604020202020204" pitchFamily="34" charset="0"/>
              </a:rPr>
              <a:t> care</a:t>
            </a:r>
          </a:p>
        </p:txBody>
      </p:sp>
      <p:pic>
        <p:nvPicPr>
          <p:cNvPr id="7" name="Picture 6">
            <a:extLst>
              <a:ext uri="{FF2B5EF4-FFF2-40B4-BE49-F238E27FC236}">
                <a16:creationId xmlns:a16="http://schemas.microsoft.com/office/drawing/2014/main" xmlns="" id="{7C2524FF-8674-4D29-AA2C-BEC1547E4896}"/>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196906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References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p:txBody>
          <a:bodyPr>
            <a:normAutofit fontScale="77500" lnSpcReduction="20000"/>
          </a:bodyPr>
          <a:lstStyle/>
          <a:p>
            <a:pPr marL="0" indent="0">
              <a:buClr>
                <a:srgbClr val="FF0000"/>
              </a:buClr>
              <a:buNone/>
            </a:pPr>
            <a:r>
              <a:rPr lang="en-US" sz="2200" dirty="0" err="1">
                <a:latin typeface="Arial" panose="020B0604020202020204" pitchFamily="34" charset="0"/>
                <a:cs typeface="Arial" panose="020B0604020202020204" pitchFamily="34" charset="0"/>
              </a:rPr>
              <a:t>Agusti</a:t>
            </a:r>
            <a:r>
              <a:rPr lang="en-US" sz="2200" dirty="0">
                <a:latin typeface="Arial" panose="020B0604020202020204" pitchFamily="34" charset="0"/>
                <a:cs typeface="Arial" panose="020B0604020202020204" pitchFamily="34" charset="0"/>
              </a:rPr>
              <a:t> A, et al. (2016)  Treatable traits: toward precision medicine of chronic airway diseases. </a:t>
            </a:r>
            <a:r>
              <a:rPr lang="en-US" sz="2200" i="1" dirty="0" err="1">
                <a:latin typeface="Arial" panose="020B0604020202020204" pitchFamily="34" charset="0"/>
                <a:cs typeface="Arial" panose="020B0604020202020204" pitchFamily="34" charset="0"/>
              </a:rPr>
              <a:t>Eur</a:t>
            </a:r>
            <a:r>
              <a:rPr lang="en-US" sz="2200" i="1" dirty="0">
                <a:latin typeface="Arial" panose="020B0604020202020204" pitchFamily="34" charset="0"/>
                <a:cs typeface="Arial" panose="020B0604020202020204" pitchFamily="34" charset="0"/>
              </a:rPr>
              <a:t> Respir J. </a:t>
            </a:r>
            <a:r>
              <a:rPr lang="en-US" sz="2200" dirty="0">
                <a:latin typeface="Arial" panose="020B0604020202020204" pitchFamily="34" charset="0"/>
                <a:cs typeface="Arial" panose="020B0604020202020204" pitchFamily="34" charset="0"/>
              </a:rPr>
              <a:t>47:410–419</a:t>
            </a:r>
          </a:p>
          <a:p>
            <a:pPr marL="0" indent="0">
              <a:buClr>
                <a:srgbClr val="FF0000"/>
              </a:buClr>
              <a:buNone/>
            </a:pPr>
            <a:r>
              <a:rPr lang="en-GB" sz="2200" dirty="0">
                <a:latin typeface="Arial" panose="020B0604020202020204" pitchFamily="34" charset="0"/>
                <a:cs typeface="Arial" panose="020B0604020202020204" pitchFamily="34" charset="0"/>
              </a:rPr>
              <a:t>The Health Foundation (2014) Person-centred Care Made Simple. </a:t>
            </a:r>
          </a:p>
          <a:p>
            <a:pPr marL="0" indent="0">
              <a:buClr>
                <a:srgbClr val="FF0000"/>
              </a:buClr>
              <a:buNone/>
            </a:pPr>
            <a:r>
              <a:rPr lang="en-US" sz="2200" dirty="0">
                <a:latin typeface="Arial" panose="020B0604020202020204" pitchFamily="34" charset="0"/>
                <a:cs typeface="Arial" panose="020B0604020202020204" pitchFamily="34" charset="0"/>
              </a:rPr>
              <a:t>Horne R, </a:t>
            </a:r>
            <a:r>
              <a:rPr lang="en-US" sz="2200" dirty="0" err="1">
                <a:latin typeface="Arial" panose="020B0604020202020204" pitchFamily="34" charset="0"/>
                <a:cs typeface="Arial" panose="020B0604020202020204" pitchFamily="34" charset="0"/>
              </a:rPr>
              <a:t>Weinman</a:t>
            </a:r>
            <a:r>
              <a:rPr lang="en-US" sz="2200" dirty="0">
                <a:latin typeface="Arial" panose="020B0604020202020204" pitchFamily="34" charset="0"/>
                <a:cs typeface="Arial" panose="020B0604020202020204" pitchFamily="34" charset="0"/>
              </a:rPr>
              <a:t> J. (2002) Self-regulation and self-management in asthma: exploring the role of illness perceptions and treatment beliefs in explaining non-adherence to preventer medication. </a:t>
            </a:r>
            <a:r>
              <a:rPr lang="en-US" sz="2200" i="1" dirty="0" err="1">
                <a:latin typeface="Arial" panose="020B0604020202020204" pitchFamily="34" charset="0"/>
                <a:cs typeface="Arial" panose="020B0604020202020204" pitchFamily="34" charset="0"/>
              </a:rPr>
              <a:t>Psychol</a:t>
            </a:r>
            <a:r>
              <a:rPr lang="en-US" sz="2200" i="1" dirty="0">
                <a:latin typeface="Arial" panose="020B0604020202020204" pitchFamily="34" charset="0"/>
                <a:cs typeface="Arial" panose="020B0604020202020204" pitchFamily="34" charset="0"/>
              </a:rPr>
              <a:t> Health. </a:t>
            </a:r>
            <a:r>
              <a:rPr lang="en-US" sz="2200" dirty="0">
                <a:latin typeface="Arial" panose="020B0604020202020204" pitchFamily="34" charset="0"/>
                <a:cs typeface="Arial" panose="020B0604020202020204" pitchFamily="34" charset="0"/>
              </a:rPr>
              <a:t>17:17e32</a:t>
            </a:r>
          </a:p>
          <a:p>
            <a:pPr marL="0" indent="0">
              <a:buClr>
                <a:srgbClr val="FF0000"/>
              </a:buClr>
              <a:buNone/>
            </a:pPr>
            <a:r>
              <a:rPr lang="en-GB" sz="2200" dirty="0">
                <a:latin typeface="Arial" panose="020B0604020202020204" pitchFamily="34" charset="0"/>
                <a:cs typeface="Arial" panose="020B0604020202020204" pitchFamily="34" charset="0"/>
              </a:rPr>
              <a:t>Horne R. (2017)The Human Dimension: Putting the Person into Personalised Medicine, </a:t>
            </a:r>
            <a:r>
              <a:rPr lang="en-GB" sz="2200" i="1" dirty="0">
                <a:latin typeface="Arial" panose="020B0604020202020204" pitchFamily="34" charset="0"/>
                <a:cs typeface="Arial" panose="020B0604020202020204" pitchFamily="34" charset="0"/>
              </a:rPr>
              <a:t>The New Bioethics</a:t>
            </a:r>
            <a:r>
              <a:rPr lang="en-GB" sz="2200" dirty="0">
                <a:latin typeface="Arial" panose="020B0604020202020204" pitchFamily="34" charset="0"/>
                <a:cs typeface="Arial" panose="020B0604020202020204" pitchFamily="34" charset="0"/>
              </a:rPr>
              <a:t>. 23:1,38-48, </a:t>
            </a:r>
          </a:p>
          <a:p>
            <a:pPr marL="0" indent="0">
              <a:buClr>
                <a:srgbClr val="FF0000"/>
              </a:buClr>
              <a:buNone/>
            </a:pPr>
            <a:r>
              <a:rPr lang="en-GB" sz="2200" dirty="0">
                <a:latin typeface="Arial" panose="020B0604020202020204" pitchFamily="34" charset="0"/>
                <a:cs typeface="Arial" panose="020B0604020202020204" pitchFamily="34" charset="0"/>
              </a:rPr>
              <a:t>Asthma Right Care: </a:t>
            </a:r>
            <a:r>
              <a:rPr lang="en-US" sz="2200" dirty="0" err="1">
                <a:latin typeface="Arial" panose="020B0604020202020204" pitchFamily="34" charset="0"/>
                <a:cs typeface="Arial" panose="020B0604020202020204" pitchFamily="34" charset="0"/>
              </a:rPr>
              <a:t>https://www.theipcrg.org/display/TreatP/Asthma+Right+Care+-+Information+for+clinicians+and+patients</a:t>
            </a:r>
            <a:endParaRPr lang="en-GB" sz="2200" dirty="0">
              <a:latin typeface="Arial" panose="020B0604020202020204" pitchFamily="34" charset="0"/>
              <a:cs typeface="Arial" panose="020B0604020202020204" pitchFamily="34" charset="0"/>
            </a:endParaRPr>
          </a:p>
          <a:p>
            <a:pPr marL="0" indent="0">
              <a:buClr>
                <a:srgbClr val="FF0000"/>
              </a:buClr>
              <a:buNone/>
            </a:pPr>
            <a:r>
              <a:rPr lang="en-GB" sz="2200" dirty="0"/>
              <a:t>NHS England (2016) Improving Outcomes through Personalised Medicine. </a:t>
            </a:r>
          </a:p>
          <a:p>
            <a:pPr marL="0" indent="0">
              <a:buClr>
                <a:srgbClr val="FF0000"/>
              </a:buClr>
              <a:buNone/>
            </a:pPr>
            <a:r>
              <a:rPr lang="en-GB" sz="2200" dirty="0">
                <a:latin typeface="Arial" panose="020B0604020202020204" pitchFamily="34" charset="0"/>
                <a:cs typeface="Arial" panose="020B0604020202020204" pitchFamily="34" charset="0"/>
              </a:rPr>
              <a:t>Pinnock H. (2015) Supported self-management for asthma. </a:t>
            </a:r>
            <a:r>
              <a:rPr lang="en-GB" sz="2200" i="1" dirty="0">
                <a:latin typeface="Arial" panose="020B0604020202020204" pitchFamily="34" charset="0"/>
                <a:cs typeface="Arial" panose="020B0604020202020204" pitchFamily="34" charset="0"/>
              </a:rPr>
              <a:t>Breathe.</a:t>
            </a:r>
            <a:r>
              <a:rPr lang="en-GB" sz="2200" dirty="0">
                <a:latin typeface="Arial" panose="020B0604020202020204" pitchFamily="34" charset="0"/>
                <a:cs typeface="Arial" panose="020B0604020202020204" pitchFamily="34" charset="0"/>
              </a:rPr>
              <a:t>11(2):98-109. doi:10.1183/20734735.015614</a:t>
            </a:r>
          </a:p>
          <a:p>
            <a:pPr marL="0" indent="0">
              <a:buClr>
                <a:srgbClr val="FF0000"/>
              </a:buClr>
              <a:buNone/>
            </a:pPr>
            <a:r>
              <a:rPr lang="en-GB" sz="2200" dirty="0">
                <a:latin typeface="Arial" panose="020B0604020202020204" pitchFamily="34" charset="0"/>
                <a:cs typeface="Arial" panose="020B0604020202020204" pitchFamily="34" charset="0"/>
              </a:rPr>
              <a:t>Wilson SR, et al. (2010) Shared treatment decision making improves adherence and outcomes in poorly controlled asthma. </a:t>
            </a:r>
            <a:r>
              <a:rPr lang="en-GB" sz="2200" i="1" dirty="0">
                <a:latin typeface="Arial" panose="020B0604020202020204" pitchFamily="34" charset="0"/>
                <a:cs typeface="Arial" panose="020B0604020202020204" pitchFamily="34" charset="0"/>
              </a:rPr>
              <a:t>Am J </a:t>
            </a:r>
            <a:r>
              <a:rPr lang="en-GB" sz="2200" i="1" dirty="0" err="1">
                <a:latin typeface="Arial" panose="020B0604020202020204" pitchFamily="34" charset="0"/>
                <a:cs typeface="Arial" panose="020B0604020202020204" pitchFamily="34" charset="0"/>
              </a:rPr>
              <a:t>Respir</a:t>
            </a:r>
            <a:r>
              <a:rPr lang="en-GB" sz="2200" i="1" dirty="0">
                <a:latin typeface="Arial" panose="020B0604020202020204" pitchFamily="34" charset="0"/>
                <a:cs typeface="Arial" panose="020B0604020202020204" pitchFamily="34" charset="0"/>
              </a:rPr>
              <a:t> </a:t>
            </a:r>
            <a:r>
              <a:rPr lang="en-GB" sz="2200" i="1" dirty="0" err="1">
                <a:latin typeface="Arial" panose="020B0604020202020204" pitchFamily="34" charset="0"/>
                <a:cs typeface="Arial" panose="020B0604020202020204" pitchFamily="34" charset="0"/>
              </a:rPr>
              <a:t>Crit</a:t>
            </a:r>
            <a:r>
              <a:rPr lang="en-GB" sz="2200" i="1" dirty="0">
                <a:latin typeface="Arial" panose="020B0604020202020204" pitchFamily="34" charset="0"/>
                <a:cs typeface="Arial" panose="020B0604020202020204" pitchFamily="34" charset="0"/>
              </a:rPr>
              <a:t> Care Med. </a:t>
            </a:r>
            <a:r>
              <a:rPr lang="en-GB" sz="2200" dirty="0">
                <a:latin typeface="Arial" panose="020B0604020202020204" pitchFamily="34" charset="0"/>
                <a:cs typeface="Arial" panose="020B0604020202020204" pitchFamily="34" charset="0"/>
              </a:rPr>
              <a:t>181(6):566–77</a:t>
            </a:r>
          </a:p>
          <a:p>
            <a:pPr marL="0" indent="0">
              <a:buClr>
                <a:srgbClr val="FF0000"/>
              </a:buClr>
              <a:buNone/>
            </a:pPr>
            <a:r>
              <a:rPr lang="en-GB" sz="2400" i="1" dirty="0"/>
              <a:t>A list references for the evidence used to develop this learning resource   is available at: </a:t>
            </a:r>
            <a:r>
              <a:rPr lang="en-GB" sz="2400" i="1" dirty="0">
                <a:latin typeface="Arial" panose="020B0604020202020204" pitchFamily="34" charset="0"/>
                <a:cs typeface="Arial" panose="020B0604020202020204" pitchFamily="34" charset="0"/>
                <a:hlinkClick r:id="rId3"/>
              </a:rPr>
              <a:t>www.ipcrg.org/personalisation </a:t>
            </a:r>
            <a:endParaRPr lang="en-GB" sz="2400" i="1" dirty="0">
              <a:latin typeface="Arial" panose="020B0604020202020204" pitchFamily="34" charset="0"/>
              <a:cs typeface="Arial" panose="020B0604020202020204" pitchFamily="34" charset="0"/>
            </a:endParaRPr>
          </a:p>
          <a:p>
            <a:pPr marL="0" indent="0">
              <a:buClr>
                <a:srgbClr val="FF0000"/>
              </a:buClr>
              <a:buNone/>
            </a:pPr>
            <a:endParaRPr lang="en-GB" sz="2200" dirty="0">
              <a:latin typeface="Arial" panose="020B0604020202020204" pitchFamily="34" charset="0"/>
              <a:cs typeface="Arial" panose="020B0604020202020204" pitchFamily="34" charset="0"/>
            </a:endParaRPr>
          </a:p>
          <a:p>
            <a:pPr marL="0" indent="0">
              <a:buClr>
                <a:srgbClr val="FF0000"/>
              </a:buClr>
              <a:buNone/>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xmlns="" id="{95454574-0821-054E-A423-D9601A28E4DD}"/>
              </a:ext>
            </a:extLst>
          </p:cNvPr>
          <p:cNvSpPr>
            <a:spLocks noGrp="1"/>
          </p:cNvSpPr>
          <p:nvPr>
            <p:ph type="ftr" sz="quarter" idx="11"/>
          </p:nvPr>
        </p:nvSpPr>
        <p:spPr>
          <a:xfrm>
            <a:off x="4038600" y="6356353"/>
            <a:ext cx="5044440" cy="288288"/>
          </a:xfrm>
        </p:spPr>
        <p:txBody>
          <a:bodyPr/>
          <a:lstStyle/>
          <a:p>
            <a:r>
              <a:rPr lang="en-US" sz="1400" dirty="0">
                <a:solidFill>
                  <a:srgbClr val="FF0000"/>
                </a:solidFill>
                <a:cs typeface="Arial" panose="020B0604020202020204" pitchFamily="34" charset="0"/>
              </a:rPr>
              <a:t>Part 4: References and sources of more information</a:t>
            </a:r>
          </a:p>
          <a:p>
            <a:endParaRPr lang="en-US" dirty="0"/>
          </a:p>
        </p:txBody>
      </p:sp>
      <p:pic>
        <p:nvPicPr>
          <p:cNvPr id="7" name="Picture 6">
            <a:extLst>
              <a:ext uri="{FF2B5EF4-FFF2-40B4-BE49-F238E27FC236}">
                <a16:creationId xmlns:a16="http://schemas.microsoft.com/office/drawing/2014/main" xmlns="" id="{28E49F79-0A09-4A71-9632-6EF646F76AD3}"/>
              </a:ext>
            </a:extLst>
          </p:cNvPr>
          <p:cNvPicPr>
            <a:picLocks noChangeAspect="1"/>
          </p:cNvPicPr>
          <p:nvPr/>
        </p:nvPicPr>
        <p:blipFill>
          <a:blip r:embed="rId4"/>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3073125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Sources of further information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1155701" y="1828802"/>
            <a:ext cx="9156700" cy="4698999"/>
          </a:xfrm>
        </p:spPr>
        <p:txBody>
          <a:bodyPr>
            <a:normAutofit fontScale="47500" lnSpcReduction="20000"/>
          </a:bodyPr>
          <a:lstStyle/>
          <a:p>
            <a:pPr>
              <a:lnSpc>
                <a:spcPct val="120000"/>
              </a:lnSpc>
              <a:buClr>
                <a:srgbClr val="FF0000"/>
              </a:buClr>
            </a:pPr>
            <a:r>
              <a:rPr lang="en-GB" sz="3789" dirty="0"/>
              <a:t>A list of references for the evidence used to develop this learning resource is available at: </a:t>
            </a:r>
            <a:r>
              <a:rPr lang="en-GB" sz="3789" dirty="0">
                <a:cs typeface="Arial" panose="020B0604020202020204" pitchFamily="34" charset="0"/>
                <a:hlinkClick r:id="rId3"/>
              </a:rPr>
              <a:t>www.ipcrg.org/personalisation </a:t>
            </a:r>
            <a:endParaRPr lang="en-GB" sz="3789" dirty="0">
              <a:cs typeface="Arial" panose="020B0604020202020204" pitchFamily="34" charset="0"/>
            </a:endParaRPr>
          </a:p>
          <a:p>
            <a:pPr>
              <a:lnSpc>
                <a:spcPct val="120000"/>
              </a:lnSpc>
              <a:buClr>
                <a:srgbClr val="FF0000"/>
              </a:buClr>
            </a:pPr>
            <a:r>
              <a:rPr lang="en-GB" sz="3789" dirty="0">
                <a:cs typeface="Arial" panose="020B0604020202020204" pitchFamily="34" charset="0"/>
              </a:rPr>
              <a:t>An IPCRG  2-page desktop helper giving succinct  practical advice and a position paper making the case for personalised care are available at: </a:t>
            </a:r>
            <a:r>
              <a:rPr lang="en-GB" sz="3789" dirty="0">
                <a:cs typeface="Arial" panose="020B0604020202020204" pitchFamily="34" charset="0"/>
                <a:hlinkClick r:id="rId3"/>
              </a:rPr>
              <a:t>www.ipcrg.org/personalisation </a:t>
            </a:r>
            <a:endParaRPr lang="en-GB" sz="3789" dirty="0">
              <a:cs typeface="Arial" panose="020B0604020202020204" pitchFamily="34" charset="0"/>
            </a:endParaRPr>
          </a:p>
          <a:p>
            <a:pPr>
              <a:lnSpc>
                <a:spcPct val="120000"/>
              </a:lnSpc>
              <a:buClr>
                <a:srgbClr val="FF0000"/>
              </a:buClr>
            </a:pPr>
            <a:r>
              <a:rPr lang="en-GB" sz="3789" dirty="0"/>
              <a:t>The British guideline on the management of asthma (known as the BTS/SIGN Guideline), which includes diagnostic algorithms and recommended diagnostic tests is available at: </a:t>
            </a:r>
            <a:r>
              <a:rPr lang="en-GB" sz="3789" dirty="0">
                <a:hlinkClick r:id="rId4"/>
              </a:rPr>
              <a:t>https://www.brit-thoracic.org.uk/standards-of-care/guidelines/btssign-british-guideline-on-the-management-of-asthma/</a:t>
            </a:r>
            <a:endParaRPr lang="en-GB" sz="3789" dirty="0"/>
          </a:p>
          <a:p>
            <a:pPr>
              <a:lnSpc>
                <a:spcPct val="120000"/>
              </a:lnSpc>
              <a:buClr>
                <a:srgbClr val="FF0000"/>
              </a:buClr>
            </a:pPr>
            <a:r>
              <a:rPr lang="en-GB" sz="3789" dirty="0"/>
              <a:t>Examples of information resources for patients explaining what asthma is and how it can be managed are available at: </a:t>
            </a:r>
            <a:r>
              <a:rPr lang="en-GB" sz="3789" dirty="0">
                <a:hlinkClick r:id="rId5"/>
              </a:rPr>
              <a:t>https://www.asthma.org.uk/advice/</a:t>
            </a:r>
            <a:endParaRPr lang="en-GB" sz="3789" dirty="0"/>
          </a:p>
          <a:p>
            <a:pPr>
              <a:lnSpc>
                <a:spcPct val="120000"/>
              </a:lnSpc>
              <a:buClr>
                <a:srgbClr val="FF0000"/>
              </a:buClr>
            </a:pPr>
            <a:r>
              <a:rPr lang="en-GB" sz="3789" dirty="0"/>
              <a:t>IPCRG Desktop Helpers providing practical guidance on a range of issues including  helping patients quit smoking and difficult to manage asthma are </a:t>
            </a:r>
            <a:r>
              <a:rPr lang="en-GB" sz="3789" i="1" dirty="0"/>
              <a:t>a</a:t>
            </a:r>
            <a:r>
              <a:rPr lang="en-GB" sz="3789" dirty="0"/>
              <a:t>vailable at: </a:t>
            </a:r>
            <a:r>
              <a:rPr lang="en-GB" sz="3789" u="sng" dirty="0">
                <a:hlinkClick r:id="rId6"/>
              </a:rPr>
              <a:t> www.ipcrg.org/desktophelpers</a:t>
            </a:r>
            <a:endParaRPr lang="en-GB" sz="3789" u="sng" dirty="0"/>
          </a:p>
          <a:p>
            <a:pPr>
              <a:buClr>
                <a:srgbClr val="FF0000"/>
              </a:buClr>
            </a:pPr>
            <a:endParaRPr lang="en-GB" sz="3700" dirty="0"/>
          </a:p>
          <a:p>
            <a:pPr>
              <a:buClr>
                <a:srgbClr val="FF0000"/>
              </a:buClr>
            </a:pPr>
            <a:endParaRPr lang="en-GB" dirty="0"/>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xmlns="" id="{8D7D6B04-A56D-DD4F-8891-25470A44500E}"/>
              </a:ext>
            </a:extLst>
          </p:cNvPr>
          <p:cNvSpPr>
            <a:spLocks noGrp="1"/>
          </p:cNvSpPr>
          <p:nvPr>
            <p:ph type="ftr" sz="quarter" idx="11"/>
          </p:nvPr>
        </p:nvSpPr>
        <p:spPr>
          <a:xfrm>
            <a:off x="4038600" y="6356352"/>
            <a:ext cx="5120640" cy="501648"/>
          </a:xfrm>
        </p:spPr>
        <p:txBody>
          <a:bodyPr/>
          <a:lstStyle/>
          <a:p>
            <a:r>
              <a:rPr lang="en-US" sz="1400" dirty="0">
                <a:solidFill>
                  <a:srgbClr val="FF0000"/>
                </a:solidFill>
                <a:cs typeface="Arial" panose="020B0604020202020204" pitchFamily="34" charset="0"/>
              </a:rPr>
              <a:t>Part 4: References and sources of more information</a:t>
            </a:r>
          </a:p>
          <a:p>
            <a:endParaRPr lang="en-US" dirty="0"/>
          </a:p>
        </p:txBody>
      </p:sp>
      <p:pic>
        <p:nvPicPr>
          <p:cNvPr id="7" name="Picture 6">
            <a:extLst>
              <a:ext uri="{FF2B5EF4-FFF2-40B4-BE49-F238E27FC236}">
                <a16:creationId xmlns:a16="http://schemas.microsoft.com/office/drawing/2014/main" xmlns="" id="{44F14ADB-025F-40B4-B6D1-38A7FCB62D19}"/>
              </a:ext>
            </a:extLst>
          </p:cNvPr>
          <p:cNvPicPr>
            <a:picLocks noChangeAspect="1"/>
          </p:cNvPicPr>
          <p:nvPr/>
        </p:nvPicPr>
        <p:blipFill>
          <a:blip r:embed="rId7"/>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100300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Sources of further information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1155701" y="1828802"/>
            <a:ext cx="9156700" cy="4698999"/>
          </a:xfrm>
        </p:spPr>
        <p:txBody>
          <a:bodyPr>
            <a:normAutofit fontScale="55000" lnSpcReduction="20000"/>
          </a:bodyPr>
          <a:lstStyle/>
          <a:p>
            <a:pPr>
              <a:lnSpc>
                <a:spcPct val="120000"/>
              </a:lnSpc>
              <a:buClr>
                <a:srgbClr val="FF0000"/>
              </a:buClr>
            </a:pPr>
            <a:r>
              <a:rPr lang="en-GB" sz="3700" dirty="0"/>
              <a:t>An example asthma Action Plan  example is available at </a:t>
            </a:r>
            <a:r>
              <a:rPr lang="en-GB" sz="3700" dirty="0">
                <a:hlinkClick r:id="rId3"/>
              </a:rPr>
              <a:t>https://www.asthma.org.uk/advice/manage-your-asthma/action-plan/</a:t>
            </a:r>
            <a:endParaRPr lang="en-GB" sz="3700" dirty="0"/>
          </a:p>
          <a:p>
            <a:pPr>
              <a:lnSpc>
                <a:spcPct val="120000"/>
              </a:lnSpc>
              <a:buClr>
                <a:srgbClr val="FF0000"/>
              </a:buClr>
            </a:pPr>
            <a:r>
              <a:rPr lang="en-GB" sz="3700" dirty="0"/>
              <a:t>Tools for demonstrating inhaler technique and how to use spacers  are available at: </a:t>
            </a:r>
            <a:r>
              <a:rPr lang="en-GB" sz="3700" dirty="0">
                <a:hlinkClick r:id="rId4"/>
              </a:rPr>
              <a:t>www.rightbreathe.com</a:t>
            </a:r>
            <a:endParaRPr lang="en-GB" sz="3700" dirty="0"/>
          </a:p>
          <a:p>
            <a:pPr marL="228594" lvl="1">
              <a:lnSpc>
                <a:spcPct val="120000"/>
              </a:lnSpc>
              <a:spcBef>
                <a:spcPts val="1000"/>
              </a:spcBef>
              <a:buClr>
                <a:srgbClr val="FF0000"/>
              </a:buClr>
            </a:pPr>
            <a:r>
              <a:rPr lang="en-GB" sz="3700" dirty="0"/>
              <a:t>Patient questionnaires are available at:</a:t>
            </a:r>
          </a:p>
          <a:p>
            <a:pPr marL="685783" lvl="2">
              <a:lnSpc>
                <a:spcPct val="120000"/>
              </a:lnSpc>
              <a:spcBef>
                <a:spcPts val="1000"/>
              </a:spcBef>
              <a:buClr>
                <a:srgbClr val="FF0000"/>
              </a:buClr>
            </a:pPr>
            <a:r>
              <a:rPr lang="en-GB" sz="3700" dirty="0"/>
              <a:t>IPCRG Desktop Helper CARAT: </a:t>
            </a:r>
            <a:r>
              <a:rPr lang="en-US" sz="3700" dirty="0">
                <a:hlinkClick r:id="rId5"/>
              </a:rPr>
              <a:t>http://www.caratnetwork.org/</a:t>
            </a:r>
            <a:r>
              <a:rPr lang="en-US" sz="3700" dirty="0"/>
              <a:t>)</a:t>
            </a:r>
            <a:endParaRPr lang="en-GB" sz="3700" dirty="0"/>
          </a:p>
          <a:p>
            <a:pPr marL="685783" lvl="2">
              <a:lnSpc>
                <a:spcPct val="120000"/>
              </a:lnSpc>
              <a:spcBef>
                <a:spcPts val="1000"/>
              </a:spcBef>
              <a:buClr>
                <a:srgbClr val="FF0000"/>
              </a:buClr>
            </a:pPr>
            <a:r>
              <a:rPr lang="en-GB" sz="3700" dirty="0"/>
              <a:t>Asthma Control Test™: </a:t>
            </a:r>
            <a:r>
              <a:rPr lang="en-US" sz="3700" dirty="0">
                <a:hlinkClick r:id="rId6"/>
              </a:rPr>
              <a:t>http://www.asthmacontroltest.com</a:t>
            </a:r>
            <a:endParaRPr lang="en-GB" sz="3700" dirty="0"/>
          </a:p>
          <a:p>
            <a:pPr marL="685783" lvl="2">
              <a:lnSpc>
                <a:spcPct val="120000"/>
              </a:lnSpc>
              <a:spcBef>
                <a:spcPts val="1000"/>
              </a:spcBef>
              <a:buClr>
                <a:srgbClr val="FF0000"/>
              </a:buClr>
            </a:pPr>
            <a:r>
              <a:rPr lang="en-GB" sz="3700" dirty="0"/>
              <a:t>Asthma Control Questionnaire: (Available at: </a:t>
            </a:r>
            <a:r>
              <a:rPr lang="en-GB" sz="3700" dirty="0">
                <a:hlinkClick r:id="rId7"/>
              </a:rPr>
              <a:t>https://www.qoltech.co.uk/acq.html</a:t>
            </a:r>
            <a:r>
              <a:rPr lang="en-GB" sz="3700" dirty="0"/>
              <a:t> </a:t>
            </a:r>
          </a:p>
          <a:p>
            <a:pPr>
              <a:lnSpc>
                <a:spcPct val="120000"/>
              </a:lnSpc>
              <a:buClr>
                <a:srgbClr val="FF0000"/>
              </a:buClr>
            </a:pPr>
            <a:r>
              <a:rPr lang="en-GB" sz="3700" dirty="0"/>
              <a:t>IPCRG Asthma Right Care tools are available at: </a:t>
            </a:r>
            <a:r>
              <a:rPr lang="en-GB" sz="3700" dirty="0">
                <a:hlinkClick r:id="rId8"/>
              </a:rPr>
              <a:t>https://www.theipcrg.org/display/TreatP/Asthma+Right+Care+-+Information+for+clinicians+and+patients</a:t>
            </a:r>
            <a:endParaRPr lang="en-GB" sz="3700" dirty="0"/>
          </a:p>
          <a:p>
            <a:pPr>
              <a:buClr>
                <a:srgbClr val="FF0000"/>
              </a:buClr>
            </a:pPr>
            <a:endParaRPr lang="en-GB" sz="3700" dirty="0"/>
          </a:p>
          <a:p>
            <a:pPr>
              <a:buClr>
                <a:srgbClr val="FF0000"/>
              </a:buClr>
            </a:pPr>
            <a:endParaRPr lang="en-GB" dirty="0"/>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xmlns="" id="{E1DD4A56-75FC-1141-9813-9A8BCF3A4C45}"/>
              </a:ext>
            </a:extLst>
          </p:cNvPr>
          <p:cNvSpPr>
            <a:spLocks noGrp="1"/>
          </p:cNvSpPr>
          <p:nvPr>
            <p:ph type="ftr" sz="quarter" idx="11"/>
          </p:nvPr>
        </p:nvSpPr>
        <p:spPr>
          <a:xfrm>
            <a:off x="4038600" y="6356352"/>
            <a:ext cx="5120640" cy="501648"/>
          </a:xfrm>
        </p:spPr>
        <p:txBody>
          <a:bodyPr/>
          <a:lstStyle/>
          <a:p>
            <a:r>
              <a:rPr lang="en-US" sz="1400" dirty="0">
                <a:solidFill>
                  <a:srgbClr val="FF0000"/>
                </a:solidFill>
                <a:cs typeface="Arial" panose="020B0604020202020204" pitchFamily="34" charset="0"/>
              </a:rPr>
              <a:t>Part 4: References and sources of more information</a:t>
            </a:r>
          </a:p>
          <a:p>
            <a:endParaRPr lang="en-US" dirty="0"/>
          </a:p>
        </p:txBody>
      </p:sp>
      <p:pic>
        <p:nvPicPr>
          <p:cNvPr id="7" name="Picture 6">
            <a:extLst>
              <a:ext uri="{FF2B5EF4-FFF2-40B4-BE49-F238E27FC236}">
                <a16:creationId xmlns:a16="http://schemas.microsoft.com/office/drawing/2014/main" xmlns="" id="{5881C3CA-469B-44D0-B342-7620FCFD8160}"/>
              </a:ext>
            </a:extLst>
          </p:cNvPr>
          <p:cNvPicPr>
            <a:picLocks noChangeAspect="1"/>
          </p:cNvPicPr>
          <p:nvPr/>
        </p:nvPicPr>
        <p:blipFill>
          <a:blip r:embed="rId9"/>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2129171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67906" y="1440795"/>
          <a:ext cx="11274293" cy="4491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838200" y="365127"/>
            <a:ext cx="11353800" cy="1325563"/>
          </a:xfrm>
        </p:spPr>
        <p:txBody>
          <a:bodyPr>
            <a:normAutofit/>
          </a:bodyPr>
          <a:lstStyle/>
          <a:p>
            <a:pPr marL="90000" indent="0" fontAlgn="auto">
              <a:spcAft>
                <a:spcPts val="0"/>
              </a:spcAft>
              <a:defRPr/>
            </a:pPr>
            <a:r>
              <a:rPr lang="en-US" b="1" dirty="0">
                <a:solidFill>
                  <a:schemeClr val="accent1">
                    <a:lumMod val="75000"/>
                  </a:schemeClr>
                </a:solidFill>
                <a:latin typeface="Arial" panose="020B0604020202020204" pitchFamily="34" charset="0"/>
                <a:cs typeface="Arial" panose="020B0604020202020204" pitchFamily="34" charset="0"/>
              </a:rPr>
              <a:t>Evaluating your programme and impact</a:t>
            </a:r>
          </a:p>
        </p:txBody>
      </p:sp>
      <p:sp>
        <p:nvSpPr>
          <p:cNvPr id="4" name="Slide Number Placeholder 3"/>
          <p:cNvSpPr>
            <a:spLocks noGrp="1"/>
          </p:cNvSpPr>
          <p:nvPr>
            <p:ph type="sldNum" sz="quarter" idx="11"/>
          </p:nvPr>
        </p:nvSpPr>
        <p:spPr/>
        <p:txBody>
          <a:bodyPr/>
          <a:lstStyle/>
          <a:p>
            <a:pPr>
              <a:defRPr/>
            </a:pPr>
            <a:fld id="{B72D5105-7F1D-1E44-B89C-C40E7F31F902}" type="slidenum">
              <a:rPr lang="en-GB"/>
              <a:pPr>
                <a:defRPr/>
              </a:pPr>
              <a:t>45</a:t>
            </a:fld>
            <a:endParaRPr lang="en-GB" dirty="0"/>
          </a:p>
        </p:txBody>
      </p:sp>
      <p:sp>
        <p:nvSpPr>
          <p:cNvPr id="5" name="Footer Placeholder 4"/>
          <p:cNvSpPr>
            <a:spLocks noGrp="1"/>
          </p:cNvSpPr>
          <p:nvPr>
            <p:ph type="ftr" sz="quarter" idx="10"/>
          </p:nvPr>
        </p:nvSpPr>
        <p:spPr>
          <a:xfrm>
            <a:off x="675540" y="6356352"/>
            <a:ext cx="10689689" cy="365125"/>
          </a:xfrm>
        </p:spPr>
        <p:txBody>
          <a:bodyPr/>
          <a:lstStyle/>
          <a:p>
            <a:r>
              <a:rPr lang="en-US" sz="1400" dirty="0">
                <a:solidFill>
                  <a:srgbClr val="FF0000"/>
                </a:solidFill>
              </a:rPr>
              <a:t>Part 5: Evaluation and feedback</a:t>
            </a:r>
          </a:p>
        </p:txBody>
      </p:sp>
      <p:sp>
        <p:nvSpPr>
          <p:cNvPr id="11269" name="TextBox 6"/>
          <p:cNvSpPr txBox="1">
            <a:spLocks noChangeArrowheads="1"/>
          </p:cNvSpPr>
          <p:nvPr/>
        </p:nvSpPr>
        <p:spPr bwMode="auto">
          <a:xfrm>
            <a:off x="772584" y="5629276"/>
            <a:ext cx="8641283" cy="3077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Source Sans Pro" charset="0"/>
                <a:ea typeface="ＭＳ Ｐゴシック" charset="0"/>
                <a:cs typeface="ＭＳ Ｐゴシック" charset="0"/>
              </a:defRPr>
            </a:lvl1pPr>
            <a:lvl2pPr marL="742950" indent="-285750">
              <a:defRPr>
                <a:solidFill>
                  <a:schemeClr val="tx1"/>
                </a:solidFill>
                <a:latin typeface="Source Sans Pro" charset="0"/>
                <a:ea typeface="ＭＳ Ｐゴシック" charset="0"/>
              </a:defRPr>
            </a:lvl2pPr>
            <a:lvl3pPr marL="1143000" indent="-228600">
              <a:defRPr>
                <a:solidFill>
                  <a:schemeClr val="tx1"/>
                </a:solidFill>
                <a:latin typeface="Source Sans Pro" charset="0"/>
                <a:ea typeface="ＭＳ Ｐゴシック" charset="0"/>
              </a:defRPr>
            </a:lvl3pPr>
            <a:lvl4pPr marL="1600200" indent="-228600">
              <a:defRPr>
                <a:solidFill>
                  <a:schemeClr val="tx1"/>
                </a:solidFill>
                <a:latin typeface="Source Sans Pro" charset="0"/>
                <a:ea typeface="ＭＳ Ｐゴシック" charset="0"/>
              </a:defRPr>
            </a:lvl4pPr>
            <a:lvl5pPr marL="2057400" indent="-228600">
              <a:defRPr>
                <a:solidFill>
                  <a:schemeClr val="tx1"/>
                </a:solidFill>
                <a:latin typeface="Source Sans Pro" charset="0"/>
                <a:ea typeface="ＭＳ Ｐゴシック" charset="0"/>
              </a:defRPr>
            </a:lvl5pPr>
            <a:lvl6pPr marL="2514600" indent="-228600" fontAlgn="base">
              <a:spcBef>
                <a:spcPct val="0"/>
              </a:spcBef>
              <a:spcAft>
                <a:spcPct val="0"/>
              </a:spcAft>
              <a:defRPr>
                <a:solidFill>
                  <a:schemeClr val="tx1"/>
                </a:solidFill>
                <a:latin typeface="Source Sans Pro" charset="0"/>
                <a:ea typeface="ＭＳ Ｐゴシック" charset="0"/>
              </a:defRPr>
            </a:lvl6pPr>
            <a:lvl7pPr marL="2971800" indent="-228600" fontAlgn="base">
              <a:spcBef>
                <a:spcPct val="0"/>
              </a:spcBef>
              <a:spcAft>
                <a:spcPct val="0"/>
              </a:spcAft>
              <a:defRPr>
                <a:solidFill>
                  <a:schemeClr val="tx1"/>
                </a:solidFill>
                <a:latin typeface="Source Sans Pro" charset="0"/>
                <a:ea typeface="ＭＳ Ｐゴシック" charset="0"/>
              </a:defRPr>
            </a:lvl7pPr>
            <a:lvl8pPr marL="3429000" indent="-228600" fontAlgn="base">
              <a:spcBef>
                <a:spcPct val="0"/>
              </a:spcBef>
              <a:spcAft>
                <a:spcPct val="0"/>
              </a:spcAft>
              <a:defRPr>
                <a:solidFill>
                  <a:schemeClr val="tx1"/>
                </a:solidFill>
                <a:latin typeface="Source Sans Pro" charset="0"/>
                <a:ea typeface="ＭＳ Ｐゴシック" charset="0"/>
              </a:defRPr>
            </a:lvl8pPr>
            <a:lvl9pPr marL="3886200" indent="-228600" fontAlgn="base">
              <a:spcBef>
                <a:spcPct val="0"/>
              </a:spcBef>
              <a:spcAft>
                <a:spcPct val="0"/>
              </a:spcAft>
              <a:defRPr>
                <a:solidFill>
                  <a:schemeClr val="tx1"/>
                </a:solidFill>
                <a:latin typeface="Source Sans Pro" charset="0"/>
                <a:ea typeface="ＭＳ Ｐゴシック" charset="0"/>
              </a:defRPr>
            </a:lvl9pPr>
          </a:lstStyle>
          <a:p>
            <a:r>
              <a:rPr lang="en-US" sz="1400" dirty="0"/>
              <a:t>IPCRG model of education evaluation based on Evaluating Professional Development . T Guskey 2002. </a:t>
            </a:r>
          </a:p>
        </p:txBody>
      </p:sp>
    </p:spTree>
    <p:extLst>
      <p:ext uri="{BB962C8B-B14F-4D97-AF65-F5344CB8AC3E}">
        <p14:creationId xmlns:p14="http://schemas.microsoft.com/office/powerpoint/2010/main" xmlns="" val="3504478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Feedback</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1272787" y="1489795"/>
            <a:ext cx="9156700" cy="4698999"/>
          </a:xfrm>
        </p:spPr>
        <p:txBody>
          <a:bodyPr>
            <a:normAutofit/>
          </a:bodyPr>
          <a:lstStyle/>
          <a:p>
            <a:pPr>
              <a:lnSpc>
                <a:spcPct val="120000"/>
              </a:lnSpc>
              <a:buClr>
                <a:srgbClr val="FF0000"/>
              </a:buClr>
            </a:pPr>
            <a:r>
              <a:rPr lang="en-GB" sz="3700" dirty="0"/>
              <a:t>Please share how you use these slides with us: </a:t>
            </a:r>
            <a:r>
              <a:rPr lang="en-GB" sz="4000" dirty="0" err="1"/>
              <a:t>businessmanager@theipcrg.org</a:t>
            </a:r>
            <a:endParaRPr lang="en-GB" sz="3700" dirty="0"/>
          </a:p>
          <a:p>
            <a:pPr>
              <a:lnSpc>
                <a:spcPct val="120000"/>
              </a:lnSpc>
              <a:buClr>
                <a:srgbClr val="FF0000"/>
              </a:buClr>
            </a:pPr>
            <a:r>
              <a:rPr lang="en-GB" sz="3700" dirty="0"/>
              <a:t>We are particularly interested to know how you evaluate impact. </a:t>
            </a:r>
          </a:p>
          <a:p>
            <a:pPr>
              <a:buClr>
                <a:srgbClr val="FF0000"/>
              </a:buClr>
            </a:pPr>
            <a:endParaRPr lang="en-GB" dirty="0"/>
          </a:p>
          <a:p>
            <a:pPr>
              <a:buClr>
                <a:srgbClr val="FF0000"/>
              </a:buClr>
            </a:pPr>
            <a:endParaRPr lang="en-GB" dirty="0"/>
          </a:p>
          <a:p>
            <a:pPr>
              <a:buClr>
                <a:srgbClr val="FF0000"/>
              </a:buClr>
            </a:pPr>
            <a:endParaRPr lang="en-GB" dirty="0"/>
          </a:p>
          <a:p>
            <a:pPr>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xmlns="" id="{E1DD4A56-75FC-1141-9813-9A8BCF3A4C45}"/>
              </a:ext>
            </a:extLst>
          </p:cNvPr>
          <p:cNvSpPr>
            <a:spLocks noGrp="1"/>
          </p:cNvSpPr>
          <p:nvPr>
            <p:ph type="ftr" sz="quarter" idx="11"/>
          </p:nvPr>
        </p:nvSpPr>
        <p:spPr>
          <a:xfrm>
            <a:off x="580571" y="6241143"/>
            <a:ext cx="8578669" cy="616857"/>
          </a:xfrm>
        </p:spPr>
        <p:txBody>
          <a:bodyPr/>
          <a:lstStyle/>
          <a:p>
            <a:pPr algn="l"/>
            <a:r>
              <a:rPr lang="en-US" sz="1400" dirty="0">
                <a:solidFill>
                  <a:srgbClr val="FF0000"/>
                </a:solidFill>
              </a:rPr>
              <a:t>Part 5: Evaluation and feedback</a:t>
            </a:r>
            <a:endParaRPr lang="en-US" dirty="0"/>
          </a:p>
        </p:txBody>
      </p:sp>
      <p:pic>
        <p:nvPicPr>
          <p:cNvPr id="7" name="Picture 6">
            <a:extLst>
              <a:ext uri="{FF2B5EF4-FFF2-40B4-BE49-F238E27FC236}">
                <a16:creationId xmlns:a16="http://schemas.microsoft.com/office/drawing/2014/main" xmlns="" id="{6C0FD44F-0467-4A76-B8F1-92F2FEF6D2F8}"/>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2129171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Learning objectives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p:txBody>
          <a:bodyPr/>
          <a:lstStyle/>
          <a:p>
            <a:pPr marL="0" indent="0">
              <a:buClr>
                <a:srgbClr val="FF0000"/>
              </a:buClr>
              <a:buNone/>
            </a:pPr>
            <a:r>
              <a:rPr lang="en-US" dirty="0">
                <a:latin typeface="Arial" panose="020B0604020202020204" pitchFamily="34" charset="0"/>
                <a:cs typeface="Arial" panose="020B0604020202020204" pitchFamily="34" charset="0"/>
              </a:rPr>
              <a:t>After working through this resource, you will be better able to: </a:t>
            </a:r>
          </a:p>
          <a:p>
            <a:pPr marL="890566" indent="-528625">
              <a:buClr>
                <a:srgbClr val="FF0000"/>
              </a:buClr>
            </a:pPr>
            <a:r>
              <a:rPr lang="en-US" dirty="0">
                <a:latin typeface="Arial" panose="020B0604020202020204" pitchFamily="34" charset="0"/>
                <a:cs typeface="Arial" panose="020B0604020202020204" pitchFamily="34" charset="0"/>
              </a:rPr>
              <a:t>Describe what personalised care is</a:t>
            </a:r>
          </a:p>
          <a:p>
            <a:pPr marL="890566" indent="-528625">
              <a:buClr>
                <a:srgbClr val="FF0000"/>
              </a:buClr>
            </a:pPr>
            <a:r>
              <a:rPr lang="en-US" dirty="0">
                <a:latin typeface="Arial" panose="020B0604020202020204" pitchFamily="34" charset="0"/>
                <a:cs typeface="Arial" panose="020B0604020202020204" pitchFamily="34" charset="0"/>
              </a:rPr>
              <a:t>Explain why</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personalised care is important for adults with asthma</a:t>
            </a:r>
          </a:p>
          <a:p>
            <a:pPr marL="890566" indent="-528625">
              <a:buClr>
                <a:srgbClr val="FF0000"/>
              </a:buClr>
            </a:pPr>
            <a:r>
              <a:rPr lang="en-US" dirty="0">
                <a:latin typeface="Arial" panose="020B0604020202020204" pitchFamily="34" charset="0"/>
                <a:cs typeface="Arial" panose="020B0604020202020204" pitchFamily="34" charset="0"/>
              </a:rPr>
              <a:t>Provide care that is personalised to adults with asthma in ways that are feasible and effective in primary care practice. </a:t>
            </a:r>
          </a:p>
          <a:p>
            <a:pPr>
              <a:buClr>
                <a:srgbClr val="FF0000"/>
              </a:buClr>
            </a:pPr>
            <a:endParaRPr lang="en-US" dirty="0">
              <a:latin typeface="Arial" panose="020B0604020202020204" pitchFamily="34" charset="0"/>
              <a:cs typeface="Arial" panose="020B0604020202020204" pitchFamily="34" charset="0"/>
            </a:endParaRPr>
          </a:p>
          <a:p>
            <a:pPr>
              <a:buClr>
                <a:srgbClr val="FF0000"/>
              </a:buClr>
            </a:pPr>
            <a:endParaRPr lang="en-US"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xmlns="" id="{3F73514B-E3B5-BF4A-9078-0EBF6E4EB7EE}"/>
              </a:ext>
            </a:extLst>
          </p:cNvPr>
          <p:cNvSpPr>
            <a:spLocks noGrp="1"/>
          </p:cNvSpPr>
          <p:nvPr>
            <p:ph type="ftr" sz="quarter" idx="11"/>
          </p:nvPr>
        </p:nvSpPr>
        <p:spPr/>
        <p:txBody>
          <a:bodyPr/>
          <a:lstStyle/>
          <a:p>
            <a:r>
              <a:rPr lang="en-US" sz="1400" dirty="0">
                <a:solidFill>
                  <a:srgbClr val="FF0000"/>
                </a:solidFill>
              </a:rPr>
              <a:t>Part 1: About this learning resource</a:t>
            </a:r>
          </a:p>
        </p:txBody>
      </p:sp>
      <p:pic>
        <p:nvPicPr>
          <p:cNvPr id="6" name="Picture 5">
            <a:extLst>
              <a:ext uri="{FF2B5EF4-FFF2-40B4-BE49-F238E27FC236}">
                <a16:creationId xmlns:a16="http://schemas.microsoft.com/office/drawing/2014/main" xmlns="" id="{367B55CA-425E-44F2-B0F0-A614FA425E03}"/>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553987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Personalised care: summary points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p:txBody>
          <a:bodyPr>
            <a:normAutofit/>
          </a:bodyPr>
          <a:lstStyle/>
          <a:p>
            <a:pPr marL="890566" indent="-528625">
              <a:buClr>
                <a:srgbClr val="FF0000"/>
              </a:buClr>
            </a:pPr>
            <a:r>
              <a:rPr lang="en-GB" dirty="0">
                <a:latin typeface="Arial" panose="020B0604020202020204" pitchFamily="34" charset="0"/>
                <a:cs typeface="Arial" panose="020B0604020202020204" pitchFamily="34" charset="0"/>
              </a:rPr>
              <a:t>Personalised care identifies what is most important to each person and ensures care is designed around their individual needs </a:t>
            </a:r>
          </a:p>
          <a:p>
            <a:pPr marL="890566" indent="-528625">
              <a:buClr>
                <a:srgbClr val="FF0000"/>
              </a:buClr>
            </a:pPr>
            <a:r>
              <a:rPr lang="en-GB" dirty="0">
                <a:latin typeface="Arial" panose="020B0604020202020204" pitchFamily="34" charset="0"/>
                <a:cs typeface="Arial" panose="020B0604020202020204" pitchFamily="34" charset="0"/>
              </a:rPr>
              <a:t>Personalised care can support patients to develop the knowledge, skills and confidence to self-manage their asthma</a:t>
            </a:r>
          </a:p>
          <a:p>
            <a:pPr marL="890566" indent="-528625">
              <a:buClr>
                <a:srgbClr val="FF0000"/>
              </a:buClr>
            </a:pPr>
            <a:r>
              <a:rPr lang="en-GB" dirty="0">
                <a:latin typeface="Arial" panose="020B0604020202020204" pitchFamily="34" charset="0"/>
                <a:cs typeface="Arial" panose="020B0604020202020204" pitchFamily="34" charset="0"/>
              </a:rPr>
              <a:t>A person’s ability to self-manage their asthma has major impact on their outcomes: asthma control, exacerbations, hospital admissions and quality of life</a:t>
            </a:r>
          </a:p>
        </p:txBody>
      </p:sp>
      <p:sp>
        <p:nvSpPr>
          <p:cNvPr id="5" name="Footer Placeholder 4">
            <a:extLst>
              <a:ext uri="{FF2B5EF4-FFF2-40B4-BE49-F238E27FC236}">
                <a16:creationId xmlns:a16="http://schemas.microsoft.com/office/drawing/2014/main" xmlns="" id="{BEFA106B-6C61-184E-9CC5-C461337AF6B6}"/>
              </a:ext>
            </a:extLst>
          </p:cNvPr>
          <p:cNvSpPr>
            <a:spLocks noGrp="1"/>
          </p:cNvSpPr>
          <p:nvPr>
            <p:ph type="ftr" sz="quarter" idx="11"/>
          </p:nvPr>
        </p:nvSpPr>
        <p:spPr>
          <a:xfrm>
            <a:off x="3566160" y="6176963"/>
            <a:ext cx="5379720" cy="273048"/>
          </a:xfrm>
        </p:spPr>
        <p:txBody>
          <a:bodyPr/>
          <a:lstStyle/>
          <a:p>
            <a:r>
              <a:rPr lang="en-US" sz="1400" dirty="0">
                <a:solidFill>
                  <a:srgbClr val="FF0000"/>
                </a:solidFill>
                <a:cs typeface="Arial" panose="020B0604020202020204" pitchFamily="34" charset="0"/>
              </a:rPr>
              <a:t>Part 2: Understanding personalised care for adults with asthma</a:t>
            </a:r>
            <a:endParaRPr lang="en-US" sz="1400" dirty="0"/>
          </a:p>
        </p:txBody>
      </p:sp>
      <p:pic>
        <p:nvPicPr>
          <p:cNvPr id="6" name="Picture 5">
            <a:extLst>
              <a:ext uri="{FF2B5EF4-FFF2-40B4-BE49-F238E27FC236}">
                <a16:creationId xmlns:a16="http://schemas.microsoft.com/office/drawing/2014/main" xmlns="" id="{B3AD7E64-CB94-4A65-B723-1902E976FF9B}"/>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302937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What is personalised care?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p:txBody>
          <a:bodyPr>
            <a:normAutofit/>
          </a:bodyPr>
          <a:lstStyle/>
          <a:p>
            <a:pPr marL="890566" indent="-528625">
              <a:buClr>
                <a:srgbClr val="FF0000"/>
              </a:buClr>
            </a:pPr>
            <a:r>
              <a:rPr lang="en-GB" dirty="0">
                <a:latin typeface="Arial" panose="020B0604020202020204" pitchFamily="34" charset="0"/>
                <a:cs typeface="Arial" panose="020B0604020202020204" pitchFamily="34" charset="0"/>
              </a:rPr>
              <a:t>Identifies what is most important to each person and ensures that the care they receive is designed around their individual needs</a:t>
            </a:r>
          </a:p>
          <a:p>
            <a:pPr marL="890566" indent="-528625">
              <a:buClr>
                <a:srgbClr val="FF0000"/>
              </a:buClr>
            </a:pPr>
            <a:r>
              <a:rPr lang="en-GB" dirty="0">
                <a:latin typeface="Arial" panose="020B0604020202020204" pitchFamily="34" charset="0"/>
                <a:cs typeface="Arial" panose="020B0604020202020204" pitchFamily="34" charset="0"/>
              </a:rPr>
              <a:t>Supports people to develop the knowledge, skills and confidence they need to more effectively manage and make informed decisions about their own health and health care  </a:t>
            </a:r>
          </a:p>
          <a:p>
            <a:pPr marL="890566" indent="-528625">
              <a:buClr>
                <a:srgbClr val="FF0000"/>
              </a:buClr>
            </a:pPr>
            <a:r>
              <a:rPr lang="en-GB" dirty="0">
                <a:latin typeface="Arial" panose="020B0604020202020204" pitchFamily="34" charset="0"/>
                <a:cs typeface="Arial" panose="020B0604020202020204" pitchFamily="34" charset="0"/>
              </a:rPr>
              <a:t>Encompasses shared decision-making, personalised care planning and self-management support</a:t>
            </a:r>
          </a:p>
          <a:p>
            <a:pPr marL="890566" indent="-528625">
              <a:buClr>
                <a:srgbClr val="FF0000"/>
              </a:buClr>
            </a:pPr>
            <a:r>
              <a:rPr lang="en-GB" dirty="0">
                <a:latin typeface="Arial" panose="020B0604020202020204" pitchFamily="34" charset="0"/>
                <a:cs typeface="Arial" panose="020B0604020202020204" pitchFamily="34" charset="0"/>
              </a:rPr>
              <a:t>Is sometimes called person-centred care or personalisation. (</a:t>
            </a:r>
            <a:r>
              <a:rPr lang="en-GB" dirty="0"/>
              <a:t>The Health Foundation, 2014)</a:t>
            </a:r>
            <a:endParaRPr lang="en-US"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xmlns="" id="{9363E2C2-1C30-784F-A476-E540B5ADEBDA}"/>
              </a:ext>
            </a:extLst>
          </p:cNvPr>
          <p:cNvSpPr>
            <a:spLocks noGrp="1"/>
          </p:cNvSpPr>
          <p:nvPr>
            <p:ph type="ftr" sz="quarter" idx="11"/>
          </p:nvPr>
        </p:nvSpPr>
        <p:spPr>
          <a:xfrm>
            <a:off x="3611880" y="6356352"/>
            <a:ext cx="5471160" cy="501647"/>
          </a:xfrm>
        </p:spPr>
        <p:txBody>
          <a:bodyPr/>
          <a:lstStyle/>
          <a:p>
            <a:r>
              <a:rPr lang="en-US" sz="1400" dirty="0">
                <a:solidFill>
                  <a:srgbClr val="FF0000"/>
                </a:solidFill>
                <a:cs typeface="Arial" panose="020B0604020202020204" pitchFamily="34" charset="0"/>
              </a:rPr>
              <a:t>Part 2: Understanding personalised care for adults with asthma</a:t>
            </a:r>
            <a:endParaRPr lang="en-US" sz="1400" dirty="0"/>
          </a:p>
        </p:txBody>
      </p:sp>
      <p:pic>
        <p:nvPicPr>
          <p:cNvPr id="6" name="Picture 5">
            <a:extLst>
              <a:ext uri="{FF2B5EF4-FFF2-40B4-BE49-F238E27FC236}">
                <a16:creationId xmlns:a16="http://schemas.microsoft.com/office/drawing/2014/main" xmlns="" id="{9B1C4E9B-A3B9-4ACA-BC72-0A13A0C8A965}"/>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568306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97390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Why does personalised care matter for adults with asthma?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759126" y="1494973"/>
            <a:ext cx="10627743" cy="5130115"/>
          </a:xfrm>
        </p:spPr>
        <p:txBody>
          <a:bodyPr>
            <a:normAutofit fontScale="77500" lnSpcReduction="20000"/>
          </a:bodyPr>
          <a:lstStyle/>
          <a:p>
            <a:pPr>
              <a:lnSpc>
                <a:spcPct val="120000"/>
              </a:lnSpc>
              <a:buClr>
                <a:srgbClr val="FF0000"/>
              </a:buClr>
            </a:pPr>
            <a:r>
              <a:rPr lang="en-GB" dirty="0"/>
              <a:t>Evidence shows ability to self-manage asthma has major impact on outcomes including asthma control, exacerbations, hospital admissions and quality of life (Pinnock, 2015)</a:t>
            </a:r>
          </a:p>
          <a:p>
            <a:pPr>
              <a:lnSpc>
                <a:spcPct val="120000"/>
              </a:lnSpc>
              <a:buClr>
                <a:srgbClr val="FF0000"/>
              </a:buClr>
            </a:pPr>
            <a:r>
              <a:rPr lang="en-GB" dirty="0"/>
              <a:t>Clinicians can support patients to develop the knowledge, skills and confidence to self-manage by listening to their views and preferences, understanding their personal circumstances and priorities and taking account of these when providing information and prescribing medication</a:t>
            </a:r>
          </a:p>
          <a:p>
            <a:pPr>
              <a:lnSpc>
                <a:spcPct val="120000"/>
              </a:lnSpc>
              <a:buClr>
                <a:srgbClr val="FF0000"/>
              </a:buClr>
            </a:pPr>
            <a:r>
              <a:rPr lang="en-GB" dirty="0"/>
              <a:t>If care is personalised and decision-making is shared, people are more likely to accept necessity of medication, have fewer concerns about adverse effects, understand their triggers and feel they have the ability to control their own asthma. This improves patient outcomes. (Wilson et al, 2010; </a:t>
            </a:r>
            <a:r>
              <a:rPr lang="en-US" dirty="0"/>
              <a:t>Horne &amp; </a:t>
            </a:r>
            <a:r>
              <a:rPr lang="en-US" dirty="0" err="1"/>
              <a:t>Weinman</a:t>
            </a:r>
            <a:r>
              <a:rPr lang="en-US" dirty="0"/>
              <a:t>, 2002)</a:t>
            </a:r>
            <a:endParaRPr lang="en-GB" dirty="0"/>
          </a:p>
          <a:p>
            <a:pPr>
              <a:lnSpc>
                <a:spcPct val="120000"/>
              </a:lnSpc>
              <a:buClr>
                <a:srgbClr val="FF0000"/>
              </a:buClr>
            </a:pPr>
            <a:r>
              <a:rPr lang="en-GB" dirty="0"/>
              <a:t>Personalised care also makes more efficient use of healthcare resources by reducing waste of medicines and preventable hospital admissions.  (NHS England, 2016)</a:t>
            </a:r>
          </a:p>
          <a:p>
            <a:pPr marL="890566" indent="-528625">
              <a:buClr>
                <a:srgbClr val="FF0000"/>
              </a:buClr>
            </a:pP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xmlns="" id="{4EAAF8C9-231F-574D-BD1C-BF49E4DE52B3}"/>
              </a:ext>
            </a:extLst>
          </p:cNvPr>
          <p:cNvSpPr>
            <a:spLocks noGrp="1"/>
          </p:cNvSpPr>
          <p:nvPr>
            <p:ph type="ftr" sz="quarter" idx="11"/>
          </p:nvPr>
        </p:nvSpPr>
        <p:spPr>
          <a:xfrm>
            <a:off x="4053840" y="6356352"/>
            <a:ext cx="5593080" cy="379728"/>
          </a:xfrm>
        </p:spPr>
        <p:txBody>
          <a:bodyPr/>
          <a:lstStyle/>
          <a:p>
            <a:r>
              <a:rPr lang="en-US" sz="1400" dirty="0">
                <a:solidFill>
                  <a:srgbClr val="FF0000"/>
                </a:solidFill>
              </a:rPr>
              <a:t>Part 2: Understanding personalised care for adults with asthma</a:t>
            </a:r>
          </a:p>
          <a:p>
            <a:r>
              <a:rPr lang="en-US" dirty="0"/>
              <a:t>
</a:t>
            </a:r>
          </a:p>
        </p:txBody>
      </p:sp>
      <p:pic>
        <p:nvPicPr>
          <p:cNvPr id="7" name="Picture 6">
            <a:extLst>
              <a:ext uri="{FF2B5EF4-FFF2-40B4-BE49-F238E27FC236}">
                <a16:creationId xmlns:a16="http://schemas.microsoft.com/office/drawing/2014/main" xmlns="" id="{82C633DC-C720-4668-82E7-008886AFCFE8}"/>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3580466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034FC-1472-C246-9395-E8BDCC67A2BF}"/>
              </a:ext>
            </a:extLst>
          </p:cNvPr>
          <p:cNvSpPr>
            <a:spLocks noGrp="1"/>
          </p:cNvSpPr>
          <p:nvPr>
            <p:ph type="title"/>
          </p:nvPr>
        </p:nvSpPr>
        <p:spPr>
          <a:xfrm>
            <a:off x="2452914" y="362857"/>
            <a:ext cx="8900887" cy="1132115"/>
          </a:xfrm>
        </p:spPr>
        <p:txBody>
          <a:bodyPr>
            <a:normAutofit fontScale="90000"/>
          </a:bodyPr>
          <a:lstStyle/>
          <a:p>
            <a:r>
              <a:rPr lang="en-US" b="1" dirty="0">
                <a:solidFill>
                  <a:schemeClr val="accent1">
                    <a:lumMod val="75000"/>
                  </a:schemeClr>
                </a:solidFill>
                <a:latin typeface="Arial" panose="020B0604020202020204" pitchFamily="34" charset="0"/>
                <a:cs typeface="Arial" panose="020B0604020202020204" pitchFamily="34" charset="0"/>
              </a:rPr>
              <a:t>How does personalised care relate to personalised medicine? </a:t>
            </a:r>
          </a:p>
        </p:txBody>
      </p:sp>
      <p:sp>
        <p:nvSpPr>
          <p:cNvPr id="3" name="Content Placeholder 2">
            <a:extLst>
              <a:ext uri="{FF2B5EF4-FFF2-40B4-BE49-F238E27FC236}">
                <a16:creationId xmlns:a16="http://schemas.microsoft.com/office/drawing/2014/main" xmlns="" id="{33162759-C0C1-C24C-AB07-5B6737B272B7}"/>
              </a:ext>
            </a:extLst>
          </p:cNvPr>
          <p:cNvSpPr>
            <a:spLocks noGrp="1"/>
          </p:cNvSpPr>
          <p:nvPr>
            <p:ph idx="1"/>
          </p:nvPr>
        </p:nvSpPr>
        <p:spPr>
          <a:xfrm>
            <a:off x="414069" y="1494973"/>
            <a:ext cx="10939732" cy="5164620"/>
          </a:xfrm>
        </p:spPr>
        <p:txBody>
          <a:bodyPr>
            <a:normAutofit fontScale="92500"/>
          </a:bodyPr>
          <a:lstStyle/>
          <a:p>
            <a:pPr marL="890566" indent="-528625">
              <a:lnSpc>
                <a:spcPct val="110000"/>
              </a:lnSpc>
              <a:buClr>
                <a:srgbClr val="FF0000"/>
              </a:buClr>
            </a:pPr>
            <a:r>
              <a:rPr lang="en-US" sz="1600" dirty="0">
                <a:latin typeface="Arial" panose="020B0604020202020204" pitchFamily="34" charset="0"/>
                <a:cs typeface="Arial" panose="020B0604020202020204" pitchFamily="34" charset="0"/>
              </a:rPr>
              <a:t>Personalised medicine uses biomedical advances, including genome sequencing, to target therapies to achieve the best outcomes in the management of an individual patient’s disease or predisposition to disease. </a:t>
            </a:r>
          </a:p>
          <a:p>
            <a:pPr marL="890566" indent="-528625">
              <a:lnSpc>
                <a:spcPct val="110000"/>
              </a:lnSpc>
              <a:buClr>
                <a:srgbClr val="FF0000"/>
              </a:buClr>
            </a:pPr>
            <a:r>
              <a:rPr lang="en-US" sz="1600" dirty="0">
                <a:latin typeface="Arial" panose="020B0604020202020204" pitchFamily="34" charset="0"/>
                <a:cs typeface="Arial" panose="020B0604020202020204" pitchFamily="34" charset="0"/>
              </a:rPr>
              <a:t>It </a:t>
            </a:r>
            <a:r>
              <a:rPr lang="en-US" sz="1600" dirty="0" err="1">
                <a:latin typeface="Arial" panose="020B0604020202020204" pitchFamily="34" charset="0"/>
                <a:cs typeface="Arial" panose="020B0604020202020204" pitchFamily="34" charset="0"/>
              </a:rPr>
              <a:t>recognises</a:t>
            </a:r>
            <a:r>
              <a:rPr lang="en-US" sz="1600" dirty="0">
                <a:latin typeface="Arial" panose="020B0604020202020204" pitchFamily="34" charset="0"/>
                <a:cs typeface="Arial" panose="020B0604020202020204" pitchFamily="34" charset="0"/>
              </a:rPr>
              <a:t> that one disease may have many different forms, or ‘subtypes’, resulting from the complex interaction of biological make-up and the diverse pathological and physiological processes.</a:t>
            </a:r>
            <a:r>
              <a:rPr lang="en-GB" sz="1600" dirty="0"/>
              <a:t> (NHS England, 2016)</a:t>
            </a:r>
          </a:p>
          <a:p>
            <a:pPr marL="890566" indent="-528625">
              <a:lnSpc>
                <a:spcPct val="110000"/>
              </a:lnSpc>
              <a:buClr>
                <a:srgbClr val="FF0000"/>
              </a:buClr>
            </a:pPr>
            <a:r>
              <a:rPr lang="en-GB" sz="1600" dirty="0">
                <a:latin typeface="Arial" panose="020B0604020202020204" pitchFamily="34" charset="0"/>
                <a:cs typeface="Arial" panose="020B0604020202020204" pitchFamily="34" charset="0"/>
              </a:rPr>
              <a:t>R</a:t>
            </a:r>
            <a:r>
              <a:rPr lang="en-US" sz="1600" dirty="0" err="1">
                <a:latin typeface="Arial" panose="020B0604020202020204" pitchFamily="34" charset="0"/>
                <a:cs typeface="Arial" panose="020B0604020202020204" pitchFamily="34" charset="0"/>
              </a:rPr>
              <a:t>ecently</a:t>
            </a:r>
            <a:r>
              <a:rPr lang="en-US" sz="1600" dirty="0">
                <a:latin typeface="Arial" panose="020B0604020202020204" pitchFamily="34" charset="0"/>
                <a:cs typeface="Arial" panose="020B0604020202020204" pitchFamily="34" charset="0"/>
              </a:rPr>
              <a:t> it has been seen as an advance in asthma  care by using a  ‘treatable traits’ approach. (</a:t>
            </a:r>
            <a:r>
              <a:rPr lang="en-US" sz="1600" dirty="0" err="1">
                <a:latin typeface="Arial" panose="020B0604020202020204" pitchFamily="34" charset="0"/>
                <a:cs typeface="Arial" panose="020B0604020202020204" pitchFamily="34" charset="0"/>
              </a:rPr>
              <a:t>Agusti</a:t>
            </a:r>
            <a:r>
              <a:rPr lang="en-US" sz="1600" dirty="0">
                <a:latin typeface="Arial" panose="020B0604020202020204" pitchFamily="34" charset="0"/>
                <a:cs typeface="Arial" panose="020B0604020202020204" pitchFamily="34" charset="0"/>
              </a:rPr>
              <a:t> et al, 2016)  </a:t>
            </a:r>
          </a:p>
          <a:p>
            <a:pPr marL="890566" indent="-528625">
              <a:lnSpc>
                <a:spcPct val="110000"/>
              </a:lnSpc>
              <a:buClr>
                <a:srgbClr val="FF0000"/>
              </a:buClr>
            </a:pPr>
            <a:r>
              <a:rPr lang="en-GB" sz="1600" dirty="0">
                <a:latin typeface="Arial" panose="020B0604020202020204" pitchFamily="34" charset="0"/>
                <a:cs typeface="Arial" panose="020B0604020202020204" pitchFamily="34" charset="0"/>
              </a:rPr>
              <a:t>While personalised medicine offers enormous potential for  improved outcomes for patients with asthma and other chronic respiratory diseases, these  potential benefits will only be realised if it is delivered within an overall framework of personalised care. </a:t>
            </a:r>
            <a:endParaRPr lang="en-US" sz="1600" dirty="0">
              <a:latin typeface="Arial" panose="020B0604020202020204" pitchFamily="34" charset="0"/>
              <a:cs typeface="Arial" panose="020B0604020202020204" pitchFamily="34" charset="0"/>
            </a:endParaRPr>
          </a:p>
          <a:p>
            <a:pPr marL="890566" indent="-528625">
              <a:lnSpc>
                <a:spcPct val="110000"/>
              </a:lnSpc>
              <a:buClr>
                <a:srgbClr val="FF0000"/>
              </a:buClr>
            </a:pPr>
            <a:r>
              <a:rPr lang="en-GB" sz="1600" dirty="0">
                <a:latin typeface="Arial" panose="020B0604020202020204" pitchFamily="34" charset="0"/>
                <a:cs typeface="Arial" panose="020B0604020202020204" pitchFamily="34" charset="0"/>
              </a:rPr>
              <a:t>This is because research shows that patients use their own beliefs and preferences to make decisions about whether to start and continue taking a personalised medicine  in the same way as a non-personalised medicine. (Horne, 2017) </a:t>
            </a:r>
          </a:p>
          <a:p>
            <a:pPr marL="890566" indent="-528625">
              <a:lnSpc>
                <a:spcPct val="110000"/>
              </a:lnSpc>
              <a:buClr>
                <a:srgbClr val="FF0000"/>
              </a:buClr>
            </a:pPr>
            <a:r>
              <a:rPr lang="en-GB" sz="1600" dirty="0">
                <a:latin typeface="Arial" panose="020B0604020202020204" pitchFamily="34" charset="0"/>
                <a:cs typeface="Arial" panose="020B0604020202020204" pitchFamily="34" charset="0"/>
              </a:rPr>
              <a:t>But only 40% of people take the medicines they are prescribed and only 30% of these take them as directed, which means only 12% or people are taking the right medicines in the right way (IPCRG Asthma Right Care)*</a:t>
            </a:r>
          </a:p>
          <a:p>
            <a:pPr marL="890566" indent="-528625">
              <a:lnSpc>
                <a:spcPct val="110000"/>
              </a:lnSpc>
              <a:buClr>
                <a:srgbClr val="FF0000"/>
              </a:buClr>
            </a:pPr>
            <a:r>
              <a:rPr lang="en-GB" sz="1600" dirty="0">
                <a:latin typeface="Arial" panose="020B0604020202020204" pitchFamily="34" charset="0"/>
                <a:cs typeface="Arial" panose="020B0604020202020204" pitchFamily="34" charset="0"/>
              </a:rPr>
              <a:t>Therefore, understanding and taking account of patients’ beliefs and preferences and helping them develop knowledge is essential to enable them to make informed choices about treatment, including personalised medicine. </a:t>
            </a:r>
          </a:p>
        </p:txBody>
      </p:sp>
      <p:sp>
        <p:nvSpPr>
          <p:cNvPr id="7" name="Footer Placeholder 6">
            <a:extLst>
              <a:ext uri="{FF2B5EF4-FFF2-40B4-BE49-F238E27FC236}">
                <a16:creationId xmlns:a16="http://schemas.microsoft.com/office/drawing/2014/main" xmlns="" id="{1EA3D7DD-D5A6-2F4E-8FCE-7EBC5232246A}"/>
              </a:ext>
            </a:extLst>
          </p:cNvPr>
          <p:cNvSpPr>
            <a:spLocks noGrp="1"/>
          </p:cNvSpPr>
          <p:nvPr>
            <p:ph type="ftr" sz="quarter" idx="11"/>
          </p:nvPr>
        </p:nvSpPr>
        <p:spPr>
          <a:xfrm>
            <a:off x="4038600" y="6386832"/>
            <a:ext cx="5349240" cy="272761"/>
          </a:xfrm>
        </p:spPr>
        <p:txBody>
          <a:bodyPr/>
          <a:lstStyle/>
          <a:p>
            <a:r>
              <a:rPr lang="en-US" sz="1400" dirty="0">
                <a:solidFill>
                  <a:srgbClr val="FF0000"/>
                </a:solidFill>
                <a:cs typeface="Arial" panose="020B0604020202020204" pitchFamily="34" charset="0"/>
              </a:rPr>
              <a:t>Part 2: Understanding personalised care for adults with asthma</a:t>
            </a:r>
            <a:endParaRPr lang="en-US" sz="1400" dirty="0"/>
          </a:p>
          <a:p>
            <a:endParaRPr lang="en-US" dirty="0"/>
          </a:p>
        </p:txBody>
      </p:sp>
      <p:pic>
        <p:nvPicPr>
          <p:cNvPr id="6" name="Picture 5">
            <a:extLst>
              <a:ext uri="{FF2B5EF4-FFF2-40B4-BE49-F238E27FC236}">
                <a16:creationId xmlns:a16="http://schemas.microsoft.com/office/drawing/2014/main" xmlns="" id="{E670941E-981C-476D-9B1A-32E7B88C63C2}"/>
              </a:ext>
            </a:extLst>
          </p:cNvPr>
          <p:cNvPicPr>
            <a:picLocks noChangeAspect="1"/>
          </p:cNvPicPr>
          <p:nvPr/>
        </p:nvPicPr>
        <p:blipFill>
          <a:blip r:embed="rId3"/>
          <a:stretch>
            <a:fillRect/>
          </a:stretch>
        </p:blipFill>
        <p:spPr>
          <a:xfrm>
            <a:off x="310896" y="154077"/>
            <a:ext cx="1923783" cy="1239825"/>
          </a:xfrm>
          <a:prstGeom prst="rect">
            <a:avLst/>
          </a:prstGeom>
        </p:spPr>
      </p:pic>
    </p:spTree>
    <p:extLst>
      <p:ext uri="{BB962C8B-B14F-4D97-AF65-F5344CB8AC3E}">
        <p14:creationId xmlns:p14="http://schemas.microsoft.com/office/powerpoint/2010/main" xmlns="" val="2341993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1.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01.png"/></Relationships>
</file>

<file path=ppt/webextensions/webextension1.xml><?xml version="1.0" encoding="utf-8"?>
<we:webextension xmlns:we="http://schemas.microsoft.com/office/webextensions/webextension/2010/11" id="{533ABEE3-C02C-894A-B310-6156FB79E98D}">
  <we:reference id="wa104221182" version="3.3.0.0" store="en-US" storeType="OMEX"/>
  <we:alternateReferences>
    <we:reference id="WA104221182" version="3.3.0.0" store="WA104221182" storeType="OMEX"/>
  </we:alternateReferences>
  <we:properties>
    <we:property name="slideId" value="294"/>
    <we:property name="vid" value="&quot;https://youtu.be/4YdydaDsRyw&quot;"/>
    <we:property name="autoplay" value="0"/>
    <we:property name="starttime" value="0"/>
    <we:property name="endtime" value="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68E679B4-B02E-4040-9909-65D4C6B157D8}">
  <we:reference id="wa104221182" version="3.3.0.0" store="en-US" storeType="OMEX"/>
  <we:alternateReferences>
    <we:reference id="WA104221182" version="3.3.0.0" store="WA104221182" storeType="OMEX"/>
  </we:alternateReferences>
  <we:properties>
    <we:property name="slideId" value="295"/>
    <we:property name="vid" value="&quot;https://youtu.be/fZPS_w54rfY&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Office Theme</Template>
  <TotalTime>1289</TotalTime>
  <Words>4043</Words>
  <Application>Microsoft Office PowerPoint</Application>
  <PresentationFormat>Προσαρμογή</PresentationFormat>
  <Paragraphs>368</Paragraphs>
  <Slides>46</Slides>
  <Notes>46</Notes>
  <HiddenSlides>0</HiddenSlides>
  <MMClips>0</MMClips>
  <ScaleCrop>false</ScaleCrop>
  <HeadingPairs>
    <vt:vector size="4" baseType="variant">
      <vt:variant>
        <vt:lpstr>Θέμα</vt:lpstr>
      </vt:variant>
      <vt:variant>
        <vt:i4>1</vt:i4>
      </vt:variant>
      <vt:variant>
        <vt:lpstr>Τίτλοι διαφανειών</vt:lpstr>
      </vt:variant>
      <vt:variant>
        <vt:i4>46</vt:i4>
      </vt:variant>
    </vt:vector>
  </HeadingPairs>
  <TitlesOfParts>
    <vt:vector size="47" baseType="lpstr">
      <vt:lpstr>Office Theme</vt:lpstr>
      <vt:lpstr>Providing personalised care to adults with asthma </vt:lpstr>
      <vt:lpstr>About this learning resource </vt:lpstr>
      <vt:lpstr>Structure of this learning resource </vt:lpstr>
      <vt:lpstr>How to use this resource</vt:lpstr>
      <vt:lpstr>Learning objectives </vt:lpstr>
      <vt:lpstr>Personalised care: summary points </vt:lpstr>
      <vt:lpstr>What is personalised care? </vt:lpstr>
      <vt:lpstr>Why does personalised care matter for adults with asthma? </vt:lpstr>
      <vt:lpstr>How does personalised care relate to personalised medicine? </vt:lpstr>
      <vt:lpstr>Features of personalised care</vt:lpstr>
      <vt:lpstr>What is really going on here? </vt:lpstr>
      <vt:lpstr>What is really going on here? </vt:lpstr>
      <vt:lpstr>Diagnosis: Summary points</vt:lpstr>
      <vt:lpstr>Diagnosis </vt:lpstr>
      <vt:lpstr>Diagnosis: reflecting on practice</vt:lpstr>
      <vt:lpstr>Diagnosis: ask</vt:lpstr>
      <vt:lpstr>Diagnosis </vt:lpstr>
      <vt:lpstr>Diagnosis: advise </vt:lpstr>
      <vt:lpstr>Diagnosis: act</vt:lpstr>
      <vt:lpstr>Diagnosis: examples of tools What is asthma? A short film produced by Asthma UK  </vt:lpstr>
      <vt:lpstr>Diagnosis: examples of tools</vt:lpstr>
      <vt:lpstr>Diagnosis: examples of tools</vt:lpstr>
      <vt:lpstr>Planning treatment: summary points</vt:lpstr>
      <vt:lpstr>Planning treatment</vt:lpstr>
      <vt:lpstr>Planning treatment: reflection on practice </vt:lpstr>
      <vt:lpstr>Planning treatment: ask</vt:lpstr>
      <vt:lpstr>Planning treatment: advise </vt:lpstr>
      <vt:lpstr>Planning treatment</vt:lpstr>
      <vt:lpstr>Planning treatment: act </vt:lpstr>
      <vt:lpstr>Planning treatment:examples of tools</vt:lpstr>
      <vt:lpstr>Planning treatment: examples of tools Video produced by Asthma UK on how to use a small volume spacer</vt:lpstr>
      <vt:lpstr>Treatment review: Summary points</vt:lpstr>
      <vt:lpstr>Treatment review </vt:lpstr>
      <vt:lpstr>Treatment review: reflection on practice</vt:lpstr>
      <vt:lpstr>Treatment review by checklist: a patient’s perspective </vt:lpstr>
      <vt:lpstr>Treatment review: how to ask  </vt:lpstr>
      <vt:lpstr>Treatment review: ask </vt:lpstr>
      <vt:lpstr>Treatment review: action to take</vt:lpstr>
      <vt:lpstr>Treatment review: examples of tools</vt:lpstr>
      <vt:lpstr>Treatment review: examples of tools</vt:lpstr>
      <vt:lpstr>Treatment review: a perspective on patient management </vt:lpstr>
      <vt:lpstr>References </vt:lpstr>
      <vt:lpstr>Sources of further information </vt:lpstr>
      <vt:lpstr>Sources of further information </vt:lpstr>
      <vt:lpstr>Evaluating your programme and impact</vt:lpstr>
      <vt:lpstr>Feedback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personalised care</dc:title>
  <dc:creator>Liza Cragg</dc:creator>
  <cp:lastModifiedBy>user</cp:lastModifiedBy>
  <cp:revision>127</cp:revision>
  <dcterms:created xsi:type="dcterms:W3CDTF">2018-08-03T11:37:44Z</dcterms:created>
  <dcterms:modified xsi:type="dcterms:W3CDTF">2019-10-31T14:50:32Z</dcterms:modified>
</cp:coreProperties>
</file>