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Lst>
  <p:notesMasterIdLst>
    <p:notesMasterId r:id="rId43"/>
  </p:notesMasterIdLst>
  <p:sldIdLst>
    <p:sldId id="276" r:id="rId3"/>
    <p:sldId id="282" r:id="rId4"/>
    <p:sldId id="285" r:id="rId5"/>
    <p:sldId id="283" r:id="rId6"/>
    <p:sldId id="284" r:id="rId7"/>
    <p:sldId id="286" r:id="rId8"/>
    <p:sldId id="287" r:id="rId9"/>
    <p:sldId id="288" r:id="rId10"/>
    <p:sldId id="291" r:id="rId11"/>
    <p:sldId id="292" r:id="rId12"/>
    <p:sldId id="293" r:id="rId13"/>
    <p:sldId id="294" r:id="rId14"/>
    <p:sldId id="298" r:id="rId15"/>
    <p:sldId id="300" r:id="rId16"/>
    <p:sldId id="301" r:id="rId17"/>
    <p:sldId id="295" r:id="rId18"/>
    <p:sldId id="302" r:id="rId19"/>
    <p:sldId id="296" r:id="rId20"/>
    <p:sldId id="297" r:id="rId21"/>
    <p:sldId id="303" r:id="rId22"/>
    <p:sldId id="304" r:id="rId23"/>
    <p:sldId id="274" r:id="rId24"/>
    <p:sldId id="305" r:id="rId25"/>
    <p:sldId id="306" r:id="rId26"/>
    <p:sldId id="307" r:id="rId27"/>
    <p:sldId id="308" r:id="rId28"/>
    <p:sldId id="309" r:id="rId29"/>
    <p:sldId id="310" r:id="rId30"/>
    <p:sldId id="311" r:id="rId31"/>
    <p:sldId id="260" r:id="rId32"/>
    <p:sldId id="263" r:id="rId33"/>
    <p:sldId id="264" r:id="rId34"/>
    <p:sldId id="272" r:id="rId35"/>
    <p:sldId id="261" r:id="rId36"/>
    <p:sldId id="270" r:id="rId37"/>
    <p:sldId id="271" r:id="rId38"/>
    <p:sldId id="265" r:id="rId39"/>
    <p:sldId id="262" r:id="rId40"/>
    <p:sldId id="280" r:id="rId41"/>
    <p:sldId id="281" r:id="rId42"/>
  </p:sldIdLst>
  <p:sldSz cx="12192000" cy="6858000"/>
  <p:notesSz cx="6858000" cy="9144000"/>
  <p:defaultText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14"/>
    <p:restoredTop sz="94564"/>
  </p:normalViewPr>
  <p:slideViewPr>
    <p:cSldViewPr snapToGrid="0" snapToObjects="1" showGuides="1">
      <p:cViewPr varScale="1">
        <p:scale>
          <a:sx n="66" d="100"/>
          <a:sy n="66" d="100"/>
        </p:scale>
        <p:origin x="-516" y="-96"/>
      </p:cViewPr>
      <p:guideLst>
        <p:guide orient="horz" pos="2160"/>
        <p:guide pos="3840"/>
      </p:guideLst>
    </p:cSldViewPr>
  </p:slideViewPr>
  <p:notesTextViewPr>
    <p:cViewPr>
      <p:scale>
        <a:sx n="3" d="2"/>
        <a:sy n="3" d="2"/>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93A414-E9C4-484C-9070-2618C3738C0D}" type="datetimeFigureOut">
              <a:rPr lang="en-US" smtClean="0"/>
              <a:pPr/>
              <a:t>10/29/2019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17238-C0F9-CD44-84CC-E95E1F490111}" type="slidenum">
              <a:rPr lang="en-US" smtClean="0"/>
              <a:pPr/>
              <a:t>‹#›</a:t>
            </a:fld>
            <a:endParaRPr lang="en-US"/>
          </a:p>
        </p:txBody>
      </p:sp>
    </p:spTree>
    <p:extLst>
      <p:ext uri="{BB962C8B-B14F-4D97-AF65-F5344CB8AC3E}">
        <p14:creationId xmlns:p14="http://schemas.microsoft.com/office/powerpoint/2010/main" xmlns="" val="566028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Both intended and unintended consequences are designed into our systems</a:t>
            </a:r>
            <a:endParaRPr lang="en-US" dirty="0"/>
          </a:p>
        </p:txBody>
      </p:sp>
      <p:sp>
        <p:nvSpPr>
          <p:cNvPr id="4" name="Slide Number Placeholder 3"/>
          <p:cNvSpPr>
            <a:spLocks noGrp="1"/>
          </p:cNvSpPr>
          <p:nvPr>
            <p:ph type="sldNum" sz="quarter" idx="10"/>
          </p:nvPr>
        </p:nvSpPr>
        <p:spPr/>
        <p:txBody>
          <a:bodyPr/>
          <a:lstStyle/>
          <a:p>
            <a:fld id="{844304E1-11D7-401C-9C38-71395F691D2A}" type="slidenum">
              <a:rPr lang="en-GB" smtClean="0"/>
              <a:pPr/>
              <a:t>2</a:t>
            </a:fld>
            <a:endParaRPr lang="en-GB"/>
          </a:p>
        </p:txBody>
      </p:sp>
    </p:spTree>
    <p:extLst>
      <p:ext uri="{BB962C8B-B14F-4D97-AF65-F5344CB8AC3E}">
        <p14:creationId xmlns:p14="http://schemas.microsoft.com/office/powerpoint/2010/main" xmlns="" val="115227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solidFill>
                  <a:sysClr val="windowText" lastClr="000000"/>
                </a:solidFill>
              </a:rPr>
              <a:t>Unwarranted</a:t>
            </a:r>
            <a:r>
              <a:rPr lang="en-GB" baseline="0" dirty="0">
                <a:solidFill>
                  <a:sysClr val="windowText" lastClr="000000"/>
                </a:solidFill>
              </a:rPr>
              <a:t> variation </a:t>
            </a:r>
            <a:r>
              <a:rPr lang="en-GB" dirty="0">
                <a:solidFill>
                  <a:sysClr val="windowText" lastClr="000000"/>
                </a:solidFill>
              </a:rPr>
              <a:t>as defined by </a:t>
            </a:r>
            <a:r>
              <a:rPr lang="en-GB" dirty="0" err="1">
                <a:solidFill>
                  <a:sysClr val="windowText" lastClr="000000"/>
                </a:solidFill>
              </a:rPr>
              <a:t>Wennberg</a:t>
            </a:r>
            <a:r>
              <a:rPr lang="en-GB" dirty="0">
                <a:solidFill>
                  <a:sysClr val="windowText" lastClr="000000"/>
                </a:solidFill>
              </a:rPr>
              <a:t>: Variation in utilization of health care services that cannot be explained by variation in patient illness or patient preferences</a:t>
            </a:r>
          </a:p>
          <a:p>
            <a:endParaRPr lang="en-US" dirty="0"/>
          </a:p>
          <a:p>
            <a:endParaRPr lang="en-US" dirty="0"/>
          </a:p>
          <a:p>
            <a:r>
              <a:rPr lang="en-US" dirty="0"/>
              <a:t>http://</a:t>
            </a:r>
            <a:r>
              <a:rPr lang="en-US" dirty="0" err="1"/>
              <a:t>www.nhsconfed.org</a:t>
            </a:r>
            <a:r>
              <a:rPr lang="en-US" dirty="0"/>
              <a:t>/~/media/Confederation/Files/Events/ACE15/1430%20Inaugural%20NHS%20value%20lecture.pdf</a:t>
            </a:r>
          </a:p>
        </p:txBody>
      </p:sp>
      <p:sp>
        <p:nvSpPr>
          <p:cNvPr id="4" name="Slide Number Placeholder 3"/>
          <p:cNvSpPr>
            <a:spLocks noGrp="1"/>
          </p:cNvSpPr>
          <p:nvPr>
            <p:ph type="sldNum" sz="quarter" idx="10"/>
          </p:nvPr>
        </p:nvSpPr>
        <p:spPr/>
        <p:txBody>
          <a:bodyPr/>
          <a:lstStyle/>
          <a:p>
            <a:fld id="{844304E1-11D7-401C-9C38-71395F691D2A}" type="slidenum">
              <a:rPr lang="en-GB" smtClean="0"/>
              <a:pPr/>
              <a:t>3</a:t>
            </a:fld>
            <a:endParaRPr lang="en-GB"/>
          </a:p>
        </p:txBody>
      </p:sp>
    </p:spTree>
    <p:extLst>
      <p:ext uri="{BB962C8B-B14F-4D97-AF65-F5344CB8AC3E}">
        <p14:creationId xmlns:p14="http://schemas.microsoft.com/office/powerpoint/2010/main" xmlns="" val="1163196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ClrTx/>
              <a:buFont typeface="Wingdings" panose="05000000000000000000" pitchFamily="2" charset="2"/>
              <a:buChar char="Ø"/>
            </a:pPr>
            <a:r>
              <a:rPr lang="en-US" sz="1200" dirty="0">
                <a:solidFill>
                  <a:prstClr val="black"/>
                </a:solidFill>
                <a:cs typeface="Arial" panose="020B0604020202020204" pitchFamily="34" charset="0"/>
              </a:rPr>
              <a:t>Hunches - this is a proven improvement technique</a:t>
            </a:r>
          </a:p>
        </p:txBody>
      </p:sp>
      <p:sp>
        <p:nvSpPr>
          <p:cNvPr id="4" name="Slide Number Placeholder 3"/>
          <p:cNvSpPr>
            <a:spLocks noGrp="1"/>
          </p:cNvSpPr>
          <p:nvPr>
            <p:ph type="sldNum" sz="quarter" idx="10"/>
          </p:nvPr>
        </p:nvSpPr>
        <p:spPr/>
        <p:txBody>
          <a:bodyPr/>
          <a:lstStyle/>
          <a:p>
            <a:fld id="{04B17238-C0F9-CD44-84CC-E95E1F490111}" type="slidenum">
              <a:rPr lang="en-US" smtClean="0"/>
              <a:pPr/>
              <a:t>4</a:t>
            </a:fld>
            <a:endParaRPr lang="en-US"/>
          </a:p>
        </p:txBody>
      </p:sp>
    </p:spTree>
    <p:extLst>
      <p:ext uri="{BB962C8B-B14F-4D97-AF65-F5344CB8AC3E}">
        <p14:creationId xmlns:p14="http://schemas.microsoft.com/office/powerpoint/2010/main" xmlns="" val="1087232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NHS cares</a:t>
            </a:r>
            <a:r>
              <a:rPr lang="en-GB" baseline="0" dirty="0"/>
              <a:t> for 65 million people.  Sees more than 1million people every 36 hours.</a:t>
            </a:r>
            <a:endParaRPr lang="en-GB" dirty="0"/>
          </a:p>
        </p:txBody>
      </p:sp>
      <p:sp>
        <p:nvSpPr>
          <p:cNvPr id="4" name="Slide Number Placeholder 3"/>
          <p:cNvSpPr>
            <a:spLocks noGrp="1"/>
          </p:cNvSpPr>
          <p:nvPr>
            <p:ph type="sldNum" sz="quarter" idx="10"/>
          </p:nvPr>
        </p:nvSpPr>
        <p:spPr/>
        <p:txBody>
          <a:bodyPr/>
          <a:lstStyle/>
          <a:p>
            <a:fld id="{844304E1-11D7-401C-9C38-71395F691D2A}" type="slidenum">
              <a:rPr lang="en-GB" smtClean="0"/>
              <a:pPr/>
              <a:t>6</a:t>
            </a:fld>
            <a:endParaRPr lang="en-GB"/>
          </a:p>
        </p:txBody>
      </p:sp>
    </p:spTree>
    <p:extLst>
      <p:ext uri="{BB962C8B-B14F-4D97-AF65-F5344CB8AC3E}">
        <p14:creationId xmlns:p14="http://schemas.microsoft.com/office/powerpoint/2010/main" xmlns="" val="1239569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Nesta</a:t>
            </a:r>
            <a:r>
              <a:rPr lang="en-US" baseline="0" dirty="0"/>
              <a:t> 2017. </a:t>
            </a:r>
            <a:r>
              <a:rPr lang="en-US" sz="1200" kern="1200" dirty="0">
                <a:solidFill>
                  <a:schemeClr val="tx1"/>
                </a:solidFill>
                <a:effectLst/>
                <a:latin typeface="+mn-lt"/>
                <a:ea typeface="+mn-ea"/>
                <a:cs typeface="+mn-cs"/>
              </a:rPr>
              <a:t>We change the world: what can we learn from global social movements for health?</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NHS England.  Sustainable Improvement</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Horizons</a:t>
            </a:r>
            <a:r>
              <a:rPr lang="en-US" sz="1200" kern="1200" baseline="0" dirty="0">
                <a:solidFill>
                  <a:schemeClr val="tx1"/>
                </a:solidFill>
                <a:effectLst/>
                <a:latin typeface="+mn-lt"/>
                <a:ea typeface="+mn-ea"/>
                <a:cs typeface="+mn-cs"/>
              </a:rPr>
              <a:t> Team 2017. Leading large scale change: a practical guide.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44304E1-11D7-401C-9C38-71395F691D2A}" type="slidenum">
              <a:rPr lang="en-GB" smtClean="0"/>
              <a:pPr/>
              <a:t>14</a:t>
            </a:fld>
            <a:endParaRPr lang="en-GB"/>
          </a:p>
        </p:txBody>
      </p:sp>
    </p:spTree>
    <p:extLst>
      <p:ext uri="{BB962C8B-B14F-4D97-AF65-F5344CB8AC3E}">
        <p14:creationId xmlns:p14="http://schemas.microsoft.com/office/powerpoint/2010/main" xmlns="" val="1185565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dirty="0">
                <a:ea typeface="+mn-lt"/>
                <a:cs typeface="+mn-lt"/>
              </a:rPr>
              <a:t>Building followers</a:t>
            </a:r>
          </a:p>
          <a:p>
            <a:pPr marL="285750" indent="-285750">
              <a:buFont typeface="Arial" charset="0"/>
              <a:buChar char="•"/>
            </a:pPr>
            <a:r>
              <a:rPr lang="en-CA" sz="1200" dirty="0">
                <a:ea typeface="+mn-lt"/>
                <a:cs typeface="+mn-lt"/>
              </a:rPr>
              <a:t>Journalists</a:t>
            </a:r>
          </a:p>
          <a:p>
            <a:pPr marL="285750" indent="-285750">
              <a:buFont typeface="Arial" charset="0"/>
              <a:buChar char="•"/>
            </a:pPr>
            <a:r>
              <a:rPr lang="en-CA" sz="1200" dirty="0">
                <a:ea typeface="+mn-lt"/>
                <a:cs typeface="+mn-lt"/>
              </a:rPr>
              <a:t>ED clinicians</a:t>
            </a:r>
          </a:p>
          <a:p>
            <a:pPr marL="285750" indent="-285750">
              <a:buFont typeface="Arial" charset="0"/>
              <a:buChar char="•"/>
            </a:pPr>
            <a:r>
              <a:rPr lang="en-CA" sz="1200" dirty="0">
                <a:ea typeface="+mn-lt"/>
                <a:cs typeface="+mn-lt"/>
              </a:rPr>
              <a:t>Sports medicine and cyclists</a:t>
            </a:r>
          </a:p>
          <a:p>
            <a:pPr marL="285750" indent="-285750">
              <a:buFont typeface="Arial" charset="0"/>
              <a:buChar char="•"/>
            </a:pPr>
            <a:r>
              <a:rPr lang="en-CA" sz="1200" dirty="0">
                <a:ea typeface="+mn-lt"/>
                <a:cs typeface="+mn-lt"/>
              </a:rPr>
              <a:t>Pharmacists</a:t>
            </a:r>
          </a:p>
          <a:p>
            <a:pPr marL="285750" indent="-285750">
              <a:buFont typeface="Arial" charset="0"/>
              <a:buChar char="•"/>
            </a:pPr>
            <a:r>
              <a:rPr lang="en-CA" sz="1200" dirty="0">
                <a:ea typeface="+mn-lt"/>
                <a:cs typeface="+mn-lt"/>
              </a:rPr>
              <a:t>Nurses</a:t>
            </a:r>
          </a:p>
          <a:p>
            <a:pPr marL="285750" indent="-285750">
              <a:buFont typeface="Arial" charset="0"/>
              <a:buChar char="•"/>
            </a:pPr>
            <a:r>
              <a:rPr lang="en-CA" sz="1200" dirty="0">
                <a:ea typeface="+mn-lt"/>
                <a:cs typeface="+mn-lt"/>
              </a:rPr>
              <a:t>GPs</a:t>
            </a:r>
          </a:p>
          <a:p>
            <a:endParaRPr lang="en-US" dirty="0"/>
          </a:p>
        </p:txBody>
      </p:sp>
      <p:sp>
        <p:nvSpPr>
          <p:cNvPr id="4" name="Slide Number Placeholder 3"/>
          <p:cNvSpPr>
            <a:spLocks noGrp="1"/>
          </p:cNvSpPr>
          <p:nvPr>
            <p:ph type="sldNum" sz="quarter" idx="10"/>
          </p:nvPr>
        </p:nvSpPr>
        <p:spPr/>
        <p:txBody>
          <a:bodyPr/>
          <a:lstStyle/>
          <a:p>
            <a:fld id="{04B17238-C0F9-CD44-84CC-E95E1F490111}" type="slidenum">
              <a:rPr lang="en-US" smtClean="0"/>
              <a:pPr/>
              <a:t>25</a:t>
            </a:fld>
            <a:endParaRPr lang="en-US"/>
          </a:p>
        </p:txBody>
      </p:sp>
    </p:spTree>
    <p:extLst>
      <p:ext uri="{BB962C8B-B14F-4D97-AF65-F5344CB8AC3E}">
        <p14:creationId xmlns:p14="http://schemas.microsoft.com/office/powerpoint/2010/main" xmlns="" val="3782469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Multi-disciplinary</a:t>
            </a:r>
            <a:r>
              <a:rPr lang="en-US" baseline="0" dirty="0"/>
              <a:t> = </a:t>
            </a:r>
            <a:r>
              <a:rPr lang="en-GB" dirty="0"/>
              <a:t>(primary care doctors and nurses, pulmonologists, pharmacists and patients)</a:t>
            </a:r>
          </a:p>
          <a:p>
            <a:r>
              <a:rPr lang="en-GB" dirty="0"/>
              <a:t>More detail on the accreditation available (Appendix 1)</a:t>
            </a:r>
            <a:endParaRPr lang="en-US" dirty="0"/>
          </a:p>
        </p:txBody>
      </p:sp>
      <p:sp>
        <p:nvSpPr>
          <p:cNvPr id="4" name="Slide Number Placeholder 3"/>
          <p:cNvSpPr>
            <a:spLocks noGrp="1"/>
          </p:cNvSpPr>
          <p:nvPr>
            <p:ph type="sldNum" sz="quarter" idx="10"/>
          </p:nvPr>
        </p:nvSpPr>
        <p:spPr/>
        <p:txBody>
          <a:bodyPr/>
          <a:lstStyle/>
          <a:p>
            <a:fld id="{04B17238-C0F9-CD44-84CC-E95E1F490111}" type="slidenum">
              <a:rPr lang="en-US" smtClean="0"/>
              <a:pPr/>
              <a:t>26</a:t>
            </a:fld>
            <a:endParaRPr lang="en-US"/>
          </a:p>
        </p:txBody>
      </p:sp>
    </p:spTree>
    <p:extLst>
      <p:ext uri="{BB962C8B-B14F-4D97-AF65-F5344CB8AC3E}">
        <p14:creationId xmlns:p14="http://schemas.microsoft.com/office/powerpoint/2010/main" xmlns="" val="648398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Pharmacists</a:t>
            </a:r>
            <a:r>
              <a:rPr lang="en-US" baseline="0" dirty="0"/>
              <a:t> thought of antibiotics guardians, salt for hypertension/</a:t>
            </a:r>
            <a:r>
              <a:rPr lang="en-US" baseline="0" dirty="0" err="1"/>
              <a:t>salbutamol</a:t>
            </a:r>
            <a:r>
              <a:rPr lang="en-US" baseline="0" dirty="0"/>
              <a:t> for asthma</a:t>
            </a:r>
            <a:endParaRPr lang="en-US" dirty="0"/>
          </a:p>
        </p:txBody>
      </p:sp>
      <p:sp>
        <p:nvSpPr>
          <p:cNvPr id="4" name="Slide Number Placeholder 3"/>
          <p:cNvSpPr>
            <a:spLocks noGrp="1"/>
          </p:cNvSpPr>
          <p:nvPr>
            <p:ph type="sldNum" sz="quarter" idx="10"/>
          </p:nvPr>
        </p:nvSpPr>
        <p:spPr/>
        <p:txBody>
          <a:bodyPr/>
          <a:lstStyle/>
          <a:p>
            <a:fld id="{04B17238-C0F9-CD44-84CC-E95E1F490111}" type="slidenum">
              <a:rPr lang="en-US" smtClean="0"/>
              <a:pPr/>
              <a:t>35</a:t>
            </a:fld>
            <a:endParaRPr lang="en-US"/>
          </a:p>
        </p:txBody>
      </p:sp>
    </p:spTree>
    <p:extLst>
      <p:ext uri="{BB962C8B-B14F-4D97-AF65-F5344CB8AC3E}">
        <p14:creationId xmlns:p14="http://schemas.microsoft.com/office/powerpoint/2010/main" xmlns="" val="186856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Pharmacists</a:t>
            </a:r>
            <a:r>
              <a:rPr lang="en-US" baseline="0" dirty="0"/>
              <a:t> thought of antibiotics guardians, salt for hypertension/</a:t>
            </a:r>
            <a:r>
              <a:rPr lang="en-US" baseline="0" dirty="0" err="1"/>
              <a:t>salbutamol</a:t>
            </a:r>
            <a:r>
              <a:rPr lang="en-US" baseline="0" dirty="0"/>
              <a:t> for asthma</a:t>
            </a:r>
            <a:endParaRPr lang="en-US" dirty="0"/>
          </a:p>
        </p:txBody>
      </p:sp>
      <p:sp>
        <p:nvSpPr>
          <p:cNvPr id="4" name="Slide Number Placeholder 3"/>
          <p:cNvSpPr>
            <a:spLocks noGrp="1"/>
          </p:cNvSpPr>
          <p:nvPr>
            <p:ph type="sldNum" sz="quarter" idx="10"/>
          </p:nvPr>
        </p:nvSpPr>
        <p:spPr/>
        <p:txBody>
          <a:bodyPr/>
          <a:lstStyle/>
          <a:p>
            <a:fld id="{04B17238-C0F9-CD44-84CC-E95E1F490111}" type="slidenum">
              <a:rPr lang="en-US" smtClean="0"/>
              <a:pPr/>
              <a:t>36</a:t>
            </a:fld>
            <a:endParaRPr lang="en-US"/>
          </a:p>
        </p:txBody>
      </p:sp>
    </p:spTree>
    <p:extLst>
      <p:ext uri="{BB962C8B-B14F-4D97-AF65-F5344CB8AC3E}">
        <p14:creationId xmlns:p14="http://schemas.microsoft.com/office/powerpoint/2010/main" xmlns="" val="1912497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54660" y="2726307"/>
            <a:ext cx="6413083" cy="2298319"/>
          </a:xfrm>
        </p:spPr>
        <p:txBody>
          <a:bodyPr anchor="b"/>
          <a:lstStyle>
            <a:lvl1pPr algn="r">
              <a:lnSpc>
                <a:spcPts val="4000"/>
              </a:lnSpc>
              <a:defRPr sz="4400" b="1" i="0" spc="-100">
                <a:solidFill>
                  <a:schemeClr val="tx2"/>
                </a:solidFill>
                <a:latin typeface="+mj-lt"/>
                <a:cs typeface="Helvetica"/>
              </a:defRPr>
            </a:lvl1pPr>
          </a:lstStyle>
          <a:p>
            <a:r>
              <a:rPr lang="en-US" dirty="0"/>
              <a:t>Slide Title</a:t>
            </a:r>
            <a:endParaRPr lang="en-GB" dirty="0"/>
          </a:p>
        </p:txBody>
      </p:sp>
      <p:sp>
        <p:nvSpPr>
          <p:cNvPr id="3" name="Subtitle 2"/>
          <p:cNvSpPr>
            <a:spLocks noGrp="1"/>
          </p:cNvSpPr>
          <p:nvPr>
            <p:ph type="subTitle" idx="1"/>
          </p:nvPr>
        </p:nvSpPr>
        <p:spPr>
          <a:xfrm>
            <a:off x="5254660" y="5024626"/>
            <a:ext cx="6413083" cy="1529577"/>
          </a:xfrm>
        </p:spPr>
        <p:txBody>
          <a:bodyPr anchor="t">
            <a:normAutofit/>
          </a:bodyPr>
          <a:lstStyle>
            <a:lvl1pPr marL="0" indent="0" algn="r">
              <a:lnSpc>
                <a:spcPts val="2400"/>
              </a:lnSpc>
              <a:buNone/>
              <a:defRPr sz="2400" b="0">
                <a:solidFill>
                  <a:schemeClr val="accent1"/>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7" name="Picture 6" descr="arc-logo-white.png"/>
          <p:cNvPicPr>
            <a:picLocks noChangeAspect="1"/>
          </p:cNvPicPr>
          <p:nvPr userDrawn="1"/>
        </p:nvPicPr>
        <p:blipFill>
          <a:blip r:embed="rId3"/>
          <a:stretch>
            <a:fillRect/>
          </a:stretch>
        </p:blipFill>
        <p:spPr>
          <a:xfrm>
            <a:off x="477453" y="2726307"/>
            <a:ext cx="3437832" cy="1021193"/>
          </a:xfrm>
          <a:prstGeom prst="rect">
            <a:avLst/>
          </a:prstGeom>
        </p:spPr>
      </p:pic>
      <p:pic>
        <p:nvPicPr>
          <p:cNvPr id="5" name="Picture 4">
            <a:extLst>
              <a:ext uri="{FF2B5EF4-FFF2-40B4-BE49-F238E27FC236}">
                <a16:creationId xmlns:a16="http://schemas.microsoft.com/office/drawing/2014/main" xmlns="" id="{311E6F19-83F5-4F71-B0A9-429FE90399C7}"/>
              </a:ext>
            </a:extLst>
          </p:cNvPr>
          <p:cNvPicPr>
            <a:picLocks noChangeAspect="1"/>
          </p:cNvPicPr>
          <p:nvPr userDrawn="1"/>
        </p:nvPicPr>
        <p:blipFill>
          <a:blip r:embed="rId4"/>
          <a:stretch>
            <a:fillRect/>
          </a:stretch>
        </p:blipFill>
        <p:spPr>
          <a:xfrm>
            <a:off x="9238487" y="413394"/>
            <a:ext cx="2429256" cy="156667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00"/>
            </a:lvl1pPr>
          </a:lstStyle>
          <a:p>
            <a:r>
              <a:rPr lang="en-GB" dirty="0"/>
              <a:t>Click to edit Master title style</a:t>
            </a:r>
          </a:p>
        </p:txBody>
      </p:sp>
      <p:sp>
        <p:nvSpPr>
          <p:cNvPr id="3" name="Content Placeholder 2"/>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10"/>
          </p:nvPr>
        </p:nvSpPr>
        <p:spPr/>
        <p:txBody>
          <a:bodyPr/>
          <a:lstStyle/>
          <a:p>
            <a:fld id="{3004740F-B34B-D549-95FE-DDC2A21FAE38}" type="datetimeFigureOut">
              <a:rPr lang="en-GB" smtClean="0"/>
              <a:pPr/>
              <a:t>29/10/2019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9557BC-A18C-214F-8A67-0CF5843CA646}" type="slidenum">
              <a:rPr lang="en-GB" smtClean="0"/>
              <a:pPr/>
              <a:t>‹#›</a:t>
            </a:fld>
            <a:endParaRPr lang="en-GB"/>
          </a:p>
        </p:txBody>
      </p:sp>
      <p:pic>
        <p:nvPicPr>
          <p:cNvPr id="9" name="Picture 8">
            <a:extLst>
              <a:ext uri="{FF2B5EF4-FFF2-40B4-BE49-F238E27FC236}">
                <a16:creationId xmlns:a16="http://schemas.microsoft.com/office/drawing/2014/main" xmlns="" id="{3B45B018-7068-4717-9EFC-B44D5DE7ABA7}"/>
              </a:ext>
            </a:extLst>
          </p:cNvPr>
          <p:cNvPicPr>
            <a:picLocks noChangeAspect="1"/>
          </p:cNvPicPr>
          <p:nvPr userDrawn="1"/>
        </p:nvPicPr>
        <p:blipFill>
          <a:blip r:embed="rId2"/>
          <a:stretch>
            <a:fillRect/>
          </a:stretch>
        </p:blipFill>
        <p:spPr>
          <a:xfrm>
            <a:off x="609600" y="5749647"/>
            <a:ext cx="1506902" cy="971829"/>
          </a:xfrm>
          <a:prstGeom prst="rect">
            <a:avLst/>
          </a:prstGeom>
        </p:spPr>
      </p:pic>
      <p:pic>
        <p:nvPicPr>
          <p:cNvPr id="11" name="Picture 10" descr="A picture containing clipart&#10;&#10;Description generated with very high confidence">
            <a:extLst>
              <a:ext uri="{FF2B5EF4-FFF2-40B4-BE49-F238E27FC236}">
                <a16:creationId xmlns:a16="http://schemas.microsoft.com/office/drawing/2014/main" xmlns="" id="{9A8B205A-1373-43BC-8983-1E3927C0AC31}"/>
              </a:ext>
            </a:extLst>
          </p:cNvPr>
          <p:cNvPicPr>
            <a:picLocks noChangeAspect="1"/>
          </p:cNvPicPr>
          <p:nvPr userDrawn="1"/>
        </p:nvPicPr>
        <p:blipFill>
          <a:blip r:embed="rId3"/>
          <a:stretch>
            <a:fillRect/>
          </a:stretch>
        </p:blipFill>
        <p:spPr>
          <a:xfrm>
            <a:off x="9291114" y="274638"/>
            <a:ext cx="2291285" cy="93268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612775"/>
            <a:ext cx="10972800" cy="5483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p:cNvSpPr>
            <a:spLocks noGrp="1"/>
          </p:cNvSpPr>
          <p:nvPr>
            <p:ph type="dt" sz="half" idx="10"/>
          </p:nvPr>
        </p:nvSpPr>
        <p:spPr/>
        <p:txBody>
          <a:bodyPr/>
          <a:lstStyle/>
          <a:p>
            <a:fld id="{3004740F-B34B-D549-95FE-DDC2A21FAE38}" type="datetimeFigureOut">
              <a:rPr lang="en-GB" smtClean="0"/>
              <a:pPr/>
              <a:t>29/10/2019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9557BC-A18C-214F-8A67-0CF5843CA646}"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xmlns="" val="18997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54660" y="2726307"/>
            <a:ext cx="6413083" cy="2298319"/>
          </a:xfrm>
        </p:spPr>
        <p:txBody>
          <a:bodyPr anchor="b"/>
          <a:lstStyle>
            <a:lvl1pPr algn="r">
              <a:lnSpc>
                <a:spcPts val="4000"/>
              </a:lnSpc>
              <a:defRPr sz="4400" b="1" i="0" spc="-100">
                <a:solidFill>
                  <a:schemeClr val="tx2"/>
                </a:solidFill>
                <a:latin typeface="+mj-lt"/>
                <a:cs typeface="Helvetica"/>
              </a:defRPr>
            </a:lvl1pPr>
          </a:lstStyle>
          <a:p>
            <a:r>
              <a:rPr lang="en-US" dirty="0"/>
              <a:t>Slide Title</a:t>
            </a:r>
            <a:endParaRPr lang="en-GB" dirty="0"/>
          </a:p>
        </p:txBody>
      </p:sp>
      <p:sp>
        <p:nvSpPr>
          <p:cNvPr id="3" name="Subtitle 2"/>
          <p:cNvSpPr>
            <a:spLocks noGrp="1"/>
          </p:cNvSpPr>
          <p:nvPr>
            <p:ph type="subTitle" idx="1"/>
          </p:nvPr>
        </p:nvSpPr>
        <p:spPr>
          <a:xfrm>
            <a:off x="5254660" y="5024626"/>
            <a:ext cx="6413083" cy="1529577"/>
          </a:xfrm>
        </p:spPr>
        <p:txBody>
          <a:bodyPr anchor="t">
            <a:normAutofit/>
          </a:bodyPr>
          <a:lstStyle>
            <a:lvl1pPr marL="0" indent="0" algn="r">
              <a:lnSpc>
                <a:spcPts val="2400"/>
              </a:lnSpc>
              <a:buNone/>
              <a:defRPr sz="2400" b="0">
                <a:solidFill>
                  <a:schemeClr val="accent1"/>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7" name="Picture 6" descr="arc-logo-white.png"/>
          <p:cNvPicPr>
            <a:picLocks noChangeAspect="1"/>
          </p:cNvPicPr>
          <p:nvPr userDrawn="1"/>
        </p:nvPicPr>
        <p:blipFill>
          <a:blip r:embed="rId3"/>
          <a:stretch>
            <a:fillRect/>
          </a:stretch>
        </p:blipFill>
        <p:spPr>
          <a:xfrm>
            <a:off x="477453" y="2726307"/>
            <a:ext cx="3437832" cy="102119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00"/>
            </a:lvl1pPr>
          </a:lstStyle>
          <a:p>
            <a:r>
              <a:rPr lang="en-GB" dirty="0"/>
              <a:t>Click to edit Master title style</a:t>
            </a:r>
          </a:p>
        </p:txBody>
      </p:sp>
      <p:sp>
        <p:nvSpPr>
          <p:cNvPr id="3" name="Content Placeholder 2"/>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10"/>
          </p:nvPr>
        </p:nvSpPr>
        <p:spPr/>
        <p:txBody>
          <a:bodyPr/>
          <a:lstStyle/>
          <a:p>
            <a:fld id="{3004740F-B34B-D549-95FE-DDC2A21FAE38}" type="datetimeFigureOut">
              <a:rPr lang="en-GB" smtClean="0">
                <a:solidFill>
                  <a:prstClr val="black">
                    <a:tint val="75000"/>
                  </a:prstClr>
                </a:solidFill>
              </a:rPr>
              <a:pPr/>
              <a:t>29/10/2019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F9557BC-A18C-214F-8A67-0CF5843CA646}" type="slidenum">
              <a:rPr lang="en-GB" smtClean="0">
                <a:solidFill>
                  <a:prstClr val="black">
                    <a:tint val="75000"/>
                  </a:prstClr>
                </a:solidFill>
              </a:rPr>
              <a:pPr/>
              <a:t>‹#›</a:t>
            </a:fld>
            <a:endParaRPr lang="en-GB">
              <a:solidFill>
                <a:prstClr val="black">
                  <a:tint val="75000"/>
                </a:prstClr>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xmlns=""/>
              </a:ext>
            </a:extLst>
          </a:blip>
          <a:stretch>
            <a:fillRect/>
          </a:stretch>
        </p:blipFill>
        <p:spPr>
          <a:xfrm>
            <a:off x="8921335" y="204743"/>
            <a:ext cx="2661065" cy="108321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612775"/>
            <a:ext cx="10972800" cy="5483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p:cNvSpPr>
            <a:spLocks noGrp="1"/>
          </p:cNvSpPr>
          <p:nvPr>
            <p:ph type="dt" sz="half" idx="10"/>
          </p:nvPr>
        </p:nvSpPr>
        <p:spPr/>
        <p:txBody>
          <a:bodyPr/>
          <a:lstStyle/>
          <a:p>
            <a:fld id="{3004740F-B34B-D549-95FE-DDC2A21FAE38}" type="datetimeFigureOut">
              <a:rPr lang="en-GB" smtClean="0">
                <a:solidFill>
                  <a:prstClr val="black">
                    <a:tint val="75000"/>
                  </a:prstClr>
                </a:solidFill>
              </a:rPr>
              <a:pPr/>
              <a:t>29/10/2019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F9557BC-A18C-214F-8A67-0CF5843CA646}"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0F6E16-AC7A-43BE-BB1F-F0ED3B4FE50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1FAFA814-9B6A-49C3-8FED-14BAD1B92DB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AA6EAAA0-4A7A-43D1-9789-4B5BE589FD4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145696FD-E761-4128-BEDF-C59B48C44A4B}"/>
              </a:ext>
            </a:extLst>
          </p:cNvPr>
          <p:cNvSpPr>
            <a:spLocks noGrp="1"/>
          </p:cNvSpPr>
          <p:nvPr>
            <p:ph type="dt" sz="half" idx="10"/>
          </p:nvPr>
        </p:nvSpPr>
        <p:spPr/>
        <p:txBody>
          <a:bodyPr/>
          <a:lstStyle/>
          <a:p>
            <a:fld id="{60C9C75F-4568-8241-B289-7F22B010D2F6}" type="datetime1">
              <a:rPr lang="en-GB" smtClean="0">
                <a:solidFill>
                  <a:prstClr val="black">
                    <a:tint val="75000"/>
                  </a:prstClr>
                </a:solidFill>
              </a:rPr>
              <a:pPr/>
              <a:t>29/10/2019</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0D393D95-F194-4B0C-BCA7-E2728B4E6F3A}"/>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EFC25BE9-207F-4F5C-95F2-E9252BD0AAFC}"/>
              </a:ext>
            </a:extLst>
          </p:cNvPr>
          <p:cNvSpPr>
            <a:spLocks noGrp="1"/>
          </p:cNvSpPr>
          <p:nvPr>
            <p:ph type="sldNum" sz="quarter" idx="12"/>
          </p:nvPr>
        </p:nvSpPr>
        <p:spPr/>
        <p:txBody>
          <a:bodyPr/>
          <a:lstStyle/>
          <a:p>
            <a:fld id="{696E88C4-BD0B-4568-91F6-A70B5149FDA1}"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6937393"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04740F-B34B-D549-95FE-DDC2A21FAE38}" type="datetimeFigureOut">
              <a:rPr lang="en-GB" smtClean="0"/>
              <a:pPr/>
              <a:t>29/10/2019</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9557BC-A18C-214F-8A67-0CF5843CA646}"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64" r:id="rId4"/>
  </p:sldLayoutIdLst>
  <p:txStyles>
    <p:titleStyle>
      <a:lvl1pPr algn="l" defTabSz="457200" rtl="0" eaLnBrk="1" latinLnBrk="0" hangingPunct="1">
        <a:lnSpc>
          <a:spcPts val="3800"/>
        </a:lnSpc>
        <a:spcBef>
          <a:spcPct val="0"/>
        </a:spcBef>
        <a:buNone/>
        <a:defRPr sz="3600" b="1" i="0" kern="1200">
          <a:solidFill>
            <a:schemeClr val="accent1"/>
          </a:solidFill>
          <a:latin typeface="+mj-lt"/>
          <a:ea typeface="+mj-ea"/>
          <a:cs typeface="Helvetica"/>
        </a:defRPr>
      </a:lvl1pPr>
    </p:titleStyle>
    <p:body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6937393"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04740F-B34B-D549-95FE-DDC2A21FAE38}" type="datetimeFigureOut">
              <a:rPr lang="en-GB" smtClean="0">
                <a:solidFill>
                  <a:prstClr val="black">
                    <a:tint val="75000"/>
                  </a:prstClr>
                </a:solidFill>
              </a:rPr>
              <a:pPr/>
              <a:t>29/10/2019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9557BC-A18C-214F-8A67-0CF5843CA64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823569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txStyles>
    <p:titleStyle>
      <a:lvl1pPr algn="l" defTabSz="457200" rtl="0" eaLnBrk="1" latinLnBrk="0" hangingPunct="1">
        <a:lnSpc>
          <a:spcPts val="3800"/>
        </a:lnSpc>
        <a:spcBef>
          <a:spcPct val="0"/>
        </a:spcBef>
        <a:buNone/>
        <a:defRPr sz="3600" b="1" i="0" kern="1200">
          <a:solidFill>
            <a:schemeClr val="accent1"/>
          </a:solidFill>
          <a:latin typeface="+mj-lt"/>
          <a:ea typeface="+mj-ea"/>
          <a:cs typeface="Helvetica"/>
        </a:defRPr>
      </a:lvl1pPr>
    </p:titleStyle>
    <p:body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hyperlink" Target="https://www.facebook.com/gresp.gruporespiratorias" TargetMode="External"/><Relationship Id="rId7" Type="http://schemas.openxmlformats.org/officeDocument/2006/relationships/image" Target="../media/image20.tiff"/><Relationship Id="rId2" Type="http://schemas.openxmlformats.org/officeDocument/2006/relationships/hyperlink" Target="https://pcrs-uk.org/" TargetMode="External"/><Relationship Id="rId1" Type="http://schemas.openxmlformats.org/officeDocument/2006/relationships/slideLayout" Target="../slideLayouts/slideLayout6.xml"/><Relationship Id="rId6" Type="http://schemas.openxmlformats.org/officeDocument/2006/relationships/hyperlink" Target="http://fpagc.com/newsletter.html" TargetMode="External"/><Relationship Id="rId5" Type="http://schemas.openxmlformats.org/officeDocument/2006/relationships/hyperlink" Target="http://www.theipcrg.org/display/OurNetwork/IPCRG+Country+Members" TargetMode="External"/><Relationship Id="rId10" Type="http://schemas.openxmlformats.org/officeDocument/2006/relationships/image" Target="../media/image23.tiff"/><Relationship Id="rId4" Type="http://schemas.openxmlformats.org/officeDocument/2006/relationships/hyperlink" Target="http://www.sociedadgrap.com/" TargetMode="External"/><Relationship Id="rId9" Type="http://schemas.openxmlformats.org/officeDocument/2006/relationships/image" Target="../media/image22.tiff"/></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www.howmuchistoomuch.ca/" TargetMode="Externa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hyperlink" Target="http://howmuchistoomuch.ca/"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ipcrg.org/asthmarightcar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6.png"/><Relationship Id="rId7" Type="http://schemas.microsoft.com/office/2007/relationships/media" Target="file:////https/::www.youtube.com:embed:fW8amMCVAJQ" TargetMode="External"/><Relationship Id="rId2" Type="http://schemas.openxmlformats.org/officeDocument/2006/relationships/slideLayout" Target="../slideLayouts/slideLayout6.xml"/><Relationship Id="rId1" Type="http://schemas.openxmlformats.org/officeDocument/2006/relationships/video" Target="file:///\\https\::www.youtube.com:embed:fW8amMCVAJQ" TargetMode="External"/><Relationship Id="rId6" Type="http://schemas.openxmlformats.org/officeDocument/2006/relationships/image" Target="../media/image4.jpeg"/><Relationship Id="rId5" Type="http://schemas.openxmlformats.org/officeDocument/2006/relationships/hyperlink" Target="https://www.youtube.com/watch?v=fW8amMCVAJQ"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Introducing Asthma Right Care</a:t>
            </a:r>
          </a:p>
        </p:txBody>
      </p:sp>
      <p:sp>
        <p:nvSpPr>
          <p:cNvPr id="5" name="Subtitle 4"/>
          <p:cNvSpPr>
            <a:spLocks noGrp="1"/>
          </p:cNvSpPr>
          <p:nvPr>
            <p:ph type="subTitle" idx="1"/>
          </p:nvPr>
        </p:nvSpPr>
        <p:spPr/>
        <p:txBody>
          <a:bodyPr/>
          <a:lstStyle/>
          <a:p>
            <a:r>
              <a:rPr lang="en-US" dirty="0"/>
              <a:t>Siân Williams</a:t>
            </a:r>
          </a:p>
        </p:txBody>
      </p:sp>
      <p:sp>
        <p:nvSpPr>
          <p:cNvPr id="6" name="Subtitle 2"/>
          <p:cNvSpPr txBox="1">
            <a:spLocks/>
          </p:cNvSpPr>
          <p:nvPr/>
        </p:nvSpPr>
        <p:spPr>
          <a:xfrm>
            <a:off x="-1829720" y="4021449"/>
            <a:ext cx="6413083" cy="1529577"/>
          </a:xfrm>
          <a:prstGeom prst="rect">
            <a:avLst/>
          </a:prstGeom>
        </p:spPr>
        <p:txBody>
          <a:bodyPr vert="horz" lIns="91440" tIns="45720" rIns="91440" bIns="45720" rtlCol="0" anchor="t">
            <a:normAutofit/>
          </a:bodyPr>
          <a:lstStyle>
            <a:lvl1pPr marL="0" indent="0" algn="r" defTabSz="457200" rtl="0" eaLnBrk="1" latinLnBrk="0" hangingPunct="1">
              <a:lnSpc>
                <a:spcPts val="2400"/>
              </a:lnSpc>
              <a:spcBef>
                <a:spcPct val="20000"/>
              </a:spcBef>
              <a:buClr>
                <a:schemeClr val="accent1"/>
              </a:buClr>
              <a:buFont typeface="Arial"/>
              <a:buNone/>
              <a:defRPr sz="2400" b="0" kern="1200">
                <a:solidFill>
                  <a:schemeClr val="accent1"/>
                </a:solidFill>
                <a:latin typeface="+mn-lt"/>
                <a:ea typeface="+mn-ea"/>
                <a:cs typeface="Helvetica"/>
              </a:defRPr>
            </a:lvl1pPr>
            <a:lvl2pPr marL="457200" indent="0" algn="ctr" defTabSz="457200" rtl="0" eaLnBrk="1" latinLnBrk="0" hangingPunct="1">
              <a:spcBef>
                <a:spcPct val="20000"/>
              </a:spcBef>
              <a:buClr>
                <a:schemeClr val="accent1"/>
              </a:buClr>
              <a:buFont typeface="Arial"/>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1"/>
              </a:buClr>
              <a:buFont typeface="Arial"/>
              <a:buNone/>
              <a:defRPr sz="22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dirty="0">
                <a:solidFill>
                  <a:schemeClr val="bg1"/>
                </a:solidFill>
              </a:rPr>
              <a:t>Movement for Global Change</a:t>
            </a:r>
          </a:p>
        </p:txBody>
      </p:sp>
      <p:sp>
        <p:nvSpPr>
          <p:cNvPr id="7" name="TextBox 6"/>
          <p:cNvSpPr txBox="1"/>
          <p:nvPr/>
        </p:nvSpPr>
        <p:spPr>
          <a:xfrm>
            <a:off x="2710832" y="6334780"/>
            <a:ext cx="9669983" cy="523220"/>
          </a:xfrm>
          <a:prstGeom prst="rect">
            <a:avLst/>
          </a:prstGeom>
          <a:noFill/>
        </p:spPr>
        <p:txBody>
          <a:bodyPr wrap="square" rtlCol="0">
            <a:spAutoFit/>
          </a:bodyPr>
          <a:lstStyle/>
          <a:p>
            <a:r>
              <a:rPr lang="en-GB" sz="1400" i="1" dirty="0"/>
              <a:t>AstraZeneca have sponsored and paid for this symposium as part of the Gold Sponsor Package. IPCRG received funding from AstraZeneca to develop the Asthma Right Care Initiative</a:t>
            </a:r>
            <a:endParaRPr lang="en-US" sz="1400" dirty="0"/>
          </a:p>
        </p:txBody>
      </p:sp>
    </p:spTree>
    <p:extLst>
      <p:ext uri="{BB962C8B-B14F-4D97-AF65-F5344CB8AC3E}">
        <p14:creationId xmlns:p14="http://schemas.microsoft.com/office/powerpoint/2010/main" xmlns="" val="756613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69276AA-2D83-4608-8DF3-A730FA3AC865}"/>
              </a:ext>
            </a:extLst>
          </p:cNvPr>
          <p:cNvSpPr>
            <a:spLocks noGrp="1"/>
          </p:cNvSpPr>
          <p:nvPr>
            <p:ph sz="half" idx="1"/>
          </p:nvPr>
        </p:nvSpPr>
        <p:spPr>
          <a:xfrm>
            <a:off x="723900" y="1825625"/>
            <a:ext cx="5181600" cy="4351338"/>
          </a:xfrm>
          <a:solidFill>
            <a:schemeClr val="tx1"/>
          </a:solidFill>
        </p:spPr>
        <p:txBody>
          <a:bodyPr>
            <a:normAutofit lnSpcReduction="10000"/>
          </a:bodyPr>
          <a:lstStyle/>
          <a:p>
            <a:pPr marL="0" indent="0">
              <a:buNone/>
            </a:pPr>
            <a:r>
              <a:rPr lang="en-GB" dirty="0">
                <a:solidFill>
                  <a:schemeClr val="bg1"/>
                </a:solidFill>
                <a:latin typeface="Arial" panose="020B0604020202020204" pitchFamily="34" charset="0"/>
                <a:cs typeface="Arial" panose="020B0604020202020204" pitchFamily="34" charset="0"/>
              </a:rPr>
              <a:t>Doing the right things and only the right things in the right way for the right people at the right time in the right place, whatever that means in the local context </a:t>
            </a:r>
            <a:r>
              <a:rPr lang="en-GB" dirty="0">
                <a:solidFill>
                  <a:schemeClr val="bg1"/>
                </a:solidFill>
              </a:rPr>
              <a:t/>
            </a:r>
            <a:br>
              <a:rPr lang="en-GB" dirty="0">
                <a:solidFill>
                  <a:schemeClr val="bg1"/>
                </a:solidFill>
              </a:rPr>
            </a:br>
            <a:endParaRPr lang="en-GB" dirty="0">
              <a:solidFill>
                <a:schemeClr val="bg1"/>
              </a:solidFill>
            </a:endParaRPr>
          </a:p>
          <a:p>
            <a:endParaRPr lang="en-GB" dirty="0">
              <a:solidFill>
                <a:schemeClr val="bg1"/>
              </a:solidFill>
            </a:endParaRPr>
          </a:p>
        </p:txBody>
      </p:sp>
      <p:sp>
        <p:nvSpPr>
          <p:cNvPr id="4" name="Content Placeholder 3"/>
          <p:cNvSpPr>
            <a:spLocks noGrp="1"/>
          </p:cNvSpPr>
          <p:nvPr>
            <p:ph sz="half" idx="2"/>
          </p:nvPr>
        </p:nvSpPr>
        <p:spPr/>
        <p:txBody>
          <a:bodyPr>
            <a:normAutofit lnSpcReduction="10000"/>
          </a:bodyPr>
          <a:lstStyle/>
          <a:p>
            <a:pPr marL="0" indent="0">
              <a:buNone/>
            </a:pPr>
            <a:r>
              <a:rPr lang="en-GB" dirty="0">
                <a:latin typeface="Arial" panose="020B0604020202020204" pitchFamily="34" charset="0"/>
                <a:cs typeface="Arial" panose="020B0604020202020204" pitchFamily="34" charset="0"/>
              </a:rPr>
              <a:t>Improving the </a:t>
            </a:r>
            <a:r>
              <a:rPr lang="en-GB" b="1" dirty="0">
                <a:latin typeface="Arial" panose="020B0604020202020204" pitchFamily="34" charset="0"/>
                <a:cs typeface="Arial" panose="020B0604020202020204" pitchFamily="34" charset="0"/>
              </a:rPr>
              <a:t>value</a:t>
            </a:r>
            <a:r>
              <a:rPr lang="en-GB" dirty="0">
                <a:latin typeface="Arial" panose="020B0604020202020204" pitchFamily="34" charset="0"/>
                <a:cs typeface="Arial" panose="020B0604020202020204" pitchFamily="34" charset="0"/>
              </a:rPr>
              <a:t> that each </a:t>
            </a:r>
            <a:r>
              <a:rPr lang="en-GB" b="1" dirty="0">
                <a:latin typeface="Arial" panose="020B0604020202020204" pitchFamily="34" charset="0"/>
                <a:cs typeface="Arial" panose="020B0604020202020204" pitchFamily="34" charset="0"/>
              </a:rPr>
              <a:t>person</a:t>
            </a:r>
            <a:r>
              <a:rPr lang="en-GB" dirty="0">
                <a:latin typeface="Arial" panose="020B0604020202020204" pitchFamily="34" charset="0"/>
                <a:cs typeface="Arial" panose="020B0604020202020204" pitchFamily="34" charset="0"/>
              </a:rPr>
              <a:t> with asthma derives from their own care and treatment and the value the whole </a:t>
            </a:r>
            <a:r>
              <a:rPr lang="en-GB" b="1" dirty="0">
                <a:latin typeface="Arial" panose="020B0604020202020204" pitchFamily="34" charset="0"/>
                <a:cs typeface="Arial" panose="020B0604020202020204" pitchFamily="34" charset="0"/>
              </a:rPr>
              <a:t>population</a:t>
            </a:r>
            <a:r>
              <a:rPr lang="en-GB" dirty="0">
                <a:latin typeface="Arial" panose="020B0604020202020204" pitchFamily="34" charset="0"/>
                <a:cs typeface="Arial" panose="020B0604020202020204" pitchFamily="34" charset="0"/>
              </a:rPr>
              <a:t> derives from the investment in asthma care by addressing unwarranted variation; reducing waste, avoidable harm and avoidable symptoms </a:t>
            </a:r>
            <a:endParaRPr lang="en-US" dirty="0">
              <a:latin typeface="Arial" panose="020B0604020202020204" pitchFamily="34" charset="0"/>
              <a:cs typeface="Arial" panose="020B0604020202020204" pitchFamily="34" charset="0"/>
            </a:endParaRP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8921335" y="204743"/>
            <a:ext cx="2661065" cy="1083210"/>
          </a:xfrm>
          <a:prstGeom prst="rect">
            <a:avLst/>
          </a:prstGeom>
        </p:spPr>
      </p:pic>
      <p:sp>
        <p:nvSpPr>
          <p:cNvPr id="7" name="Title 1">
            <a:extLst>
              <a:ext uri="{FF2B5EF4-FFF2-40B4-BE49-F238E27FC236}">
                <a16:creationId xmlns:a16="http://schemas.microsoft.com/office/drawing/2014/main" xmlns="" id="{EAF8EDEC-AE24-4BBD-BBCB-51E95DCCECF0}"/>
              </a:ext>
            </a:extLst>
          </p:cNvPr>
          <p:cNvSpPr txBox="1">
            <a:spLocks/>
          </p:cNvSpPr>
          <p:nvPr/>
        </p:nvSpPr>
        <p:spPr>
          <a:xfrm>
            <a:off x="609601" y="274638"/>
            <a:ext cx="8846456" cy="1143000"/>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pPr marL="0" marR="0" lvl="0" indent="0" algn="l" defTabSz="457200" rtl="0" eaLnBrk="1" fontAlgn="auto" latinLnBrk="0" hangingPunct="1">
              <a:lnSpc>
                <a:spcPts val="3800"/>
              </a:lnSpc>
              <a:spcBef>
                <a:spcPct val="0"/>
              </a:spcBef>
              <a:spcAft>
                <a:spcPts val="0"/>
              </a:spcAft>
              <a:buClrTx/>
              <a:buSzTx/>
              <a:buFontTx/>
              <a:buNone/>
              <a:tabLst/>
              <a:defRPr/>
            </a:pPr>
            <a:r>
              <a:rPr kumimoji="0" lang="en-GB" sz="3200" b="1" i="0" u="none" strike="noStrike" kern="1200" cap="none" spc="-100" normalizeH="0" baseline="0" noProof="0" dirty="0">
                <a:ln>
                  <a:noFill/>
                </a:ln>
                <a:solidFill>
                  <a:srgbClr val="299D37"/>
                </a:solidFill>
                <a:effectLst/>
                <a:uLnTx/>
                <a:uFillTx/>
                <a:latin typeface="Arial"/>
                <a:ea typeface=""/>
                <a:cs typeface="Helvetica"/>
              </a:rPr>
              <a:t>What is Right </a:t>
            </a:r>
            <a:r>
              <a:rPr lang="en-GB" sz="3200" dirty="0">
                <a:solidFill>
                  <a:srgbClr val="299D37"/>
                </a:solidFill>
                <a:latin typeface="Arial"/>
                <a:ea typeface=""/>
              </a:rPr>
              <a:t>C</a:t>
            </a:r>
            <a:r>
              <a:rPr kumimoji="0" lang="en-GB" sz="3200" b="1" i="0" u="none" strike="noStrike" kern="1200" cap="none" spc="-100" normalizeH="0" baseline="0" noProof="0" dirty="0">
                <a:ln>
                  <a:noFill/>
                </a:ln>
                <a:solidFill>
                  <a:srgbClr val="299D37"/>
                </a:solidFill>
                <a:effectLst/>
                <a:uLnTx/>
                <a:uFillTx/>
                <a:latin typeface="Arial"/>
                <a:ea typeface=""/>
                <a:cs typeface="Helvetica"/>
              </a:rPr>
              <a:t>are?</a:t>
            </a:r>
            <a:r>
              <a:rPr kumimoji="0" lang="en-GB" sz="3200" b="1" i="0" u="none" strike="noStrike" kern="1200" cap="none" spc="-100" normalizeH="0" noProof="0" dirty="0">
                <a:ln>
                  <a:noFill/>
                </a:ln>
                <a:solidFill>
                  <a:srgbClr val="299D37"/>
                </a:solidFill>
                <a:effectLst/>
                <a:uLnTx/>
                <a:uFillTx/>
                <a:latin typeface="Arial"/>
                <a:ea typeface=""/>
                <a:cs typeface="Helvetica"/>
              </a:rPr>
              <a:t>  </a:t>
            </a:r>
          </a:p>
          <a:p>
            <a:pPr marL="0" marR="0" lvl="0" indent="0" algn="l" defTabSz="457200" rtl="0" eaLnBrk="1" fontAlgn="auto" latinLnBrk="0" hangingPunct="1">
              <a:lnSpc>
                <a:spcPts val="3800"/>
              </a:lnSpc>
              <a:spcBef>
                <a:spcPct val="0"/>
              </a:spcBef>
              <a:spcAft>
                <a:spcPts val="0"/>
              </a:spcAft>
              <a:buClrTx/>
              <a:buSzTx/>
              <a:buFontTx/>
              <a:buNone/>
              <a:tabLst/>
              <a:defRPr/>
            </a:pPr>
            <a:r>
              <a:rPr kumimoji="0" lang="en-GB" sz="3200" b="1" i="0" u="none" strike="noStrike" kern="1200" cap="none" spc="-100" normalizeH="0" noProof="0" dirty="0">
                <a:ln>
                  <a:noFill/>
                </a:ln>
                <a:solidFill>
                  <a:srgbClr val="299D37"/>
                </a:solidFill>
                <a:effectLst/>
                <a:uLnTx/>
                <a:uFillTx/>
                <a:latin typeface="Arial"/>
                <a:ea typeface=""/>
                <a:cs typeface="Helvetica"/>
              </a:rPr>
              <a:t>Our working definitions</a:t>
            </a:r>
            <a:endParaRPr kumimoji="0" lang="en-GB" sz="3200" b="1" i="0" u="none" strike="noStrike" kern="1200" cap="none" spc="-100" normalizeH="0" baseline="0" noProof="0" dirty="0">
              <a:ln>
                <a:noFill/>
              </a:ln>
              <a:solidFill>
                <a:srgbClr val="299D37"/>
              </a:solidFill>
              <a:effectLst/>
              <a:uLnTx/>
              <a:uFillTx/>
              <a:latin typeface="Arial"/>
              <a:ea typeface=""/>
              <a:cs typeface="Helvetica"/>
            </a:endParaRPr>
          </a:p>
        </p:txBody>
      </p:sp>
    </p:spTree>
    <p:extLst>
      <p:ext uri="{BB962C8B-B14F-4D97-AF65-F5344CB8AC3E}">
        <p14:creationId xmlns:p14="http://schemas.microsoft.com/office/powerpoint/2010/main" xmlns="" val="47943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B3CD2C-FA10-4B3C-9523-D577D39708D8}"/>
              </a:ext>
            </a:extLst>
          </p:cNvPr>
          <p:cNvSpPr>
            <a:spLocks noGrp="1"/>
          </p:cNvSpPr>
          <p:nvPr>
            <p:ph type="title"/>
          </p:nvPr>
        </p:nvSpPr>
        <p:spPr/>
        <p:txBody>
          <a:bodyPr/>
          <a:lstStyle/>
          <a:p>
            <a:r>
              <a:rPr lang="en-GB" sz="3200" dirty="0"/>
              <a:t>Our case for change</a:t>
            </a:r>
          </a:p>
        </p:txBody>
      </p:sp>
      <p:sp>
        <p:nvSpPr>
          <p:cNvPr id="3" name="Content Placeholder 2">
            <a:extLst>
              <a:ext uri="{FF2B5EF4-FFF2-40B4-BE49-F238E27FC236}">
                <a16:creationId xmlns:a16="http://schemas.microsoft.com/office/drawing/2014/main" xmlns="" id="{98595019-66E9-4E7B-9692-F63F6B2497BD}"/>
              </a:ext>
            </a:extLst>
          </p:cNvPr>
          <p:cNvSpPr>
            <a:spLocks noGrp="1"/>
          </p:cNvSpPr>
          <p:nvPr>
            <p:ph idx="1"/>
          </p:nvPr>
        </p:nvSpPr>
        <p:spPr>
          <a:xfrm>
            <a:off x="609600" y="1988128"/>
            <a:ext cx="10972800" cy="4525963"/>
          </a:xfrm>
          <a:ln>
            <a:noFill/>
          </a:ln>
        </p:spPr>
        <p:txBody>
          <a:bodyPr>
            <a:normAutofit fontScale="92500" lnSpcReduction="20000"/>
          </a:bodyPr>
          <a:lstStyle/>
          <a:p>
            <a:pPr marL="0" indent="0">
              <a:buClrTx/>
              <a:buNone/>
            </a:pPr>
            <a:r>
              <a:rPr lang="en-GB" dirty="0"/>
              <a:t>“It is time to refocus attention on asthma because the total burden of disease in terms of quality of life is high yet avoidable and there is significant unwarranted variation and waste.  </a:t>
            </a:r>
            <a:br>
              <a:rPr lang="en-GB" dirty="0"/>
            </a:br>
            <a:r>
              <a:rPr lang="en-GB" dirty="0"/>
              <a:t/>
            </a:r>
            <a:br>
              <a:rPr lang="en-GB" dirty="0"/>
            </a:br>
            <a:r>
              <a:rPr lang="en-GB" dirty="0"/>
              <a:t>Only ≅ 40% of people take their prescribed treatment</a:t>
            </a:r>
            <a:br>
              <a:rPr lang="en-GB" dirty="0"/>
            </a:br>
            <a:r>
              <a:rPr lang="en-GB" dirty="0"/>
              <a:t>Of whom only ≅ 30% then use it right </a:t>
            </a:r>
          </a:p>
          <a:p>
            <a:pPr marL="0" indent="0">
              <a:buClrTx/>
              <a:buNone/>
            </a:pPr>
            <a:r>
              <a:rPr lang="en-GB" dirty="0"/>
              <a:t>So only ≅12% are taking the right treatment right</a:t>
            </a:r>
            <a:br>
              <a:rPr lang="en-GB" dirty="0"/>
            </a:br>
            <a:endParaRPr lang="en-GB" dirty="0"/>
          </a:p>
          <a:p>
            <a:pPr marL="0" indent="0">
              <a:buClrTx/>
              <a:buNone/>
            </a:pPr>
            <a:r>
              <a:rPr lang="en-GB" dirty="0"/>
              <a:t>Therefore the value of investment is severely compromised.”</a:t>
            </a:r>
          </a:p>
          <a:p>
            <a:pPr marL="0" indent="0">
              <a:buClrTx/>
              <a:buNone/>
            </a:pPr>
            <a:endParaRPr lang="en-GB" dirty="0"/>
          </a:p>
          <a:p>
            <a:pPr marL="0" indent="0">
              <a:buClrTx/>
              <a:buNone/>
            </a:pPr>
            <a:r>
              <a:rPr lang="en-GB" sz="1800" dirty="0"/>
              <a:t>BTS/SIGN Asthma 2016</a:t>
            </a:r>
          </a:p>
          <a:p>
            <a:pPr marL="0" indent="0">
              <a:buClrTx/>
              <a:buNone/>
            </a:pPr>
            <a:r>
              <a:rPr lang="en-GB" sz="1700" dirty="0" err="1"/>
              <a:t>Chrystyn</a:t>
            </a:r>
            <a:r>
              <a:rPr lang="en-GB" sz="1700" dirty="0"/>
              <a:t>, H., et al. (2017). "Device errors in asthma and COPD: systematic literature review and meta-analysis." NPJ Prim Care </a:t>
            </a:r>
            <a:r>
              <a:rPr lang="en-GB" sz="1700" dirty="0" err="1"/>
              <a:t>Respir</a:t>
            </a:r>
            <a:r>
              <a:rPr lang="en-GB" sz="1700" dirty="0"/>
              <a:t> Med 27(1): 22</a:t>
            </a:r>
          </a:p>
          <a:p>
            <a:pPr marL="0" indent="0">
              <a:buClrTx/>
              <a:buNone/>
            </a:pPr>
            <a:endParaRPr lang="en-GB" dirty="0"/>
          </a:p>
        </p:txBody>
      </p:sp>
    </p:spTree>
    <p:extLst>
      <p:ext uri="{BB962C8B-B14F-4D97-AF65-F5344CB8AC3E}">
        <p14:creationId xmlns:p14="http://schemas.microsoft.com/office/powerpoint/2010/main" xmlns="" val="483583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4571D8-F615-40A3-9B64-F5F644554FBB}"/>
              </a:ext>
            </a:extLst>
          </p:cNvPr>
          <p:cNvSpPr>
            <a:spLocks noGrp="1"/>
          </p:cNvSpPr>
          <p:nvPr>
            <p:ph type="title"/>
          </p:nvPr>
        </p:nvSpPr>
        <p:spPr/>
        <p:txBody>
          <a:bodyPr/>
          <a:lstStyle/>
          <a:p>
            <a:r>
              <a:rPr lang="en-GB" sz="3200" dirty="0"/>
              <a:t>Aim</a:t>
            </a:r>
          </a:p>
        </p:txBody>
      </p:sp>
      <p:sp>
        <p:nvSpPr>
          <p:cNvPr id="3" name="Content Placeholder 2">
            <a:extLst>
              <a:ext uri="{FF2B5EF4-FFF2-40B4-BE49-F238E27FC236}">
                <a16:creationId xmlns:a16="http://schemas.microsoft.com/office/drawing/2014/main" xmlns="" id="{9601D46B-54C2-4039-B860-E52E7A5BD04D}"/>
              </a:ext>
            </a:extLst>
          </p:cNvPr>
          <p:cNvSpPr>
            <a:spLocks noGrp="1"/>
          </p:cNvSpPr>
          <p:nvPr>
            <p:ph idx="1"/>
          </p:nvPr>
        </p:nvSpPr>
        <p:spPr>
          <a:xfrm>
            <a:off x="609601" y="1626390"/>
            <a:ext cx="5486399" cy="4525963"/>
          </a:xfrm>
          <a:solidFill>
            <a:schemeClr val="tx1"/>
          </a:solidFill>
          <a:ln>
            <a:solidFill>
              <a:schemeClr val="accent1"/>
            </a:solidFill>
          </a:ln>
        </p:spPr>
        <p:txBody>
          <a:bodyPr>
            <a:normAutofit/>
          </a:bodyPr>
          <a:lstStyle/>
          <a:p>
            <a:pPr marL="0" indent="0">
              <a:buNone/>
            </a:pPr>
            <a:r>
              <a:rPr lang="en-GB" sz="2400" dirty="0">
                <a:solidFill>
                  <a:schemeClr val="bg1"/>
                </a:solidFill>
              </a:rPr>
              <a:t>To sort asthma care once and for all for the person with asthma and for the healthcare system so that there is no unwarranted variation, and no avoidable waste or harm*.</a:t>
            </a:r>
            <a:br>
              <a:rPr lang="en-GB" sz="2400" dirty="0">
                <a:solidFill>
                  <a:schemeClr val="bg1"/>
                </a:solidFill>
              </a:rPr>
            </a:br>
            <a:r>
              <a:rPr lang="en-GB" sz="2400" dirty="0">
                <a:solidFill>
                  <a:schemeClr val="bg1"/>
                </a:solidFill>
              </a:rPr>
              <a:t/>
            </a:r>
            <a:br>
              <a:rPr lang="en-GB" sz="2400" dirty="0">
                <a:solidFill>
                  <a:schemeClr val="bg1"/>
                </a:solidFill>
              </a:rPr>
            </a:br>
            <a:r>
              <a:rPr lang="en-GB" sz="2400" i="1" dirty="0">
                <a:solidFill>
                  <a:schemeClr val="bg1"/>
                </a:solidFill>
              </a:rPr>
              <a:t>That is</a:t>
            </a:r>
            <a:endParaRPr lang="en-GB" sz="2400" dirty="0">
              <a:solidFill>
                <a:schemeClr val="bg1"/>
              </a:solidFill>
            </a:endParaRPr>
          </a:p>
          <a:p>
            <a:pPr marL="0" indent="0">
              <a:buNone/>
            </a:pPr>
            <a:r>
              <a:rPr lang="en-GB" sz="2400" dirty="0">
                <a:solidFill>
                  <a:schemeClr val="bg1"/>
                </a:solidFill>
              </a:rPr>
              <a:t>We can and should do better by getting it right first time!</a:t>
            </a:r>
          </a:p>
        </p:txBody>
      </p:sp>
      <p:sp>
        <p:nvSpPr>
          <p:cNvPr id="4" name="Title 1">
            <a:extLst>
              <a:ext uri="{FF2B5EF4-FFF2-40B4-BE49-F238E27FC236}">
                <a16:creationId xmlns:a16="http://schemas.microsoft.com/office/drawing/2014/main" xmlns="" id="{603D68C2-C34A-467E-9B11-914F4768B348}"/>
              </a:ext>
            </a:extLst>
          </p:cNvPr>
          <p:cNvSpPr txBox="1">
            <a:spLocks/>
          </p:cNvSpPr>
          <p:nvPr/>
        </p:nvSpPr>
        <p:spPr>
          <a:xfrm>
            <a:off x="6736080" y="280790"/>
            <a:ext cx="6937393" cy="1143000"/>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r>
              <a:rPr lang="en-GB" sz="3200" dirty="0"/>
              <a:t>Scope</a:t>
            </a:r>
          </a:p>
        </p:txBody>
      </p:sp>
      <p:sp>
        <p:nvSpPr>
          <p:cNvPr id="5" name="Content Placeholder 2">
            <a:extLst>
              <a:ext uri="{FF2B5EF4-FFF2-40B4-BE49-F238E27FC236}">
                <a16:creationId xmlns:a16="http://schemas.microsoft.com/office/drawing/2014/main" xmlns="" id="{96776A4F-69F4-402D-B804-3565361C52FC}"/>
              </a:ext>
            </a:extLst>
          </p:cNvPr>
          <p:cNvSpPr txBox="1">
            <a:spLocks/>
          </p:cNvSpPr>
          <p:nvPr/>
        </p:nvSpPr>
        <p:spPr>
          <a:xfrm>
            <a:off x="6736080" y="1626389"/>
            <a:ext cx="4653970" cy="4525963"/>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dirty="0"/>
              <a:t>The pathway from the first time someone (adult or parent) is offered a SABA, wherever that is, through to all possibilities (existing and new) for review. </a:t>
            </a:r>
            <a:br>
              <a:rPr lang="en-GB" dirty="0"/>
            </a:br>
            <a:endParaRPr lang="en-US" dirty="0"/>
          </a:p>
          <a:p>
            <a:pPr marL="0" indent="0">
              <a:buNone/>
            </a:pPr>
            <a:r>
              <a:rPr lang="en-US" b="1" dirty="0"/>
              <a:t>Phase 1: SABA use</a:t>
            </a:r>
          </a:p>
        </p:txBody>
      </p:sp>
      <p:sp>
        <p:nvSpPr>
          <p:cNvPr id="6" name="TextBox 5"/>
          <p:cNvSpPr txBox="1"/>
          <p:nvPr/>
        </p:nvSpPr>
        <p:spPr>
          <a:xfrm>
            <a:off x="609600" y="6378527"/>
            <a:ext cx="10410091" cy="646331"/>
          </a:xfrm>
          <a:prstGeom prst="rect">
            <a:avLst/>
          </a:prstGeom>
          <a:noFill/>
        </p:spPr>
        <p:txBody>
          <a:bodyPr wrap="square" rtlCol="0">
            <a:spAutoFit/>
          </a:bodyPr>
          <a:lstStyle/>
          <a:p>
            <a:r>
              <a:rPr lang="en-US" dirty="0"/>
              <a:t>*</a:t>
            </a:r>
            <a:r>
              <a:rPr lang="en-GB" dirty="0"/>
              <a:t>waste is waste of human, financial, health facility, energy and pharmacological assets.</a:t>
            </a:r>
            <a:r>
              <a:rPr lang="en-GB" dirty="0">
                <a:solidFill>
                  <a:schemeClr val="bg1"/>
                </a:solidFill>
              </a:rPr>
              <a:t/>
            </a:r>
            <a:br>
              <a:rPr lang="en-GB" dirty="0">
                <a:solidFill>
                  <a:schemeClr val="bg1"/>
                </a:solidFill>
              </a:rPr>
            </a:br>
            <a:endParaRPr lang="en-US" dirty="0"/>
          </a:p>
        </p:txBody>
      </p:sp>
    </p:spTree>
    <p:extLst>
      <p:ext uri="{BB962C8B-B14F-4D97-AF65-F5344CB8AC3E}">
        <p14:creationId xmlns:p14="http://schemas.microsoft.com/office/powerpoint/2010/main" xmlns="" val="1503915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85BF4B-A387-4FA4-95DF-45D7926A4086}"/>
              </a:ext>
            </a:extLst>
          </p:cNvPr>
          <p:cNvSpPr>
            <a:spLocks noGrp="1"/>
          </p:cNvSpPr>
          <p:nvPr>
            <p:ph type="title"/>
          </p:nvPr>
        </p:nvSpPr>
        <p:spPr>
          <a:xfrm>
            <a:off x="609601" y="274638"/>
            <a:ext cx="7786254" cy="1143000"/>
          </a:xfrm>
        </p:spPr>
        <p:txBody>
          <a:bodyPr/>
          <a:lstStyle/>
          <a:p>
            <a:r>
              <a:rPr lang="en-GB" sz="3200" dirty="0"/>
              <a:t>What is the best single measure for our aim?</a:t>
            </a:r>
          </a:p>
        </p:txBody>
      </p:sp>
      <p:sp>
        <p:nvSpPr>
          <p:cNvPr id="3" name="Content Placeholder 2">
            <a:extLst>
              <a:ext uri="{FF2B5EF4-FFF2-40B4-BE49-F238E27FC236}">
                <a16:creationId xmlns:a16="http://schemas.microsoft.com/office/drawing/2014/main" xmlns="" id="{FF55D3A4-943F-43A1-9F74-16D574A6E986}"/>
              </a:ext>
            </a:extLst>
          </p:cNvPr>
          <p:cNvSpPr>
            <a:spLocks noGrp="1"/>
          </p:cNvSpPr>
          <p:nvPr>
            <p:ph idx="1"/>
          </p:nvPr>
        </p:nvSpPr>
        <p:spPr>
          <a:xfrm>
            <a:off x="609601" y="1839898"/>
            <a:ext cx="11286835" cy="4525963"/>
          </a:xfrm>
        </p:spPr>
        <p:txBody>
          <a:bodyPr/>
          <a:lstStyle/>
          <a:p>
            <a:pPr>
              <a:buClrTx/>
            </a:pPr>
            <a:r>
              <a:rPr lang="en-GB" dirty="0"/>
              <a:t>A shift in the practice average ratio of </a:t>
            </a:r>
            <a:r>
              <a:rPr lang="en-GB" dirty="0" err="1"/>
              <a:t>reliever:inhaled</a:t>
            </a:r>
            <a:r>
              <a:rPr lang="en-GB" dirty="0"/>
              <a:t> corticosteroid inhalers prescribed in a year, where the ideal ratio is 1:6  but is currently more likely to be 2:1</a:t>
            </a:r>
            <a:br>
              <a:rPr lang="en-GB" dirty="0"/>
            </a:br>
            <a:endParaRPr lang="en-GB" dirty="0"/>
          </a:p>
          <a:p>
            <a:pPr>
              <a:buClrTx/>
            </a:pPr>
            <a:r>
              <a:rPr lang="en-GB" dirty="0"/>
              <a:t>But we couldn’t do that in 8 months, so</a:t>
            </a:r>
            <a:r>
              <a:rPr lang="mr-IN" dirty="0"/>
              <a:t>…</a:t>
            </a:r>
            <a:r>
              <a:rPr lang="en-GB" dirty="0"/>
              <a:t>.</a:t>
            </a:r>
            <a:endParaRPr lang="en-US" dirty="0"/>
          </a:p>
          <a:p>
            <a:pPr>
              <a:buClrTx/>
            </a:pPr>
            <a:endParaRPr lang="en-GB" dirty="0"/>
          </a:p>
        </p:txBody>
      </p:sp>
    </p:spTree>
    <p:extLst>
      <p:ext uri="{BB962C8B-B14F-4D97-AF65-F5344CB8AC3E}">
        <p14:creationId xmlns:p14="http://schemas.microsoft.com/office/powerpoint/2010/main" xmlns="" val="2040343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8CDC9E-54DB-4AB8-B30C-F7F7FB22BC75}"/>
              </a:ext>
            </a:extLst>
          </p:cNvPr>
          <p:cNvSpPr>
            <a:spLocks noGrp="1"/>
          </p:cNvSpPr>
          <p:nvPr>
            <p:ph type="title"/>
          </p:nvPr>
        </p:nvSpPr>
        <p:spPr>
          <a:xfrm>
            <a:off x="690936" y="-69410"/>
            <a:ext cx="6937393" cy="1143000"/>
          </a:xfrm>
        </p:spPr>
        <p:txBody>
          <a:bodyPr/>
          <a:lstStyle/>
          <a:p>
            <a:r>
              <a:rPr lang="en-GB" sz="3200" dirty="0"/>
              <a:t>Getting our social movement going</a:t>
            </a:r>
          </a:p>
        </p:txBody>
      </p:sp>
      <p:cxnSp>
        <p:nvCxnSpPr>
          <p:cNvPr id="8" name="Straight Arrow Connector 7">
            <a:extLst>
              <a:ext uri="{FF2B5EF4-FFF2-40B4-BE49-F238E27FC236}">
                <a16:creationId xmlns:a16="http://schemas.microsoft.com/office/drawing/2014/main" xmlns="" id="{36D15F9D-F25A-43B7-B33A-00A3F5D0A080}"/>
              </a:ext>
            </a:extLst>
          </p:cNvPr>
          <p:cNvCxnSpPr>
            <a:cxnSpLocks/>
          </p:cNvCxnSpPr>
          <p:nvPr/>
        </p:nvCxnSpPr>
        <p:spPr>
          <a:xfrm>
            <a:off x="690936" y="1313629"/>
            <a:ext cx="11287864" cy="52083"/>
          </a:xfrm>
          <a:prstGeom prst="straightConnector1">
            <a:avLst/>
          </a:prstGeom>
          <a:noFill/>
          <a:ln w="31750" cap="flat" cmpd="sng" algn="ctr">
            <a:solidFill>
              <a:sysClr val="windowText" lastClr="000000"/>
            </a:solidFill>
            <a:prstDash val="solid"/>
            <a:miter lim="800000"/>
            <a:tailEnd type="triangle"/>
          </a:ln>
          <a:effectLst/>
        </p:spPr>
      </p:cxnSp>
      <p:sp>
        <p:nvSpPr>
          <p:cNvPr id="10" name="Rectangle: Rounded Corners 9">
            <a:extLst>
              <a:ext uri="{FF2B5EF4-FFF2-40B4-BE49-F238E27FC236}">
                <a16:creationId xmlns:a16="http://schemas.microsoft.com/office/drawing/2014/main" xmlns="" id="{76647C87-DE2E-459A-A482-081D0B547C27}"/>
              </a:ext>
            </a:extLst>
          </p:cNvPr>
          <p:cNvSpPr/>
          <p:nvPr/>
        </p:nvSpPr>
        <p:spPr>
          <a:xfrm>
            <a:off x="349369" y="2096006"/>
            <a:ext cx="1248611" cy="786319"/>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Steering Group formed and meets</a:t>
            </a:r>
          </a:p>
        </p:txBody>
      </p:sp>
      <p:sp>
        <p:nvSpPr>
          <p:cNvPr id="11" name="Rectangle: Rounded Corners 10">
            <a:extLst>
              <a:ext uri="{FF2B5EF4-FFF2-40B4-BE49-F238E27FC236}">
                <a16:creationId xmlns:a16="http://schemas.microsoft.com/office/drawing/2014/main" xmlns="" id="{56E12E7B-A775-43BE-9464-8B6A76F481A2}"/>
              </a:ext>
            </a:extLst>
          </p:cNvPr>
          <p:cNvSpPr/>
          <p:nvPr/>
        </p:nvSpPr>
        <p:spPr>
          <a:xfrm>
            <a:off x="2265858" y="2150473"/>
            <a:ext cx="1209576" cy="627492"/>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National Champions Identified</a:t>
            </a:r>
          </a:p>
        </p:txBody>
      </p:sp>
      <p:sp>
        <p:nvSpPr>
          <p:cNvPr id="12" name="Rectangle: Rounded Corners 11">
            <a:extLst>
              <a:ext uri="{FF2B5EF4-FFF2-40B4-BE49-F238E27FC236}">
                <a16:creationId xmlns:a16="http://schemas.microsoft.com/office/drawing/2014/main" xmlns="" id="{0A5D5C1B-6CDF-4D86-AEA7-189DD37F30C1}"/>
              </a:ext>
            </a:extLst>
          </p:cNvPr>
          <p:cNvSpPr/>
          <p:nvPr/>
        </p:nvSpPr>
        <p:spPr>
          <a:xfrm>
            <a:off x="1677880" y="2882325"/>
            <a:ext cx="873131" cy="642109"/>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Delivery Team meeting</a:t>
            </a:r>
            <a:endParaRPr lang="en-GB" sz="1100" kern="0" dirty="0">
              <a:solidFill>
                <a:prstClr val="white"/>
              </a:solidFill>
              <a:latin typeface="Calibri" panose="020F0502020204030204"/>
            </a:endParaRPr>
          </a:p>
        </p:txBody>
      </p:sp>
      <p:cxnSp>
        <p:nvCxnSpPr>
          <p:cNvPr id="16" name="Straight Arrow Connector 15">
            <a:extLst>
              <a:ext uri="{FF2B5EF4-FFF2-40B4-BE49-F238E27FC236}">
                <a16:creationId xmlns:a16="http://schemas.microsoft.com/office/drawing/2014/main" xmlns="" id="{3C79F316-8DE6-4339-BE29-404E45F2E662}"/>
              </a:ext>
            </a:extLst>
          </p:cNvPr>
          <p:cNvCxnSpPr>
            <a:cxnSpLocks/>
          </p:cNvCxnSpPr>
          <p:nvPr/>
        </p:nvCxnSpPr>
        <p:spPr>
          <a:xfrm flipV="1">
            <a:off x="2625342" y="3186878"/>
            <a:ext cx="1019409" cy="12792"/>
          </a:xfrm>
          <a:prstGeom prst="straightConnector1">
            <a:avLst/>
          </a:prstGeom>
          <a:noFill/>
          <a:ln w="31750" cap="flat" cmpd="sng" algn="ctr">
            <a:solidFill>
              <a:sysClr val="windowText" lastClr="000000"/>
            </a:solidFill>
            <a:prstDash val="solid"/>
            <a:miter lim="800000"/>
            <a:tailEnd type="triangle"/>
          </a:ln>
          <a:effectLst/>
        </p:spPr>
      </p:cxnSp>
      <p:cxnSp>
        <p:nvCxnSpPr>
          <p:cNvPr id="18" name="Straight Arrow Connector 17">
            <a:extLst>
              <a:ext uri="{FF2B5EF4-FFF2-40B4-BE49-F238E27FC236}">
                <a16:creationId xmlns:a16="http://schemas.microsoft.com/office/drawing/2014/main" xmlns="" id="{90223C6E-0DAA-4B38-BFB0-D8CF94260962}"/>
              </a:ext>
            </a:extLst>
          </p:cNvPr>
          <p:cNvCxnSpPr>
            <a:cxnSpLocks/>
          </p:cNvCxnSpPr>
          <p:nvPr/>
        </p:nvCxnSpPr>
        <p:spPr>
          <a:xfrm>
            <a:off x="5955849" y="3197161"/>
            <a:ext cx="411688" cy="0"/>
          </a:xfrm>
          <a:prstGeom prst="straightConnector1">
            <a:avLst/>
          </a:prstGeom>
          <a:noFill/>
          <a:ln w="31750" cap="flat" cmpd="sng" algn="ctr">
            <a:solidFill>
              <a:sysClr val="windowText" lastClr="000000"/>
            </a:solidFill>
            <a:prstDash val="solid"/>
            <a:miter lim="800000"/>
            <a:tailEnd type="triangle"/>
          </a:ln>
          <a:effectLst/>
        </p:spPr>
      </p:cxnSp>
      <p:sp>
        <p:nvSpPr>
          <p:cNvPr id="19" name="Rectangle: Rounded Corners 18">
            <a:extLst>
              <a:ext uri="{FF2B5EF4-FFF2-40B4-BE49-F238E27FC236}">
                <a16:creationId xmlns:a16="http://schemas.microsoft.com/office/drawing/2014/main" xmlns="" id="{C9608673-41DF-4D8D-8338-AD9E4574D1BC}"/>
              </a:ext>
            </a:extLst>
          </p:cNvPr>
          <p:cNvSpPr/>
          <p:nvPr/>
        </p:nvSpPr>
        <p:spPr>
          <a:xfrm>
            <a:off x="8163885" y="3174616"/>
            <a:ext cx="1039830" cy="421677"/>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Symposium</a:t>
            </a:r>
          </a:p>
        </p:txBody>
      </p:sp>
      <p:sp>
        <p:nvSpPr>
          <p:cNvPr id="20" name="Rectangle: Rounded Corners 19">
            <a:extLst>
              <a:ext uri="{FF2B5EF4-FFF2-40B4-BE49-F238E27FC236}">
                <a16:creationId xmlns:a16="http://schemas.microsoft.com/office/drawing/2014/main" xmlns="" id="{91D6E56A-A5D4-4DF5-BC25-92F0F8814A8E}"/>
              </a:ext>
            </a:extLst>
          </p:cNvPr>
          <p:cNvSpPr/>
          <p:nvPr/>
        </p:nvSpPr>
        <p:spPr>
          <a:xfrm>
            <a:off x="4304682" y="3928835"/>
            <a:ext cx="1232517"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800" kern="0" dirty="0">
                <a:solidFill>
                  <a:prstClr val="white"/>
                </a:solidFill>
                <a:latin typeface="Calibri" panose="020F0502020204030204"/>
              </a:rPr>
              <a:t>National Steering Group Stakeholder</a:t>
            </a:r>
          </a:p>
          <a:p>
            <a:pPr algn="ctr" defTabSz="348386"/>
            <a:r>
              <a:rPr lang="en-GB" sz="800" kern="0" dirty="0">
                <a:solidFill>
                  <a:prstClr val="white"/>
                </a:solidFill>
                <a:latin typeface="Calibri" panose="020F0502020204030204"/>
              </a:rPr>
              <a:t>Mapping </a:t>
            </a:r>
          </a:p>
          <a:p>
            <a:pPr algn="ctr" defTabSz="348386"/>
            <a:r>
              <a:rPr lang="en-GB" sz="800" kern="0" dirty="0">
                <a:solidFill>
                  <a:prstClr val="white"/>
                </a:solidFill>
                <a:latin typeface="Calibri" panose="020F0502020204030204"/>
              </a:rPr>
              <a:t> Invitation UK</a:t>
            </a:r>
          </a:p>
        </p:txBody>
      </p:sp>
      <p:sp>
        <p:nvSpPr>
          <p:cNvPr id="21" name="Rectangle: Rounded Corners 20">
            <a:extLst>
              <a:ext uri="{FF2B5EF4-FFF2-40B4-BE49-F238E27FC236}">
                <a16:creationId xmlns:a16="http://schemas.microsoft.com/office/drawing/2014/main" xmlns="" id="{5B29BBCC-9D09-4AF9-ABB2-BBF64F63DA60}"/>
              </a:ext>
            </a:extLst>
          </p:cNvPr>
          <p:cNvSpPr/>
          <p:nvPr/>
        </p:nvSpPr>
        <p:spPr>
          <a:xfrm>
            <a:off x="4298917" y="5764329"/>
            <a:ext cx="1235553"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800" kern="0" dirty="0">
                <a:solidFill>
                  <a:prstClr val="white"/>
                </a:solidFill>
                <a:latin typeface="Calibri" panose="020F0502020204030204"/>
              </a:rPr>
              <a:t>National Steering Group Stakeholder</a:t>
            </a:r>
          </a:p>
          <a:p>
            <a:pPr algn="ctr" defTabSz="348386"/>
            <a:r>
              <a:rPr lang="en-GB" sz="800" kern="0" dirty="0">
                <a:solidFill>
                  <a:prstClr val="white"/>
                </a:solidFill>
                <a:latin typeface="Calibri" panose="020F0502020204030204"/>
              </a:rPr>
              <a:t>Mapping  </a:t>
            </a:r>
          </a:p>
          <a:p>
            <a:pPr algn="ctr" defTabSz="348386"/>
            <a:r>
              <a:rPr lang="en-GB" sz="800" kern="0" dirty="0">
                <a:solidFill>
                  <a:prstClr val="white"/>
                </a:solidFill>
                <a:latin typeface="Calibri" panose="020F0502020204030204"/>
              </a:rPr>
              <a:t> Invitation Spain </a:t>
            </a:r>
          </a:p>
        </p:txBody>
      </p:sp>
      <p:sp>
        <p:nvSpPr>
          <p:cNvPr id="22" name="Rectangle: Rounded Corners 21">
            <a:extLst>
              <a:ext uri="{FF2B5EF4-FFF2-40B4-BE49-F238E27FC236}">
                <a16:creationId xmlns:a16="http://schemas.microsoft.com/office/drawing/2014/main" xmlns="" id="{9EBF89CC-FAED-44AF-86D4-429C17EDDE96}"/>
              </a:ext>
            </a:extLst>
          </p:cNvPr>
          <p:cNvSpPr/>
          <p:nvPr/>
        </p:nvSpPr>
        <p:spPr>
          <a:xfrm>
            <a:off x="4317751" y="5145395"/>
            <a:ext cx="1235554"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800" kern="0" dirty="0">
                <a:solidFill>
                  <a:prstClr val="white"/>
                </a:solidFill>
                <a:latin typeface="Calibri" panose="020F0502020204030204"/>
              </a:rPr>
              <a:t>National Steering Group Stakeholder </a:t>
            </a:r>
          </a:p>
          <a:p>
            <a:pPr algn="ctr" defTabSz="348386"/>
            <a:r>
              <a:rPr lang="en-GB" sz="800" kern="0" dirty="0">
                <a:solidFill>
                  <a:prstClr val="white"/>
                </a:solidFill>
                <a:latin typeface="Calibri" panose="020F0502020204030204"/>
              </a:rPr>
              <a:t>Mapping </a:t>
            </a:r>
          </a:p>
          <a:p>
            <a:pPr algn="ctr" defTabSz="348386"/>
            <a:r>
              <a:rPr lang="en-GB" sz="800" kern="0" dirty="0">
                <a:solidFill>
                  <a:prstClr val="white"/>
                </a:solidFill>
                <a:latin typeface="Calibri" panose="020F0502020204030204"/>
              </a:rPr>
              <a:t> Invitation Canada </a:t>
            </a:r>
          </a:p>
        </p:txBody>
      </p:sp>
      <p:sp>
        <p:nvSpPr>
          <p:cNvPr id="23" name="Rectangle: Rounded Corners 22">
            <a:extLst>
              <a:ext uri="{FF2B5EF4-FFF2-40B4-BE49-F238E27FC236}">
                <a16:creationId xmlns:a16="http://schemas.microsoft.com/office/drawing/2014/main" xmlns="" id="{C73BF189-B978-4B03-A85F-7D42650ADBED}"/>
              </a:ext>
            </a:extLst>
          </p:cNvPr>
          <p:cNvSpPr/>
          <p:nvPr/>
        </p:nvSpPr>
        <p:spPr>
          <a:xfrm>
            <a:off x="4298107" y="4553668"/>
            <a:ext cx="1235554"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800" kern="0" dirty="0">
                <a:solidFill>
                  <a:prstClr val="white"/>
                </a:solidFill>
                <a:latin typeface="Calibri" panose="020F0502020204030204"/>
              </a:rPr>
              <a:t>National</a:t>
            </a:r>
            <a:r>
              <a:rPr lang="en-GB" sz="1100" kern="0" dirty="0">
                <a:solidFill>
                  <a:prstClr val="white"/>
                </a:solidFill>
                <a:latin typeface="Calibri" panose="020F0502020204030204"/>
              </a:rPr>
              <a:t> </a:t>
            </a:r>
            <a:r>
              <a:rPr lang="en-GB" sz="800" kern="0" dirty="0">
                <a:solidFill>
                  <a:prstClr val="white"/>
                </a:solidFill>
                <a:latin typeface="Calibri" panose="020F0502020204030204"/>
              </a:rPr>
              <a:t>Steering Group Stakeholder</a:t>
            </a:r>
          </a:p>
          <a:p>
            <a:pPr algn="ctr" defTabSz="348386"/>
            <a:r>
              <a:rPr lang="en-GB" sz="800" kern="0" dirty="0">
                <a:solidFill>
                  <a:prstClr val="white"/>
                </a:solidFill>
                <a:latin typeface="Calibri" panose="020F0502020204030204"/>
              </a:rPr>
              <a:t>Mapping  </a:t>
            </a:r>
          </a:p>
          <a:p>
            <a:pPr algn="ctr" defTabSz="348386"/>
            <a:r>
              <a:rPr lang="en-GB" sz="800" kern="0" dirty="0">
                <a:solidFill>
                  <a:prstClr val="white"/>
                </a:solidFill>
                <a:latin typeface="Calibri" panose="020F0502020204030204"/>
              </a:rPr>
              <a:t>Invitation Portugal</a:t>
            </a:r>
            <a:endParaRPr lang="en-GB" sz="900" kern="0" dirty="0">
              <a:solidFill>
                <a:prstClr val="white"/>
              </a:solidFill>
              <a:latin typeface="Calibri" panose="020F0502020204030204"/>
            </a:endParaRPr>
          </a:p>
        </p:txBody>
      </p:sp>
      <p:cxnSp>
        <p:nvCxnSpPr>
          <p:cNvPr id="24" name="Straight Arrow Connector 23">
            <a:extLst>
              <a:ext uri="{FF2B5EF4-FFF2-40B4-BE49-F238E27FC236}">
                <a16:creationId xmlns:a16="http://schemas.microsoft.com/office/drawing/2014/main" xmlns="" id="{0017F491-3530-48FA-B587-1883AD910845}"/>
              </a:ext>
            </a:extLst>
          </p:cNvPr>
          <p:cNvCxnSpPr>
            <a:cxnSpLocks/>
            <a:endCxn id="28" idx="1"/>
          </p:cNvCxnSpPr>
          <p:nvPr/>
        </p:nvCxnSpPr>
        <p:spPr>
          <a:xfrm>
            <a:off x="5537568" y="4177869"/>
            <a:ext cx="409308" cy="5065"/>
          </a:xfrm>
          <a:prstGeom prst="straightConnector1">
            <a:avLst/>
          </a:prstGeom>
          <a:noFill/>
          <a:ln w="31750" cap="flat" cmpd="sng" algn="ctr">
            <a:solidFill>
              <a:sysClr val="windowText" lastClr="000000"/>
            </a:solidFill>
            <a:prstDash val="solid"/>
            <a:miter lim="800000"/>
            <a:tailEnd type="triangle"/>
          </a:ln>
          <a:effectLst/>
        </p:spPr>
      </p:cxnSp>
      <p:sp>
        <p:nvSpPr>
          <p:cNvPr id="25" name="Rectangle: Rounded Corners 24">
            <a:extLst>
              <a:ext uri="{FF2B5EF4-FFF2-40B4-BE49-F238E27FC236}">
                <a16:creationId xmlns:a16="http://schemas.microsoft.com/office/drawing/2014/main" xmlns="" id="{7A03CB3D-DC77-4872-8510-70452A24E875}"/>
              </a:ext>
            </a:extLst>
          </p:cNvPr>
          <p:cNvSpPr/>
          <p:nvPr/>
        </p:nvSpPr>
        <p:spPr>
          <a:xfrm>
            <a:off x="5943017" y="5766076"/>
            <a:ext cx="705677" cy="508199"/>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National Design Charrette</a:t>
            </a:r>
          </a:p>
        </p:txBody>
      </p:sp>
      <p:sp>
        <p:nvSpPr>
          <p:cNvPr id="26" name="Rectangle: Rounded Corners 25">
            <a:extLst>
              <a:ext uri="{FF2B5EF4-FFF2-40B4-BE49-F238E27FC236}">
                <a16:creationId xmlns:a16="http://schemas.microsoft.com/office/drawing/2014/main" xmlns="" id="{A5F99FAF-3881-4996-8FD2-30FC3F826232}"/>
              </a:ext>
            </a:extLst>
          </p:cNvPr>
          <p:cNvSpPr/>
          <p:nvPr/>
        </p:nvSpPr>
        <p:spPr>
          <a:xfrm>
            <a:off x="5943017" y="5142887"/>
            <a:ext cx="735238" cy="508200"/>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National Design Charrette</a:t>
            </a:r>
          </a:p>
        </p:txBody>
      </p:sp>
      <p:sp>
        <p:nvSpPr>
          <p:cNvPr id="27" name="Rectangle: Rounded Corners 26">
            <a:extLst>
              <a:ext uri="{FF2B5EF4-FFF2-40B4-BE49-F238E27FC236}">
                <a16:creationId xmlns:a16="http://schemas.microsoft.com/office/drawing/2014/main" xmlns="" id="{88D65529-3052-4CB6-A2F7-7482AB5EB5CD}"/>
              </a:ext>
            </a:extLst>
          </p:cNvPr>
          <p:cNvSpPr/>
          <p:nvPr/>
        </p:nvSpPr>
        <p:spPr>
          <a:xfrm>
            <a:off x="5946876" y="4553668"/>
            <a:ext cx="705677" cy="508200"/>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National Design Charrette</a:t>
            </a:r>
          </a:p>
        </p:txBody>
      </p:sp>
      <p:sp>
        <p:nvSpPr>
          <p:cNvPr id="28" name="Rectangle: Rounded Corners 27">
            <a:extLst>
              <a:ext uri="{FF2B5EF4-FFF2-40B4-BE49-F238E27FC236}">
                <a16:creationId xmlns:a16="http://schemas.microsoft.com/office/drawing/2014/main" xmlns="" id="{AFC66212-6AE5-49D0-BB04-F256BC5611B2}"/>
              </a:ext>
            </a:extLst>
          </p:cNvPr>
          <p:cNvSpPr/>
          <p:nvPr/>
        </p:nvSpPr>
        <p:spPr>
          <a:xfrm>
            <a:off x="5946876" y="3927392"/>
            <a:ext cx="705677"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National Design Charrette</a:t>
            </a:r>
          </a:p>
        </p:txBody>
      </p:sp>
      <p:sp>
        <p:nvSpPr>
          <p:cNvPr id="29" name="Rectangle: Rounded Corners 28">
            <a:extLst>
              <a:ext uri="{FF2B5EF4-FFF2-40B4-BE49-F238E27FC236}">
                <a16:creationId xmlns:a16="http://schemas.microsoft.com/office/drawing/2014/main" xmlns="" id="{B66935B1-8AF8-45F7-9DB5-081BB09BD0CE}"/>
              </a:ext>
            </a:extLst>
          </p:cNvPr>
          <p:cNvSpPr/>
          <p:nvPr/>
        </p:nvSpPr>
        <p:spPr>
          <a:xfrm>
            <a:off x="7648846" y="3956944"/>
            <a:ext cx="705677" cy="481533"/>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Pilot Phase</a:t>
            </a:r>
          </a:p>
        </p:txBody>
      </p:sp>
      <p:sp>
        <p:nvSpPr>
          <p:cNvPr id="30" name="Rectangle: Rounded Corners 29">
            <a:extLst>
              <a:ext uri="{FF2B5EF4-FFF2-40B4-BE49-F238E27FC236}">
                <a16:creationId xmlns:a16="http://schemas.microsoft.com/office/drawing/2014/main" xmlns="" id="{F91EE973-A25D-4BF1-BBB9-17382689C3D7}"/>
              </a:ext>
            </a:extLst>
          </p:cNvPr>
          <p:cNvSpPr/>
          <p:nvPr/>
        </p:nvSpPr>
        <p:spPr>
          <a:xfrm>
            <a:off x="7648846" y="4557046"/>
            <a:ext cx="705677" cy="504822"/>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Pilot Phase</a:t>
            </a:r>
          </a:p>
        </p:txBody>
      </p:sp>
      <p:sp>
        <p:nvSpPr>
          <p:cNvPr id="31" name="Rectangle: Rounded Corners 30">
            <a:extLst>
              <a:ext uri="{FF2B5EF4-FFF2-40B4-BE49-F238E27FC236}">
                <a16:creationId xmlns:a16="http://schemas.microsoft.com/office/drawing/2014/main" xmlns="" id="{8FD9B02E-D1C2-4CC4-B629-9A210CB0C5C1}"/>
              </a:ext>
            </a:extLst>
          </p:cNvPr>
          <p:cNvSpPr/>
          <p:nvPr/>
        </p:nvSpPr>
        <p:spPr>
          <a:xfrm>
            <a:off x="7648846" y="5764329"/>
            <a:ext cx="705677" cy="498516"/>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Pilot Phase</a:t>
            </a:r>
          </a:p>
        </p:txBody>
      </p:sp>
      <p:sp>
        <p:nvSpPr>
          <p:cNvPr id="32" name="Rectangle: Rounded Corners 31">
            <a:extLst>
              <a:ext uri="{FF2B5EF4-FFF2-40B4-BE49-F238E27FC236}">
                <a16:creationId xmlns:a16="http://schemas.microsoft.com/office/drawing/2014/main" xmlns="" id="{D4C27212-165F-4D26-8F4A-D004990EA292}"/>
              </a:ext>
            </a:extLst>
          </p:cNvPr>
          <p:cNvSpPr/>
          <p:nvPr/>
        </p:nvSpPr>
        <p:spPr>
          <a:xfrm>
            <a:off x="7648846" y="5141092"/>
            <a:ext cx="705677" cy="50999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Pilot Phase</a:t>
            </a:r>
          </a:p>
        </p:txBody>
      </p:sp>
      <p:sp>
        <p:nvSpPr>
          <p:cNvPr id="33" name="Left Brace 32">
            <a:extLst>
              <a:ext uri="{FF2B5EF4-FFF2-40B4-BE49-F238E27FC236}">
                <a16:creationId xmlns:a16="http://schemas.microsoft.com/office/drawing/2014/main" xmlns="" id="{ADCDA5D0-276D-40FC-B81B-AE9732135A7B}"/>
              </a:ext>
            </a:extLst>
          </p:cNvPr>
          <p:cNvSpPr/>
          <p:nvPr/>
        </p:nvSpPr>
        <p:spPr>
          <a:xfrm>
            <a:off x="4111317" y="3961768"/>
            <a:ext cx="240328" cy="2301077"/>
          </a:xfrm>
          <a:prstGeom prst="leftBrace">
            <a:avLst/>
          </a:prstGeom>
          <a:noFill/>
          <a:ln w="6350" cap="flat" cmpd="sng" algn="ctr">
            <a:solidFill>
              <a:sysClr val="windowText" lastClr="000000"/>
            </a:solidFill>
            <a:prstDash val="solid"/>
            <a:miter lim="800000"/>
          </a:ln>
          <a:effectLst/>
        </p:spPr>
        <p:txBody>
          <a:bodyPr rtlCol="0" anchor="ctr"/>
          <a:lstStyle/>
          <a:p>
            <a:pPr algn="ctr" defTabSz="348386"/>
            <a:endParaRPr lang="en-GB" sz="1013" kern="0">
              <a:solidFill>
                <a:prstClr val="black"/>
              </a:solidFill>
              <a:latin typeface="Calibri" panose="020F0502020204030204"/>
            </a:endParaRPr>
          </a:p>
        </p:txBody>
      </p:sp>
      <p:sp>
        <p:nvSpPr>
          <p:cNvPr id="34" name="Left Brace 33">
            <a:extLst>
              <a:ext uri="{FF2B5EF4-FFF2-40B4-BE49-F238E27FC236}">
                <a16:creationId xmlns:a16="http://schemas.microsoft.com/office/drawing/2014/main" xmlns="" id="{47C8FD9B-57E2-47A3-840A-B5EB1D68ADF1}"/>
              </a:ext>
            </a:extLst>
          </p:cNvPr>
          <p:cNvSpPr/>
          <p:nvPr/>
        </p:nvSpPr>
        <p:spPr>
          <a:xfrm rot="10800000">
            <a:off x="6677539" y="3954703"/>
            <a:ext cx="259205" cy="2301077"/>
          </a:xfrm>
          <a:prstGeom prst="leftBrace">
            <a:avLst>
              <a:gd name="adj1" fmla="val 8333"/>
              <a:gd name="adj2" fmla="val 50355"/>
            </a:avLst>
          </a:prstGeom>
          <a:noFill/>
          <a:ln w="6350" cap="flat" cmpd="sng" algn="ctr">
            <a:solidFill>
              <a:sysClr val="windowText" lastClr="000000"/>
            </a:solidFill>
            <a:prstDash val="solid"/>
            <a:miter lim="800000"/>
          </a:ln>
          <a:effectLst/>
        </p:spPr>
        <p:txBody>
          <a:bodyPr rtlCol="0" anchor="ctr"/>
          <a:lstStyle/>
          <a:p>
            <a:pPr algn="ctr" defTabSz="348386"/>
            <a:endParaRPr lang="en-GB" sz="1013" kern="0">
              <a:solidFill>
                <a:prstClr val="black"/>
              </a:solidFill>
              <a:latin typeface="Calibri" panose="020F0502020204030204"/>
            </a:endParaRPr>
          </a:p>
        </p:txBody>
      </p:sp>
      <p:cxnSp>
        <p:nvCxnSpPr>
          <p:cNvPr id="35" name="Straight Arrow Connector 34">
            <a:extLst>
              <a:ext uri="{FF2B5EF4-FFF2-40B4-BE49-F238E27FC236}">
                <a16:creationId xmlns:a16="http://schemas.microsoft.com/office/drawing/2014/main" xmlns="" id="{804764EE-7F91-41BE-9CD7-EF7946CDFD01}"/>
              </a:ext>
            </a:extLst>
          </p:cNvPr>
          <p:cNvCxnSpPr>
            <a:cxnSpLocks/>
          </p:cNvCxnSpPr>
          <p:nvPr/>
        </p:nvCxnSpPr>
        <p:spPr>
          <a:xfrm>
            <a:off x="7303908" y="4177869"/>
            <a:ext cx="366210" cy="0"/>
          </a:xfrm>
          <a:prstGeom prst="straightConnector1">
            <a:avLst/>
          </a:prstGeom>
          <a:noFill/>
          <a:ln w="31750" cap="flat" cmpd="sng" algn="ctr">
            <a:solidFill>
              <a:sysClr val="windowText" lastClr="000000"/>
            </a:solidFill>
            <a:prstDash val="solid"/>
            <a:miter lim="800000"/>
            <a:tailEnd type="triangle"/>
          </a:ln>
          <a:effectLst/>
        </p:spPr>
      </p:cxnSp>
      <p:cxnSp>
        <p:nvCxnSpPr>
          <p:cNvPr id="36" name="Straight Arrow Connector 35">
            <a:extLst>
              <a:ext uri="{FF2B5EF4-FFF2-40B4-BE49-F238E27FC236}">
                <a16:creationId xmlns:a16="http://schemas.microsoft.com/office/drawing/2014/main" xmlns="" id="{C2DF0BEB-2D15-4B23-8945-FDC5981E10C0}"/>
              </a:ext>
            </a:extLst>
          </p:cNvPr>
          <p:cNvCxnSpPr>
            <a:cxnSpLocks/>
          </p:cNvCxnSpPr>
          <p:nvPr/>
        </p:nvCxnSpPr>
        <p:spPr>
          <a:xfrm>
            <a:off x="7275815" y="5386568"/>
            <a:ext cx="368248" cy="0"/>
          </a:xfrm>
          <a:prstGeom prst="straightConnector1">
            <a:avLst/>
          </a:prstGeom>
          <a:noFill/>
          <a:ln w="31750" cap="flat" cmpd="sng" algn="ctr">
            <a:solidFill>
              <a:sysClr val="windowText" lastClr="000000"/>
            </a:solidFill>
            <a:prstDash val="solid"/>
            <a:miter lim="800000"/>
            <a:tailEnd type="triangle"/>
          </a:ln>
          <a:effectLst/>
        </p:spPr>
      </p:cxnSp>
      <p:cxnSp>
        <p:nvCxnSpPr>
          <p:cNvPr id="37" name="Straight Arrow Connector 36">
            <a:extLst>
              <a:ext uri="{FF2B5EF4-FFF2-40B4-BE49-F238E27FC236}">
                <a16:creationId xmlns:a16="http://schemas.microsoft.com/office/drawing/2014/main" xmlns="" id="{30BC74B4-797B-4E4C-B83E-7B146C69475C}"/>
              </a:ext>
            </a:extLst>
          </p:cNvPr>
          <p:cNvCxnSpPr>
            <a:cxnSpLocks/>
          </p:cNvCxnSpPr>
          <p:nvPr/>
        </p:nvCxnSpPr>
        <p:spPr>
          <a:xfrm flipV="1">
            <a:off x="7275815" y="4805509"/>
            <a:ext cx="368248" cy="4516"/>
          </a:xfrm>
          <a:prstGeom prst="straightConnector1">
            <a:avLst/>
          </a:prstGeom>
          <a:noFill/>
          <a:ln w="31750" cap="flat" cmpd="sng" algn="ctr">
            <a:solidFill>
              <a:sysClr val="windowText" lastClr="000000"/>
            </a:solidFill>
            <a:prstDash val="solid"/>
            <a:miter lim="800000"/>
            <a:tailEnd type="triangle"/>
          </a:ln>
          <a:effectLst/>
        </p:spPr>
      </p:cxnSp>
      <p:cxnSp>
        <p:nvCxnSpPr>
          <p:cNvPr id="38" name="Straight Arrow Connector 37">
            <a:extLst>
              <a:ext uri="{FF2B5EF4-FFF2-40B4-BE49-F238E27FC236}">
                <a16:creationId xmlns:a16="http://schemas.microsoft.com/office/drawing/2014/main" xmlns="" id="{6DEED1A9-53B2-48AB-A497-9A041D2759AB}"/>
              </a:ext>
            </a:extLst>
          </p:cNvPr>
          <p:cNvCxnSpPr>
            <a:cxnSpLocks/>
          </p:cNvCxnSpPr>
          <p:nvPr/>
        </p:nvCxnSpPr>
        <p:spPr>
          <a:xfrm>
            <a:off x="7285828" y="6013587"/>
            <a:ext cx="348218" cy="0"/>
          </a:xfrm>
          <a:prstGeom prst="straightConnector1">
            <a:avLst/>
          </a:prstGeom>
          <a:noFill/>
          <a:ln w="31750" cap="flat" cmpd="sng" algn="ctr">
            <a:solidFill>
              <a:sysClr val="windowText" lastClr="000000"/>
            </a:solidFill>
            <a:prstDash val="solid"/>
            <a:miter lim="800000"/>
            <a:tailEnd type="triangle"/>
          </a:ln>
          <a:effectLst/>
        </p:spPr>
      </p:cxnSp>
      <p:sp>
        <p:nvSpPr>
          <p:cNvPr id="39" name="Left Brace 38">
            <a:extLst>
              <a:ext uri="{FF2B5EF4-FFF2-40B4-BE49-F238E27FC236}">
                <a16:creationId xmlns:a16="http://schemas.microsoft.com/office/drawing/2014/main" xmlns="" id="{B161BB17-1CCD-443B-8900-2D4A490EF917}"/>
              </a:ext>
            </a:extLst>
          </p:cNvPr>
          <p:cNvSpPr/>
          <p:nvPr/>
        </p:nvSpPr>
        <p:spPr>
          <a:xfrm rot="10800000">
            <a:off x="8338712" y="3928835"/>
            <a:ext cx="345088" cy="2301077"/>
          </a:xfrm>
          <a:prstGeom prst="leftBrace">
            <a:avLst/>
          </a:prstGeom>
          <a:noFill/>
          <a:ln w="6350" cap="flat" cmpd="sng" algn="ctr">
            <a:solidFill>
              <a:sysClr val="windowText" lastClr="000000"/>
            </a:solidFill>
            <a:prstDash val="solid"/>
            <a:miter lim="800000"/>
          </a:ln>
          <a:effectLst/>
        </p:spPr>
        <p:txBody>
          <a:bodyPr rtlCol="0" anchor="ctr"/>
          <a:lstStyle/>
          <a:p>
            <a:pPr algn="ctr" defTabSz="348386"/>
            <a:endParaRPr lang="en-GB" sz="1013" kern="0">
              <a:solidFill>
                <a:prstClr val="black"/>
              </a:solidFill>
              <a:latin typeface="Calibri" panose="020F0502020204030204"/>
            </a:endParaRPr>
          </a:p>
        </p:txBody>
      </p:sp>
      <p:cxnSp>
        <p:nvCxnSpPr>
          <p:cNvPr id="46" name="Straight Arrow Connector 45">
            <a:extLst>
              <a:ext uri="{FF2B5EF4-FFF2-40B4-BE49-F238E27FC236}">
                <a16:creationId xmlns:a16="http://schemas.microsoft.com/office/drawing/2014/main" xmlns="" id="{CF44D1BB-54B5-473D-B1D0-3A21903C58D0}"/>
              </a:ext>
            </a:extLst>
          </p:cNvPr>
          <p:cNvCxnSpPr>
            <a:cxnSpLocks/>
            <a:endCxn id="19" idx="2"/>
          </p:cNvCxnSpPr>
          <p:nvPr/>
        </p:nvCxnSpPr>
        <p:spPr>
          <a:xfrm flipH="1" flipV="1">
            <a:off x="8683800" y="3596293"/>
            <a:ext cx="2" cy="1483082"/>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0" name="Straight Arrow Connector 49">
            <a:extLst>
              <a:ext uri="{FF2B5EF4-FFF2-40B4-BE49-F238E27FC236}">
                <a16:creationId xmlns:a16="http://schemas.microsoft.com/office/drawing/2014/main" xmlns="" id="{A595E538-A16C-484C-A32E-54C7B0287ABD}"/>
              </a:ext>
            </a:extLst>
          </p:cNvPr>
          <p:cNvCxnSpPr>
            <a:cxnSpLocks/>
          </p:cNvCxnSpPr>
          <p:nvPr/>
        </p:nvCxnSpPr>
        <p:spPr>
          <a:xfrm flipH="1" flipV="1">
            <a:off x="6936744" y="3616418"/>
            <a:ext cx="7815" cy="1484002"/>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1" name="Straight Arrow Connector 50">
            <a:extLst>
              <a:ext uri="{FF2B5EF4-FFF2-40B4-BE49-F238E27FC236}">
                <a16:creationId xmlns:a16="http://schemas.microsoft.com/office/drawing/2014/main" xmlns="" id="{14EADD5D-AD2C-4212-8AD6-727A9B872408}"/>
              </a:ext>
            </a:extLst>
          </p:cNvPr>
          <p:cNvCxnSpPr>
            <a:cxnSpLocks/>
          </p:cNvCxnSpPr>
          <p:nvPr/>
        </p:nvCxnSpPr>
        <p:spPr>
          <a:xfrm flipV="1">
            <a:off x="4103137" y="3524434"/>
            <a:ext cx="28556" cy="1587873"/>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2" name="Straight Arrow Connector 51">
            <a:extLst>
              <a:ext uri="{FF2B5EF4-FFF2-40B4-BE49-F238E27FC236}">
                <a16:creationId xmlns:a16="http://schemas.microsoft.com/office/drawing/2014/main" xmlns="" id="{2EA74AD2-F185-4385-B1D9-23CEDB82AD23}"/>
              </a:ext>
            </a:extLst>
          </p:cNvPr>
          <p:cNvCxnSpPr>
            <a:cxnSpLocks/>
          </p:cNvCxnSpPr>
          <p:nvPr/>
        </p:nvCxnSpPr>
        <p:spPr>
          <a:xfrm flipV="1">
            <a:off x="5740269" y="3544414"/>
            <a:ext cx="0" cy="624833"/>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3" name="Straight Arrow Connector 52">
            <a:extLst>
              <a:ext uri="{FF2B5EF4-FFF2-40B4-BE49-F238E27FC236}">
                <a16:creationId xmlns:a16="http://schemas.microsoft.com/office/drawing/2014/main" xmlns="" id="{5ECA3A50-8A7D-4BC9-95E5-43D3A1FDB3DA}"/>
              </a:ext>
            </a:extLst>
          </p:cNvPr>
          <p:cNvCxnSpPr>
            <a:stCxn id="23" idx="3"/>
            <a:endCxn id="27" idx="1"/>
          </p:cNvCxnSpPr>
          <p:nvPr/>
        </p:nvCxnSpPr>
        <p:spPr>
          <a:xfrm flipV="1">
            <a:off x="5533661" y="4807768"/>
            <a:ext cx="413216" cy="1443"/>
          </a:xfrm>
          <a:prstGeom prst="straightConnector1">
            <a:avLst/>
          </a:prstGeom>
          <a:noFill/>
          <a:ln w="31750" cap="flat" cmpd="sng" algn="ctr">
            <a:solidFill>
              <a:sysClr val="windowText" lastClr="000000"/>
            </a:solidFill>
            <a:prstDash val="solid"/>
            <a:miter lim="800000"/>
            <a:tailEnd type="triangle"/>
          </a:ln>
          <a:effectLst/>
        </p:spPr>
      </p:cxnSp>
      <p:cxnSp>
        <p:nvCxnSpPr>
          <p:cNvPr id="54" name="Straight Arrow Connector 53">
            <a:extLst>
              <a:ext uri="{FF2B5EF4-FFF2-40B4-BE49-F238E27FC236}">
                <a16:creationId xmlns:a16="http://schemas.microsoft.com/office/drawing/2014/main" xmlns="" id="{BFE77C36-DF1F-406A-975C-A5B25F776952}"/>
              </a:ext>
            </a:extLst>
          </p:cNvPr>
          <p:cNvCxnSpPr/>
          <p:nvPr/>
        </p:nvCxnSpPr>
        <p:spPr>
          <a:xfrm flipV="1">
            <a:off x="5535614" y="6019872"/>
            <a:ext cx="413216" cy="1443"/>
          </a:xfrm>
          <a:prstGeom prst="straightConnector1">
            <a:avLst/>
          </a:prstGeom>
          <a:noFill/>
          <a:ln w="31750" cap="flat" cmpd="sng" algn="ctr">
            <a:solidFill>
              <a:sysClr val="windowText" lastClr="000000"/>
            </a:solidFill>
            <a:prstDash val="solid"/>
            <a:miter lim="800000"/>
            <a:tailEnd type="triangle"/>
          </a:ln>
          <a:effectLst/>
        </p:spPr>
      </p:cxnSp>
      <p:cxnSp>
        <p:nvCxnSpPr>
          <p:cNvPr id="55" name="Straight Arrow Connector 54">
            <a:extLst>
              <a:ext uri="{FF2B5EF4-FFF2-40B4-BE49-F238E27FC236}">
                <a16:creationId xmlns:a16="http://schemas.microsoft.com/office/drawing/2014/main" xmlns="" id="{1128C3D0-C2BC-4B54-B00D-CC1F3D399E51}"/>
              </a:ext>
            </a:extLst>
          </p:cNvPr>
          <p:cNvCxnSpPr/>
          <p:nvPr/>
        </p:nvCxnSpPr>
        <p:spPr>
          <a:xfrm flipV="1">
            <a:off x="5535113" y="5391372"/>
            <a:ext cx="413216" cy="1443"/>
          </a:xfrm>
          <a:prstGeom prst="straightConnector1">
            <a:avLst/>
          </a:prstGeom>
          <a:noFill/>
          <a:ln w="31750" cap="flat" cmpd="sng" algn="ctr">
            <a:solidFill>
              <a:sysClr val="windowText" lastClr="000000"/>
            </a:solidFill>
            <a:prstDash val="solid"/>
            <a:miter lim="800000"/>
            <a:tailEnd type="triangle"/>
          </a:ln>
          <a:effectLst/>
        </p:spPr>
      </p:cxnSp>
      <p:cxnSp>
        <p:nvCxnSpPr>
          <p:cNvPr id="56" name="Straight Arrow Connector 55">
            <a:extLst>
              <a:ext uri="{FF2B5EF4-FFF2-40B4-BE49-F238E27FC236}">
                <a16:creationId xmlns:a16="http://schemas.microsoft.com/office/drawing/2014/main" xmlns="" id="{B292C73F-55CC-425B-A5BA-CEA8B97FE91C}"/>
              </a:ext>
            </a:extLst>
          </p:cNvPr>
          <p:cNvCxnSpPr/>
          <p:nvPr/>
        </p:nvCxnSpPr>
        <p:spPr>
          <a:xfrm>
            <a:off x="5191659" y="4239809"/>
            <a:ext cx="161229" cy="0"/>
          </a:xfrm>
          <a:prstGeom prst="straightConnector1">
            <a:avLst/>
          </a:prstGeom>
          <a:noFill/>
          <a:ln w="12700" cap="flat" cmpd="sng" algn="ctr">
            <a:solidFill>
              <a:sysClr val="window" lastClr="FFFFFF"/>
            </a:solidFill>
            <a:prstDash val="solid"/>
            <a:miter lim="800000"/>
            <a:tailEnd type="triangle"/>
          </a:ln>
          <a:effectLst/>
        </p:spPr>
      </p:cxnSp>
      <p:cxnSp>
        <p:nvCxnSpPr>
          <p:cNvPr id="57" name="Straight Arrow Connector 56">
            <a:extLst>
              <a:ext uri="{FF2B5EF4-FFF2-40B4-BE49-F238E27FC236}">
                <a16:creationId xmlns:a16="http://schemas.microsoft.com/office/drawing/2014/main" xmlns="" id="{A6845843-184E-4D1A-875D-56E4A6882FF3}"/>
              </a:ext>
            </a:extLst>
          </p:cNvPr>
          <p:cNvCxnSpPr/>
          <p:nvPr/>
        </p:nvCxnSpPr>
        <p:spPr>
          <a:xfrm>
            <a:off x="5175800" y="4894841"/>
            <a:ext cx="161229" cy="0"/>
          </a:xfrm>
          <a:prstGeom prst="straightConnector1">
            <a:avLst/>
          </a:prstGeom>
          <a:noFill/>
          <a:ln w="12700" cap="flat" cmpd="sng" algn="ctr">
            <a:solidFill>
              <a:sysClr val="window" lastClr="FFFFFF"/>
            </a:solidFill>
            <a:prstDash val="solid"/>
            <a:miter lim="800000"/>
            <a:tailEnd type="triangle"/>
          </a:ln>
          <a:effectLst/>
        </p:spPr>
      </p:cxnSp>
      <p:cxnSp>
        <p:nvCxnSpPr>
          <p:cNvPr id="58" name="Straight Arrow Connector 57">
            <a:extLst>
              <a:ext uri="{FF2B5EF4-FFF2-40B4-BE49-F238E27FC236}">
                <a16:creationId xmlns:a16="http://schemas.microsoft.com/office/drawing/2014/main" xmlns="" id="{822B1FC8-1A5B-45F8-B77C-5E0AB246AF9E}"/>
              </a:ext>
            </a:extLst>
          </p:cNvPr>
          <p:cNvCxnSpPr/>
          <p:nvPr/>
        </p:nvCxnSpPr>
        <p:spPr>
          <a:xfrm>
            <a:off x="5219266" y="5459757"/>
            <a:ext cx="161229" cy="0"/>
          </a:xfrm>
          <a:prstGeom prst="straightConnector1">
            <a:avLst/>
          </a:prstGeom>
          <a:noFill/>
          <a:ln w="12700" cap="flat" cmpd="sng" algn="ctr">
            <a:solidFill>
              <a:sysClr val="window" lastClr="FFFFFF"/>
            </a:solidFill>
            <a:prstDash val="solid"/>
            <a:miter lim="800000"/>
            <a:tailEnd type="triangle"/>
          </a:ln>
          <a:effectLst/>
        </p:spPr>
      </p:cxnSp>
      <p:cxnSp>
        <p:nvCxnSpPr>
          <p:cNvPr id="59" name="Straight Arrow Connector 58">
            <a:extLst>
              <a:ext uri="{FF2B5EF4-FFF2-40B4-BE49-F238E27FC236}">
                <a16:creationId xmlns:a16="http://schemas.microsoft.com/office/drawing/2014/main" xmlns="" id="{7C56A6AE-522E-48DD-ACC9-E19F46FE2825}"/>
              </a:ext>
            </a:extLst>
          </p:cNvPr>
          <p:cNvCxnSpPr>
            <a:cxnSpLocks/>
          </p:cNvCxnSpPr>
          <p:nvPr/>
        </p:nvCxnSpPr>
        <p:spPr>
          <a:xfrm>
            <a:off x="5174101" y="6081164"/>
            <a:ext cx="161229" cy="0"/>
          </a:xfrm>
          <a:prstGeom prst="straightConnector1">
            <a:avLst/>
          </a:prstGeom>
          <a:noFill/>
          <a:ln w="12700" cap="flat" cmpd="sng" algn="ctr">
            <a:solidFill>
              <a:sysClr val="window" lastClr="FFFFFF"/>
            </a:solidFill>
            <a:prstDash val="solid"/>
            <a:miter lim="800000"/>
            <a:tailEnd type="triangle"/>
          </a:ln>
          <a:effectLst/>
        </p:spPr>
      </p:cxnSp>
      <p:sp>
        <p:nvSpPr>
          <p:cNvPr id="60" name="TextBox 59"/>
          <p:cNvSpPr txBox="1"/>
          <p:nvPr/>
        </p:nvSpPr>
        <p:spPr>
          <a:xfrm>
            <a:off x="627589" y="1404243"/>
            <a:ext cx="3343682" cy="584775"/>
          </a:xfrm>
          <a:prstGeom prst="rect">
            <a:avLst/>
          </a:prstGeom>
          <a:noFill/>
        </p:spPr>
        <p:txBody>
          <a:bodyPr wrap="square" rtlCol="0">
            <a:spAutoFit/>
          </a:bodyPr>
          <a:lstStyle/>
          <a:p>
            <a:r>
              <a:rPr lang="en-US" b="1" dirty="0" err="1">
                <a:solidFill>
                  <a:schemeClr val="accent1">
                    <a:lumMod val="75000"/>
                  </a:schemeClr>
                </a:solidFill>
              </a:rPr>
              <a:t>Kickstarting</a:t>
            </a:r>
            <a:r>
              <a:rPr lang="en-US" b="1" dirty="0">
                <a:solidFill>
                  <a:schemeClr val="accent1">
                    <a:lumMod val="75000"/>
                  </a:schemeClr>
                </a:solidFill>
              </a:rPr>
              <a:t> action</a:t>
            </a:r>
            <a:br>
              <a:rPr lang="en-US" b="1" dirty="0">
                <a:solidFill>
                  <a:schemeClr val="accent1">
                    <a:lumMod val="75000"/>
                  </a:schemeClr>
                </a:solidFill>
              </a:rPr>
            </a:br>
            <a:r>
              <a:rPr lang="en-US" sz="1400" b="1" dirty="0">
                <a:solidFill>
                  <a:schemeClr val="accent1">
                    <a:lumMod val="75000"/>
                  </a:schemeClr>
                </a:solidFill>
              </a:rPr>
              <a:t>Emerging and building momentum</a:t>
            </a:r>
          </a:p>
        </p:txBody>
      </p:sp>
      <p:sp>
        <p:nvSpPr>
          <p:cNvPr id="65" name="TextBox 64"/>
          <p:cNvSpPr txBox="1"/>
          <p:nvPr/>
        </p:nvSpPr>
        <p:spPr>
          <a:xfrm>
            <a:off x="3756766" y="1484494"/>
            <a:ext cx="4435879" cy="584775"/>
          </a:xfrm>
          <a:prstGeom prst="rect">
            <a:avLst/>
          </a:prstGeom>
          <a:noFill/>
        </p:spPr>
        <p:txBody>
          <a:bodyPr wrap="square" rtlCol="0">
            <a:spAutoFit/>
          </a:bodyPr>
          <a:lstStyle/>
          <a:p>
            <a:pPr lvl="1"/>
            <a:r>
              <a:rPr lang="en-US" b="1" dirty="0">
                <a:solidFill>
                  <a:schemeClr val="accent1">
                    <a:lumMod val="75000"/>
                  </a:schemeClr>
                </a:solidFill>
              </a:rPr>
              <a:t>Nurturing voices</a:t>
            </a:r>
            <a:br>
              <a:rPr lang="en-US" b="1" dirty="0">
                <a:solidFill>
                  <a:schemeClr val="accent1">
                    <a:lumMod val="75000"/>
                  </a:schemeClr>
                </a:solidFill>
              </a:rPr>
            </a:br>
            <a:r>
              <a:rPr lang="en-US" sz="1400" b="1" dirty="0">
                <a:solidFill>
                  <a:schemeClr val="accent1">
                    <a:lumMod val="75000"/>
                  </a:schemeClr>
                </a:solidFill>
              </a:rPr>
              <a:t>Cultivating diverse interests and motivations</a:t>
            </a:r>
          </a:p>
        </p:txBody>
      </p:sp>
      <p:sp>
        <p:nvSpPr>
          <p:cNvPr id="71" name="TextBox 70"/>
          <p:cNvSpPr txBox="1"/>
          <p:nvPr/>
        </p:nvSpPr>
        <p:spPr>
          <a:xfrm>
            <a:off x="6438217" y="1988483"/>
            <a:ext cx="4081758" cy="584775"/>
          </a:xfrm>
          <a:prstGeom prst="rect">
            <a:avLst/>
          </a:prstGeom>
          <a:noFill/>
        </p:spPr>
        <p:txBody>
          <a:bodyPr wrap="square" rtlCol="0">
            <a:spAutoFit/>
          </a:bodyPr>
          <a:lstStyle/>
          <a:p>
            <a:r>
              <a:rPr lang="en-US" b="1" dirty="0">
                <a:solidFill>
                  <a:schemeClr val="accent1">
                    <a:lumMod val="75000"/>
                  </a:schemeClr>
                </a:solidFill>
              </a:rPr>
              <a:t>Influencing and interacting</a:t>
            </a:r>
            <a:br>
              <a:rPr lang="en-US" b="1" dirty="0">
                <a:solidFill>
                  <a:schemeClr val="accent1">
                    <a:lumMod val="75000"/>
                  </a:schemeClr>
                </a:solidFill>
              </a:rPr>
            </a:br>
            <a:r>
              <a:rPr lang="en-US" sz="1400" b="1" dirty="0">
                <a:solidFill>
                  <a:schemeClr val="accent1">
                    <a:lumMod val="75000"/>
                  </a:schemeClr>
                </a:solidFill>
              </a:rPr>
              <a:t>Navigating a complex array of relationships</a:t>
            </a:r>
          </a:p>
        </p:txBody>
      </p:sp>
      <p:sp>
        <p:nvSpPr>
          <p:cNvPr id="73" name="Right Arrow 72"/>
          <p:cNvSpPr/>
          <p:nvPr/>
        </p:nvSpPr>
        <p:spPr>
          <a:xfrm>
            <a:off x="10514438" y="4438477"/>
            <a:ext cx="1482570" cy="408258"/>
          </a:xfrm>
          <a:prstGeom prst="rightArrow">
            <a:avLst>
              <a:gd name="adj1" fmla="val 36953"/>
              <a:gd name="adj2" fmla="val 5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8797935" y="2452062"/>
            <a:ext cx="3199073" cy="3676716"/>
            <a:chOff x="8797935" y="2452062"/>
            <a:chExt cx="3199073" cy="3676716"/>
          </a:xfrm>
        </p:grpSpPr>
        <p:sp>
          <p:nvSpPr>
            <p:cNvPr id="40" name="TextBox 39">
              <a:extLst>
                <a:ext uri="{FF2B5EF4-FFF2-40B4-BE49-F238E27FC236}">
                  <a16:creationId xmlns:a16="http://schemas.microsoft.com/office/drawing/2014/main" xmlns="" id="{9E868EF6-628E-4AEE-AFF6-6C5D77E9B512}"/>
                </a:ext>
              </a:extLst>
            </p:cNvPr>
            <p:cNvSpPr txBox="1"/>
            <p:nvPr/>
          </p:nvSpPr>
          <p:spPr>
            <a:xfrm>
              <a:off x="10386550" y="2452062"/>
              <a:ext cx="1378102" cy="1148071"/>
            </a:xfrm>
            <a:prstGeom prst="rect">
              <a:avLst/>
            </a:prstGeom>
            <a:solidFill>
              <a:schemeClr val="accent1"/>
            </a:solidFill>
          </p:spPr>
          <p:txBody>
            <a:bodyPr wrap="square" rtlCol="0" anchor="ctr" anchorCtr="1">
              <a:spAutoFit/>
            </a:bodyPr>
            <a:lstStyle/>
            <a:p>
              <a:pPr algn="ctr" defTabSz="348386"/>
              <a:r>
                <a:rPr lang="en-GB" sz="1372" b="1" kern="0" dirty="0">
                  <a:solidFill>
                    <a:prstClr val="white"/>
                  </a:solidFill>
                  <a:latin typeface="Calibri" panose="020F0502020204030204"/>
                </a:rPr>
                <a:t/>
              </a:r>
              <a:br>
                <a:rPr lang="en-GB" sz="1372" b="1" kern="0" dirty="0">
                  <a:solidFill>
                    <a:prstClr val="white"/>
                  </a:solidFill>
                  <a:latin typeface="Calibri" panose="020F0502020204030204"/>
                </a:rPr>
              </a:br>
              <a:r>
                <a:rPr lang="en-GB" sz="1372" b="1" kern="0" dirty="0">
                  <a:solidFill>
                    <a:prstClr val="white"/>
                  </a:solidFill>
                  <a:latin typeface="Calibri" panose="020F0502020204030204"/>
                </a:rPr>
                <a:t/>
              </a:r>
              <a:br>
                <a:rPr lang="en-GB" sz="1372" b="1" kern="0" dirty="0">
                  <a:solidFill>
                    <a:prstClr val="white"/>
                  </a:solidFill>
                  <a:latin typeface="Calibri" panose="020F0502020204030204"/>
                </a:rPr>
              </a:br>
              <a:r>
                <a:rPr lang="en-GB" sz="1372" b="1" kern="0" dirty="0">
                  <a:solidFill>
                    <a:prstClr val="white"/>
                  </a:solidFill>
                  <a:latin typeface="Calibri" panose="020F0502020204030204"/>
                </a:rPr>
                <a:t>SCALING UP</a:t>
              </a:r>
              <a:br>
                <a:rPr lang="en-GB" sz="1372" b="1" kern="0" dirty="0">
                  <a:solidFill>
                    <a:prstClr val="white"/>
                  </a:solidFill>
                  <a:latin typeface="Calibri" panose="020F0502020204030204"/>
                </a:rPr>
              </a:br>
              <a:r>
                <a:rPr lang="en-GB" sz="1372" b="1" kern="0" dirty="0">
                  <a:solidFill>
                    <a:prstClr val="white"/>
                  </a:solidFill>
                  <a:latin typeface="Calibri" panose="020F0502020204030204"/>
                </a:rPr>
                <a:t/>
              </a:r>
              <a:br>
                <a:rPr lang="en-GB" sz="1372" b="1" kern="0" dirty="0">
                  <a:solidFill>
                    <a:prstClr val="white"/>
                  </a:solidFill>
                  <a:latin typeface="Calibri" panose="020F0502020204030204"/>
                </a:rPr>
              </a:br>
              <a:r>
                <a:rPr lang="en-GB" sz="1372" b="1" kern="0" dirty="0">
                  <a:solidFill>
                    <a:prstClr val="white"/>
                  </a:solidFill>
                  <a:latin typeface="Calibri" panose="020F0502020204030204"/>
                </a:rPr>
                <a:t> </a:t>
              </a:r>
            </a:p>
          </p:txBody>
        </p:sp>
        <p:sp>
          <p:nvSpPr>
            <p:cNvPr id="72" name="Down Arrow 71"/>
            <p:cNvSpPr/>
            <p:nvPr/>
          </p:nvSpPr>
          <p:spPr>
            <a:xfrm>
              <a:off x="10423040" y="4553668"/>
              <a:ext cx="287265" cy="1575110"/>
            </a:xfrm>
            <a:prstGeom prst="down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Up Arrow 73"/>
            <p:cNvSpPr/>
            <p:nvPr/>
          </p:nvSpPr>
          <p:spPr>
            <a:xfrm rot="2789140">
              <a:off x="10965242" y="3500661"/>
              <a:ext cx="289128" cy="1367430"/>
            </a:xfrm>
            <a:prstGeom prst="up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9209379" y="3688499"/>
              <a:ext cx="1500925" cy="738664"/>
            </a:xfrm>
            <a:prstGeom prst="rect">
              <a:avLst/>
            </a:prstGeom>
            <a:noFill/>
            <a:ln>
              <a:solidFill>
                <a:srgbClr val="FF0000"/>
              </a:solidFill>
            </a:ln>
          </p:spPr>
          <p:txBody>
            <a:bodyPr wrap="square" rtlCol="0">
              <a:spAutoFit/>
            </a:bodyPr>
            <a:lstStyle/>
            <a:p>
              <a:r>
                <a:rPr lang="en-US" sz="1400" b="1" dirty="0">
                  <a:solidFill>
                    <a:srgbClr val="FF0000"/>
                  </a:solidFill>
                </a:rPr>
                <a:t>Pervasiveness</a:t>
              </a:r>
              <a:r>
                <a:rPr lang="en-US" sz="1400" dirty="0">
                  <a:solidFill>
                    <a:srgbClr val="FF0000"/>
                  </a:solidFill>
                </a:rPr>
                <a:t>: affect all or just part of system?</a:t>
              </a:r>
            </a:p>
          </p:txBody>
        </p:sp>
        <p:sp>
          <p:nvSpPr>
            <p:cNvPr id="76" name="TextBox 75"/>
            <p:cNvSpPr txBox="1"/>
            <p:nvPr/>
          </p:nvSpPr>
          <p:spPr>
            <a:xfrm>
              <a:off x="10710305" y="4886735"/>
              <a:ext cx="1286703" cy="738664"/>
            </a:xfrm>
            <a:prstGeom prst="rect">
              <a:avLst/>
            </a:prstGeom>
            <a:noFill/>
            <a:ln>
              <a:solidFill>
                <a:srgbClr val="FF0000"/>
              </a:solidFill>
            </a:ln>
          </p:spPr>
          <p:txBody>
            <a:bodyPr wrap="square" rtlCol="0">
              <a:spAutoFit/>
            </a:bodyPr>
            <a:lstStyle/>
            <a:p>
              <a:r>
                <a:rPr lang="en-US" sz="1400" b="1" dirty="0">
                  <a:solidFill>
                    <a:srgbClr val="FF0000"/>
                  </a:solidFill>
                </a:rPr>
                <a:t>Size</a:t>
              </a:r>
              <a:r>
                <a:rPr lang="en-US" sz="1400" dirty="0">
                  <a:solidFill>
                    <a:srgbClr val="FF0000"/>
                  </a:solidFill>
                </a:rPr>
                <a:t>: number </a:t>
              </a:r>
              <a:br>
                <a:rPr lang="en-US" sz="1400" dirty="0">
                  <a:solidFill>
                    <a:srgbClr val="FF0000"/>
                  </a:solidFill>
                </a:rPr>
              </a:br>
              <a:r>
                <a:rPr lang="en-US" sz="1400" dirty="0">
                  <a:solidFill>
                    <a:srgbClr val="FF0000"/>
                  </a:solidFill>
                </a:rPr>
                <a:t>of people, geography</a:t>
              </a:r>
            </a:p>
          </p:txBody>
        </p:sp>
        <p:sp>
          <p:nvSpPr>
            <p:cNvPr id="77" name="TextBox 76"/>
            <p:cNvSpPr txBox="1"/>
            <p:nvPr/>
          </p:nvSpPr>
          <p:spPr>
            <a:xfrm>
              <a:off x="8797935" y="4850624"/>
              <a:ext cx="1588615" cy="1169551"/>
            </a:xfrm>
            <a:prstGeom prst="rect">
              <a:avLst/>
            </a:prstGeom>
            <a:noFill/>
            <a:ln>
              <a:solidFill>
                <a:srgbClr val="FF0000"/>
              </a:solidFill>
            </a:ln>
          </p:spPr>
          <p:txBody>
            <a:bodyPr wrap="square" rtlCol="0">
              <a:spAutoFit/>
            </a:bodyPr>
            <a:lstStyle/>
            <a:p>
              <a:r>
                <a:rPr lang="en-US" sz="1400" b="1" dirty="0">
                  <a:solidFill>
                    <a:srgbClr val="FF0000"/>
                  </a:solidFill>
                </a:rPr>
                <a:t>Depth</a:t>
              </a:r>
              <a:r>
                <a:rPr lang="en-US" sz="1400" dirty="0">
                  <a:solidFill>
                    <a:srgbClr val="FF0000"/>
                  </a:solidFill>
                </a:rPr>
                <a:t>: ways of thinking and doing </a:t>
              </a:r>
              <a:r>
                <a:rPr lang="mr-IN" sz="1400" dirty="0">
                  <a:solidFill>
                    <a:srgbClr val="FF0000"/>
                  </a:solidFill>
                </a:rPr>
                <a:t>–</a:t>
              </a:r>
              <a:r>
                <a:rPr lang="en-US" sz="1400" dirty="0">
                  <a:solidFill>
                    <a:srgbClr val="FF0000"/>
                  </a:solidFill>
                </a:rPr>
                <a:t> cognitive, </a:t>
              </a:r>
              <a:r>
                <a:rPr lang="en-US" sz="1400" dirty="0" err="1">
                  <a:solidFill>
                    <a:srgbClr val="FF0000"/>
                  </a:solidFill>
                </a:rPr>
                <a:t>behavioural</a:t>
              </a:r>
              <a:r>
                <a:rPr lang="en-US" sz="1400" dirty="0">
                  <a:solidFill>
                    <a:srgbClr val="FF0000"/>
                  </a:solidFill>
                </a:rPr>
                <a:t> or paradigm shift?</a:t>
              </a:r>
            </a:p>
          </p:txBody>
        </p:sp>
      </p:grpSp>
      <p:sp>
        <p:nvSpPr>
          <p:cNvPr id="78" name="TextBox 77"/>
          <p:cNvSpPr txBox="1"/>
          <p:nvPr/>
        </p:nvSpPr>
        <p:spPr>
          <a:xfrm>
            <a:off x="708597" y="968806"/>
            <a:ext cx="1233996" cy="369332"/>
          </a:xfrm>
          <a:prstGeom prst="rect">
            <a:avLst/>
          </a:prstGeom>
          <a:noFill/>
        </p:spPr>
        <p:txBody>
          <a:bodyPr wrap="square" rtlCol="0">
            <a:spAutoFit/>
          </a:bodyPr>
          <a:lstStyle/>
          <a:p>
            <a:r>
              <a:rPr lang="en-US" dirty="0"/>
              <a:t>Sept 2017</a:t>
            </a:r>
          </a:p>
        </p:txBody>
      </p:sp>
      <p:sp>
        <p:nvSpPr>
          <p:cNvPr id="81" name="Rectangle: Rounded Corners 11">
            <a:extLst>
              <a:ext uri="{FF2B5EF4-FFF2-40B4-BE49-F238E27FC236}">
                <a16:creationId xmlns:a16="http://schemas.microsoft.com/office/drawing/2014/main" xmlns="" id="{0A5D5C1B-6CDF-4D86-AEA7-189DD37F30C1}"/>
              </a:ext>
            </a:extLst>
          </p:cNvPr>
          <p:cNvSpPr/>
          <p:nvPr/>
        </p:nvSpPr>
        <p:spPr>
          <a:xfrm>
            <a:off x="3719083" y="2839611"/>
            <a:ext cx="873131" cy="684823"/>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Delivery Team meeting</a:t>
            </a:r>
            <a:endParaRPr lang="en-GB" sz="1100" kern="0" dirty="0">
              <a:solidFill>
                <a:prstClr val="white"/>
              </a:solidFill>
              <a:latin typeface="Calibri" panose="020F0502020204030204"/>
            </a:endParaRPr>
          </a:p>
        </p:txBody>
      </p:sp>
      <p:sp>
        <p:nvSpPr>
          <p:cNvPr id="83" name="Rectangle: Rounded Corners 11">
            <a:extLst>
              <a:ext uri="{FF2B5EF4-FFF2-40B4-BE49-F238E27FC236}">
                <a16:creationId xmlns:a16="http://schemas.microsoft.com/office/drawing/2014/main" xmlns="" id="{0A5D5C1B-6CDF-4D86-AEA7-189DD37F30C1}"/>
              </a:ext>
            </a:extLst>
          </p:cNvPr>
          <p:cNvSpPr/>
          <p:nvPr/>
        </p:nvSpPr>
        <p:spPr>
          <a:xfrm>
            <a:off x="5052736" y="2839611"/>
            <a:ext cx="873131" cy="704804"/>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Delivery Team meeting</a:t>
            </a:r>
            <a:endParaRPr lang="en-GB" sz="1100" kern="0" dirty="0">
              <a:solidFill>
                <a:prstClr val="white"/>
              </a:solidFill>
              <a:latin typeface="Calibri" panose="020F0502020204030204"/>
            </a:endParaRPr>
          </a:p>
        </p:txBody>
      </p:sp>
      <p:cxnSp>
        <p:nvCxnSpPr>
          <p:cNvPr id="87" name="Straight Arrow Connector 86">
            <a:extLst>
              <a:ext uri="{FF2B5EF4-FFF2-40B4-BE49-F238E27FC236}">
                <a16:creationId xmlns:a16="http://schemas.microsoft.com/office/drawing/2014/main" xmlns="" id="{3C79F316-8DE6-4339-BE29-404E45F2E662}"/>
              </a:ext>
            </a:extLst>
          </p:cNvPr>
          <p:cNvCxnSpPr>
            <a:cxnSpLocks/>
          </p:cNvCxnSpPr>
          <p:nvPr/>
        </p:nvCxnSpPr>
        <p:spPr>
          <a:xfrm flipV="1">
            <a:off x="4646061" y="3199670"/>
            <a:ext cx="396650" cy="7418"/>
          </a:xfrm>
          <a:prstGeom prst="straightConnector1">
            <a:avLst/>
          </a:prstGeom>
          <a:noFill/>
          <a:ln w="31750" cap="flat" cmpd="sng" algn="ctr">
            <a:solidFill>
              <a:sysClr val="windowText" lastClr="000000"/>
            </a:solidFill>
            <a:prstDash val="solid"/>
            <a:miter lim="800000"/>
            <a:tailEnd type="triangle"/>
          </a:ln>
          <a:effectLst/>
        </p:spPr>
      </p:cxnSp>
      <p:sp>
        <p:nvSpPr>
          <p:cNvPr id="91" name="Rectangle: Rounded Corners 11">
            <a:extLst>
              <a:ext uri="{FF2B5EF4-FFF2-40B4-BE49-F238E27FC236}">
                <a16:creationId xmlns:a16="http://schemas.microsoft.com/office/drawing/2014/main" xmlns="" id="{0A5D5C1B-6CDF-4D86-AEA7-189DD37F30C1}"/>
              </a:ext>
            </a:extLst>
          </p:cNvPr>
          <p:cNvSpPr/>
          <p:nvPr/>
        </p:nvSpPr>
        <p:spPr>
          <a:xfrm>
            <a:off x="6403438" y="2842702"/>
            <a:ext cx="865788" cy="766073"/>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Delivery Team meeting</a:t>
            </a:r>
            <a:endParaRPr lang="en-GB" sz="1100" kern="0" dirty="0">
              <a:solidFill>
                <a:prstClr val="white"/>
              </a:solidFill>
              <a:latin typeface="Calibri" panose="020F0502020204030204"/>
            </a:endParaRPr>
          </a:p>
        </p:txBody>
      </p:sp>
      <p:sp>
        <p:nvSpPr>
          <p:cNvPr id="93" name="TextBox 92"/>
          <p:cNvSpPr txBox="1"/>
          <p:nvPr/>
        </p:nvSpPr>
        <p:spPr>
          <a:xfrm>
            <a:off x="7384686" y="1002166"/>
            <a:ext cx="1233996" cy="369332"/>
          </a:xfrm>
          <a:prstGeom prst="rect">
            <a:avLst/>
          </a:prstGeom>
          <a:noFill/>
        </p:spPr>
        <p:txBody>
          <a:bodyPr wrap="square" rtlCol="0">
            <a:spAutoFit/>
          </a:bodyPr>
          <a:lstStyle/>
          <a:p>
            <a:r>
              <a:rPr lang="en-US" dirty="0"/>
              <a:t>May 2018</a:t>
            </a:r>
          </a:p>
        </p:txBody>
      </p:sp>
      <p:pic>
        <p:nvPicPr>
          <p:cNvPr id="96" name="Picture 95">
            <a:extLst>
              <a:ext uri="{FF2B5EF4-FFF2-40B4-BE49-F238E27FC236}">
                <a16:creationId xmlns:a16="http://schemas.microsoft.com/office/drawing/2014/main" xmlns="" id="{392DA8D1-2F78-441F-A707-BF2D4E2C325B}"/>
              </a:ext>
            </a:extLst>
          </p:cNvPr>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7636697" y="2534868"/>
            <a:ext cx="2698005" cy="653811"/>
          </a:xfrm>
          <a:prstGeom prst="rect">
            <a:avLst/>
          </a:prstGeom>
        </p:spPr>
      </p:pic>
      <p:cxnSp>
        <p:nvCxnSpPr>
          <p:cNvPr id="98" name="Straight Arrow Connector 97">
            <a:extLst>
              <a:ext uri="{FF2B5EF4-FFF2-40B4-BE49-F238E27FC236}">
                <a16:creationId xmlns:a16="http://schemas.microsoft.com/office/drawing/2014/main" xmlns="" id="{90223C6E-0DAA-4B38-BFB0-D8CF94260962}"/>
              </a:ext>
            </a:extLst>
          </p:cNvPr>
          <p:cNvCxnSpPr>
            <a:cxnSpLocks/>
          </p:cNvCxnSpPr>
          <p:nvPr/>
        </p:nvCxnSpPr>
        <p:spPr>
          <a:xfrm flipV="1">
            <a:off x="9256230" y="3225738"/>
            <a:ext cx="1041867" cy="430"/>
          </a:xfrm>
          <a:prstGeom prst="straightConnector1">
            <a:avLst/>
          </a:prstGeom>
          <a:noFill/>
          <a:ln w="31750" cap="flat" cmpd="sng" algn="ctr">
            <a:solidFill>
              <a:sysClr val="windowText" lastClr="000000"/>
            </a:solidFill>
            <a:prstDash val="solid"/>
            <a:miter lim="800000"/>
            <a:tailEnd type="triangle"/>
          </a:ln>
          <a:effectLst/>
        </p:spPr>
      </p:cxnSp>
      <p:cxnSp>
        <p:nvCxnSpPr>
          <p:cNvPr id="102" name="Straight Arrow Connector 101">
            <a:extLst>
              <a:ext uri="{FF2B5EF4-FFF2-40B4-BE49-F238E27FC236}">
                <a16:creationId xmlns:a16="http://schemas.microsoft.com/office/drawing/2014/main" xmlns="" id="{90223C6E-0DAA-4B38-BFB0-D8CF94260962}"/>
              </a:ext>
            </a:extLst>
          </p:cNvPr>
          <p:cNvCxnSpPr>
            <a:cxnSpLocks/>
          </p:cNvCxnSpPr>
          <p:nvPr/>
        </p:nvCxnSpPr>
        <p:spPr>
          <a:xfrm flipV="1">
            <a:off x="7303908" y="3207088"/>
            <a:ext cx="851054" cy="18185"/>
          </a:xfrm>
          <a:prstGeom prst="straightConnector1">
            <a:avLst/>
          </a:prstGeom>
          <a:noFill/>
          <a:ln w="31750" cap="flat" cmpd="sng" algn="ctr">
            <a:solidFill>
              <a:sysClr val="windowText" lastClr="000000"/>
            </a:solidFill>
            <a:prstDash val="solid"/>
            <a:miter lim="800000"/>
            <a:tailEnd type="triangle"/>
          </a:ln>
          <a:effectLst/>
        </p:spPr>
      </p:cxnSp>
      <p:sp>
        <p:nvSpPr>
          <p:cNvPr id="107" name="Slide Number Placeholder 4"/>
          <p:cNvSpPr>
            <a:spLocks noGrp="1"/>
          </p:cNvSpPr>
          <p:nvPr>
            <p:ph type="sldNum" sz="quarter" idx="12"/>
          </p:nvPr>
        </p:nvSpPr>
        <p:spPr>
          <a:xfrm>
            <a:off x="78949" y="1418768"/>
            <a:ext cx="548640" cy="548640"/>
          </a:xfrm>
          <a:prstGeom prst="ellipse">
            <a:avLst/>
          </a:prstGeom>
          <a:solidFill>
            <a:srgbClr val="1C913D"/>
          </a:solidFill>
        </p:spPr>
        <p:txBody>
          <a:bodyPr anchor="ctr">
            <a:normAutofit/>
          </a:bodyPr>
          <a:lstStyle/>
          <a:p>
            <a:pPr algn="ctr" defTabSz="685800">
              <a:spcAft>
                <a:spcPts val="600"/>
              </a:spcAft>
            </a:pPr>
            <a:r>
              <a:rPr lang="en-GB" sz="1500" dirty="0">
                <a:solidFill>
                  <a:srgbClr val="FFFFFF"/>
                </a:solidFill>
                <a:latin typeface="Calibri" panose="020F0502020204030204"/>
              </a:rPr>
              <a:t>1</a:t>
            </a:r>
          </a:p>
        </p:txBody>
      </p:sp>
      <p:sp>
        <p:nvSpPr>
          <p:cNvPr id="108" name="Slide Number Placeholder 4"/>
          <p:cNvSpPr txBox="1">
            <a:spLocks/>
          </p:cNvSpPr>
          <p:nvPr/>
        </p:nvSpPr>
        <p:spPr>
          <a:xfrm>
            <a:off x="3654718" y="1493872"/>
            <a:ext cx="548640" cy="548640"/>
          </a:xfrm>
          <a:prstGeom prst="ellipse">
            <a:avLst/>
          </a:prstGeom>
          <a:solidFill>
            <a:srgbClr val="1C913D"/>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00">
              <a:spcAft>
                <a:spcPts val="600"/>
              </a:spcAft>
            </a:pPr>
            <a:r>
              <a:rPr lang="en-GB" sz="1500" dirty="0">
                <a:solidFill>
                  <a:srgbClr val="FFFFFF"/>
                </a:solidFill>
                <a:latin typeface="Calibri" panose="020F0502020204030204"/>
              </a:rPr>
              <a:t>2</a:t>
            </a:r>
          </a:p>
        </p:txBody>
      </p:sp>
      <p:sp>
        <p:nvSpPr>
          <p:cNvPr id="109" name="Slide Number Placeholder 4"/>
          <p:cNvSpPr txBox="1">
            <a:spLocks/>
          </p:cNvSpPr>
          <p:nvPr/>
        </p:nvSpPr>
        <p:spPr>
          <a:xfrm>
            <a:off x="5859009" y="2057474"/>
            <a:ext cx="548640" cy="548640"/>
          </a:xfrm>
          <a:prstGeom prst="ellipse">
            <a:avLst/>
          </a:prstGeom>
          <a:solidFill>
            <a:srgbClr val="1C913D"/>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00">
              <a:spcAft>
                <a:spcPts val="600"/>
              </a:spcAft>
            </a:pPr>
            <a:r>
              <a:rPr lang="en-GB" sz="1500" dirty="0">
                <a:solidFill>
                  <a:srgbClr val="FFFFFF"/>
                </a:solidFill>
                <a:latin typeface="Calibri" panose="020F0502020204030204"/>
              </a:rPr>
              <a:t>3</a:t>
            </a:r>
          </a:p>
        </p:txBody>
      </p:sp>
    </p:spTree>
    <p:extLst>
      <p:ext uri="{BB962C8B-B14F-4D97-AF65-F5344CB8AC3E}">
        <p14:creationId xmlns:p14="http://schemas.microsoft.com/office/powerpoint/2010/main" xmlns="" val="2056707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Pilot Countries</a:t>
            </a:r>
          </a:p>
        </p:txBody>
      </p:sp>
      <p:sp>
        <p:nvSpPr>
          <p:cNvPr id="4" name="Content Placeholder 2">
            <a:extLst>
              <a:ext uri="{FF2B5EF4-FFF2-40B4-BE49-F238E27FC236}">
                <a16:creationId xmlns:a16="http://schemas.microsoft.com/office/drawing/2014/main" xmlns="" id="{5B5495FC-EE2E-4EBF-AB1C-1DF7FFA05BB9}"/>
              </a:ext>
            </a:extLst>
          </p:cNvPr>
          <p:cNvSpPr>
            <a:spLocks noGrp="1"/>
          </p:cNvSpPr>
          <p:nvPr>
            <p:ph idx="1"/>
          </p:nvPr>
        </p:nvSpPr>
        <p:spPr>
          <a:xfrm>
            <a:off x="863352" y="2078182"/>
            <a:ext cx="10972800" cy="4525963"/>
          </a:xfrm>
        </p:spPr>
        <p:txBody>
          <a:bodyPr/>
          <a:lstStyle/>
          <a:p>
            <a:r>
              <a:rPr lang="en-US" dirty="0">
                <a:hlinkClick r:id="rId2"/>
              </a:rPr>
              <a:t>Primary Care Respiratory Society, UK</a:t>
            </a:r>
            <a:r>
              <a:rPr lang="en-US" dirty="0"/>
              <a:t/>
            </a:r>
            <a:br>
              <a:rPr lang="en-US" dirty="0"/>
            </a:br>
            <a:endParaRPr lang="en-US" dirty="0"/>
          </a:p>
          <a:p>
            <a:r>
              <a:rPr lang="en-US" dirty="0">
                <a:hlinkClick r:id="rId3"/>
              </a:rPr>
              <a:t>GRESP, Portugal </a:t>
            </a:r>
            <a:r>
              <a:rPr lang="en-US" dirty="0"/>
              <a:t/>
            </a:r>
            <a:br>
              <a:rPr lang="en-US" dirty="0"/>
            </a:br>
            <a:endParaRPr lang="en-US" dirty="0"/>
          </a:p>
          <a:p>
            <a:r>
              <a:rPr lang="en-US" dirty="0">
                <a:hlinkClick r:id="rId4"/>
              </a:rPr>
              <a:t>GRAP, Spain</a:t>
            </a:r>
            <a:r>
              <a:rPr lang="en-US" dirty="0"/>
              <a:t/>
            </a:r>
            <a:br>
              <a:rPr lang="en-US" dirty="0"/>
            </a:br>
            <a:r>
              <a:rPr lang="en-US" dirty="0"/>
              <a:t/>
            </a:r>
            <a:br>
              <a:rPr lang="en-US" dirty="0"/>
            </a:br>
            <a:r>
              <a:rPr lang="en-US" u="sng" dirty="0">
                <a:hlinkClick r:id="rId5"/>
              </a:rPr>
              <a:t>Fam</a:t>
            </a:r>
            <a:r>
              <a:rPr lang="en-US" u="sng" dirty="0">
                <a:hlinkClick r:id="rId6"/>
              </a:rPr>
              <a:t>ily Physician Airways Group of Canada</a:t>
            </a:r>
            <a:endParaRPr lang="en-US" dirty="0"/>
          </a:p>
        </p:txBody>
      </p:sp>
      <p:pic>
        <p:nvPicPr>
          <p:cNvPr id="5" name="Picture 4">
            <a:extLst>
              <a:ext uri="{FF2B5EF4-FFF2-40B4-BE49-F238E27FC236}">
                <a16:creationId xmlns:a16="http://schemas.microsoft.com/office/drawing/2014/main" xmlns="" id="{1D462F4D-9C84-4528-B4E7-E20CB864AB08}"/>
              </a:ext>
            </a:extLst>
          </p:cNvPr>
          <p:cNvPicPr>
            <a:picLocks noChangeAspect="1"/>
          </p:cNvPicPr>
          <p:nvPr/>
        </p:nvPicPr>
        <p:blipFill>
          <a:blip r:embed="rId7"/>
          <a:stretch>
            <a:fillRect/>
          </a:stretch>
        </p:blipFill>
        <p:spPr>
          <a:xfrm>
            <a:off x="475921" y="1988861"/>
            <a:ext cx="609600" cy="609600"/>
          </a:xfrm>
          <a:prstGeom prst="rect">
            <a:avLst/>
          </a:prstGeom>
        </p:spPr>
      </p:pic>
      <p:pic>
        <p:nvPicPr>
          <p:cNvPr id="6" name="Picture 5">
            <a:extLst>
              <a:ext uri="{FF2B5EF4-FFF2-40B4-BE49-F238E27FC236}">
                <a16:creationId xmlns:a16="http://schemas.microsoft.com/office/drawing/2014/main" xmlns="" id="{A6B2EC10-D458-4B2A-B144-5BEECCF2B63A}"/>
              </a:ext>
            </a:extLst>
          </p:cNvPr>
          <p:cNvPicPr>
            <a:picLocks noChangeAspect="1"/>
          </p:cNvPicPr>
          <p:nvPr/>
        </p:nvPicPr>
        <p:blipFill>
          <a:blip r:embed="rId8"/>
          <a:stretch>
            <a:fillRect/>
          </a:stretch>
        </p:blipFill>
        <p:spPr>
          <a:xfrm>
            <a:off x="475921" y="2844520"/>
            <a:ext cx="609600" cy="609600"/>
          </a:xfrm>
          <a:prstGeom prst="rect">
            <a:avLst/>
          </a:prstGeom>
        </p:spPr>
      </p:pic>
      <p:pic>
        <p:nvPicPr>
          <p:cNvPr id="7" name="Picture 6">
            <a:extLst>
              <a:ext uri="{FF2B5EF4-FFF2-40B4-BE49-F238E27FC236}">
                <a16:creationId xmlns:a16="http://schemas.microsoft.com/office/drawing/2014/main" xmlns="" id="{6182C746-32BB-4F56-A926-CECEBBB08106}"/>
              </a:ext>
            </a:extLst>
          </p:cNvPr>
          <p:cNvPicPr>
            <a:picLocks noChangeAspect="1"/>
          </p:cNvPicPr>
          <p:nvPr/>
        </p:nvPicPr>
        <p:blipFill>
          <a:blip r:embed="rId9"/>
          <a:stretch>
            <a:fillRect/>
          </a:stretch>
        </p:blipFill>
        <p:spPr>
          <a:xfrm>
            <a:off x="475921" y="3773872"/>
            <a:ext cx="609600" cy="609600"/>
          </a:xfrm>
          <a:prstGeom prst="rect">
            <a:avLst/>
          </a:prstGeom>
        </p:spPr>
      </p:pic>
      <p:pic>
        <p:nvPicPr>
          <p:cNvPr id="8" name="Picture 7">
            <a:extLst>
              <a:ext uri="{FF2B5EF4-FFF2-40B4-BE49-F238E27FC236}">
                <a16:creationId xmlns:a16="http://schemas.microsoft.com/office/drawing/2014/main" xmlns="" id="{69FBA317-433B-4818-AF49-6BC128A414DA}"/>
              </a:ext>
            </a:extLst>
          </p:cNvPr>
          <p:cNvPicPr>
            <a:picLocks noChangeAspect="1"/>
          </p:cNvPicPr>
          <p:nvPr/>
        </p:nvPicPr>
        <p:blipFill>
          <a:blip r:embed="rId10"/>
          <a:stretch>
            <a:fillRect/>
          </a:stretch>
        </p:blipFill>
        <p:spPr>
          <a:xfrm>
            <a:off x="475921" y="4739216"/>
            <a:ext cx="609600" cy="609600"/>
          </a:xfrm>
          <a:prstGeom prst="rect">
            <a:avLst/>
          </a:prstGeom>
        </p:spPr>
      </p:pic>
    </p:spTree>
    <p:extLst>
      <p:ext uri="{BB962C8B-B14F-4D97-AF65-F5344CB8AC3E}">
        <p14:creationId xmlns:p14="http://schemas.microsoft.com/office/powerpoint/2010/main" xmlns="" val="1443325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1981" y="388938"/>
            <a:ext cx="6937393" cy="1143000"/>
          </a:xfrm>
        </p:spPr>
        <p:txBody>
          <a:bodyPr/>
          <a:lstStyle/>
          <a:p>
            <a:r>
              <a:rPr lang="en-US" sz="3200" dirty="0"/>
              <a:t>Understanding the world beyond the consultation</a:t>
            </a:r>
            <a:br>
              <a:rPr lang="en-US" sz="3200" dirty="0"/>
            </a:br>
            <a:endParaRPr lang="en-US" sz="32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xmlns=""/>
              </a:ext>
            </a:extLst>
          </a:blip>
          <a:stretch>
            <a:fillRect/>
          </a:stretch>
        </p:blipFill>
        <p:spPr>
          <a:xfrm>
            <a:off x="440670" y="1882064"/>
            <a:ext cx="11310659" cy="4462709"/>
          </a:xfrm>
        </p:spPr>
      </p:pic>
    </p:spTree>
    <p:extLst>
      <p:ext uri="{BB962C8B-B14F-4D97-AF65-F5344CB8AC3E}">
        <p14:creationId xmlns:p14="http://schemas.microsoft.com/office/powerpoint/2010/main" xmlns="" val="42387152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3A98C9-2152-4583-AD32-FED9F7702833}"/>
              </a:ext>
            </a:extLst>
          </p:cNvPr>
          <p:cNvSpPr>
            <a:spLocks noGrp="1"/>
          </p:cNvSpPr>
          <p:nvPr>
            <p:ph type="title"/>
          </p:nvPr>
        </p:nvSpPr>
        <p:spPr/>
        <p:txBody>
          <a:bodyPr/>
          <a:lstStyle/>
          <a:p>
            <a:r>
              <a:rPr lang="en-GB" sz="3200" dirty="0"/>
              <a:t>Stakeholders</a:t>
            </a:r>
          </a:p>
        </p:txBody>
      </p:sp>
      <p:sp>
        <p:nvSpPr>
          <p:cNvPr id="3" name="Content Placeholder 2">
            <a:extLst>
              <a:ext uri="{FF2B5EF4-FFF2-40B4-BE49-F238E27FC236}">
                <a16:creationId xmlns:a16="http://schemas.microsoft.com/office/drawing/2014/main" xmlns="" id="{70B1A5B0-E638-474C-BFF8-8BEF45FAEBD8}"/>
              </a:ext>
            </a:extLst>
          </p:cNvPr>
          <p:cNvSpPr>
            <a:spLocks noGrp="1"/>
          </p:cNvSpPr>
          <p:nvPr>
            <p:ph idx="1"/>
          </p:nvPr>
        </p:nvSpPr>
        <p:spPr>
          <a:xfrm>
            <a:off x="711200" y="1600201"/>
            <a:ext cx="9499600" cy="1746682"/>
          </a:xfrm>
        </p:spPr>
        <p:txBody>
          <a:bodyPr>
            <a:normAutofit fontScale="92500" lnSpcReduction="20000"/>
          </a:bodyPr>
          <a:lstStyle/>
          <a:p>
            <a:pPr marL="514350" indent="-514350">
              <a:buClrTx/>
              <a:buFont typeface="+mj-lt"/>
              <a:buAutoNum type="arabicPeriod"/>
            </a:pPr>
            <a:r>
              <a:rPr lang="en-US" dirty="0"/>
              <a:t>Stakeholder analysis and plan</a:t>
            </a:r>
          </a:p>
          <a:p>
            <a:pPr marL="514350" indent="-514350">
              <a:buClrTx/>
              <a:buFont typeface="+mj-lt"/>
              <a:buAutoNum type="arabicPeriod"/>
            </a:pPr>
            <a:r>
              <a:rPr lang="en-US" dirty="0"/>
              <a:t>Use 9 C checklist to list stakeholders</a:t>
            </a:r>
          </a:p>
          <a:p>
            <a:pPr marL="514350" indent="-514350">
              <a:buClrTx/>
              <a:buFont typeface="+mj-lt"/>
              <a:buAutoNum type="arabicPeriod"/>
            </a:pPr>
            <a:r>
              <a:rPr lang="en-US" dirty="0"/>
              <a:t>Prioritise according to power, influence, impact</a:t>
            </a:r>
          </a:p>
          <a:p>
            <a:pPr marL="514350" indent="-514350">
              <a:buClrTx/>
              <a:buFont typeface="+mj-lt"/>
              <a:buAutoNum type="arabicPeriod"/>
            </a:pPr>
            <a:r>
              <a:rPr lang="en-US" dirty="0"/>
              <a:t>Invite to national design charrette</a:t>
            </a:r>
          </a:p>
          <a:p>
            <a:pPr>
              <a:buClrTx/>
            </a:pPr>
            <a:endParaRPr lang="en-GB" dirty="0"/>
          </a:p>
        </p:txBody>
      </p:sp>
      <p:grpSp>
        <p:nvGrpSpPr>
          <p:cNvPr id="4" name="Group 3">
            <a:extLst>
              <a:ext uri="{FF2B5EF4-FFF2-40B4-BE49-F238E27FC236}">
                <a16:creationId xmlns:a16="http://schemas.microsoft.com/office/drawing/2014/main" xmlns="" id="{991D495A-2704-4B19-9B80-20CB83D8F974}"/>
              </a:ext>
            </a:extLst>
          </p:cNvPr>
          <p:cNvGrpSpPr/>
          <p:nvPr/>
        </p:nvGrpSpPr>
        <p:grpSpPr>
          <a:xfrm>
            <a:off x="6248401" y="3570875"/>
            <a:ext cx="5158508" cy="2552834"/>
            <a:chOff x="467906" y="3039533"/>
            <a:chExt cx="4950761" cy="2531534"/>
          </a:xfrm>
        </p:grpSpPr>
        <p:sp>
          <p:nvSpPr>
            <p:cNvPr id="5" name="Cloud Callout 9">
              <a:extLst>
                <a:ext uri="{FF2B5EF4-FFF2-40B4-BE49-F238E27FC236}">
                  <a16:creationId xmlns:a16="http://schemas.microsoft.com/office/drawing/2014/main" xmlns="" id="{B25CA0EB-8DE1-4594-9B90-320519DAE87A}"/>
                </a:ext>
              </a:extLst>
            </p:cNvPr>
            <p:cNvSpPr/>
            <p:nvPr/>
          </p:nvSpPr>
          <p:spPr>
            <a:xfrm>
              <a:off x="467906" y="3039533"/>
              <a:ext cx="4950761" cy="2531534"/>
            </a:xfrm>
            <a:prstGeom prst="cloudCallo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dist"/>
              <a:endParaRPr lang="en-US"/>
            </a:p>
          </p:txBody>
        </p:sp>
        <p:sp>
          <p:nvSpPr>
            <p:cNvPr id="6" name="TextBox 5">
              <a:extLst>
                <a:ext uri="{FF2B5EF4-FFF2-40B4-BE49-F238E27FC236}">
                  <a16:creationId xmlns:a16="http://schemas.microsoft.com/office/drawing/2014/main" xmlns="" id="{E9673DD2-C20A-4E28-B31E-1AB893EF3660}"/>
                </a:ext>
              </a:extLst>
            </p:cNvPr>
            <p:cNvSpPr txBox="1"/>
            <p:nvPr/>
          </p:nvSpPr>
          <p:spPr>
            <a:xfrm>
              <a:off x="1297540" y="3552985"/>
              <a:ext cx="3518348" cy="1373439"/>
            </a:xfrm>
            <a:prstGeom prst="rect">
              <a:avLst/>
            </a:prstGeom>
            <a:noFill/>
          </p:spPr>
          <p:txBody>
            <a:bodyPr wrap="square" rtlCol="0">
              <a:spAutoFit/>
            </a:bodyPr>
            <a:lstStyle/>
            <a:p>
              <a:r>
                <a:rPr lang="en-US" sz="2800" b="1" dirty="0">
                  <a:solidFill>
                    <a:schemeClr val="bg1"/>
                  </a:solidFill>
                </a:rPr>
                <a:t>What could they do to support or prevent movement?</a:t>
              </a:r>
            </a:p>
          </p:txBody>
        </p:sp>
      </p:grpSp>
      <p:grpSp>
        <p:nvGrpSpPr>
          <p:cNvPr id="7" name="Group 6">
            <a:extLst>
              <a:ext uri="{FF2B5EF4-FFF2-40B4-BE49-F238E27FC236}">
                <a16:creationId xmlns:a16="http://schemas.microsoft.com/office/drawing/2014/main" xmlns="" id="{DA0C5988-34CA-4CD2-8FBB-E1A6ADEF03A1}"/>
              </a:ext>
            </a:extLst>
          </p:cNvPr>
          <p:cNvGrpSpPr/>
          <p:nvPr/>
        </p:nvGrpSpPr>
        <p:grpSpPr>
          <a:xfrm>
            <a:off x="711200" y="3570874"/>
            <a:ext cx="4987636" cy="2765269"/>
            <a:chOff x="467906" y="3039533"/>
            <a:chExt cx="4950761" cy="2531534"/>
          </a:xfrm>
        </p:grpSpPr>
        <p:sp>
          <p:nvSpPr>
            <p:cNvPr id="8" name="Cloud Callout 9">
              <a:extLst>
                <a:ext uri="{FF2B5EF4-FFF2-40B4-BE49-F238E27FC236}">
                  <a16:creationId xmlns:a16="http://schemas.microsoft.com/office/drawing/2014/main" xmlns="" id="{C7765A49-CDFF-4820-8A98-0E2D40C4EFEF}"/>
                </a:ext>
              </a:extLst>
            </p:cNvPr>
            <p:cNvSpPr/>
            <p:nvPr/>
          </p:nvSpPr>
          <p:spPr>
            <a:xfrm>
              <a:off x="467906" y="3039533"/>
              <a:ext cx="4950761" cy="2531534"/>
            </a:xfrm>
            <a:prstGeom prst="cloudCallo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dist"/>
              <a:endParaRPr lang="en-US"/>
            </a:p>
          </p:txBody>
        </p:sp>
        <p:sp>
          <p:nvSpPr>
            <p:cNvPr id="9" name="TextBox 8">
              <a:extLst>
                <a:ext uri="{FF2B5EF4-FFF2-40B4-BE49-F238E27FC236}">
                  <a16:creationId xmlns:a16="http://schemas.microsoft.com/office/drawing/2014/main" xmlns="" id="{2C4620B8-8D4F-444C-AF11-4D4100579214}"/>
                </a:ext>
              </a:extLst>
            </p:cNvPr>
            <p:cNvSpPr txBox="1"/>
            <p:nvPr/>
          </p:nvSpPr>
          <p:spPr>
            <a:xfrm>
              <a:off x="1594125" y="3681209"/>
              <a:ext cx="3505246" cy="1267928"/>
            </a:xfrm>
            <a:prstGeom prst="rect">
              <a:avLst/>
            </a:prstGeom>
            <a:noFill/>
          </p:spPr>
          <p:txBody>
            <a:bodyPr wrap="square" rtlCol="0">
              <a:spAutoFit/>
            </a:bodyPr>
            <a:lstStyle/>
            <a:p>
              <a:r>
                <a:rPr lang="en-US" sz="2800" b="1" dirty="0">
                  <a:solidFill>
                    <a:schemeClr val="bg1"/>
                  </a:solidFill>
                </a:rPr>
                <a:t>What’s in it for them?  How could they benefit?</a:t>
              </a:r>
            </a:p>
          </p:txBody>
        </p:sp>
      </p:grpSp>
    </p:spTree>
    <p:extLst>
      <p:ext uri="{BB962C8B-B14F-4D97-AF65-F5344CB8AC3E}">
        <p14:creationId xmlns:p14="http://schemas.microsoft.com/office/powerpoint/2010/main" xmlns="" val="2140288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rot="16200000">
            <a:off x="4590634" y="-289717"/>
            <a:ext cx="2815470" cy="10525125"/>
          </a:xfrm>
          <a:prstGeom prst="rect">
            <a:avLst/>
          </a:prstGeom>
        </p:spPr>
      </p:pic>
      <p:sp>
        <p:nvSpPr>
          <p:cNvPr id="5" name="Title 1"/>
          <p:cNvSpPr txBox="1">
            <a:spLocks/>
          </p:cNvSpPr>
          <p:nvPr/>
        </p:nvSpPr>
        <p:spPr>
          <a:xfrm>
            <a:off x="828674" y="785757"/>
            <a:ext cx="6937393" cy="1143000"/>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endParaRPr lang="en-US" sz="3200" dirty="0"/>
          </a:p>
          <a:p>
            <a:endParaRPr lang="en-US" sz="3200" dirty="0"/>
          </a:p>
          <a:p>
            <a:r>
              <a:rPr lang="en-US" sz="3200" dirty="0"/>
              <a:t>Embracing more people, more methods, bringing joy to lives: </a:t>
            </a:r>
            <a:br>
              <a:rPr lang="en-US" sz="3200" dirty="0"/>
            </a:br>
            <a:r>
              <a:rPr lang="en-US" sz="3200" dirty="0"/>
              <a:t>let’s have </a:t>
            </a:r>
            <a:r>
              <a:rPr lang="en-US" sz="3200" dirty="0" err="1"/>
              <a:t>fun,challenging</a:t>
            </a:r>
            <a:r>
              <a:rPr lang="en-US" sz="3200" dirty="0"/>
              <a:t> conversations using prompts like our question and challenge cards</a:t>
            </a:r>
            <a:r>
              <a:rPr lang="mr-IN" sz="3200" dirty="0"/>
              <a:t>…</a:t>
            </a:r>
            <a:r>
              <a:rPr lang="en-US" sz="3200" dirty="0"/>
              <a:t> </a:t>
            </a:r>
            <a:br>
              <a:rPr lang="en-US" sz="3200" dirty="0"/>
            </a:br>
            <a:endParaRPr lang="en-US" sz="3200" dirty="0"/>
          </a:p>
        </p:txBody>
      </p:sp>
    </p:spTree>
    <p:extLst>
      <p:ext uri="{BB962C8B-B14F-4D97-AF65-F5344CB8AC3E}">
        <p14:creationId xmlns:p14="http://schemas.microsoft.com/office/powerpoint/2010/main" xmlns="" val="805413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AA62244-5002-4169-BAE7-794A15EE560C}"/>
              </a:ext>
            </a:extLst>
          </p:cNvPr>
          <p:cNvPicPr/>
          <p:nvPr/>
        </p:nvPicPr>
        <p:blipFill>
          <a:blip r:embed="rId2"/>
          <a:stretch>
            <a:fillRect/>
          </a:stretch>
        </p:blipFill>
        <p:spPr>
          <a:xfrm rot="16200000">
            <a:off x="5894707" y="241002"/>
            <a:ext cx="4930987" cy="7019198"/>
          </a:xfrm>
          <a:prstGeom prst="rect">
            <a:avLst/>
          </a:prstGeom>
        </p:spPr>
      </p:pic>
      <p:sp>
        <p:nvSpPr>
          <p:cNvPr id="2" name="Title 1">
            <a:extLst>
              <a:ext uri="{FF2B5EF4-FFF2-40B4-BE49-F238E27FC236}">
                <a16:creationId xmlns:a16="http://schemas.microsoft.com/office/drawing/2014/main" xmlns="" id="{5A2E3D5B-F049-42C4-B9B1-AC19A8844532}"/>
              </a:ext>
            </a:extLst>
          </p:cNvPr>
          <p:cNvSpPr>
            <a:spLocks noGrp="1"/>
          </p:cNvSpPr>
          <p:nvPr>
            <p:ph type="title"/>
          </p:nvPr>
        </p:nvSpPr>
        <p:spPr>
          <a:xfrm>
            <a:off x="640080" y="2074363"/>
            <a:ext cx="2752354" cy="2709275"/>
          </a:xfrm>
          <a:prstGeom prst="ellipse">
            <a:avLst/>
          </a:prstGeom>
          <a:solidFill>
            <a:srgbClr val="006F44"/>
          </a:solidFill>
          <a:ln w="174625" cmpd="thinThick">
            <a:solidFill>
              <a:schemeClr val="tx1">
                <a:lumMod val="85000"/>
                <a:lumOff val="15000"/>
              </a:schemeClr>
            </a:solidFill>
          </a:ln>
        </p:spPr>
        <p:txBody>
          <a:bodyPr vert="horz" lIns="91440" tIns="45720" rIns="91440" bIns="45720" rtlCol="0" anchor="ctr">
            <a:normAutofit/>
          </a:bodyPr>
          <a:lstStyle/>
          <a:p>
            <a:pPr algn="ctr" defTabSz="914400">
              <a:lnSpc>
                <a:spcPct val="90000"/>
              </a:lnSpc>
            </a:pPr>
            <a:r>
              <a:rPr lang="en-US" sz="2200" kern="1200" dirty="0">
                <a:solidFill>
                  <a:schemeClr val="bg1"/>
                </a:solidFill>
                <a:latin typeface="+mj-lt"/>
                <a:ea typeface="+mj-ea"/>
                <a:cs typeface="+mj-cs"/>
              </a:rPr>
              <a:t>SABA Slide Rule – inspired by the Readiness </a:t>
            </a:r>
            <a:r>
              <a:rPr lang="en-US" sz="2200" dirty="0">
                <a:solidFill>
                  <a:schemeClr val="bg1"/>
                </a:solidFill>
                <a:cs typeface="+mj-cs"/>
              </a:rPr>
              <a:t>R</a:t>
            </a:r>
            <a:r>
              <a:rPr lang="en-US" sz="2200" kern="1200" dirty="0">
                <a:solidFill>
                  <a:schemeClr val="bg1"/>
                </a:solidFill>
                <a:latin typeface="+mj-lt"/>
                <a:ea typeface="+mj-ea"/>
                <a:cs typeface="+mj-cs"/>
              </a:rPr>
              <a:t>uler</a:t>
            </a:r>
          </a:p>
        </p:txBody>
      </p:sp>
      <p:sp>
        <p:nvSpPr>
          <p:cNvPr id="3" name="Rectangle 2"/>
          <p:cNvSpPr/>
          <p:nvPr/>
        </p:nvSpPr>
        <p:spPr>
          <a:xfrm>
            <a:off x="2135477" y="89204"/>
            <a:ext cx="6096000" cy="1754326"/>
          </a:xfrm>
          <a:prstGeom prst="rect">
            <a:avLst/>
          </a:prstGeom>
        </p:spPr>
        <p:txBody>
          <a:bodyPr>
            <a:spAutoFit/>
          </a:bodyPr>
          <a:lstStyle/>
          <a:p>
            <a:pPr eaLnBrk="0" fontAlgn="base" hangingPunct="0">
              <a:lnSpc>
                <a:spcPct val="100000"/>
              </a:lnSpc>
              <a:spcBef>
                <a:spcPct val="0"/>
              </a:spcBef>
              <a:spcAft>
                <a:spcPct val="0"/>
              </a:spcAft>
            </a:pPr>
            <a:r>
              <a:rPr lang="x-none" altLang="x-none" dirty="0"/>
              <a:t>General practitioners/family physicians keen to emphasise the art rather than the science of the consultation, and therefore not up-to-date with guidelines eg the guideline question “what’s the probability of them having asthma?” not a routine question yet</a:t>
            </a:r>
            <a:endParaRPr lang="en-GB" altLang="x-none" dirty="0"/>
          </a:p>
          <a:p>
            <a:pPr eaLnBrk="0" fontAlgn="base" hangingPunct="0">
              <a:lnSpc>
                <a:spcPct val="100000"/>
              </a:lnSpc>
              <a:spcBef>
                <a:spcPct val="0"/>
              </a:spcBef>
              <a:spcAft>
                <a:spcPct val="0"/>
              </a:spcAft>
            </a:pPr>
            <a:endParaRPr lang="x-none" altLang="x-none" dirty="0"/>
          </a:p>
        </p:txBody>
      </p:sp>
      <p:sp>
        <p:nvSpPr>
          <p:cNvPr id="4" name="Rectangle 3"/>
          <p:cNvSpPr/>
          <p:nvPr/>
        </p:nvSpPr>
        <p:spPr>
          <a:xfrm>
            <a:off x="6301740" y="5565338"/>
            <a:ext cx="6096000" cy="1754326"/>
          </a:xfrm>
          <a:prstGeom prst="rect">
            <a:avLst/>
          </a:prstGeom>
        </p:spPr>
        <p:txBody>
          <a:bodyPr>
            <a:spAutoFit/>
          </a:bodyPr>
          <a:lstStyle/>
          <a:p>
            <a:pPr eaLnBrk="0" fontAlgn="base" hangingPunct="0">
              <a:lnSpc>
                <a:spcPct val="100000"/>
              </a:lnSpc>
              <a:spcBef>
                <a:spcPct val="0"/>
              </a:spcBef>
              <a:spcAft>
                <a:spcPct val="0"/>
              </a:spcAft>
            </a:pPr>
            <a:endParaRPr lang="x-none" altLang="x-none" dirty="0"/>
          </a:p>
          <a:p>
            <a:pPr eaLnBrk="0" fontAlgn="base" hangingPunct="0">
              <a:lnSpc>
                <a:spcPct val="100000"/>
              </a:lnSpc>
              <a:spcBef>
                <a:spcPct val="0"/>
              </a:spcBef>
              <a:spcAft>
                <a:spcPct val="0"/>
              </a:spcAft>
            </a:pPr>
            <a:r>
              <a:rPr lang="x-none" altLang="x-none" dirty="0"/>
              <a:t>Lack of knowledge about how many puffs or doses in an inhaler and how many is too many in a year</a:t>
            </a:r>
            <a:r>
              <a:rPr lang="en-GB" altLang="x-none" dirty="0"/>
              <a:t/>
            </a:r>
            <a:br>
              <a:rPr lang="en-GB" altLang="x-none" dirty="0"/>
            </a:br>
            <a:endParaRPr lang="x-none" altLang="x-none" dirty="0"/>
          </a:p>
          <a:p>
            <a:pPr eaLnBrk="0" fontAlgn="base" hangingPunct="0">
              <a:lnSpc>
                <a:spcPct val="100000"/>
              </a:lnSpc>
              <a:spcBef>
                <a:spcPct val="0"/>
              </a:spcBef>
              <a:spcAft>
                <a:spcPct val="0"/>
              </a:spcAft>
            </a:pPr>
            <a:r>
              <a:rPr lang="en-GB" altLang="x-none" dirty="0"/>
              <a:t/>
            </a:r>
            <a:br>
              <a:rPr lang="en-GB" altLang="x-none" dirty="0"/>
            </a:br>
            <a:endParaRPr lang="x-none" altLang="x-none" dirty="0"/>
          </a:p>
        </p:txBody>
      </p:sp>
      <p:sp>
        <p:nvSpPr>
          <p:cNvPr id="6" name="Rectangle 5"/>
          <p:cNvSpPr/>
          <p:nvPr/>
        </p:nvSpPr>
        <p:spPr>
          <a:xfrm>
            <a:off x="92256" y="5242172"/>
            <a:ext cx="5051244" cy="1477328"/>
          </a:xfrm>
          <a:prstGeom prst="rect">
            <a:avLst/>
          </a:prstGeom>
        </p:spPr>
        <p:txBody>
          <a:bodyPr wrap="square">
            <a:spAutoFit/>
          </a:bodyPr>
          <a:lstStyle/>
          <a:p>
            <a:r>
              <a:rPr lang="x-none" altLang="x-none"/>
              <a:t>Pharmacists keen to do more but out of date “take your blue inhaler to open up your airways” – (it is a logical way to think about it, and did used to be taught, so reveals lack of investment in their education)</a:t>
            </a:r>
            <a:endParaRPr lang="en-US" dirty="0"/>
          </a:p>
        </p:txBody>
      </p:sp>
    </p:spTree>
    <p:extLst>
      <p:ext uri="{BB962C8B-B14F-4D97-AF65-F5344CB8AC3E}">
        <p14:creationId xmlns:p14="http://schemas.microsoft.com/office/powerpoint/2010/main" xmlns="" val="989469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1253331"/>
            <a:ext cx="10515600" cy="4671480"/>
          </a:xfrm>
          <a:prstGeom prst="wedgeEllipseCallout">
            <a:avLst/>
          </a:prstGeom>
          <a:solidFill>
            <a:srgbClr val="006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buNone/>
            </a:pPr>
            <a:r>
              <a:rPr lang="en-US" sz="3600" b="1" dirty="0">
                <a:solidFill>
                  <a:schemeClr val="bg1"/>
                </a:solidFill>
              </a:rPr>
              <a:t>Every system is perfectly designed to get the results it gets </a:t>
            </a:r>
          </a:p>
          <a:p>
            <a:pPr marL="0" indent="0">
              <a:buNone/>
            </a:pPr>
            <a:r>
              <a:rPr lang="en-US" sz="3600" b="1" dirty="0">
                <a:solidFill>
                  <a:schemeClr val="bg1"/>
                </a:solidFill>
              </a:rPr>
              <a:t>(</a:t>
            </a:r>
            <a:r>
              <a:rPr lang="en-US" sz="3600" i="1" dirty="0"/>
              <a:t>Earl Conway and Paul Batalden)</a:t>
            </a:r>
            <a:endParaRPr lang="en-US" sz="3600" b="1" dirty="0">
              <a:solidFill>
                <a:schemeClr val="bg1"/>
              </a:solidFill>
            </a:endParaRPr>
          </a:p>
        </p:txBody>
      </p:sp>
    </p:spTree>
    <p:extLst>
      <p:ext uri="{BB962C8B-B14F-4D97-AF65-F5344CB8AC3E}">
        <p14:creationId xmlns:p14="http://schemas.microsoft.com/office/powerpoint/2010/main" xmlns="" val="1142616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272B741-01A1-4E9A-BB12-381325F4AE0D}"/>
              </a:ext>
            </a:extLst>
          </p:cNvPr>
          <p:cNvPicPr>
            <a:picLocks noChangeAspect="1"/>
          </p:cNvPicPr>
          <p:nvPr/>
        </p:nvPicPr>
        <p:blipFill rotWithShape="1">
          <a:blip r:embed="rId2">
            <a:extLst>
              <a:ext uri="{28A0092B-C50C-407E-A947-70E740481C1C}">
                <a14:useLocalDpi xmlns:a14="http://schemas.microsoft.com/office/drawing/2010/main" xmlns=""/>
              </a:ext>
            </a:extLst>
          </a:blip>
          <a:srcRect l="766" t="8245" r="586" b="7835"/>
          <a:stretch/>
        </p:blipFill>
        <p:spPr>
          <a:xfrm>
            <a:off x="93306" y="1530220"/>
            <a:ext cx="12027159" cy="3816221"/>
          </a:xfrm>
          <a:prstGeom prst="rect">
            <a:avLst/>
          </a:prstGeom>
        </p:spPr>
      </p:pic>
    </p:spTree>
    <p:extLst>
      <p:ext uri="{BB962C8B-B14F-4D97-AF65-F5344CB8AC3E}">
        <p14:creationId xmlns:p14="http://schemas.microsoft.com/office/powerpoint/2010/main" xmlns="" val="25137407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2EE74CA-BA0B-4372-A9D7-AC2C49B80112}"/>
              </a:ext>
            </a:extLst>
          </p:cNvPr>
          <p:cNvPicPr>
            <a:picLocks noChangeAspect="1"/>
          </p:cNvPicPr>
          <p:nvPr/>
        </p:nvPicPr>
        <p:blipFill rotWithShape="1">
          <a:blip r:embed="rId2">
            <a:extLst>
              <a:ext uri="{28A0092B-C50C-407E-A947-70E740481C1C}">
                <a14:useLocalDpi xmlns:a14="http://schemas.microsoft.com/office/drawing/2010/main" xmlns=""/>
              </a:ext>
            </a:extLst>
          </a:blip>
          <a:srcRect l="767" t="7686" r="892" b="8287"/>
          <a:stretch/>
        </p:blipFill>
        <p:spPr>
          <a:xfrm>
            <a:off x="93306" y="1455576"/>
            <a:ext cx="11989837" cy="3834881"/>
          </a:xfrm>
          <a:prstGeom prst="rect">
            <a:avLst/>
          </a:prstGeom>
        </p:spPr>
      </p:pic>
    </p:spTree>
    <p:extLst>
      <p:ext uri="{BB962C8B-B14F-4D97-AF65-F5344CB8AC3E}">
        <p14:creationId xmlns:p14="http://schemas.microsoft.com/office/powerpoint/2010/main" xmlns="" val="74377849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What we did, what we learnt</a:t>
            </a:r>
            <a:endParaRPr lang="en-US" dirty="0"/>
          </a:p>
        </p:txBody>
      </p:sp>
      <p:sp>
        <p:nvSpPr>
          <p:cNvPr id="3" name="Subtitle 2"/>
          <p:cNvSpPr>
            <a:spLocks noGrp="1"/>
          </p:cNvSpPr>
          <p:nvPr>
            <p:ph type="subTitle" idx="1"/>
          </p:nvPr>
        </p:nvSpPr>
        <p:spPr/>
        <p:txBody>
          <a:bodyPr/>
          <a:lstStyle/>
          <a:p>
            <a:r>
              <a:rPr lang="en-US" b="1" dirty="0"/>
              <a:t>Findings from our four pilots</a:t>
            </a:r>
          </a:p>
          <a:p>
            <a:r>
              <a:rPr lang="en-US" b="1" dirty="0"/>
              <a:t>Jaime </a:t>
            </a:r>
            <a:r>
              <a:rPr lang="en-US" b="1" dirty="0" err="1"/>
              <a:t>Correia</a:t>
            </a:r>
            <a:r>
              <a:rPr lang="en-US" b="1" dirty="0"/>
              <a:t> de Sousa</a:t>
            </a:r>
          </a:p>
        </p:txBody>
      </p:sp>
      <p:sp>
        <p:nvSpPr>
          <p:cNvPr id="4" name="TextBox 3"/>
          <p:cNvSpPr txBox="1"/>
          <p:nvPr/>
        </p:nvSpPr>
        <p:spPr>
          <a:xfrm>
            <a:off x="2710832" y="6334780"/>
            <a:ext cx="9669983" cy="523220"/>
          </a:xfrm>
          <a:prstGeom prst="rect">
            <a:avLst/>
          </a:prstGeom>
          <a:noFill/>
        </p:spPr>
        <p:txBody>
          <a:bodyPr wrap="square" rtlCol="0">
            <a:spAutoFit/>
          </a:bodyPr>
          <a:lstStyle/>
          <a:p>
            <a:r>
              <a:rPr lang="en-GB" sz="1400" i="1" dirty="0"/>
              <a:t>AstraZeneca have sponsored and paid for this symposium as part of the Gold Sponsor Package. IPCRG received funding from AstraZeneca to develop the Asthma Right Care Initiative</a:t>
            </a:r>
            <a:endParaRPr lang="en-US" sz="1400" dirty="0"/>
          </a:p>
        </p:txBody>
      </p:sp>
    </p:spTree>
    <p:extLst>
      <p:ext uri="{BB962C8B-B14F-4D97-AF65-F5344CB8AC3E}">
        <p14:creationId xmlns:p14="http://schemas.microsoft.com/office/powerpoint/2010/main" xmlns="" val="1760675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CANADA</a:t>
            </a:r>
          </a:p>
        </p:txBody>
      </p:sp>
      <p:pic>
        <p:nvPicPr>
          <p:cNvPr id="3" name="Picture 2">
            <a:extLst>
              <a:ext uri="{FF2B5EF4-FFF2-40B4-BE49-F238E27FC236}">
                <a16:creationId xmlns:a16="http://schemas.microsoft.com/office/drawing/2014/main" xmlns="" id="{953B981A-7B57-4068-A466-5EE5CBB0167F}"/>
              </a:ext>
            </a:extLst>
          </p:cNvPr>
          <p:cNvPicPr>
            <a:picLocks noChangeAspect="1"/>
          </p:cNvPicPr>
          <p:nvPr/>
        </p:nvPicPr>
        <p:blipFill>
          <a:blip r:embed="rId2"/>
          <a:stretch>
            <a:fillRect/>
          </a:stretch>
        </p:blipFill>
        <p:spPr>
          <a:xfrm rot="20205428">
            <a:off x="942935" y="2988162"/>
            <a:ext cx="3664027" cy="2021348"/>
          </a:xfrm>
          <a:prstGeom prst="rect">
            <a:avLst/>
          </a:prstGeom>
        </p:spPr>
      </p:pic>
      <p:sp>
        <p:nvSpPr>
          <p:cNvPr id="6" name="Content Placeholder 2">
            <a:extLst>
              <a:ext uri="{FF2B5EF4-FFF2-40B4-BE49-F238E27FC236}">
                <a16:creationId xmlns:a16="http://schemas.microsoft.com/office/drawing/2014/main" xmlns="" id="{C96C8506-7F70-46C2-9424-8C09D396289C}"/>
              </a:ext>
            </a:extLst>
          </p:cNvPr>
          <p:cNvSpPr>
            <a:spLocks noGrp="1"/>
          </p:cNvSpPr>
          <p:nvPr>
            <p:ph idx="1"/>
          </p:nvPr>
        </p:nvSpPr>
        <p:spPr>
          <a:xfrm>
            <a:off x="5052027" y="1050195"/>
            <a:ext cx="6978608" cy="5501994"/>
          </a:xfrm>
        </p:spPr>
        <p:txBody>
          <a:bodyPr vert="horz" lIns="91440" tIns="45720" rIns="91440" bIns="45720" rtlCol="0" anchor="t">
            <a:noAutofit/>
          </a:bodyPr>
          <a:lstStyle/>
          <a:p>
            <a:pPr marL="0" indent="0">
              <a:buNone/>
            </a:pPr>
            <a:r>
              <a:rPr lang="en-CA" sz="1400" b="1" dirty="0">
                <a:cs typeface="Arial"/>
              </a:rPr>
              <a:t>3 Design charrettes</a:t>
            </a:r>
          </a:p>
          <a:p>
            <a:r>
              <a:rPr lang="en-CA" sz="1400" dirty="0">
                <a:cs typeface="Arial"/>
              </a:rPr>
              <a:t>Primary care respiratory experts: FPAGC Exec + CFPC Respiratory Group </a:t>
            </a:r>
          </a:p>
          <a:p>
            <a:r>
              <a:rPr lang="en-CA" sz="1400" dirty="0">
                <a:cs typeface="Arial"/>
              </a:rPr>
              <a:t>Non-respiratory expert primary care physicians</a:t>
            </a:r>
          </a:p>
          <a:p>
            <a:r>
              <a:rPr lang="en-CA" sz="1400" dirty="0">
                <a:cs typeface="Arial"/>
              </a:rPr>
              <a:t>Certified Respiratory Educators due after Porto</a:t>
            </a:r>
            <a:r>
              <a:rPr lang="en-CA" sz="1400" dirty="0">
                <a:ea typeface="+mn-lt"/>
                <a:cs typeface="+mn-lt"/>
              </a:rPr>
              <a:t/>
            </a:r>
            <a:br>
              <a:rPr lang="en-CA" sz="1400" dirty="0">
                <a:ea typeface="+mn-lt"/>
                <a:cs typeface="+mn-lt"/>
              </a:rPr>
            </a:br>
            <a:endParaRPr lang="en-CA" sz="1400" dirty="0">
              <a:cs typeface="Arial"/>
            </a:endParaRPr>
          </a:p>
          <a:p>
            <a:pPr marL="0" indent="0">
              <a:buNone/>
            </a:pPr>
            <a:r>
              <a:rPr lang="en-CA" sz="1400" b="1" dirty="0">
                <a:ea typeface="+mn-lt"/>
                <a:cs typeface="+mn-lt"/>
              </a:rPr>
              <a:t>Building followers</a:t>
            </a:r>
            <a:endParaRPr lang="en-CA" sz="1400" dirty="0">
              <a:cs typeface="Arial"/>
            </a:endParaRPr>
          </a:p>
          <a:p>
            <a:r>
              <a:rPr lang="en-CA" sz="1400" dirty="0"/>
              <a:t>Slide rule for future discussion with clinicians and patients</a:t>
            </a:r>
          </a:p>
          <a:p>
            <a:r>
              <a:rPr lang="en-CA" sz="1400" dirty="0"/>
              <a:t>Article on SABA overuse for newsletter</a:t>
            </a:r>
          </a:p>
          <a:p>
            <a:r>
              <a:rPr lang="en-CA" sz="1400" dirty="0"/>
              <a:t>Social media initiative: with  </a:t>
            </a:r>
            <a:r>
              <a:rPr lang="en-CA" sz="1400" dirty="0" err="1">
                <a:solidFill>
                  <a:srgbClr val="000000"/>
                </a:solidFill>
                <a:hlinkClick r:id="rId3"/>
              </a:rPr>
              <a:t>www.</a:t>
            </a:r>
            <a:r>
              <a:rPr lang="en-CA" sz="1400" u="sng" dirty="0" err="1">
                <a:solidFill>
                  <a:srgbClr val="0033CC"/>
                </a:solidFill>
                <a:hlinkClick r:id="rId4"/>
              </a:rPr>
              <a:t>Howmuchistoomuch.ca</a:t>
            </a:r>
            <a:r>
              <a:rPr lang="en-CA" sz="1400" u="sng" dirty="0">
                <a:solidFill>
                  <a:srgbClr val="0033CC"/>
                </a:solidFill>
                <a:cs typeface="Arial"/>
              </a:rPr>
              <a:t> </a:t>
            </a:r>
            <a:r>
              <a:rPr lang="en-CA" sz="1400" dirty="0"/>
              <a:t>in partnership with Asthma Society of Canada</a:t>
            </a:r>
            <a:endParaRPr lang="en-CA" sz="1400" dirty="0">
              <a:cs typeface="Arial"/>
              <a:hlinkClick r:id="rId4"/>
            </a:endParaRPr>
          </a:p>
          <a:p>
            <a:r>
              <a:rPr lang="en-CA" sz="1400" dirty="0"/>
              <a:t>Beginning of primary care CME program on asthma control and use of</a:t>
            </a:r>
            <a:r>
              <a:rPr lang="en-CA" sz="1400" dirty="0">
                <a:ea typeface="+mn-lt"/>
                <a:cs typeface="+mn-lt"/>
              </a:rPr>
              <a:t> better prescribing options for alternative relief/asthma strategies</a:t>
            </a:r>
            <a:endParaRPr lang="en-CA" sz="1400" dirty="0">
              <a:cs typeface="Arial"/>
            </a:endParaRPr>
          </a:p>
          <a:p>
            <a:pPr marL="0" indent="0">
              <a:buNone/>
            </a:pPr>
            <a:r>
              <a:rPr lang="en-CA" sz="1400" dirty="0">
                <a:ea typeface="+mn-lt"/>
                <a:cs typeface="+mn-lt"/>
              </a:rPr>
              <a:t/>
            </a:r>
            <a:br>
              <a:rPr lang="en-CA" sz="1400" dirty="0">
                <a:ea typeface="+mn-lt"/>
                <a:cs typeface="+mn-lt"/>
              </a:rPr>
            </a:br>
            <a:r>
              <a:rPr lang="en-CA" sz="1400" b="1" dirty="0">
                <a:cs typeface="Arial"/>
              </a:rPr>
              <a:t>Making the case for change</a:t>
            </a:r>
          </a:p>
          <a:p>
            <a:r>
              <a:rPr lang="en-CA" sz="1400" dirty="0">
                <a:cs typeface="Arial"/>
              </a:rPr>
              <a:t>Abstract on beta agonist attitudes submitted to IPCRG, REG, + ERS conferences</a:t>
            </a:r>
            <a:endParaRPr lang="en-CA" sz="1400" dirty="0">
              <a:ea typeface="+mn-lt"/>
              <a:cs typeface="+mn-lt"/>
            </a:endParaRPr>
          </a:p>
          <a:p>
            <a:r>
              <a:rPr lang="en-CA" sz="1400" dirty="0">
                <a:ea typeface="+mn-lt"/>
                <a:cs typeface="+mn-lt"/>
              </a:rPr>
              <a:t>Dr. Fitzgerald's team to quantify problem with British Columbia data on SABA use </a:t>
            </a:r>
            <a:br>
              <a:rPr lang="en-CA" sz="1400" dirty="0">
                <a:ea typeface="+mn-lt"/>
                <a:cs typeface="+mn-lt"/>
              </a:rPr>
            </a:br>
            <a:endParaRPr lang="en-CA" sz="1400" dirty="0">
              <a:ea typeface="+mn-lt"/>
              <a:cs typeface="+mn-lt"/>
            </a:endParaRPr>
          </a:p>
          <a:p>
            <a:pPr marL="0" indent="0">
              <a:buNone/>
            </a:pPr>
            <a:r>
              <a:rPr lang="en-CA" sz="1400" b="1" dirty="0"/>
              <a:t>Other ideas to consider</a:t>
            </a:r>
            <a:endParaRPr lang="en-CA" sz="1400" b="1" dirty="0">
              <a:cs typeface="Arial"/>
            </a:endParaRPr>
          </a:p>
          <a:p>
            <a:r>
              <a:rPr lang="en-CA" sz="1400" dirty="0"/>
              <a:t>Global advisory board of primary care champions for mild asthma  </a:t>
            </a:r>
            <a:endParaRPr lang="en-CA" sz="1400" dirty="0">
              <a:cs typeface="Arial"/>
            </a:endParaRPr>
          </a:p>
          <a:p>
            <a:r>
              <a:rPr lang="en-CA" sz="1400" dirty="0"/>
              <a:t>National implementation teams with respiratory and primary care clinicians to develop implementation strategies</a:t>
            </a:r>
            <a:endParaRPr lang="en-CA" sz="1400" dirty="0">
              <a:cs typeface="Arial"/>
            </a:endParaRPr>
          </a:p>
          <a:p>
            <a:r>
              <a:rPr lang="en-CA" sz="1400" dirty="0"/>
              <a:t>White paper on mild asthma to eventually impact guidelines production</a:t>
            </a:r>
          </a:p>
        </p:txBody>
      </p:sp>
      <p:grpSp>
        <p:nvGrpSpPr>
          <p:cNvPr id="10" name="Group 9">
            <a:extLst>
              <a:ext uri="{FF2B5EF4-FFF2-40B4-BE49-F238E27FC236}">
                <a16:creationId xmlns:a16="http://schemas.microsoft.com/office/drawing/2014/main" xmlns="" id="{520A27C7-1CDD-46AD-8150-F4CE6566E308}"/>
              </a:ext>
            </a:extLst>
          </p:cNvPr>
          <p:cNvGrpSpPr/>
          <p:nvPr/>
        </p:nvGrpSpPr>
        <p:grpSpPr>
          <a:xfrm>
            <a:off x="491351" y="2138517"/>
            <a:ext cx="4365768" cy="2024080"/>
            <a:chOff x="265928" y="1919056"/>
            <a:chExt cx="4365768" cy="2024080"/>
          </a:xfrm>
        </p:grpSpPr>
        <p:pic>
          <p:nvPicPr>
            <p:cNvPr id="5" name="Picture 4" descr="A person standing in front of a crowd&#10;&#10;Description generated with high confidence">
              <a:extLst>
                <a:ext uri="{FF2B5EF4-FFF2-40B4-BE49-F238E27FC236}">
                  <a16:creationId xmlns:a16="http://schemas.microsoft.com/office/drawing/2014/main" xmlns="" id="{71E78DA6-9612-42CF-BE59-AF58C59BC88C}"/>
                </a:ext>
              </a:extLst>
            </p:cNvPr>
            <p:cNvPicPr>
              <a:picLocks noChangeAspect="1"/>
            </p:cNvPicPr>
            <p:nvPr/>
          </p:nvPicPr>
          <p:blipFill>
            <a:blip r:embed="rId5"/>
            <a:stretch>
              <a:fillRect/>
            </a:stretch>
          </p:blipFill>
          <p:spPr>
            <a:xfrm rot="964768">
              <a:off x="265928" y="1919056"/>
              <a:ext cx="4365768" cy="2024080"/>
            </a:xfrm>
            <a:prstGeom prst="rect">
              <a:avLst/>
            </a:prstGeom>
          </p:spPr>
        </p:pic>
        <p:sp>
          <p:nvSpPr>
            <p:cNvPr id="7" name="TextBox 6">
              <a:extLst>
                <a:ext uri="{FF2B5EF4-FFF2-40B4-BE49-F238E27FC236}">
                  <a16:creationId xmlns:a16="http://schemas.microsoft.com/office/drawing/2014/main" xmlns="" id="{D249F196-79CE-4F11-8D2A-5D3961F9E495}"/>
                </a:ext>
              </a:extLst>
            </p:cNvPr>
            <p:cNvSpPr txBox="1"/>
            <p:nvPr/>
          </p:nvSpPr>
          <p:spPr>
            <a:xfrm rot="1019018">
              <a:off x="1773755" y="2692386"/>
              <a:ext cx="2569934" cy="369332"/>
            </a:xfrm>
            <a:prstGeom prst="rect">
              <a:avLst/>
            </a:prstGeom>
            <a:noFill/>
          </p:spPr>
          <p:txBody>
            <a:bodyPr wrap="none" rtlCol="0">
              <a:spAutoFit/>
            </a:bodyPr>
            <a:lstStyle/>
            <a:p>
              <a:r>
                <a:rPr lang="en-CA" u="sng" dirty="0">
                  <a:solidFill>
                    <a:srgbClr val="0033CC"/>
                  </a:solidFill>
                  <a:hlinkClick r:id="rId3"/>
                </a:rPr>
                <a:t>Howmuchistoomuch.ca</a:t>
              </a:r>
              <a:endParaRPr lang="en-GB" dirty="0"/>
            </a:p>
          </p:txBody>
        </p:sp>
      </p:grpSp>
      <p:pic>
        <p:nvPicPr>
          <p:cNvPr id="8" name="Picture 7"/>
          <p:cNvPicPr>
            <a:picLocks noChangeAspect="1"/>
          </p:cNvPicPr>
          <p:nvPr/>
        </p:nvPicPr>
        <p:blipFill>
          <a:blip r:embed="rId6" cstate="print"/>
          <a:stretch>
            <a:fillRect/>
          </a:stretch>
        </p:blipFill>
        <p:spPr>
          <a:xfrm>
            <a:off x="2705958" y="6031577"/>
            <a:ext cx="1861055" cy="735765"/>
          </a:xfrm>
          <a:prstGeom prst="rect">
            <a:avLst/>
          </a:prstGeom>
        </p:spPr>
      </p:pic>
    </p:spTree>
    <p:extLst>
      <p:ext uri="{BB962C8B-B14F-4D97-AF65-F5344CB8AC3E}">
        <p14:creationId xmlns:p14="http://schemas.microsoft.com/office/powerpoint/2010/main" xmlns="" val="226142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1" y="274638"/>
            <a:ext cx="6930246" cy="1143000"/>
          </a:xfrm>
        </p:spPr>
        <p:txBody>
          <a:bodyPr/>
          <a:lstStyle/>
          <a:p>
            <a:r>
              <a:rPr lang="en-GB" dirty="0"/>
              <a:t>UK</a:t>
            </a:r>
          </a:p>
        </p:txBody>
      </p:sp>
      <p:sp>
        <p:nvSpPr>
          <p:cNvPr id="8" name="TextBox 7">
            <a:extLst>
              <a:ext uri="{FF2B5EF4-FFF2-40B4-BE49-F238E27FC236}">
                <a16:creationId xmlns:a16="http://schemas.microsoft.com/office/drawing/2014/main" xmlns="" id="{47D45CAB-C76E-4AFD-9D42-4DF637237A3B}"/>
              </a:ext>
            </a:extLst>
          </p:cNvPr>
          <p:cNvSpPr txBox="1"/>
          <p:nvPr/>
        </p:nvSpPr>
        <p:spPr>
          <a:xfrm>
            <a:off x="4431033" y="585238"/>
            <a:ext cx="8379217" cy="5447645"/>
          </a:xfrm>
          <a:prstGeom prst="rect">
            <a:avLst/>
          </a:prstGeom>
          <a:noFill/>
        </p:spPr>
        <p:txBody>
          <a:bodyPr wrap="none" rtlCol="0">
            <a:spAutoFit/>
          </a:bodyPr>
          <a:lstStyle/>
          <a:p>
            <a:r>
              <a:rPr lang="en-GB" sz="1600" b="1" dirty="0"/>
              <a:t>Design Charrette</a:t>
            </a:r>
          </a:p>
          <a:p>
            <a:pPr marL="342900" indent="-342900">
              <a:spcBef>
                <a:spcPct val="20000"/>
              </a:spcBef>
              <a:buClr>
                <a:schemeClr val="accent1"/>
              </a:buClr>
              <a:buFont typeface="Arial"/>
              <a:buChar char="•"/>
            </a:pPr>
            <a:r>
              <a:rPr lang="en-GB" sz="1600" dirty="0">
                <a:cs typeface="Arial"/>
              </a:rPr>
              <a:t>Lot of interest in attending</a:t>
            </a:r>
          </a:p>
          <a:p>
            <a:pPr marL="342900" indent="-342900">
              <a:spcBef>
                <a:spcPct val="20000"/>
              </a:spcBef>
              <a:buClr>
                <a:schemeClr val="accent1"/>
              </a:buClr>
              <a:buFont typeface="Arial"/>
              <a:buChar char="•"/>
            </a:pPr>
            <a:r>
              <a:rPr lang="en-GB" sz="1600" dirty="0">
                <a:cs typeface="Arial"/>
              </a:rPr>
              <a:t>National Clinical Director Respiratory Care, patient charities, GPs, nurses, pharmacists</a:t>
            </a:r>
            <a:br>
              <a:rPr lang="en-GB" sz="1600" dirty="0">
                <a:cs typeface="Arial"/>
              </a:rPr>
            </a:br>
            <a:endParaRPr lang="en-GB" sz="1600" dirty="0">
              <a:cs typeface="Arial"/>
            </a:endParaRPr>
          </a:p>
          <a:p>
            <a:pPr>
              <a:spcBef>
                <a:spcPct val="20000"/>
              </a:spcBef>
              <a:buClr>
                <a:schemeClr val="accent1"/>
              </a:buClr>
            </a:pPr>
            <a:r>
              <a:rPr lang="en-GB" sz="1600" b="1" dirty="0">
                <a:cs typeface="Arial"/>
              </a:rPr>
              <a:t>Key messages</a:t>
            </a:r>
          </a:p>
          <a:p>
            <a:pPr marL="342900" lvl="1" indent="-342900">
              <a:spcBef>
                <a:spcPct val="20000"/>
              </a:spcBef>
              <a:buClr>
                <a:schemeClr val="accent1"/>
              </a:buClr>
              <a:buFont typeface="Arial"/>
              <a:buChar char="•"/>
            </a:pPr>
            <a:r>
              <a:rPr lang="en-GB" sz="1600" dirty="0"/>
              <a:t>Slide rule seems promising - everyone wanted one!</a:t>
            </a:r>
          </a:p>
          <a:p>
            <a:pPr marL="342900" indent="-342900">
              <a:spcBef>
                <a:spcPct val="20000"/>
              </a:spcBef>
              <a:buClr>
                <a:schemeClr val="accent1"/>
              </a:buClr>
              <a:buFont typeface="Arial"/>
              <a:buChar char="•"/>
            </a:pPr>
            <a:r>
              <a:rPr lang="en-GB" sz="1600" dirty="0">
                <a:cs typeface="Arial"/>
              </a:rPr>
              <a:t>We have confused messages about SABAs  </a:t>
            </a:r>
          </a:p>
          <a:p>
            <a:pPr marL="800100" lvl="2" indent="-342900">
              <a:spcBef>
                <a:spcPct val="20000"/>
              </a:spcBef>
              <a:buClr>
                <a:schemeClr val="accent1"/>
              </a:buClr>
              <a:buFont typeface="Arial"/>
              <a:buChar char="•"/>
            </a:pPr>
            <a:r>
              <a:rPr lang="en-GB" sz="1200" dirty="0">
                <a:cs typeface="Arial"/>
              </a:rPr>
              <a:t>‘life savers’ vs ‘dangerous – risk of death’ – but safety issues not top of minds of prescribers</a:t>
            </a:r>
          </a:p>
          <a:p>
            <a:pPr marL="342900" lvl="1" indent="-342900">
              <a:spcBef>
                <a:spcPct val="20000"/>
              </a:spcBef>
              <a:buClr>
                <a:schemeClr val="accent1"/>
              </a:buClr>
              <a:buFont typeface="Arial"/>
              <a:buChar char="•"/>
            </a:pPr>
            <a:r>
              <a:rPr lang="en-GB" sz="1600" dirty="0"/>
              <a:t>Guidelines not clear on threshold for what constitutes ‘too much SABA’</a:t>
            </a:r>
          </a:p>
          <a:p>
            <a:pPr marL="342900" lvl="1" indent="-342900">
              <a:spcBef>
                <a:spcPct val="20000"/>
              </a:spcBef>
              <a:buClr>
                <a:schemeClr val="accent1"/>
              </a:buClr>
              <a:buFont typeface="Arial"/>
              <a:buChar char="•"/>
            </a:pPr>
            <a:r>
              <a:rPr lang="en-GB" sz="1600" dirty="0"/>
              <a:t>Different policies about repeat prescriptions and quantities </a:t>
            </a:r>
          </a:p>
          <a:p>
            <a:pPr marL="342900" lvl="1" indent="-342900">
              <a:spcBef>
                <a:spcPct val="20000"/>
              </a:spcBef>
              <a:buClr>
                <a:schemeClr val="accent1"/>
              </a:buClr>
              <a:buFont typeface="Arial"/>
              <a:buChar char="•"/>
            </a:pPr>
            <a:r>
              <a:rPr lang="en-GB" sz="1600" dirty="0"/>
              <a:t>Beware unintended consequences if message is not clear:</a:t>
            </a:r>
          </a:p>
          <a:p>
            <a:pPr marL="342900" lvl="1" indent="-342900">
              <a:spcBef>
                <a:spcPct val="20000"/>
              </a:spcBef>
              <a:buClr>
                <a:schemeClr val="accent1"/>
              </a:buClr>
              <a:buFont typeface="Arial"/>
              <a:buChar char="•"/>
            </a:pPr>
            <a:r>
              <a:rPr lang="en-GB" sz="1600" dirty="0"/>
              <a:t>Want to ‘reduce unnecessary reliance on SABAs’ so messages need </a:t>
            </a:r>
          </a:p>
          <a:p>
            <a:pPr marL="800100" lvl="2" indent="-342900">
              <a:spcBef>
                <a:spcPct val="20000"/>
              </a:spcBef>
              <a:buClr>
                <a:schemeClr val="accent1"/>
              </a:buClr>
              <a:buFont typeface="Arial"/>
              <a:buChar char="•"/>
            </a:pPr>
            <a:r>
              <a:rPr lang="en-GB" sz="1600" dirty="0"/>
              <a:t>To be phrased positively</a:t>
            </a:r>
          </a:p>
          <a:p>
            <a:pPr marL="800100" lvl="2" indent="-342900">
              <a:spcBef>
                <a:spcPct val="20000"/>
              </a:spcBef>
              <a:buClr>
                <a:schemeClr val="accent1"/>
              </a:buClr>
              <a:buFont typeface="Arial"/>
              <a:buChar char="•"/>
            </a:pPr>
            <a:r>
              <a:rPr lang="en-GB" sz="1600" dirty="0"/>
              <a:t>To consider the role of SABAs in context of all medication, not in isolation</a:t>
            </a:r>
          </a:p>
          <a:p>
            <a:pPr marL="342900" lvl="1" indent="-342900">
              <a:spcBef>
                <a:spcPct val="20000"/>
              </a:spcBef>
              <a:buClr>
                <a:schemeClr val="accent1"/>
              </a:buClr>
              <a:buFont typeface="Arial"/>
              <a:buChar char="•"/>
            </a:pPr>
            <a:r>
              <a:rPr lang="en-GB" sz="1600" dirty="0"/>
              <a:t>Overwhelmed by the question &amp; challenge cards </a:t>
            </a:r>
            <a:r>
              <a:rPr lang="mr-IN" sz="1600" dirty="0"/>
              <a:t>–</a:t>
            </a:r>
            <a:r>
              <a:rPr lang="en-GB" sz="1600" dirty="0"/>
              <a:t> just pick a few! </a:t>
            </a:r>
          </a:p>
          <a:p>
            <a:pPr marL="342900" lvl="1" indent="-342900">
              <a:spcBef>
                <a:spcPct val="20000"/>
              </a:spcBef>
              <a:buClr>
                <a:schemeClr val="accent1"/>
              </a:buClr>
              <a:buFont typeface="Arial"/>
              <a:buChar char="•"/>
            </a:pPr>
            <a:r>
              <a:rPr lang="en-GB" sz="1600" dirty="0"/>
              <a:t>A patient ‘near </a:t>
            </a:r>
            <a:r>
              <a:rPr lang="en-GB" sz="1600" dirty="0" err="1"/>
              <a:t>miss’</a:t>
            </a:r>
            <a:r>
              <a:rPr lang="en-GB" sz="1600" dirty="0"/>
              <a:t> story focuses the attention </a:t>
            </a:r>
            <a:br>
              <a:rPr lang="en-GB" sz="1600" dirty="0"/>
            </a:br>
            <a:endParaRPr lang="en-GB" sz="1600" dirty="0"/>
          </a:p>
          <a:p>
            <a:pPr marL="285750" indent="-285750">
              <a:buFont typeface="Arial" panose="020B0604020202020204" pitchFamily="34" charset="0"/>
              <a:buChar char="•"/>
            </a:pPr>
            <a:endParaRPr lang="en-GB" dirty="0"/>
          </a:p>
          <a:p>
            <a:endParaRPr lang="en-GB" dirty="0"/>
          </a:p>
        </p:txBody>
      </p:sp>
      <p:sp>
        <p:nvSpPr>
          <p:cNvPr id="9" name="TextBox 8">
            <a:extLst>
              <a:ext uri="{FF2B5EF4-FFF2-40B4-BE49-F238E27FC236}">
                <a16:creationId xmlns:a16="http://schemas.microsoft.com/office/drawing/2014/main" xmlns="" id="{3B879C30-206E-4CD5-8CB7-1FDD6F30B727}"/>
              </a:ext>
            </a:extLst>
          </p:cNvPr>
          <p:cNvSpPr txBox="1"/>
          <p:nvPr/>
        </p:nvSpPr>
        <p:spPr>
          <a:xfrm>
            <a:off x="4475552" y="5179072"/>
            <a:ext cx="6423553" cy="1471172"/>
          </a:xfrm>
          <a:prstGeom prst="rect">
            <a:avLst/>
          </a:prstGeom>
          <a:noFill/>
        </p:spPr>
        <p:txBody>
          <a:bodyPr wrap="none" rtlCol="0">
            <a:spAutoFit/>
          </a:bodyPr>
          <a:lstStyle/>
          <a:p>
            <a:r>
              <a:rPr lang="en-GB" sz="1600" b="1" dirty="0"/>
              <a:t/>
            </a:r>
            <a:br>
              <a:rPr lang="en-GB" sz="1600" b="1" dirty="0"/>
            </a:br>
            <a:r>
              <a:rPr lang="en-GB" sz="1600" b="1" dirty="0"/>
              <a:t>Progress with initiatives &amp; resources</a:t>
            </a:r>
          </a:p>
          <a:p>
            <a:pPr marL="342900" lvl="1" indent="-342900">
              <a:spcBef>
                <a:spcPct val="20000"/>
              </a:spcBef>
              <a:buClr>
                <a:schemeClr val="accent1"/>
              </a:buClr>
              <a:buFont typeface="Arial"/>
              <a:buChar char="•"/>
            </a:pPr>
            <a:r>
              <a:rPr lang="en-GB" sz="1600" dirty="0"/>
              <a:t>Pre- and post-education in practice questionnaire using slide rule</a:t>
            </a:r>
          </a:p>
          <a:p>
            <a:pPr marL="342900" lvl="1" indent="-342900">
              <a:spcBef>
                <a:spcPct val="20000"/>
              </a:spcBef>
              <a:buClr>
                <a:schemeClr val="accent1"/>
              </a:buClr>
              <a:buFont typeface="Arial"/>
              <a:buChar char="•"/>
            </a:pPr>
            <a:r>
              <a:rPr lang="en-GB" sz="1600" dirty="0"/>
              <a:t>Lots of testing in pharmacies</a:t>
            </a:r>
          </a:p>
          <a:p>
            <a:pPr marL="342900" lvl="1" indent="-342900">
              <a:spcBef>
                <a:spcPct val="20000"/>
              </a:spcBef>
              <a:buClr>
                <a:schemeClr val="accent1"/>
              </a:buClr>
              <a:buFont typeface="Arial"/>
              <a:buChar char="•"/>
            </a:pPr>
            <a:r>
              <a:rPr lang="en-GB" sz="1600" dirty="0"/>
              <a:t>Get better at the conversation the more you use the materials</a:t>
            </a:r>
          </a:p>
        </p:txBody>
      </p:sp>
      <p:pic>
        <p:nvPicPr>
          <p:cNvPr id="4" name="Picture 3" descr="A group of people sitting at a table using a computer&#10;&#10;Description generated with very high confidence">
            <a:extLst>
              <a:ext uri="{FF2B5EF4-FFF2-40B4-BE49-F238E27FC236}">
                <a16:creationId xmlns:a16="http://schemas.microsoft.com/office/drawing/2014/main" xmlns="" id="{E60FD0B5-567F-4CA0-86B2-6C933694A762}"/>
              </a:ext>
            </a:extLst>
          </p:cNvPr>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rot="19997459">
            <a:off x="633801" y="1688841"/>
            <a:ext cx="3085323" cy="23139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descr="A picture containing wall, indoor, person, floor&#10;&#10;Description generated with very high confidence">
            <a:extLst>
              <a:ext uri="{FF2B5EF4-FFF2-40B4-BE49-F238E27FC236}">
                <a16:creationId xmlns:a16="http://schemas.microsoft.com/office/drawing/2014/main" xmlns="" id="{9BD518A1-AA1B-4D9E-BB81-3B47C5FE561B}"/>
              </a:ext>
            </a:extLst>
          </p:cNvPr>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rot="5973354">
            <a:off x="480271" y="1665171"/>
            <a:ext cx="3392381" cy="25442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descr="A picture containing person, indoor, wall&#10;&#10;Description generated with very high confidence">
            <a:extLst>
              <a:ext uri="{FF2B5EF4-FFF2-40B4-BE49-F238E27FC236}">
                <a16:creationId xmlns:a16="http://schemas.microsoft.com/office/drawing/2014/main" xmlns="" id="{F7E91B0B-6C1F-4B4D-AB08-4EF3DBBD4587}"/>
              </a:ext>
            </a:extLst>
          </p:cNvPr>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rot="4275092">
            <a:off x="333645" y="1534886"/>
            <a:ext cx="3495869" cy="262190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Picture 13" descr="A group of people sitting at a table&#10;&#10;Description generated with very high confidence">
            <a:extLst>
              <a:ext uri="{FF2B5EF4-FFF2-40B4-BE49-F238E27FC236}">
                <a16:creationId xmlns:a16="http://schemas.microsoft.com/office/drawing/2014/main" xmlns="" id="{E616F72C-79FB-406C-BF3E-2A5A08BF7344}"/>
              </a:ext>
            </a:extLst>
          </p:cNvPr>
          <p:cNvPicPr>
            <a:picLocks noChangeAspect="1"/>
          </p:cNvPicPr>
          <p:nvPr/>
        </p:nvPicPr>
        <p:blipFill>
          <a:blip r:embed="rId5"/>
          <a:stretch>
            <a:fillRect/>
          </a:stretch>
        </p:blipFill>
        <p:spPr>
          <a:xfrm rot="722728">
            <a:off x="608282" y="1956180"/>
            <a:ext cx="3305471" cy="17793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 name="Picture 19" descr="A close up of a sign&#10;&#10;Description generated with very high confidence">
            <a:extLst>
              <a:ext uri="{FF2B5EF4-FFF2-40B4-BE49-F238E27FC236}">
                <a16:creationId xmlns:a16="http://schemas.microsoft.com/office/drawing/2014/main" xmlns="" id="{AD6C9780-C5A7-41A4-BAEE-6A60E04F5055}"/>
              </a:ext>
            </a:extLst>
          </p:cNvPr>
          <p:cNvPicPr>
            <a:picLocks noChangeAspect="1"/>
          </p:cNvPicPr>
          <p:nvPr/>
        </p:nvPicPr>
        <p:blipFill>
          <a:blip r:embed="rId6"/>
          <a:stretch>
            <a:fillRect/>
          </a:stretch>
        </p:blipFill>
        <p:spPr>
          <a:xfrm>
            <a:off x="2547811" y="5665446"/>
            <a:ext cx="1171313" cy="1171313"/>
          </a:xfrm>
          <a:prstGeom prst="rect">
            <a:avLst/>
          </a:prstGeom>
        </p:spPr>
      </p:pic>
    </p:spTree>
    <p:extLst>
      <p:ext uri="{BB962C8B-B14F-4D97-AF65-F5344CB8AC3E}">
        <p14:creationId xmlns:p14="http://schemas.microsoft.com/office/powerpoint/2010/main" xmlns="" val="101311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265" y="23262"/>
            <a:ext cx="1920769" cy="1143000"/>
          </a:xfrm>
        </p:spPr>
        <p:txBody>
          <a:bodyPr/>
          <a:lstStyle/>
          <a:p>
            <a:r>
              <a:rPr lang="en-GB" dirty="0"/>
              <a:t>SPAIN</a:t>
            </a:r>
          </a:p>
        </p:txBody>
      </p:sp>
      <p:pic>
        <p:nvPicPr>
          <p:cNvPr id="5" name="Picture 4" descr="A close up of a logo&#10;&#10;Description generated with very high confidence">
            <a:extLst>
              <a:ext uri="{FF2B5EF4-FFF2-40B4-BE49-F238E27FC236}">
                <a16:creationId xmlns:a16="http://schemas.microsoft.com/office/drawing/2014/main" xmlns="" id="{43594684-D89D-4B4B-9AC0-E42D8AB0D07F}"/>
              </a:ext>
            </a:extLst>
          </p:cNvPr>
          <p:cNvPicPr>
            <a:picLocks noChangeAspect="1"/>
          </p:cNvPicPr>
          <p:nvPr/>
        </p:nvPicPr>
        <p:blipFill>
          <a:blip r:embed="rId3"/>
          <a:stretch>
            <a:fillRect/>
          </a:stretch>
        </p:blipFill>
        <p:spPr>
          <a:xfrm>
            <a:off x="2934853" y="5281725"/>
            <a:ext cx="1409700" cy="1409700"/>
          </a:xfrm>
          <a:prstGeom prst="rect">
            <a:avLst/>
          </a:prstGeom>
        </p:spPr>
      </p:pic>
      <p:pic>
        <p:nvPicPr>
          <p:cNvPr id="25" name="Picture 24" descr="A group of people sitting at a table&#10;&#10;Description generated with very high confidence">
            <a:extLst>
              <a:ext uri="{FF2B5EF4-FFF2-40B4-BE49-F238E27FC236}">
                <a16:creationId xmlns:a16="http://schemas.microsoft.com/office/drawing/2014/main" xmlns="" id="{9D68A970-3614-43A3-9DF2-4A171C97D41C}"/>
              </a:ext>
            </a:extLst>
          </p:cNvPr>
          <p:cNvPicPr>
            <a:picLocks noChangeAspect="1"/>
          </p:cNvPicPr>
          <p:nvPr/>
        </p:nvPicPr>
        <p:blipFill>
          <a:blip r:embed="rId4"/>
          <a:stretch>
            <a:fillRect/>
          </a:stretch>
        </p:blipFill>
        <p:spPr>
          <a:xfrm rot="20297581">
            <a:off x="1228760" y="1561153"/>
            <a:ext cx="2187236" cy="29837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3" name="Picture 32" descr="A group of people sitting at a table&#10;&#10;Description generated with very high confidence">
            <a:extLst>
              <a:ext uri="{FF2B5EF4-FFF2-40B4-BE49-F238E27FC236}">
                <a16:creationId xmlns:a16="http://schemas.microsoft.com/office/drawing/2014/main" xmlns="" id="{EB3B0EE2-6FFE-4A48-85F0-E22DA9F8AC06}"/>
              </a:ext>
            </a:extLst>
          </p:cNvPr>
          <p:cNvPicPr>
            <a:picLocks noChangeAspect="1"/>
          </p:cNvPicPr>
          <p:nvPr/>
        </p:nvPicPr>
        <p:blipFill>
          <a:blip r:embed="rId5"/>
          <a:stretch>
            <a:fillRect/>
          </a:stretch>
        </p:blipFill>
        <p:spPr>
          <a:xfrm rot="1803264">
            <a:off x="2101713" y="1733177"/>
            <a:ext cx="2174706" cy="28996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1" name="Picture 30" descr="A picture containing indoor, wall, person, table&#10;&#10;Description generated with very high confidence">
            <a:extLst>
              <a:ext uri="{FF2B5EF4-FFF2-40B4-BE49-F238E27FC236}">
                <a16:creationId xmlns:a16="http://schemas.microsoft.com/office/drawing/2014/main" xmlns="" id="{D7722180-2B18-419F-921D-589C545762D4}"/>
              </a:ext>
            </a:extLst>
          </p:cNvPr>
          <p:cNvPicPr>
            <a:picLocks noChangeAspect="1"/>
          </p:cNvPicPr>
          <p:nvPr/>
        </p:nvPicPr>
        <p:blipFill>
          <a:blip r:embed="rId6"/>
          <a:stretch>
            <a:fillRect/>
          </a:stretch>
        </p:blipFill>
        <p:spPr>
          <a:xfrm rot="775848">
            <a:off x="1216899" y="1355926"/>
            <a:ext cx="2237796" cy="29837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9" name="Picture 28" descr="A group of people sitting at a table&#10;&#10;Description generated with very high confidence">
            <a:extLst>
              <a:ext uri="{FF2B5EF4-FFF2-40B4-BE49-F238E27FC236}">
                <a16:creationId xmlns:a16="http://schemas.microsoft.com/office/drawing/2014/main" xmlns="" id="{B5DD2752-0C43-437A-9033-0B3D3E44596F}"/>
              </a:ext>
            </a:extLst>
          </p:cNvPr>
          <p:cNvPicPr>
            <a:picLocks noChangeAspect="1"/>
          </p:cNvPicPr>
          <p:nvPr/>
        </p:nvPicPr>
        <p:blipFill>
          <a:blip r:embed="rId7"/>
          <a:stretch>
            <a:fillRect/>
          </a:stretch>
        </p:blipFill>
        <p:spPr>
          <a:xfrm rot="20070644">
            <a:off x="1471369" y="1400995"/>
            <a:ext cx="2320400" cy="30938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7" name="Picture 26" descr="A group of people sitting at a table&#10;&#10;Description generated with very high confidence">
            <a:extLst>
              <a:ext uri="{FF2B5EF4-FFF2-40B4-BE49-F238E27FC236}">
                <a16:creationId xmlns:a16="http://schemas.microsoft.com/office/drawing/2014/main" xmlns="" id="{FBAF2AEE-3744-4845-AE76-A64C0D961B03}"/>
              </a:ext>
            </a:extLst>
          </p:cNvPr>
          <p:cNvPicPr>
            <a:picLocks noChangeAspect="1"/>
          </p:cNvPicPr>
          <p:nvPr/>
        </p:nvPicPr>
        <p:blipFill>
          <a:blip r:embed="rId8"/>
          <a:stretch>
            <a:fillRect/>
          </a:stretch>
        </p:blipFill>
        <p:spPr>
          <a:xfrm rot="1615768">
            <a:off x="1711152" y="944492"/>
            <a:ext cx="2187236" cy="29163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0" name="Rectangle: Rounded Corners 19">
            <a:extLst>
              <a:ext uri="{FF2B5EF4-FFF2-40B4-BE49-F238E27FC236}">
                <a16:creationId xmlns:a16="http://schemas.microsoft.com/office/drawing/2014/main" xmlns="" id="{5BE9D7C2-8699-493D-BA22-F47F5BA4C11F}"/>
              </a:ext>
            </a:extLst>
          </p:cNvPr>
          <p:cNvSpPr/>
          <p:nvPr/>
        </p:nvSpPr>
        <p:spPr>
          <a:xfrm>
            <a:off x="4856319" y="1567935"/>
            <a:ext cx="3462305" cy="1590685"/>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t>Design Charrette Stakeholders</a:t>
            </a:r>
          </a:p>
          <a:p>
            <a:pPr algn="ctr"/>
            <a:endParaRPr lang="en-GB" sz="1050" b="1" dirty="0"/>
          </a:p>
          <a:p>
            <a:r>
              <a:rPr lang="en-GB" sz="1050" dirty="0"/>
              <a:t>Susana </a:t>
            </a:r>
            <a:r>
              <a:rPr lang="en-GB" sz="1050" dirty="0" err="1"/>
              <a:t>Cantero</a:t>
            </a:r>
            <a:r>
              <a:rPr lang="en-GB" sz="1050" dirty="0"/>
              <a:t>		</a:t>
            </a:r>
            <a:r>
              <a:rPr lang="en-GB" sz="1050" dirty="0" err="1"/>
              <a:t>Xisco</a:t>
            </a:r>
            <a:r>
              <a:rPr lang="en-GB" sz="1050" dirty="0"/>
              <a:t> </a:t>
            </a:r>
            <a:r>
              <a:rPr lang="en-GB" sz="1050" dirty="0" err="1"/>
              <a:t>Morante</a:t>
            </a:r>
            <a:endParaRPr lang="en-GB" sz="1050" dirty="0"/>
          </a:p>
          <a:p>
            <a:r>
              <a:rPr lang="en-GB" sz="1050" dirty="0"/>
              <a:t>Eusebio </a:t>
            </a:r>
            <a:r>
              <a:rPr lang="en-GB" sz="1050" dirty="0" err="1"/>
              <a:t>Castaño</a:t>
            </a:r>
            <a:r>
              <a:rPr lang="en-GB" sz="1050" dirty="0"/>
              <a:t>		Juan José Muñoz</a:t>
            </a:r>
          </a:p>
          <a:p>
            <a:r>
              <a:rPr lang="en-GB" sz="1050" dirty="0"/>
              <a:t>Nuria </a:t>
            </a:r>
            <a:r>
              <a:rPr lang="en-GB" sz="1050" dirty="0" err="1"/>
              <a:t>Celorrio</a:t>
            </a:r>
            <a:r>
              <a:rPr lang="en-GB" sz="1050" dirty="0"/>
              <a:t>			Sara </a:t>
            </a:r>
            <a:r>
              <a:rPr lang="en-GB" sz="1050" dirty="0" err="1"/>
              <a:t>Nuñez</a:t>
            </a:r>
            <a:endParaRPr lang="en-GB" sz="1050" dirty="0"/>
          </a:p>
          <a:p>
            <a:r>
              <a:rPr lang="en-GB" sz="1050" dirty="0"/>
              <a:t>Bernardino Comas		Francisco Plaza</a:t>
            </a:r>
          </a:p>
          <a:p>
            <a:r>
              <a:rPr lang="en-GB" sz="1050" dirty="0"/>
              <a:t>Sonia Fernández		José Ignacio Prieto</a:t>
            </a:r>
          </a:p>
          <a:p>
            <a:r>
              <a:rPr lang="en-GB" sz="1050" dirty="0"/>
              <a:t>Pilar Marcos			Ana </a:t>
            </a:r>
            <a:r>
              <a:rPr lang="en-GB" sz="1050" dirty="0" err="1"/>
              <a:t>Urendez</a:t>
            </a:r>
            <a:endParaRPr lang="en-GB" sz="1050" dirty="0"/>
          </a:p>
          <a:p>
            <a:r>
              <a:rPr lang="en-GB" sz="1050" dirty="0"/>
              <a:t>Jesús Molina			Diego Vargas</a:t>
            </a:r>
          </a:p>
        </p:txBody>
      </p:sp>
      <p:sp>
        <p:nvSpPr>
          <p:cNvPr id="10" name="Rectangle: Rounded Corners 9">
            <a:extLst>
              <a:ext uri="{FF2B5EF4-FFF2-40B4-BE49-F238E27FC236}">
                <a16:creationId xmlns:a16="http://schemas.microsoft.com/office/drawing/2014/main" xmlns="" id="{2DE2BB1E-C8BB-4334-80E8-6CC15F91B34A}"/>
              </a:ext>
            </a:extLst>
          </p:cNvPr>
          <p:cNvSpPr/>
          <p:nvPr/>
        </p:nvSpPr>
        <p:spPr>
          <a:xfrm>
            <a:off x="4856319" y="240532"/>
            <a:ext cx="3373515" cy="114300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t>Design Charrette Delivery Team</a:t>
            </a:r>
          </a:p>
          <a:p>
            <a:pPr algn="ctr"/>
            <a:endParaRPr lang="en-GB" sz="1050" b="1" dirty="0"/>
          </a:p>
          <a:p>
            <a:r>
              <a:rPr lang="en-GB" sz="1050" dirty="0"/>
              <a:t>Cristina Alonso			Miguel Román</a:t>
            </a:r>
          </a:p>
          <a:p>
            <a:r>
              <a:rPr lang="en-GB" sz="1050" dirty="0"/>
              <a:t>Miguel </a:t>
            </a:r>
            <a:r>
              <a:rPr lang="en-GB" sz="1050" dirty="0" err="1"/>
              <a:t>Ángel</a:t>
            </a:r>
            <a:r>
              <a:rPr lang="en-GB" sz="1050" dirty="0"/>
              <a:t> </a:t>
            </a:r>
            <a:r>
              <a:rPr lang="en-GB" sz="1050" dirty="0" err="1"/>
              <a:t>Galmés</a:t>
            </a:r>
            <a:r>
              <a:rPr lang="en-GB" sz="1050" dirty="0"/>
              <a:t>		Mónica </a:t>
            </a:r>
            <a:r>
              <a:rPr lang="en-GB" sz="1050" dirty="0" err="1"/>
              <a:t>Sorribas</a:t>
            </a:r>
            <a:endParaRPr lang="en-GB" sz="1050" dirty="0"/>
          </a:p>
          <a:p>
            <a:r>
              <a:rPr lang="en-GB" sz="1050" dirty="0"/>
              <a:t>Mar Martínez			Marta Villanueva</a:t>
            </a:r>
          </a:p>
          <a:p>
            <a:r>
              <a:rPr lang="en-GB" sz="1050" dirty="0"/>
              <a:t>Enrique </a:t>
            </a:r>
            <a:r>
              <a:rPr lang="en-GB" sz="1050" dirty="0" err="1"/>
              <a:t>Mascarós</a:t>
            </a:r>
            <a:endParaRPr lang="en-GB" sz="1050" dirty="0"/>
          </a:p>
        </p:txBody>
      </p:sp>
      <p:sp>
        <p:nvSpPr>
          <p:cNvPr id="4" name="TextBox 3"/>
          <p:cNvSpPr txBox="1"/>
          <p:nvPr/>
        </p:nvSpPr>
        <p:spPr>
          <a:xfrm>
            <a:off x="4792655" y="3182981"/>
            <a:ext cx="6751529" cy="3748719"/>
          </a:xfrm>
          <a:prstGeom prst="rect">
            <a:avLst/>
          </a:prstGeom>
          <a:noFill/>
        </p:spPr>
        <p:txBody>
          <a:bodyPr wrap="square" rtlCol="0">
            <a:spAutoFit/>
          </a:bodyPr>
          <a:lstStyle/>
          <a:p>
            <a:pPr>
              <a:lnSpc>
                <a:spcPct val="120000"/>
              </a:lnSpc>
            </a:pPr>
            <a:r>
              <a:rPr lang="en-GB" b="1" dirty="0"/>
              <a:t>Key messages from Design Charrette </a:t>
            </a:r>
            <a:endParaRPr lang="en-GB" dirty="0"/>
          </a:p>
          <a:p>
            <a:pPr marL="285750" lvl="0" indent="-285750">
              <a:lnSpc>
                <a:spcPct val="120000"/>
              </a:lnSpc>
              <a:buFont typeface="Arial" panose="020B0604020202020204" pitchFamily="34" charset="0"/>
              <a:buChar char="•"/>
            </a:pPr>
            <a:r>
              <a:rPr lang="en-GB" dirty="0"/>
              <a:t>Give asthma more media visibility among general population </a:t>
            </a:r>
          </a:p>
          <a:p>
            <a:pPr marL="285750" lvl="0" indent="-285750">
              <a:lnSpc>
                <a:spcPct val="120000"/>
              </a:lnSpc>
              <a:buFont typeface="Arial" panose="020B0604020202020204" pitchFamily="34" charset="0"/>
              <a:buChar char="•"/>
            </a:pPr>
            <a:r>
              <a:rPr lang="en-GB" dirty="0"/>
              <a:t>Increase asthma patients’ awareness about poor disease control + SABA overreliance and abuse using marketing campaigns</a:t>
            </a:r>
          </a:p>
          <a:p>
            <a:pPr marL="285750" lvl="0" indent="-285750">
              <a:lnSpc>
                <a:spcPct val="120000"/>
              </a:lnSpc>
              <a:buFont typeface="Arial" panose="020B0604020202020204" pitchFamily="34" charset="0"/>
              <a:buChar char="•"/>
            </a:pPr>
            <a:r>
              <a:rPr lang="en-GB" dirty="0"/>
              <a:t>Equate asthma to other chronic conditions to promote same continuity of care from diagnosis to treatment </a:t>
            </a:r>
            <a:br>
              <a:rPr lang="en-GB" dirty="0"/>
            </a:br>
            <a:r>
              <a:rPr lang="en-GB" dirty="0"/>
              <a:t>eg diabetes or hypertension</a:t>
            </a:r>
          </a:p>
          <a:p>
            <a:pPr marL="285750" lvl="0" indent="-285750">
              <a:lnSpc>
                <a:spcPct val="120000"/>
              </a:lnSpc>
              <a:buFont typeface="Arial" panose="020B0604020202020204" pitchFamily="34" charset="0"/>
              <a:buChar char="•"/>
            </a:pPr>
            <a:r>
              <a:rPr lang="en-GB" dirty="0"/>
              <a:t>Create proper clinical pathways and follow-up recommendations</a:t>
            </a:r>
          </a:p>
          <a:p>
            <a:pPr marL="285750" lvl="0" indent="-285750">
              <a:lnSpc>
                <a:spcPct val="120000"/>
              </a:lnSpc>
              <a:buFont typeface="Arial" panose="020B0604020202020204" pitchFamily="34" charset="0"/>
              <a:buChar char="•"/>
            </a:pPr>
            <a:r>
              <a:rPr lang="en-GB" dirty="0"/>
              <a:t>Remember to manage </a:t>
            </a:r>
            <a:r>
              <a:rPr lang="en-US" dirty="0"/>
              <a:t>children-adult asthma transition</a:t>
            </a:r>
          </a:p>
        </p:txBody>
      </p:sp>
    </p:spTree>
    <p:extLst>
      <p:ext uri="{BB962C8B-B14F-4D97-AF65-F5344CB8AC3E}">
        <p14:creationId xmlns:p14="http://schemas.microsoft.com/office/powerpoint/2010/main" xmlns="" val="345141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
            </a:r>
            <a:br>
              <a:rPr lang="en-GB" dirty="0"/>
            </a:br>
            <a:endParaRPr lang="en-US" dirty="0"/>
          </a:p>
        </p:txBody>
      </p:sp>
      <p:sp>
        <p:nvSpPr>
          <p:cNvPr id="6" name="Content Placeholder 5"/>
          <p:cNvSpPr>
            <a:spLocks noGrp="1"/>
          </p:cNvSpPr>
          <p:nvPr>
            <p:ph idx="4294967295"/>
          </p:nvPr>
        </p:nvSpPr>
        <p:spPr>
          <a:xfrm>
            <a:off x="212162" y="881273"/>
            <a:ext cx="6476737" cy="4525963"/>
          </a:xfrm>
        </p:spPr>
        <p:txBody>
          <a:bodyPr>
            <a:noAutofit/>
          </a:bodyPr>
          <a:lstStyle/>
          <a:p>
            <a:pPr marL="0" indent="0">
              <a:lnSpc>
                <a:spcPct val="120000"/>
              </a:lnSpc>
              <a:buNone/>
            </a:pPr>
            <a:r>
              <a:rPr lang="en-GB" sz="1600" b="1" dirty="0"/>
              <a:t>Making case for change</a:t>
            </a:r>
          </a:p>
          <a:p>
            <a:pPr marL="285750" lvl="0" indent="-285750">
              <a:lnSpc>
                <a:spcPct val="120000"/>
              </a:lnSpc>
              <a:buFont typeface="Arial" panose="020B0604020202020204" pitchFamily="34" charset="0"/>
              <a:buChar char="•"/>
            </a:pPr>
            <a:r>
              <a:rPr lang="en-US" sz="1600" dirty="0"/>
              <a:t>Promote + develop clinical research projects about prevalence, characteristics + consequences of SABA misuse/abuse and maps</a:t>
            </a:r>
            <a:endParaRPr lang="en-GB" sz="1600" dirty="0"/>
          </a:p>
          <a:p>
            <a:pPr marL="285750" lvl="0" indent="-285750">
              <a:lnSpc>
                <a:spcPct val="120000"/>
              </a:lnSpc>
              <a:buFont typeface="Arial" panose="020B0604020202020204" pitchFamily="34" charset="0"/>
              <a:buChar char="•"/>
            </a:pPr>
            <a:r>
              <a:rPr lang="en-US" sz="1600" dirty="0"/>
              <a:t>Create social media campaigns about right dispensing and medication use for community pharmacists    </a:t>
            </a:r>
            <a:endParaRPr lang="en-GB" sz="1600" dirty="0"/>
          </a:p>
          <a:p>
            <a:pPr marL="285750" lvl="0" indent="-285750">
              <a:lnSpc>
                <a:spcPct val="120000"/>
              </a:lnSpc>
              <a:buFont typeface="Arial" panose="020B0604020202020204" pitchFamily="34" charset="0"/>
              <a:buChar char="•"/>
            </a:pPr>
            <a:r>
              <a:rPr lang="en-US" sz="1600" dirty="0"/>
              <a:t>Review clinical guidelines recommendations </a:t>
            </a:r>
          </a:p>
          <a:p>
            <a:pPr marL="0" lvl="0" indent="0">
              <a:lnSpc>
                <a:spcPct val="120000"/>
              </a:lnSpc>
              <a:buNone/>
            </a:pPr>
            <a:r>
              <a:rPr lang="en-US" sz="1600" dirty="0"/>
              <a:t/>
            </a:r>
            <a:br>
              <a:rPr lang="en-US" sz="1600" dirty="0"/>
            </a:br>
            <a:r>
              <a:rPr lang="en-US" sz="1600" b="1" dirty="0"/>
              <a:t>Ideas for after Porto</a:t>
            </a:r>
          </a:p>
          <a:p>
            <a:pPr marL="285750" indent="-285750">
              <a:lnSpc>
                <a:spcPct val="120000"/>
              </a:lnSpc>
              <a:buFont typeface="Arial" panose="020B0604020202020204" pitchFamily="34" charset="0"/>
              <a:buChar char="•"/>
            </a:pPr>
            <a:r>
              <a:rPr lang="en-GB" sz="1600" dirty="0"/>
              <a:t>Create </a:t>
            </a:r>
            <a:r>
              <a:rPr lang="en-GB" sz="1600" b="1" dirty="0"/>
              <a:t>CME programmes </a:t>
            </a:r>
            <a:r>
              <a:rPr lang="en-GB" sz="1600" dirty="0"/>
              <a:t>for health care professionals </a:t>
            </a:r>
          </a:p>
          <a:p>
            <a:pPr marL="285750" lvl="0" indent="-285750">
              <a:lnSpc>
                <a:spcPct val="120000"/>
              </a:lnSpc>
              <a:buFont typeface="Arial" panose="020B0604020202020204" pitchFamily="34" charset="0"/>
              <a:buChar char="•"/>
            </a:pPr>
            <a:r>
              <a:rPr lang="en-GB" sz="1600" dirty="0"/>
              <a:t>Promote patients’ groups educational activities</a:t>
            </a:r>
          </a:p>
          <a:p>
            <a:pPr marL="285750" lvl="0" indent="-285750">
              <a:lnSpc>
                <a:spcPct val="120000"/>
              </a:lnSpc>
              <a:buFont typeface="Arial" panose="020B0604020202020204" pitchFamily="34" charset="0"/>
              <a:buChar char="•"/>
            </a:pPr>
            <a:r>
              <a:rPr lang="en-GB" sz="1600" b="1" dirty="0"/>
              <a:t>Involve nurses </a:t>
            </a:r>
            <a:r>
              <a:rPr lang="en-GB" sz="1600" dirty="0"/>
              <a:t>in Asthma Right Care – through workshops</a:t>
            </a:r>
          </a:p>
          <a:p>
            <a:pPr marL="285750" lvl="0" indent="-285750">
              <a:lnSpc>
                <a:spcPct val="120000"/>
              </a:lnSpc>
              <a:buFont typeface="Arial" panose="020B0604020202020204" pitchFamily="34" charset="0"/>
              <a:buChar char="•"/>
            </a:pPr>
            <a:r>
              <a:rPr lang="en-GB" sz="1600" dirty="0"/>
              <a:t>Organise multidisciplinary meetings/discussion tables during regional and national respiratory conferences around SABA misuse and asthma right care</a:t>
            </a:r>
          </a:p>
          <a:p>
            <a:pPr marL="285750" lvl="0" indent="-285750">
              <a:lnSpc>
                <a:spcPct val="120000"/>
              </a:lnSpc>
              <a:buFont typeface="Arial" panose="020B0604020202020204" pitchFamily="34" charset="0"/>
              <a:buChar char="•"/>
            </a:pPr>
            <a:r>
              <a:rPr lang="en-GB" sz="1600" dirty="0"/>
              <a:t>Develop a primary care Asthma Right Care quality label/accreditation from national primary care</a:t>
            </a:r>
            <a:endParaRPr lang="en-US" sz="1600" dirty="0"/>
          </a:p>
        </p:txBody>
      </p:sp>
      <p:pic>
        <p:nvPicPr>
          <p:cNvPr id="4" name="Picture 3" descr="A close up of a logo&#10;&#10;Description generated with very high confidence">
            <a:extLst>
              <a:ext uri="{FF2B5EF4-FFF2-40B4-BE49-F238E27FC236}">
                <a16:creationId xmlns:a16="http://schemas.microsoft.com/office/drawing/2014/main" xmlns="" id="{43594684-D89D-4B4B-9AC0-E42D8AB0D07F}"/>
              </a:ext>
            </a:extLst>
          </p:cNvPr>
          <p:cNvPicPr>
            <a:picLocks noChangeAspect="1"/>
          </p:cNvPicPr>
          <p:nvPr/>
        </p:nvPicPr>
        <p:blipFill>
          <a:blip r:embed="rId3"/>
          <a:stretch>
            <a:fillRect/>
          </a:stretch>
        </p:blipFill>
        <p:spPr>
          <a:xfrm>
            <a:off x="6842144" y="5511670"/>
            <a:ext cx="1409700" cy="1409700"/>
          </a:xfrm>
          <a:prstGeom prst="rect">
            <a:avLst/>
          </a:prstGeom>
        </p:spPr>
      </p:pic>
      <p:sp>
        <p:nvSpPr>
          <p:cNvPr id="7" name="Title 1"/>
          <p:cNvSpPr txBox="1">
            <a:spLocks/>
          </p:cNvSpPr>
          <p:nvPr/>
        </p:nvSpPr>
        <p:spPr>
          <a:xfrm>
            <a:off x="164265" y="23262"/>
            <a:ext cx="1920769" cy="1143000"/>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r>
              <a:rPr lang="en-GB"/>
              <a:t>SPAIN</a:t>
            </a:r>
            <a:endParaRPr lang="en-GB" dirty="0"/>
          </a:p>
        </p:txBody>
      </p:sp>
      <p:pic>
        <p:nvPicPr>
          <p:cNvPr id="8" name="Picture 7">
            <a:extLst>
              <a:ext uri="{FF2B5EF4-FFF2-40B4-BE49-F238E27FC236}">
                <a16:creationId xmlns:a16="http://schemas.microsoft.com/office/drawing/2014/main" xmlns="" id="{3B45B018-7068-4717-9EFC-B44D5DE7ABA7}"/>
              </a:ext>
            </a:extLst>
          </p:cNvPr>
          <p:cNvPicPr>
            <a:picLocks noChangeAspect="1"/>
          </p:cNvPicPr>
          <p:nvPr/>
        </p:nvPicPr>
        <p:blipFill>
          <a:blip r:embed="rId4"/>
          <a:stretch>
            <a:fillRect/>
          </a:stretch>
        </p:blipFill>
        <p:spPr>
          <a:xfrm>
            <a:off x="4874559" y="5779332"/>
            <a:ext cx="1506902" cy="971829"/>
          </a:xfrm>
          <a:prstGeom prst="rect">
            <a:avLst/>
          </a:prstGeom>
        </p:spPr>
      </p:pic>
      <p:pic>
        <p:nvPicPr>
          <p:cNvPr id="9" name="Picture 8" descr="A picture containing clipart&#10;&#10;Description generated with very high confidence">
            <a:extLst>
              <a:ext uri="{FF2B5EF4-FFF2-40B4-BE49-F238E27FC236}">
                <a16:creationId xmlns:a16="http://schemas.microsoft.com/office/drawing/2014/main" xmlns="" id="{9A8B205A-1373-43BC-8983-1E3927C0AC31}"/>
              </a:ext>
            </a:extLst>
          </p:cNvPr>
          <p:cNvPicPr>
            <a:picLocks noChangeAspect="1"/>
          </p:cNvPicPr>
          <p:nvPr/>
        </p:nvPicPr>
        <p:blipFill>
          <a:blip r:embed="rId5"/>
          <a:stretch>
            <a:fillRect/>
          </a:stretch>
        </p:blipFill>
        <p:spPr>
          <a:xfrm>
            <a:off x="9291114" y="274638"/>
            <a:ext cx="2291285" cy="932688"/>
          </a:xfrm>
          <a:prstGeom prst="rect">
            <a:avLst/>
          </a:prstGeom>
        </p:spPr>
      </p:pic>
      <p:sp>
        <p:nvSpPr>
          <p:cNvPr id="11" name="Wave 10">
            <a:extLst>
              <a:ext uri="{FF2B5EF4-FFF2-40B4-BE49-F238E27FC236}">
                <a16:creationId xmlns:a16="http://schemas.microsoft.com/office/drawing/2014/main" xmlns="" id="{9EC0738A-BCDF-4555-BFE2-91BB155AC231}"/>
              </a:ext>
            </a:extLst>
          </p:cNvPr>
          <p:cNvSpPr/>
          <p:nvPr/>
        </p:nvSpPr>
        <p:spPr>
          <a:xfrm>
            <a:off x="6157548" y="1568885"/>
            <a:ext cx="6034452" cy="5182276"/>
          </a:xfrm>
          <a:prstGeom prst="wave">
            <a:avLst>
              <a:gd name="adj1" fmla="val 12500"/>
              <a:gd name="adj2" fmla="val 66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r>
              <a:rPr lang="en-GB" b="1" dirty="0">
                <a:solidFill>
                  <a:schemeClr val="tx1"/>
                </a:solidFill>
              </a:rPr>
              <a:t>Progress with initiatives &amp; resources</a:t>
            </a:r>
          </a:p>
          <a:p>
            <a:pPr marL="285750" indent="-285750">
              <a:buFont typeface="Arial" panose="020B0604020202020204" pitchFamily="34" charset="0"/>
              <a:buChar char="•"/>
            </a:pPr>
            <a:r>
              <a:rPr lang="en-GB" sz="1400" b="1" dirty="0">
                <a:solidFill>
                  <a:schemeClr val="tx1"/>
                </a:solidFill>
              </a:rPr>
              <a:t>A systematic review of SABA overuse published in a Spanish education journal (not indexed).</a:t>
            </a:r>
          </a:p>
          <a:p>
            <a:pPr marL="285750" indent="-285750">
              <a:buFont typeface="Arial" panose="020B0604020202020204" pitchFamily="34" charset="0"/>
              <a:buChar char="•"/>
            </a:pPr>
            <a:r>
              <a:rPr lang="en-GB" sz="1400" dirty="0">
                <a:solidFill>
                  <a:schemeClr val="tx1"/>
                </a:solidFill>
              </a:rPr>
              <a:t>Analysis being undertaken on no of SABAs used per year vs poor outcomes using a database of 50,000 asthma patients in Majorca. Available summer 2018</a:t>
            </a:r>
          </a:p>
          <a:p>
            <a:pPr marL="285750" indent="-285750">
              <a:buFont typeface="Arial" panose="020B0604020202020204" pitchFamily="34" charset="0"/>
              <a:buChar char="•"/>
            </a:pPr>
            <a:r>
              <a:rPr lang="en-US" sz="1400" dirty="0">
                <a:solidFill>
                  <a:schemeClr val="tx1"/>
                </a:solidFill>
              </a:rPr>
              <a:t>Spreading use of the Asthma Slide Rule </a:t>
            </a:r>
            <a:r>
              <a:rPr lang="en-GB" sz="1400" dirty="0">
                <a:solidFill>
                  <a:schemeClr val="tx1"/>
                </a:solidFill>
              </a:rPr>
              <a:t>between prescribers, asthma educators, pharmacists and patients to stimulate conversations about over-reliance on SABA for </a:t>
            </a:r>
          </a:p>
          <a:p>
            <a:pPr marL="285750" indent="-285750">
              <a:buFont typeface="Arial" panose="020B0604020202020204" pitchFamily="34" charset="0"/>
              <a:buChar char="•"/>
            </a:pPr>
            <a:r>
              <a:rPr lang="en-GB" sz="1400" dirty="0">
                <a:solidFill>
                  <a:schemeClr val="tx1"/>
                </a:solidFill>
              </a:rPr>
              <a:t>Also made a </a:t>
            </a:r>
            <a:r>
              <a:rPr lang="en-GB" sz="1400" b="1" dirty="0">
                <a:solidFill>
                  <a:schemeClr val="tx1"/>
                </a:solidFill>
              </a:rPr>
              <a:t>selection of Question Cards to use in practice: colour coded for doctors, nurses, pharmacists and patients.</a:t>
            </a:r>
          </a:p>
          <a:p>
            <a:pPr marL="285750" indent="-285750">
              <a:buFont typeface="Arial" panose="020B0604020202020204" pitchFamily="34" charset="0"/>
              <a:buChar char="•"/>
            </a:pPr>
            <a:r>
              <a:rPr lang="en-US" sz="1400" dirty="0">
                <a:solidFill>
                  <a:schemeClr val="tx1"/>
                </a:solidFill>
              </a:rPr>
              <a:t>Idea is to configure these like the suits in playing cards -  so </a:t>
            </a:r>
            <a:r>
              <a:rPr lang="en-GB" sz="1400" dirty="0">
                <a:solidFill>
                  <a:schemeClr val="tx1"/>
                </a:solidFill>
              </a:rPr>
              <a:t>we have </a:t>
            </a:r>
            <a:r>
              <a:rPr lang="en-US" sz="1400" dirty="0">
                <a:solidFill>
                  <a:schemeClr val="tx1"/>
                </a:solidFill>
              </a:rPr>
              <a:t>introduced paintings and numbers simulating </a:t>
            </a:r>
            <a:r>
              <a:rPr lang="en-US" sz="1400" b="1" dirty="0">
                <a:solidFill>
                  <a:schemeClr val="tx1"/>
                </a:solidFill>
              </a:rPr>
              <a:t>a deck of cards</a:t>
            </a:r>
            <a:r>
              <a:rPr lang="en-US" sz="1400" dirty="0">
                <a:solidFill>
                  <a:schemeClr val="tx1"/>
                </a:solidFill>
              </a:rPr>
              <a:t>.   </a:t>
            </a:r>
            <a:endParaRPr lang="en-GB" sz="1400" dirty="0">
              <a:solidFill>
                <a:schemeClr val="tx1"/>
              </a:solidFill>
            </a:endParaRPr>
          </a:p>
          <a:p>
            <a:pPr algn="ctr"/>
            <a:endParaRPr lang="en-GB" sz="1000" dirty="0"/>
          </a:p>
        </p:txBody>
      </p:sp>
    </p:spTree>
    <p:extLst>
      <p:ext uri="{BB962C8B-B14F-4D97-AF65-F5344CB8AC3E}">
        <p14:creationId xmlns:p14="http://schemas.microsoft.com/office/powerpoint/2010/main" xmlns="" val="3765581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9967" y="164527"/>
            <a:ext cx="3206140" cy="1143000"/>
          </a:xfrm>
        </p:spPr>
        <p:txBody>
          <a:bodyPr/>
          <a:lstStyle/>
          <a:p>
            <a:r>
              <a:rPr lang="en-GB" dirty="0"/>
              <a:t>PORTUGAL</a:t>
            </a:r>
          </a:p>
        </p:txBody>
      </p:sp>
      <p:sp>
        <p:nvSpPr>
          <p:cNvPr id="20" name="Rectangle: Rounded Corners 19">
            <a:extLst>
              <a:ext uri="{FF2B5EF4-FFF2-40B4-BE49-F238E27FC236}">
                <a16:creationId xmlns:a16="http://schemas.microsoft.com/office/drawing/2014/main" xmlns="" id="{5BE9D7C2-8699-493D-BA22-F47F5BA4C11F}"/>
              </a:ext>
            </a:extLst>
          </p:cNvPr>
          <p:cNvSpPr/>
          <p:nvPr/>
        </p:nvSpPr>
        <p:spPr>
          <a:xfrm>
            <a:off x="7282589" y="1600953"/>
            <a:ext cx="4317228" cy="4016075"/>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Design Charrette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The Design Charrette in Coimbra, April 14th and we had 23 attendees: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-CAPA Group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-APMGF (Portuguese Association of General and Family Medicine)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-3 pharmacists groups: ANF, AFP, Holon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-2 nurses: from primary and secondary care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-Cardio-</a:t>
            </a:r>
            <a:r>
              <a:rPr kumimoji="0" lang="en-GB" sz="1400" b="0" i="0" u="none" strike="noStrike" kern="1200" cap="none" spc="0" normalizeH="0" baseline="0" noProof="0" dirty="0" err="1">
                <a:ln>
                  <a:noFill/>
                </a:ln>
                <a:solidFill>
                  <a:prstClr val="white"/>
                </a:solidFill>
                <a:effectLst/>
                <a:uLnTx/>
                <a:uFillTx/>
                <a:latin typeface="Arial"/>
                <a:ea typeface="+mn-ea"/>
                <a:cs typeface="+mn-cs"/>
              </a:rPr>
              <a:t>pneumology</a:t>
            </a:r>
            <a:r>
              <a:rPr kumimoji="0" lang="en-GB" sz="1400" b="0" i="0" u="none" strike="noStrike" kern="1200" cap="none" spc="0" normalizeH="0" baseline="0" noProof="0" dirty="0">
                <a:ln>
                  <a:noFill/>
                </a:ln>
                <a:solidFill>
                  <a:prstClr val="white"/>
                </a:solidFill>
                <a:effectLst/>
                <a:uLnTx/>
                <a:uFillTx/>
                <a:latin typeface="Arial"/>
                <a:ea typeface="+mn-ea"/>
                <a:cs typeface="+mn-cs"/>
              </a:rPr>
              <a:t> technician</a:t>
            </a:r>
          </a:p>
          <a:p>
            <a:pPr lvl="0">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a:t>
            </a:r>
            <a:r>
              <a:rPr lang="en-GB" sz="1400" dirty="0">
                <a:solidFill>
                  <a:prstClr val="white"/>
                </a:solidFill>
              </a:rPr>
              <a:t>Portuguese Pulmonology Society </a:t>
            </a:r>
            <a:r>
              <a:rPr kumimoji="0" lang="en-GB" sz="1400" b="0" i="0" u="none" strike="noStrike" kern="1200" cap="none" spc="0" normalizeH="0" baseline="0" noProof="0" dirty="0">
                <a:ln>
                  <a:noFill/>
                </a:ln>
                <a:solidFill>
                  <a:prstClr val="white"/>
                </a:solidFill>
                <a:effectLst/>
                <a:uLnTx/>
                <a:uFillTx/>
                <a:latin typeface="Arial"/>
                <a:ea typeface="+mn-ea"/>
                <a:cs typeface="+mn-cs"/>
              </a:rPr>
              <a:t>- SPP</a:t>
            </a:r>
          </a:p>
          <a:p>
            <a:pPr lvl="0">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a:t>
            </a:r>
            <a:r>
              <a:rPr lang="en-GB" sz="1400" dirty="0"/>
              <a:t>The Portuguese Directorate-General of Health – the official body that, among other things, develops guidelines in cooperation with the Portuguese Medical Association</a:t>
            </a: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a:p>
            <a:pPr lvl="0">
              <a:defRPr/>
            </a:pPr>
            <a:r>
              <a:rPr lang="en-GB" sz="1400" dirty="0">
                <a:solidFill>
                  <a:prstClr val="white"/>
                </a:solidFill>
              </a:rPr>
              <a:t>-Portuguese Lung </a:t>
            </a:r>
            <a:r>
              <a:rPr kumimoji="0" lang="en-GB" sz="1400" b="0" i="0" u="none" strike="noStrike" kern="1200" cap="none" spc="0" normalizeH="0" baseline="0" noProof="0" dirty="0">
                <a:ln>
                  <a:noFill/>
                </a:ln>
                <a:solidFill>
                  <a:prstClr val="white"/>
                </a:solidFill>
                <a:effectLst/>
                <a:uLnTx/>
                <a:uFillTx/>
                <a:latin typeface="Arial"/>
                <a:ea typeface="+mn-ea"/>
                <a:cs typeface="+mn-cs"/>
              </a:rPr>
              <a:t>Foundation – FPP</a:t>
            </a:r>
          </a:p>
        </p:txBody>
      </p:sp>
      <p:pic>
        <p:nvPicPr>
          <p:cNvPr id="4" name="Picture 3" descr="A close up of a sign&#10;&#10;Description generated with very high confidence">
            <a:extLst>
              <a:ext uri="{FF2B5EF4-FFF2-40B4-BE49-F238E27FC236}">
                <a16:creationId xmlns:a16="http://schemas.microsoft.com/office/drawing/2014/main" xmlns="" id="{E9245D18-2C3D-4100-A947-C75D1B282EE5}"/>
              </a:ext>
            </a:extLst>
          </p:cNvPr>
          <p:cNvPicPr>
            <a:picLocks noChangeAspect="1"/>
          </p:cNvPicPr>
          <p:nvPr/>
        </p:nvPicPr>
        <p:blipFill>
          <a:blip r:embed="rId2"/>
          <a:stretch>
            <a:fillRect/>
          </a:stretch>
        </p:blipFill>
        <p:spPr>
          <a:xfrm>
            <a:off x="3958323" y="5718555"/>
            <a:ext cx="776947" cy="992281"/>
          </a:xfrm>
          <a:prstGeom prst="rect">
            <a:avLst/>
          </a:prstGeom>
        </p:spPr>
      </p:pic>
      <p:pic>
        <p:nvPicPr>
          <p:cNvPr id="5" name="Picture 4" descr="A person standing in front of a group of people posing for the camera&#10;&#10;Description generated with very high confidence">
            <a:extLst>
              <a:ext uri="{FF2B5EF4-FFF2-40B4-BE49-F238E27FC236}">
                <a16:creationId xmlns:a16="http://schemas.microsoft.com/office/drawing/2014/main" xmlns="" id="{98736F6E-D48D-4662-ACFB-8F3ED1BEA133}"/>
              </a:ext>
            </a:extLst>
          </p:cNvPr>
          <p:cNvPicPr>
            <a:picLocks noChangeAspect="1"/>
          </p:cNvPicPr>
          <p:nvPr/>
        </p:nvPicPr>
        <p:blipFill>
          <a:blip r:embed="rId3"/>
          <a:stretch>
            <a:fillRect/>
          </a:stretch>
        </p:blipFill>
        <p:spPr>
          <a:xfrm rot="20112767">
            <a:off x="1694283" y="2399522"/>
            <a:ext cx="3088433" cy="20589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descr="A person sitting at a table using a computer&#10;&#10;Description generated with very high confidence">
            <a:extLst>
              <a:ext uri="{FF2B5EF4-FFF2-40B4-BE49-F238E27FC236}">
                <a16:creationId xmlns:a16="http://schemas.microsoft.com/office/drawing/2014/main" xmlns="" id="{BECA2345-46D7-4D33-8C22-C40581853BA7}"/>
              </a:ext>
            </a:extLst>
          </p:cNvPr>
          <p:cNvPicPr>
            <a:picLocks noChangeAspect="1"/>
          </p:cNvPicPr>
          <p:nvPr/>
        </p:nvPicPr>
        <p:blipFill>
          <a:blip r:embed="rId4"/>
          <a:stretch>
            <a:fillRect/>
          </a:stretch>
        </p:blipFill>
        <p:spPr>
          <a:xfrm rot="1252422">
            <a:off x="1257516" y="2433722"/>
            <a:ext cx="3270380" cy="21802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descr="A person standing in front of a mirror posing for the camera&#10;&#10;Description generated with very high confidence">
            <a:extLst>
              <a:ext uri="{FF2B5EF4-FFF2-40B4-BE49-F238E27FC236}">
                <a16:creationId xmlns:a16="http://schemas.microsoft.com/office/drawing/2014/main" xmlns="" id="{7D7C92E4-E5C7-4982-8509-865E075EBEFD}"/>
              </a:ext>
            </a:extLst>
          </p:cNvPr>
          <p:cNvPicPr>
            <a:picLocks noChangeAspect="1"/>
          </p:cNvPicPr>
          <p:nvPr/>
        </p:nvPicPr>
        <p:blipFill>
          <a:blip r:embed="rId5"/>
          <a:stretch>
            <a:fillRect/>
          </a:stretch>
        </p:blipFill>
        <p:spPr>
          <a:xfrm rot="19644284">
            <a:off x="698453" y="2515007"/>
            <a:ext cx="3667115" cy="24447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10" descr="A group of people in a room&#10;&#10;Description generated with very high confidence">
            <a:extLst>
              <a:ext uri="{FF2B5EF4-FFF2-40B4-BE49-F238E27FC236}">
                <a16:creationId xmlns:a16="http://schemas.microsoft.com/office/drawing/2014/main" xmlns="" id="{EEFA7C24-3484-4CD6-A9B1-16ACBD130A48}"/>
              </a:ext>
            </a:extLst>
          </p:cNvPr>
          <p:cNvPicPr>
            <a:picLocks noChangeAspect="1"/>
          </p:cNvPicPr>
          <p:nvPr/>
        </p:nvPicPr>
        <p:blipFill>
          <a:blip r:embed="rId6"/>
          <a:stretch>
            <a:fillRect/>
          </a:stretch>
        </p:blipFill>
        <p:spPr>
          <a:xfrm rot="667251">
            <a:off x="1030156" y="2599825"/>
            <a:ext cx="3409819" cy="22732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descr="A group of people posing for a photo&#10;&#10;Description generated with very high confidence">
            <a:extLst>
              <a:ext uri="{FF2B5EF4-FFF2-40B4-BE49-F238E27FC236}">
                <a16:creationId xmlns:a16="http://schemas.microsoft.com/office/drawing/2014/main" xmlns="" id="{9F14AAA7-DC4A-4CB8-BDC5-53D335FD13AF}"/>
              </a:ext>
            </a:extLst>
          </p:cNvPr>
          <p:cNvPicPr>
            <a:picLocks noChangeAspect="1"/>
          </p:cNvPicPr>
          <p:nvPr/>
        </p:nvPicPr>
        <p:blipFill>
          <a:blip r:embed="rId7"/>
          <a:stretch>
            <a:fillRect/>
          </a:stretch>
        </p:blipFill>
        <p:spPr>
          <a:xfrm>
            <a:off x="793528" y="2460653"/>
            <a:ext cx="4110135" cy="27400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Imagem 2"/>
          <p:cNvPicPr>
            <a:picLocks noChangeAspect="1"/>
          </p:cNvPicPr>
          <p:nvPr/>
        </p:nvPicPr>
        <p:blipFill>
          <a:blip r:embed="rId8">
            <a:extLst>
              <a:ext uri="{28A0092B-C50C-407E-A947-70E740481C1C}">
                <a14:useLocalDpi xmlns:a14="http://schemas.microsoft.com/office/drawing/2010/main" xmlns=""/>
              </a:ext>
            </a:extLst>
          </a:blip>
          <a:stretch>
            <a:fillRect/>
          </a:stretch>
        </p:blipFill>
        <p:spPr>
          <a:xfrm>
            <a:off x="242748" y="266519"/>
            <a:ext cx="2785440" cy="1026215"/>
          </a:xfrm>
          <a:prstGeom prst="rect">
            <a:avLst/>
          </a:prstGeom>
        </p:spPr>
      </p:pic>
    </p:spTree>
    <p:extLst>
      <p:ext uri="{BB962C8B-B14F-4D97-AF65-F5344CB8AC3E}">
        <p14:creationId xmlns:p14="http://schemas.microsoft.com/office/powerpoint/2010/main" xmlns="" val="75092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3755" y="53005"/>
            <a:ext cx="3206140" cy="1143000"/>
          </a:xfrm>
        </p:spPr>
        <p:txBody>
          <a:bodyPr/>
          <a:lstStyle/>
          <a:p>
            <a:r>
              <a:rPr lang="en-GB" dirty="0"/>
              <a:t>PORTUGAL</a:t>
            </a:r>
          </a:p>
        </p:txBody>
      </p:sp>
      <p:sp>
        <p:nvSpPr>
          <p:cNvPr id="6" name="Rectangle: Rounded Corners 5">
            <a:extLst>
              <a:ext uri="{FF2B5EF4-FFF2-40B4-BE49-F238E27FC236}">
                <a16:creationId xmlns:a16="http://schemas.microsoft.com/office/drawing/2014/main" xmlns="" id="{EB54BAD1-FE82-4DEF-AAB0-A328236F833E}"/>
              </a:ext>
            </a:extLst>
          </p:cNvPr>
          <p:cNvSpPr/>
          <p:nvPr/>
        </p:nvSpPr>
        <p:spPr>
          <a:xfrm>
            <a:off x="365761" y="1196004"/>
            <a:ext cx="5396212" cy="4564715"/>
          </a:xfrm>
          <a:prstGeom prst="round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mn-cs"/>
              </a:rPr>
              <a:t>Key messages from Design Charrette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 b="1" i="0" u="none" strike="noStrike" kern="1200" cap="none" spc="0" normalizeH="0" baseline="0" noProof="0" dirty="0">
              <a:ln>
                <a:noFill/>
              </a:ln>
              <a:solidFill>
                <a:prstClr val="black"/>
              </a:solidFill>
              <a:effectLst/>
              <a:uLnTx/>
              <a:uFillTx/>
              <a:latin typeface="Arial"/>
              <a:ea typeface="+mn-ea"/>
              <a:cs typeface="+mn-cs"/>
            </a:endParaRPr>
          </a:p>
          <a:p>
            <a:pPr lvl="0"/>
            <a:r>
              <a:rPr lang="en-US" sz="1000" b="1" dirty="0">
                <a:solidFill>
                  <a:prstClr val="black"/>
                </a:solidFill>
              </a:rPr>
              <a:t>Primary care</a:t>
            </a:r>
          </a:p>
          <a:p>
            <a:pPr marL="285750" lvl="0" indent="-285750">
              <a:buFont typeface="Arial" panose="020B0604020202020204" pitchFamily="34" charset="0"/>
              <a:buChar char="•"/>
            </a:pPr>
            <a:r>
              <a:rPr lang="en-US" sz="1000" dirty="0">
                <a:solidFill>
                  <a:prstClr val="black"/>
                </a:solidFill>
              </a:rPr>
              <a:t>Asthma Slide Rules distributed with Portuguese primary care scientific journal</a:t>
            </a:r>
          </a:p>
          <a:p>
            <a:pPr marL="285750" lvl="0" indent="-285750">
              <a:buFont typeface="Arial" panose="020B0604020202020204" pitchFamily="34" charset="0"/>
              <a:buChar char="•"/>
            </a:pPr>
            <a:r>
              <a:rPr lang="en-US" sz="1000" dirty="0">
                <a:solidFill>
                  <a:prstClr val="black"/>
                </a:solidFill>
              </a:rPr>
              <a:t>Education </a:t>
            </a:r>
            <a:r>
              <a:rPr lang="en-US" sz="1000" dirty="0" err="1">
                <a:solidFill>
                  <a:prstClr val="black"/>
                </a:solidFill>
              </a:rPr>
              <a:t>programme</a:t>
            </a:r>
            <a:r>
              <a:rPr lang="en-US" sz="1000" dirty="0">
                <a:solidFill>
                  <a:prstClr val="black"/>
                </a:solidFill>
              </a:rPr>
              <a:t> for family physicians and nurses: webinar; regional health administrations (ARS/ACES) + replicate in local health units; </a:t>
            </a:r>
          </a:p>
          <a:p>
            <a:pPr marL="285750" lvl="0" indent="-285750">
              <a:buFont typeface="Arial" panose="020B0604020202020204" pitchFamily="34" charset="0"/>
              <a:buChar char="•"/>
            </a:pPr>
            <a:r>
              <a:rPr lang="en-US" sz="1000" dirty="0">
                <a:solidFill>
                  <a:prstClr val="black"/>
                </a:solidFill>
              </a:rPr>
              <a:t>Social initiative at World Family Doctor Day - create/adapt a classic board game for children</a:t>
            </a:r>
          </a:p>
          <a:p>
            <a:pPr marL="285750" lvl="0" indent="-285750">
              <a:buFont typeface="Arial" panose="020B0604020202020204" pitchFamily="34" charset="0"/>
              <a:buChar char="•"/>
            </a:pPr>
            <a:r>
              <a:rPr lang="en-US" sz="1000" dirty="0">
                <a:solidFill>
                  <a:prstClr val="black"/>
                </a:solidFill>
              </a:rPr>
              <a:t>Reviewed algorithm of action in asthma and right care at SNS24 (health helpline), criteria and when to refer to emergency department, family physician, etc.</a:t>
            </a:r>
          </a:p>
          <a:p>
            <a:pPr marL="285750" lvl="0" indent="-285750">
              <a:buFont typeface="Arial" panose="020B0604020202020204" pitchFamily="34" charset="0"/>
              <a:buChar char="•"/>
            </a:pPr>
            <a:r>
              <a:rPr lang="en-US" sz="1000" dirty="0">
                <a:solidFill>
                  <a:prstClr val="black"/>
                </a:solidFill>
              </a:rPr>
              <a:t>Electronic messages/alarms in the prescription </a:t>
            </a:r>
            <a:r>
              <a:rPr lang="en-US" sz="1000" dirty="0" err="1">
                <a:solidFill>
                  <a:prstClr val="black"/>
                </a:solidFill>
              </a:rPr>
              <a:t>programme</a:t>
            </a:r>
            <a:r>
              <a:rPr lang="en-US" sz="1000" dirty="0">
                <a:solidFill>
                  <a:prstClr val="black"/>
                </a:solidFill>
              </a:rPr>
              <a:t> when a SABA is prescribed</a:t>
            </a:r>
          </a:p>
          <a:p>
            <a:pPr marL="285750" lvl="0" indent="-285750">
              <a:buFont typeface="Arial" panose="020B0604020202020204" pitchFamily="34" charset="0"/>
              <a:buChar char="•"/>
            </a:pPr>
            <a:r>
              <a:rPr lang="en-US" sz="1000" dirty="0">
                <a:solidFill>
                  <a:prstClr val="black"/>
                </a:solidFill>
              </a:rPr>
              <a:t>Actions in schools</a:t>
            </a:r>
            <a:br>
              <a:rPr lang="en-US" sz="1000" dirty="0">
                <a:solidFill>
                  <a:prstClr val="black"/>
                </a:solidFill>
              </a:rPr>
            </a:br>
            <a:endParaRPr lang="en-US" sz="1000" b="1" dirty="0">
              <a:solidFill>
                <a:prstClr val="black"/>
              </a:solidFill>
            </a:endParaRPr>
          </a:p>
          <a:p>
            <a:pPr lvl="0"/>
            <a:r>
              <a:rPr lang="en-US" sz="1000" b="1" dirty="0">
                <a:solidFill>
                  <a:prstClr val="black"/>
                </a:solidFill>
              </a:rPr>
              <a:t>Secondary care and emergency department (ED)</a:t>
            </a:r>
          </a:p>
          <a:p>
            <a:pPr marL="285750" lvl="0" indent="-285750">
              <a:buFont typeface="Arial" panose="020B0604020202020204" pitchFamily="34" charset="0"/>
              <a:buChar char="•"/>
            </a:pPr>
            <a:r>
              <a:rPr lang="en-US" sz="1000" dirty="0">
                <a:solidFill>
                  <a:prstClr val="black"/>
                </a:solidFill>
              </a:rPr>
              <a:t>Review patient's plan on discharge and establish joint care plan for primary care</a:t>
            </a:r>
          </a:p>
          <a:p>
            <a:pPr marL="285750" lvl="0" indent="-285750">
              <a:buFont typeface="Arial" panose="020B0604020202020204" pitchFamily="34" charset="0"/>
              <a:buChar char="•"/>
            </a:pPr>
            <a:r>
              <a:rPr lang="en-US" sz="1000" dirty="0">
                <a:solidFill>
                  <a:prstClr val="black"/>
                </a:solidFill>
              </a:rPr>
              <a:t>Review nurse care at ED: raise awareness +reinforce importance of right care</a:t>
            </a:r>
          </a:p>
          <a:p>
            <a:pPr marL="285750" lvl="0" indent="-285750">
              <a:buFont typeface="Arial" panose="020B0604020202020204" pitchFamily="34" charset="0"/>
              <a:buChar char="•"/>
            </a:pPr>
            <a:r>
              <a:rPr lang="en-US" sz="1000" dirty="0">
                <a:solidFill>
                  <a:prstClr val="black"/>
                </a:solidFill>
              </a:rPr>
              <a:t>Social media intervention with bombastic messages, </a:t>
            </a:r>
            <a:r>
              <a:rPr lang="en-US" sz="1000" dirty="0" err="1">
                <a:solidFill>
                  <a:prstClr val="black"/>
                </a:solidFill>
              </a:rPr>
              <a:t>eg</a:t>
            </a:r>
            <a:r>
              <a:rPr lang="en-US" sz="1000" dirty="0">
                <a:solidFill>
                  <a:prstClr val="black"/>
                </a:solidFill>
              </a:rPr>
              <a:t>: "do you only have asthma on Mondays?"</a:t>
            </a:r>
          </a:p>
          <a:p>
            <a:pPr marL="285750" lvl="0" indent="-285750">
              <a:buFont typeface="Arial" panose="020B0604020202020204" pitchFamily="34" charset="0"/>
              <a:buChar char="•"/>
            </a:pPr>
            <a:r>
              <a:rPr lang="en-US" sz="1000" dirty="0">
                <a:solidFill>
                  <a:prstClr val="black"/>
                </a:solidFill>
              </a:rPr>
              <a:t>Electronic messages/alarms in </a:t>
            </a:r>
            <a:r>
              <a:rPr lang="en-US" sz="1050" dirty="0">
                <a:solidFill>
                  <a:prstClr val="black"/>
                </a:solidFill>
              </a:rPr>
              <a:t>prescription</a:t>
            </a:r>
            <a:r>
              <a:rPr lang="en-US" sz="1000" dirty="0">
                <a:solidFill>
                  <a:prstClr val="black"/>
                </a:solidFill>
              </a:rPr>
              <a:t> </a:t>
            </a:r>
            <a:r>
              <a:rPr lang="en-US" sz="1000" dirty="0" err="1">
                <a:solidFill>
                  <a:prstClr val="black"/>
                </a:solidFill>
              </a:rPr>
              <a:t>programme</a:t>
            </a:r>
            <a:r>
              <a:rPr lang="en-US" sz="1000" dirty="0">
                <a:solidFill>
                  <a:prstClr val="black"/>
                </a:solidFill>
              </a:rPr>
              <a:t> when SABA prescribed</a:t>
            </a:r>
          </a:p>
          <a:p>
            <a:pPr marL="285750" lvl="0" indent="-285750">
              <a:buFont typeface="Arial" panose="020B0604020202020204" pitchFamily="34" charset="0"/>
              <a:buChar char="•"/>
            </a:pPr>
            <a:r>
              <a:rPr lang="en-US" sz="1000" dirty="0">
                <a:solidFill>
                  <a:prstClr val="black"/>
                </a:solidFill>
              </a:rPr>
              <a:t>Education </a:t>
            </a:r>
            <a:r>
              <a:rPr lang="en-US" sz="1000" dirty="0" err="1">
                <a:solidFill>
                  <a:prstClr val="black"/>
                </a:solidFill>
              </a:rPr>
              <a:t>programme</a:t>
            </a:r>
            <a:r>
              <a:rPr lang="en-US" sz="1000" dirty="0">
                <a:solidFill>
                  <a:prstClr val="black"/>
                </a:solidFill>
              </a:rPr>
              <a:t>: webinar, e-learning courses</a:t>
            </a:r>
          </a:p>
          <a:p>
            <a:pPr lvl="0"/>
            <a:r>
              <a:rPr lang="en-US" sz="1000" dirty="0">
                <a:solidFill>
                  <a:prstClr val="black"/>
                </a:solidFill>
              </a:rPr>
              <a:t> </a:t>
            </a:r>
          </a:p>
          <a:p>
            <a:pPr lvl="0"/>
            <a:r>
              <a:rPr lang="en-US" sz="1000" b="1" dirty="0">
                <a:solidFill>
                  <a:prstClr val="black"/>
                </a:solidFill>
              </a:rPr>
              <a:t>Pharmacy action</a:t>
            </a:r>
          </a:p>
          <a:p>
            <a:pPr marL="285750" lvl="0" indent="-285750">
              <a:buFont typeface="Arial" panose="020B0604020202020204" pitchFamily="34" charset="0"/>
              <a:buChar char="•"/>
            </a:pPr>
            <a:r>
              <a:rPr lang="en-US" sz="1000" dirty="0">
                <a:solidFill>
                  <a:prstClr val="black"/>
                </a:solidFill>
              </a:rPr>
              <a:t>Use of consulting rooms in pharmacy for therapeutic follow-up </a:t>
            </a:r>
            <a:r>
              <a:rPr lang="en-US" sz="1000" dirty="0" err="1">
                <a:solidFill>
                  <a:prstClr val="black"/>
                </a:solidFill>
              </a:rPr>
              <a:t>eg</a:t>
            </a:r>
            <a:r>
              <a:rPr lang="en-US" sz="1000" dirty="0">
                <a:solidFill>
                  <a:prstClr val="black"/>
                </a:solidFill>
              </a:rPr>
              <a:t> review of inhaler technique, evaluation of disease control, SABA over-reliance </a:t>
            </a:r>
          </a:p>
          <a:p>
            <a:pPr marL="285750" lvl="0" indent="-285750">
              <a:buFont typeface="Arial" panose="020B0604020202020204" pitchFamily="34" charset="0"/>
              <a:buChar char="•"/>
            </a:pPr>
            <a:r>
              <a:rPr lang="en-US" sz="1000" dirty="0">
                <a:solidFill>
                  <a:prstClr val="black"/>
                </a:solidFill>
              </a:rPr>
              <a:t>Electronic messages/alarms in prescription </a:t>
            </a:r>
            <a:r>
              <a:rPr lang="en-US" sz="1000" dirty="0" err="1">
                <a:solidFill>
                  <a:prstClr val="black"/>
                </a:solidFill>
              </a:rPr>
              <a:t>programme</a:t>
            </a:r>
            <a:r>
              <a:rPr lang="en-US" sz="1000" dirty="0">
                <a:solidFill>
                  <a:prstClr val="black"/>
                </a:solidFill>
              </a:rPr>
              <a:t> when SABA prescribed</a:t>
            </a:r>
          </a:p>
          <a:p>
            <a:pPr marL="285750" lvl="0" indent="-285750">
              <a:buFont typeface="Arial" panose="020B0604020202020204" pitchFamily="34" charset="0"/>
              <a:buChar char="•"/>
            </a:pPr>
            <a:r>
              <a:rPr lang="en-US" sz="1000" dirty="0">
                <a:solidFill>
                  <a:prstClr val="black"/>
                </a:solidFill>
              </a:rPr>
              <a:t>Pharmacy algorithms to action when identifying a poorly controlled asthma patient: </a:t>
            </a:r>
            <a:r>
              <a:rPr lang="en-US" sz="1000" dirty="0" err="1">
                <a:solidFill>
                  <a:prstClr val="black"/>
                </a:solidFill>
              </a:rPr>
              <a:t>eg</a:t>
            </a:r>
            <a:r>
              <a:rPr lang="en-US" sz="1000" dirty="0">
                <a:solidFill>
                  <a:prstClr val="black"/>
                </a:solidFill>
              </a:rPr>
              <a:t> when to inform, refer</a:t>
            </a:r>
            <a:r>
              <a:rPr lang="mr-IN" sz="1000" dirty="0">
                <a:solidFill>
                  <a:prstClr val="black"/>
                </a:solidFill>
              </a:rPr>
              <a:t>…</a:t>
            </a:r>
            <a:r>
              <a:rPr lang="en-GB" sz="1000" dirty="0">
                <a:solidFill>
                  <a:prstClr val="black"/>
                </a:solidFill>
              </a:rPr>
              <a:t>.</a:t>
            </a:r>
            <a:endParaRPr lang="en-US" sz="1000" dirty="0">
              <a:solidFill>
                <a:prstClr val="black"/>
              </a:solidFill>
            </a:endParaRPr>
          </a:p>
          <a:p>
            <a:pPr marL="285750" lvl="0" indent="-285750">
              <a:buFont typeface="Arial" panose="020B0604020202020204" pitchFamily="34" charset="0"/>
              <a:buChar char="•"/>
            </a:pPr>
            <a:r>
              <a:rPr lang="en-US" sz="1000" dirty="0">
                <a:solidFill>
                  <a:prstClr val="black"/>
                </a:solidFill>
              </a:rPr>
              <a:t>Education </a:t>
            </a:r>
            <a:r>
              <a:rPr lang="en-US" sz="1000" dirty="0" err="1">
                <a:solidFill>
                  <a:prstClr val="black"/>
                </a:solidFill>
              </a:rPr>
              <a:t>programmes</a:t>
            </a:r>
            <a:endParaRPr lang="en-US" sz="1000" dirty="0">
              <a:solidFill>
                <a:prstClr val="black"/>
              </a:solidFill>
            </a:endParaRPr>
          </a:p>
          <a:p>
            <a:pPr marL="285750" lvl="0" indent="-285750">
              <a:buFont typeface="Arial" panose="020B0604020202020204" pitchFamily="34" charset="0"/>
              <a:buChar char="•"/>
            </a:pPr>
            <a:endParaRPr lang="en-US" sz="1000" dirty="0">
              <a:solidFill>
                <a:prstClr val="black"/>
              </a:solidFill>
            </a:endParaRPr>
          </a:p>
          <a:p>
            <a:pPr marL="285750" lvl="0" indent="-285750">
              <a:buFont typeface="Arial" panose="020B0604020202020204" pitchFamily="34" charset="0"/>
              <a:buChar char="•"/>
            </a:pPr>
            <a:endParaRPr lang="en-US" sz="1000" dirty="0">
              <a:solidFill>
                <a:prstClr val="black"/>
              </a:solidFill>
            </a:endParaRPr>
          </a:p>
        </p:txBody>
      </p:sp>
      <p:pic>
        <p:nvPicPr>
          <p:cNvPr id="4" name="Picture 3" descr="A close up of a sign&#10;&#10;Description generated with very high confidence">
            <a:extLst>
              <a:ext uri="{FF2B5EF4-FFF2-40B4-BE49-F238E27FC236}">
                <a16:creationId xmlns:a16="http://schemas.microsoft.com/office/drawing/2014/main" xmlns="" id="{E9245D18-2C3D-4100-A947-C75D1B282EE5}"/>
              </a:ext>
            </a:extLst>
          </p:cNvPr>
          <p:cNvPicPr>
            <a:picLocks noChangeAspect="1"/>
          </p:cNvPicPr>
          <p:nvPr/>
        </p:nvPicPr>
        <p:blipFill>
          <a:blip r:embed="rId2"/>
          <a:stretch>
            <a:fillRect/>
          </a:stretch>
        </p:blipFill>
        <p:spPr>
          <a:xfrm>
            <a:off x="4141512" y="5602628"/>
            <a:ext cx="809605" cy="1033990"/>
          </a:xfrm>
          <a:prstGeom prst="rect">
            <a:avLst/>
          </a:prstGeom>
        </p:spPr>
      </p:pic>
      <p:sp>
        <p:nvSpPr>
          <p:cNvPr id="7" name="Wave 6">
            <a:extLst>
              <a:ext uri="{FF2B5EF4-FFF2-40B4-BE49-F238E27FC236}">
                <a16:creationId xmlns:a16="http://schemas.microsoft.com/office/drawing/2014/main" xmlns="" id="{9EC0738A-BCDF-4555-BFE2-91BB155AC231}"/>
              </a:ext>
            </a:extLst>
          </p:cNvPr>
          <p:cNvSpPr/>
          <p:nvPr/>
        </p:nvSpPr>
        <p:spPr>
          <a:xfrm>
            <a:off x="5849655" y="1374769"/>
            <a:ext cx="5994489" cy="5486400"/>
          </a:xfrm>
          <a:prstGeom prst="wave">
            <a:avLst>
              <a:gd name="adj1" fmla="val 12500"/>
              <a:gd name="adj2" fmla="val 106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Arial"/>
                <a:ea typeface="+mn-ea"/>
                <a:cs typeface="+mn-cs"/>
              </a:rPr>
              <a:t>Progress with initiatives &amp; resources</a:t>
            </a:r>
          </a:p>
          <a:p>
            <a:pPr marL="285750" lvl="0" indent="-285750">
              <a:buFont typeface="Arial" panose="020B0604020202020204" pitchFamily="34" charset="0"/>
              <a:buChar char="•"/>
            </a:pPr>
            <a:r>
              <a:rPr lang="en-US" sz="1400" dirty="0">
                <a:solidFill>
                  <a:prstClr val="black"/>
                </a:solidFill>
              </a:rPr>
              <a:t>“CAPA dossier”: we are writing about our CAPA key points for medical newspaper in May. </a:t>
            </a:r>
          </a:p>
          <a:p>
            <a:pPr marL="285750" lvl="0" indent="-285750">
              <a:buFont typeface="Arial" panose="020B0604020202020204" pitchFamily="34" charset="0"/>
              <a:buChar char="•"/>
            </a:pPr>
            <a:r>
              <a:rPr lang="en-US" sz="1400" dirty="0">
                <a:solidFill>
                  <a:prstClr val="black"/>
                </a:solidFill>
              </a:rPr>
              <a:t>Each partner is writing an article reflecting their point of view about asthma and Asthma Right Care</a:t>
            </a:r>
          </a:p>
          <a:p>
            <a:pPr marL="285750" lvl="0" indent="-285750">
              <a:buFont typeface="Arial" panose="020B0604020202020204" pitchFamily="34" charset="0"/>
              <a:buChar char="•"/>
            </a:pPr>
            <a:r>
              <a:rPr lang="en-US" sz="1400" dirty="0">
                <a:solidFill>
                  <a:prstClr val="black"/>
                </a:solidFill>
              </a:rPr>
              <a:t>ARC/CAPA movement presentation in a Pulmonology regional Conference</a:t>
            </a:r>
          </a:p>
          <a:p>
            <a:pPr marL="285750" lvl="0" indent="-285750">
              <a:buFont typeface="Arial" panose="020B0604020202020204" pitchFamily="34" charset="0"/>
              <a:buChar char="•"/>
            </a:pPr>
            <a:r>
              <a:rPr lang="en-US" sz="1400" dirty="0">
                <a:solidFill>
                  <a:prstClr val="black"/>
                </a:solidFill>
              </a:rPr>
              <a:t>Portuguese Family Physician Association is celebrating Family Doctors World Day in Coimbra, which will include CAPA presentations and SABA slide Rule distribution</a:t>
            </a:r>
          </a:p>
          <a:p>
            <a:pPr marL="285750" lvl="0" indent="-285750">
              <a:buFont typeface="Arial" panose="020B0604020202020204" pitchFamily="34" charset="0"/>
              <a:buChar char="•"/>
            </a:pPr>
            <a:r>
              <a:rPr lang="en-US" sz="1400" dirty="0">
                <a:solidFill>
                  <a:prstClr val="black"/>
                </a:solidFill>
              </a:rPr>
              <a:t>Presentation/ communication at EUROPREV Conference (November 2018) in Porto</a:t>
            </a:r>
          </a:p>
          <a:p>
            <a:pPr marL="285750" lvl="0" indent="-285750">
              <a:buFont typeface="Arial" panose="020B0604020202020204" pitchFamily="34" charset="0"/>
              <a:buChar char="•"/>
            </a:pPr>
            <a:r>
              <a:rPr lang="en-US" sz="1400" dirty="0">
                <a:solidFill>
                  <a:prstClr val="black"/>
                </a:solidFill>
              </a:rPr>
              <a:t>Workshop at National Family Conference (APMGF Conference)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a:endParaRPr>
          </a:p>
        </p:txBody>
      </p:sp>
      <p:pic>
        <p:nvPicPr>
          <p:cNvPr id="8" name="Imagem 7"/>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6679895" y="288473"/>
            <a:ext cx="2464105" cy="907828"/>
          </a:xfrm>
          <a:prstGeom prst="rect">
            <a:avLst/>
          </a:prstGeom>
        </p:spPr>
      </p:pic>
    </p:spTree>
    <p:extLst>
      <p:ext uri="{BB962C8B-B14F-4D97-AF65-F5344CB8AC3E}">
        <p14:creationId xmlns:p14="http://schemas.microsoft.com/office/powerpoint/2010/main" xmlns="" val="3283304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27C44D-D847-4435-A890-8AB1CE19A3DA}"/>
              </a:ext>
            </a:extLst>
          </p:cNvPr>
          <p:cNvSpPr>
            <a:spLocks noGrp="1"/>
          </p:cNvSpPr>
          <p:nvPr>
            <p:ph type="title"/>
          </p:nvPr>
        </p:nvSpPr>
        <p:spPr/>
        <p:txBody>
          <a:bodyPr/>
          <a:lstStyle/>
          <a:p>
            <a:r>
              <a:rPr lang="en-GB" dirty="0"/>
              <a:t>What has Asthma Right Care changed for you?</a:t>
            </a:r>
          </a:p>
        </p:txBody>
      </p:sp>
      <p:sp>
        <p:nvSpPr>
          <p:cNvPr id="4" name="Speech Bubble: Oval 3">
            <a:extLst>
              <a:ext uri="{FF2B5EF4-FFF2-40B4-BE49-F238E27FC236}">
                <a16:creationId xmlns:a16="http://schemas.microsoft.com/office/drawing/2014/main" xmlns="" id="{A6FB2BE1-2F26-4FCB-9C88-9171F49CAEB7}"/>
              </a:ext>
            </a:extLst>
          </p:cNvPr>
          <p:cNvSpPr/>
          <p:nvPr/>
        </p:nvSpPr>
        <p:spPr>
          <a:xfrm>
            <a:off x="805543" y="1417638"/>
            <a:ext cx="5167085" cy="4093027"/>
          </a:xfrm>
          <a:prstGeom prst="wedgeEllipseCallout">
            <a:avLst/>
          </a:prstGeom>
          <a:solidFill>
            <a:schemeClr val="accent6"/>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t>      It has changed my approach to leading a large scale change for asthma management. It means  to move towards a new vision that is better and fundamentally different from the Status Quo. This Project has pointed me in the right direction for creating and sustaining large scale change and </a:t>
            </a:r>
            <a:r>
              <a:rPr lang="en-US" sz="1600" dirty="0" err="1"/>
              <a:t>transformation.This</a:t>
            </a:r>
            <a:r>
              <a:rPr lang="en-US" sz="1600" dirty="0"/>
              <a:t> framework helps us to increase personal value, value for the population and rates of higher value intervention.</a:t>
            </a:r>
          </a:p>
          <a:p>
            <a:pPr algn="ctr"/>
            <a:r>
              <a:rPr lang="en-US" sz="1600" b="1" dirty="0"/>
              <a:t>Mar Martinez, GP</a:t>
            </a:r>
            <a:endParaRPr lang="en-GB" sz="1600" b="1" dirty="0"/>
          </a:p>
        </p:txBody>
      </p:sp>
      <p:sp>
        <p:nvSpPr>
          <p:cNvPr id="5" name="Speech Bubble: Oval 4">
            <a:extLst>
              <a:ext uri="{FF2B5EF4-FFF2-40B4-BE49-F238E27FC236}">
                <a16:creationId xmlns:a16="http://schemas.microsoft.com/office/drawing/2014/main" xmlns="" id="{98FB7E2D-436B-4B5E-AAFA-41D870548B6A}"/>
              </a:ext>
            </a:extLst>
          </p:cNvPr>
          <p:cNvSpPr/>
          <p:nvPr/>
        </p:nvSpPr>
        <p:spPr>
          <a:xfrm>
            <a:off x="6814457" y="2182268"/>
            <a:ext cx="4905123" cy="4116931"/>
          </a:xfrm>
          <a:prstGeom prst="wedgeEllipseCallout">
            <a:avLst>
              <a:gd name="adj1" fmla="val 31449"/>
              <a:gd name="adj2" fmla="val 61596"/>
            </a:avLst>
          </a:prstGeom>
          <a:solidFill>
            <a:schemeClr val="accent1"/>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t>ARC is changing our lives because we are reflecting about our work quality in a biopsychosocial dimension while we try to make every single step to provide all the asthma right care to patients and caregivers reconciling it with daily work. At the same time it is incredible how we can apply this knowledge to other diseases and procedures.</a:t>
            </a:r>
          </a:p>
          <a:p>
            <a:r>
              <a:rPr lang="en-US" sz="1400" dirty="0"/>
              <a:t>Teamwork is very rewarding, making us grow as a person and as a healthcare professional.</a:t>
            </a:r>
          </a:p>
          <a:p>
            <a:pPr algn="ctr"/>
            <a:r>
              <a:rPr lang="en-US" sz="1400" b="1" dirty="0" err="1"/>
              <a:t>Cláudia</a:t>
            </a:r>
            <a:r>
              <a:rPr lang="en-US" sz="1400" b="1" dirty="0"/>
              <a:t> Vicente, GP</a:t>
            </a:r>
          </a:p>
          <a:p>
            <a:pPr algn="ctr"/>
            <a:endParaRPr lang="en-US" sz="1050" dirty="0"/>
          </a:p>
        </p:txBody>
      </p:sp>
    </p:spTree>
    <p:extLst>
      <p:ext uri="{BB962C8B-B14F-4D97-AF65-F5344CB8AC3E}">
        <p14:creationId xmlns:p14="http://schemas.microsoft.com/office/powerpoint/2010/main" xmlns="" val="1503921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3F25B7-6A0D-466C-8FC1-7DF89862BF39}"/>
              </a:ext>
            </a:extLst>
          </p:cNvPr>
          <p:cNvSpPr>
            <a:spLocks noGrp="1"/>
          </p:cNvSpPr>
          <p:nvPr>
            <p:ph type="title"/>
          </p:nvPr>
        </p:nvSpPr>
        <p:spPr/>
        <p:txBody>
          <a:bodyPr/>
          <a:lstStyle/>
          <a:p>
            <a:r>
              <a:rPr lang="en-GB" dirty="0"/>
              <a:t>Making a case for change</a:t>
            </a:r>
          </a:p>
        </p:txBody>
      </p:sp>
      <p:sp>
        <p:nvSpPr>
          <p:cNvPr id="4" name="Content Placeholder 2">
            <a:extLst>
              <a:ext uri="{FF2B5EF4-FFF2-40B4-BE49-F238E27FC236}">
                <a16:creationId xmlns:a16="http://schemas.microsoft.com/office/drawing/2014/main" xmlns="" id="{DE83A12B-5D77-48A7-A78E-6D168EFA4B24}"/>
              </a:ext>
            </a:extLst>
          </p:cNvPr>
          <p:cNvSpPr txBox="1">
            <a:spLocks/>
          </p:cNvSpPr>
          <p:nvPr/>
        </p:nvSpPr>
        <p:spPr>
          <a:xfrm>
            <a:off x="609601" y="1233588"/>
            <a:ext cx="11281390" cy="5143766"/>
          </a:xfrm>
          <a:prstGeom prst="rect">
            <a:avLst/>
          </a:prstGeom>
          <a:ln>
            <a:noFill/>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b="1" dirty="0">
                <a:solidFill>
                  <a:sysClr val="windowText" lastClr="000000"/>
                </a:solidFill>
              </a:rPr>
              <a:t>Asthma </a:t>
            </a:r>
            <a:r>
              <a:rPr lang="en-GB" dirty="0">
                <a:solidFill>
                  <a:sysClr val="windowText" lastClr="000000"/>
                </a:solidFill>
              </a:rPr>
              <a:t>illustrates all 5 global healthcare problems (Muir </a:t>
            </a:r>
            <a:r>
              <a:rPr lang="en-GB" dirty="0" err="1">
                <a:solidFill>
                  <a:sysClr val="windowText" lastClr="000000"/>
                </a:solidFill>
              </a:rPr>
              <a:t>Gray</a:t>
            </a:r>
            <a:r>
              <a:rPr lang="en-GB" dirty="0">
                <a:solidFill>
                  <a:sysClr val="windowText" lastClr="000000"/>
                </a:solidFill>
              </a:rPr>
              <a:t>):</a:t>
            </a:r>
          </a:p>
          <a:p>
            <a:pPr marL="514350" indent="-514350">
              <a:lnSpc>
                <a:spcPct val="120000"/>
              </a:lnSpc>
              <a:buFont typeface="+mj-lt"/>
              <a:buAutoNum type="arabicPeriod"/>
            </a:pPr>
            <a:r>
              <a:rPr lang="en-GB" dirty="0">
                <a:solidFill>
                  <a:sysClr val="windowText" lastClr="000000"/>
                </a:solidFill>
              </a:rPr>
              <a:t>Unwarranted variation </a:t>
            </a:r>
          </a:p>
          <a:p>
            <a:pPr marL="514350" indent="-514350">
              <a:lnSpc>
                <a:spcPct val="120000"/>
              </a:lnSpc>
              <a:buFont typeface="+mj-lt"/>
              <a:buAutoNum type="arabicPeriod"/>
            </a:pPr>
            <a:r>
              <a:rPr lang="en-GB" dirty="0">
                <a:solidFill>
                  <a:sysClr val="windowText" lastClr="000000"/>
                </a:solidFill>
              </a:rPr>
              <a:t>Harm, even when quality is high  (over-diagnosis, over-treatment) </a:t>
            </a:r>
            <a:endParaRPr lang="en-GB" b="1" dirty="0">
              <a:solidFill>
                <a:sysClr val="windowText" lastClr="000000"/>
              </a:solidFill>
            </a:endParaRPr>
          </a:p>
          <a:p>
            <a:pPr marL="514350" indent="-514350">
              <a:lnSpc>
                <a:spcPct val="120000"/>
              </a:lnSpc>
              <a:buFont typeface="+mj-lt"/>
              <a:buAutoNum type="arabicPeriod"/>
            </a:pPr>
            <a:r>
              <a:rPr lang="en-GB" dirty="0">
                <a:solidFill>
                  <a:sysClr val="windowText" lastClr="000000"/>
                </a:solidFill>
              </a:rPr>
              <a:t>Failure to prevent disease and disability </a:t>
            </a:r>
          </a:p>
          <a:p>
            <a:pPr marL="514350" indent="-514350">
              <a:lnSpc>
                <a:spcPct val="120000"/>
              </a:lnSpc>
              <a:buFont typeface="+mj-lt"/>
              <a:buAutoNum type="arabicPeriod"/>
            </a:pPr>
            <a:r>
              <a:rPr lang="en-GB" dirty="0">
                <a:solidFill>
                  <a:sysClr val="windowText" lastClr="000000"/>
                </a:solidFill>
              </a:rPr>
              <a:t>Waste of human and physical resources through low value activity </a:t>
            </a:r>
          </a:p>
          <a:p>
            <a:pPr marL="514350" indent="-514350">
              <a:lnSpc>
                <a:spcPct val="120000"/>
              </a:lnSpc>
              <a:buFont typeface="+mj-lt"/>
              <a:buAutoNum type="arabicPeriod"/>
            </a:pPr>
            <a:r>
              <a:rPr lang="en-GB" dirty="0">
                <a:solidFill>
                  <a:sysClr val="windowText" lastClr="000000"/>
                </a:solidFill>
              </a:rPr>
              <a:t>Inequity</a:t>
            </a:r>
            <a:br>
              <a:rPr lang="en-GB" dirty="0">
                <a:solidFill>
                  <a:sysClr val="windowText" lastClr="000000"/>
                </a:solidFill>
              </a:rPr>
            </a:br>
            <a:r>
              <a:rPr lang="en-GB" dirty="0">
                <a:solidFill>
                  <a:sysClr val="windowText" lastClr="000000"/>
                </a:solidFill>
              </a:rPr>
              <a:t/>
            </a:r>
            <a:br>
              <a:rPr lang="en-GB" dirty="0">
                <a:solidFill>
                  <a:sysClr val="windowText" lastClr="000000"/>
                </a:solidFill>
              </a:rPr>
            </a:br>
            <a:r>
              <a:rPr lang="en-GB" b="1" dirty="0">
                <a:solidFill>
                  <a:sysClr val="windowText" lastClr="000000"/>
                </a:solidFill>
              </a:rPr>
              <a:t>And new challenges are forming</a:t>
            </a:r>
            <a:r>
              <a:rPr lang="en-GB" dirty="0">
                <a:solidFill>
                  <a:sysClr val="windowText" lastClr="000000"/>
                </a:solidFill>
              </a:rPr>
              <a:t>:</a:t>
            </a:r>
          </a:p>
          <a:p>
            <a:pPr marL="514350" indent="-514350">
              <a:lnSpc>
                <a:spcPct val="120000"/>
              </a:lnSpc>
              <a:buFont typeface="+mj-lt"/>
              <a:buAutoNum type="arabicPeriod"/>
            </a:pPr>
            <a:r>
              <a:rPr lang="en-GB" dirty="0">
                <a:solidFill>
                  <a:sysClr val="windowText" lastClr="000000"/>
                </a:solidFill>
              </a:rPr>
              <a:t>Financial constraints</a:t>
            </a:r>
          </a:p>
          <a:p>
            <a:pPr marL="514350" indent="-514350">
              <a:lnSpc>
                <a:spcPct val="120000"/>
              </a:lnSpc>
              <a:buFont typeface="+mj-lt"/>
              <a:buAutoNum type="arabicPeriod"/>
            </a:pPr>
            <a:r>
              <a:rPr lang="en-GB" dirty="0">
                <a:solidFill>
                  <a:sysClr val="windowText" lastClr="000000"/>
                </a:solidFill>
              </a:rPr>
              <a:t>Rising expectations of personalised care</a:t>
            </a:r>
          </a:p>
          <a:p>
            <a:pPr marL="514350" indent="-514350">
              <a:lnSpc>
                <a:spcPct val="120000"/>
              </a:lnSpc>
              <a:buFont typeface="+mj-lt"/>
              <a:buAutoNum type="arabicPeriod"/>
            </a:pPr>
            <a:r>
              <a:rPr lang="en-GB" dirty="0">
                <a:solidFill>
                  <a:sysClr val="windowText" lastClr="000000"/>
                </a:solidFill>
              </a:rPr>
              <a:t>Climate change/pollution </a:t>
            </a:r>
          </a:p>
          <a:p>
            <a:pPr marL="514350" indent="-514350">
              <a:lnSpc>
                <a:spcPct val="120000"/>
              </a:lnSpc>
              <a:buFont typeface="+mj-lt"/>
              <a:buAutoNum type="arabicPeriod"/>
            </a:pPr>
            <a:r>
              <a:rPr lang="en-GB" dirty="0">
                <a:solidFill>
                  <a:sysClr val="windowText" lastClr="000000"/>
                </a:solidFill>
              </a:rPr>
              <a:t>Increasing need</a:t>
            </a:r>
            <a:endParaRPr lang="en-US" dirty="0">
              <a:solidFill>
                <a:sysClr val="windowText" lastClr="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8921335" y="204743"/>
            <a:ext cx="2661065" cy="1083210"/>
          </a:xfrm>
          <a:prstGeom prst="rect">
            <a:avLst/>
          </a:prstGeom>
        </p:spPr>
      </p:pic>
      <p:pic>
        <p:nvPicPr>
          <p:cNvPr id="6" name="Picture 5">
            <a:extLst>
              <a:ext uri="{FF2B5EF4-FFF2-40B4-BE49-F238E27FC236}">
                <a16:creationId xmlns:a16="http://schemas.microsoft.com/office/drawing/2014/main" xmlns="" id="{311E6F19-83F5-4F71-B0A9-429FE90399C7}"/>
              </a:ext>
            </a:extLst>
          </p:cNvPr>
          <p:cNvPicPr>
            <a:picLocks noChangeAspect="1"/>
          </p:cNvPicPr>
          <p:nvPr/>
        </p:nvPicPr>
        <p:blipFill>
          <a:blip r:embed="rId4"/>
          <a:stretch>
            <a:fillRect/>
          </a:stretch>
        </p:blipFill>
        <p:spPr>
          <a:xfrm>
            <a:off x="10417629" y="5427156"/>
            <a:ext cx="1473362" cy="950198"/>
          </a:xfrm>
          <a:prstGeom prst="rect">
            <a:avLst/>
          </a:prstGeom>
        </p:spPr>
      </p:pic>
      <p:pic>
        <p:nvPicPr>
          <p:cNvPr id="7" name="Content Placeholder 2"/>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8759597" y="2807808"/>
            <a:ext cx="3432403" cy="3864832"/>
          </a:xfrm>
          <a:prstGeom prst="rect">
            <a:avLst/>
          </a:prstGeom>
        </p:spPr>
      </p:pic>
      <p:sp>
        <p:nvSpPr>
          <p:cNvPr id="3" name="TextBox 2"/>
          <p:cNvSpPr txBox="1"/>
          <p:nvPr/>
        </p:nvSpPr>
        <p:spPr>
          <a:xfrm>
            <a:off x="5225420" y="6481729"/>
            <a:ext cx="7391830" cy="338554"/>
          </a:xfrm>
          <a:prstGeom prst="rect">
            <a:avLst/>
          </a:prstGeom>
          <a:noFill/>
        </p:spPr>
        <p:txBody>
          <a:bodyPr wrap="square" rtlCol="0">
            <a:spAutoFit/>
          </a:bodyPr>
          <a:lstStyle/>
          <a:p>
            <a:r>
              <a:rPr lang="en-US" sz="1600" dirty="0"/>
              <a:t>PHE Fingertips data Asthma admissions per 1000 population 2012/13 data</a:t>
            </a:r>
          </a:p>
        </p:txBody>
      </p:sp>
    </p:spTree>
    <p:extLst>
      <p:ext uri="{BB962C8B-B14F-4D97-AF65-F5344CB8AC3E}">
        <p14:creationId xmlns:p14="http://schemas.microsoft.com/office/powerpoint/2010/main" xmlns="" val="396804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networks</a:t>
            </a:r>
          </a:p>
        </p:txBody>
      </p:sp>
      <p:pic>
        <p:nvPicPr>
          <p:cNvPr id="4" name="Content Placeholder 6" descr="Screenshot 2016-09-20 18.51.35.png"/>
          <p:cNvPicPr>
            <a:picLocks noGrp="1" noChangeAspect="1"/>
          </p:cNvPicPr>
          <p:nvPr>
            <p:ph idx="1"/>
          </p:nvPr>
        </p:nvPicPr>
        <p:blipFill>
          <a:blip r:embed="rId2">
            <a:extLst>
              <a:ext uri="{28A0092B-C50C-407E-A947-70E740481C1C}">
                <a14:useLocalDpi xmlns:a14="http://schemas.microsoft.com/office/drawing/2010/main" xmlns=""/>
              </a:ext>
            </a:extLst>
          </a:blip>
          <a:srcRect l="1088" r="6051"/>
          <a:stretch>
            <a:fillRect/>
          </a:stretch>
        </p:blipFill>
        <p:spPr>
          <a:xfrm>
            <a:off x="1850867" y="1255645"/>
            <a:ext cx="5463711" cy="4525963"/>
          </a:xfrm>
          <a:prstGeom prst="rect">
            <a:avLst/>
          </a:prstGeom>
        </p:spPr>
      </p:pic>
      <p:sp>
        <p:nvSpPr>
          <p:cNvPr id="5" name="TextBox 4"/>
          <p:cNvSpPr txBox="1"/>
          <p:nvPr/>
        </p:nvSpPr>
        <p:spPr>
          <a:xfrm>
            <a:off x="7734254" y="1699025"/>
            <a:ext cx="4183426" cy="3970318"/>
          </a:xfrm>
          <a:prstGeom prst="rect">
            <a:avLst/>
          </a:prstGeom>
          <a:noFill/>
        </p:spPr>
        <p:txBody>
          <a:bodyPr wrap="square" rtlCol="0">
            <a:spAutoFit/>
          </a:bodyPr>
          <a:lstStyle/>
          <a:p>
            <a:r>
              <a:rPr lang="en-US" b="1" dirty="0"/>
              <a:t>We are on the agenda at: </a:t>
            </a:r>
            <a:br>
              <a:rPr lang="en-US" b="1" dirty="0"/>
            </a:br>
            <a:endParaRPr lang="en-US" b="1" dirty="0"/>
          </a:p>
          <a:p>
            <a:r>
              <a:rPr lang="en-US" b="1" dirty="0"/>
              <a:t>WONCA Europe</a:t>
            </a:r>
          </a:p>
          <a:p>
            <a:r>
              <a:rPr lang="en-US" dirty="0"/>
              <a:t>EQUIP: patient safety</a:t>
            </a:r>
          </a:p>
          <a:p>
            <a:r>
              <a:rPr lang="en-US" dirty="0"/>
              <a:t>EUROPREV: conference Porto 9-10 November 2018</a:t>
            </a:r>
            <a:br>
              <a:rPr lang="en-US" dirty="0"/>
            </a:br>
            <a:endParaRPr lang="en-US" dirty="0"/>
          </a:p>
          <a:p>
            <a:r>
              <a:rPr lang="en-US" b="1" dirty="0"/>
              <a:t>FIP</a:t>
            </a:r>
            <a:r>
              <a:rPr lang="en-US" dirty="0"/>
              <a:t> </a:t>
            </a:r>
            <a:br>
              <a:rPr lang="en-US" dirty="0"/>
            </a:br>
            <a:r>
              <a:rPr lang="en-US" dirty="0"/>
              <a:t>International conference Glasgow September 2018</a:t>
            </a:r>
            <a:br>
              <a:rPr lang="en-US" dirty="0"/>
            </a:br>
            <a:endParaRPr lang="en-US" dirty="0"/>
          </a:p>
          <a:p>
            <a:r>
              <a:rPr lang="en-US" b="1" dirty="0"/>
              <a:t>WHO-GARD</a:t>
            </a:r>
          </a:p>
          <a:p>
            <a:r>
              <a:rPr lang="en-US" dirty="0"/>
              <a:t>Annual meeting, Helsinki August 2018</a:t>
            </a:r>
            <a:br>
              <a:rPr lang="en-US" dirty="0"/>
            </a:br>
            <a:endParaRPr lang="en-US" dirty="0"/>
          </a:p>
        </p:txBody>
      </p:sp>
    </p:spTree>
    <p:extLst>
      <p:ext uri="{BB962C8B-B14F-4D97-AF65-F5344CB8AC3E}">
        <p14:creationId xmlns:p14="http://schemas.microsoft.com/office/powerpoint/2010/main" xmlns="" val="54078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learning</a:t>
            </a:r>
          </a:p>
        </p:txBody>
      </p:sp>
      <p:sp>
        <p:nvSpPr>
          <p:cNvPr id="3" name="Content Placeholder 2"/>
          <p:cNvSpPr>
            <a:spLocks noGrp="1"/>
          </p:cNvSpPr>
          <p:nvPr>
            <p:ph idx="1"/>
          </p:nvPr>
        </p:nvSpPr>
        <p:spPr/>
        <p:txBody>
          <a:bodyPr/>
          <a:lstStyle/>
          <a:p>
            <a:r>
              <a:rPr lang="en-US" dirty="0"/>
              <a:t>Be brave: talk numbers!</a:t>
            </a:r>
          </a:p>
          <a:p>
            <a:r>
              <a:rPr lang="en-US" dirty="0"/>
              <a:t>Be passionate about equity and safety</a:t>
            </a:r>
          </a:p>
          <a:p>
            <a:r>
              <a:rPr lang="en-US" dirty="0"/>
              <a:t>Select your words carefully</a:t>
            </a:r>
          </a:p>
          <a:p>
            <a:r>
              <a:rPr lang="en-US" dirty="0"/>
              <a:t>Be curious about what happens outside the consulting room</a:t>
            </a:r>
          </a:p>
          <a:p>
            <a:r>
              <a:rPr lang="en-US" dirty="0"/>
              <a:t>Consider role of pharmacist</a:t>
            </a:r>
          </a:p>
        </p:txBody>
      </p:sp>
    </p:spTree>
    <p:extLst>
      <p:ext uri="{BB962C8B-B14F-4D97-AF65-F5344CB8AC3E}">
        <p14:creationId xmlns:p14="http://schemas.microsoft.com/office/powerpoint/2010/main" xmlns="" val="788520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brave: talk numbers</a:t>
            </a:r>
          </a:p>
        </p:txBody>
      </p:sp>
      <p:sp>
        <p:nvSpPr>
          <p:cNvPr id="3" name="Content Placeholder 2"/>
          <p:cNvSpPr>
            <a:spLocks noGrp="1"/>
          </p:cNvSpPr>
          <p:nvPr>
            <p:ph idx="1"/>
          </p:nvPr>
        </p:nvSpPr>
        <p:spPr/>
        <p:txBody>
          <a:bodyPr/>
          <a:lstStyle/>
          <a:p>
            <a:r>
              <a:rPr lang="en-US" dirty="0"/>
              <a:t>Systematic review 2018 “excessive over-use” but NO definition</a:t>
            </a:r>
          </a:p>
          <a:p>
            <a:r>
              <a:rPr lang="en-US" dirty="0"/>
              <a:t>How many people with asthma do you see </a:t>
            </a:r>
            <a:r>
              <a:rPr lang="mr-IN" dirty="0"/>
              <a:t>–</a:t>
            </a:r>
            <a:r>
              <a:rPr lang="en-US" dirty="0"/>
              <a:t> how long would it take to review all those on over 12 or 6 or 3 SABA inhalers a year?</a:t>
            </a:r>
          </a:p>
          <a:p>
            <a:r>
              <a:rPr lang="en-US" dirty="0"/>
              <a:t>What is the ratio we should be aiming for between ICS and SABA?</a:t>
            </a:r>
          </a:p>
          <a:p>
            <a:r>
              <a:rPr lang="en-US" dirty="0"/>
              <a:t>What is the current ratio in your practice and in your region?</a:t>
            </a:r>
          </a:p>
          <a:p>
            <a:r>
              <a:rPr lang="en-US" dirty="0"/>
              <a:t>Set red flags on electronic systems: what’s the number?</a:t>
            </a:r>
          </a:p>
          <a:p>
            <a:endParaRPr lang="en-US" dirty="0"/>
          </a:p>
          <a:p>
            <a:endParaRPr lang="en-US" dirty="0"/>
          </a:p>
          <a:p>
            <a:endParaRPr lang="en-US" dirty="0"/>
          </a:p>
        </p:txBody>
      </p:sp>
    </p:spTree>
    <p:extLst>
      <p:ext uri="{BB962C8B-B14F-4D97-AF65-F5344CB8AC3E}">
        <p14:creationId xmlns:p14="http://schemas.microsoft.com/office/powerpoint/2010/main" xmlns="" val="10340427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7848599" cy="1143000"/>
          </a:xfrm>
        </p:spPr>
        <p:txBody>
          <a:bodyPr/>
          <a:lstStyle/>
          <a:p>
            <a:r>
              <a:rPr lang="en-US" dirty="0"/>
              <a:t>Be passionate about equity &amp; safety!</a:t>
            </a:r>
            <a:br>
              <a:rPr lang="en-US" dirty="0"/>
            </a:br>
            <a:endParaRPr lang="en-US" dirty="0"/>
          </a:p>
        </p:txBody>
      </p:sp>
      <p:sp>
        <p:nvSpPr>
          <p:cNvPr id="3" name="Content Placeholder 2"/>
          <p:cNvSpPr>
            <a:spLocks noGrp="1"/>
          </p:cNvSpPr>
          <p:nvPr>
            <p:ph idx="1"/>
          </p:nvPr>
        </p:nvSpPr>
        <p:spPr>
          <a:xfrm>
            <a:off x="4794353" y="1599576"/>
            <a:ext cx="6635648" cy="4708526"/>
          </a:xfrm>
        </p:spPr>
        <p:txBody>
          <a:bodyPr>
            <a:normAutofit fontScale="70000" lnSpcReduction="20000"/>
          </a:bodyPr>
          <a:lstStyle/>
          <a:p>
            <a:r>
              <a:rPr lang="en-US" dirty="0"/>
              <a:t>Asthma patients deserve the same attention as people with hypertension, diabetes </a:t>
            </a:r>
            <a:r>
              <a:rPr lang="en-US" dirty="0" err="1"/>
              <a:t>etc</a:t>
            </a:r>
            <a:r>
              <a:rPr lang="en-US" dirty="0"/>
              <a:t>: fight their corner!</a:t>
            </a:r>
            <a:br>
              <a:rPr lang="en-US" dirty="0"/>
            </a:br>
            <a:endParaRPr lang="en-US" dirty="0"/>
          </a:p>
          <a:p>
            <a:r>
              <a:rPr lang="en-US" dirty="0"/>
              <a:t>As medicines are the mainstay of treatment they need clinicians’ right care</a:t>
            </a:r>
            <a:br>
              <a:rPr lang="en-US" dirty="0"/>
            </a:br>
            <a:endParaRPr lang="en-US" dirty="0"/>
          </a:p>
          <a:p>
            <a:r>
              <a:rPr lang="en-US" dirty="0"/>
              <a:t>Asthma is global, in all communities, in all ages</a:t>
            </a:r>
            <a:br>
              <a:rPr lang="en-US" dirty="0"/>
            </a:br>
            <a:endParaRPr lang="en-US" dirty="0"/>
          </a:p>
          <a:p>
            <a:r>
              <a:rPr lang="en-US" dirty="0"/>
              <a:t>Use atlases like NHS Atlas of Variation</a:t>
            </a:r>
            <a:br>
              <a:rPr lang="en-US" dirty="0"/>
            </a:br>
            <a:endParaRPr lang="en-US" dirty="0"/>
          </a:p>
          <a:p>
            <a:r>
              <a:rPr lang="en-US" dirty="0"/>
              <a:t>Just because SABA is cheap and brings immediate relief doesn’t mean it’s enough</a:t>
            </a:r>
            <a:br>
              <a:rPr lang="en-US" dirty="0"/>
            </a:br>
            <a:endParaRPr lang="en-US" dirty="0"/>
          </a:p>
          <a:p>
            <a:r>
              <a:rPr lang="en-US" dirty="0"/>
              <a:t>Just because people can take a lot of SABA without side-effects doesn’t mean a lot of SABA use in asthma is safe</a:t>
            </a:r>
          </a:p>
        </p:txBody>
      </p:sp>
      <p:pic>
        <p:nvPicPr>
          <p:cNvPr id="4" name="Picture 3"/>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387637" y="955223"/>
            <a:ext cx="3874119" cy="577371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 your words carefully</a:t>
            </a:r>
            <a:r>
              <a:rPr lang="mr-IN" dirty="0"/>
              <a:t>…</a:t>
            </a:r>
            <a:endParaRPr lang="en-US" dirty="0"/>
          </a:p>
        </p:txBody>
      </p:sp>
      <p:sp>
        <p:nvSpPr>
          <p:cNvPr id="3" name="Content Placeholder 2"/>
          <p:cNvSpPr>
            <a:spLocks noGrp="1"/>
          </p:cNvSpPr>
          <p:nvPr>
            <p:ph idx="1"/>
          </p:nvPr>
        </p:nvSpPr>
        <p:spPr>
          <a:xfrm>
            <a:off x="609601" y="1417638"/>
            <a:ext cx="10972800" cy="4525963"/>
          </a:xfrm>
        </p:spPr>
        <p:txBody>
          <a:bodyPr>
            <a:normAutofit fontScale="70000" lnSpcReduction="20000"/>
          </a:bodyPr>
          <a:lstStyle/>
          <a:p>
            <a:r>
              <a:rPr lang="en-US" dirty="0"/>
              <a:t>Pay attention to choice of words used in conversation and in writing:</a:t>
            </a:r>
          </a:p>
          <a:p>
            <a:pPr lvl="1"/>
            <a:r>
              <a:rPr lang="en-US" dirty="0"/>
              <a:t>“Over-reliance” vs over-use</a:t>
            </a:r>
          </a:p>
          <a:p>
            <a:pPr lvl="1"/>
            <a:r>
              <a:rPr lang="en-US" dirty="0"/>
              <a:t>SABA for asthma vs SABA for COPD</a:t>
            </a:r>
          </a:p>
          <a:p>
            <a:pPr lvl="1"/>
            <a:r>
              <a:rPr lang="en-US" dirty="0"/>
              <a:t>Dose or puff</a:t>
            </a:r>
          </a:p>
          <a:p>
            <a:pPr lvl="1"/>
            <a:r>
              <a:rPr lang="en-US" dirty="0"/>
              <a:t>Rescue or relieve</a:t>
            </a:r>
          </a:p>
          <a:p>
            <a:pPr lvl="1"/>
            <a:r>
              <a:rPr lang="en-US" dirty="0"/>
              <a:t>Stops asthma vs stops asthma attacks</a:t>
            </a:r>
          </a:p>
          <a:p>
            <a:pPr lvl="1"/>
            <a:r>
              <a:rPr lang="en-US" dirty="0"/>
              <a:t>As directed by </a:t>
            </a:r>
            <a:r>
              <a:rPr lang="en-GB" dirty="0"/>
              <a:t>your GP</a:t>
            </a:r>
            <a:r>
              <a:rPr lang="mr-IN" dirty="0"/>
              <a:t>…</a:t>
            </a:r>
            <a:r>
              <a:rPr lang="en-GB" dirty="0"/>
              <a:t>.</a:t>
            </a:r>
          </a:p>
          <a:p>
            <a:pPr lvl="1"/>
            <a:r>
              <a:rPr lang="en-GB" dirty="0"/>
              <a:t>As needed</a:t>
            </a:r>
            <a:r>
              <a:rPr lang="mr-IN" dirty="0"/>
              <a:t>…</a:t>
            </a:r>
            <a:r>
              <a:rPr lang="en-GB" dirty="0"/>
              <a:t>.</a:t>
            </a:r>
            <a:br>
              <a:rPr lang="en-GB" dirty="0"/>
            </a:br>
            <a:endParaRPr lang="en-GB" dirty="0"/>
          </a:p>
          <a:p>
            <a:r>
              <a:rPr lang="en-US" dirty="0"/>
              <a:t>Use the same words each time and along the pathway</a:t>
            </a:r>
            <a:br>
              <a:rPr lang="en-US" dirty="0"/>
            </a:br>
            <a:endParaRPr lang="en-US" dirty="0"/>
          </a:p>
          <a:p>
            <a:r>
              <a:rPr lang="en-US" b="1" dirty="0"/>
              <a:t>A “puff” is a breathless moment: count those moments</a:t>
            </a:r>
            <a:r>
              <a:rPr lang="mr-IN" b="1" dirty="0"/>
              <a:t>…</a:t>
            </a:r>
            <a:r>
              <a:rPr lang="en-GB" b="1" dirty="0"/>
              <a:t>. 2400 breathless moments in a year = 12 inhalers</a:t>
            </a:r>
            <a:r>
              <a:rPr lang="en-GB" dirty="0"/>
              <a:t/>
            </a:r>
            <a:br>
              <a:rPr lang="en-GB" dirty="0"/>
            </a:br>
            <a:endParaRPr lang="en-GB" dirty="0"/>
          </a:p>
          <a:p>
            <a:r>
              <a:rPr lang="en-GB" dirty="0"/>
              <a:t>Build on existing “make every contact count” approaches eg Ask, Advise, Act used in treating tobacco dependence</a:t>
            </a:r>
          </a:p>
        </p:txBody>
      </p:sp>
    </p:spTree>
    <p:extLst>
      <p:ext uri="{BB962C8B-B14F-4D97-AF65-F5344CB8AC3E}">
        <p14:creationId xmlns:p14="http://schemas.microsoft.com/office/powerpoint/2010/main" xmlns="" val="927250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Words: Social movements thrive on narratives</a:t>
            </a:r>
          </a:p>
        </p:txBody>
      </p:sp>
      <p:sp>
        <p:nvSpPr>
          <p:cNvPr id="3" name="Content Placeholder 2"/>
          <p:cNvSpPr>
            <a:spLocks noGrp="1"/>
          </p:cNvSpPr>
          <p:nvPr>
            <p:ph idx="1"/>
          </p:nvPr>
        </p:nvSpPr>
        <p:spPr>
          <a:xfrm>
            <a:off x="7248637" y="1600201"/>
            <a:ext cx="4943363" cy="4525963"/>
          </a:xfrm>
        </p:spPr>
        <p:txBody>
          <a:bodyPr/>
          <a:lstStyle/>
          <a:p>
            <a:r>
              <a:rPr lang="en-US" dirty="0"/>
              <a:t>What stories do you tell to help explain?</a:t>
            </a:r>
          </a:p>
          <a:p>
            <a:r>
              <a:rPr lang="en-US" dirty="0"/>
              <a:t>What analogies and metaphors do you use?</a:t>
            </a:r>
          </a:p>
        </p:txBody>
      </p:sp>
      <p:sp>
        <p:nvSpPr>
          <p:cNvPr id="4" name="Rectangle: Rounded Corners 1">
            <a:extLst>
              <a:ext uri="{FF2B5EF4-FFF2-40B4-BE49-F238E27FC236}">
                <a16:creationId xmlns:a16="http://schemas.microsoft.com/office/drawing/2014/main" xmlns="" id="{4F400F1E-3EA7-418F-8147-2B92ED6E927C}"/>
              </a:ext>
            </a:extLst>
          </p:cNvPr>
          <p:cNvSpPr/>
          <p:nvPr/>
        </p:nvSpPr>
        <p:spPr>
          <a:xfrm>
            <a:off x="287753" y="1734118"/>
            <a:ext cx="6577616" cy="3786234"/>
          </a:xfrm>
          <a:prstGeom prst="roundRect">
            <a:avLst/>
          </a:prstGeom>
          <a:solidFill>
            <a:srgbClr val="006F44"/>
          </a:solidFill>
          <a:ln>
            <a:solidFill>
              <a:srgbClr val="006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solidFill>
                <a:schemeClr val="bg1"/>
              </a:solidFill>
              <a:latin typeface="Arial Rounded MT Bold" panose="020F0704030504030204" pitchFamily="34" charset="0"/>
            </a:endParaRPr>
          </a:p>
          <a:p>
            <a:r>
              <a:rPr lang="en-US" sz="4000" dirty="0">
                <a:solidFill>
                  <a:schemeClr val="bg1"/>
                </a:solidFill>
                <a:latin typeface="Arial Rounded MT Bold" panose="020F0704030504030204" pitchFamily="34" charset="0"/>
              </a:rPr>
              <a:t>“</a:t>
            </a:r>
            <a:r>
              <a:rPr lang="en-GB" sz="3600" dirty="0">
                <a:solidFill>
                  <a:schemeClr val="bg1"/>
                </a:solidFill>
                <a:latin typeface="Arial Rounded MT Bold" panose="020F0704030504030204" pitchFamily="34" charset="0"/>
              </a:rPr>
              <a:t>Using the blue reliever is like dampening down a fire, but to put the embers out, and to stop it flaring up again, you need the ICS controller”</a:t>
            </a:r>
            <a:endParaRPr lang="en-US" sz="4000" dirty="0">
              <a:solidFill>
                <a:schemeClr val="bg1"/>
              </a:solidFill>
              <a:latin typeface="Arial Rounded MT Bold" panose="020F0704030504030204" pitchFamily="34" charset="0"/>
            </a:endParaRPr>
          </a:p>
          <a:p>
            <a:r>
              <a:rPr lang="en-US" sz="2000" dirty="0">
                <a:solidFill>
                  <a:schemeClr val="bg1"/>
                </a:solidFill>
                <a:latin typeface="Arial Rounded MT Bold" panose="020F0704030504030204" pitchFamily="34" charset="0"/>
              </a:rPr>
              <a:t>											</a:t>
            </a:r>
            <a:br>
              <a:rPr lang="en-US" sz="2000" dirty="0">
                <a:solidFill>
                  <a:schemeClr val="bg1"/>
                </a:solidFill>
                <a:latin typeface="Arial Rounded MT Bold" panose="020F0704030504030204" pitchFamily="34" charset="0"/>
              </a:rPr>
            </a:br>
            <a:endParaRPr lang="en-US" sz="4000" dirty="0">
              <a:solidFill>
                <a:schemeClr val="bg1"/>
              </a:solidFill>
              <a:latin typeface="Arial Rounded MT Bold" panose="020F070403050403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Images: Social movements also thrive on images: still &amp; moving</a:t>
            </a:r>
          </a:p>
        </p:txBody>
      </p:sp>
      <p:graphicFrame>
        <p:nvGraphicFramePr>
          <p:cNvPr id="5" name="Table 4"/>
          <p:cNvGraphicFramePr>
            <a:graphicFrameLocks noGrp="1"/>
          </p:cNvGraphicFramePr>
          <p:nvPr/>
        </p:nvGraphicFramePr>
        <p:xfrm>
          <a:off x="1013326" y="1417638"/>
          <a:ext cx="10619656" cy="4740408"/>
        </p:xfrm>
        <a:graphic>
          <a:graphicData uri="http://schemas.openxmlformats.org/drawingml/2006/table">
            <a:tbl>
              <a:tblPr firstRow="1" bandRow="1">
                <a:tableStyleId>{5C22544A-7EE6-4342-B048-85BDC9FD1C3A}</a:tableStyleId>
              </a:tblPr>
              <a:tblGrid>
                <a:gridCol w="1283546">
                  <a:extLst>
                    <a:ext uri="{9D8B030D-6E8A-4147-A177-3AD203B41FA5}">
                      <a16:colId xmlns:a16="http://schemas.microsoft.com/office/drawing/2014/main" xmlns="" val="20000"/>
                    </a:ext>
                  </a:extLst>
                </a:gridCol>
                <a:gridCol w="1918564">
                  <a:extLst>
                    <a:ext uri="{9D8B030D-6E8A-4147-A177-3AD203B41FA5}">
                      <a16:colId xmlns:a16="http://schemas.microsoft.com/office/drawing/2014/main" xmlns="" val="20001"/>
                    </a:ext>
                  </a:extLst>
                </a:gridCol>
                <a:gridCol w="2526559">
                  <a:extLst>
                    <a:ext uri="{9D8B030D-6E8A-4147-A177-3AD203B41FA5}">
                      <a16:colId xmlns:a16="http://schemas.microsoft.com/office/drawing/2014/main" xmlns="" val="20002"/>
                    </a:ext>
                  </a:extLst>
                </a:gridCol>
                <a:gridCol w="1094392">
                  <a:extLst>
                    <a:ext uri="{9D8B030D-6E8A-4147-A177-3AD203B41FA5}">
                      <a16:colId xmlns:a16="http://schemas.microsoft.com/office/drawing/2014/main" xmlns="" val="20003"/>
                    </a:ext>
                  </a:extLst>
                </a:gridCol>
                <a:gridCol w="3796595">
                  <a:extLst>
                    <a:ext uri="{9D8B030D-6E8A-4147-A177-3AD203B41FA5}">
                      <a16:colId xmlns:a16="http://schemas.microsoft.com/office/drawing/2014/main" xmlns="" val="20004"/>
                    </a:ext>
                  </a:extLst>
                </a:gridCol>
              </a:tblGrid>
              <a:tr h="481833">
                <a:tc>
                  <a:txBody>
                    <a:bodyPr/>
                    <a:lstStyle/>
                    <a:p>
                      <a:endParaRPr lang="en-US" dirty="0"/>
                    </a:p>
                  </a:txBody>
                  <a:tcPr/>
                </a:tc>
                <a:tc>
                  <a:txBody>
                    <a:bodyPr/>
                    <a:lstStyle/>
                    <a:p>
                      <a:r>
                        <a:rPr lang="en-US" dirty="0"/>
                        <a:t>What’s App</a:t>
                      </a:r>
                    </a:p>
                  </a:txBody>
                  <a:tcPr/>
                </a:tc>
                <a:tc>
                  <a:txBody>
                    <a:bodyPr/>
                    <a:lstStyle/>
                    <a:p>
                      <a:r>
                        <a:rPr lang="en-US" dirty="0"/>
                        <a:t>Telegram app</a:t>
                      </a:r>
                    </a:p>
                  </a:txBody>
                  <a:tcPr/>
                </a:tc>
                <a:tc>
                  <a:txBody>
                    <a:bodyPr/>
                    <a:lstStyle/>
                    <a:p>
                      <a:r>
                        <a:rPr lang="en-US" dirty="0"/>
                        <a:t>Twitter</a:t>
                      </a:r>
                    </a:p>
                  </a:txBody>
                  <a:tcPr/>
                </a:tc>
                <a:tc>
                  <a:txBody>
                    <a:bodyPr/>
                    <a:lstStyle/>
                    <a:p>
                      <a:r>
                        <a:rPr lang="en-US" dirty="0"/>
                        <a:t>Websites and </a:t>
                      </a:r>
                      <a:r>
                        <a:rPr lang="en-US" dirty="0" err="1"/>
                        <a:t>Facebook</a:t>
                      </a:r>
                      <a:endParaRPr lang="en-US" dirty="0"/>
                    </a:p>
                  </a:txBody>
                  <a:tcPr/>
                </a:tc>
                <a:extLst>
                  <a:ext uri="{0D108BD9-81ED-4DB2-BD59-A6C34878D82A}">
                    <a16:rowId xmlns:a16="http://schemas.microsoft.com/office/drawing/2014/main" xmlns="" val="10000"/>
                  </a:ext>
                </a:extLst>
              </a:tr>
              <a:tr h="673304">
                <a:tc>
                  <a:txBody>
                    <a:bodyPr/>
                    <a:lstStyle/>
                    <a:p>
                      <a:r>
                        <a:rPr lang="en-US" dirty="0"/>
                        <a:t>Internal</a:t>
                      </a:r>
                    </a:p>
                    <a:p>
                      <a:endParaRPr lang="en-US" dirty="0"/>
                    </a:p>
                  </a:txBody>
                  <a:tcPr/>
                </a:tc>
                <a:tc>
                  <a:txBody>
                    <a:bodyPr/>
                    <a:lstStyle/>
                    <a:p>
                      <a:r>
                        <a:rPr lang="en-US" dirty="0"/>
                        <a:t>Up to 250 users</a:t>
                      </a:r>
                    </a:p>
                  </a:txBody>
                  <a:tcPr/>
                </a:tc>
                <a:tc>
                  <a:txBody>
                    <a:bodyPr/>
                    <a:lstStyle/>
                    <a:p>
                      <a:r>
                        <a:rPr lang="en-US" dirty="0"/>
                        <a:t>Up to 100,000</a:t>
                      </a:r>
                    </a:p>
                  </a:txBody>
                  <a:tcPr/>
                </a:tc>
                <a:tc>
                  <a:txBody>
                    <a:bodyPr/>
                    <a:lstStyle/>
                    <a:p>
                      <a:endParaRPr lang="en-US"/>
                    </a:p>
                  </a:txBody>
                  <a:tcPr/>
                </a:tc>
                <a:tc>
                  <a:txBody>
                    <a:bodyPr/>
                    <a:lstStyle/>
                    <a:p>
                      <a:r>
                        <a:rPr lang="en-US" dirty="0">
                          <a:hlinkClick r:id="rId3"/>
                        </a:rPr>
                        <a:t>www.ipcrg.org/asthmarightcare</a:t>
                      </a:r>
                      <a:r>
                        <a:rPr lang="en-US" baseline="0" dirty="0"/>
                        <a:t> to download resources in English, Spanish &amp; Portuguese</a:t>
                      </a:r>
                      <a:endParaRPr lang="en-US" dirty="0"/>
                    </a:p>
                  </a:txBody>
                  <a:tcPr/>
                </a:tc>
                <a:extLst>
                  <a:ext uri="{0D108BD9-81ED-4DB2-BD59-A6C34878D82A}">
                    <a16:rowId xmlns:a16="http://schemas.microsoft.com/office/drawing/2014/main" xmlns="" val="10001"/>
                  </a:ext>
                </a:extLst>
              </a:tr>
              <a:tr h="344174">
                <a:tc>
                  <a:txBody>
                    <a:bodyPr/>
                    <a:lstStyle/>
                    <a:p>
                      <a:r>
                        <a:rPr lang="en-US" dirty="0"/>
                        <a:t>External</a:t>
                      </a:r>
                    </a:p>
                  </a:txBody>
                  <a:tcPr/>
                </a:tc>
                <a:tc>
                  <a:txBody>
                    <a:bodyPr/>
                    <a:lstStyle/>
                    <a:p>
                      <a:r>
                        <a:rPr lang="en-US" dirty="0"/>
                        <a:t>No</a:t>
                      </a:r>
                    </a:p>
                  </a:txBody>
                  <a:tcPr/>
                </a:tc>
                <a:tc>
                  <a:txBody>
                    <a:bodyPr/>
                    <a:lstStyle/>
                    <a:p>
                      <a:r>
                        <a:rPr lang="en-US" dirty="0"/>
                        <a:t>No</a:t>
                      </a:r>
                    </a:p>
                  </a:txBody>
                  <a:tcPr/>
                </a:tc>
                <a:tc>
                  <a:txBody>
                    <a:bodyPr/>
                    <a:lstStyle/>
                    <a:p>
                      <a:r>
                        <a:rPr lang="en-US" dirty="0"/>
                        <a:t>Yes</a:t>
                      </a:r>
                    </a:p>
                  </a:txBody>
                  <a:tcPr/>
                </a:tc>
                <a:tc>
                  <a:txBody>
                    <a:bodyPr/>
                    <a:lstStyle/>
                    <a:p>
                      <a:r>
                        <a:rPr lang="en-US" dirty="0"/>
                        <a:t>Possible!</a:t>
                      </a:r>
                    </a:p>
                  </a:txBody>
                  <a:tcPr/>
                </a:tc>
                <a:extLst>
                  <a:ext uri="{0D108BD9-81ED-4DB2-BD59-A6C34878D82A}">
                    <a16:rowId xmlns:a16="http://schemas.microsoft.com/office/drawing/2014/main" xmlns="" val="10002"/>
                  </a:ext>
                </a:extLst>
              </a:tr>
              <a:tr h="673304">
                <a:tc>
                  <a:txBody>
                    <a:bodyPr/>
                    <a:lstStyle/>
                    <a:p>
                      <a:r>
                        <a:rPr lang="en-US" dirty="0"/>
                        <a:t>Good for followers</a:t>
                      </a:r>
                    </a:p>
                  </a:txBody>
                  <a:tcPr/>
                </a:tc>
                <a:tc>
                  <a:txBody>
                    <a:bodyPr/>
                    <a:lstStyle/>
                    <a:p>
                      <a:r>
                        <a:rPr lang="en-US" dirty="0"/>
                        <a:t>Will</a:t>
                      </a:r>
                      <a:r>
                        <a:rPr lang="en-US" baseline="0" dirty="0"/>
                        <a:t> need new groups if get more than 250</a:t>
                      </a:r>
                      <a:endParaRPr lang="en-US" dirty="0"/>
                    </a:p>
                  </a:txBody>
                  <a:tcPr/>
                </a:tc>
                <a:tc>
                  <a:txBody>
                    <a:bodyPr/>
                    <a:lstStyle/>
                    <a:p>
                      <a:r>
                        <a:rPr lang="en-US" dirty="0"/>
                        <a:t>Yes</a:t>
                      </a:r>
                    </a:p>
                  </a:txBody>
                  <a:tcPr/>
                </a:tc>
                <a:tc>
                  <a:txBody>
                    <a:bodyPr/>
                    <a:lstStyle/>
                    <a:p>
                      <a:r>
                        <a:rPr lang="en-US" dirty="0"/>
                        <a:t>Yes</a:t>
                      </a:r>
                    </a:p>
                  </a:txBody>
                  <a:tcPr/>
                </a:tc>
                <a:tc>
                  <a:txBody>
                    <a:bodyPr/>
                    <a:lstStyle/>
                    <a:p>
                      <a:r>
                        <a:rPr lang="en-US" dirty="0"/>
                        <a:t>Need to advertise</a:t>
                      </a:r>
                    </a:p>
                  </a:txBody>
                  <a:tcPr/>
                </a:tc>
                <a:extLst>
                  <a:ext uri="{0D108BD9-81ED-4DB2-BD59-A6C34878D82A}">
                    <a16:rowId xmlns:a16="http://schemas.microsoft.com/office/drawing/2014/main" xmlns="" val="10003"/>
                  </a:ext>
                </a:extLst>
              </a:tr>
              <a:tr h="875295">
                <a:tc>
                  <a:txBody>
                    <a:bodyPr/>
                    <a:lstStyle/>
                    <a:p>
                      <a:r>
                        <a:rPr lang="en-US" dirty="0"/>
                        <a:t>Images</a:t>
                      </a:r>
                    </a:p>
                  </a:txBody>
                  <a:tcPr/>
                </a:tc>
                <a:tc>
                  <a:txBody>
                    <a:bodyPr/>
                    <a:lstStyle/>
                    <a:p>
                      <a:r>
                        <a:rPr lang="en-US" dirty="0"/>
                        <a:t>Yes</a:t>
                      </a:r>
                      <a:r>
                        <a:rPr lang="en-US" baseline="0" dirty="0"/>
                        <a:t> – uses lot of data. Encrypted</a:t>
                      </a:r>
                      <a:endParaRPr lang="en-US" dirty="0"/>
                    </a:p>
                  </a:txBody>
                  <a:tcPr/>
                </a:tc>
                <a:tc>
                  <a:txBody>
                    <a:bodyPr/>
                    <a:lstStyle/>
                    <a:p>
                      <a:r>
                        <a:rPr lang="en-US" dirty="0"/>
                        <a:t>Yes</a:t>
                      </a:r>
                      <a:r>
                        <a:rPr lang="en-US" baseline="0" dirty="0"/>
                        <a:t> – stored on Cloud. Encrypted</a:t>
                      </a:r>
                      <a:endParaRPr lang="en-US" dirty="0"/>
                    </a:p>
                  </a:txBody>
                  <a:tcPr/>
                </a:tc>
                <a:tc>
                  <a:txBody>
                    <a:bodyPr/>
                    <a:lstStyle/>
                    <a:p>
                      <a:r>
                        <a:rPr lang="en-US" dirty="0"/>
                        <a:t>Yes</a:t>
                      </a:r>
                    </a:p>
                  </a:txBody>
                  <a:tcPr/>
                </a:tc>
                <a:tc>
                  <a:txBody>
                    <a:bodyPr/>
                    <a:lstStyle/>
                    <a:p>
                      <a:r>
                        <a:rPr lang="en-US" dirty="0"/>
                        <a:t>Yes</a:t>
                      </a:r>
                    </a:p>
                  </a:txBody>
                  <a:tcPr/>
                </a:tc>
                <a:extLst>
                  <a:ext uri="{0D108BD9-81ED-4DB2-BD59-A6C34878D82A}">
                    <a16:rowId xmlns:a16="http://schemas.microsoft.com/office/drawing/2014/main" xmlns="" val="10004"/>
                  </a:ext>
                </a:extLst>
              </a:tr>
              <a:tr h="875295">
                <a:tc>
                  <a:txBody>
                    <a:bodyPr/>
                    <a:lstStyle/>
                    <a:p>
                      <a:r>
                        <a:rPr lang="en-US" dirty="0"/>
                        <a:t>Films</a:t>
                      </a:r>
                    </a:p>
                  </a:txBody>
                  <a:tcPr/>
                </a:tc>
                <a:tc>
                  <a:txBody>
                    <a:bodyPr/>
                    <a:lstStyle/>
                    <a:p>
                      <a:r>
                        <a:rPr lang="en-US" dirty="0"/>
                        <a:t>Yes, uses lot of data. Encrypted</a:t>
                      </a:r>
                    </a:p>
                  </a:txBody>
                  <a:tcPr/>
                </a:tc>
                <a:tc>
                  <a:txBody>
                    <a:bodyPr/>
                    <a:lstStyle/>
                    <a:p>
                      <a:r>
                        <a:rPr lang="en-US" dirty="0"/>
                        <a:t>Yes – stored</a:t>
                      </a:r>
                      <a:r>
                        <a:rPr lang="en-US" baseline="0" dirty="0"/>
                        <a:t> on Cloud. Encrypted</a:t>
                      </a:r>
                      <a:endParaRPr lang="en-US" dirty="0"/>
                    </a:p>
                  </a:txBody>
                  <a:tcPr/>
                </a:tc>
                <a:tc>
                  <a:txBody>
                    <a:bodyPr/>
                    <a:lstStyle/>
                    <a:p>
                      <a:r>
                        <a:rPr lang="en-US" dirty="0"/>
                        <a:t>Yes – if short – plans in Porto!</a:t>
                      </a:r>
                    </a:p>
                  </a:txBody>
                  <a:tcPr/>
                </a:tc>
                <a:tc>
                  <a:txBody>
                    <a:bodyPr/>
                    <a:lstStyle/>
                    <a:p>
                      <a:r>
                        <a:rPr lang="en-US" dirty="0"/>
                        <a:t>Yes</a:t>
                      </a:r>
                    </a:p>
                  </a:txBody>
                  <a:tcPr/>
                </a:tc>
                <a:extLst>
                  <a:ext uri="{0D108BD9-81ED-4DB2-BD59-A6C34878D82A}">
                    <a16:rowId xmlns:a16="http://schemas.microsoft.com/office/drawing/2014/main" xmlns="" val="10005"/>
                  </a:ext>
                </a:extLst>
              </a:tr>
            </a:tbl>
          </a:graphicData>
        </a:graphic>
      </p:graphicFrame>
      <p:pic>
        <p:nvPicPr>
          <p:cNvPr id="3" name="Picture 2"/>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10104876" y="3429000"/>
            <a:ext cx="1931831" cy="3429000"/>
          </a:xfrm>
          <a:prstGeom prst="rect">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curious about what happens outside the consulting room</a:t>
            </a:r>
            <a:br>
              <a:rPr lang="en-US" dirty="0"/>
            </a:br>
            <a:endParaRPr lang="en-US" dirty="0"/>
          </a:p>
        </p:txBody>
      </p:sp>
      <p:sp>
        <p:nvSpPr>
          <p:cNvPr id="3" name="Content Placeholder 2"/>
          <p:cNvSpPr>
            <a:spLocks noGrp="1"/>
          </p:cNvSpPr>
          <p:nvPr>
            <p:ph idx="1"/>
          </p:nvPr>
        </p:nvSpPr>
        <p:spPr>
          <a:xfrm>
            <a:off x="1043636" y="1600201"/>
            <a:ext cx="10972800" cy="4525963"/>
          </a:xfrm>
        </p:spPr>
        <p:txBody>
          <a:bodyPr>
            <a:normAutofit/>
          </a:bodyPr>
          <a:lstStyle/>
          <a:p>
            <a:r>
              <a:rPr lang="en-US" dirty="0"/>
              <a:t>Who just goes to the pharmacist and by-passes the GP or nurse?</a:t>
            </a:r>
          </a:p>
          <a:p>
            <a:r>
              <a:rPr lang="en-US" dirty="0"/>
              <a:t>What is the scale of the problem with cyclists abusing salbutamol?</a:t>
            </a:r>
          </a:p>
          <a:p>
            <a:r>
              <a:rPr lang="en-US" dirty="0"/>
              <a:t>What do GPs with asthma do</a:t>
            </a:r>
            <a:r>
              <a:rPr lang="mr-IN" dirty="0"/>
              <a:t>…</a:t>
            </a:r>
            <a:r>
              <a:rPr lang="en-GB" dirty="0"/>
              <a:t>.</a:t>
            </a:r>
          </a:p>
          <a:p>
            <a:r>
              <a:rPr lang="en-GB" dirty="0"/>
              <a:t>What do staff in the ED do?  Who follows up patients from ED?</a:t>
            </a:r>
          </a:p>
        </p:txBody>
      </p:sp>
    </p:spTree>
    <p:extLst>
      <p:ext uri="{BB962C8B-B14F-4D97-AF65-F5344CB8AC3E}">
        <p14:creationId xmlns:p14="http://schemas.microsoft.com/office/powerpoint/2010/main" xmlns="" val="1530543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 role of pharmacist</a:t>
            </a:r>
            <a:br>
              <a:rPr lang="en-US" dirty="0"/>
            </a:br>
            <a:endParaRPr lang="en-US" dirty="0"/>
          </a:p>
        </p:txBody>
      </p:sp>
      <p:sp>
        <p:nvSpPr>
          <p:cNvPr id="3" name="Content Placeholder 2"/>
          <p:cNvSpPr>
            <a:spLocks noGrp="1"/>
          </p:cNvSpPr>
          <p:nvPr>
            <p:ph idx="1"/>
          </p:nvPr>
        </p:nvSpPr>
        <p:spPr>
          <a:xfrm>
            <a:off x="609600" y="1417639"/>
            <a:ext cx="10972800" cy="4708526"/>
          </a:xfrm>
        </p:spPr>
        <p:txBody>
          <a:bodyPr>
            <a:normAutofit fontScale="92500" lnSpcReduction="20000"/>
          </a:bodyPr>
          <a:lstStyle/>
          <a:p>
            <a:r>
              <a:rPr lang="en-US" dirty="0"/>
              <a:t>The “rate limiting step” in most asthma pathways is the quality of the interaction with the pharmacist</a:t>
            </a:r>
          </a:p>
          <a:p>
            <a:r>
              <a:rPr lang="en-US" dirty="0"/>
              <a:t>Whether buying SABA over the counter or collecting a prescription</a:t>
            </a:r>
          </a:p>
          <a:p>
            <a:pPr lvl="2"/>
            <a:r>
              <a:rPr lang="en-US" dirty="0"/>
              <a:t>Getting advice on how and when to use</a:t>
            </a:r>
          </a:p>
          <a:p>
            <a:pPr lvl="2"/>
            <a:r>
              <a:rPr lang="en-US" dirty="0"/>
              <a:t>Inhaler check</a:t>
            </a:r>
          </a:p>
          <a:p>
            <a:pPr lvl="2"/>
            <a:r>
              <a:rPr lang="en-US" dirty="0"/>
              <a:t>What investment is made in pharmacists’ training</a:t>
            </a:r>
          </a:p>
          <a:p>
            <a:pPr lvl="2"/>
            <a:r>
              <a:rPr lang="en-US" dirty="0"/>
              <a:t>What reimbursement do they get to support doing the right thing?</a:t>
            </a:r>
          </a:p>
          <a:p>
            <a:pPr lvl="2"/>
            <a:r>
              <a:rPr lang="en-US" dirty="0"/>
              <a:t>What if the prescription needs review?</a:t>
            </a:r>
          </a:p>
          <a:p>
            <a:r>
              <a:rPr lang="en-US" dirty="0"/>
              <a:t>What training do pharmacists get: does anyone you know still say “use the blue first to open up the airways” – it was the right teaching 30 years ago….?</a:t>
            </a:r>
          </a:p>
          <a:p>
            <a:r>
              <a:rPr lang="en-US" dirty="0"/>
              <a:t>Are pharmacists afraid to challenge the prescriber for fear of losing business?</a:t>
            </a:r>
          </a:p>
          <a:p>
            <a:pPr lvl="2"/>
            <a:endParaRPr lang="en-US" dirty="0"/>
          </a:p>
        </p:txBody>
      </p:sp>
    </p:spTree>
    <p:extLst>
      <p:ext uri="{BB962C8B-B14F-4D97-AF65-F5344CB8AC3E}">
        <p14:creationId xmlns:p14="http://schemas.microsoft.com/office/powerpoint/2010/main" xmlns="" val="8424870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can you commit to?</a:t>
            </a:r>
            <a:br>
              <a:rPr lang="en-US" dirty="0"/>
            </a:br>
            <a:endParaRPr lang="en-US" dirty="0"/>
          </a:p>
        </p:txBody>
      </p:sp>
      <p:sp>
        <p:nvSpPr>
          <p:cNvPr id="3" name="Subtitle 2"/>
          <p:cNvSpPr>
            <a:spLocks noGrp="1"/>
          </p:cNvSpPr>
          <p:nvPr>
            <p:ph type="subTitle" idx="1"/>
          </p:nvPr>
        </p:nvSpPr>
        <p:spPr/>
        <p:txBody>
          <a:bodyPr/>
          <a:lstStyle/>
          <a:p>
            <a:r>
              <a:rPr lang="en-US" dirty="0"/>
              <a:t>Session facilitated by Miguel Roman Rodriguez</a:t>
            </a:r>
          </a:p>
        </p:txBody>
      </p:sp>
      <p:sp>
        <p:nvSpPr>
          <p:cNvPr id="4" name="TextBox 3"/>
          <p:cNvSpPr txBox="1"/>
          <p:nvPr/>
        </p:nvSpPr>
        <p:spPr>
          <a:xfrm>
            <a:off x="2710832" y="6334780"/>
            <a:ext cx="9669983" cy="523220"/>
          </a:xfrm>
          <a:prstGeom prst="rect">
            <a:avLst/>
          </a:prstGeom>
          <a:noFill/>
        </p:spPr>
        <p:txBody>
          <a:bodyPr wrap="square" rtlCol="0">
            <a:spAutoFit/>
          </a:bodyPr>
          <a:lstStyle/>
          <a:p>
            <a:r>
              <a:rPr lang="en-GB" sz="1400" i="1" dirty="0"/>
              <a:t>AstraZeneca have sponsored and paid for this symposium as part of the Gold Sponsor Package. IPCRG received funding from AstraZeneca to develop the Asthma Right Care Initiative</a:t>
            </a:r>
            <a:endParaRPr lang="en-US" sz="1400" dirty="0"/>
          </a:p>
        </p:txBody>
      </p:sp>
    </p:spTree>
    <p:extLst>
      <p:ext uri="{BB962C8B-B14F-4D97-AF65-F5344CB8AC3E}">
        <p14:creationId xmlns:p14="http://schemas.microsoft.com/office/powerpoint/2010/main" xmlns="" val="1763849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xmlns="" id="{C4D2D390-6AA1-4F9E-881C-287265DF632D}"/>
              </a:ext>
            </a:extLst>
          </p:cNvPr>
          <p:cNvSpPr txBox="1">
            <a:spLocks/>
          </p:cNvSpPr>
          <p:nvPr/>
        </p:nvSpPr>
        <p:spPr>
          <a:xfrm>
            <a:off x="4734283" y="1503358"/>
            <a:ext cx="7046385" cy="5036182"/>
          </a:xfrm>
          <a:prstGeom prst="rect">
            <a:avLst/>
          </a:prstGeom>
        </p:spPr>
        <p:txBody>
          <a:bodyPr vert="horz" lIns="91440" tIns="45720" rIns="91440" bIns="45720" rtlCol="0" anchor="t">
            <a:noAutofit/>
          </a:bodyPr>
          <a:lstStyle>
            <a:lvl1pPr marL="0" indent="0" algn="r" defTabSz="457200" rtl="0" eaLnBrk="1" latinLnBrk="0" hangingPunct="1">
              <a:lnSpc>
                <a:spcPts val="2400"/>
              </a:lnSpc>
              <a:spcBef>
                <a:spcPct val="20000"/>
              </a:spcBef>
              <a:buClr>
                <a:schemeClr val="accent1"/>
              </a:buClr>
              <a:buFont typeface="Arial"/>
              <a:buNone/>
              <a:defRPr sz="2400" b="0" kern="1200">
                <a:solidFill>
                  <a:schemeClr val="accent1"/>
                </a:solidFill>
                <a:latin typeface="+mn-lt"/>
                <a:ea typeface="+mn-ea"/>
                <a:cs typeface="Helvetica"/>
              </a:defRPr>
            </a:lvl1pPr>
            <a:lvl2pPr marL="457200" indent="0" algn="ctr" defTabSz="457200" rtl="0" eaLnBrk="1" latinLnBrk="0" hangingPunct="1">
              <a:spcBef>
                <a:spcPct val="20000"/>
              </a:spcBef>
              <a:buClr>
                <a:schemeClr val="accent1"/>
              </a:buClr>
              <a:buFont typeface="Arial"/>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1"/>
              </a:buClr>
              <a:buFont typeface="Arial"/>
              <a:buNone/>
              <a:defRPr sz="22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gn="l">
              <a:buClrTx/>
              <a:buFont typeface="Wingdings" panose="05000000000000000000" pitchFamily="2" charset="2"/>
              <a:buChar char="Ø"/>
            </a:pPr>
            <a:endParaRPr lang="en-GB" sz="1400" dirty="0">
              <a:solidFill>
                <a:prstClr val="black"/>
              </a:solidFill>
            </a:endParaRPr>
          </a:p>
        </p:txBody>
      </p:sp>
      <p:sp>
        <p:nvSpPr>
          <p:cNvPr id="4" name="Title 3"/>
          <p:cNvSpPr>
            <a:spLocks noGrp="1"/>
          </p:cNvSpPr>
          <p:nvPr>
            <p:ph type="title"/>
          </p:nvPr>
        </p:nvSpPr>
        <p:spPr>
          <a:xfrm>
            <a:off x="383823" y="0"/>
            <a:ext cx="8252177" cy="1143000"/>
          </a:xfrm>
        </p:spPr>
        <p:txBody>
          <a:bodyPr/>
          <a:lstStyle/>
          <a:p>
            <a:pPr lvl="0">
              <a:lnSpc>
                <a:spcPct val="100000"/>
              </a:lnSpc>
              <a:spcBef>
                <a:spcPts val="0"/>
              </a:spcBef>
            </a:pPr>
            <a:r>
              <a:rPr lang="en-US" dirty="0"/>
              <a:t/>
            </a:r>
            <a:br>
              <a:rPr lang="en-US" dirty="0"/>
            </a:br>
            <a:r>
              <a:rPr lang="en-US" dirty="0"/>
              <a:t>Start with “hunches” for improvement</a:t>
            </a:r>
            <a:r>
              <a:rPr lang="en-GB" sz="4000" b="0" spc="0" dirty="0">
                <a:solidFill>
                  <a:prstClr val="black"/>
                </a:solidFill>
                <a:cs typeface=""/>
              </a:rPr>
              <a:t/>
            </a:r>
            <a:br>
              <a:rPr lang="en-GB" sz="4000" b="0" spc="0" dirty="0">
                <a:solidFill>
                  <a:prstClr val="black"/>
                </a:solidFill>
                <a:cs typeface=""/>
              </a:rPr>
            </a:br>
            <a:endParaRPr lang="en-US" dirty="0"/>
          </a:p>
        </p:txBody>
      </p:sp>
      <p:sp>
        <p:nvSpPr>
          <p:cNvPr id="6" name="Content Placeholder 5"/>
          <p:cNvSpPr>
            <a:spLocks noGrp="1"/>
          </p:cNvSpPr>
          <p:nvPr>
            <p:ph idx="1"/>
          </p:nvPr>
        </p:nvSpPr>
        <p:spPr>
          <a:xfrm>
            <a:off x="609600" y="973667"/>
            <a:ext cx="11078308" cy="6096000"/>
          </a:xfrm>
        </p:spPr>
        <p:txBody>
          <a:bodyPr>
            <a:normAutofit fontScale="62500" lnSpcReduction="20000"/>
          </a:bodyPr>
          <a:lstStyle/>
          <a:p>
            <a:pPr defTabSz="914400">
              <a:lnSpc>
                <a:spcPct val="170000"/>
              </a:lnSpc>
              <a:spcBef>
                <a:spcPts val="0"/>
              </a:spcBef>
              <a:buFont typeface="Arial" charset="0"/>
              <a:buChar char="•"/>
            </a:pPr>
            <a:r>
              <a:rPr lang="en-US" sz="3273" dirty="0">
                <a:solidFill>
                  <a:prstClr val="black"/>
                </a:solidFill>
                <a:cs typeface="Arial" panose="020B0604020202020204" pitchFamily="34" charset="0"/>
              </a:rPr>
              <a:t>Use of SABA in asthma in need of major improvement</a:t>
            </a:r>
          </a:p>
          <a:p>
            <a:pPr lvl="1" defTabSz="914400">
              <a:lnSpc>
                <a:spcPct val="170000"/>
              </a:lnSpc>
              <a:spcBef>
                <a:spcPts val="0"/>
              </a:spcBef>
              <a:buFont typeface="Arial" charset="0"/>
              <a:buChar char="•"/>
            </a:pPr>
            <a:r>
              <a:rPr lang="en-US" sz="2600" dirty="0">
                <a:solidFill>
                  <a:prstClr val="black"/>
                </a:solidFill>
                <a:cs typeface="Arial" panose="020B0604020202020204" pitchFamily="34" charset="0"/>
              </a:rPr>
              <a:t>over-reliance, but how to define?</a:t>
            </a:r>
          </a:p>
          <a:p>
            <a:pPr lvl="1" defTabSz="914400">
              <a:lnSpc>
                <a:spcPct val="170000"/>
              </a:lnSpc>
              <a:spcBef>
                <a:spcPts val="0"/>
              </a:spcBef>
              <a:buFont typeface="Arial" charset="0"/>
              <a:buChar char="•"/>
            </a:pPr>
            <a:r>
              <a:rPr lang="en-US" sz="2600" dirty="0">
                <a:solidFill>
                  <a:prstClr val="black"/>
                </a:solidFill>
                <a:cs typeface="Arial" panose="020B0604020202020204" pitchFamily="34" charset="0"/>
              </a:rPr>
              <a:t>NOT over-use </a:t>
            </a:r>
            <a:r>
              <a:rPr lang="mr-IN" sz="2600" dirty="0">
                <a:solidFill>
                  <a:prstClr val="black"/>
                </a:solidFill>
                <a:cs typeface="Arial" panose="020B0604020202020204" pitchFamily="34" charset="0"/>
              </a:rPr>
              <a:t>–</a:t>
            </a:r>
            <a:r>
              <a:rPr lang="en-US" sz="2600" dirty="0">
                <a:solidFill>
                  <a:prstClr val="black"/>
                </a:solidFill>
                <a:cs typeface="Arial" panose="020B0604020202020204" pitchFamily="34" charset="0"/>
              </a:rPr>
              <a:t> “reliance” =  type of dependency</a:t>
            </a:r>
          </a:p>
          <a:p>
            <a:pPr defTabSz="914400">
              <a:lnSpc>
                <a:spcPct val="170000"/>
              </a:lnSpc>
              <a:spcBef>
                <a:spcPts val="0"/>
              </a:spcBef>
              <a:buFont typeface="Arial" charset="0"/>
              <a:buChar char="•"/>
            </a:pPr>
            <a:r>
              <a:rPr lang="en-US" sz="3273" dirty="0">
                <a:solidFill>
                  <a:prstClr val="black"/>
                </a:solidFill>
                <a:cs typeface="Arial" panose="020B0604020202020204" pitchFamily="34" charset="0"/>
              </a:rPr>
              <a:t>1st conversations about SABAs may effect future use </a:t>
            </a:r>
          </a:p>
          <a:p>
            <a:pPr lvl="1" defTabSz="914400">
              <a:lnSpc>
                <a:spcPct val="170000"/>
              </a:lnSpc>
              <a:spcBef>
                <a:spcPts val="0"/>
              </a:spcBef>
              <a:buFont typeface="Arial" charset="0"/>
              <a:buChar char="•"/>
            </a:pPr>
            <a:r>
              <a:rPr lang="en-US" sz="2200" dirty="0">
                <a:solidFill>
                  <a:prstClr val="black"/>
                </a:solidFill>
                <a:cs typeface="Arial" panose="020B0604020202020204" pitchFamily="34" charset="0"/>
              </a:rPr>
              <a:t>Occur in many places eg community pharmacies, EDs, GP/FP</a:t>
            </a:r>
          </a:p>
          <a:p>
            <a:pPr lvl="1" defTabSz="914400">
              <a:lnSpc>
                <a:spcPct val="170000"/>
              </a:lnSpc>
              <a:spcBef>
                <a:spcPts val="0"/>
              </a:spcBef>
              <a:buFont typeface="Arial" charset="0"/>
              <a:buChar char="•"/>
            </a:pPr>
            <a:r>
              <a:rPr lang="en-US" sz="2200" dirty="0">
                <a:solidFill>
                  <a:prstClr val="black"/>
                </a:solidFill>
                <a:cs typeface="Arial" panose="020B0604020202020204" pitchFamily="34" charset="0"/>
              </a:rPr>
              <a:t>We need to know more about these</a:t>
            </a:r>
          </a:p>
          <a:p>
            <a:pPr defTabSz="914400">
              <a:lnSpc>
                <a:spcPct val="170000"/>
              </a:lnSpc>
              <a:spcBef>
                <a:spcPts val="0"/>
              </a:spcBef>
              <a:buFont typeface="Arial" charset="0"/>
              <a:buChar char="•"/>
            </a:pPr>
            <a:r>
              <a:rPr lang="en-US" sz="3273" dirty="0">
                <a:solidFill>
                  <a:prstClr val="black"/>
                </a:solidFill>
                <a:cs typeface="Arial" panose="020B0604020202020204" pitchFamily="34" charset="0"/>
              </a:rPr>
              <a:t>Asthma is low priority for change in general HCP despite evidence of</a:t>
            </a:r>
          </a:p>
          <a:p>
            <a:pPr lvl="1" defTabSz="914400">
              <a:lnSpc>
                <a:spcPct val="170000"/>
              </a:lnSpc>
              <a:spcBef>
                <a:spcPts val="0"/>
              </a:spcBef>
              <a:buFont typeface="Arial" charset="0"/>
              <a:buChar char="•"/>
            </a:pPr>
            <a:r>
              <a:rPr lang="en-US" sz="2600" dirty="0">
                <a:solidFill>
                  <a:prstClr val="black"/>
                </a:solidFill>
                <a:cs typeface="Arial" panose="020B0604020202020204" pitchFamily="34" charset="0"/>
              </a:rPr>
              <a:t>unwarranted variation in outcomes</a:t>
            </a:r>
          </a:p>
          <a:p>
            <a:pPr lvl="1" defTabSz="914400">
              <a:lnSpc>
                <a:spcPct val="170000"/>
              </a:lnSpc>
              <a:spcBef>
                <a:spcPts val="0"/>
              </a:spcBef>
              <a:buFont typeface="Arial" charset="0"/>
              <a:buChar char="•"/>
            </a:pPr>
            <a:r>
              <a:rPr lang="en-US" sz="2600" dirty="0">
                <a:solidFill>
                  <a:prstClr val="black"/>
                </a:solidFill>
                <a:cs typeface="Arial" panose="020B0604020202020204" pitchFamily="34" charset="0"/>
              </a:rPr>
              <a:t>avoidable mortality, morbidity and healthcare </a:t>
            </a:r>
            <a:r>
              <a:rPr lang="en-US" sz="2600" dirty="0" err="1">
                <a:solidFill>
                  <a:prstClr val="black"/>
                </a:solidFill>
                <a:cs typeface="Arial" panose="020B0604020202020204" pitchFamily="34" charset="0"/>
              </a:rPr>
              <a:t>utilisation</a:t>
            </a:r>
            <a:endParaRPr lang="en-US" sz="2600" dirty="0">
              <a:solidFill>
                <a:prstClr val="black"/>
              </a:solidFill>
              <a:cs typeface="Arial" panose="020B0604020202020204" pitchFamily="34" charset="0"/>
            </a:endParaRPr>
          </a:p>
          <a:p>
            <a:pPr lvl="1" defTabSz="914400">
              <a:lnSpc>
                <a:spcPct val="170000"/>
              </a:lnSpc>
              <a:spcBef>
                <a:spcPts val="0"/>
              </a:spcBef>
              <a:buFont typeface="Arial" charset="0"/>
              <a:buChar char="•"/>
            </a:pPr>
            <a:r>
              <a:rPr lang="en-US" sz="2600" dirty="0">
                <a:solidFill>
                  <a:prstClr val="black"/>
                </a:solidFill>
                <a:cs typeface="Arial" panose="020B0604020202020204" pitchFamily="34" charset="0"/>
              </a:rPr>
              <a:t>education programmes</a:t>
            </a:r>
          </a:p>
          <a:p>
            <a:pPr defTabSz="914400">
              <a:lnSpc>
                <a:spcPct val="170000"/>
              </a:lnSpc>
              <a:spcBef>
                <a:spcPts val="0"/>
              </a:spcBef>
              <a:buFont typeface="Arial" charset="0"/>
              <a:buChar char="•"/>
            </a:pPr>
            <a:r>
              <a:rPr lang="en-US" sz="3273" dirty="0">
                <a:solidFill>
                  <a:prstClr val="black"/>
                </a:solidFill>
                <a:cs typeface="Arial" panose="020B0604020202020204" pitchFamily="34" charset="0"/>
              </a:rPr>
              <a:t>Need to want to change for messages about asthma improvement to be received &amp; adopted</a:t>
            </a:r>
          </a:p>
          <a:p>
            <a:pPr defTabSz="914400">
              <a:lnSpc>
                <a:spcPct val="170000"/>
              </a:lnSpc>
              <a:spcBef>
                <a:spcPts val="0"/>
              </a:spcBef>
              <a:buFont typeface="Arial" charset="0"/>
              <a:buChar char="•"/>
            </a:pPr>
            <a:r>
              <a:rPr lang="en-US" sz="3273" dirty="0">
                <a:solidFill>
                  <a:prstClr val="black"/>
                </a:solidFill>
                <a:cs typeface="Arial" panose="020B0604020202020204" pitchFamily="34" charset="0"/>
              </a:rPr>
              <a:t>Let’s apply the evidence about achieving change at scale </a:t>
            </a:r>
          </a:p>
          <a:p>
            <a:pPr defTabSz="914400">
              <a:lnSpc>
                <a:spcPct val="170000"/>
              </a:lnSpc>
              <a:spcBef>
                <a:spcPts val="0"/>
              </a:spcBef>
              <a:buFont typeface="Arial" charset="0"/>
              <a:buChar char="•"/>
            </a:pPr>
            <a:r>
              <a:rPr lang="en-US" sz="3273" dirty="0">
                <a:solidFill>
                  <a:prstClr val="black"/>
                </a:solidFill>
                <a:cs typeface="Arial" panose="020B0604020202020204" pitchFamily="34" charset="0"/>
              </a:rPr>
              <a:t>Start to disrupt comfort with the current state!</a:t>
            </a:r>
          </a:p>
          <a:p>
            <a:pPr defTabSz="914400">
              <a:lnSpc>
                <a:spcPct val="170000"/>
              </a:lnSpc>
              <a:spcBef>
                <a:spcPts val="0"/>
              </a:spcBef>
              <a:buFont typeface="Arial" charset="0"/>
              <a:buChar char="•"/>
            </a:pPr>
            <a:r>
              <a:rPr lang="en-US" sz="3273" dirty="0">
                <a:solidFill>
                  <a:prstClr val="black"/>
                </a:solidFill>
                <a:cs typeface="Arial" panose="020B0604020202020204" pitchFamily="34" charset="0"/>
              </a:rPr>
              <a:t>Then move on to addressing underuse of ICS</a:t>
            </a:r>
          </a:p>
          <a:p>
            <a:pPr lvl="1" defTabSz="914400">
              <a:spcBef>
                <a:spcPts val="0"/>
              </a:spcBef>
              <a:buFont typeface="Arial" charset="0"/>
              <a:buChar char="•"/>
            </a:pPr>
            <a:endParaRPr lang="en-US" dirty="0">
              <a:solidFill>
                <a:prstClr val="black"/>
              </a:solidFill>
              <a:cs typeface="Arial" panose="020B0604020202020204" pitchFamily="34" charset="0"/>
            </a:endParaRPr>
          </a:p>
          <a:p>
            <a:pPr defTabSz="914400">
              <a:spcBef>
                <a:spcPts val="0"/>
              </a:spcBef>
              <a:buFont typeface="Arial" charset="0"/>
              <a:buChar char="•"/>
            </a:pPr>
            <a:endParaRPr lang="en-US" dirty="0"/>
          </a:p>
        </p:txBody>
      </p:sp>
    </p:spTree>
    <p:extLst>
      <p:ext uri="{BB962C8B-B14F-4D97-AF65-F5344CB8AC3E}">
        <p14:creationId xmlns:p14="http://schemas.microsoft.com/office/powerpoint/2010/main" xmlns="" val="978422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Act now!</a:t>
            </a:r>
          </a:p>
        </p:txBody>
      </p:sp>
      <p:sp>
        <p:nvSpPr>
          <p:cNvPr id="3" name="Subtitle 2"/>
          <p:cNvSpPr>
            <a:spLocks noGrp="1"/>
          </p:cNvSpPr>
          <p:nvPr>
            <p:ph type="subTitle" idx="1"/>
          </p:nvPr>
        </p:nvSpPr>
        <p:spPr/>
        <p:txBody>
          <a:bodyPr/>
          <a:lstStyle/>
          <a:p>
            <a:r>
              <a:rPr lang="en-US" dirty="0"/>
              <a:t>Join our IPCRG Asthma Right Care Telegram group</a:t>
            </a:r>
          </a:p>
          <a:p>
            <a:r>
              <a:rPr lang="en-US" dirty="0"/>
              <a:t>Come to our stand to sign up</a:t>
            </a:r>
          </a:p>
        </p:txBody>
      </p:sp>
      <p:sp>
        <p:nvSpPr>
          <p:cNvPr id="4" name="TextBox 3"/>
          <p:cNvSpPr txBox="1"/>
          <p:nvPr/>
        </p:nvSpPr>
        <p:spPr>
          <a:xfrm>
            <a:off x="2710832" y="6334780"/>
            <a:ext cx="9669983" cy="523220"/>
          </a:xfrm>
          <a:prstGeom prst="rect">
            <a:avLst/>
          </a:prstGeom>
          <a:noFill/>
        </p:spPr>
        <p:txBody>
          <a:bodyPr wrap="square" rtlCol="0">
            <a:spAutoFit/>
          </a:bodyPr>
          <a:lstStyle/>
          <a:p>
            <a:r>
              <a:rPr lang="en-GB" sz="1400" i="1" dirty="0"/>
              <a:t>AstraZeneca have sponsored and paid for this symposium as part of the Gold Sponsor Package. IPCRG received funding from AstraZeneca to develop the Asthma Right Care Initiative</a:t>
            </a:r>
            <a:endParaRPr lang="en-US" sz="1400" dirty="0"/>
          </a:p>
        </p:txBody>
      </p:sp>
    </p:spTree>
    <p:extLst>
      <p:ext uri="{BB962C8B-B14F-4D97-AF65-F5344CB8AC3E}">
        <p14:creationId xmlns:p14="http://schemas.microsoft.com/office/powerpoint/2010/main" xmlns="" val="1147274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6784683" y="4947569"/>
            <a:ext cx="5069114" cy="2026253"/>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xmlns=""/>
              </a:ext>
            </a:extLst>
          </a:blip>
          <a:srcRect/>
          <a:stretch/>
        </p:blipFill>
        <p:spPr>
          <a:xfrm>
            <a:off x="7638256" y="2029034"/>
            <a:ext cx="4372789" cy="2802251"/>
          </a:xfrm>
          <a:prstGeom prst="rect">
            <a:avLst/>
          </a:prstGeom>
        </p:spPr>
      </p:pic>
      <p:sp>
        <p:nvSpPr>
          <p:cNvPr id="5" name="TextBox 4"/>
          <p:cNvSpPr txBox="1"/>
          <p:nvPr/>
        </p:nvSpPr>
        <p:spPr>
          <a:xfrm>
            <a:off x="215889" y="117637"/>
            <a:ext cx="8497806" cy="2062103"/>
          </a:xfrm>
          <a:prstGeom prst="rect">
            <a:avLst/>
          </a:prstGeom>
          <a:noFill/>
        </p:spPr>
        <p:txBody>
          <a:bodyPr wrap="square" rtlCol="0">
            <a:spAutoFit/>
          </a:bodyPr>
          <a:lstStyle/>
          <a:p>
            <a:r>
              <a:rPr lang="en-US" sz="1600" b="1" dirty="0"/>
              <a:t>UK NRAD: </a:t>
            </a:r>
            <a:r>
              <a:rPr lang="en-US" sz="1600" b="1" dirty="0">
                <a:solidFill>
                  <a:schemeClr val="tx2"/>
                </a:solidFill>
              </a:rPr>
              <a:t>39% people on SABA at time of death had been prescribed more than 12 in the year before they died</a:t>
            </a:r>
          </a:p>
          <a:p>
            <a:r>
              <a:rPr lang="en-US" sz="1600" dirty="0"/>
              <a:t>4% had been prescribed more than 50 SABA inhalers</a:t>
            </a:r>
          </a:p>
          <a:p>
            <a:r>
              <a:rPr lang="en-US" sz="1600" dirty="0"/>
              <a:t>Those prescribed more than 12 were likely to have had poorly controlled asthma. </a:t>
            </a:r>
          </a:p>
          <a:p>
            <a:r>
              <a:rPr lang="en-US" sz="1600" dirty="0"/>
              <a:t>Guidelines:  expect them to have at least 12 preventer prescriptions per year, but</a:t>
            </a:r>
          </a:p>
          <a:p>
            <a:r>
              <a:rPr lang="en-US" sz="1600" dirty="0"/>
              <a:t>38% issued with fewer than 4 and 80% issued with fewer than 12 previous year.”</a:t>
            </a:r>
            <a:br>
              <a:rPr lang="en-US" sz="1600" dirty="0"/>
            </a:br>
            <a:r>
              <a:rPr lang="en-US" sz="1600" i="1" dirty="0"/>
              <a:t>NICE summary of NRAD</a:t>
            </a:r>
          </a:p>
          <a:p>
            <a:endParaRPr lang="en-US" sz="1600" dirty="0"/>
          </a:p>
        </p:txBody>
      </p:sp>
      <p:pic>
        <p:nvPicPr>
          <p:cNvPr id="8" name="Picture 7"/>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0" y="2414016"/>
            <a:ext cx="6961632" cy="4443984"/>
          </a:xfrm>
          <a:prstGeom prst="rect">
            <a:avLst/>
          </a:prstGeom>
        </p:spPr>
      </p:pic>
    </p:spTree>
    <p:extLst>
      <p:ext uri="{BB962C8B-B14F-4D97-AF65-F5344CB8AC3E}">
        <p14:creationId xmlns:p14="http://schemas.microsoft.com/office/powerpoint/2010/main" xmlns="" val="23325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DFCFC537-35D6-42A9-A9F7-E1FFB7E9F079}"/>
              </a:ext>
            </a:extLst>
          </p:cNvPr>
          <p:cNvSpPr/>
          <p:nvPr/>
        </p:nvSpPr>
        <p:spPr>
          <a:xfrm>
            <a:off x="5995248" y="3539694"/>
            <a:ext cx="6493085" cy="355819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xmlns="" id="{4482C8EF-1706-4F65-BA5E-307F7BDEB859}"/>
              </a:ext>
            </a:extLst>
          </p:cNvPr>
          <p:cNvSpPr/>
          <p:nvPr/>
        </p:nvSpPr>
        <p:spPr>
          <a:xfrm>
            <a:off x="8881450" y="0"/>
            <a:ext cx="3310550" cy="3429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xmlns="" id="{E02F7D01-9370-4245-BA24-27322F1D17A4}"/>
              </a:ext>
            </a:extLst>
          </p:cNvPr>
          <p:cNvSpPr/>
          <p:nvPr/>
        </p:nvSpPr>
        <p:spPr>
          <a:xfrm>
            <a:off x="5990613" y="0"/>
            <a:ext cx="2794612" cy="3429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Content Placeholder 3"/>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5883040" y="873678"/>
            <a:ext cx="3378434" cy="244091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93226" y="2055488"/>
            <a:ext cx="5789814" cy="356073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xmlns=""/>
              </a:ext>
            </a:extLst>
          </a:blip>
          <a:srcRect t="24477" r="7861"/>
          <a:stretch>
            <a:fillRect/>
          </a:stretch>
        </p:blipFill>
        <p:spPr>
          <a:xfrm>
            <a:off x="5144558" y="4620856"/>
            <a:ext cx="7281333" cy="2477033"/>
          </a:xfrm>
          <a:prstGeom prst="rect">
            <a:avLst/>
          </a:prstGeom>
        </p:spPr>
      </p:pic>
      <p:sp>
        <p:nvSpPr>
          <p:cNvPr id="2" name="Title 1"/>
          <p:cNvSpPr>
            <a:spLocks noGrp="1"/>
          </p:cNvSpPr>
          <p:nvPr>
            <p:ph type="title"/>
          </p:nvPr>
        </p:nvSpPr>
        <p:spPr>
          <a:xfrm>
            <a:off x="437750" y="215630"/>
            <a:ext cx="4595071" cy="1645501"/>
          </a:xfrm>
        </p:spPr>
        <p:txBody>
          <a:bodyPr>
            <a:normAutofit/>
          </a:bodyPr>
          <a:lstStyle/>
          <a:p>
            <a:r>
              <a:rPr lang="en-US" dirty="0"/>
              <a:t>Leading large scale change: the evidence</a:t>
            </a:r>
            <a:br>
              <a:rPr lang="en-US" dirty="0"/>
            </a:br>
            <a:endParaRPr lang="en-US" dirty="0"/>
          </a:p>
        </p:txBody>
      </p:sp>
      <p:pic>
        <p:nvPicPr>
          <p:cNvPr id="7" name="Picture 6"/>
          <p:cNvPicPr>
            <a:picLocks noChangeAspect="1"/>
          </p:cNvPicPr>
          <p:nvPr/>
        </p:nvPicPr>
        <p:blipFill rotWithShape="1">
          <a:blip r:embed="rId6">
            <a:extLst>
              <a:ext uri="{28A0092B-C50C-407E-A947-70E740481C1C}">
                <a14:useLocalDpi xmlns:a14="http://schemas.microsoft.com/office/drawing/2010/main" xmlns=""/>
              </a:ext>
            </a:extLst>
          </a:blip>
          <a:srcRect/>
          <a:stretch/>
        </p:blipFill>
        <p:spPr>
          <a:xfrm>
            <a:off x="0" y="5850021"/>
            <a:ext cx="1192516" cy="1007978"/>
          </a:xfrm>
          <a:prstGeom prst="rect">
            <a:avLst/>
          </a:prstGeom>
        </p:spPr>
      </p:pic>
      <p:pic>
        <p:nvPicPr>
          <p:cNvPr id="17" name="Content Placeholder 11" descr="arc-logo-cmyk.png">
            <a:extLst>
              <a:ext uri="{FF2B5EF4-FFF2-40B4-BE49-F238E27FC236}">
                <a16:creationId xmlns:a16="http://schemas.microsoft.com/office/drawing/2014/main" xmlns="" id="{7ED32697-C4D5-44CE-9FC0-EE98693CD599}"/>
              </a:ext>
            </a:extLst>
          </p:cNvPr>
          <p:cNvPicPr>
            <a:picLocks noGrp="1" noChangeAspect="1"/>
          </p:cNvPicPr>
          <p:nvPr>
            <p:ph idx="1"/>
          </p:nvPr>
        </p:nvPicPr>
        <p:blipFill>
          <a:blip r:embed="rId7"/>
          <a:stretch>
            <a:fillRect/>
          </a:stretch>
        </p:blipFill>
        <p:spPr>
          <a:xfrm>
            <a:off x="9261474" y="215630"/>
            <a:ext cx="2807917" cy="1112107"/>
          </a:xfrm>
          <a:prstGeom prst="rect">
            <a:avLst/>
          </a:prstGeom>
        </p:spPr>
      </p:pic>
    </p:spTree>
    <p:extLst>
      <p:ext uri="{BB962C8B-B14F-4D97-AF65-F5344CB8AC3E}">
        <p14:creationId xmlns:p14="http://schemas.microsoft.com/office/powerpoint/2010/main" xmlns="" val="359627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rotWithShape="1">
          <a:blip r:embed="rId2">
            <a:extLst>
              <a:ext uri="{28A0092B-C50C-407E-A947-70E740481C1C}">
                <a14:useLocalDpi xmlns:a14="http://schemas.microsoft.com/office/drawing/2010/main" xmlns=""/>
              </a:ext>
            </a:extLst>
          </a:blip>
          <a:srcRect l="-1"/>
          <a:stretch/>
        </p:blipFill>
        <p:spPr>
          <a:xfrm>
            <a:off x="7353165" y="181837"/>
            <a:ext cx="4388754" cy="324716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8885220" y="3504465"/>
            <a:ext cx="2137684" cy="3010823"/>
          </a:xfrm>
          <a:prstGeom prst="rect">
            <a:avLst/>
          </a:prstGeom>
        </p:spPr>
      </p:pic>
      <p:sp>
        <p:nvSpPr>
          <p:cNvPr id="2" name="Title 1">
            <a:extLst>
              <a:ext uri="{FF2B5EF4-FFF2-40B4-BE49-F238E27FC236}">
                <a16:creationId xmlns:a16="http://schemas.microsoft.com/office/drawing/2014/main" xmlns="" id="{EAF8EDEC-AE24-4BBD-BBCB-51E95DCCECF0}"/>
              </a:ext>
            </a:extLst>
          </p:cNvPr>
          <p:cNvSpPr>
            <a:spLocks noGrp="1"/>
          </p:cNvSpPr>
          <p:nvPr>
            <p:ph type="title"/>
          </p:nvPr>
        </p:nvSpPr>
        <p:spPr>
          <a:xfrm>
            <a:off x="613528" y="338247"/>
            <a:ext cx="6387102" cy="1325563"/>
          </a:xfrm>
        </p:spPr>
        <p:txBody>
          <a:bodyPr>
            <a:normAutofit/>
          </a:bodyPr>
          <a:lstStyle/>
          <a:p>
            <a:r>
              <a:rPr lang="en-US" dirty="0"/>
              <a:t>What are social movements and why are they relevant?</a:t>
            </a:r>
          </a:p>
        </p:txBody>
      </p:sp>
      <p:sp>
        <p:nvSpPr>
          <p:cNvPr id="3" name="Content Placeholder 2">
            <a:extLst>
              <a:ext uri="{FF2B5EF4-FFF2-40B4-BE49-F238E27FC236}">
                <a16:creationId xmlns:a16="http://schemas.microsoft.com/office/drawing/2014/main" xmlns="" id="{8B1060FE-6B2D-436A-B1BB-EED83A507CEF}"/>
              </a:ext>
            </a:extLst>
          </p:cNvPr>
          <p:cNvSpPr>
            <a:spLocks noGrp="1"/>
          </p:cNvSpPr>
          <p:nvPr>
            <p:ph idx="1"/>
          </p:nvPr>
        </p:nvSpPr>
        <p:spPr>
          <a:xfrm>
            <a:off x="617973" y="1826715"/>
            <a:ext cx="6732396" cy="4688573"/>
          </a:xfrm>
        </p:spPr>
        <p:txBody>
          <a:bodyPr anchor="t">
            <a:normAutofit/>
          </a:bodyPr>
          <a:lstStyle/>
          <a:p>
            <a:pPr lvl="0">
              <a:lnSpc>
                <a:spcPct val="90000"/>
              </a:lnSpc>
              <a:buClr>
                <a:schemeClr val="tx1"/>
              </a:buClr>
            </a:pPr>
            <a:r>
              <a:rPr lang="en-GB" sz="2000" dirty="0"/>
              <a:t>Sustained group action created from </a:t>
            </a:r>
            <a:r>
              <a:rPr lang="en-GB" sz="2000" b="1" dirty="0"/>
              <a:t>grassroots</a:t>
            </a:r>
            <a:r>
              <a:rPr lang="en-GB" sz="2000" dirty="0"/>
              <a:t> to stimulate social or political change</a:t>
            </a:r>
          </a:p>
          <a:p>
            <a:pPr>
              <a:lnSpc>
                <a:spcPct val="90000"/>
              </a:lnSpc>
              <a:buClr>
                <a:schemeClr val="tx1"/>
              </a:buClr>
            </a:pPr>
            <a:r>
              <a:rPr lang="en-GB" sz="2000" dirty="0"/>
              <a:t>Relies on </a:t>
            </a:r>
            <a:r>
              <a:rPr lang="en-GB" sz="2000" b="1" dirty="0"/>
              <a:t>networks </a:t>
            </a:r>
            <a:r>
              <a:rPr lang="en-GB" sz="2000" dirty="0"/>
              <a:t>and connections between networks</a:t>
            </a:r>
          </a:p>
          <a:p>
            <a:pPr>
              <a:lnSpc>
                <a:spcPct val="90000"/>
              </a:lnSpc>
              <a:buClr>
                <a:schemeClr val="tx1"/>
              </a:buClr>
            </a:pPr>
            <a:r>
              <a:rPr lang="en-GB" sz="2000" b="1" dirty="0"/>
              <a:t>Mobilise</a:t>
            </a:r>
            <a:r>
              <a:rPr lang="en-GB" sz="2000" dirty="0"/>
              <a:t> people globally and so often use technology – </a:t>
            </a:r>
            <a:r>
              <a:rPr lang="en-GB" sz="2000" b="1" dirty="0"/>
              <a:t>social media </a:t>
            </a:r>
            <a:r>
              <a:rPr lang="en-GB" sz="2000" dirty="0"/>
              <a:t>too, not just a communication campaign</a:t>
            </a:r>
          </a:p>
          <a:p>
            <a:pPr lvl="0">
              <a:lnSpc>
                <a:spcPct val="90000"/>
              </a:lnSpc>
              <a:buClr>
                <a:schemeClr val="tx1"/>
              </a:buClr>
            </a:pPr>
            <a:r>
              <a:rPr lang="en-GB" sz="2000" dirty="0"/>
              <a:t>Successful campaigns have </a:t>
            </a:r>
            <a:r>
              <a:rPr lang="en-GB" sz="2000" b="1" dirty="0"/>
              <a:t>an identity, clear call to action, and a message of hope </a:t>
            </a:r>
            <a:r>
              <a:rPr lang="en-GB" sz="2000" dirty="0"/>
              <a:t>(not just criticism)</a:t>
            </a:r>
          </a:p>
          <a:p>
            <a:pPr lvl="0">
              <a:lnSpc>
                <a:spcPct val="90000"/>
              </a:lnSpc>
              <a:buClr>
                <a:schemeClr val="tx1"/>
              </a:buClr>
            </a:pPr>
            <a:r>
              <a:rPr lang="en-GB" sz="2000" dirty="0"/>
              <a:t>Need a </a:t>
            </a:r>
            <a:r>
              <a:rPr lang="en-GB" sz="2000" b="1" dirty="0"/>
              <a:t>message</a:t>
            </a:r>
            <a:r>
              <a:rPr lang="en-GB" sz="2000" dirty="0"/>
              <a:t> and </a:t>
            </a:r>
            <a:r>
              <a:rPr lang="en-GB" sz="2000" b="1" dirty="0"/>
              <a:t>champions</a:t>
            </a:r>
          </a:p>
          <a:p>
            <a:pPr>
              <a:lnSpc>
                <a:spcPct val="90000"/>
              </a:lnSpc>
              <a:buClr>
                <a:schemeClr val="tx1"/>
              </a:buClr>
            </a:pPr>
            <a:r>
              <a:rPr lang="en-GB" sz="2000" dirty="0" err="1"/>
              <a:t>Eg</a:t>
            </a:r>
            <a:r>
              <a:rPr lang="en-GB" sz="2000" dirty="0"/>
              <a:t> Obama’s campaign for election “yes we can” and HIV/AIDS movement; ”Hello, my name is..”; flu fighters; antibiotic guardians</a:t>
            </a:r>
          </a:p>
          <a:p>
            <a:pPr>
              <a:lnSpc>
                <a:spcPct val="90000"/>
              </a:lnSpc>
              <a:buClr>
                <a:schemeClr val="tx1"/>
              </a:buClr>
            </a:pPr>
            <a:endParaRPr lang="en-GB" sz="2000" dirty="0"/>
          </a:p>
        </p:txBody>
      </p:sp>
    </p:spTree>
    <p:extLst>
      <p:ext uri="{BB962C8B-B14F-4D97-AF65-F5344CB8AC3E}">
        <p14:creationId xmlns:p14="http://schemas.microsoft.com/office/powerpoint/2010/main" xmlns="" val="705592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xmlns=""/>
              </a:ext>
            </a:extLst>
          </a:blip>
          <a:srcRect/>
          <a:stretch/>
        </p:blipFill>
        <p:spPr>
          <a:xfrm>
            <a:off x="6501602" y="1718278"/>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8" name="Picture 7"/>
          <p:cNvPicPr>
            <a:picLocks noChangeAspect="1"/>
          </p:cNvPicPr>
          <p:nvPr/>
        </p:nvPicPr>
        <p:blipFill rotWithShape="1">
          <a:blip r:embed="rId4">
            <a:extLst>
              <a:ext uri="{28A0092B-C50C-407E-A947-70E740481C1C}">
                <a14:useLocalDpi xmlns:a14="http://schemas.microsoft.com/office/drawing/2010/main" xmlns=""/>
              </a:ext>
            </a:extLst>
          </a:blip>
          <a:srcRect r="-2"/>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6" name="Title 1">
            <a:extLst>
              <a:ext uri="{FF2B5EF4-FFF2-40B4-BE49-F238E27FC236}">
                <a16:creationId xmlns:a16="http://schemas.microsoft.com/office/drawing/2014/main" xmlns="" id="{BB5F6667-2F52-44FD-92BE-09C947EF11CF}"/>
              </a:ext>
            </a:extLst>
          </p:cNvPr>
          <p:cNvSpPr txBox="1">
            <a:spLocks/>
          </p:cNvSpPr>
          <p:nvPr/>
        </p:nvSpPr>
        <p:spPr>
          <a:xfrm>
            <a:off x="98184" y="5862095"/>
            <a:ext cx="5097779" cy="77306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endParaRPr lang="en-US" sz="2000" dirty="0">
              <a:solidFill>
                <a:schemeClr val="bg1"/>
              </a:solidFill>
              <a:latin typeface="+mn-lt"/>
              <a:ea typeface="+mn-ea"/>
              <a:cs typeface="+mn-cs"/>
            </a:endParaRPr>
          </a:p>
          <a:p>
            <a:pPr algn="l">
              <a:spcAft>
                <a:spcPts val="600"/>
              </a:spcAft>
            </a:pPr>
            <a:r>
              <a:rPr lang="en-US" sz="2000" dirty="0">
                <a:solidFill>
                  <a:schemeClr val="bg1"/>
                </a:solidFill>
                <a:latin typeface="+mn-lt"/>
                <a:ea typeface="+mn-ea"/>
                <a:cs typeface="+mn-cs"/>
                <a:hlinkClick r:id="rId5"/>
              </a:rPr>
              <a:t>https://www.youtube.com/watch?v=fW8amMCVAJQ</a:t>
            </a:r>
            <a:r>
              <a:rPr lang="en-US" sz="2000" dirty="0">
                <a:solidFill>
                  <a:schemeClr val="bg1"/>
                </a:solidFill>
                <a:latin typeface="+mn-lt"/>
                <a:ea typeface="+mn-ea"/>
                <a:cs typeface="+mn-cs"/>
              </a:rPr>
              <a:t/>
            </a:r>
            <a:br>
              <a:rPr lang="en-US" sz="2000" dirty="0">
                <a:solidFill>
                  <a:schemeClr val="bg1"/>
                </a:solidFill>
                <a:latin typeface="+mn-lt"/>
                <a:ea typeface="+mn-ea"/>
                <a:cs typeface="+mn-cs"/>
              </a:rPr>
            </a:br>
            <a:endParaRPr lang="en-US" sz="2000" dirty="0">
              <a:solidFill>
                <a:schemeClr val="bg1"/>
              </a:solidFill>
              <a:latin typeface="+mn-lt"/>
              <a:ea typeface="+mn-ea"/>
              <a:cs typeface="+mn-cs"/>
            </a:endParaRPr>
          </a:p>
        </p:txBody>
      </p:sp>
      <p:sp>
        <p:nvSpPr>
          <p:cNvPr id="10" name="Title 1">
            <a:extLst>
              <a:ext uri="{FF2B5EF4-FFF2-40B4-BE49-F238E27FC236}">
                <a16:creationId xmlns:a16="http://schemas.microsoft.com/office/drawing/2014/main" xmlns="" id="{EAF8EDEC-AE24-4BBD-BBCB-51E95DCCECF0}"/>
              </a:ext>
            </a:extLst>
          </p:cNvPr>
          <p:cNvSpPr>
            <a:spLocks noGrp="1"/>
          </p:cNvSpPr>
          <p:nvPr>
            <p:ph type="title"/>
          </p:nvPr>
        </p:nvSpPr>
        <p:spPr>
          <a:xfrm>
            <a:off x="609601" y="274638"/>
            <a:ext cx="8846456" cy="1143000"/>
          </a:xfrm>
        </p:spPr>
        <p:txBody>
          <a:bodyPr/>
          <a:lstStyle/>
          <a:p>
            <a:r>
              <a:rPr lang="en-GB" sz="3200" dirty="0"/>
              <a:t>It’s all about the followers</a:t>
            </a:r>
            <a:r>
              <a:rPr lang="mr-IN" sz="3200" dirty="0"/>
              <a:t>…</a:t>
            </a:r>
            <a:r>
              <a:rPr lang="en-GB" sz="3200" dirty="0"/>
              <a:t>being inspired </a:t>
            </a:r>
            <a:br>
              <a:rPr lang="en-GB" sz="3200" dirty="0"/>
            </a:br>
            <a:r>
              <a:rPr lang="en-GB" sz="3200" dirty="0"/>
              <a:t>and confident to try something different</a:t>
            </a:r>
          </a:p>
        </p:txBody>
      </p:sp>
      <p:pic>
        <p:nvPicPr>
          <p:cNvPr id="11" name="Picture 10"/>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9389665" y="274637"/>
            <a:ext cx="2661065" cy="1083210"/>
          </a:xfrm>
          <a:prstGeom prst="rect">
            <a:avLst/>
          </a:prstGeom>
        </p:spPr>
      </p:pic>
      <p:pic>
        <p:nvPicPr>
          <p:cNvPr id="2" name="Online Media 1">
            <a:hlinkClick r:id="" action="ppaction://media"/>
            <a:extLst>
              <a:ext uri="{FF2B5EF4-FFF2-40B4-BE49-F238E27FC236}">
                <a16:creationId xmlns:a16="http://schemas.microsoft.com/office/drawing/2014/main" xmlns="" id="{612CE6AC-57C2-4DDF-87E3-31B12F64ACB8}"/>
              </a:ext>
            </a:extLst>
          </p:cNvPr>
          <p:cNvPicPr/>
          <p:nvPr>
            <a:videoFile r:link="rId1"/>
            <p:extLst>
              <p:ext uri="{DAA4B4D4-6D71-4841-9C94-3DE7FCFB9230}">
                <p14:media xmlns:p14="http://schemas.microsoft.com/office/powerpoint/2010/main" xmlns="" r:link="rId7"/>
              </p:ext>
            </p:extLst>
          </p:nvPr>
        </p:nvPicPr>
        <p:blipFill>
          <a:blip r:embed="rId8"/>
          <a:stretch>
            <a:fillRect/>
          </a:stretch>
        </p:blipFill>
        <p:spPr>
          <a:xfrm>
            <a:off x="234816" y="1761892"/>
            <a:ext cx="5324012" cy="4100202"/>
          </a:xfrm>
          <a:prstGeom prst="rect">
            <a:avLst/>
          </a:prstGeom>
        </p:spPr>
      </p:pic>
    </p:spTree>
    <p:extLst>
      <p:ext uri="{BB962C8B-B14F-4D97-AF65-F5344CB8AC3E}">
        <p14:creationId xmlns:p14="http://schemas.microsoft.com/office/powerpoint/2010/main" xmlns="" val="48839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36525"/>
            <a:ext cx="6937393" cy="1143000"/>
          </a:xfrm>
        </p:spPr>
        <p:txBody>
          <a:bodyPr/>
          <a:lstStyle/>
          <a:p>
            <a:r>
              <a:rPr lang="en-GB" dirty="0"/>
              <a:t>What is Right Care?</a:t>
            </a:r>
            <a:br>
              <a:rPr lang="en-GB" dirty="0"/>
            </a:br>
            <a:r>
              <a:rPr lang="en-GB" dirty="0"/>
              <a:t>Lancet Series 2017</a:t>
            </a:r>
          </a:p>
        </p:txBody>
      </p:sp>
      <p:sp>
        <p:nvSpPr>
          <p:cNvPr id="10" name="Rounded Rectangular Callout 5">
            <a:extLst>
              <a:ext uri="{FF2B5EF4-FFF2-40B4-BE49-F238E27FC236}">
                <a16:creationId xmlns:a16="http://schemas.microsoft.com/office/drawing/2014/main" xmlns="" id="{B2611868-5814-4694-AC6A-606D1FB96B96}"/>
              </a:ext>
            </a:extLst>
          </p:cNvPr>
          <p:cNvSpPr/>
          <p:nvPr/>
        </p:nvSpPr>
        <p:spPr>
          <a:xfrm>
            <a:off x="535260" y="1417639"/>
            <a:ext cx="10677237" cy="5303836"/>
          </a:xfrm>
          <a:prstGeom prst="wedgeRoundRectCallout">
            <a:avLst>
              <a:gd name="adj1" fmla="val -54116"/>
              <a:gd name="adj2" fmla="val 49741"/>
              <a:gd name="adj3" fmla="val 16667"/>
            </a:avLst>
          </a:prstGeom>
          <a:solidFill>
            <a:srgbClr val="006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bg1"/>
                </a:solidFill>
              </a:rPr>
              <a:t>“Many countries struggle with the question about sustainability, fairness, and equity of their health systems. With the focus firmly on </a:t>
            </a:r>
            <a:r>
              <a:rPr lang="en-GB" sz="2400" dirty="0">
                <a:solidFill>
                  <a:srgbClr val="FFFF00"/>
                </a:solidFill>
              </a:rPr>
              <a:t>universal health coverage as a central part to the UN Sustainable Development Goals,</a:t>
            </a:r>
            <a:r>
              <a:rPr lang="en-GB" sz="2400" dirty="0">
                <a:solidFill>
                  <a:schemeClr val="bg1"/>
                </a:solidFill>
              </a:rPr>
              <a:t> there is an opportunity to examine how to achieve optimum access to, and delivery of, health care and services. </a:t>
            </a:r>
            <a:r>
              <a:rPr lang="en-GB" sz="2400" dirty="0">
                <a:solidFill>
                  <a:srgbClr val="FFFF00"/>
                </a:solidFill>
              </a:rPr>
              <a:t>Underuse and overuse </a:t>
            </a:r>
            <a:r>
              <a:rPr lang="en-GB" sz="2400" dirty="0">
                <a:solidFill>
                  <a:schemeClr val="bg1"/>
                </a:solidFill>
              </a:rPr>
              <a:t>of medical and health services exist side-by-side with </a:t>
            </a:r>
            <a:r>
              <a:rPr lang="en-GB" sz="2400" dirty="0">
                <a:solidFill>
                  <a:srgbClr val="FFFF00"/>
                </a:solidFill>
              </a:rPr>
              <a:t>poor outcomes </a:t>
            </a:r>
            <a:r>
              <a:rPr lang="en-GB" sz="2400" dirty="0">
                <a:solidFill>
                  <a:schemeClr val="bg1"/>
                </a:solidFill>
              </a:rPr>
              <a:t>for health and wellbeing. </a:t>
            </a:r>
            <a:br>
              <a:rPr lang="en-GB" sz="2400" dirty="0">
                <a:solidFill>
                  <a:schemeClr val="bg1"/>
                </a:solidFill>
              </a:rPr>
            </a:br>
            <a:r>
              <a:rPr lang="en-GB" sz="2400" dirty="0">
                <a:solidFill>
                  <a:schemeClr val="bg1"/>
                </a:solidFill>
              </a:rPr>
              <a:t/>
            </a:r>
            <a:br>
              <a:rPr lang="en-GB" sz="2400" dirty="0">
                <a:solidFill>
                  <a:schemeClr val="bg1"/>
                </a:solidFill>
              </a:rPr>
            </a:br>
            <a:r>
              <a:rPr lang="en-GB" sz="2400" dirty="0">
                <a:solidFill>
                  <a:schemeClr val="bg1"/>
                </a:solidFill>
              </a:rPr>
              <a:t>This Series </a:t>
            </a:r>
            <a:r>
              <a:rPr lang="mr-IN" sz="2400" dirty="0">
                <a:solidFill>
                  <a:schemeClr val="bg1"/>
                </a:solidFill>
              </a:rPr>
              <a:t>…</a:t>
            </a:r>
            <a:r>
              <a:rPr lang="en-GB" sz="2400" dirty="0">
                <a:solidFill>
                  <a:schemeClr val="bg1"/>
                </a:solidFill>
              </a:rPr>
              <a:t>.provides a framework to begin to address overuse and underuse together to achieve the right care for health and wellbeing. The authors argue that </a:t>
            </a:r>
            <a:r>
              <a:rPr lang="en-GB" sz="2400" dirty="0">
                <a:solidFill>
                  <a:srgbClr val="FFFF00"/>
                </a:solidFill>
              </a:rPr>
              <a:t>achieving the right care is both an urgent task and an enormous opportunity</a:t>
            </a:r>
            <a:r>
              <a:rPr lang="en-GB" sz="2400" dirty="0">
                <a:solidFill>
                  <a:schemeClr val="bg1"/>
                </a:solidFill>
              </a:rPr>
              <a:t>.”</a:t>
            </a:r>
          </a:p>
        </p:txBody>
      </p:sp>
    </p:spTree>
    <p:extLst>
      <p:ext uri="{BB962C8B-B14F-4D97-AF65-F5344CB8AC3E}">
        <p14:creationId xmlns:p14="http://schemas.microsoft.com/office/powerpoint/2010/main" xmlns="" val="784785655"/>
      </p:ext>
    </p:extLst>
  </p:cSld>
  <p:clrMapOvr>
    <a:masterClrMapping/>
  </p:clrMapOvr>
</p:sld>
</file>

<file path=ppt/theme/theme1.xml><?xml version="1.0" encoding="utf-8"?>
<a:theme xmlns:a="http://schemas.openxmlformats.org/drawingml/2006/main" name="Office Theme">
  <a:themeElements>
    <a:clrScheme name="Custom 14">
      <a:dk1>
        <a:sysClr val="windowText" lastClr="000000"/>
      </a:dk1>
      <a:lt1>
        <a:sysClr val="window" lastClr="FFFFFF"/>
      </a:lt1>
      <a:dk2>
        <a:srgbClr val="004F27"/>
      </a:dk2>
      <a:lt2>
        <a:srgbClr val="EEECE1"/>
      </a:lt2>
      <a:accent1>
        <a:srgbClr val="299D37"/>
      </a:accent1>
      <a:accent2>
        <a:srgbClr val="F6BB1C"/>
      </a:accent2>
      <a:accent3>
        <a:srgbClr val="9BBB59"/>
      </a:accent3>
      <a:accent4>
        <a:srgbClr val="8064A2"/>
      </a:accent4>
      <a:accent5>
        <a:srgbClr val="50B3B6"/>
      </a:accent5>
      <a:accent6>
        <a:srgbClr val="E47936"/>
      </a:accent6>
      <a:hlink>
        <a:srgbClr val="0099D4"/>
      </a:hlink>
      <a:folHlink>
        <a:srgbClr val="D0076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14">
      <a:dk1>
        <a:sysClr val="windowText" lastClr="000000"/>
      </a:dk1>
      <a:lt1>
        <a:sysClr val="window" lastClr="FFFFFF"/>
      </a:lt1>
      <a:dk2>
        <a:srgbClr val="004F27"/>
      </a:dk2>
      <a:lt2>
        <a:srgbClr val="EEECE1"/>
      </a:lt2>
      <a:accent1>
        <a:srgbClr val="299D37"/>
      </a:accent1>
      <a:accent2>
        <a:srgbClr val="F6BB1C"/>
      </a:accent2>
      <a:accent3>
        <a:srgbClr val="9BBB59"/>
      </a:accent3>
      <a:accent4>
        <a:srgbClr val="8064A2"/>
      </a:accent4>
      <a:accent5>
        <a:srgbClr val="50B3B6"/>
      </a:accent5>
      <a:accent6>
        <a:srgbClr val="E47936"/>
      </a:accent6>
      <a:hlink>
        <a:srgbClr val="0099D4"/>
      </a:hlink>
      <a:folHlink>
        <a:srgbClr val="D0076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2455</TotalTime>
  <Words>2527</Words>
  <Application>Microsoft Office PowerPoint</Application>
  <PresentationFormat>Προσαρμογή</PresentationFormat>
  <Paragraphs>390</Paragraphs>
  <Slides>40</Slides>
  <Notes>9</Notes>
  <HiddenSlides>4</HiddenSlides>
  <MMClips>1</MMClips>
  <ScaleCrop>false</ScaleCrop>
  <HeadingPairs>
    <vt:vector size="4" baseType="variant">
      <vt:variant>
        <vt:lpstr>Θέμα</vt:lpstr>
      </vt:variant>
      <vt:variant>
        <vt:i4>2</vt:i4>
      </vt:variant>
      <vt:variant>
        <vt:lpstr>Τίτλοι διαφανειών</vt:lpstr>
      </vt:variant>
      <vt:variant>
        <vt:i4>40</vt:i4>
      </vt:variant>
    </vt:vector>
  </HeadingPairs>
  <TitlesOfParts>
    <vt:vector size="42" baseType="lpstr">
      <vt:lpstr>Office Theme</vt:lpstr>
      <vt:lpstr>1_Office Theme</vt:lpstr>
      <vt:lpstr>Introducing Asthma Right Care</vt:lpstr>
      <vt:lpstr>Διαφάνεια 2</vt:lpstr>
      <vt:lpstr>Making a case for change</vt:lpstr>
      <vt:lpstr> Start with “hunches” for improvement </vt:lpstr>
      <vt:lpstr>Διαφάνεια 5</vt:lpstr>
      <vt:lpstr>Leading large scale change: the evidence </vt:lpstr>
      <vt:lpstr>What are social movements and why are they relevant?</vt:lpstr>
      <vt:lpstr>It’s all about the followers…being inspired  and confident to try something different</vt:lpstr>
      <vt:lpstr>What is Right Care? Lancet Series 2017</vt:lpstr>
      <vt:lpstr>Διαφάνεια 10</vt:lpstr>
      <vt:lpstr>Our case for change</vt:lpstr>
      <vt:lpstr>Aim</vt:lpstr>
      <vt:lpstr>What is the best single measure for our aim?</vt:lpstr>
      <vt:lpstr>Getting our social movement going</vt:lpstr>
      <vt:lpstr>Pilot Countries</vt:lpstr>
      <vt:lpstr>Understanding the world beyond the consultation </vt:lpstr>
      <vt:lpstr>Stakeholders</vt:lpstr>
      <vt:lpstr>Διαφάνεια 18</vt:lpstr>
      <vt:lpstr>SABA Slide Rule – inspired by the Readiness Ruler</vt:lpstr>
      <vt:lpstr>Διαφάνεια 20</vt:lpstr>
      <vt:lpstr>Διαφάνεια 21</vt:lpstr>
      <vt:lpstr>What we did, what we learnt</vt:lpstr>
      <vt:lpstr>CANADA</vt:lpstr>
      <vt:lpstr>UK</vt:lpstr>
      <vt:lpstr>SPAIN</vt:lpstr>
      <vt:lpstr> </vt:lpstr>
      <vt:lpstr>PORTUGAL</vt:lpstr>
      <vt:lpstr>PORTUGAL</vt:lpstr>
      <vt:lpstr>What has Asthma Right Care changed for you?</vt:lpstr>
      <vt:lpstr>International networks</vt:lpstr>
      <vt:lpstr>Summary of learning</vt:lpstr>
      <vt:lpstr>Be brave: talk numbers</vt:lpstr>
      <vt:lpstr>Be passionate about equity &amp; safety! </vt:lpstr>
      <vt:lpstr>Select your words carefully…</vt:lpstr>
      <vt:lpstr>Words: Social movements thrive on narratives</vt:lpstr>
      <vt:lpstr>Images: Social movements also thrive on images: still &amp; moving</vt:lpstr>
      <vt:lpstr>Be curious about what happens outside the consulting room </vt:lpstr>
      <vt:lpstr>Consider role of pharmacist </vt:lpstr>
      <vt:lpstr>What can you commit to? </vt:lpstr>
      <vt:lpstr>Act now!</vt:lpstr>
    </vt:vector>
  </TitlesOfParts>
  <Company>THS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Askew</dc:creator>
  <cp:lastModifiedBy>user</cp:lastModifiedBy>
  <cp:revision>149</cp:revision>
  <dcterms:created xsi:type="dcterms:W3CDTF">2018-05-31T16:09:23Z</dcterms:created>
  <dcterms:modified xsi:type="dcterms:W3CDTF">2019-10-29T18:30:49Z</dcterms:modified>
</cp:coreProperties>
</file>