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s/comment4.xml" ContentType="application/vnd.openxmlformats-officedocument.presentationml.comment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comments/comment6.xml" ContentType="application/vnd.openxmlformats-officedocument.presentationml.comment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comments/comment7.xml" ContentType="application/vnd.openxmlformats-officedocument.presentationml.comment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omments/comment3.xml" ContentType="application/vnd.openxmlformats-officedocument.presentationml.comments+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2" r:id="rId3"/>
    <p:sldMasterId id="2147483684" r:id="rId4"/>
    <p:sldMasterId id="2147483696" r:id="rId5"/>
    <p:sldMasterId id="2147483714" r:id="rId6"/>
    <p:sldMasterId id="2147483726" r:id="rId7"/>
    <p:sldMasterId id="2147483738" r:id="rId8"/>
  </p:sldMasterIdLst>
  <p:notesMasterIdLst>
    <p:notesMasterId r:id="rId74"/>
  </p:notesMasterIdLst>
  <p:handoutMasterIdLst>
    <p:handoutMasterId r:id="rId75"/>
  </p:handoutMasterIdLst>
  <p:sldIdLst>
    <p:sldId id="328" r:id="rId9"/>
    <p:sldId id="330" r:id="rId10"/>
    <p:sldId id="331" r:id="rId11"/>
    <p:sldId id="259" r:id="rId12"/>
    <p:sldId id="260" r:id="rId13"/>
    <p:sldId id="261" r:id="rId14"/>
    <p:sldId id="262" r:id="rId15"/>
    <p:sldId id="263" r:id="rId16"/>
    <p:sldId id="264" r:id="rId17"/>
    <p:sldId id="265" r:id="rId18"/>
    <p:sldId id="267" r:id="rId19"/>
    <p:sldId id="268" r:id="rId20"/>
    <p:sldId id="270" r:id="rId21"/>
    <p:sldId id="271" r:id="rId22"/>
    <p:sldId id="273" r:id="rId23"/>
    <p:sldId id="276" r:id="rId24"/>
    <p:sldId id="277" r:id="rId25"/>
    <p:sldId id="332" r:id="rId26"/>
    <p:sldId id="333" r:id="rId27"/>
    <p:sldId id="279" r:id="rId28"/>
    <p:sldId id="334" r:id="rId29"/>
    <p:sldId id="280" r:id="rId30"/>
    <p:sldId id="274" r:id="rId31"/>
    <p:sldId id="275" r:id="rId32"/>
    <p:sldId id="281" r:id="rId33"/>
    <p:sldId id="282" r:id="rId34"/>
    <p:sldId id="283" r:id="rId35"/>
    <p:sldId id="284" r:id="rId36"/>
    <p:sldId id="285" r:id="rId37"/>
    <p:sldId id="287" r:id="rId38"/>
    <p:sldId id="272" r:id="rId39"/>
    <p:sldId id="335" r:id="rId40"/>
    <p:sldId id="289" r:id="rId41"/>
    <p:sldId id="292" r:id="rId42"/>
    <p:sldId id="295" r:id="rId43"/>
    <p:sldId id="288" r:id="rId44"/>
    <p:sldId id="336" r:id="rId45"/>
    <p:sldId id="298" r:id="rId46"/>
    <p:sldId id="300"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mot Ryan" initials="DR"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708"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2-21T17:41:37.028" idx="3">
    <p:pos x="5760" y="0"/>
    <p:text>should also have  definition of topy</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2-21T17:43:36.541" idx="4">
    <p:pos x="5760" y="0"/>
    <p:text>Atopy is a predisposition to developing hypersensitivity/allergy. an atopic is not necessarily allergic. allergy is the manifestation of atopy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2-21T17:44:44.167" idx="5">
    <p:pos x="5760" y="0"/>
    <p:text>this slide describes the prevalenc eo fallergic disease, not atopy</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2-21T18:11:13.446" idx="6">
    <p:pos x="5760" y="0"/>
    <p:text>I would check whether ther is any evidence re GI tract: I think it is somewhat conjecture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2-21T18:12:42.143" idx="7">
    <p:pos x="5760" y="0"/>
    <p:text>ref needed bousquet</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2-02-21T18:15:34.302" idx="8">
    <p:pos x="5760" y="0"/>
    <p:text>expin evidence for probiotics or other bacteria based products ( there is none)
explain anthroposophic</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2-02-21T18:18:00.486" idx="12">
    <p:pos x="10" y="10"/>
    <p:text>when to use what?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B0FA64-8AAA-496F-9F0C-1E02D57D6297}" type="datetimeFigureOut">
              <a:rPr lang="en-US" smtClean="0"/>
              <a:pPr/>
              <a:t>10/27/2019</a:t>
            </a:fld>
            <a:endParaRPr lang="en-US"/>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890527-33A1-4A8E-8138-020F3EC5DEF7}" type="slidenum">
              <a:rPr lang="en-US" smtClean="0"/>
              <a:pPr/>
              <a:t>‹#›</a:t>
            </a:fld>
            <a:endParaRPr lang="en-US"/>
          </a:p>
        </p:txBody>
      </p:sp>
    </p:spTree>
    <p:extLst>
      <p:ext uri="{BB962C8B-B14F-4D97-AF65-F5344CB8AC3E}">
        <p14:creationId xmlns:p14="http://schemas.microsoft.com/office/powerpoint/2010/main" xmlns="" val="2479880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23B48FF-86CA-4651-B3E5-29BA199E3E52}" type="datetimeFigureOut">
              <a:rPr lang="nb-NO"/>
              <a:pPr/>
              <a:t>27.10.2019</a:t>
            </a:fld>
            <a:endParaRPr lang="nb-NO"/>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089F7E-8575-4C26-AE34-6D5FE2771D29}" type="slidenum">
              <a:rPr lang="nb-NO"/>
              <a:pPr/>
              <a:t>‹#›</a:t>
            </a:fld>
            <a:endParaRPr lang="nb-NO"/>
          </a:p>
        </p:txBody>
      </p:sp>
    </p:spTree>
    <p:extLst>
      <p:ext uri="{BB962C8B-B14F-4D97-AF65-F5344CB8AC3E}">
        <p14:creationId xmlns:p14="http://schemas.microsoft.com/office/powerpoint/2010/main" xmlns="" val="3257680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275629E-42D0-4E32-BB67-D2AA8CCA9C41}" type="slidenum">
              <a:rPr lang="en-US" sz="1200">
                <a:latin typeface="Times" pitchFamily="-112" charset="0"/>
                <a:ea typeface="ＭＳ Ｐゴシック" charset="-128"/>
              </a:rPr>
              <a:pPr algn="r" eaLnBrk="0" hangingPunct="0"/>
              <a:t>1</a:t>
            </a:fld>
            <a:endParaRPr lang="en-US" sz="1200" dirty="0">
              <a:latin typeface="Times" pitchFamily="-112" charset="0"/>
              <a:ea typeface="ＭＳ Ｐゴシック"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p:spPr>
        <p:txBody>
          <a:bodyPr/>
          <a:lstStyle/>
          <a:p>
            <a:r>
              <a:rPr lang="en-US" dirty="0"/>
              <a:t>Title page option 1</a:t>
            </a:r>
          </a:p>
        </p:txBody>
      </p:sp>
    </p:spTree>
    <p:extLst>
      <p:ext uri="{BB962C8B-B14F-4D97-AF65-F5344CB8AC3E}">
        <p14:creationId xmlns:p14="http://schemas.microsoft.com/office/powerpoint/2010/main" xmlns="" val="285944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F40995B3-764F-42ED-88BA-56A02C710FA8}" type="slidenum">
              <a:rPr lang="en-US" smtClean="0">
                <a:latin typeface="Times" pitchFamily="18" charset="0"/>
              </a:rPr>
              <a:pPr>
                <a:defRPr/>
              </a:pPr>
              <a:t>40</a:t>
            </a:fld>
            <a:endParaRPr lang="en-US" smtClean="0">
              <a:latin typeface="Times"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latin typeface="Times" pitchFamily="18" charset="0"/>
              </a:rPr>
              <a:t>Title page option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ubstituent imagine diapozitiv 1"/>
          <p:cNvSpPr>
            <a:spLocks noGrp="1" noRot="1" noChangeAspect="1" noTextEdit="1"/>
          </p:cNvSpPr>
          <p:nvPr>
            <p:ph type="sldImg"/>
          </p:nvPr>
        </p:nvSpPr>
        <p:spPr>
          <a:ln/>
        </p:spPr>
      </p:sp>
      <p:sp>
        <p:nvSpPr>
          <p:cNvPr id="139267" name="Substituent note 2"/>
          <p:cNvSpPr>
            <a:spLocks noGrp="1"/>
          </p:cNvSpPr>
          <p:nvPr>
            <p:ph type="body" idx="1"/>
          </p:nvPr>
        </p:nvSpPr>
        <p:spPr>
          <a:noFill/>
          <a:ln/>
        </p:spPr>
        <p:txBody>
          <a:bodyPr/>
          <a:lstStyle/>
          <a:p>
            <a:pPr eaLnBrk="1" hangingPunct="1">
              <a:spcBef>
                <a:spcPct val="0"/>
              </a:spcBef>
            </a:pPr>
            <a:endParaRPr lang="es-ES" smtClean="0">
              <a:latin typeface="Times" pitchFamily="18" charset="0"/>
            </a:endParaRPr>
          </a:p>
        </p:txBody>
      </p:sp>
      <p:sp>
        <p:nvSpPr>
          <p:cNvPr id="139268" name="Substituent număr diapozitiv 3"/>
          <p:cNvSpPr>
            <a:spLocks noGrp="1"/>
          </p:cNvSpPr>
          <p:nvPr>
            <p:ph type="sldNum" sz="quarter" idx="5"/>
          </p:nvPr>
        </p:nvSpPr>
        <p:spPr/>
        <p:txBody>
          <a:bodyPr/>
          <a:lstStyle/>
          <a:p>
            <a:pPr>
              <a:defRPr/>
            </a:pPr>
            <a:fld id="{4267FDC1-FB16-440A-8452-59220414196E}" type="slidenum">
              <a:rPr lang="en-US" smtClean="0">
                <a:latin typeface="Times" pitchFamily="18" charset="0"/>
              </a:rPr>
              <a:pPr>
                <a:defRPr/>
              </a:pPr>
              <a:t>41</a:t>
            </a:fld>
            <a:endParaRPr lang="en-US"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ubstituent imagine diapozitiv 1"/>
          <p:cNvSpPr>
            <a:spLocks noGrp="1" noRot="1" noChangeAspect="1" noTextEdit="1"/>
          </p:cNvSpPr>
          <p:nvPr>
            <p:ph type="sldImg"/>
          </p:nvPr>
        </p:nvSpPr>
        <p:spPr>
          <a:ln/>
        </p:spPr>
      </p:sp>
      <p:sp>
        <p:nvSpPr>
          <p:cNvPr id="140291" name="Substituent note 2"/>
          <p:cNvSpPr>
            <a:spLocks noGrp="1"/>
          </p:cNvSpPr>
          <p:nvPr>
            <p:ph type="body" idx="1"/>
          </p:nvPr>
        </p:nvSpPr>
        <p:spPr>
          <a:noFill/>
          <a:ln/>
        </p:spPr>
        <p:txBody>
          <a:bodyPr/>
          <a:lstStyle/>
          <a:p>
            <a:pPr eaLnBrk="1" hangingPunct="1"/>
            <a:endParaRPr lang="es-ES" smtClean="0">
              <a:latin typeface="Times" pitchFamily="18" charset="0"/>
            </a:endParaRPr>
          </a:p>
        </p:txBody>
      </p:sp>
      <p:sp>
        <p:nvSpPr>
          <p:cNvPr id="140292" name="Substituent număr diapozitiv 3"/>
          <p:cNvSpPr>
            <a:spLocks noGrp="1"/>
          </p:cNvSpPr>
          <p:nvPr>
            <p:ph type="sldNum" sz="quarter" idx="5"/>
          </p:nvPr>
        </p:nvSpPr>
        <p:spPr/>
        <p:txBody>
          <a:bodyPr/>
          <a:lstStyle/>
          <a:p>
            <a:pPr>
              <a:defRPr/>
            </a:pPr>
            <a:fld id="{2DC6E52E-280D-431B-B9A9-FE15995DA8DF}" type="slidenum">
              <a:rPr lang="en-US" smtClean="0">
                <a:latin typeface="Times" pitchFamily="18" charset="0"/>
              </a:rPr>
              <a:pPr>
                <a:defRPr/>
              </a:pPr>
              <a:t>42</a:t>
            </a:fld>
            <a:endParaRPr 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ubstituent imagine diapozitiv 1"/>
          <p:cNvSpPr>
            <a:spLocks noGrp="1" noRot="1" noChangeAspect="1" noTextEdit="1"/>
          </p:cNvSpPr>
          <p:nvPr>
            <p:ph type="sldImg"/>
          </p:nvPr>
        </p:nvSpPr>
        <p:spPr>
          <a:ln/>
        </p:spPr>
      </p:sp>
      <p:sp>
        <p:nvSpPr>
          <p:cNvPr id="141315" name="Substituent note 2"/>
          <p:cNvSpPr>
            <a:spLocks noGrp="1"/>
          </p:cNvSpPr>
          <p:nvPr>
            <p:ph type="body" idx="1"/>
          </p:nvPr>
        </p:nvSpPr>
        <p:spPr>
          <a:noFill/>
          <a:ln/>
        </p:spPr>
        <p:txBody>
          <a:bodyPr/>
          <a:lstStyle/>
          <a:p>
            <a:pPr eaLnBrk="1" hangingPunct="1"/>
            <a:endParaRPr lang="es-ES" smtClean="0">
              <a:latin typeface="Times" pitchFamily="18" charset="0"/>
            </a:endParaRPr>
          </a:p>
        </p:txBody>
      </p:sp>
      <p:sp>
        <p:nvSpPr>
          <p:cNvPr id="141316" name="Substituent număr diapozitiv 3"/>
          <p:cNvSpPr>
            <a:spLocks noGrp="1"/>
          </p:cNvSpPr>
          <p:nvPr>
            <p:ph type="sldNum" sz="quarter" idx="5"/>
          </p:nvPr>
        </p:nvSpPr>
        <p:spPr/>
        <p:txBody>
          <a:bodyPr/>
          <a:lstStyle/>
          <a:p>
            <a:pPr>
              <a:defRPr/>
            </a:pPr>
            <a:fld id="{9159E0B6-5B35-40B4-A793-1781D59B75FE}" type="slidenum">
              <a:rPr lang="en-US" smtClean="0">
                <a:latin typeface="Times" pitchFamily="18" charset="0"/>
              </a:rPr>
              <a:pPr>
                <a:defRPr/>
              </a:pPr>
              <a:t>43</a:t>
            </a:fld>
            <a:endParaRPr lang="en-US"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55700" y="695325"/>
            <a:ext cx="4546600" cy="3409950"/>
          </a:xfrm>
          <a:ln/>
        </p:spPr>
      </p:sp>
      <p:sp>
        <p:nvSpPr>
          <p:cNvPr id="144387" name="Rectangle 3"/>
          <p:cNvSpPr>
            <a:spLocks noGrp="1" noChangeArrowheads="1"/>
          </p:cNvSpPr>
          <p:nvPr>
            <p:ph type="body" idx="1"/>
          </p:nvPr>
        </p:nvSpPr>
        <p:spPr>
          <a:xfrm>
            <a:off x="942975" y="4351338"/>
            <a:ext cx="5035550" cy="4138612"/>
          </a:xfrm>
          <a:noFill/>
          <a:ln/>
        </p:spPr>
        <p:txBody>
          <a:bodyPr lIns="90488" tIns="44450" rIns="90488" bIns="44450"/>
          <a:lstStyle/>
          <a:p>
            <a:pPr eaLnBrk="1" hangingPunct="1">
              <a:spcBef>
                <a:spcPct val="0"/>
              </a:spcBef>
            </a:pPr>
            <a:r>
              <a:rPr lang="nb-NO" smtClean="0">
                <a:latin typeface="Times" pitchFamily="18" charset="0"/>
              </a:rPr>
              <a:t>The state-of-the-art reference for GPs and hospital doctors as well is nowdays considered to be the ARIA guidelines. As you know, they brought a new classification of AR and updated knowledge about the importance of the nasal inflammation and the therapeutical options. The document equally highlights the fact that AR worsens asthma, increases the risk of hospitalisation and leads to increased asthma exacerbations. It also report what I’ve said before, that up to 80%of people with asthma also have rhinitis. </a:t>
            </a:r>
            <a:endParaRPr lang="en-US" smtClean="0">
              <a:latin typeface="Times" pitchFamily="18" charset="0"/>
            </a:endParaRPr>
          </a:p>
          <a:p>
            <a:pPr eaLnBrk="1" hangingPunct="1">
              <a:spcBef>
                <a:spcPct val="0"/>
              </a:spcBef>
            </a:pPr>
            <a:endParaRPr lang="fr-FR"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ubstituent imagine diapozitiv 1"/>
          <p:cNvSpPr>
            <a:spLocks noGrp="1" noRot="1" noChangeAspect="1" noTextEdit="1"/>
          </p:cNvSpPr>
          <p:nvPr>
            <p:ph type="sldImg"/>
          </p:nvPr>
        </p:nvSpPr>
        <p:spPr>
          <a:ln/>
        </p:spPr>
      </p:sp>
      <p:sp>
        <p:nvSpPr>
          <p:cNvPr id="3" name="Substituent note 2"/>
          <p:cNvSpPr>
            <a:spLocks noGrp="1"/>
          </p:cNvSpPr>
          <p:nvPr>
            <p:ph type="body" idx="1"/>
          </p:nvPr>
        </p:nvSpPr>
        <p:spPr/>
        <p:txBody>
          <a:bodyPr>
            <a:normAutofit fontScale="92500"/>
          </a:bodyPr>
          <a:lstStyle/>
          <a:p>
            <a:pPr eaLnBrk="1" fontAlgn="auto" hangingPunct="1">
              <a:spcBef>
                <a:spcPts val="0"/>
              </a:spcBef>
              <a:spcAft>
                <a:spcPts val="0"/>
              </a:spcAft>
              <a:defRPr/>
            </a:pPr>
            <a:endParaRPr lang="en-US" b="1" dirty="0" smtClean="0"/>
          </a:p>
          <a:p>
            <a:pPr eaLnBrk="1" fontAlgn="auto" hangingPunct="1">
              <a:spcBef>
                <a:spcPts val="0"/>
              </a:spcBef>
              <a:spcAft>
                <a:spcPts val="0"/>
              </a:spcAft>
              <a:defRPr/>
            </a:pPr>
            <a:endParaRPr lang="en-US" b="1" dirty="0" smtClean="0"/>
          </a:p>
        </p:txBody>
      </p:sp>
      <p:sp>
        <p:nvSpPr>
          <p:cNvPr id="145412" name="Substituent număr diapozitiv 3"/>
          <p:cNvSpPr>
            <a:spLocks noGrp="1"/>
          </p:cNvSpPr>
          <p:nvPr>
            <p:ph type="sldNum" sz="quarter" idx="5"/>
          </p:nvPr>
        </p:nvSpPr>
        <p:spPr/>
        <p:txBody>
          <a:bodyPr/>
          <a:lstStyle/>
          <a:p>
            <a:pPr>
              <a:defRPr/>
            </a:pPr>
            <a:fld id="{40BAFDFC-7A1F-44C9-8933-6F88E58BBF13}" type="slidenum">
              <a:rPr lang="en-US" smtClean="0">
                <a:solidFill>
                  <a:prstClr val="black"/>
                </a:solidFill>
                <a:latin typeface="Times" pitchFamily="18" charset="0"/>
              </a:rPr>
              <a:pPr>
                <a:defRPr/>
              </a:pPr>
              <a:t>59</a:t>
            </a:fld>
            <a:endParaRPr lang="en-US" smtClean="0">
              <a:solidFill>
                <a:prstClr val="black"/>
              </a:solidFill>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5700" y="695325"/>
            <a:ext cx="4546600" cy="3409950"/>
          </a:xfrm>
          <a:ln/>
        </p:spPr>
      </p:sp>
      <p:sp>
        <p:nvSpPr>
          <p:cNvPr id="147459" name="Rectangle 3"/>
          <p:cNvSpPr>
            <a:spLocks noGrp="1" noChangeArrowheads="1"/>
          </p:cNvSpPr>
          <p:nvPr>
            <p:ph type="body" idx="1"/>
          </p:nvPr>
        </p:nvSpPr>
        <p:spPr>
          <a:xfrm>
            <a:off x="942975" y="4351338"/>
            <a:ext cx="5035550" cy="4138612"/>
          </a:xfrm>
          <a:noFill/>
          <a:ln/>
        </p:spPr>
        <p:txBody>
          <a:bodyPr lIns="90488" tIns="44450" rIns="90488" bIns="44450"/>
          <a:lstStyle/>
          <a:p>
            <a:pPr eaLnBrk="1" hangingPunct="1">
              <a:spcBef>
                <a:spcPct val="0"/>
              </a:spcBef>
            </a:pPr>
            <a:endParaRPr lang="fr-FR" smtClean="0">
              <a:latin typeface="Times" pitchFamily="18" charset="0"/>
            </a:endParaRPr>
          </a:p>
          <a:p>
            <a:pPr eaLnBrk="1" hangingPunct="1"/>
            <a:r>
              <a:rPr lang="en-US" smtClean="0">
                <a:latin typeface="Times" pitchFamily="18" charset="0"/>
              </a:rPr>
              <a:t>First generation e.g. chlorphenamine cause sedation and should be avoided.</a:t>
            </a:r>
          </a:p>
          <a:p>
            <a:pPr eaLnBrk="1" hangingPunct="1"/>
            <a:r>
              <a:rPr lang="en-US" smtClean="0">
                <a:latin typeface="Times" pitchFamily="18" charset="0"/>
              </a:rPr>
              <a:t>Nasal douching with saline solution.</a:t>
            </a:r>
          </a:p>
          <a:p>
            <a:pPr eaLnBrk="1" hangingPunct="1"/>
            <a:endParaRPr lang="en-US" smtClean="0">
              <a:latin typeface="Times" pitchFamily="18" charset="0"/>
            </a:endParaRPr>
          </a:p>
          <a:p>
            <a:pPr eaLnBrk="1" hangingPunct="1"/>
            <a:endParaRPr lang="fr-FR" smtClean="0">
              <a:latin typeface="Times" pitchFamily="18" charset="0"/>
            </a:endParaRPr>
          </a:p>
          <a:p>
            <a:pPr eaLnBrk="1" hangingPunct="1">
              <a:spcBef>
                <a:spcPct val="0"/>
              </a:spcBef>
            </a:pPr>
            <a:r>
              <a:rPr lang="fr-FR" smtClean="0">
                <a:latin typeface="Times" pitchFamily="18" charset="0"/>
              </a:rPr>
              <a:t>No matter the treatment, the patient should be evaluated after 2-4 weeks of therapy and then appreciate if step-down or step-up therapy or if the case, specialist refferal for immunotherapy.</a:t>
            </a:r>
          </a:p>
          <a:p>
            <a:pPr eaLnBrk="1" hangingPunct="1">
              <a:spcBef>
                <a:spcPct val="0"/>
              </a:spcBef>
            </a:pPr>
            <a:r>
              <a:rPr lang="fr-FR" smtClean="0">
                <a:latin typeface="Times" pitchFamily="18" charset="0"/>
              </a:rPr>
              <a:t>Education is about telling the patient to avoid allergens altough this is more or less feasible.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CA" dirty="0"/>
          </a:p>
        </p:txBody>
      </p:sp>
      <p:sp>
        <p:nvSpPr>
          <p:cNvPr id="4" name="Marcador de Posição do Número do Diapositivo 3"/>
          <p:cNvSpPr>
            <a:spLocks noGrp="1"/>
          </p:cNvSpPr>
          <p:nvPr>
            <p:ph type="sldNum" sz="quarter" idx="10"/>
          </p:nvPr>
        </p:nvSpPr>
        <p:spPr/>
        <p:txBody>
          <a:bodyPr/>
          <a:lstStyle/>
          <a:p>
            <a:fld id="{2F83C759-6EDA-4A3A-9F05-5710EA27E1A2}" type="slidenum">
              <a:rPr lang="en-CA" smtClean="0"/>
              <a:pPr/>
              <a:t>65</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9900BE9-97E7-4361-BDE6-F4000F480D29}" type="slidenum">
              <a:rPr lang="en-US" sz="1200">
                <a:solidFill>
                  <a:prstClr val="black"/>
                </a:solidFill>
                <a:latin typeface="Times"/>
              </a:rPr>
              <a:pPr/>
              <a:t>3</a:t>
            </a:fld>
            <a:endParaRPr lang="en-US" sz="1200">
              <a:solidFill>
                <a:prstClr val="black"/>
              </a:solidFill>
              <a:latin typeface="Time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Title page option 1</a:t>
            </a:r>
          </a:p>
        </p:txBody>
      </p:sp>
    </p:spTree>
    <p:extLst>
      <p:ext uri="{BB962C8B-B14F-4D97-AF65-F5344CB8AC3E}">
        <p14:creationId xmlns:p14="http://schemas.microsoft.com/office/powerpoint/2010/main" xmlns="" val="41372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FontTx/>
              <a:buChar char="•"/>
            </a:pPr>
            <a:r>
              <a:rPr lang="en-US" dirty="0" smtClean="0"/>
              <a:t>As we all learned long ago, the body produces a whole family of immunoglobulin antibodies—A, D, E, G, and M. </a:t>
            </a:r>
            <a:r>
              <a:rPr lang="en-US" dirty="0" err="1" smtClean="0"/>
              <a:t>Ig</a:t>
            </a:r>
            <a:r>
              <a:rPr lang="en-US" b="1" dirty="0" err="1" smtClean="0"/>
              <a:t>E</a:t>
            </a:r>
            <a:r>
              <a:rPr lang="en-US" dirty="0" smtClean="0"/>
              <a:t> is the antibody responsible for allergic responses, and therefore, the one we will focus on today. </a:t>
            </a:r>
          </a:p>
          <a:p>
            <a:pPr marL="228600" indent="-228600">
              <a:buFontTx/>
              <a:buChar char="•"/>
            </a:pPr>
            <a:r>
              <a:rPr lang="en-US" dirty="0" smtClean="0"/>
              <a:t>Here is a basic scientific review of the </a:t>
            </a:r>
            <a:r>
              <a:rPr lang="en-US" dirty="0" err="1" smtClean="0"/>
              <a:t>IgE</a:t>
            </a:r>
            <a:r>
              <a:rPr lang="en-US" dirty="0" smtClean="0"/>
              <a:t>-mediated allergic inflammatory process. [Click]</a:t>
            </a:r>
          </a:p>
          <a:p>
            <a:pPr marL="228600" indent="-228600">
              <a:buFontTx/>
              <a:buChar char="•"/>
            </a:pPr>
            <a:r>
              <a:rPr lang="en-US" dirty="0" smtClean="0"/>
              <a:t>First, B lymphocytes are exposed to an allergen, which, as we know, can be anything from cat dander or food to a mold spore or pollen. [Click]</a:t>
            </a:r>
          </a:p>
          <a:p>
            <a:pPr marL="228600" indent="-228600">
              <a:buFontTx/>
              <a:buChar char="•"/>
            </a:pPr>
            <a:r>
              <a:rPr lang="en-US" dirty="0" smtClean="0"/>
              <a:t>The initial exposure triggers the production of </a:t>
            </a:r>
            <a:r>
              <a:rPr lang="en-US" dirty="0" err="1" smtClean="0"/>
              <a:t>IgE</a:t>
            </a:r>
            <a:r>
              <a:rPr lang="en-US" dirty="0" smtClean="0"/>
              <a:t> antibodies for that particular allergen. [Click]</a:t>
            </a:r>
          </a:p>
          <a:p>
            <a:pPr marL="228600" indent="-228600">
              <a:buFontTx/>
              <a:buChar char="•"/>
            </a:pPr>
            <a:r>
              <a:rPr lang="en-US" dirty="0" smtClean="0"/>
              <a:t>Those </a:t>
            </a:r>
            <a:r>
              <a:rPr lang="en-US" dirty="0" err="1" smtClean="0"/>
              <a:t>IgE</a:t>
            </a:r>
            <a:r>
              <a:rPr lang="en-US" dirty="0" smtClean="0"/>
              <a:t> antibodies then attach themselves to basophils and mast cells. [Click]</a:t>
            </a:r>
          </a:p>
          <a:p>
            <a:pPr marL="228600" indent="-228600">
              <a:buFontTx/>
              <a:buChar char="•"/>
            </a:pPr>
            <a:r>
              <a:rPr lang="en-US" dirty="0" smtClean="0"/>
              <a:t>During subsequent allergen exposures, the basophils and mast cells release histamines and other chemicals that trigger inflammation and cause symptoms.</a:t>
            </a:r>
          </a:p>
          <a:p>
            <a:pPr marL="228600" indent="-228600"/>
            <a:endParaRPr lang="en-US" dirty="0" smtClean="0"/>
          </a:p>
          <a:p>
            <a:endParaRPr lang="en-US" dirty="0" smtClean="0"/>
          </a:p>
          <a:p>
            <a:endParaRPr lang="nb-NO" dirty="0"/>
          </a:p>
        </p:txBody>
      </p:sp>
      <p:sp>
        <p:nvSpPr>
          <p:cNvPr id="4" name="Plassholder for lysbildenummer 3"/>
          <p:cNvSpPr>
            <a:spLocks noGrp="1"/>
          </p:cNvSpPr>
          <p:nvPr>
            <p:ph type="sldNum" sz="quarter" idx="10"/>
          </p:nvPr>
        </p:nvSpPr>
        <p:spPr/>
        <p:txBody>
          <a:bodyPr/>
          <a:lstStyle/>
          <a:p>
            <a:fld id="{13089F7E-8575-4C26-AE34-6D5FE2771D29}" type="slidenum">
              <a:rPr lang="nb-NO" smtClean="0"/>
              <a:pPr/>
              <a:t>7</a:t>
            </a:fld>
            <a:endParaRPr lang="nb-NO"/>
          </a:p>
        </p:txBody>
      </p:sp>
    </p:spTree>
    <p:extLst>
      <p:ext uri="{BB962C8B-B14F-4D97-AF65-F5344CB8AC3E}">
        <p14:creationId xmlns:p14="http://schemas.microsoft.com/office/powerpoint/2010/main" xmlns="" val="10725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97DB159-3BE4-47FA-AB44-B1960A8FF591}" type="slidenum">
              <a:rPr lang="en-US" sz="1200" smtClean="0"/>
              <a:pPr eaLnBrk="1" hangingPunct="1"/>
              <a:t>18</a:t>
            </a:fld>
            <a:endParaRPr lang="en-US" sz="1200" smtClean="0"/>
          </a:p>
        </p:txBody>
      </p:sp>
      <p:sp>
        <p:nvSpPr>
          <p:cNvPr id="63491" name="Rectangle 2"/>
          <p:cNvSpPr>
            <a:spLocks noChangeArrowheads="1"/>
          </p:cNvSpPr>
          <p:nvPr/>
        </p:nvSpPr>
        <p:spPr bwMode="auto">
          <a:xfrm>
            <a:off x="3886200" y="0"/>
            <a:ext cx="29718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983" tIns="45491" rIns="90983" bIns="45491" anchor="ctr"/>
          <a:lstStyle/>
          <a:p>
            <a:endParaRPr lang="nb-NO"/>
          </a:p>
        </p:txBody>
      </p:sp>
      <p:sp>
        <p:nvSpPr>
          <p:cNvPr id="63492" name="Rectangle 3"/>
          <p:cNvSpPr>
            <a:spLocks noChangeArrowheads="1"/>
          </p:cNvSpPr>
          <p:nvPr/>
        </p:nvSpPr>
        <p:spPr bwMode="auto">
          <a:xfrm>
            <a:off x="0" y="8688388"/>
            <a:ext cx="2970213"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983" tIns="45491" rIns="90983" bIns="45491" anchor="ctr"/>
          <a:lstStyle/>
          <a:p>
            <a:endParaRPr lang="nb-NO"/>
          </a:p>
        </p:txBody>
      </p:sp>
      <p:sp>
        <p:nvSpPr>
          <p:cNvPr id="63493" name="Rectangle 4"/>
          <p:cNvSpPr>
            <a:spLocks noChangeArrowheads="1"/>
          </p:cNvSpPr>
          <p:nvPr/>
        </p:nvSpPr>
        <p:spPr bwMode="auto">
          <a:xfrm>
            <a:off x="0" y="0"/>
            <a:ext cx="29702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983" tIns="45491" rIns="90983" bIns="45491" anchor="ctr"/>
          <a:lstStyle/>
          <a:p>
            <a:endParaRPr lang="nb-NO"/>
          </a:p>
        </p:txBody>
      </p:sp>
      <p:sp>
        <p:nvSpPr>
          <p:cNvPr id="63494" name="Rectangle 7"/>
          <p:cNvSpPr>
            <a:spLocks noGrp="1" noRot="1" noChangeAspect="1" noChangeArrowheads="1" noTextEdit="1"/>
          </p:cNvSpPr>
          <p:nvPr>
            <p:ph type="sldImg"/>
          </p:nvPr>
        </p:nvSpPr>
        <p:spPr>
          <a:ln/>
        </p:spPr>
      </p:sp>
      <p:sp>
        <p:nvSpPr>
          <p:cNvPr id="63495" name="Rectangle 8"/>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nb-NO" sz="900" dirty="0" smtClean="0"/>
              <a:t>AR  </a:t>
            </a:r>
            <a:r>
              <a:rPr lang="nb-NO" sz="900" dirty="0" err="1" smtClean="0"/>
              <a:t>patients</a:t>
            </a:r>
            <a:r>
              <a:rPr lang="nb-NO" sz="900" dirty="0" smtClean="0"/>
              <a:t> </a:t>
            </a:r>
            <a:r>
              <a:rPr lang="nb-NO" sz="900" dirty="0" err="1" smtClean="0"/>
              <a:t>are</a:t>
            </a:r>
            <a:r>
              <a:rPr lang="nb-NO" sz="900" dirty="0" smtClean="0"/>
              <a:t> </a:t>
            </a:r>
            <a:r>
              <a:rPr lang="nb-NO" sz="900" dirty="0" err="1" smtClean="0"/>
              <a:t>seldom</a:t>
            </a:r>
            <a:r>
              <a:rPr lang="nb-NO" sz="900" dirty="0" smtClean="0"/>
              <a:t> </a:t>
            </a:r>
            <a:r>
              <a:rPr lang="nb-NO" sz="900" dirty="0" err="1" smtClean="0"/>
              <a:t>monosensitized</a:t>
            </a:r>
            <a:endParaRPr lang="nb-NO" sz="900" dirty="0" smtClean="0"/>
          </a:p>
          <a:p>
            <a:pPr eaLnBrk="1" hangingPunct="1">
              <a:lnSpc>
                <a:spcPct val="90000"/>
              </a:lnSpc>
            </a:pPr>
            <a:r>
              <a:rPr lang="nb-NO" sz="900" dirty="0" err="1" smtClean="0"/>
              <a:t>They</a:t>
            </a:r>
            <a:r>
              <a:rPr lang="nb-NO" sz="900" dirty="0" smtClean="0"/>
              <a:t> </a:t>
            </a:r>
            <a:r>
              <a:rPr lang="nb-NO" sz="900" dirty="0" err="1" smtClean="0"/>
              <a:t>get</a:t>
            </a:r>
            <a:r>
              <a:rPr lang="nb-NO" sz="900" dirty="0" smtClean="0"/>
              <a:t> symptoms </a:t>
            </a:r>
            <a:r>
              <a:rPr lang="nb-NO" sz="900" dirty="0" err="1" smtClean="0"/>
              <a:t>when</a:t>
            </a:r>
            <a:r>
              <a:rPr lang="nb-NO" sz="900" dirty="0" smtClean="0"/>
              <a:t> </a:t>
            </a:r>
            <a:r>
              <a:rPr lang="nb-NO" sz="900" dirty="0" err="1" smtClean="0"/>
              <a:t>exposure</a:t>
            </a:r>
            <a:r>
              <a:rPr lang="nb-NO" sz="900" dirty="0" smtClean="0"/>
              <a:t> </a:t>
            </a:r>
            <a:r>
              <a:rPr lang="nb-NO" sz="900" smtClean="0"/>
              <a:t>load</a:t>
            </a:r>
          </a:p>
        </p:txBody>
      </p:sp>
    </p:spTree>
    <p:extLst>
      <p:ext uri="{BB962C8B-B14F-4D97-AF65-F5344CB8AC3E}">
        <p14:creationId xmlns:p14="http://schemas.microsoft.com/office/powerpoint/2010/main" xmlns="" val="201794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97DB159-3BE4-47FA-AB44-B1960A8FF591}" type="slidenum">
              <a:rPr lang="en-US" sz="1200">
                <a:solidFill>
                  <a:prstClr val="black"/>
                </a:solidFill>
              </a:rPr>
              <a:pPr eaLnBrk="1" hangingPunct="1"/>
              <a:t>19</a:t>
            </a:fld>
            <a:endParaRPr lang="en-US" sz="1200">
              <a:solidFill>
                <a:prstClr val="black"/>
              </a:solidFill>
            </a:endParaRPr>
          </a:p>
        </p:txBody>
      </p:sp>
      <p:sp>
        <p:nvSpPr>
          <p:cNvPr id="63491" name="Rectangle 2"/>
          <p:cNvSpPr>
            <a:spLocks noChangeArrowheads="1"/>
          </p:cNvSpPr>
          <p:nvPr/>
        </p:nvSpPr>
        <p:spPr bwMode="auto">
          <a:xfrm>
            <a:off x="3886200" y="0"/>
            <a:ext cx="29718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983" tIns="45491" rIns="90983" bIns="45491" anchor="ctr"/>
          <a:lstStyle/>
          <a:p>
            <a:pPr eaLnBrk="0" hangingPunct="0"/>
            <a:endParaRPr lang="nb-NO" sz="2400" smtClean="0">
              <a:solidFill>
                <a:prstClr val="black"/>
              </a:solidFill>
            </a:endParaRPr>
          </a:p>
        </p:txBody>
      </p:sp>
      <p:sp>
        <p:nvSpPr>
          <p:cNvPr id="63492" name="Rectangle 3"/>
          <p:cNvSpPr>
            <a:spLocks noChangeArrowheads="1"/>
          </p:cNvSpPr>
          <p:nvPr/>
        </p:nvSpPr>
        <p:spPr bwMode="auto">
          <a:xfrm>
            <a:off x="0" y="8688388"/>
            <a:ext cx="2970213"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983" tIns="45491" rIns="90983" bIns="45491" anchor="ctr"/>
          <a:lstStyle/>
          <a:p>
            <a:pPr eaLnBrk="0" hangingPunct="0"/>
            <a:endParaRPr lang="nb-NO" sz="2400" smtClean="0">
              <a:solidFill>
                <a:prstClr val="black"/>
              </a:solidFill>
            </a:endParaRPr>
          </a:p>
        </p:txBody>
      </p:sp>
      <p:sp>
        <p:nvSpPr>
          <p:cNvPr id="63493" name="Rectangle 4"/>
          <p:cNvSpPr>
            <a:spLocks noChangeArrowheads="1"/>
          </p:cNvSpPr>
          <p:nvPr/>
        </p:nvSpPr>
        <p:spPr bwMode="auto">
          <a:xfrm>
            <a:off x="0" y="0"/>
            <a:ext cx="29702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983" tIns="45491" rIns="90983" bIns="45491" anchor="ctr"/>
          <a:lstStyle/>
          <a:p>
            <a:pPr eaLnBrk="0" hangingPunct="0"/>
            <a:endParaRPr lang="nb-NO" sz="2400" smtClean="0">
              <a:solidFill>
                <a:prstClr val="black"/>
              </a:solidFill>
            </a:endParaRPr>
          </a:p>
        </p:txBody>
      </p:sp>
      <p:sp>
        <p:nvSpPr>
          <p:cNvPr id="63494" name="Rectangle 7"/>
          <p:cNvSpPr>
            <a:spLocks noGrp="1" noRot="1" noChangeAspect="1" noChangeArrowheads="1" noTextEdit="1"/>
          </p:cNvSpPr>
          <p:nvPr>
            <p:ph type="sldImg"/>
          </p:nvPr>
        </p:nvSpPr>
        <p:spPr>
          <a:ln/>
        </p:spPr>
      </p:sp>
      <p:sp>
        <p:nvSpPr>
          <p:cNvPr id="63495" name="Rectangle 8"/>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nb-NO" sz="900" dirty="0" smtClean="0"/>
              <a:t>AR  </a:t>
            </a:r>
            <a:r>
              <a:rPr lang="nb-NO" sz="900" dirty="0" err="1" smtClean="0"/>
              <a:t>patients</a:t>
            </a:r>
            <a:r>
              <a:rPr lang="nb-NO" sz="900" dirty="0" smtClean="0"/>
              <a:t> </a:t>
            </a:r>
            <a:r>
              <a:rPr lang="nb-NO" sz="900" dirty="0" err="1" smtClean="0"/>
              <a:t>are</a:t>
            </a:r>
            <a:r>
              <a:rPr lang="nb-NO" sz="900" dirty="0" smtClean="0"/>
              <a:t> </a:t>
            </a:r>
            <a:r>
              <a:rPr lang="nb-NO" sz="900" dirty="0" err="1" smtClean="0"/>
              <a:t>seldom</a:t>
            </a:r>
            <a:r>
              <a:rPr lang="nb-NO" sz="900" dirty="0" smtClean="0"/>
              <a:t> </a:t>
            </a:r>
            <a:r>
              <a:rPr lang="nb-NO" sz="900" dirty="0" err="1" smtClean="0"/>
              <a:t>monosensitized</a:t>
            </a:r>
            <a:endParaRPr lang="nb-NO" sz="900" dirty="0" smtClean="0"/>
          </a:p>
          <a:p>
            <a:pPr eaLnBrk="1" hangingPunct="1">
              <a:lnSpc>
                <a:spcPct val="90000"/>
              </a:lnSpc>
            </a:pPr>
            <a:r>
              <a:rPr lang="nb-NO" sz="900" dirty="0" err="1" smtClean="0"/>
              <a:t>They</a:t>
            </a:r>
            <a:r>
              <a:rPr lang="nb-NO" sz="900" dirty="0" smtClean="0"/>
              <a:t> </a:t>
            </a:r>
            <a:r>
              <a:rPr lang="nb-NO" sz="900" dirty="0" err="1" smtClean="0"/>
              <a:t>get</a:t>
            </a:r>
            <a:r>
              <a:rPr lang="nb-NO" sz="900" dirty="0" smtClean="0"/>
              <a:t> symptoms </a:t>
            </a:r>
            <a:r>
              <a:rPr lang="nb-NO" sz="900" dirty="0" err="1" smtClean="0"/>
              <a:t>when</a:t>
            </a:r>
            <a:r>
              <a:rPr lang="nb-NO" sz="900" dirty="0" smtClean="0"/>
              <a:t> </a:t>
            </a:r>
            <a:r>
              <a:rPr lang="nb-NO" sz="900" dirty="0" err="1" smtClean="0"/>
              <a:t>exposure</a:t>
            </a:r>
            <a:r>
              <a:rPr lang="nb-NO" sz="900" dirty="0" smtClean="0"/>
              <a:t> </a:t>
            </a:r>
            <a:r>
              <a:rPr lang="nb-NO" sz="900" smtClean="0"/>
              <a:t>load</a:t>
            </a:r>
          </a:p>
        </p:txBody>
      </p:sp>
    </p:spTree>
    <p:extLst>
      <p:ext uri="{BB962C8B-B14F-4D97-AF65-F5344CB8AC3E}">
        <p14:creationId xmlns:p14="http://schemas.microsoft.com/office/powerpoint/2010/main" xmlns="" val="212336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9900BE9-97E7-4361-BDE6-F4000F480D29}" type="slidenum">
              <a:rPr lang="en-US" sz="1200">
                <a:solidFill>
                  <a:prstClr val="black"/>
                </a:solidFill>
                <a:latin typeface="Times"/>
              </a:rPr>
              <a:pPr/>
              <a:t>21</a:t>
            </a:fld>
            <a:endParaRPr lang="en-US" sz="1200">
              <a:solidFill>
                <a:prstClr val="black"/>
              </a:solidFill>
              <a:latin typeface="Time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Title page option 1</a:t>
            </a:r>
          </a:p>
        </p:txBody>
      </p:sp>
    </p:spTree>
    <p:extLst>
      <p:ext uri="{BB962C8B-B14F-4D97-AF65-F5344CB8AC3E}">
        <p14:creationId xmlns:p14="http://schemas.microsoft.com/office/powerpoint/2010/main" xmlns="" val="82749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ETAC </a:t>
            </a:r>
            <a:r>
              <a:rPr lang="en-US" dirty="0" err="1" smtClean="0"/>
              <a:t>eraly</a:t>
            </a:r>
            <a:r>
              <a:rPr lang="en-US" dirty="0" smtClean="0"/>
              <a:t> treatment</a:t>
            </a:r>
            <a:r>
              <a:rPr lang="en-US" baseline="0" dirty="0" smtClean="0"/>
              <a:t> of the atopic child PAT Preventive allergy treatment CCAPPS Canadian childhood allergy primary prevention Study</a:t>
            </a:r>
            <a:endParaRPr lang="en-US" dirty="0"/>
          </a:p>
        </p:txBody>
      </p:sp>
      <p:sp>
        <p:nvSpPr>
          <p:cNvPr id="4" name="Plassholder for lysbildenummer 3"/>
          <p:cNvSpPr>
            <a:spLocks noGrp="1"/>
          </p:cNvSpPr>
          <p:nvPr>
            <p:ph type="sldNum" sz="quarter" idx="10"/>
          </p:nvPr>
        </p:nvSpPr>
        <p:spPr/>
        <p:txBody>
          <a:bodyPr/>
          <a:lstStyle/>
          <a:p>
            <a:fld id="{13089F7E-8575-4C26-AE34-6D5FE2771D29}" type="slidenum">
              <a:rPr lang="nb-NO" smtClean="0"/>
              <a:pPr/>
              <a:t>24</a:t>
            </a:fld>
            <a:endParaRPr lang="nb-NO"/>
          </a:p>
        </p:txBody>
      </p:sp>
    </p:spTree>
    <p:extLst>
      <p:ext uri="{BB962C8B-B14F-4D97-AF65-F5344CB8AC3E}">
        <p14:creationId xmlns:p14="http://schemas.microsoft.com/office/powerpoint/2010/main" xmlns="" val="315814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4567" eaLnBrk="0" hangingPunct="0">
              <a:defRPr sz="1200">
                <a:solidFill>
                  <a:schemeClr val="tx1"/>
                </a:solidFill>
                <a:latin typeface="Arial" charset="0"/>
              </a:defRPr>
            </a:lvl1pPr>
            <a:lvl2pPr marL="739235" indent="-284321" defTabSz="914567" eaLnBrk="0" hangingPunct="0">
              <a:defRPr sz="1200">
                <a:solidFill>
                  <a:schemeClr val="tx1"/>
                </a:solidFill>
                <a:latin typeface="Arial" charset="0"/>
              </a:defRPr>
            </a:lvl2pPr>
            <a:lvl3pPr marL="1137285" indent="-227457" defTabSz="914567" eaLnBrk="0" hangingPunct="0">
              <a:defRPr sz="1200">
                <a:solidFill>
                  <a:schemeClr val="tx1"/>
                </a:solidFill>
                <a:latin typeface="Arial" charset="0"/>
              </a:defRPr>
            </a:lvl3pPr>
            <a:lvl4pPr marL="1592199" indent="-227457" defTabSz="914567" eaLnBrk="0" hangingPunct="0">
              <a:defRPr sz="1200">
                <a:solidFill>
                  <a:schemeClr val="tx1"/>
                </a:solidFill>
                <a:latin typeface="Arial" charset="0"/>
              </a:defRPr>
            </a:lvl4pPr>
            <a:lvl5pPr marL="2047113" indent="-227457" defTabSz="914567" eaLnBrk="0" hangingPunct="0">
              <a:defRPr sz="1200">
                <a:solidFill>
                  <a:schemeClr val="tx1"/>
                </a:solidFill>
                <a:latin typeface="Arial" charset="0"/>
              </a:defRPr>
            </a:lvl5pPr>
            <a:lvl6pPr marL="2502027" indent="-227457" defTabSz="914567" eaLnBrk="0" fontAlgn="base" hangingPunct="0">
              <a:spcBef>
                <a:spcPct val="0"/>
              </a:spcBef>
              <a:spcAft>
                <a:spcPct val="0"/>
              </a:spcAft>
              <a:defRPr sz="1200">
                <a:solidFill>
                  <a:schemeClr val="tx1"/>
                </a:solidFill>
                <a:latin typeface="Arial" charset="0"/>
              </a:defRPr>
            </a:lvl6pPr>
            <a:lvl7pPr marL="2956941" indent="-227457" defTabSz="914567" eaLnBrk="0" fontAlgn="base" hangingPunct="0">
              <a:spcBef>
                <a:spcPct val="0"/>
              </a:spcBef>
              <a:spcAft>
                <a:spcPct val="0"/>
              </a:spcAft>
              <a:defRPr sz="1200">
                <a:solidFill>
                  <a:schemeClr val="tx1"/>
                </a:solidFill>
                <a:latin typeface="Arial" charset="0"/>
              </a:defRPr>
            </a:lvl7pPr>
            <a:lvl8pPr marL="3411855" indent="-227457" defTabSz="914567" eaLnBrk="0" fontAlgn="base" hangingPunct="0">
              <a:spcBef>
                <a:spcPct val="0"/>
              </a:spcBef>
              <a:spcAft>
                <a:spcPct val="0"/>
              </a:spcAft>
              <a:defRPr sz="1200">
                <a:solidFill>
                  <a:schemeClr val="tx1"/>
                </a:solidFill>
                <a:latin typeface="Arial" charset="0"/>
              </a:defRPr>
            </a:lvl8pPr>
            <a:lvl9pPr marL="3866769" indent="-227457" defTabSz="914567" eaLnBrk="0" fontAlgn="base" hangingPunct="0">
              <a:spcBef>
                <a:spcPct val="0"/>
              </a:spcBef>
              <a:spcAft>
                <a:spcPct val="0"/>
              </a:spcAft>
              <a:defRPr sz="1200">
                <a:solidFill>
                  <a:schemeClr val="tx1"/>
                </a:solidFill>
                <a:latin typeface="Arial" charset="0"/>
              </a:defRPr>
            </a:lvl9pPr>
          </a:lstStyle>
          <a:p>
            <a:pPr eaLnBrk="1" hangingPunct="1"/>
            <a:fld id="{E0284756-D1C0-45A4-8F72-9F68C3E12F9C}" type="slidenum">
              <a:rPr lang="en-US" smtClean="0"/>
              <a:pPr eaLnBrk="1" hangingPunct="1"/>
              <a:t>32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marL="227457" indent="-227457">
              <a:buFontTx/>
              <a:buChar char="•"/>
            </a:pPr>
            <a:r>
              <a:rPr lang="en-US" dirty="0" smtClean="0"/>
              <a:t>Non-allergic rhinitis, sinusitis, and allergic rhinitis present with similar symptoms. A definitive diagnosis of URD is difficult without objective evidence. In fact, studies show that primary care physicians correctly diagnose allergies only 50% of the time using history and physical (H&amp;P) alone.</a:t>
            </a:r>
            <a:r>
              <a:rPr lang="en-US" baseline="30000" dirty="0" smtClean="0"/>
              <a:t>1</a:t>
            </a:r>
            <a:endParaRPr lang="en-US" dirty="0" smtClean="0"/>
          </a:p>
          <a:p>
            <a:pPr marL="227457" indent="-227457">
              <a:buFontTx/>
              <a:buChar char="•"/>
            </a:pPr>
            <a:r>
              <a:rPr lang="en-US" dirty="0" smtClean="0"/>
              <a:t>The most persuasive reason for testing? Diagnostic test results may affect how you manage your patient. Treatment options for atopic and non-atopic patients are different, and you can’t select an effective treatment without a definitive diagnosis. Right now, you may be prescribing antihistamines, but they won’t work if the patient is not allergic. </a:t>
            </a:r>
          </a:p>
          <a:p>
            <a:pPr marL="227457" indent="-227457">
              <a:buFontTx/>
              <a:buChar char="•"/>
            </a:pPr>
            <a:r>
              <a:rPr lang="en-US" dirty="0" smtClean="0"/>
              <a:t>Specific </a:t>
            </a:r>
            <a:r>
              <a:rPr lang="en-US" dirty="0" err="1" smtClean="0"/>
              <a:t>IgE</a:t>
            </a:r>
            <a:r>
              <a:rPr lang="en-US" dirty="0" smtClean="0"/>
              <a:t> testing will definitively rule in or rule out </a:t>
            </a:r>
            <a:r>
              <a:rPr lang="en-US" dirty="0" err="1" smtClean="0"/>
              <a:t>atopy</a:t>
            </a:r>
            <a:r>
              <a:rPr lang="en-US" dirty="0" smtClean="0"/>
              <a:t> (allergy) as a cause of nasal symptoms.</a:t>
            </a:r>
          </a:p>
          <a:p>
            <a:pPr marL="227457" indent="-227457">
              <a:buFontTx/>
              <a:buChar char="•"/>
            </a:pPr>
            <a:r>
              <a:rPr lang="en-US" dirty="0" smtClean="0"/>
              <a:t>If your patient is allergic, testing can identify the specific offending allergens so you can counsel for avoidance and prescribe antihistamines with the confidence that they will truly target the underlying etiology. </a:t>
            </a:r>
          </a:p>
          <a:p>
            <a:pPr marL="227457" indent="-227457">
              <a:buFontTx/>
              <a:buChar char="•"/>
            </a:pPr>
            <a:r>
              <a:rPr lang="en-US" dirty="0" smtClean="0"/>
              <a:t>If there is no </a:t>
            </a:r>
            <a:r>
              <a:rPr lang="en-US" dirty="0" err="1" smtClean="0"/>
              <a:t>atopy</a:t>
            </a:r>
            <a:r>
              <a:rPr lang="en-US" dirty="0" smtClean="0"/>
              <a:t>, you will then be able to focus your evaluation on other </a:t>
            </a:r>
            <a:r>
              <a:rPr lang="en-US" dirty="0" err="1" smtClean="0"/>
              <a:t>possibile</a:t>
            </a:r>
            <a:r>
              <a:rPr lang="en-US" dirty="0" smtClean="0"/>
              <a:t> non-allergic etiologies and select appropriate, effective treatments.  </a:t>
            </a:r>
          </a:p>
          <a:p>
            <a:pPr marL="227457" indent="-227457"/>
            <a:endParaRPr lang="en-US" sz="1300" dirty="0"/>
          </a:p>
          <a:p>
            <a:pPr marL="227457" indent="-227457">
              <a:buFontTx/>
              <a:buAutoNum type="arabicPeriod"/>
            </a:pPr>
            <a:r>
              <a:rPr lang="en-US" sz="900" dirty="0" err="1"/>
              <a:t>Homburger</a:t>
            </a:r>
            <a:r>
              <a:rPr lang="en-US" sz="900" dirty="0"/>
              <a:t> HA. </a:t>
            </a:r>
            <a:r>
              <a:rPr lang="en-US" sz="900" i="1" dirty="0"/>
              <a:t>Arch </a:t>
            </a:r>
            <a:r>
              <a:rPr lang="en-US" sz="900" i="1" dirty="0" err="1"/>
              <a:t>Pathol</a:t>
            </a:r>
            <a:r>
              <a:rPr lang="en-US" sz="900" i="1" dirty="0"/>
              <a:t> Lab Med.</a:t>
            </a:r>
            <a:r>
              <a:rPr lang="en-US" sz="900" dirty="0"/>
              <a:t> 2004;128:1028-1031.</a:t>
            </a:r>
          </a:p>
        </p:txBody>
      </p:sp>
    </p:spTree>
    <p:extLst>
      <p:ext uri="{BB962C8B-B14F-4D97-AF65-F5344CB8AC3E}">
        <p14:creationId xmlns:p14="http://schemas.microsoft.com/office/powerpoint/2010/main" xmlns="" val="340220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14567" eaLnBrk="0" hangingPunct="0">
              <a:defRPr sz="1200">
                <a:solidFill>
                  <a:schemeClr val="tx1"/>
                </a:solidFill>
                <a:latin typeface="Arial" charset="0"/>
              </a:defRPr>
            </a:lvl1pPr>
            <a:lvl2pPr marL="739235" indent="-284321" defTabSz="914567" eaLnBrk="0" hangingPunct="0">
              <a:defRPr sz="1200">
                <a:solidFill>
                  <a:schemeClr val="tx1"/>
                </a:solidFill>
                <a:latin typeface="Arial" charset="0"/>
              </a:defRPr>
            </a:lvl2pPr>
            <a:lvl3pPr marL="1137285" indent="-227457" defTabSz="914567" eaLnBrk="0" hangingPunct="0">
              <a:defRPr sz="1200">
                <a:solidFill>
                  <a:schemeClr val="tx1"/>
                </a:solidFill>
                <a:latin typeface="Arial" charset="0"/>
              </a:defRPr>
            </a:lvl3pPr>
            <a:lvl4pPr marL="1592199" indent="-227457" defTabSz="914567" eaLnBrk="0" hangingPunct="0">
              <a:defRPr sz="1200">
                <a:solidFill>
                  <a:schemeClr val="tx1"/>
                </a:solidFill>
                <a:latin typeface="Arial" charset="0"/>
              </a:defRPr>
            </a:lvl4pPr>
            <a:lvl5pPr marL="2047113" indent="-227457" defTabSz="914567" eaLnBrk="0" hangingPunct="0">
              <a:defRPr sz="1200">
                <a:solidFill>
                  <a:schemeClr val="tx1"/>
                </a:solidFill>
                <a:latin typeface="Arial" charset="0"/>
              </a:defRPr>
            </a:lvl5pPr>
            <a:lvl6pPr marL="2502027" indent="-227457" defTabSz="914567" eaLnBrk="0" fontAlgn="base" hangingPunct="0">
              <a:spcBef>
                <a:spcPct val="0"/>
              </a:spcBef>
              <a:spcAft>
                <a:spcPct val="0"/>
              </a:spcAft>
              <a:defRPr sz="1200">
                <a:solidFill>
                  <a:schemeClr val="tx1"/>
                </a:solidFill>
                <a:latin typeface="Arial" charset="0"/>
              </a:defRPr>
            </a:lvl6pPr>
            <a:lvl7pPr marL="2956941" indent="-227457" defTabSz="914567" eaLnBrk="0" fontAlgn="base" hangingPunct="0">
              <a:spcBef>
                <a:spcPct val="0"/>
              </a:spcBef>
              <a:spcAft>
                <a:spcPct val="0"/>
              </a:spcAft>
              <a:defRPr sz="1200">
                <a:solidFill>
                  <a:schemeClr val="tx1"/>
                </a:solidFill>
                <a:latin typeface="Arial" charset="0"/>
              </a:defRPr>
            </a:lvl7pPr>
            <a:lvl8pPr marL="3411855" indent="-227457" defTabSz="914567" eaLnBrk="0" fontAlgn="base" hangingPunct="0">
              <a:spcBef>
                <a:spcPct val="0"/>
              </a:spcBef>
              <a:spcAft>
                <a:spcPct val="0"/>
              </a:spcAft>
              <a:defRPr sz="1200">
                <a:solidFill>
                  <a:schemeClr val="tx1"/>
                </a:solidFill>
                <a:latin typeface="Arial" charset="0"/>
              </a:defRPr>
            </a:lvl8pPr>
            <a:lvl9pPr marL="3866769" indent="-227457" defTabSz="914567" eaLnBrk="0" fontAlgn="base" hangingPunct="0">
              <a:spcBef>
                <a:spcPct val="0"/>
              </a:spcBef>
              <a:spcAft>
                <a:spcPct val="0"/>
              </a:spcAft>
              <a:defRPr sz="1200">
                <a:solidFill>
                  <a:schemeClr val="tx1"/>
                </a:solidFill>
                <a:latin typeface="Arial" charset="0"/>
              </a:defRPr>
            </a:lvl9pPr>
          </a:lstStyle>
          <a:p>
            <a:pPr eaLnBrk="1" hangingPunct="1"/>
            <a:fld id="{4EB69EB9-5D19-4A21-8FBB-DD1C698CAC9B}" type="slidenum">
              <a:rPr lang="en-US" smtClean="0"/>
              <a:pPr eaLnBrk="1" hangingPunct="1"/>
              <a:t>37</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3875" y="4343598"/>
            <a:ext cx="5252801" cy="4114405"/>
          </a:xfrm>
          <a:noFill/>
        </p:spPr>
        <p:txBody>
          <a:bodyPr/>
          <a:lstStyle/>
          <a:p>
            <a:pPr marL="227457" indent="-227457">
              <a:lnSpc>
                <a:spcPct val="95000"/>
              </a:lnSpc>
              <a:spcBef>
                <a:spcPct val="35000"/>
              </a:spcBef>
              <a:buFontTx/>
              <a:buChar char="•"/>
            </a:pPr>
            <a:r>
              <a:rPr lang="en-US" smtClean="0"/>
              <a:t>CAP RAST offers primary care clinicians an exceedingly valuable and relatively convenient tool for use in your daily management of common illnesses and allergy-like symptoms.</a:t>
            </a:r>
          </a:p>
          <a:p>
            <a:pPr marL="227457" indent="-227457">
              <a:lnSpc>
                <a:spcPct val="95000"/>
              </a:lnSpc>
              <a:spcBef>
                <a:spcPct val="35000"/>
              </a:spcBef>
              <a:buFontTx/>
              <a:buChar char="•"/>
            </a:pPr>
            <a:r>
              <a:rPr lang="en-US" smtClean="0"/>
              <a:t>It’s an FDA-cleared quantitative measure of specific IgE.</a:t>
            </a:r>
          </a:p>
          <a:p>
            <a:pPr marL="227457" indent="-227457">
              <a:lnSpc>
                <a:spcPct val="95000"/>
              </a:lnSpc>
              <a:spcBef>
                <a:spcPct val="35000"/>
              </a:spcBef>
              <a:buFontTx/>
              <a:buChar char="•"/>
            </a:pPr>
            <a:r>
              <a:rPr lang="en-US" smtClean="0"/>
              <a:t>Unlike skin prick testing, CAP RAST requires only a single blood draw.</a:t>
            </a:r>
          </a:p>
          <a:p>
            <a:pPr marL="227457" indent="-227457">
              <a:lnSpc>
                <a:spcPct val="95000"/>
              </a:lnSpc>
              <a:spcBef>
                <a:spcPct val="35000"/>
              </a:spcBef>
              <a:buFontTx/>
              <a:buChar char="•"/>
            </a:pPr>
            <a:r>
              <a:rPr lang="en-US" smtClean="0"/>
              <a:t>CAP RAST is covered under most insurance plans.</a:t>
            </a:r>
          </a:p>
          <a:p>
            <a:pPr marL="227457" indent="-227457">
              <a:lnSpc>
                <a:spcPct val="95000"/>
              </a:lnSpc>
              <a:spcBef>
                <a:spcPct val="35000"/>
              </a:spcBef>
              <a:buFontTx/>
              <a:buChar char="•"/>
            </a:pPr>
            <a:r>
              <a:rPr lang="en-US" smtClean="0"/>
              <a:t>It offers accuracy superior to RAST</a:t>
            </a:r>
            <a:r>
              <a:rPr lang="en-US" baseline="40000" smtClean="0"/>
              <a:t>TM1</a:t>
            </a:r>
            <a:r>
              <a:rPr lang="en-US" smtClean="0"/>
              <a:t>, which is very important: despite what you’ve been told about previous </a:t>
            </a:r>
            <a:r>
              <a:rPr lang="en-US" i="1" smtClean="0"/>
              <a:t>in vitro</a:t>
            </a:r>
            <a:r>
              <a:rPr lang="en-US" smtClean="0"/>
              <a:t> allergy test modalities and their shortcomings, CAP RAST is NOT RAST, but several generations beyond. Its enhanced accuracy and sensitivity is consistently reproducible lab to lab,</a:t>
            </a:r>
            <a:r>
              <a:rPr lang="en-US" baseline="30000" smtClean="0"/>
              <a:t>2</a:t>
            </a:r>
            <a:r>
              <a:rPr lang="en-US" smtClean="0"/>
              <a:t> and evidence presented in more than 2,000 peer-reviewed scientific publications has established CAP RAST as the </a:t>
            </a:r>
            <a:r>
              <a:rPr lang="en-US" i="1" smtClean="0"/>
              <a:t>de facto</a:t>
            </a:r>
            <a:r>
              <a:rPr lang="en-US" smtClean="0"/>
              <a:t> standard for </a:t>
            </a:r>
            <a:r>
              <a:rPr lang="en-US" i="1" smtClean="0"/>
              <a:t>in vitro</a:t>
            </a:r>
            <a:r>
              <a:rPr lang="en-US" smtClean="0"/>
              <a:t> allergy testing.</a:t>
            </a:r>
            <a:r>
              <a:rPr lang="en-US" baseline="30000" smtClean="0"/>
              <a:t>3</a:t>
            </a:r>
            <a:endParaRPr lang="en-US" smtClean="0"/>
          </a:p>
          <a:p>
            <a:pPr marL="227457" indent="-227457">
              <a:lnSpc>
                <a:spcPct val="95000"/>
              </a:lnSpc>
              <a:spcBef>
                <a:spcPct val="35000"/>
              </a:spcBef>
              <a:buFontTx/>
              <a:buChar char="•"/>
            </a:pPr>
            <a:r>
              <a:rPr lang="en-US" smtClean="0"/>
              <a:t>In fact,</a:t>
            </a:r>
            <a:r>
              <a:rPr lang="en-US" i="1" smtClean="0"/>
              <a:t> in vitro</a:t>
            </a:r>
            <a:r>
              <a:rPr lang="en-US" smtClean="0"/>
              <a:t> blood testing and skin prick testing (SPT) are now viewed as interchangeable.</a:t>
            </a:r>
            <a:r>
              <a:rPr lang="en-US" baseline="40000" smtClean="0"/>
              <a:t>4 </a:t>
            </a:r>
            <a:r>
              <a:rPr lang="en-US" b="1" smtClean="0"/>
              <a:t>(Hidden slide available here.)</a:t>
            </a:r>
            <a:endParaRPr lang="en-US" baseline="40000" smtClean="0"/>
          </a:p>
          <a:p>
            <a:pPr marL="227457" indent="-227457">
              <a:lnSpc>
                <a:spcPct val="95000"/>
              </a:lnSpc>
              <a:spcBef>
                <a:spcPct val="35000"/>
              </a:spcBef>
              <a:buFontTx/>
              <a:buChar char="•"/>
            </a:pPr>
            <a:r>
              <a:rPr lang="en-US" smtClean="0"/>
              <a:t>CAP RAST is available throughout the nation from clinical laboratories including Quest Diagnostics.</a:t>
            </a:r>
          </a:p>
          <a:p>
            <a:pPr marL="227457" indent="-227457">
              <a:lnSpc>
                <a:spcPct val="95000"/>
              </a:lnSpc>
              <a:spcBef>
                <a:spcPct val="35000"/>
              </a:spcBef>
            </a:pPr>
            <a:endParaRPr lang="en-US" sz="800"/>
          </a:p>
          <a:p>
            <a:pPr marL="227457" indent="-227457">
              <a:lnSpc>
                <a:spcPct val="95000"/>
              </a:lnSpc>
              <a:spcBef>
                <a:spcPct val="35000"/>
              </a:spcBef>
              <a:buClr>
                <a:schemeClr val="tx1"/>
              </a:buClr>
              <a:buFontTx/>
              <a:buAutoNum type="arabicPeriod"/>
            </a:pPr>
            <a:r>
              <a:rPr lang="en-US" sz="900"/>
              <a:t>Williams PB, et al. </a:t>
            </a:r>
            <a:r>
              <a:rPr lang="en-US" sz="900" i="1"/>
              <a:t>J Allergy Clin Immunol</a:t>
            </a:r>
            <a:r>
              <a:rPr lang="en-US" sz="900"/>
              <a:t>. 2000;105:1221-1230.</a:t>
            </a:r>
          </a:p>
          <a:p>
            <a:pPr marL="227457" indent="-227457">
              <a:lnSpc>
                <a:spcPct val="95000"/>
              </a:lnSpc>
              <a:spcBef>
                <a:spcPct val="35000"/>
              </a:spcBef>
              <a:buClr>
                <a:schemeClr val="tx1"/>
              </a:buClr>
              <a:buFontTx/>
              <a:buAutoNum type="arabicPeriod"/>
            </a:pPr>
            <a:r>
              <a:rPr lang="en-US" sz="900"/>
              <a:t>Szeinbach SL, et al. </a:t>
            </a:r>
            <a:r>
              <a:rPr lang="en-US" sz="900" i="1"/>
              <a:t>Ann Allergy Asthma Immunol</a:t>
            </a:r>
            <a:r>
              <a:rPr lang="en-US" sz="900"/>
              <a:t>. 2001;86:373-381.</a:t>
            </a:r>
          </a:p>
          <a:p>
            <a:pPr marL="227457" indent="-227457">
              <a:lnSpc>
                <a:spcPct val="95000"/>
              </a:lnSpc>
              <a:spcBef>
                <a:spcPct val="35000"/>
              </a:spcBef>
              <a:buClr>
                <a:schemeClr val="tx1"/>
              </a:buClr>
              <a:buFontTx/>
              <a:buAutoNum type="arabicPeriod"/>
            </a:pPr>
            <a:r>
              <a:rPr lang="en-US" sz="900"/>
              <a:t>Johansson SGO. </a:t>
            </a:r>
            <a:r>
              <a:rPr lang="en-US" sz="900" i="1"/>
              <a:t>Expert Rev Mol Diagn</a:t>
            </a:r>
            <a:r>
              <a:rPr lang="en-US" sz="900"/>
              <a:t>. 2004;4:273-279.</a:t>
            </a:r>
          </a:p>
          <a:p>
            <a:pPr marL="227457" indent="-227457">
              <a:lnSpc>
                <a:spcPct val="95000"/>
              </a:lnSpc>
              <a:spcBef>
                <a:spcPct val="35000"/>
              </a:spcBef>
              <a:buClr>
                <a:schemeClr val="tx1"/>
              </a:buClr>
              <a:buFontTx/>
              <a:buAutoNum type="arabicPeriod"/>
            </a:pPr>
            <a:r>
              <a:rPr lang="en-US" sz="900"/>
              <a:t>Hamilton RG. In: </a:t>
            </a:r>
            <a:r>
              <a:rPr lang="en-US" sz="900" i="1"/>
              <a:t>Pediatric Allergy: Principles and Practice</a:t>
            </a:r>
            <a:r>
              <a:rPr lang="en-US" sz="900"/>
              <a:t>. Mosby-Year Book, Inc; 2003:233-242.</a:t>
            </a:r>
          </a:p>
        </p:txBody>
      </p:sp>
    </p:spTree>
    <p:extLst>
      <p:ext uri="{BB962C8B-B14F-4D97-AF65-F5344CB8AC3E}">
        <p14:creationId xmlns:p14="http://schemas.microsoft.com/office/powerpoint/2010/main" xmlns="" val="36284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EE517AF-B878-4BC3-B292-08A34D77F2DE}" type="datetimeFigureOut">
              <a:rPr lang="en-US"/>
              <a:pPr>
                <a:defRPr/>
              </a:pPr>
              <a:t>10/27/2019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470D89-631B-49E6-8EDA-BFE37DFE908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662914C-0D0F-4A6F-8C1B-909ADEDA288B}" type="datetimeFigureOut">
              <a:rPr lang="en-US"/>
              <a:pPr>
                <a:defRPr/>
              </a:pPr>
              <a:t>10/27/2019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4048EBB-DE1B-4A8E-B3D6-E011417EBD0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E09B36-A2F9-4C7F-AB38-6355FB5729AA}" type="datetimeFigureOut">
              <a:rPr lang="en-US"/>
              <a:pPr>
                <a:defRPr/>
              </a:pPr>
              <a:t>10/27/2019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404B94A-95C9-4BDB-9704-1A431E31CFB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ABB501-DE97-412A-AEC9-C10920ED9A3A}" type="datetimeFigureOut">
              <a:rPr lang="en-US"/>
              <a:pPr>
                <a:defRPr/>
              </a:pPr>
              <a:t>10/27/2019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F4ECDB-0B86-427E-9085-DDEA2DBB1ED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6054725"/>
            <a:ext cx="9144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6"/>
          <p:cNvSpPr>
            <a:spLocks noChangeArrowheads="1"/>
          </p:cNvSpPr>
          <p:nvPr/>
        </p:nvSpPr>
        <p:spPr bwMode="auto">
          <a:xfrm>
            <a:off x="152400" y="6567488"/>
            <a:ext cx="158273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6054725"/>
            <a:ext cx="9144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9"/>
          <p:cNvSpPr>
            <a:spLocks noChangeArrowheads="1"/>
          </p:cNvSpPr>
          <p:nvPr/>
        </p:nvSpPr>
        <p:spPr bwMode="auto">
          <a:xfrm>
            <a:off x="152400" y="6567488"/>
            <a:ext cx="158273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pic>
        <p:nvPicPr>
          <p:cNvPr id="10" name="Picture 10"/>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6054725"/>
            <a:ext cx="9144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2"/>
          <p:cNvSpPr>
            <a:spLocks noChangeArrowheads="1"/>
          </p:cNvSpPr>
          <p:nvPr userDrawn="1"/>
        </p:nvSpPr>
        <p:spPr bwMode="auto">
          <a:xfrm>
            <a:off x="152400" y="6567488"/>
            <a:ext cx="158273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sp>
        <p:nvSpPr>
          <p:cNvPr id="89091" name="Rectangle 3"/>
          <p:cNvSpPr>
            <a:spLocks noGrp="1" noChangeArrowheads="1"/>
          </p:cNvSpPr>
          <p:nvPr>
            <p:ph type="ctrTitle"/>
          </p:nvPr>
        </p:nvSpPr>
        <p:spPr>
          <a:xfrm>
            <a:off x="685800" y="4191000"/>
            <a:ext cx="7772400" cy="762000"/>
          </a:xfrm>
        </p:spPr>
        <p:txBody>
          <a:bodyPr/>
          <a:lstStyle>
            <a:lvl1pPr>
              <a:defRPr/>
            </a:lvl1pPr>
          </a:lstStyle>
          <a:p>
            <a:r>
              <a:rPr lang="en-US"/>
              <a:t>Click to edit Master title style</a:t>
            </a:r>
          </a:p>
        </p:txBody>
      </p:sp>
      <p:sp>
        <p:nvSpPr>
          <p:cNvPr id="89092" name="Rectangle 4"/>
          <p:cNvSpPr>
            <a:spLocks noGrp="1" noChangeArrowheads="1"/>
          </p:cNvSpPr>
          <p:nvPr>
            <p:ph type="subTitle" idx="1"/>
          </p:nvPr>
        </p:nvSpPr>
        <p:spPr>
          <a:xfrm>
            <a:off x="685800" y="4953000"/>
            <a:ext cx="6400800" cy="609600"/>
          </a:xfrm>
        </p:spPr>
        <p:txBody>
          <a:bodyPr/>
          <a:lstStyle>
            <a:lvl1pPr marL="0" indent="0" algn="ctr">
              <a:buFont typeface="Times"/>
              <a:buNone/>
              <a:defRPr/>
            </a:lvl1pPr>
          </a:lstStyle>
          <a:p>
            <a:r>
              <a:rPr lang="en-US"/>
              <a:t>Click to edit Master subtitle style</a:t>
            </a:r>
          </a:p>
        </p:txBody>
      </p:sp>
    </p:spTree>
    <p:extLst>
      <p:ext uri="{BB962C8B-B14F-4D97-AF65-F5344CB8AC3E}">
        <p14:creationId xmlns:p14="http://schemas.microsoft.com/office/powerpoint/2010/main" xmlns="" val="1512745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3836937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015526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3756866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1919039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extLst>
      <p:ext uri="{BB962C8B-B14F-4D97-AF65-F5344CB8AC3E}">
        <p14:creationId xmlns:p14="http://schemas.microsoft.com/office/powerpoint/2010/main" xmlns="" val="1659904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962820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6DC1AD-F1AE-4A31-BDA2-2B1F5459E243}" type="datetimeFigureOut">
              <a:rPr lang="en-US"/>
              <a:pPr>
                <a:defRPr/>
              </a:pPr>
              <a:t>10/27/2019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B75B2C-C873-40AF-99FD-E59C636A4451}"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99342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267081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1906671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1266536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6054725"/>
            <a:ext cx="9144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6"/>
          <p:cNvSpPr>
            <a:spLocks noChangeArrowheads="1"/>
          </p:cNvSpPr>
          <p:nvPr userDrawn="1"/>
        </p:nvSpPr>
        <p:spPr bwMode="auto">
          <a:xfrm>
            <a:off x="152400" y="6567488"/>
            <a:ext cx="158273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extLst>
      <p:ext uri="{BB962C8B-B14F-4D97-AF65-F5344CB8AC3E}">
        <p14:creationId xmlns:p14="http://schemas.microsoft.com/office/powerpoint/2010/main" xmlns="" val="3634038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3958291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847853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2568864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570628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extLst>
      <p:ext uri="{BB962C8B-B14F-4D97-AF65-F5344CB8AC3E}">
        <p14:creationId xmlns:p14="http://schemas.microsoft.com/office/powerpoint/2010/main" xmlns="" val="354209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B9FE05E-4532-47BF-936C-F84A785BE1F7}" type="datetimeFigureOut">
              <a:rPr lang="en-US"/>
              <a:pPr>
                <a:defRPr/>
              </a:pPr>
              <a:t>10/27/2019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41D5ED8-4708-4D67-9033-B3C6D3A05B73}"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49138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84740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59371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3483118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2896064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6054725"/>
            <a:ext cx="9144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6"/>
          <p:cNvSpPr>
            <a:spLocks noChangeArrowheads="1"/>
          </p:cNvSpPr>
          <p:nvPr userDrawn="1"/>
        </p:nvSpPr>
        <p:spPr bwMode="auto">
          <a:xfrm>
            <a:off x="152400" y="6567488"/>
            <a:ext cx="158273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Svein Høegh Henrichsen</a:t>
            </a:r>
          </a:p>
        </p:txBody>
      </p:sp>
      <p:pic>
        <p:nvPicPr>
          <p:cNvPr id="7" name="Picture 5" descr="Universitetet i Oslos logo"/>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854700" y="6115050"/>
            <a:ext cx="219075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extLst>
      <p:ext uri="{BB962C8B-B14F-4D97-AF65-F5344CB8AC3E}">
        <p14:creationId xmlns:p14="http://schemas.microsoft.com/office/powerpoint/2010/main" xmlns="" val="895959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1">
        <a:schemeClr val="bg1"/>
      </p:bgRef>
    </p:bg>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77200" y="333375"/>
            <a:ext cx="9144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userDrawn="1"/>
        </p:nvSpPr>
        <p:spPr bwMode="auto">
          <a:xfrm>
            <a:off x="-20638" y="6642100"/>
            <a:ext cx="9351963" cy="2159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         Svein Høegh Henrichsen Norwegian College of General Practitionners Working Group on Respiratory Diseases</a:t>
            </a:r>
          </a:p>
        </p:txBody>
      </p:sp>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54273344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xmlns="" val="1813771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01687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33066578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602A32E-49E1-4FED-8ADB-9992F27A99E6}" type="datetimeFigureOut">
              <a:rPr lang="en-US"/>
              <a:pPr>
                <a:defRPr/>
              </a:pPr>
              <a:t>10/27/2019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3EB8C11-7006-449F-BB1F-25EDE7D8CA7D}"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2086248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extLst>
      <p:ext uri="{BB962C8B-B14F-4D97-AF65-F5344CB8AC3E}">
        <p14:creationId xmlns:p14="http://schemas.microsoft.com/office/powerpoint/2010/main" xmlns="" val="1547483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6811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020814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49956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587660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1125503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685800" y="6248400"/>
            <a:ext cx="1905000" cy="457200"/>
          </a:xfrm>
          <a:prstGeom prst="rect">
            <a:avLst/>
          </a:prstGeom>
        </p:spPr>
        <p:txBody>
          <a:bodyPr/>
          <a:lstStyle>
            <a:lvl1pPr eaLnBrk="0" hangingPunct="0">
              <a:spcBef>
                <a:spcPct val="0"/>
              </a:spcBef>
              <a:buClrTx/>
              <a:buSzTx/>
              <a:buFontTx/>
              <a:buNone/>
              <a:defRPr sz="2400" b="0">
                <a:solidFill>
                  <a:srgbClr val="074B88"/>
                </a:solidFill>
                <a:latin typeface="Arial" pitchFamily="34" charset="0"/>
              </a:defRPr>
            </a:lvl1pPr>
          </a:lstStyle>
          <a:p>
            <a:pPr>
              <a:defRPr/>
            </a:pPr>
            <a:endParaRPr lang="en-GB"/>
          </a:p>
        </p:txBody>
      </p:sp>
      <p:sp>
        <p:nvSpPr>
          <p:cNvPr id="5" name="Plassholder for bunntekst 4"/>
          <p:cNvSpPr>
            <a:spLocks noGrp="1"/>
          </p:cNvSpPr>
          <p:nvPr>
            <p:ph type="ftr" sz="quarter" idx="11"/>
          </p:nvPr>
        </p:nvSpPr>
        <p:spPr>
          <a:xfrm>
            <a:off x="3124200" y="6248400"/>
            <a:ext cx="2895600" cy="457200"/>
          </a:xfrm>
          <a:prstGeom prst="rect">
            <a:avLst/>
          </a:prstGeom>
        </p:spPr>
        <p:txBody>
          <a:bodyPr/>
          <a:lstStyle>
            <a:lvl1pPr eaLnBrk="0" hangingPunct="0">
              <a:spcBef>
                <a:spcPct val="0"/>
              </a:spcBef>
              <a:buClrTx/>
              <a:buSzTx/>
              <a:buFontTx/>
              <a:buNone/>
              <a:defRPr sz="2400" b="0">
                <a:solidFill>
                  <a:srgbClr val="074B88"/>
                </a:solidFill>
                <a:latin typeface="Arial" pitchFamily="34" charset="0"/>
              </a:defRPr>
            </a:lvl1pPr>
          </a:lstStyle>
          <a:p>
            <a:pPr>
              <a:defRPr/>
            </a:pPr>
            <a:endParaRPr lang="en-GB"/>
          </a:p>
        </p:txBody>
      </p:sp>
      <p:sp>
        <p:nvSpPr>
          <p:cNvPr id="6" name="Plassholder for lysbildenummer 5"/>
          <p:cNvSpPr>
            <a:spLocks noGrp="1"/>
          </p:cNvSpPr>
          <p:nvPr>
            <p:ph type="sldNum" sz="quarter" idx="12"/>
          </p:nvPr>
        </p:nvSpPr>
        <p:spPr>
          <a:xfrm>
            <a:off x="6553200" y="6248400"/>
            <a:ext cx="1905000" cy="457200"/>
          </a:xfrm>
          <a:prstGeom prst="rect">
            <a:avLst/>
          </a:prstGeom>
        </p:spPr>
        <p:txBody>
          <a:bodyPr/>
          <a:lstStyle>
            <a:lvl1pPr eaLnBrk="0" hangingPunct="0">
              <a:spcBef>
                <a:spcPct val="0"/>
              </a:spcBef>
              <a:buClrTx/>
              <a:buSzTx/>
              <a:buFontTx/>
              <a:buNone/>
              <a:defRPr sz="2400" b="0">
                <a:solidFill>
                  <a:srgbClr val="074B88"/>
                </a:solidFill>
                <a:latin typeface="Arial" pitchFamily="34" charset="0"/>
              </a:defRPr>
            </a:lvl1pPr>
          </a:lstStyle>
          <a:p>
            <a:pPr>
              <a:defRPr/>
            </a:pPr>
            <a:fld id="{F002A308-442C-4C38-A967-5DF35E175D60}" type="slidenum">
              <a:rPr lang="en-GB"/>
              <a:pPr>
                <a:defRPr/>
              </a:pPr>
              <a:t>‹#›</a:t>
            </a:fld>
            <a:endParaRPr lang="en-GB"/>
          </a:p>
        </p:txBody>
      </p:sp>
    </p:spTree>
    <p:extLst>
      <p:ext uri="{BB962C8B-B14F-4D97-AF65-F5344CB8AC3E}">
        <p14:creationId xmlns:p14="http://schemas.microsoft.com/office/powerpoint/2010/main" xmlns="" val="3734428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28600" y="228600"/>
            <a:ext cx="8686800" cy="6096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228600" y="1143000"/>
            <a:ext cx="4267200" cy="47244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8200" y="1143000"/>
            <a:ext cx="4267200" cy="2286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8200" y="3581400"/>
            <a:ext cx="4267200" cy="2286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xmlns="" val="11262268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00" y="533400"/>
            <a:ext cx="7772400" cy="1143000"/>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546100" y="1971675"/>
            <a:ext cx="3810000"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508500" y="1971675"/>
            <a:ext cx="3810000"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7"/>
          <p:cNvSpPr>
            <a:spLocks noGrp="1" noChangeArrowheads="1"/>
          </p:cNvSpPr>
          <p:nvPr>
            <p:ph type="dt" sz="half" idx="10"/>
          </p:nvPr>
        </p:nvSpPr>
        <p:spPr>
          <a:xfrm>
            <a:off x="3581400" y="6008688"/>
            <a:ext cx="1752600" cy="457200"/>
          </a:xfrm>
          <a:prstGeom prst="rect">
            <a:avLst/>
          </a:prstGeom>
        </p:spPr>
        <p:txBody>
          <a:bodyPr/>
          <a:lstStyle>
            <a:lvl1pPr>
              <a:defRPr>
                <a:latin typeface="Arial" charset="0"/>
              </a:defRPr>
            </a:lvl1pPr>
          </a:lstStyle>
          <a:p>
            <a:pPr eaLnBrk="0" hangingPunct="0">
              <a:defRPr/>
            </a:pPr>
            <a:endParaRPr lang="nn-NO" sz="2400">
              <a:solidFill>
                <a:srgbClr val="074B88"/>
              </a:solidFill>
            </a:endParaRPr>
          </a:p>
        </p:txBody>
      </p:sp>
      <p:sp>
        <p:nvSpPr>
          <p:cNvPr id="6" name="Rectangle 108"/>
          <p:cNvSpPr>
            <a:spLocks noGrp="1" noChangeArrowheads="1"/>
          </p:cNvSpPr>
          <p:nvPr>
            <p:ph type="ftr" sz="quarter" idx="11"/>
          </p:nvPr>
        </p:nvSpPr>
        <p:spPr>
          <a:xfrm>
            <a:off x="533400" y="6013450"/>
            <a:ext cx="2895600" cy="457200"/>
          </a:xfrm>
          <a:prstGeom prst="rect">
            <a:avLst/>
          </a:prstGeom>
        </p:spPr>
        <p:txBody>
          <a:bodyPr/>
          <a:lstStyle>
            <a:lvl1pPr>
              <a:defRPr>
                <a:latin typeface="Arial" charset="0"/>
              </a:defRPr>
            </a:lvl1pPr>
          </a:lstStyle>
          <a:p>
            <a:pPr eaLnBrk="0" hangingPunct="0">
              <a:defRPr/>
            </a:pPr>
            <a:endParaRPr lang="nn-NO" sz="2400">
              <a:solidFill>
                <a:srgbClr val="074B88"/>
              </a:solidFill>
            </a:endParaRPr>
          </a:p>
        </p:txBody>
      </p:sp>
    </p:spTree>
    <p:extLst>
      <p:ext uri="{BB962C8B-B14F-4D97-AF65-F5344CB8AC3E}">
        <p14:creationId xmlns:p14="http://schemas.microsoft.com/office/powerpoint/2010/main" xmlns="" val="352603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EAD1A82-5109-441D-A5A6-41997444D425}" type="datetimeFigureOut">
              <a:rPr lang="en-US"/>
              <a:pPr>
                <a:defRPr/>
              </a:pPr>
              <a:t>10/27/2019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AEF218A-28E1-4AAB-88CA-932E05639333}"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228600" y="228600"/>
            <a:ext cx="8686800" cy="6096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228600" y="1143000"/>
            <a:ext cx="8686800" cy="4724400"/>
          </a:xfrm>
        </p:spPr>
        <p:txBody>
          <a:bodyPr/>
          <a:lstStyle/>
          <a:p>
            <a:pPr lvl="0"/>
            <a:endParaRPr lang="nb-NO" noProof="0" smtClean="0"/>
          </a:p>
        </p:txBody>
      </p:sp>
    </p:spTree>
    <p:extLst>
      <p:ext uri="{BB962C8B-B14F-4D97-AF65-F5344CB8AC3E}">
        <p14:creationId xmlns:p14="http://schemas.microsoft.com/office/powerpoint/2010/main" xmlns="" val="2641604970"/>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2057400" y="252413"/>
            <a:ext cx="6629400" cy="762000"/>
          </a:xfrm>
        </p:spPr>
        <p:txBody>
          <a:bodyPr/>
          <a:lstStyle/>
          <a:p>
            <a:r>
              <a:rPr lang="nb-NO" smtClean="0"/>
              <a:t>Klikk for å redigere tittelstil</a:t>
            </a:r>
            <a:endParaRPr lang="en-US"/>
          </a:p>
        </p:txBody>
      </p:sp>
      <p:sp>
        <p:nvSpPr>
          <p:cNvPr id="3" name="Plassholder for innhold 2"/>
          <p:cNvSpPr>
            <a:spLocks noGrp="1"/>
          </p:cNvSpPr>
          <p:nvPr>
            <p:ph sz="half" idx="1"/>
          </p:nvPr>
        </p:nvSpPr>
        <p:spPr>
          <a:xfrm>
            <a:off x="533400" y="1447800"/>
            <a:ext cx="4000500" cy="4648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tekst 3"/>
          <p:cNvSpPr>
            <a:spLocks noGrp="1"/>
          </p:cNvSpPr>
          <p:nvPr>
            <p:ph type="body" sz="half" idx="2"/>
          </p:nvPr>
        </p:nvSpPr>
        <p:spPr>
          <a:xfrm>
            <a:off x="4686300" y="1447800"/>
            <a:ext cx="4000500" cy="4648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lysbildenummer 4"/>
          <p:cNvSpPr>
            <a:spLocks noGrp="1"/>
          </p:cNvSpPr>
          <p:nvPr>
            <p:ph type="sldNum" sz="quarter" idx="10"/>
          </p:nvPr>
        </p:nvSpPr>
        <p:spPr>
          <a:xfrm>
            <a:off x="6781800" y="6477000"/>
            <a:ext cx="1905000" cy="228600"/>
          </a:xfrm>
          <a:prstGeom prst="rect">
            <a:avLst/>
          </a:prstGeom>
        </p:spPr>
        <p:txBody>
          <a:bodyPr/>
          <a:lstStyle>
            <a:lvl1pPr>
              <a:defRPr>
                <a:latin typeface="Arial" pitchFamily="34" charset="0"/>
              </a:defRPr>
            </a:lvl1pPr>
          </a:lstStyle>
          <a:p>
            <a:pPr eaLnBrk="0" hangingPunct="0">
              <a:defRPr/>
            </a:pPr>
            <a:fld id="{491B7BB6-CB83-4EEA-B8DD-889C4A3E5501}" type="slidenum">
              <a:rPr lang="en-US" sz="2400">
                <a:solidFill>
                  <a:srgbClr val="074B88"/>
                </a:solidFill>
              </a:rPr>
              <a:pPr eaLnBrk="0" hangingPunct="0">
                <a:defRPr/>
              </a:pPr>
              <a:t>‹#›</a:t>
            </a:fld>
            <a:endParaRPr lang="en-US" sz="2400">
              <a:solidFill>
                <a:srgbClr val="074B88"/>
              </a:solidFill>
              <a:latin typeface="Times"/>
            </a:endParaRPr>
          </a:p>
        </p:txBody>
      </p:sp>
    </p:spTree>
    <p:extLst>
      <p:ext uri="{BB962C8B-B14F-4D97-AF65-F5344CB8AC3E}">
        <p14:creationId xmlns:p14="http://schemas.microsoft.com/office/powerpoint/2010/main" xmlns="" val="3521539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6054725"/>
            <a:ext cx="9144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6"/>
          <p:cNvSpPr>
            <a:spLocks noChangeArrowheads="1"/>
          </p:cNvSpPr>
          <p:nvPr userDrawn="1"/>
        </p:nvSpPr>
        <p:spPr bwMode="auto">
          <a:xfrm>
            <a:off x="152400" y="6567488"/>
            <a:ext cx="158273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extLst>
      <p:ext uri="{BB962C8B-B14F-4D97-AF65-F5344CB8AC3E}">
        <p14:creationId xmlns:p14="http://schemas.microsoft.com/office/powerpoint/2010/main" xmlns="" val="3373127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22212951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49879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31722744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424449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extLst>
      <p:ext uri="{BB962C8B-B14F-4D97-AF65-F5344CB8AC3E}">
        <p14:creationId xmlns:p14="http://schemas.microsoft.com/office/powerpoint/2010/main" xmlns="" val="10065051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396292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9717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EE3AE7-C021-4BE9-8565-88C13619CDC7}" type="datetimeFigureOut">
              <a:rPr lang="en-US"/>
              <a:pPr>
                <a:defRPr/>
              </a:pPr>
              <a:t>10/27/2019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B49CB1F-1AC7-4730-93BA-1C05D49EA62E}"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53442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2756735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xmlns="" val="10494263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6" name="Rectangle 6"/>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pPr eaLnBrk="0" hangingPunct="0"/>
            <a:r>
              <a:rPr lang="en-GB" sz="800" i="1">
                <a:solidFill>
                  <a:srgbClr val="074B88"/>
                </a:solidFill>
                <a:ea typeface="ＭＳ Ｐゴシック" pitchFamily="-65" charset="-128"/>
                <a:cs typeface="Arial" charset="0"/>
              </a:rPr>
              <a:t>© IPCRG 2007</a:t>
            </a:r>
          </a:p>
        </p:txBody>
      </p:sp>
      <p:pic>
        <p:nvPicPr>
          <p:cNvPr id="7" name="Picture 7"/>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8" name="Picture 8"/>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9" name="Rectangle 9"/>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pPr eaLnBrk="0" hangingPunct="0"/>
            <a:r>
              <a:rPr lang="en-GB" sz="800" i="1">
                <a:solidFill>
                  <a:srgbClr val="074B88"/>
                </a:solidFill>
                <a:ea typeface="ＭＳ Ｐゴシック" pitchFamily="-65" charset="-128"/>
                <a:cs typeface="Arial" charset="0"/>
              </a:rPr>
              <a:t>© IPCRG 2007</a:t>
            </a:r>
          </a:p>
        </p:txBody>
      </p:sp>
      <p:pic>
        <p:nvPicPr>
          <p:cNvPr id="10" name="Picture 10"/>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11" name="Picture 11"/>
          <p:cNvPicPr>
            <a:picLocks noChangeAspect="1" noChangeArrowheads="1"/>
          </p:cNvPicPr>
          <p:nvPr userDrawn="1"/>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12" name="Rectangle 12"/>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pPr eaLnBrk="0" hangingPunct="0"/>
            <a:r>
              <a:rPr lang="en-GB" sz="800" i="1">
                <a:solidFill>
                  <a:srgbClr val="074B88"/>
                </a:solidFill>
                <a:ea typeface="ＭＳ Ｐゴシック" pitchFamily="-65" charset="-128"/>
                <a:cs typeface="Arial" charset="0"/>
              </a:rPr>
              <a:t>© IPCRG 2007</a:t>
            </a:r>
          </a:p>
        </p:txBody>
      </p:sp>
      <p:sp>
        <p:nvSpPr>
          <p:cNvPr id="89091" name="Rectangle 3"/>
          <p:cNvSpPr>
            <a:spLocks noGrp="1" noChangeArrowheads="1"/>
          </p:cNvSpPr>
          <p:nvPr>
            <p:ph type="ctrTitle"/>
          </p:nvPr>
        </p:nvSpPr>
        <p:spPr>
          <a:xfrm>
            <a:off x="685800" y="4191000"/>
            <a:ext cx="7772400" cy="762000"/>
          </a:xfrm>
        </p:spPr>
        <p:txBody>
          <a:bodyPr/>
          <a:lstStyle>
            <a:lvl1pPr>
              <a:defRPr/>
            </a:lvl1pPr>
          </a:lstStyle>
          <a:p>
            <a:r>
              <a:rPr lang="en-US"/>
              <a:t>Click to edit Master title style</a:t>
            </a:r>
          </a:p>
        </p:txBody>
      </p:sp>
      <p:sp>
        <p:nvSpPr>
          <p:cNvPr id="89092" name="Rectangle 4"/>
          <p:cNvSpPr>
            <a:spLocks noGrp="1" noChangeArrowheads="1"/>
          </p:cNvSpPr>
          <p:nvPr>
            <p:ph type="subTitle" idx="1"/>
          </p:nvPr>
        </p:nvSpPr>
        <p:spPr>
          <a:xfrm>
            <a:off x="685800" y="4953000"/>
            <a:ext cx="6400800" cy="609600"/>
          </a:xfrm>
        </p:spPr>
        <p:txBody>
          <a:bodyPr/>
          <a:lstStyle>
            <a:lvl1pPr marL="0" indent="0" algn="ctr">
              <a:buFont typeface="Times"/>
              <a:buNone/>
              <a:defRPr/>
            </a:lvl1pPr>
          </a:lstStyle>
          <a:p>
            <a:r>
              <a:rPr lang="en-US"/>
              <a:t>Click to edit Master subtitle style</a:t>
            </a:r>
          </a:p>
        </p:txBody>
      </p:sp>
    </p:spTree>
    <p:extLst>
      <p:ext uri="{BB962C8B-B14F-4D97-AF65-F5344CB8AC3E}">
        <p14:creationId xmlns:p14="http://schemas.microsoft.com/office/powerpoint/2010/main" xmlns="" val="1618574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5843033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8429750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649000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6192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38347097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2801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F68682-A97D-48CC-9FA9-FC8AD65202B2}" type="datetimeFigureOut">
              <a:rPr lang="en-US"/>
              <a:pPr>
                <a:defRPr/>
              </a:pPr>
              <a:t>10/27/2019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19DF20E-ECAD-4584-85DE-8DEBA521A269}"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370320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93564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948770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8138054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sp>
        <p:nvSpPr>
          <p:cNvPr id="6" name="Rectangle 6"/>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pPr eaLnBrk="0" hangingPunct="0"/>
            <a:r>
              <a:rPr lang="en-GB" sz="800" i="1">
                <a:solidFill>
                  <a:srgbClr val="074B88"/>
                </a:solidFill>
                <a:ea typeface="ＭＳ Ｐゴシック" pitchFamily="-65" charset="-128"/>
                <a:cs typeface="Arial" charset="0"/>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extLst>
      <p:ext uri="{BB962C8B-B14F-4D97-AF65-F5344CB8AC3E}">
        <p14:creationId xmlns:p14="http://schemas.microsoft.com/office/powerpoint/2010/main" xmlns="" val="19983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0862466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401203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0057878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6388443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35021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AEA266-C97A-4E6C-AB9D-684B1C79E632}" type="datetimeFigureOut">
              <a:rPr lang="en-US"/>
              <a:pPr>
                <a:defRPr/>
              </a:pPr>
              <a:t>10/27/2019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B37D32-9BA3-454A-BA21-D6D44C7D1689}"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9059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822513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424000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1395682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97534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4.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7.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4.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3FAEAE-0D79-48C0-9976-066C3923B10A}" type="datetimeFigureOut">
              <a:rPr lang="en-US"/>
              <a:pPr>
                <a:defRPr/>
              </a:pPr>
              <a:t>10/27/2019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EDC7BE9-DCA2-4712-80C0-E6DE2FC2C29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4F2FE"/>
        </a:solidFill>
        <a:effectLst/>
      </p:bgPr>
    </p:bg>
    <p:spTree>
      <p:nvGrpSpPr>
        <p:cNvPr id="1" name=""/>
        <p:cNvGrpSpPr/>
        <p:nvPr/>
      </p:nvGrpSpPr>
      <p:grpSpPr>
        <a:xfrm>
          <a:off x="0" y="0"/>
          <a:ext cx="0" cy="0"/>
          <a:chOff x="0" y="0"/>
          <a:chExt cx="0" cy="0"/>
        </a:xfrm>
      </p:grpSpPr>
      <p:pic>
        <p:nvPicPr>
          <p:cNvPr id="90114" name="Picture 2"/>
          <p:cNvPicPr>
            <a:picLocks noChangeAspect="1" noChangeArrowheads="1"/>
          </p:cNvPicPr>
          <p:nvPr userDrawn="1"/>
        </p:nvPicPr>
        <p:blipFill>
          <a:blip r:embed="rId13" cstate="print"/>
          <a:srcRect/>
          <a:stretch>
            <a:fillRect/>
          </a:stretch>
        </p:blipFill>
        <p:spPr bwMode="auto">
          <a:xfrm>
            <a:off x="0" y="0"/>
            <a:ext cx="9144000" cy="5303838"/>
          </a:xfrm>
          <a:prstGeom prst="rect">
            <a:avLst/>
          </a:prstGeom>
          <a:noFill/>
          <a:ln w="9525">
            <a:noFill/>
            <a:miter lim="800000"/>
            <a:headEnd/>
            <a:tailEnd/>
          </a:ln>
        </p:spPr>
      </p:pic>
      <p:sp>
        <p:nvSpPr>
          <p:cNvPr id="90116" name="Rectangle 6"/>
          <p:cNvSpPr>
            <a:spLocks noChangeArrowheads="1"/>
          </p:cNvSpPr>
          <p:nvPr userDrawn="1"/>
        </p:nvSpPr>
        <p:spPr bwMode="auto">
          <a:xfrm>
            <a:off x="152400" y="6567488"/>
            <a:ext cx="1582738" cy="214312"/>
          </a:xfrm>
          <a:prstGeom prst="rect">
            <a:avLst/>
          </a:prstGeom>
          <a:noFill/>
          <a:ln w="9525">
            <a:noFill/>
            <a:miter lim="800000"/>
            <a:headEnd/>
            <a:tailEnd/>
          </a:ln>
        </p:spPr>
        <p:txBody>
          <a:bodyPr lIns="0" tIns="46038" rIns="90000" bIns="46038">
            <a:spAutoFit/>
          </a:bodyPr>
          <a:lstStyle/>
          <a:p>
            <a:pPr eaLnBrk="0" hangingPunct="0"/>
            <a:r>
              <a:rPr lang="en-GB" sz="800" i="1">
                <a:cs typeface="Arial" charset="0"/>
              </a:rPr>
              <a:t>©</a:t>
            </a:r>
            <a:r>
              <a:rPr lang="en-GB" sz="800" i="1"/>
              <a:t> IPCRG 2007</a:t>
            </a:r>
          </a:p>
        </p:txBody>
      </p:sp>
      <p:sp>
        <p:nvSpPr>
          <p:cNvPr id="90117"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0118"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500" b="1">
          <a:solidFill>
            <a:schemeClr val="tx2"/>
          </a:solidFill>
          <a:latin typeface="+mj-lt"/>
          <a:ea typeface="+mj-ea"/>
          <a:cs typeface="+mj-cs"/>
        </a:defRPr>
      </a:lvl1pPr>
      <a:lvl2pPr algn="l" rtl="0" fontAlgn="base">
        <a:spcBef>
          <a:spcPct val="0"/>
        </a:spcBef>
        <a:spcAft>
          <a:spcPct val="0"/>
        </a:spcAft>
        <a:defRPr sz="3500" b="1">
          <a:solidFill>
            <a:schemeClr val="tx2"/>
          </a:solidFill>
          <a:latin typeface="Arial" charset="0"/>
        </a:defRPr>
      </a:lvl2pPr>
      <a:lvl3pPr algn="l" rtl="0" fontAlgn="base">
        <a:spcBef>
          <a:spcPct val="0"/>
        </a:spcBef>
        <a:spcAft>
          <a:spcPct val="0"/>
        </a:spcAft>
        <a:defRPr sz="3500" b="1">
          <a:solidFill>
            <a:schemeClr val="tx2"/>
          </a:solidFill>
          <a:latin typeface="Arial" charset="0"/>
        </a:defRPr>
      </a:lvl3pPr>
      <a:lvl4pPr algn="l" rtl="0" fontAlgn="base">
        <a:spcBef>
          <a:spcPct val="0"/>
        </a:spcBef>
        <a:spcAft>
          <a:spcPct val="0"/>
        </a:spcAft>
        <a:defRPr sz="3500" b="1">
          <a:solidFill>
            <a:schemeClr val="tx2"/>
          </a:solidFill>
          <a:latin typeface="Arial" charset="0"/>
        </a:defRPr>
      </a:lvl4pPr>
      <a:lvl5pPr algn="l" rtl="0" fontAlgn="base">
        <a:spcBef>
          <a:spcPct val="0"/>
        </a:spcBef>
        <a:spcAft>
          <a:spcPct val="0"/>
        </a:spcAft>
        <a:defRPr sz="35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6075" indent="-346075" algn="l" rtl="0" fontAlgn="base">
        <a:lnSpc>
          <a:spcPct val="120000"/>
        </a:lnSpc>
        <a:spcBef>
          <a:spcPct val="20000"/>
        </a:spcBef>
        <a:spcAft>
          <a:spcPct val="0"/>
        </a:spcAft>
        <a:buClr>
          <a:schemeClr val="tx2"/>
        </a:buClr>
        <a:buSzPct val="130000"/>
        <a:buFont typeface="Times" pitchFamily="-112" charset="0"/>
        <a:buChar char="•"/>
        <a:tabLst>
          <a:tab pos="1427163" algn="l"/>
          <a:tab pos="1641475" algn="l"/>
        </a:tabLst>
        <a:defRPr sz="3000">
          <a:solidFill>
            <a:schemeClr val="tx1"/>
          </a:solidFill>
          <a:latin typeface="+mn-lt"/>
          <a:ea typeface="+mn-ea"/>
          <a:cs typeface="+mn-cs"/>
        </a:defRPr>
      </a:lvl1pPr>
      <a:lvl2pPr marL="701675" indent="-354013" algn="l" rtl="0" fontAlgn="base">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fontAlgn="base">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fontAlgn="base">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F2FE"/>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2051" name="Rectangle 3"/>
          <p:cNvSpPr>
            <a:spLocks noGrp="1" noChangeArrowheads="1"/>
          </p:cNvSpPr>
          <p:nvPr>
            <p:ph type="title"/>
          </p:nvPr>
        </p:nvSpPr>
        <p:spPr bwMode="auto">
          <a:xfrm>
            <a:off x="358775" y="539750"/>
            <a:ext cx="71850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358775" y="1798638"/>
            <a:ext cx="77724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2053" name="Picture 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077200" y="134938"/>
            <a:ext cx="879475"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Rectangle 6"/>
          <p:cNvSpPr>
            <a:spLocks noChangeArrowheads="1"/>
          </p:cNvSpPr>
          <p:nvPr/>
        </p:nvSpPr>
        <p:spPr bwMode="auto">
          <a:xfrm>
            <a:off x="358775" y="6584950"/>
            <a:ext cx="1582738"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Page </a:t>
            </a:r>
            <a:fld id="{20C3A619-6EDD-44D2-813A-708065B25953}" type="slidenum">
              <a:rPr lang="en-US" sz="800" i="1" smtClean="0">
                <a:solidFill>
                  <a:srgbClr val="FFFFFF"/>
                </a:solidFill>
              </a:rPr>
              <a:pPr eaLnBrk="0" hangingPunct="0"/>
              <a:t>‹#›</a:t>
            </a:fld>
            <a:r>
              <a:rPr lang="en-GB" sz="800" i="1" smtClean="0">
                <a:solidFill>
                  <a:srgbClr val="FFFFFF"/>
                </a:solidFill>
              </a:rPr>
              <a:t> -  </a:t>
            </a:r>
            <a:r>
              <a:rPr lang="en-GB" sz="800" i="1" smtClean="0">
                <a:solidFill>
                  <a:srgbClr val="FFFFFF"/>
                </a:solidFill>
                <a:cs typeface="Arial" charset="0"/>
              </a:rPr>
              <a:t>©</a:t>
            </a:r>
            <a:r>
              <a:rPr lang="en-GB" sz="800" i="1" smtClean="0">
                <a:solidFill>
                  <a:srgbClr val="FFFFFF"/>
                </a:solidFill>
              </a:rPr>
              <a:t> IPCRG 2007</a:t>
            </a:r>
            <a:endParaRPr lang="en-GB" sz="800" i="1" smtClean="0">
              <a:solidFill>
                <a:srgbClr val="074B88"/>
              </a:solidFill>
            </a:endParaRPr>
          </a:p>
        </p:txBody>
      </p:sp>
      <p:sp>
        <p:nvSpPr>
          <p:cNvPr id="2055" name="Rectangle 7"/>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2056" name="Rectangle 8"/>
          <p:cNvSpPr>
            <a:spLocks noChangeArrowheads="1"/>
          </p:cNvSpPr>
          <p:nvPr/>
        </p:nvSpPr>
        <p:spPr bwMode="auto">
          <a:xfrm>
            <a:off x="358775" y="6584950"/>
            <a:ext cx="1582738"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Page </a:t>
            </a:r>
            <a:fld id="{76FD29D4-5FAA-44AE-A927-FB18A305D24B}" type="slidenum">
              <a:rPr lang="en-US" sz="800" i="1" smtClean="0">
                <a:solidFill>
                  <a:srgbClr val="FFFFFF"/>
                </a:solidFill>
              </a:rPr>
              <a:pPr eaLnBrk="0" hangingPunct="0"/>
              <a:t>‹#›</a:t>
            </a:fld>
            <a:r>
              <a:rPr lang="en-GB" sz="800" i="1" smtClean="0">
                <a:solidFill>
                  <a:srgbClr val="FFFFFF"/>
                </a:solidFill>
              </a:rPr>
              <a:t> -  </a:t>
            </a:r>
            <a:r>
              <a:rPr lang="en-GB" sz="800" i="1" smtClean="0">
                <a:solidFill>
                  <a:srgbClr val="FFFFFF"/>
                </a:solidFill>
                <a:cs typeface="Arial" charset="0"/>
              </a:rPr>
              <a:t>©</a:t>
            </a:r>
            <a:r>
              <a:rPr lang="en-GB" sz="800" i="1" smtClean="0">
                <a:solidFill>
                  <a:srgbClr val="FFFFFF"/>
                </a:solidFill>
              </a:rPr>
              <a:t> IPCRG 2007</a:t>
            </a:r>
            <a:endParaRPr lang="en-GB" sz="800" i="1" smtClean="0">
              <a:solidFill>
                <a:srgbClr val="074B88"/>
              </a:solidFill>
            </a:endParaRPr>
          </a:p>
        </p:txBody>
      </p:sp>
      <p:sp>
        <p:nvSpPr>
          <p:cNvPr id="2057" name="Rectangle 10"/>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2058" name="Rectangle 11"/>
          <p:cNvSpPr>
            <a:spLocks noChangeArrowheads="1"/>
          </p:cNvSpPr>
          <p:nvPr userDrawn="1"/>
        </p:nvSpPr>
        <p:spPr bwMode="auto">
          <a:xfrm>
            <a:off x="358775" y="6597650"/>
            <a:ext cx="4284663"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1200" i="1" smtClean="0">
                <a:solidFill>
                  <a:srgbClr val="FFFFFF"/>
                </a:solidFill>
              </a:rPr>
              <a:t>© IPCRG 2007</a:t>
            </a:r>
          </a:p>
          <a:p>
            <a:pPr eaLnBrk="0" hangingPunct="0"/>
            <a:endParaRPr lang="en-GB" sz="500" i="1" smtClean="0">
              <a:solidFill>
                <a:srgbClr val="FFFFFF"/>
              </a:solidFill>
            </a:endParaRPr>
          </a:p>
        </p:txBody>
      </p:sp>
    </p:spTree>
    <p:extLst>
      <p:ext uri="{BB962C8B-B14F-4D97-AF65-F5344CB8AC3E}">
        <p14:creationId xmlns:p14="http://schemas.microsoft.com/office/powerpoint/2010/main" xmlns="" val="3592545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defRPr>
      </a:lvl2pPr>
      <a:lvl3pPr algn="l" rtl="0" eaLnBrk="0" fontAlgn="base" hangingPunct="0">
        <a:spcBef>
          <a:spcPct val="0"/>
        </a:spcBef>
        <a:spcAft>
          <a:spcPct val="0"/>
        </a:spcAft>
        <a:defRPr sz="3500" b="1">
          <a:solidFill>
            <a:schemeClr val="tx2"/>
          </a:solidFill>
          <a:latin typeface="Arial" pitchFamily="34" charset="0"/>
        </a:defRPr>
      </a:lvl3pPr>
      <a:lvl4pPr algn="l" rtl="0" eaLnBrk="0" fontAlgn="base" hangingPunct="0">
        <a:spcBef>
          <a:spcPct val="0"/>
        </a:spcBef>
        <a:spcAft>
          <a:spcPct val="0"/>
        </a:spcAft>
        <a:defRPr sz="3500" b="1">
          <a:solidFill>
            <a:schemeClr val="tx2"/>
          </a:solidFill>
          <a:latin typeface="Arial" pitchFamily="34" charset="0"/>
        </a:defRPr>
      </a:lvl4pPr>
      <a:lvl5pPr algn="l" rtl="0" eaLnBrk="0" fontAlgn="base" hangingPunct="0">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r="14282"/>
          <a:stretch>
            <a:fillRect/>
          </a:stretch>
        </p:blipFill>
        <p:spPr bwMode="auto">
          <a:xfrm>
            <a:off x="1676400" y="1066800"/>
            <a:ext cx="5791200" cy="482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ChangeArrowheads="1"/>
          </p:cNvSpPr>
          <p:nvPr userDrawn="1"/>
        </p:nvSpPr>
        <p:spPr bwMode="auto">
          <a:xfrm>
            <a:off x="0" y="6537366"/>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r>
              <a:rPr lang="en-GB" dirty="0" smtClean="0">
                <a:solidFill>
                  <a:schemeClr val="accent3"/>
                </a:solidFill>
              </a:rPr>
              <a:t>IPCRG International Primary care respiratory group</a:t>
            </a:r>
          </a:p>
        </p:txBody>
      </p:sp>
      <p:sp>
        <p:nvSpPr>
          <p:cNvPr id="1028" name="Rectangle 3"/>
          <p:cNvSpPr>
            <a:spLocks noGrp="1" noChangeArrowheads="1"/>
          </p:cNvSpPr>
          <p:nvPr>
            <p:ph type="title"/>
          </p:nvPr>
        </p:nvSpPr>
        <p:spPr bwMode="auto">
          <a:xfrm>
            <a:off x="358775" y="539750"/>
            <a:ext cx="71850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358775" y="1798638"/>
            <a:ext cx="77724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a:t>
            </a:r>
            <a:r>
              <a:rPr lang="en-GB" dirty="0" err="1" smtClean="0"/>
              <a:t>levelFourth</a:t>
            </a:r>
            <a:r>
              <a:rPr lang="en-GB" dirty="0" smtClean="0"/>
              <a:t> level</a:t>
            </a:r>
          </a:p>
          <a:p>
            <a:pPr lvl="4"/>
            <a:r>
              <a:rPr lang="en-GB" dirty="0" smtClean="0"/>
              <a:t>Fifth level</a:t>
            </a:r>
            <a:endParaRPr lang="en-US" dirty="0" smtClean="0"/>
          </a:p>
        </p:txBody>
      </p:sp>
      <p:sp>
        <p:nvSpPr>
          <p:cNvPr id="1030" name="Rectangle 6"/>
          <p:cNvSpPr>
            <a:spLocks noChangeArrowheads="1"/>
          </p:cNvSpPr>
          <p:nvPr userDrawn="1"/>
        </p:nvSpPr>
        <p:spPr bwMode="auto">
          <a:xfrm>
            <a:off x="358775" y="6584950"/>
            <a:ext cx="3636963"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dirty="0" smtClean="0">
                <a:solidFill>
                  <a:srgbClr val="074B88"/>
                </a:solidFill>
              </a:rPr>
              <a:t>IPCRG</a:t>
            </a:r>
          </a:p>
        </p:txBody>
      </p:sp>
    </p:spTree>
    <p:extLst>
      <p:ext uri="{BB962C8B-B14F-4D97-AF65-F5344CB8AC3E}">
        <p14:creationId xmlns:p14="http://schemas.microsoft.com/office/powerpoint/2010/main" xmlns="" val="3594087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defRPr>
      </a:lvl2pPr>
      <a:lvl3pPr algn="l" rtl="0" eaLnBrk="0" fontAlgn="base" hangingPunct="0">
        <a:spcBef>
          <a:spcPct val="0"/>
        </a:spcBef>
        <a:spcAft>
          <a:spcPct val="0"/>
        </a:spcAft>
        <a:defRPr sz="3500" b="1">
          <a:solidFill>
            <a:schemeClr val="tx2"/>
          </a:solidFill>
          <a:latin typeface="Arial" pitchFamily="34" charset="0"/>
        </a:defRPr>
      </a:lvl3pPr>
      <a:lvl4pPr algn="l" rtl="0" eaLnBrk="0" fontAlgn="base" hangingPunct="0">
        <a:spcBef>
          <a:spcPct val="0"/>
        </a:spcBef>
        <a:spcAft>
          <a:spcPct val="0"/>
        </a:spcAft>
        <a:defRPr sz="3500" b="1">
          <a:solidFill>
            <a:schemeClr val="tx2"/>
          </a:solidFill>
          <a:latin typeface="Arial" pitchFamily="34" charset="0"/>
        </a:defRPr>
      </a:lvl4pPr>
      <a:lvl5pPr algn="l" rtl="0" eaLnBrk="0" fontAlgn="base" hangingPunct="0">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4F2FE"/>
        </a:solidFill>
        <a:effectLst/>
      </p:bgPr>
    </p:bg>
    <p:spTree>
      <p:nvGrpSpPr>
        <p:cNvPr id="1" name=""/>
        <p:cNvGrpSpPr/>
        <p:nvPr/>
      </p:nvGrpSpPr>
      <p:grpSpPr>
        <a:xfrm>
          <a:off x="0" y="0"/>
          <a:ext cx="0" cy="0"/>
          <a:chOff x="0" y="0"/>
          <a:chExt cx="0" cy="0"/>
        </a:xfrm>
      </p:grpSpPr>
      <p:pic>
        <p:nvPicPr>
          <p:cNvPr id="3074" name="Picture 7"/>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r="14282"/>
          <a:stretch>
            <a:fillRect/>
          </a:stretch>
        </p:blipFill>
        <p:spPr bwMode="auto">
          <a:xfrm>
            <a:off x="1676400" y="1066800"/>
            <a:ext cx="5791200" cy="482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3076" name="Rectangle 3"/>
          <p:cNvSpPr>
            <a:spLocks noGrp="1" noChangeArrowheads="1"/>
          </p:cNvSpPr>
          <p:nvPr>
            <p:ph type="title"/>
          </p:nvPr>
        </p:nvSpPr>
        <p:spPr bwMode="auto">
          <a:xfrm>
            <a:off x="358775" y="539750"/>
            <a:ext cx="71850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Rectangle 4"/>
          <p:cNvSpPr>
            <a:spLocks noGrp="1" noChangeArrowheads="1"/>
          </p:cNvSpPr>
          <p:nvPr>
            <p:ph type="body" idx="1"/>
          </p:nvPr>
        </p:nvSpPr>
        <p:spPr bwMode="auto">
          <a:xfrm>
            <a:off x="358775" y="1798638"/>
            <a:ext cx="77724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3078" name="Rectangle 6"/>
          <p:cNvSpPr>
            <a:spLocks noChangeArrowheads="1"/>
          </p:cNvSpPr>
          <p:nvPr userDrawn="1"/>
        </p:nvSpPr>
        <p:spPr bwMode="auto">
          <a:xfrm>
            <a:off x="358775" y="6584950"/>
            <a:ext cx="3636963"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Svein Høegh Henrichsen AIMEF BARI 2008  -  </a:t>
            </a:r>
            <a:r>
              <a:rPr lang="en-GB" sz="800" i="1" smtClean="0">
                <a:solidFill>
                  <a:srgbClr val="FFFFFF"/>
                </a:solidFill>
                <a:cs typeface="Arial" charset="0"/>
              </a:rPr>
              <a:t>©</a:t>
            </a:r>
            <a:r>
              <a:rPr lang="en-GB" sz="800" i="1" smtClean="0">
                <a:solidFill>
                  <a:srgbClr val="FFFFFF"/>
                </a:solidFill>
              </a:rPr>
              <a:t> IPCRG 2007</a:t>
            </a:r>
            <a:endParaRPr lang="en-GB" sz="800" i="1" smtClean="0">
              <a:solidFill>
                <a:srgbClr val="074B88"/>
              </a:solidFill>
            </a:endParaRPr>
          </a:p>
        </p:txBody>
      </p:sp>
    </p:spTree>
    <p:extLst>
      <p:ext uri="{BB962C8B-B14F-4D97-AF65-F5344CB8AC3E}">
        <p14:creationId xmlns:p14="http://schemas.microsoft.com/office/powerpoint/2010/main" xmlns="" val="42542266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iming>
    <p:tnLst>
      <p:par>
        <p:cTn id="1" dur="indefinite" restart="never" nodeType="tmRoot"/>
      </p:par>
    </p:tnLst>
  </p:timing>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defRPr>
      </a:lvl2pPr>
      <a:lvl3pPr algn="l" rtl="0" eaLnBrk="0" fontAlgn="base" hangingPunct="0">
        <a:spcBef>
          <a:spcPct val="0"/>
        </a:spcBef>
        <a:spcAft>
          <a:spcPct val="0"/>
        </a:spcAft>
        <a:defRPr sz="3500" b="1">
          <a:solidFill>
            <a:schemeClr val="tx2"/>
          </a:solidFill>
          <a:latin typeface="Arial" pitchFamily="34" charset="0"/>
        </a:defRPr>
      </a:lvl3pPr>
      <a:lvl4pPr algn="l" rtl="0" eaLnBrk="0" fontAlgn="base" hangingPunct="0">
        <a:spcBef>
          <a:spcPct val="0"/>
        </a:spcBef>
        <a:spcAft>
          <a:spcPct val="0"/>
        </a:spcAft>
        <a:defRPr sz="3500" b="1">
          <a:solidFill>
            <a:schemeClr val="tx2"/>
          </a:solidFill>
          <a:latin typeface="Arial" pitchFamily="34" charset="0"/>
        </a:defRPr>
      </a:lvl4pPr>
      <a:lvl5pPr algn="l" rtl="0" eaLnBrk="0" fontAlgn="base" hangingPunct="0">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4F2FE"/>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r="14282"/>
          <a:stretch>
            <a:fillRect/>
          </a:stretch>
        </p:blipFill>
        <p:spPr bwMode="auto">
          <a:xfrm>
            <a:off x="1676400" y="1066800"/>
            <a:ext cx="5791200" cy="482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1028" name="Rectangle 3"/>
          <p:cNvSpPr>
            <a:spLocks noGrp="1" noChangeArrowheads="1"/>
          </p:cNvSpPr>
          <p:nvPr>
            <p:ph type="title"/>
          </p:nvPr>
        </p:nvSpPr>
        <p:spPr bwMode="auto">
          <a:xfrm>
            <a:off x="358775" y="539750"/>
            <a:ext cx="71850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358775" y="1798638"/>
            <a:ext cx="77724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1030" name="Rectangle 6"/>
          <p:cNvSpPr>
            <a:spLocks noChangeArrowheads="1"/>
          </p:cNvSpPr>
          <p:nvPr userDrawn="1"/>
        </p:nvSpPr>
        <p:spPr bwMode="auto">
          <a:xfrm>
            <a:off x="358775" y="6584950"/>
            <a:ext cx="3636963"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Svein Høegh Henrichsen WONCA EUROPE BASEL 2009  </a:t>
            </a:r>
            <a:r>
              <a:rPr lang="en-GB" sz="800" i="1" smtClean="0">
                <a:solidFill>
                  <a:srgbClr val="FFFFFF"/>
                </a:solidFill>
                <a:cs typeface="Arial" charset="0"/>
              </a:rPr>
              <a:t>©</a:t>
            </a:r>
            <a:r>
              <a:rPr lang="en-GB" sz="800" i="1" smtClean="0">
                <a:solidFill>
                  <a:srgbClr val="FFFFFF"/>
                </a:solidFill>
              </a:rPr>
              <a:t> IPCRG 2007</a:t>
            </a:r>
            <a:endParaRPr lang="en-GB" sz="800" i="1" smtClean="0">
              <a:solidFill>
                <a:srgbClr val="074B88"/>
              </a:solidFill>
            </a:endParaRPr>
          </a:p>
        </p:txBody>
      </p:sp>
    </p:spTree>
    <p:extLst>
      <p:ext uri="{BB962C8B-B14F-4D97-AF65-F5344CB8AC3E}">
        <p14:creationId xmlns:p14="http://schemas.microsoft.com/office/powerpoint/2010/main" xmlns="" val="4317553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defRPr>
      </a:lvl2pPr>
      <a:lvl3pPr algn="l" rtl="0" eaLnBrk="0" fontAlgn="base" hangingPunct="0">
        <a:spcBef>
          <a:spcPct val="0"/>
        </a:spcBef>
        <a:spcAft>
          <a:spcPct val="0"/>
        </a:spcAft>
        <a:defRPr sz="3500" b="1">
          <a:solidFill>
            <a:schemeClr val="tx2"/>
          </a:solidFill>
          <a:latin typeface="Arial" pitchFamily="34" charset="0"/>
        </a:defRPr>
      </a:lvl3pPr>
      <a:lvl4pPr algn="l" rtl="0" eaLnBrk="0" fontAlgn="base" hangingPunct="0">
        <a:spcBef>
          <a:spcPct val="0"/>
        </a:spcBef>
        <a:spcAft>
          <a:spcPct val="0"/>
        </a:spcAft>
        <a:defRPr sz="3500" b="1">
          <a:solidFill>
            <a:schemeClr val="tx2"/>
          </a:solidFill>
          <a:latin typeface="Arial" pitchFamily="34" charset="0"/>
        </a:defRPr>
      </a:lvl4pPr>
      <a:lvl5pPr algn="l" rtl="0" eaLnBrk="0" fontAlgn="base" hangingPunct="0">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eaLnBrk="0" hangingPunct="0">
              <a:defRPr/>
            </a:pPr>
            <a:endParaRPr lang="en-GB">
              <a:solidFill>
                <a:srgbClr val="0068A7"/>
              </a:solidFill>
              <a:latin typeface="Arial" pitchFamily="34" charset="0"/>
              <a:ea typeface="ＭＳ Ｐゴシック" pitchFamily="-65" charset="-128"/>
            </a:endParaRPr>
          </a:p>
        </p:txBody>
      </p:sp>
      <p:sp>
        <p:nvSpPr>
          <p:cNvPr id="14339"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40"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14341" name="Picture 5"/>
          <p:cNvPicPr>
            <a:picLocks noChangeAspect="1" noChangeArrowheads="1"/>
          </p:cNvPicPr>
          <p:nvPr/>
        </p:nvPicPr>
        <p:blipFill>
          <a:blip r:embed="rId13" cstate="print"/>
          <a:srcRect/>
          <a:stretch>
            <a:fillRect/>
          </a:stretch>
        </p:blipFill>
        <p:spPr bwMode="auto">
          <a:xfrm>
            <a:off x="8077200" y="134938"/>
            <a:ext cx="879475" cy="627062"/>
          </a:xfrm>
          <a:prstGeom prst="rect">
            <a:avLst/>
          </a:prstGeom>
          <a:noFill/>
          <a:ln w="9525">
            <a:noFill/>
            <a:miter lim="800000"/>
            <a:headEnd/>
            <a:tailEnd/>
          </a:ln>
        </p:spPr>
      </p:pic>
      <p:sp>
        <p:nvSpPr>
          <p:cNvPr id="88070" name="Rectangle 6"/>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pPr eaLnBrk="0" hangingPunct="0"/>
            <a:r>
              <a:rPr lang="en-GB" sz="800" i="1">
                <a:solidFill>
                  <a:srgbClr val="FFFFFF"/>
                </a:solidFill>
                <a:ea typeface="ＭＳ Ｐゴシック" pitchFamily="-65" charset="-128"/>
              </a:rPr>
              <a:t>Page </a:t>
            </a:r>
            <a:fld id="{3F2DC9C1-C0B7-4B2C-B309-19FD8978EE7D}" type="slidenum">
              <a:rPr lang="en-US" sz="800" i="1">
                <a:solidFill>
                  <a:srgbClr val="FFFFFF"/>
                </a:solidFill>
                <a:ea typeface="ＭＳ Ｐゴシック" pitchFamily="-65" charset="-128"/>
              </a:rPr>
              <a:pPr eaLnBrk="0" hangingPunct="0"/>
              <a:t>‹#›</a:t>
            </a:fld>
            <a:r>
              <a:rPr lang="en-GB" sz="800" i="1">
                <a:solidFill>
                  <a:srgbClr val="FFFFFF"/>
                </a:solidFill>
                <a:ea typeface="ＭＳ Ｐゴシック" pitchFamily="-65" charset="-128"/>
              </a:rPr>
              <a:t> -  </a:t>
            </a:r>
            <a:r>
              <a:rPr lang="en-GB" sz="800" i="1">
                <a:solidFill>
                  <a:srgbClr val="FFFFFF"/>
                </a:solidFill>
                <a:ea typeface="ＭＳ Ｐゴシック" pitchFamily="-65" charset="-128"/>
                <a:cs typeface="Arial" charset="0"/>
              </a:rPr>
              <a:t>© IPCRG 2007</a:t>
            </a:r>
            <a:endParaRPr lang="en-GB" sz="800" i="1">
              <a:solidFill>
                <a:srgbClr val="074B88"/>
              </a:solidFill>
              <a:ea typeface="ＭＳ Ｐゴシック" pitchFamily="-65" charset="-128"/>
              <a:cs typeface="Arial" charset="0"/>
            </a:endParaRPr>
          </a:p>
        </p:txBody>
      </p:sp>
      <p:sp>
        <p:nvSpPr>
          <p:cNvPr id="88071" name="Rectangle 7"/>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eaLnBrk="0" hangingPunct="0">
              <a:defRPr/>
            </a:pPr>
            <a:endParaRPr lang="en-GB">
              <a:solidFill>
                <a:srgbClr val="0068A7"/>
              </a:solidFill>
              <a:latin typeface="Arial" pitchFamily="34" charset="0"/>
              <a:ea typeface="ＭＳ Ｐゴシック" pitchFamily="-65" charset="-128"/>
            </a:endParaRPr>
          </a:p>
        </p:txBody>
      </p:sp>
      <p:sp>
        <p:nvSpPr>
          <p:cNvPr id="88072" name="Rectangle 8"/>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pPr eaLnBrk="0" hangingPunct="0"/>
            <a:r>
              <a:rPr lang="en-GB" sz="800" i="1">
                <a:solidFill>
                  <a:srgbClr val="FFFFFF"/>
                </a:solidFill>
                <a:ea typeface="ＭＳ Ｐゴシック" pitchFamily="-65" charset="-128"/>
              </a:rPr>
              <a:t>Page </a:t>
            </a:r>
            <a:fld id="{59A298F4-62E5-4F63-856B-E799DFAE11B4}" type="slidenum">
              <a:rPr lang="en-US" sz="800" i="1">
                <a:solidFill>
                  <a:srgbClr val="FFFFFF"/>
                </a:solidFill>
                <a:ea typeface="ＭＳ Ｐゴシック" pitchFamily="-65" charset="-128"/>
              </a:rPr>
              <a:pPr eaLnBrk="0" hangingPunct="0"/>
              <a:t>‹#›</a:t>
            </a:fld>
            <a:r>
              <a:rPr lang="en-GB" sz="800" i="1">
                <a:solidFill>
                  <a:srgbClr val="FFFFFF"/>
                </a:solidFill>
                <a:ea typeface="ＭＳ Ｐゴシック" pitchFamily="-65" charset="-128"/>
              </a:rPr>
              <a:t> -  </a:t>
            </a:r>
            <a:r>
              <a:rPr lang="en-GB" sz="800" i="1">
                <a:solidFill>
                  <a:srgbClr val="FFFFFF"/>
                </a:solidFill>
                <a:ea typeface="ＭＳ Ｐゴシック" pitchFamily="-65" charset="-128"/>
                <a:cs typeface="Arial" charset="0"/>
              </a:rPr>
              <a:t>© IPCRG 2007</a:t>
            </a:r>
            <a:endParaRPr lang="en-GB" sz="800" i="1">
              <a:solidFill>
                <a:srgbClr val="074B88"/>
              </a:solidFill>
              <a:ea typeface="ＭＳ Ｐゴシック" pitchFamily="-65" charset="-128"/>
              <a:cs typeface="Arial" charset="0"/>
            </a:endParaRPr>
          </a:p>
        </p:txBody>
      </p:sp>
      <p:sp>
        <p:nvSpPr>
          <p:cNvPr id="88074" name="Rectangle 10"/>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eaLnBrk="0" hangingPunct="0">
              <a:defRPr/>
            </a:pPr>
            <a:endParaRPr lang="en-GB">
              <a:solidFill>
                <a:srgbClr val="0068A7"/>
              </a:solidFill>
              <a:latin typeface="Arial" pitchFamily="34" charset="0"/>
              <a:ea typeface="ＭＳ Ｐゴシック" pitchFamily="-65" charset="-128"/>
            </a:endParaRPr>
          </a:p>
        </p:txBody>
      </p:sp>
      <p:sp>
        <p:nvSpPr>
          <p:cNvPr id="88075" name="Rectangle 11"/>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pPr eaLnBrk="0" hangingPunct="0"/>
            <a:r>
              <a:rPr lang="en-GB" sz="800" i="1">
                <a:solidFill>
                  <a:srgbClr val="FFFFFF"/>
                </a:solidFill>
                <a:ea typeface="ＭＳ Ｐゴシック" pitchFamily="-65" charset="-128"/>
              </a:rPr>
              <a:t>Page </a:t>
            </a:r>
            <a:fld id="{D6E2ABE2-8676-4C5D-92D9-518886AFCE07}" type="slidenum">
              <a:rPr lang="en-US" sz="800" i="1">
                <a:solidFill>
                  <a:srgbClr val="FFFFFF"/>
                </a:solidFill>
                <a:ea typeface="ＭＳ Ｐゴシック" pitchFamily="-65" charset="-128"/>
              </a:rPr>
              <a:pPr eaLnBrk="0" hangingPunct="0"/>
              <a:t>‹#›</a:t>
            </a:fld>
            <a:r>
              <a:rPr lang="en-GB" sz="800" i="1">
                <a:solidFill>
                  <a:srgbClr val="FFFFFF"/>
                </a:solidFill>
                <a:ea typeface="ＭＳ Ｐゴシック" pitchFamily="-65" charset="-128"/>
              </a:rPr>
              <a:t> -  </a:t>
            </a:r>
            <a:r>
              <a:rPr lang="en-GB" sz="800" i="1">
                <a:solidFill>
                  <a:srgbClr val="FFFFFF"/>
                </a:solidFill>
                <a:ea typeface="ＭＳ Ｐゴシック" pitchFamily="-65" charset="-128"/>
                <a:cs typeface="Arial" charset="0"/>
              </a:rPr>
              <a:t>© IPCRG 2007</a:t>
            </a:r>
            <a:endParaRPr lang="en-GB" sz="800" i="1">
              <a:solidFill>
                <a:srgbClr val="074B88"/>
              </a:solidFill>
              <a:ea typeface="ＭＳ Ｐゴシック" pitchFamily="-65" charset="-128"/>
              <a:cs typeface="Arial" charset="0"/>
            </a:endParaRPr>
          </a:p>
        </p:txBody>
      </p:sp>
    </p:spTree>
    <p:extLst>
      <p:ext uri="{BB962C8B-B14F-4D97-AF65-F5344CB8AC3E}">
        <p14:creationId xmlns:p14="http://schemas.microsoft.com/office/powerpoint/2010/main" xmlns="" val="340421542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cstate="print"/>
          <a:srcRect r="14282"/>
          <a:stretch>
            <a:fillRect/>
          </a:stretch>
        </p:blipFill>
        <p:spPr bwMode="auto">
          <a:xfrm>
            <a:off x="1676400" y="1066800"/>
            <a:ext cx="5791200" cy="4826000"/>
          </a:xfrm>
          <a:prstGeom prst="rect">
            <a:avLst/>
          </a:prstGeom>
          <a:noFill/>
          <a:ln w="9525">
            <a:noFill/>
            <a:miter lim="800000"/>
            <a:headEnd/>
            <a:tailEnd/>
          </a:ln>
        </p:spPr>
      </p:pic>
      <p:sp>
        <p:nvSpPr>
          <p:cNvPr id="58370"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eaLnBrk="0" hangingPunct="0">
              <a:defRPr/>
            </a:pPr>
            <a:endParaRPr lang="en-GB">
              <a:solidFill>
                <a:srgbClr val="0068A7"/>
              </a:solidFill>
              <a:latin typeface="Arial" pitchFamily="34" charset="0"/>
              <a:ea typeface="ＭＳ Ｐゴシック" pitchFamily="-65" charset="-128"/>
            </a:endParaRPr>
          </a:p>
        </p:txBody>
      </p:sp>
      <p:sp>
        <p:nvSpPr>
          <p:cNvPr id="1028"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58374" name="Rectangle 6"/>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pPr eaLnBrk="0" hangingPunct="0"/>
            <a:r>
              <a:rPr lang="en-GB" sz="800" i="1" dirty="0">
                <a:solidFill>
                  <a:srgbClr val="FFFFFF"/>
                </a:solidFill>
                <a:ea typeface="ＭＳ Ｐゴシック" pitchFamily="-65" charset="-128"/>
              </a:rPr>
              <a:t>Page </a:t>
            </a:r>
            <a:fld id="{BAF4F9C6-50D9-449E-B899-020C5D256265}" type="slidenum">
              <a:rPr lang="en-US" sz="800" i="1">
                <a:solidFill>
                  <a:srgbClr val="FFFFFF"/>
                </a:solidFill>
                <a:ea typeface="ＭＳ Ｐゴシック" pitchFamily="-65" charset="-128"/>
              </a:rPr>
              <a:pPr eaLnBrk="0" hangingPunct="0"/>
              <a:t>‹#›</a:t>
            </a:fld>
            <a:r>
              <a:rPr lang="en-GB" sz="800" i="1" dirty="0">
                <a:solidFill>
                  <a:srgbClr val="FFFFFF"/>
                </a:solidFill>
                <a:ea typeface="ＭＳ Ｐゴシック" pitchFamily="-65" charset="-128"/>
              </a:rPr>
              <a:t> -  </a:t>
            </a:r>
            <a:r>
              <a:rPr lang="en-GB" sz="800" i="1" dirty="0">
                <a:solidFill>
                  <a:srgbClr val="FFFFFF"/>
                </a:solidFill>
                <a:ea typeface="ＭＳ Ｐゴシック" pitchFamily="-65" charset="-128"/>
                <a:cs typeface="Arial" charset="0"/>
              </a:rPr>
              <a:t>© IPCRG </a:t>
            </a:r>
            <a:r>
              <a:rPr lang="en-GB" sz="800" i="1" dirty="0" smtClean="0">
                <a:solidFill>
                  <a:srgbClr val="FFFFFF"/>
                </a:solidFill>
                <a:ea typeface="ＭＳ Ｐゴシック" pitchFamily="-65" charset="-128"/>
                <a:cs typeface="Arial" charset="0"/>
              </a:rPr>
              <a:t>2012</a:t>
            </a:r>
            <a:endParaRPr lang="en-GB" sz="800" i="1" dirty="0">
              <a:solidFill>
                <a:srgbClr val="074B88"/>
              </a:solidFill>
              <a:ea typeface="ＭＳ Ｐゴシック" pitchFamily="-65" charset="-128"/>
              <a:cs typeface="Arial" charset="0"/>
            </a:endParaRPr>
          </a:p>
        </p:txBody>
      </p:sp>
    </p:spTree>
    <p:extLst>
      <p:ext uri="{BB962C8B-B14F-4D97-AF65-F5344CB8AC3E}">
        <p14:creationId xmlns:p14="http://schemas.microsoft.com/office/powerpoint/2010/main" xmlns="" val="264944550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hyperlink" Target="http://www3.niaid.nih.gov/healthscience/healthtopics/allergicDiseases/PDF/ColdAllergy.pdf" TargetMode="Externa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4.xml"/><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79.xml"/><Relationship Id="rId4" Type="http://schemas.openxmlformats.org/officeDocument/2006/relationships/hyperlink" Target="http://www.whiar.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90.xml"/><Relationship Id="rId4" Type="http://schemas.openxmlformats.org/officeDocument/2006/relationships/hyperlink" Target="http://www.whiar.or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idx="4294967295"/>
          </p:nvPr>
        </p:nvSpPr>
        <p:spPr>
          <a:xfrm>
            <a:off x="323850" y="332457"/>
            <a:ext cx="8820150" cy="5184775"/>
          </a:xfrm>
        </p:spPr>
        <p:txBody>
          <a:bodyPr/>
          <a:lstStyle/>
          <a:p>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2800" dirty="0">
                <a:solidFill>
                  <a:schemeClr val="tx1"/>
                </a:solidFill>
              </a:rPr>
              <a:t>IPCRG presentations on respiratory diseases</a:t>
            </a:r>
            <a:r>
              <a:rPr lang="en-GB" sz="2800" dirty="0"/>
              <a:t/>
            </a:r>
            <a:br>
              <a:rPr lang="en-GB" sz="2800" dirty="0"/>
            </a:br>
            <a:r>
              <a:rPr lang="en-GB" sz="2800" dirty="0">
                <a:solidFill>
                  <a:schemeClr val="tx1"/>
                </a:solidFill>
              </a:rPr>
              <a:t/>
            </a:r>
            <a:br>
              <a:rPr lang="en-GB" sz="2800" dirty="0">
                <a:solidFill>
                  <a:schemeClr val="tx1"/>
                </a:solidFill>
              </a:rPr>
            </a:br>
            <a:r>
              <a:rPr lang="en-US" sz="3200" dirty="0">
                <a:solidFill>
                  <a:srgbClr val="FF0000"/>
                </a:solidFill>
              </a:rPr>
              <a:t>Allergic disease:</a:t>
            </a:r>
            <a:br>
              <a:rPr lang="en-US" sz="3200" dirty="0">
                <a:solidFill>
                  <a:srgbClr val="FF0000"/>
                </a:solidFill>
              </a:rPr>
            </a:br>
            <a:r>
              <a:rPr lang="en-US" sz="3200" dirty="0">
                <a:solidFill>
                  <a:srgbClr val="FF0000"/>
                </a:solidFill>
              </a:rPr>
              <a:t>A practical approach in primary care </a:t>
            </a:r>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3" y="116633"/>
            <a:ext cx="4824536" cy="1925788"/>
          </a:xfrm>
          <a:prstGeom prst="rect">
            <a:avLst/>
          </a:prstGeom>
        </p:spPr>
      </p:pic>
      <p:pic>
        <p:nvPicPr>
          <p:cNvPr id="11" name="Imagen 10"/>
          <p:cNvPicPr>
            <a:picLocks noChangeAspect="1"/>
          </p:cNvPicPr>
          <p:nvPr/>
        </p:nvPicPr>
        <p:blipFill rotWithShape="1">
          <a:blip r:embed="rId4" cstate="print">
            <a:extLst>
              <a:ext uri="{28A0092B-C50C-407E-A947-70E740481C1C}">
                <a14:useLocalDpi xmlns:a14="http://schemas.microsoft.com/office/drawing/2010/main" xmlns="" val="0"/>
              </a:ext>
            </a:extLst>
          </a:blip>
          <a:srcRect t="24401"/>
          <a:stretch/>
        </p:blipFill>
        <p:spPr>
          <a:xfrm>
            <a:off x="144016" y="6044872"/>
            <a:ext cx="7452320" cy="696496"/>
          </a:xfrm>
          <a:prstGeom prst="rect">
            <a:avLst/>
          </a:prstGeom>
        </p:spPr>
      </p:pic>
      <p:pic>
        <p:nvPicPr>
          <p:cNvPr id="12" name="Picture 11"/>
          <p:cNvPicPr>
            <a:picLocks noChangeAspect="1" noChangeArrowheads="1"/>
          </p:cNvPicPr>
          <p:nvPr/>
        </p:nvPicPr>
        <p:blipFill>
          <a:blip r:embed="rId5" cstate="print"/>
          <a:srcRect/>
          <a:stretch>
            <a:fillRect/>
          </a:stretch>
        </p:blipFill>
        <p:spPr bwMode="auto">
          <a:xfrm>
            <a:off x="7668343" y="5890098"/>
            <a:ext cx="1297093" cy="923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endParaRPr lang="en-GB" smtClean="0"/>
          </a:p>
        </p:txBody>
      </p:sp>
      <p:sp>
        <p:nvSpPr>
          <p:cNvPr id="22530" name="Content Placeholder 2"/>
          <p:cNvSpPr>
            <a:spLocks noGrp="1"/>
          </p:cNvSpPr>
          <p:nvPr>
            <p:ph idx="1"/>
          </p:nvPr>
        </p:nvSpPr>
        <p:spPr/>
        <p:txBody>
          <a:bodyPr/>
          <a:lstStyle/>
          <a:p>
            <a:pPr eaLnBrk="1" hangingPunct="1"/>
            <a:endParaRPr lang="en-GB" smtClean="0"/>
          </a:p>
        </p:txBody>
      </p:sp>
      <p:pic>
        <p:nvPicPr>
          <p:cNvPr id="22531" name="Picture 2" descr="C:\Users\Katie\Documents\Consolidated_allergy_definitive_V3_MR__09-02-12.ppt[1]\Slide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endParaRPr lang="en-GB" smtClean="0"/>
          </a:p>
        </p:txBody>
      </p:sp>
      <p:sp>
        <p:nvSpPr>
          <p:cNvPr id="24578" name="Content Placeholder 2"/>
          <p:cNvSpPr>
            <a:spLocks noGrp="1"/>
          </p:cNvSpPr>
          <p:nvPr>
            <p:ph idx="1"/>
          </p:nvPr>
        </p:nvSpPr>
        <p:spPr/>
        <p:txBody>
          <a:bodyPr/>
          <a:lstStyle/>
          <a:p>
            <a:pPr eaLnBrk="1" hangingPunct="1"/>
            <a:endParaRPr lang="en-GB" smtClean="0"/>
          </a:p>
        </p:txBody>
      </p:sp>
      <p:pic>
        <p:nvPicPr>
          <p:cNvPr id="24579" name="Picture 2" descr="C:\Users\Katie\Documents\Consolidated_allergy_definitive_V3_MR__09-02-12.ppt[1]\Slide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GB" smtClean="0"/>
          </a:p>
        </p:txBody>
      </p:sp>
      <p:sp>
        <p:nvSpPr>
          <p:cNvPr id="25602" name="Content Placeholder 2"/>
          <p:cNvSpPr>
            <a:spLocks noGrp="1"/>
          </p:cNvSpPr>
          <p:nvPr>
            <p:ph idx="1"/>
          </p:nvPr>
        </p:nvSpPr>
        <p:spPr/>
        <p:txBody>
          <a:bodyPr/>
          <a:lstStyle/>
          <a:p>
            <a:pPr eaLnBrk="1" hangingPunct="1"/>
            <a:endParaRPr lang="en-GB" smtClean="0"/>
          </a:p>
        </p:txBody>
      </p:sp>
      <p:pic>
        <p:nvPicPr>
          <p:cNvPr id="25603" name="Picture 2" descr="C:\Users\Katie\Documents\Consolidated_allergy_definitive_V3_MR__09-02-12.ppt[1]\Slide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endParaRPr lang="en-GB" smtClean="0"/>
          </a:p>
        </p:txBody>
      </p:sp>
      <p:sp>
        <p:nvSpPr>
          <p:cNvPr id="27650" name="Content Placeholder 2"/>
          <p:cNvSpPr>
            <a:spLocks noGrp="1"/>
          </p:cNvSpPr>
          <p:nvPr>
            <p:ph idx="1"/>
          </p:nvPr>
        </p:nvSpPr>
        <p:spPr/>
        <p:txBody>
          <a:bodyPr/>
          <a:lstStyle/>
          <a:p>
            <a:pPr eaLnBrk="1" hangingPunct="1"/>
            <a:endParaRPr lang="en-GB" smtClean="0"/>
          </a:p>
        </p:txBody>
      </p:sp>
      <p:pic>
        <p:nvPicPr>
          <p:cNvPr id="27651" name="Picture 2" descr="C:\Users\Katie\Documents\Consolidated_allergy_definitive_V3_MR__09-02-12.ppt[1]\Slide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endParaRPr lang="en-GB" smtClean="0"/>
          </a:p>
        </p:txBody>
      </p:sp>
      <p:sp>
        <p:nvSpPr>
          <p:cNvPr id="28674" name="Content Placeholder 2"/>
          <p:cNvSpPr>
            <a:spLocks noGrp="1"/>
          </p:cNvSpPr>
          <p:nvPr>
            <p:ph idx="1"/>
          </p:nvPr>
        </p:nvSpPr>
        <p:spPr/>
        <p:txBody>
          <a:bodyPr/>
          <a:lstStyle/>
          <a:p>
            <a:pPr eaLnBrk="1" hangingPunct="1"/>
            <a:endParaRPr lang="en-GB" smtClean="0"/>
          </a:p>
        </p:txBody>
      </p:sp>
      <p:pic>
        <p:nvPicPr>
          <p:cNvPr id="28675" name="Picture 2" descr="C:\Users\Katie\Documents\Consolidated_allergy_definitive_V3_MR__09-02-12.ppt[1]\Slide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endParaRPr lang="en-GB" smtClean="0"/>
          </a:p>
        </p:txBody>
      </p:sp>
      <p:sp>
        <p:nvSpPr>
          <p:cNvPr id="30722" name="Content Placeholder 2"/>
          <p:cNvSpPr>
            <a:spLocks noGrp="1"/>
          </p:cNvSpPr>
          <p:nvPr>
            <p:ph idx="1"/>
          </p:nvPr>
        </p:nvSpPr>
        <p:spPr/>
        <p:txBody>
          <a:bodyPr/>
          <a:lstStyle/>
          <a:p>
            <a:pPr eaLnBrk="1" hangingPunct="1"/>
            <a:endParaRPr lang="en-GB" smtClean="0"/>
          </a:p>
        </p:txBody>
      </p:sp>
      <p:pic>
        <p:nvPicPr>
          <p:cNvPr id="30723" name="Picture 2" descr="C:\Users\Katie\Documents\Consolidated_allergy_definitive_V3_MR__09-02-12.ppt[1]\Slide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endParaRPr lang="en-GB" smtClean="0"/>
          </a:p>
        </p:txBody>
      </p:sp>
      <p:sp>
        <p:nvSpPr>
          <p:cNvPr id="33794" name="Content Placeholder 2"/>
          <p:cNvSpPr>
            <a:spLocks noGrp="1"/>
          </p:cNvSpPr>
          <p:nvPr>
            <p:ph idx="1"/>
          </p:nvPr>
        </p:nvSpPr>
        <p:spPr/>
        <p:txBody>
          <a:bodyPr/>
          <a:lstStyle/>
          <a:p>
            <a:pPr eaLnBrk="1" hangingPunct="1"/>
            <a:endParaRPr lang="en-GB" smtClean="0"/>
          </a:p>
        </p:txBody>
      </p:sp>
      <p:pic>
        <p:nvPicPr>
          <p:cNvPr id="33795" name="Picture 2" descr="C:\Users\Katie\Documents\Consolidated_allergy_definitive_V3_MR__09-02-12.ppt[1]\Slide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GB" smtClean="0"/>
          </a:p>
        </p:txBody>
      </p:sp>
      <p:sp>
        <p:nvSpPr>
          <p:cNvPr id="34818" name="Content Placeholder 2"/>
          <p:cNvSpPr>
            <a:spLocks noGrp="1"/>
          </p:cNvSpPr>
          <p:nvPr>
            <p:ph idx="1"/>
          </p:nvPr>
        </p:nvSpPr>
        <p:spPr/>
        <p:txBody>
          <a:bodyPr/>
          <a:lstStyle/>
          <a:p>
            <a:pPr eaLnBrk="1" hangingPunct="1"/>
            <a:endParaRPr lang="en-GB" smtClean="0"/>
          </a:p>
        </p:txBody>
      </p:sp>
      <p:pic>
        <p:nvPicPr>
          <p:cNvPr id="34819" name="Picture 2" descr="C:\Users\Katie\Documents\Consolidated_allergy_definitive_V3_MR__09-02-12.ppt[1]\Slide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5"/>
          <p:cNvSpPr>
            <a:spLocks noGrp="1" noChangeArrowheads="1"/>
          </p:cNvSpPr>
          <p:nvPr>
            <p:ph type="title"/>
          </p:nvPr>
        </p:nvSpPr>
        <p:spPr/>
        <p:txBody>
          <a:bodyPr/>
          <a:lstStyle/>
          <a:p>
            <a:pPr eaLnBrk="1" hangingPunct="1"/>
            <a:r>
              <a:rPr lang="en-US" smtClean="0"/>
              <a:t>Cumulative Threshold Disease</a:t>
            </a:r>
          </a:p>
        </p:txBody>
      </p:sp>
      <p:sp>
        <p:nvSpPr>
          <p:cNvPr id="2" name="Plassholder for innhold 1"/>
          <p:cNvSpPr>
            <a:spLocks noGrp="1"/>
          </p:cNvSpPr>
          <p:nvPr>
            <p:ph idx="1"/>
          </p:nvPr>
        </p:nvSpPr>
        <p:spPr>
          <a:xfrm>
            <a:off x="1126284" y="1434540"/>
            <a:ext cx="7772400" cy="3505200"/>
          </a:xfrm>
        </p:spPr>
        <p:txBody>
          <a:bodyPr/>
          <a:lstStyle/>
          <a:p>
            <a:pPr marL="0" indent="0">
              <a:buFont typeface="Times" charset="0"/>
              <a:buNone/>
              <a:defRPr/>
            </a:pPr>
            <a:endParaRPr lang="nb-NO" dirty="0" smtClean="0"/>
          </a:p>
          <a:p>
            <a:pPr>
              <a:buFont typeface="Times" charset="0"/>
              <a:buChar char="•"/>
              <a:defRPr/>
            </a:pPr>
            <a:endParaRPr lang="nb-NO" dirty="0"/>
          </a:p>
        </p:txBody>
      </p:sp>
      <p:sp>
        <p:nvSpPr>
          <p:cNvPr id="123935" name="Text Box 31"/>
          <p:cNvSpPr txBox="1">
            <a:spLocks noChangeArrowheads="1"/>
          </p:cNvSpPr>
          <p:nvPr/>
        </p:nvSpPr>
        <p:spPr bwMode="auto">
          <a:xfrm>
            <a:off x="3671888" y="6021388"/>
            <a:ext cx="54721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buFont typeface="Arial" charset="0"/>
              <a:buNone/>
            </a:pPr>
            <a:r>
              <a:rPr lang="en-US" sz="900">
                <a:solidFill>
                  <a:srgbClr val="777777"/>
                </a:solidFill>
              </a:rPr>
              <a:t>1. Pharmacia &amp; Upjohn Diagnostics. </a:t>
            </a:r>
            <a:r>
              <a:rPr lang="en-US" sz="900" i="1">
                <a:solidFill>
                  <a:srgbClr val="777777"/>
                </a:solidFill>
              </a:rPr>
              <a:t>The Value of Allergen Identification. </a:t>
            </a:r>
            <a:r>
              <a:rPr lang="en-US" sz="900">
                <a:solidFill>
                  <a:srgbClr val="777777"/>
                </a:solidFill>
              </a:rPr>
              <a:t>1998. Publication 98006.01.</a:t>
            </a:r>
          </a:p>
          <a:p>
            <a:pPr>
              <a:buFont typeface="Arial" charset="0"/>
              <a:buNone/>
            </a:pPr>
            <a:r>
              <a:rPr lang="en-US" sz="900">
                <a:solidFill>
                  <a:srgbClr val="777777"/>
                </a:solidFill>
              </a:rPr>
              <a:t>2. Ciprandi G, et al. </a:t>
            </a:r>
            <a:r>
              <a:rPr lang="en-US" sz="900" i="1">
                <a:solidFill>
                  <a:srgbClr val="777777"/>
                </a:solidFill>
              </a:rPr>
              <a:t>J Allergy Clin Immunol</a:t>
            </a:r>
            <a:r>
              <a:rPr lang="en-US" sz="900">
                <a:solidFill>
                  <a:srgbClr val="777777"/>
                </a:solidFill>
              </a:rPr>
              <a:t>. 1995;96:971-979.</a:t>
            </a:r>
          </a:p>
          <a:p>
            <a:pPr>
              <a:buFont typeface="Arial" charset="0"/>
              <a:buNone/>
            </a:pPr>
            <a:r>
              <a:rPr lang="en-US" sz="900">
                <a:solidFill>
                  <a:srgbClr val="777777"/>
                </a:solidFill>
              </a:rPr>
              <a:t>3. Boner AL, et al. Clin Exp Allergy. 1993;23:1021-1026.</a:t>
            </a:r>
          </a:p>
          <a:p>
            <a:pPr>
              <a:buFont typeface="Arial" charset="0"/>
              <a:buChar char="•"/>
            </a:pPr>
            <a:endParaRPr lang="en-US" sz="900">
              <a:solidFill>
                <a:srgbClr val="777777"/>
              </a:solidFill>
            </a:endParaRPr>
          </a:p>
        </p:txBody>
      </p:sp>
      <p:grpSp>
        <p:nvGrpSpPr>
          <p:cNvPr id="3" name="Group 55"/>
          <p:cNvGrpSpPr>
            <a:grpSpLocks/>
          </p:cNvGrpSpPr>
          <p:nvPr/>
        </p:nvGrpSpPr>
        <p:grpSpPr bwMode="auto">
          <a:xfrm>
            <a:off x="2668588" y="2303463"/>
            <a:ext cx="498475" cy="1682750"/>
            <a:chOff x="1681" y="1451"/>
            <a:chExt cx="314" cy="1060"/>
          </a:xfrm>
        </p:grpSpPr>
        <p:sp>
          <p:nvSpPr>
            <p:cNvPr id="38946" name="AutoShape 6"/>
            <p:cNvSpPr>
              <a:spLocks noChangeArrowheads="1"/>
            </p:cNvSpPr>
            <p:nvPr/>
          </p:nvSpPr>
          <p:spPr bwMode="auto">
            <a:xfrm>
              <a:off x="1681" y="1939"/>
              <a:ext cx="314" cy="572"/>
            </a:xfrm>
            <a:prstGeom prst="cube">
              <a:avLst>
                <a:gd name="adj" fmla="val 24954"/>
              </a:avLst>
            </a:prstGeom>
            <a:solidFill>
              <a:srgbClr val="FFFF99"/>
            </a:solidFill>
            <a:ln w="12700">
              <a:solidFill>
                <a:srgbClr val="FFC000"/>
              </a:solidFill>
              <a:miter lim="800000"/>
              <a:headEnd/>
              <a:tailEnd/>
            </a:ln>
          </p:spPr>
          <p:txBody>
            <a:bodyPr wrap="none" lIns="1053426" tIns="517481" rIns="1053426" bIns="517481">
              <a:spAutoFit/>
            </a:bodyPr>
            <a:lstStyle/>
            <a:p>
              <a:endParaRPr lang="nb-NO"/>
            </a:p>
          </p:txBody>
        </p:sp>
        <p:sp>
          <p:nvSpPr>
            <p:cNvPr id="38947" name="AutoShape 7"/>
            <p:cNvSpPr>
              <a:spLocks noChangeArrowheads="1"/>
            </p:cNvSpPr>
            <p:nvPr/>
          </p:nvSpPr>
          <p:spPr bwMode="auto">
            <a:xfrm>
              <a:off x="1681" y="1451"/>
              <a:ext cx="314" cy="573"/>
            </a:xfrm>
            <a:prstGeom prst="cube">
              <a:avLst>
                <a:gd name="adj" fmla="val 24954"/>
              </a:avLst>
            </a:prstGeom>
            <a:solidFill>
              <a:srgbClr val="99FFCC"/>
            </a:solidFill>
            <a:ln w="12700">
              <a:solidFill>
                <a:schemeClr val="tx2"/>
              </a:solidFill>
              <a:miter lim="800000"/>
              <a:headEnd/>
              <a:tailEnd/>
            </a:ln>
          </p:spPr>
          <p:txBody>
            <a:bodyPr wrap="none" lIns="1053426" tIns="517481" rIns="1053426" bIns="517481">
              <a:spAutoFit/>
            </a:bodyPr>
            <a:lstStyle/>
            <a:p>
              <a:endParaRPr lang="nb-NO"/>
            </a:p>
          </p:txBody>
        </p:sp>
      </p:grpSp>
      <p:grpSp>
        <p:nvGrpSpPr>
          <p:cNvPr id="4" name="Group 57"/>
          <p:cNvGrpSpPr>
            <a:grpSpLocks/>
          </p:cNvGrpSpPr>
          <p:nvPr/>
        </p:nvGrpSpPr>
        <p:grpSpPr bwMode="auto">
          <a:xfrm>
            <a:off x="5794375" y="2409825"/>
            <a:ext cx="500063" cy="1576388"/>
            <a:chOff x="3650" y="1518"/>
            <a:chExt cx="315" cy="993"/>
          </a:xfrm>
        </p:grpSpPr>
        <p:sp>
          <p:nvSpPr>
            <p:cNvPr id="38943" name="AutoShape 17"/>
            <p:cNvSpPr>
              <a:spLocks noChangeArrowheads="1"/>
            </p:cNvSpPr>
            <p:nvPr/>
          </p:nvSpPr>
          <p:spPr bwMode="auto">
            <a:xfrm>
              <a:off x="3650" y="2213"/>
              <a:ext cx="315" cy="298"/>
            </a:xfrm>
            <a:prstGeom prst="cube">
              <a:avLst>
                <a:gd name="adj" fmla="val 24954"/>
              </a:avLst>
            </a:prstGeom>
            <a:solidFill>
              <a:srgbClr val="FFFF99"/>
            </a:solidFill>
            <a:ln w="12700">
              <a:solidFill>
                <a:schemeClr val="tx1"/>
              </a:solidFill>
              <a:miter lim="800000"/>
              <a:headEnd/>
              <a:tailEnd/>
            </a:ln>
          </p:spPr>
          <p:txBody>
            <a:bodyPr wrap="none" lIns="1053426" tIns="517481" rIns="1053426" bIns="517481">
              <a:spAutoFit/>
            </a:bodyPr>
            <a:lstStyle/>
            <a:p>
              <a:endParaRPr lang="nb-NO"/>
            </a:p>
          </p:txBody>
        </p:sp>
        <p:sp>
          <p:nvSpPr>
            <p:cNvPr id="38944" name="AutoShape 18"/>
            <p:cNvSpPr>
              <a:spLocks noChangeArrowheads="1"/>
            </p:cNvSpPr>
            <p:nvPr/>
          </p:nvSpPr>
          <p:spPr bwMode="auto">
            <a:xfrm>
              <a:off x="3650" y="1998"/>
              <a:ext cx="315" cy="300"/>
            </a:xfrm>
            <a:prstGeom prst="cube">
              <a:avLst>
                <a:gd name="adj" fmla="val 24954"/>
              </a:avLst>
            </a:prstGeom>
            <a:solidFill>
              <a:srgbClr val="99FFCC"/>
            </a:solidFill>
            <a:ln w="12700">
              <a:solidFill>
                <a:schemeClr val="tx1"/>
              </a:solidFill>
              <a:miter lim="800000"/>
              <a:headEnd/>
              <a:tailEnd/>
            </a:ln>
          </p:spPr>
          <p:txBody>
            <a:bodyPr wrap="none" lIns="1053426" tIns="517481" rIns="1053426" bIns="517481">
              <a:spAutoFit/>
            </a:bodyPr>
            <a:lstStyle/>
            <a:p>
              <a:endParaRPr lang="nb-NO"/>
            </a:p>
          </p:txBody>
        </p:sp>
        <p:sp>
          <p:nvSpPr>
            <p:cNvPr id="38945" name="AutoShape 19"/>
            <p:cNvSpPr>
              <a:spLocks noChangeArrowheads="1"/>
            </p:cNvSpPr>
            <p:nvPr/>
          </p:nvSpPr>
          <p:spPr bwMode="auto">
            <a:xfrm>
              <a:off x="3650" y="1518"/>
              <a:ext cx="315" cy="574"/>
            </a:xfrm>
            <a:prstGeom prst="cube">
              <a:avLst>
                <a:gd name="adj" fmla="val 24954"/>
              </a:avLst>
            </a:prstGeom>
            <a:solidFill>
              <a:srgbClr val="0099CC"/>
            </a:solidFill>
            <a:ln w="12700">
              <a:solidFill>
                <a:schemeClr val="tx1"/>
              </a:solidFill>
              <a:miter lim="800000"/>
              <a:headEnd/>
              <a:tailEnd/>
            </a:ln>
          </p:spPr>
          <p:txBody>
            <a:bodyPr wrap="none" lIns="1053426" tIns="517481" rIns="1053426" bIns="517481">
              <a:spAutoFit/>
            </a:bodyPr>
            <a:lstStyle/>
            <a:p>
              <a:endParaRPr lang="nb-NO"/>
            </a:p>
          </p:txBody>
        </p:sp>
      </p:grpSp>
      <p:sp>
        <p:nvSpPr>
          <p:cNvPr id="123909" name="AutoShape 5"/>
          <p:cNvSpPr>
            <a:spLocks noChangeArrowheads="1"/>
          </p:cNvSpPr>
          <p:nvPr/>
        </p:nvSpPr>
        <p:spPr bwMode="auto">
          <a:xfrm>
            <a:off x="2668588" y="2078038"/>
            <a:ext cx="2624137" cy="46037"/>
          </a:xfrm>
          <a:prstGeom prst="cube">
            <a:avLst>
              <a:gd name="adj" fmla="val 24954"/>
            </a:avLst>
          </a:prstGeom>
          <a:gradFill rotWithShape="0">
            <a:gsLst>
              <a:gs pos="0">
                <a:srgbClr val="7F664C"/>
              </a:gs>
              <a:gs pos="50000">
                <a:srgbClr val="FFCC99"/>
              </a:gs>
              <a:gs pos="100000">
                <a:srgbClr val="7F664C"/>
              </a:gs>
            </a:gsLst>
            <a:lin ang="5400000" scaled="1"/>
          </a:gradFill>
          <a:ln w="12700">
            <a:solidFill>
              <a:schemeClr val="tx2"/>
            </a:solidFill>
            <a:miter lim="800000"/>
            <a:headEnd/>
            <a:tailEnd/>
          </a:ln>
        </p:spPr>
        <p:txBody>
          <a:bodyPr lIns="1053426" tIns="517481" rIns="1053426" bIns="517481">
            <a:spAutoFit/>
          </a:bodyPr>
          <a:lstStyle/>
          <a:p>
            <a:endParaRPr lang="nb-NO"/>
          </a:p>
        </p:txBody>
      </p:sp>
      <p:grpSp>
        <p:nvGrpSpPr>
          <p:cNvPr id="5" name="Group 58"/>
          <p:cNvGrpSpPr>
            <a:grpSpLocks/>
          </p:cNvGrpSpPr>
          <p:nvPr/>
        </p:nvGrpSpPr>
        <p:grpSpPr bwMode="auto">
          <a:xfrm>
            <a:off x="4214813" y="1528763"/>
            <a:ext cx="500062" cy="2466975"/>
            <a:chOff x="2655" y="963"/>
            <a:chExt cx="315" cy="1554"/>
          </a:xfrm>
        </p:grpSpPr>
        <p:sp>
          <p:nvSpPr>
            <p:cNvPr id="38940" name="AutoShape 11"/>
            <p:cNvSpPr>
              <a:spLocks noChangeArrowheads="1"/>
            </p:cNvSpPr>
            <p:nvPr/>
          </p:nvSpPr>
          <p:spPr bwMode="auto">
            <a:xfrm>
              <a:off x="2655" y="1944"/>
              <a:ext cx="315" cy="573"/>
            </a:xfrm>
            <a:prstGeom prst="cube">
              <a:avLst>
                <a:gd name="adj" fmla="val 24954"/>
              </a:avLst>
            </a:prstGeom>
            <a:solidFill>
              <a:srgbClr val="FFFF99"/>
            </a:solidFill>
            <a:ln w="12700">
              <a:solidFill>
                <a:schemeClr val="tx1"/>
              </a:solidFill>
              <a:miter lim="800000"/>
              <a:headEnd/>
              <a:tailEnd/>
            </a:ln>
          </p:spPr>
          <p:txBody>
            <a:bodyPr wrap="none" lIns="1053426" tIns="517481" rIns="1053426" bIns="517481">
              <a:spAutoFit/>
            </a:bodyPr>
            <a:lstStyle/>
            <a:p>
              <a:endParaRPr lang="nb-NO"/>
            </a:p>
          </p:txBody>
        </p:sp>
        <p:sp>
          <p:nvSpPr>
            <p:cNvPr id="38941" name="AutoShape 12"/>
            <p:cNvSpPr>
              <a:spLocks noChangeArrowheads="1"/>
            </p:cNvSpPr>
            <p:nvPr/>
          </p:nvSpPr>
          <p:spPr bwMode="auto">
            <a:xfrm>
              <a:off x="2655" y="1456"/>
              <a:ext cx="315" cy="573"/>
            </a:xfrm>
            <a:prstGeom prst="cube">
              <a:avLst>
                <a:gd name="adj" fmla="val 24954"/>
              </a:avLst>
            </a:prstGeom>
            <a:solidFill>
              <a:srgbClr val="99FFCC"/>
            </a:solidFill>
            <a:ln w="12700">
              <a:solidFill>
                <a:schemeClr val="tx1"/>
              </a:solidFill>
              <a:miter lim="800000"/>
              <a:headEnd/>
              <a:tailEnd/>
            </a:ln>
          </p:spPr>
          <p:txBody>
            <a:bodyPr wrap="none" lIns="1053426" tIns="517481" rIns="1053426" bIns="517481">
              <a:spAutoFit/>
            </a:bodyPr>
            <a:lstStyle/>
            <a:p>
              <a:endParaRPr lang="nb-NO"/>
            </a:p>
          </p:txBody>
        </p:sp>
        <p:sp>
          <p:nvSpPr>
            <p:cNvPr id="38942" name="AutoShape 15"/>
            <p:cNvSpPr>
              <a:spLocks noChangeArrowheads="1"/>
            </p:cNvSpPr>
            <p:nvPr/>
          </p:nvSpPr>
          <p:spPr bwMode="auto">
            <a:xfrm>
              <a:off x="2655" y="963"/>
              <a:ext cx="315" cy="573"/>
            </a:xfrm>
            <a:prstGeom prst="cube">
              <a:avLst>
                <a:gd name="adj" fmla="val 24954"/>
              </a:avLst>
            </a:prstGeom>
            <a:solidFill>
              <a:srgbClr val="0099CC"/>
            </a:solidFill>
            <a:ln w="12700">
              <a:solidFill>
                <a:schemeClr val="tx1"/>
              </a:solidFill>
              <a:miter lim="800000"/>
              <a:headEnd/>
              <a:tailEnd/>
            </a:ln>
          </p:spPr>
          <p:txBody>
            <a:bodyPr wrap="none" lIns="1053426" tIns="517481" rIns="1053426" bIns="517481">
              <a:spAutoFit/>
            </a:bodyPr>
            <a:lstStyle/>
            <a:p>
              <a:endParaRPr lang="nb-NO"/>
            </a:p>
          </p:txBody>
        </p:sp>
      </p:grpSp>
      <p:sp>
        <p:nvSpPr>
          <p:cNvPr id="123929" name="Rectangle 25"/>
          <p:cNvSpPr>
            <a:spLocks noChangeArrowheads="1"/>
          </p:cNvSpPr>
          <p:nvPr/>
        </p:nvSpPr>
        <p:spPr bwMode="auto">
          <a:xfrm>
            <a:off x="3979863" y="1447800"/>
            <a:ext cx="3673475"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53426" tIns="517481" rIns="1053426" bIns="517481">
            <a:spAutoFit/>
          </a:bodyPr>
          <a:lstStyle/>
          <a:p>
            <a:pPr algn="ctr"/>
            <a:r>
              <a:rPr lang="en-US" sz="1400" b="1">
                <a:solidFill>
                  <a:srgbClr val="333333"/>
                </a:solidFill>
              </a:rPr>
              <a:t>Symptoms</a:t>
            </a:r>
          </a:p>
        </p:txBody>
      </p:sp>
      <p:sp>
        <p:nvSpPr>
          <p:cNvPr id="123932" name="Rectangle 28"/>
          <p:cNvSpPr>
            <a:spLocks noChangeArrowheads="1"/>
          </p:cNvSpPr>
          <p:nvPr/>
        </p:nvSpPr>
        <p:spPr bwMode="auto">
          <a:xfrm>
            <a:off x="2268538" y="4310063"/>
            <a:ext cx="1487487"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45720" rIns="45720">
            <a:spAutoFit/>
          </a:bodyPr>
          <a:lstStyle/>
          <a:p>
            <a:r>
              <a:rPr lang="en-US" sz="1400">
                <a:solidFill>
                  <a:srgbClr val="333333"/>
                </a:solidFill>
              </a:rPr>
              <a:t>No avoidance</a:t>
            </a:r>
          </a:p>
          <a:p>
            <a:r>
              <a:rPr lang="en-US" sz="1400">
                <a:solidFill>
                  <a:srgbClr val="333333"/>
                </a:solidFill>
              </a:rPr>
              <a:t>Measures</a:t>
            </a:r>
          </a:p>
          <a:p>
            <a:r>
              <a:rPr lang="en-US" sz="1400">
                <a:solidFill>
                  <a:srgbClr val="333333"/>
                </a:solidFill>
              </a:rPr>
              <a:t>Normal Exposure</a:t>
            </a:r>
          </a:p>
          <a:p>
            <a:r>
              <a:rPr lang="en-US" sz="1400">
                <a:solidFill>
                  <a:srgbClr val="333333"/>
                </a:solidFill>
              </a:rPr>
              <a:t>Normal threshold</a:t>
            </a:r>
          </a:p>
        </p:txBody>
      </p:sp>
      <p:sp>
        <p:nvSpPr>
          <p:cNvPr id="123933" name="Rectangle 29"/>
          <p:cNvSpPr>
            <a:spLocks noChangeArrowheads="1"/>
          </p:cNvSpPr>
          <p:nvPr/>
        </p:nvSpPr>
        <p:spPr bwMode="auto">
          <a:xfrm>
            <a:off x="3957638" y="4310063"/>
            <a:ext cx="154305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45720" rIns="45720">
            <a:spAutoFit/>
          </a:bodyPr>
          <a:lstStyle/>
          <a:p>
            <a:r>
              <a:rPr lang="en-US" sz="1400">
                <a:solidFill>
                  <a:srgbClr val="333333"/>
                </a:solidFill>
              </a:rPr>
              <a:t>No avoidance</a:t>
            </a:r>
          </a:p>
          <a:p>
            <a:r>
              <a:rPr lang="en-US" sz="1400">
                <a:solidFill>
                  <a:srgbClr val="333333"/>
                </a:solidFill>
              </a:rPr>
              <a:t>measures</a:t>
            </a:r>
          </a:p>
          <a:p>
            <a:r>
              <a:rPr lang="en-US" sz="1400">
                <a:solidFill>
                  <a:srgbClr val="333333"/>
                </a:solidFill>
              </a:rPr>
              <a:t>Third allergen</a:t>
            </a:r>
          </a:p>
          <a:p>
            <a:r>
              <a:rPr lang="en-US" sz="1400">
                <a:solidFill>
                  <a:srgbClr val="333333"/>
                </a:solidFill>
              </a:rPr>
              <a:t>Ie.Increased  exposure</a:t>
            </a:r>
          </a:p>
          <a:p>
            <a:r>
              <a:rPr lang="en-US" sz="1400">
                <a:solidFill>
                  <a:srgbClr val="333333"/>
                </a:solidFill>
              </a:rPr>
              <a:t>Normal threshold</a:t>
            </a:r>
          </a:p>
        </p:txBody>
      </p:sp>
      <p:sp>
        <p:nvSpPr>
          <p:cNvPr id="123934" name="Rectangle 30"/>
          <p:cNvSpPr>
            <a:spLocks noChangeArrowheads="1"/>
          </p:cNvSpPr>
          <p:nvPr/>
        </p:nvSpPr>
        <p:spPr bwMode="auto">
          <a:xfrm>
            <a:off x="5727700" y="4310063"/>
            <a:ext cx="178593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45720" rIns="45720">
            <a:spAutoFit/>
          </a:bodyPr>
          <a:lstStyle/>
          <a:p>
            <a:r>
              <a:rPr lang="en-US" sz="1400" u="sng" dirty="0">
                <a:solidFill>
                  <a:srgbClr val="333333"/>
                </a:solidFill>
                <a:hlinkClick r:id="" action="ppaction://noaction"/>
              </a:rPr>
              <a:t>Avoidance</a:t>
            </a:r>
            <a:r>
              <a:rPr lang="en-US" sz="1400" dirty="0">
                <a:solidFill>
                  <a:srgbClr val="333333"/>
                </a:solidFill>
              </a:rPr>
              <a:t> measures</a:t>
            </a:r>
          </a:p>
          <a:p>
            <a:r>
              <a:rPr lang="en-US" sz="1400" dirty="0">
                <a:solidFill>
                  <a:srgbClr val="333333"/>
                </a:solidFill>
              </a:rPr>
              <a:t>employed</a:t>
            </a:r>
          </a:p>
          <a:p>
            <a:r>
              <a:rPr lang="en-US" sz="1400" dirty="0">
                <a:solidFill>
                  <a:srgbClr val="333333"/>
                </a:solidFill>
              </a:rPr>
              <a:t>Third </a:t>
            </a:r>
            <a:r>
              <a:rPr lang="en-US" sz="1400" dirty="0" smtClean="0">
                <a:solidFill>
                  <a:srgbClr val="333333"/>
                </a:solidFill>
              </a:rPr>
              <a:t>allergen</a:t>
            </a:r>
            <a:endParaRPr lang="en-US" sz="1400" dirty="0">
              <a:solidFill>
                <a:srgbClr val="333333"/>
              </a:solidFill>
            </a:endParaRPr>
          </a:p>
        </p:txBody>
      </p:sp>
      <p:grpSp>
        <p:nvGrpSpPr>
          <p:cNvPr id="6" name="Group 59"/>
          <p:cNvGrpSpPr>
            <a:grpSpLocks/>
          </p:cNvGrpSpPr>
          <p:nvPr/>
        </p:nvGrpSpPr>
        <p:grpSpPr bwMode="auto">
          <a:xfrm>
            <a:off x="800100" y="1762125"/>
            <a:ext cx="5900738" cy="2349500"/>
            <a:chOff x="504" y="1110"/>
            <a:chExt cx="3717" cy="1480"/>
          </a:xfrm>
        </p:grpSpPr>
        <p:grpSp>
          <p:nvGrpSpPr>
            <p:cNvPr id="38928" name="Group 21"/>
            <p:cNvGrpSpPr>
              <a:grpSpLocks/>
            </p:cNvGrpSpPr>
            <p:nvPr/>
          </p:nvGrpSpPr>
          <p:grpSpPr bwMode="auto">
            <a:xfrm>
              <a:off x="1602" y="1110"/>
              <a:ext cx="2619" cy="1480"/>
              <a:chOff x="832" y="1109"/>
              <a:chExt cx="4379" cy="2475"/>
            </a:xfrm>
          </p:grpSpPr>
          <p:sp>
            <p:nvSpPr>
              <p:cNvPr id="38938" name="Line 22"/>
              <p:cNvSpPr>
                <a:spLocks noChangeShapeType="1"/>
              </p:cNvSpPr>
              <p:nvPr/>
            </p:nvSpPr>
            <p:spPr bwMode="auto">
              <a:xfrm>
                <a:off x="848" y="1109"/>
                <a:ext cx="0" cy="2475"/>
              </a:xfrm>
              <a:prstGeom prst="line">
                <a:avLst/>
              </a:prstGeom>
              <a:noFill/>
              <a:ln w="50800">
                <a:solidFill>
                  <a:srgbClr val="0099CC"/>
                </a:solidFill>
                <a:round/>
                <a:headEnd type="triangle" w="med" len="med"/>
                <a:tailEnd/>
              </a:ln>
              <a:extLst>
                <a:ext uri="{909E8E84-426E-40DD-AFC4-6F175D3DCCD1}">
                  <a14:hiddenFill xmlns:a14="http://schemas.microsoft.com/office/drawing/2010/main" xmlns="">
                    <a:noFill/>
                  </a14:hiddenFill>
                </a:ext>
              </a:extLst>
            </p:spPr>
            <p:txBody>
              <a:bodyPr wrap="none" lIns="1053426" tIns="517481" rIns="1053426" bIns="517481">
                <a:spAutoFit/>
              </a:bodyPr>
              <a:lstStyle/>
              <a:p>
                <a:endParaRPr lang="en-US"/>
              </a:p>
            </p:txBody>
          </p:sp>
          <p:sp>
            <p:nvSpPr>
              <p:cNvPr id="38939" name="Line 23"/>
              <p:cNvSpPr>
                <a:spLocks noChangeShapeType="1"/>
              </p:cNvSpPr>
              <p:nvPr/>
            </p:nvSpPr>
            <p:spPr bwMode="auto">
              <a:xfrm flipH="1">
                <a:off x="832" y="3576"/>
                <a:ext cx="4379" cy="0"/>
              </a:xfrm>
              <a:prstGeom prst="line">
                <a:avLst/>
              </a:prstGeom>
              <a:noFill/>
              <a:ln w="50800">
                <a:solidFill>
                  <a:srgbClr val="0099CC"/>
                </a:solidFill>
                <a:round/>
                <a:headEnd type="triangle" w="med" len="med"/>
                <a:tailEnd/>
              </a:ln>
              <a:extLst>
                <a:ext uri="{909E8E84-426E-40DD-AFC4-6F175D3DCCD1}">
                  <a14:hiddenFill xmlns:a14="http://schemas.microsoft.com/office/drawing/2010/main" xmlns="">
                    <a:noFill/>
                  </a14:hiddenFill>
                </a:ext>
              </a:extLst>
            </p:spPr>
            <p:txBody>
              <a:bodyPr wrap="none" lIns="1053426" tIns="517481" rIns="1053426" bIns="517481">
                <a:spAutoFit/>
              </a:bodyPr>
              <a:lstStyle/>
              <a:p>
                <a:endParaRPr lang="en-US"/>
              </a:p>
            </p:txBody>
          </p:sp>
        </p:grpSp>
        <p:grpSp>
          <p:nvGrpSpPr>
            <p:cNvPr id="38929" name="Group 50"/>
            <p:cNvGrpSpPr>
              <a:grpSpLocks/>
            </p:cNvGrpSpPr>
            <p:nvPr/>
          </p:nvGrpSpPr>
          <p:grpSpPr bwMode="auto">
            <a:xfrm>
              <a:off x="504" y="2265"/>
              <a:ext cx="843" cy="250"/>
              <a:chOff x="144" y="1917"/>
              <a:chExt cx="843" cy="250"/>
            </a:xfrm>
          </p:grpSpPr>
          <p:sp>
            <p:nvSpPr>
              <p:cNvPr id="38936" name="Text Box 43"/>
              <p:cNvSpPr txBox="1">
                <a:spLocks noChangeArrowheads="1"/>
              </p:cNvSpPr>
              <p:nvPr/>
            </p:nvSpPr>
            <p:spPr bwMode="auto">
              <a:xfrm rot="-5400000">
                <a:off x="542" y="1721"/>
                <a:ext cx="250" cy="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a:solidFill>
                      <a:srgbClr val="333333"/>
                    </a:solidFill>
                  </a:rPr>
                  <a:t>Cat dander</a:t>
                </a:r>
              </a:p>
            </p:txBody>
          </p:sp>
          <p:sp>
            <p:nvSpPr>
              <p:cNvPr id="38937" name="AutoShape 44"/>
              <p:cNvSpPr>
                <a:spLocks noChangeArrowheads="1"/>
              </p:cNvSpPr>
              <p:nvPr/>
            </p:nvSpPr>
            <p:spPr bwMode="auto">
              <a:xfrm>
                <a:off x="144" y="1940"/>
                <a:ext cx="195" cy="200"/>
              </a:xfrm>
              <a:prstGeom prst="cube">
                <a:avLst>
                  <a:gd name="adj" fmla="val 24954"/>
                </a:avLst>
              </a:prstGeom>
              <a:solidFill>
                <a:srgbClr val="FFFF99"/>
              </a:solidFill>
              <a:ln w="12700">
                <a:solidFill>
                  <a:srgbClr val="FFC000"/>
                </a:solidFill>
                <a:miter lim="800000"/>
                <a:headEnd/>
                <a:tailEnd/>
              </a:ln>
            </p:spPr>
            <p:txBody>
              <a:bodyPr lIns="1053426" tIns="517481" rIns="1053426" bIns="517481">
                <a:spAutoFit/>
              </a:bodyPr>
              <a:lstStyle/>
              <a:p>
                <a:endParaRPr lang="nb-NO"/>
              </a:p>
            </p:txBody>
          </p:sp>
        </p:grpSp>
        <p:grpSp>
          <p:nvGrpSpPr>
            <p:cNvPr id="38930" name="Group 49"/>
            <p:cNvGrpSpPr>
              <a:grpSpLocks/>
            </p:cNvGrpSpPr>
            <p:nvPr/>
          </p:nvGrpSpPr>
          <p:grpSpPr bwMode="auto">
            <a:xfrm>
              <a:off x="504" y="1790"/>
              <a:ext cx="552" cy="252"/>
              <a:chOff x="144" y="1448"/>
              <a:chExt cx="552" cy="252"/>
            </a:xfrm>
          </p:grpSpPr>
          <p:sp>
            <p:nvSpPr>
              <p:cNvPr id="38934" name="Text Box 42"/>
              <p:cNvSpPr txBox="1">
                <a:spLocks noChangeArrowheads="1"/>
              </p:cNvSpPr>
              <p:nvPr/>
            </p:nvSpPr>
            <p:spPr bwMode="auto">
              <a:xfrm rot="-5400000">
                <a:off x="541" y="1545"/>
                <a:ext cx="252" cy="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nb-NO" sz="1400" b="1">
                  <a:solidFill>
                    <a:srgbClr val="333333"/>
                  </a:solidFill>
                </a:endParaRPr>
              </a:p>
            </p:txBody>
          </p:sp>
          <p:sp>
            <p:nvSpPr>
              <p:cNvPr id="38935" name="AutoShape 45"/>
              <p:cNvSpPr>
                <a:spLocks noChangeArrowheads="1"/>
              </p:cNvSpPr>
              <p:nvPr/>
            </p:nvSpPr>
            <p:spPr bwMode="auto">
              <a:xfrm>
                <a:off x="144" y="1471"/>
                <a:ext cx="195" cy="201"/>
              </a:xfrm>
              <a:prstGeom prst="cube">
                <a:avLst>
                  <a:gd name="adj" fmla="val 24954"/>
                </a:avLst>
              </a:prstGeom>
              <a:solidFill>
                <a:srgbClr val="99FFCC"/>
              </a:solidFill>
              <a:ln w="12700">
                <a:solidFill>
                  <a:schemeClr val="tx1"/>
                </a:solidFill>
                <a:miter lim="800000"/>
                <a:headEnd/>
                <a:tailEnd/>
              </a:ln>
            </p:spPr>
            <p:txBody>
              <a:bodyPr lIns="1053426" tIns="517481" rIns="1053426" bIns="517481">
                <a:spAutoFit/>
              </a:bodyPr>
              <a:lstStyle/>
              <a:p>
                <a:endParaRPr lang="nb-NO"/>
              </a:p>
            </p:txBody>
          </p:sp>
        </p:grpSp>
        <p:grpSp>
          <p:nvGrpSpPr>
            <p:cNvPr id="38931" name="Group 48"/>
            <p:cNvGrpSpPr>
              <a:grpSpLocks/>
            </p:cNvGrpSpPr>
            <p:nvPr/>
          </p:nvGrpSpPr>
          <p:grpSpPr bwMode="auto">
            <a:xfrm>
              <a:off x="504" y="1316"/>
              <a:ext cx="1084" cy="252"/>
              <a:chOff x="144" y="968"/>
              <a:chExt cx="1084" cy="252"/>
            </a:xfrm>
          </p:grpSpPr>
          <p:sp>
            <p:nvSpPr>
              <p:cNvPr id="38932" name="AutoShape 46"/>
              <p:cNvSpPr>
                <a:spLocks noChangeArrowheads="1"/>
              </p:cNvSpPr>
              <p:nvPr/>
            </p:nvSpPr>
            <p:spPr bwMode="auto">
              <a:xfrm>
                <a:off x="144" y="991"/>
                <a:ext cx="196" cy="201"/>
              </a:xfrm>
              <a:prstGeom prst="cube">
                <a:avLst>
                  <a:gd name="adj" fmla="val 24954"/>
                </a:avLst>
              </a:prstGeom>
              <a:solidFill>
                <a:srgbClr val="0099CC"/>
              </a:solidFill>
              <a:ln w="12700">
                <a:solidFill>
                  <a:schemeClr val="tx1"/>
                </a:solidFill>
                <a:miter lim="800000"/>
                <a:headEnd/>
                <a:tailEnd/>
              </a:ln>
            </p:spPr>
            <p:txBody>
              <a:bodyPr lIns="1053426" tIns="517481" rIns="1053426" bIns="517481">
                <a:spAutoFit/>
              </a:bodyPr>
              <a:lstStyle/>
              <a:p>
                <a:endParaRPr lang="nb-NO"/>
              </a:p>
            </p:txBody>
          </p:sp>
          <p:sp>
            <p:nvSpPr>
              <p:cNvPr id="38933" name="Text Box 47"/>
              <p:cNvSpPr txBox="1">
                <a:spLocks noChangeArrowheads="1"/>
              </p:cNvSpPr>
              <p:nvPr/>
            </p:nvSpPr>
            <p:spPr bwMode="auto">
              <a:xfrm rot="-5400000">
                <a:off x="635" y="626"/>
                <a:ext cx="252" cy="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a:solidFill>
                      <a:srgbClr val="333333"/>
                    </a:solidFill>
                  </a:rPr>
                  <a:t>House dust mite</a:t>
                </a:r>
              </a:p>
            </p:txBody>
          </p:sp>
        </p:grpSp>
      </p:grpSp>
      <p:sp>
        <p:nvSpPr>
          <p:cNvPr id="38926" name="Text Box 43"/>
          <p:cNvSpPr txBox="1">
            <a:spLocks noChangeArrowheads="1"/>
          </p:cNvSpPr>
          <p:nvPr/>
        </p:nvSpPr>
        <p:spPr bwMode="auto">
          <a:xfrm rot="-5400000">
            <a:off x="1475582" y="2491581"/>
            <a:ext cx="401638"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a:solidFill>
                  <a:srgbClr val="333333"/>
                </a:solidFill>
              </a:rPr>
              <a:t>Birch pollen</a:t>
            </a:r>
          </a:p>
        </p:txBody>
      </p:sp>
    </p:spTree>
    <p:extLst>
      <p:ext uri="{BB962C8B-B14F-4D97-AF65-F5344CB8AC3E}">
        <p14:creationId xmlns:p14="http://schemas.microsoft.com/office/powerpoint/2010/main" xmlns="" val="40423141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935"/>
                                        </p:tgtEl>
                                        <p:attrNameLst>
                                          <p:attrName>style.visibility</p:attrName>
                                        </p:attrNameLst>
                                      </p:cBhvr>
                                      <p:to>
                                        <p:strVal val="visible"/>
                                      </p:to>
                                    </p:set>
                                    <p:animEffect transition="in" filter="fade">
                                      <p:cBhvr>
                                        <p:cTn id="7" dur="1000"/>
                                        <p:tgtEl>
                                          <p:spTgt spid="123935"/>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10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3929"/>
                                        </p:tgtEl>
                                        <p:attrNameLst>
                                          <p:attrName>style.visibility</p:attrName>
                                        </p:attrNameLst>
                                      </p:cBhvr>
                                      <p:to>
                                        <p:strVal val="visible"/>
                                      </p:to>
                                    </p:set>
                                    <p:animEffect transition="in" filter="fade">
                                      <p:cBhvr>
                                        <p:cTn id="23" dur="1000"/>
                                        <p:tgtEl>
                                          <p:spTgt spid="1239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3909"/>
                                        </p:tgtEl>
                                        <p:attrNameLst>
                                          <p:attrName>style.visibility</p:attrName>
                                        </p:attrNameLst>
                                      </p:cBhvr>
                                      <p:to>
                                        <p:strVal val="visible"/>
                                      </p:to>
                                    </p:set>
                                    <p:animEffect transition="in" filter="fade">
                                      <p:cBhvr>
                                        <p:cTn id="26" dur="1000"/>
                                        <p:tgtEl>
                                          <p:spTgt spid="12390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3932"/>
                                        </p:tgtEl>
                                        <p:attrNameLst>
                                          <p:attrName>style.visibility</p:attrName>
                                        </p:attrNameLst>
                                      </p:cBhvr>
                                      <p:to>
                                        <p:strVal val="visible"/>
                                      </p:to>
                                    </p:set>
                                    <p:animEffect transition="in" filter="fade">
                                      <p:cBhvr>
                                        <p:cTn id="29" dur="1000"/>
                                        <p:tgtEl>
                                          <p:spTgt spid="1239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900" decel="100000" fill="hold"/>
                                        <p:tgtEl>
                                          <p:spTgt spid="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23933"/>
                                        </p:tgtEl>
                                        <p:attrNameLst>
                                          <p:attrName>style.visibility</p:attrName>
                                        </p:attrNameLst>
                                      </p:cBhvr>
                                      <p:to>
                                        <p:strVal val="visible"/>
                                      </p:to>
                                    </p:set>
                                    <p:animEffect transition="in" filter="fade">
                                      <p:cBhvr>
                                        <p:cTn id="40" dur="1000"/>
                                        <p:tgtEl>
                                          <p:spTgt spid="12393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123934"/>
                                        </p:tgtEl>
                                        <p:attrNameLst>
                                          <p:attrName>style.visibility</p:attrName>
                                        </p:attrNameLst>
                                      </p:cBhvr>
                                      <p:to>
                                        <p:strVal val="visible"/>
                                      </p:to>
                                    </p:set>
                                    <p:animEffect transition="in" filter="fade">
                                      <p:cBhvr>
                                        <p:cTn id="51" dur="1000"/>
                                        <p:tgtEl>
                                          <p:spTgt spid="123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p:bldP spid="123909" grpId="0" animBg="1"/>
      <p:bldP spid="123929" grpId="0"/>
      <p:bldP spid="123932" grpId="0"/>
      <p:bldP spid="123933" grpId="0"/>
      <p:bldP spid="1239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5"/>
          <p:cNvSpPr>
            <a:spLocks noGrp="1" noChangeArrowheads="1"/>
          </p:cNvSpPr>
          <p:nvPr>
            <p:ph type="title"/>
          </p:nvPr>
        </p:nvSpPr>
        <p:spPr/>
        <p:txBody>
          <a:bodyPr/>
          <a:lstStyle/>
          <a:p>
            <a:pPr eaLnBrk="1" hangingPunct="1"/>
            <a:r>
              <a:rPr lang="en-US" smtClean="0"/>
              <a:t>Cumulative Threshold Disease</a:t>
            </a:r>
          </a:p>
        </p:txBody>
      </p:sp>
      <p:sp>
        <p:nvSpPr>
          <p:cNvPr id="2" name="Plassholder for innhold 1"/>
          <p:cNvSpPr>
            <a:spLocks noGrp="1"/>
          </p:cNvSpPr>
          <p:nvPr>
            <p:ph idx="1"/>
          </p:nvPr>
        </p:nvSpPr>
        <p:spPr>
          <a:xfrm>
            <a:off x="1126284" y="1434540"/>
            <a:ext cx="7772400" cy="3505200"/>
          </a:xfrm>
        </p:spPr>
        <p:txBody>
          <a:bodyPr/>
          <a:lstStyle/>
          <a:p>
            <a:pPr marL="0" indent="0">
              <a:buFont typeface="Times" charset="0"/>
              <a:buNone/>
              <a:defRPr/>
            </a:pPr>
            <a:endParaRPr lang="nb-NO" dirty="0" smtClean="0"/>
          </a:p>
          <a:p>
            <a:pPr>
              <a:buFont typeface="Times" charset="0"/>
              <a:buChar char="•"/>
              <a:defRPr/>
            </a:pPr>
            <a:endParaRPr lang="nb-NO" dirty="0"/>
          </a:p>
        </p:txBody>
      </p:sp>
      <p:sp>
        <p:nvSpPr>
          <p:cNvPr id="123935" name="Text Box 31"/>
          <p:cNvSpPr txBox="1">
            <a:spLocks noChangeArrowheads="1"/>
          </p:cNvSpPr>
          <p:nvPr/>
        </p:nvSpPr>
        <p:spPr bwMode="auto">
          <a:xfrm>
            <a:off x="3671888" y="6021388"/>
            <a:ext cx="54721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hangingPunct="0">
              <a:buFont typeface="Arial" charset="0"/>
              <a:buNone/>
            </a:pPr>
            <a:r>
              <a:rPr lang="en-US" sz="900" smtClean="0">
                <a:solidFill>
                  <a:srgbClr val="777777"/>
                </a:solidFill>
              </a:rPr>
              <a:t>1. Pharmacia &amp; Upjohn Diagnostics. </a:t>
            </a:r>
            <a:r>
              <a:rPr lang="en-US" sz="900" i="1" smtClean="0">
                <a:solidFill>
                  <a:srgbClr val="777777"/>
                </a:solidFill>
              </a:rPr>
              <a:t>The Value of Allergen Identification. </a:t>
            </a:r>
            <a:r>
              <a:rPr lang="en-US" sz="900" smtClean="0">
                <a:solidFill>
                  <a:srgbClr val="777777"/>
                </a:solidFill>
              </a:rPr>
              <a:t>1998. Publication 98006.01.</a:t>
            </a:r>
          </a:p>
          <a:p>
            <a:pPr eaLnBrk="0" hangingPunct="0">
              <a:buFont typeface="Arial" charset="0"/>
              <a:buNone/>
            </a:pPr>
            <a:r>
              <a:rPr lang="en-US" sz="900" smtClean="0">
                <a:solidFill>
                  <a:srgbClr val="777777"/>
                </a:solidFill>
              </a:rPr>
              <a:t>2. Ciprandi G, et al. </a:t>
            </a:r>
            <a:r>
              <a:rPr lang="en-US" sz="900" i="1" smtClean="0">
                <a:solidFill>
                  <a:srgbClr val="777777"/>
                </a:solidFill>
              </a:rPr>
              <a:t>J Allergy Clin Immunol</a:t>
            </a:r>
            <a:r>
              <a:rPr lang="en-US" sz="900" smtClean="0">
                <a:solidFill>
                  <a:srgbClr val="777777"/>
                </a:solidFill>
              </a:rPr>
              <a:t>. 1995;96:971-979.</a:t>
            </a:r>
          </a:p>
          <a:p>
            <a:pPr eaLnBrk="0" hangingPunct="0">
              <a:buFont typeface="Arial" charset="0"/>
              <a:buNone/>
            </a:pPr>
            <a:r>
              <a:rPr lang="en-US" sz="900" smtClean="0">
                <a:solidFill>
                  <a:srgbClr val="777777"/>
                </a:solidFill>
              </a:rPr>
              <a:t>3. Boner AL, et al. Clin Exp Allergy. 1993;23:1021-1026.</a:t>
            </a:r>
          </a:p>
          <a:p>
            <a:pPr eaLnBrk="0" hangingPunct="0">
              <a:buFont typeface="Arial" charset="0"/>
              <a:buChar char="•"/>
            </a:pPr>
            <a:endParaRPr lang="en-US" sz="900" smtClean="0">
              <a:solidFill>
                <a:srgbClr val="777777"/>
              </a:solidFill>
            </a:endParaRPr>
          </a:p>
        </p:txBody>
      </p:sp>
      <p:grpSp>
        <p:nvGrpSpPr>
          <p:cNvPr id="3" name="Group 55"/>
          <p:cNvGrpSpPr>
            <a:grpSpLocks/>
          </p:cNvGrpSpPr>
          <p:nvPr/>
        </p:nvGrpSpPr>
        <p:grpSpPr bwMode="auto">
          <a:xfrm>
            <a:off x="2668588" y="2303463"/>
            <a:ext cx="498475" cy="1682750"/>
            <a:chOff x="1681" y="1451"/>
            <a:chExt cx="314" cy="1060"/>
          </a:xfrm>
        </p:grpSpPr>
        <p:sp>
          <p:nvSpPr>
            <p:cNvPr id="38946" name="AutoShape 6"/>
            <p:cNvSpPr>
              <a:spLocks noChangeArrowheads="1"/>
            </p:cNvSpPr>
            <p:nvPr/>
          </p:nvSpPr>
          <p:spPr bwMode="auto">
            <a:xfrm>
              <a:off x="1681" y="1939"/>
              <a:ext cx="314" cy="572"/>
            </a:xfrm>
            <a:prstGeom prst="cube">
              <a:avLst>
                <a:gd name="adj" fmla="val 24954"/>
              </a:avLst>
            </a:prstGeom>
            <a:solidFill>
              <a:srgbClr val="FFFF99"/>
            </a:solidFill>
            <a:ln w="12700">
              <a:solidFill>
                <a:srgbClr val="FFC000"/>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7" name="AutoShape 7"/>
            <p:cNvSpPr>
              <a:spLocks noChangeArrowheads="1"/>
            </p:cNvSpPr>
            <p:nvPr/>
          </p:nvSpPr>
          <p:spPr bwMode="auto">
            <a:xfrm>
              <a:off x="1681" y="1451"/>
              <a:ext cx="314" cy="573"/>
            </a:xfrm>
            <a:prstGeom prst="cube">
              <a:avLst>
                <a:gd name="adj" fmla="val 24954"/>
              </a:avLst>
            </a:prstGeom>
            <a:solidFill>
              <a:srgbClr val="99FFCC"/>
            </a:solidFill>
            <a:ln w="12700">
              <a:solidFill>
                <a:schemeClr val="tx2"/>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grpSp>
      <p:grpSp>
        <p:nvGrpSpPr>
          <p:cNvPr id="4" name="Group 57"/>
          <p:cNvGrpSpPr>
            <a:grpSpLocks/>
          </p:cNvGrpSpPr>
          <p:nvPr/>
        </p:nvGrpSpPr>
        <p:grpSpPr bwMode="auto">
          <a:xfrm>
            <a:off x="5794375" y="2409825"/>
            <a:ext cx="500063" cy="1576388"/>
            <a:chOff x="3650" y="1518"/>
            <a:chExt cx="315" cy="993"/>
          </a:xfrm>
        </p:grpSpPr>
        <p:sp>
          <p:nvSpPr>
            <p:cNvPr id="38943" name="AutoShape 17"/>
            <p:cNvSpPr>
              <a:spLocks noChangeArrowheads="1"/>
            </p:cNvSpPr>
            <p:nvPr/>
          </p:nvSpPr>
          <p:spPr bwMode="auto">
            <a:xfrm>
              <a:off x="3650" y="2213"/>
              <a:ext cx="315" cy="298"/>
            </a:xfrm>
            <a:prstGeom prst="cube">
              <a:avLst>
                <a:gd name="adj" fmla="val 24954"/>
              </a:avLst>
            </a:prstGeom>
            <a:solidFill>
              <a:srgbClr val="FFFF99"/>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4" name="AutoShape 18"/>
            <p:cNvSpPr>
              <a:spLocks noChangeArrowheads="1"/>
            </p:cNvSpPr>
            <p:nvPr/>
          </p:nvSpPr>
          <p:spPr bwMode="auto">
            <a:xfrm>
              <a:off x="3650" y="1998"/>
              <a:ext cx="315" cy="300"/>
            </a:xfrm>
            <a:prstGeom prst="cube">
              <a:avLst>
                <a:gd name="adj" fmla="val 24954"/>
              </a:avLst>
            </a:prstGeom>
            <a:solidFill>
              <a:srgbClr val="99FFCC"/>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5" name="AutoShape 19"/>
            <p:cNvSpPr>
              <a:spLocks noChangeArrowheads="1"/>
            </p:cNvSpPr>
            <p:nvPr/>
          </p:nvSpPr>
          <p:spPr bwMode="auto">
            <a:xfrm>
              <a:off x="3650" y="1518"/>
              <a:ext cx="315" cy="574"/>
            </a:xfrm>
            <a:prstGeom prst="cube">
              <a:avLst>
                <a:gd name="adj" fmla="val 24954"/>
              </a:avLst>
            </a:prstGeom>
            <a:solidFill>
              <a:srgbClr val="0099CC"/>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grpSp>
      <p:sp>
        <p:nvSpPr>
          <p:cNvPr id="123909" name="AutoShape 5"/>
          <p:cNvSpPr>
            <a:spLocks noChangeArrowheads="1"/>
          </p:cNvSpPr>
          <p:nvPr/>
        </p:nvSpPr>
        <p:spPr bwMode="auto">
          <a:xfrm>
            <a:off x="2668588" y="2078038"/>
            <a:ext cx="2624137" cy="46037"/>
          </a:xfrm>
          <a:prstGeom prst="cube">
            <a:avLst>
              <a:gd name="adj" fmla="val 24954"/>
            </a:avLst>
          </a:prstGeom>
          <a:gradFill rotWithShape="0">
            <a:gsLst>
              <a:gs pos="0">
                <a:srgbClr val="7F664C"/>
              </a:gs>
              <a:gs pos="50000">
                <a:srgbClr val="FFCC99"/>
              </a:gs>
              <a:gs pos="100000">
                <a:srgbClr val="7F664C"/>
              </a:gs>
            </a:gsLst>
            <a:lin ang="5400000" scaled="1"/>
          </a:gradFill>
          <a:ln w="12700">
            <a:solidFill>
              <a:schemeClr val="tx2"/>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grpSp>
        <p:nvGrpSpPr>
          <p:cNvPr id="5" name="Group 58"/>
          <p:cNvGrpSpPr>
            <a:grpSpLocks/>
          </p:cNvGrpSpPr>
          <p:nvPr/>
        </p:nvGrpSpPr>
        <p:grpSpPr bwMode="auto">
          <a:xfrm>
            <a:off x="4214813" y="1528763"/>
            <a:ext cx="500062" cy="2466975"/>
            <a:chOff x="2655" y="963"/>
            <a:chExt cx="315" cy="1554"/>
          </a:xfrm>
        </p:grpSpPr>
        <p:sp>
          <p:nvSpPr>
            <p:cNvPr id="38940" name="AutoShape 11"/>
            <p:cNvSpPr>
              <a:spLocks noChangeArrowheads="1"/>
            </p:cNvSpPr>
            <p:nvPr/>
          </p:nvSpPr>
          <p:spPr bwMode="auto">
            <a:xfrm>
              <a:off x="2655" y="1944"/>
              <a:ext cx="315" cy="573"/>
            </a:xfrm>
            <a:prstGeom prst="cube">
              <a:avLst>
                <a:gd name="adj" fmla="val 24954"/>
              </a:avLst>
            </a:prstGeom>
            <a:solidFill>
              <a:srgbClr val="FFFF99"/>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1" name="AutoShape 12"/>
            <p:cNvSpPr>
              <a:spLocks noChangeArrowheads="1"/>
            </p:cNvSpPr>
            <p:nvPr/>
          </p:nvSpPr>
          <p:spPr bwMode="auto">
            <a:xfrm>
              <a:off x="2655" y="1456"/>
              <a:ext cx="315" cy="573"/>
            </a:xfrm>
            <a:prstGeom prst="cube">
              <a:avLst>
                <a:gd name="adj" fmla="val 24954"/>
              </a:avLst>
            </a:prstGeom>
            <a:solidFill>
              <a:srgbClr val="99FFCC"/>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2" name="AutoShape 15"/>
            <p:cNvSpPr>
              <a:spLocks noChangeArrowheads="1"/>
            </p:cNvSpPr>
            <p:nvPr/>
          </p:nvSpPr>
          <p:spPr bwMode="auto">
            <a:xfrm>
              <a:off x="2655" y="963"/>
              <a:ext cx="315" cy="573"/>
            </a:xfrm>
            <a:prstGeom prst="cube">
              <a:avLst>
                <a:gd name="adj" fmla="val 24954"/>
              </a:avLst>
            </a:prstGeom>
            <a:solidFill>
              <a:srgbClr val="0099CC"/>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grpSp>
      <p:sp>
        <p:nvSpPr>
          <p:cNvPr id="123929" name="Rectangle 25"/>
          <p:cNvSpPr>
            <a:spLocks noChangeArrowheads="1"/>
          </p:cNvSpPr>
          <p:nvPr/>
        </p:nvSpPr>
        <p:spPr bwMode="auto">
          <a:xfrm>
            <a:off x="3979863" y="1447800"/>
            <a:ext cx="3673475"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53426" tIns="517481" rIns="1053426" bIns="517481">
            <a:spAutoFit/>
          </a:bodyPr>
          <a:lstStyle/>
          <a:p>
            <a:pPr algn="ctr" eaLnBrk="0" hangingPunct="0"/>
            <a:r>
              <a:rPr lang="en-US" sz="1400" b="1" smtClean="0">
                <a:solidFill>
                  <a:srgbClr val="333333"/>
                </a:solidFill>
              </a:rPr>
              <a:t>Symptoms</a:t>
            </a:r>
          </a:p>
        </p:txBody>
      </p:sp>
      <p:sp>
        <p:nvSpPr>
          <p:cNvPr id="123932" name="Rectangle 28"/>
          <p:cNvSpPr>
            <a:spLocks noChangeArrowheads="1"/>
          </p:cNvSpPr>
          <p:nvPr/>
        </p:nvSpPr>
        <p:spPr bwMode="auto">
          <a:xfrm>
            <a:off x="2268538" y="4310063"/>
            <a:ext cx="1487487"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45720" rIns="45720">
            <a:spAutoFit/>
          </a:bodyPr>
          <a:lstStyle/>
          <a:p>
            <a:pPr eaLnBrk="0" hangingPunct="0"/>
            <a:r>
              <a:rPr lang="en-US" sz="1400" smtClean="0">
                <a:solidFill>
                  <a:srgbClr val="333333"/>
                </a:solidFill>
              </a:rPr>
              <a:t>No avoidance</a:t>
            </a:r>
          </a:p>
          <a:p>
            <a:pPr eaLnBrk="0" hangingPunct="0"/>
            <a:r>
              <a:rPr lang="en-US" sz="1400" smtClean="0">
                <a:solidFill>
                  <a:srgbClr val="333333"/>
                </a:solidFill>
              </a:rPr>
              <a:t>Measures</a:t>
            </a:r>
          </a:p>
          <a:p>
            <a:pPr eaLnBrk="0" hangingPunct="0"/>
            <a:r>
              <a:rPr lang="en-US" sz="1400" smtClean="0">
                <a:solidFill>
                  <a:srgbClr val="333333"/>
                </a:solidFill>
              </a:rPr>
              <a:t>Normal Exposure</a:t>
            </a:r>
          </a:p>
          <a:p>
            <a:pPr eaLnBrk="0" hangingPunct="0"/>
            <a:r>
              <a:rPr lang="en-US" sz="1400" smtClean="0">
                <a:solidFill>
                  <a:srgbClr val="333333"/>
                </a:solidFill>
              </a:rPr>
              <a:t>Normal threshold</a:t>
            </a:r>
          </a:p>
        </p:txBody>
      </p:sp>
      <p:sp>
        <p:nvSpPr>
          <p:cNvPr id="123933" name="Rectangle 29"/>
          <p:cNvSpPr>
            <a:spLocks noChangeArrowheads="1"/>
          </p:cNvSpPr>
          <p:nvPr/>
        </p:nvSpPr>
        <p:spPr bwMode="auto">
          <a:xfrm>
            <a:off x="3957638" y="4310063"/>
            <a:ext cx="154305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45720" rIns="45720">
            <a:spAutoFit/>
          </a:bodyPr>
          <a:lstStyle/>
          <a:p>
            <a:pPr eaLnBrk="0" hangingPunct="0"/>
            <a:r>
              <a:rPr lang="en-US" sz="1400" smtClean="0">
                <a:solidFill>
                  <a:srgbClr val="333333"/>
                </a:solidFill>
              </a:rPr>
              <a:t>No avoidance</a:t>
            </a:r>
          </a:p>
          <a:p>
            <a:pPr eaLnBrk="0" hangingPunct="0"/>
            <a:r>
              <a:rPr lang="en-US" sz="1400" smtClean="0">
                <a:solidFill>
                  <a:srgbClr val="333333"/>
                </a:solidFill>
              </a:rPr>
              <a:t>measures</a:t>
            </a:r>
          </a:p>
          <a:p>
            <a:pPr eaLnBrk="0" hangingPunct="0"/>
            <a:r>
              <a:rPr lang="en-US" sz="1400" smtClean="0">
                <a:solidFill>
                  <a:srgbClr val="333333"/>
                </a:solidFill>
              </a:rPr>
              <a:t>Third allergen</a:t>
            </a:r>
          </a:p>
          <a:p>
            <a:pPr eaLnBrk="0" hangingPunct="0"/>
            <a:r>
              <a:rPr lang="en-US" sz="1400" smtClean="0">
                <a:solidFill>
                  <a:srgbClr val="333333"/>
                </a:solidFill>
              </a:rPr>
              <a:t>Ie.Increased  exposure</a:t>
            </a:r>
          </a:p>
          <a:p>
            <a:pPr eaLnBrk="0" hangingPunct="0"/>
            <a:r>
              <a:rPr lang="en-US" sz="1400" smtClean="0">
                <a:solidFill>
                  <a:srgbClr val="333333"/>
                </a:solidFill>
              </a:rPr>
              <a:t>Normal threshold</a:t>
            </a:r>
          </a:p>
        </p:txBody>
      </p:sp>
      <p:sp>
        <p:nvSpPr>
          <p:cNvPr id="123934" name="Rectangle 30"/>
          <p:cNvSpPr>
            <a:spLocks noChangeArrowheads="1"/>
          </p:cNvSpPr>
          <p:nvPr/>
        </p:nvSpPr>
        <p:spPr bwMode="auto">
          <a:xfrm>
            <a:off x="5727700" y="4310063"/>
            <a:ext cx="1785938"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45720" rIns="45720">
            <a:spAutoFit/>
          </a:bodyPr>
          <a:lstStyle/>
          <a:p>
            <a:pPr eaLnBrk="0" hangingPunct="0"/>
            <a:r>
              <a:rPr lang="en-US" sz="1400" u="sng" dirty="0" smtClean="0">
                <a:solidFill>
                  <a:srgbClr val="333333"/>
                </a:solidFill>
                <a:hlinkClick r:id="" action="ppaction://noaction"/>
              </a:rPr>
              <a:t>Avoidance</a:t>
            </a:r>
            <a:r>
              <a:rPr lang="en-US" sz="1400" dirty="0" smtClean="0">
                <a:solidFill>
                  <a:srgbClr val="333333"/>
                </a:solidFill>
              </a:rPr>
              <a:t> measures</a:t>
            </a:r>
          </a:p>
          <a:p>
            <a:pPr eaLnBrk="0" hangingPunct="0"/>
            <a:r>
              <a:rPr lang="en-US" sz="1400" dirty="0" smtClean="0">
                <a:solidFill>
                  <a:srgbClr val="333333"/>
                </a:solidFill>
              </a:rPr>
              <a:t>employed</a:t>
            </a:r>
          </a:p>
          <a:p>
            <a:pPr eaLnBrk="0" hangingPunct="0"/>
            <a:r>
              <a:rPr lang="en-US" sz="1400" dirty="0" smtClean="0">
                <a:solidFill>
                  <a:srgbClr val="333333"/>
                </a:solidFill>
              </a:rPr>
              <a:t>Third allergen</a:t>
            </a:r>
          </a:p>
          <a:p>
            <a:pPr eaLnBrk="0" hangingPunct="0"/>
            <a:r>
              <a:rPr lang="en-US" sz="1400" dirty="0" smtClean="0">
                <a:solidFill>
                  <a:srgbClr val="FF0000"/>
                </a:solidFill>
              </a:rPr>
              <a:t>Lowered threshold-</a:t>
            </a:r>
          </a:p>
          <a:p>
            <a:pPr eaLnBrk="0" hangingPunct="0"/>
            <a:r>
              <a:rPr lang="en-US" sz="1400" dirty="0" err="1" smtClean="0">
                <a:solidFill>
                  <a:srgbClr val="FF0000"/>
                </a:solidFill>
              </a:rPr>
              <a:t>Stress,infections</a:t>
            </a:r>
            <a:endParaRPr lang="en-US" sz="1400" dirty="0" smtClean="0">
              <a:solidFill>
                <a:srgbClr val="FF0000"/>
              </a:solidFill>
            </a:endParaRPr>
          </a:p>
          <a:p>
            <a:pPr eaLnBrk="0" hangingPunct="0"/>
            <a:r>
              <a:rPr lang="en-US" sz="1400" dirty="0" err="1" smtClean="0">
                <a:solidFill>
                  <a:srgbClr val="FF0000"/>
                </a:solidFill>
              </a:rPr>
              <a:t>Irritants,</a:t>
            </a:r>
            <a:r>
              <a:rPr lang="en-US" sz="1400" b="1" dirty="0" err="1" smtClean="0">
                <a:solidFill>
                  <a:srgbClr val="FF0000"/>
                </a:solidFill>
              </a:rPr>
              <a:t>SMOKING</a:t>
            </a:r>
            <a:endParaRPr lang="en-US" sz="1400" b="1" dirty="0" smtClean="0">
              <a:solidFill>
                <a:srgbClr val="FF0000"/>
              </a:solidFill>
            </a:endParaRPr>
          </a:p>
        </p:txBody>
      </p:sp>
      <p:grpSp>
        <p:nvGrpSpPr>
          <p:cNvPr id="6" name="Group 59"/>
          <p:cNvGrpSpPr>
            <a:grpSpLocks/>
          </p:cNvGrpSpPr>
          <p:nvPr/>
        </p:nvGrpSpPr>
        <p:grpSpPr bwMode="auto">
          <a:xfrm>
            <a:off x="800100" y="1762125"/>
            <a:ext cx="5900738" cy="2349500"/>
            <a:chOff x="504" y="1110"/>
            <a:chExt cx="3717" cy="1480"/>
          </a:xfrm>
        </p:grpSpPr>
        <p:grpSp>
          <p:nvGrpSpPr>
            <p:cNvPr id="38928" name="Group 21"/>
            <p:cNvGrpSpPr>
              <a:grpSpLocks/>
            </p:cNvGrpSpPr>
            <p:nvPr/>
          </p:nvGrpSpPr>
          <p:grpSpPr bwMode="auto">
            <a:xfrm>
              <a:off x="1602" y="1110"/>
              <a:ext cx="2619" cy="1480"/>
              <a:chOff x="832" y="1109"/>
              <a:chExt cx="4379" cy="2475"/>
            </a:xfrm>
          </p:grpSpPr>
          <p:sp>
            <p:nvSpPr>
              <p:cNvPr id="38938" name="Line 22"/>
              <p:cNvSpPr>
                <a:spLocks noChangeShapeType="1"/>
              </p:cNvSpPr>
              <p:nvPr/>
            </p:nvSpPr>
            <p:spPr bwMode="auto">
              <a:xfrm>
                <a:off x="848" y="1109"/>
                <a:ext cx="0" cy="2475"/>
              </a:xfrm>
              <a:prstGeom prst="line">
                <a:avLst/>
              </a:prstGeom>
              <a:noFill/>
              <a:ln w="50800">
                <a:solidFill>
                  <a:srgbClr val="0099CC"/>
                </a:solidFill>
                <a:round/>
                <a:headEnd type="triangle" w="med" len="med"/>
                <a:tailEnd/>
              </a:ln>
              <a:extLst>
                <a:ext uri="{909E8E84-426E-40DD-AFC4-6F175D3DCCD1}">
                  <a14:hiddenFill xmlns:a14="http://schemas.microsoft.com/office/drawing/2010/main" xmlns="">
                    <a:noFill/>
                  </a14:hiddenFill>
                </a:ext>
              </a:extLst>
            </p:spPr>
            <p:txBody>
              <a:bodyPr wrap="none" lIns="1053426" tIns="517481" rIns="1053426" bIns="517481">
                <a:spAutoFit/>
              </a:bodyPr>
              <a:lstStyle/>
              <a:p>
                <a:pPr eaLnBrk="0" hangingPunct="0"/>
                <a:endParaRPr lang="en-US" sz="2400" smtClean="0">
                  <a:solidFill>
                    <a:srgbClr val="074B88"/>
                  </a:solidFill>
                </a:endParaRPr>
              </a:p>
            </p:txBody>
          </p:sp>
          <p:sp>
            <p:nvSpPr>
              <p:cNvPr id="38939" name="Line 23"/>
              <p:cNvSpPr>
                <a:spLocks noChangeShapeType="1"/>
              </p:cNvSpPr>
              <p:nvPr/>
            </p:nvSpPr>
            <p:spPr bwMode="auto">
              <a:xfrm flipH="1">
                <a:off x="832" y="3576"/>
                <a:ext cx="4379" cy="0"/>
              </a:xfrm>
              <a:prstGeom prst="line">
                <a:avLst/>
              </a:prstGeom>
              <a:noFill/>
              <a:ln w="50800">
                <a:solidFill>
                  <a:srgbClr val="0099CC"/>
                </a:solidFill>
                <a:round/>
                <a:headEnd type="triangle" w="med" len="med"/>
                <a:tailEnd/>
              </a:ln>
              <a:extLst>
                <a:ext uri="{909E8E84-426E-40DD-AFC4-6F175D3DCCD1}">
                  <a14:hiddenFill xmlns:a14="http://schemas.microsoft.com/office/drawing/2010/main" xmlns="">
                    <a:noFill/>
                  </a14:hiddenFill>
                </a:ext>
              </a:extLst>
            </p:spPr>
            <p:txBody>
              <a:bodyPr wrap="none" lIns="1053426" tIns="517481" rIns="1053426" bIns="517481">
                <a:spAutoFit/>
              </a:bodyPr>
              <a:lstStyle/>
              <a:p>
                <a:pPr eaLnBrk="0" hangingPunct="0"/>
                <a:endParaRPr lang="en-US" sz="2400" smtClean="0">
                  <a:solidFill>
                    <a:srgbClr val="074B88"/>
                  </a:solidFill>
                </a:endParaRPr>
              </a:p>
            </p:txBody>
          </p:sp>
        </p:grpSp>
        <p:grpSp>
          <p:nvGrpSpPr>
            <p:cNvPr id="38929" name="Group 50"/>
            <p:cNvGrpSpPr>
              <a:grpSpLocks/>
            </p:cNvGrpSpPr>
            <p:nvPr/>
          </p:nvGrpSpPr>
          <p:grpSpPr bwMode="auto">
            <a:xfrm>
              <a:off x="504" y="2265"/>
              <a:ext cx="843" cy="250"/>
              <a:chOff x="144" y="1917"/>
              <a:chExt cx="843" cy="250"/>
            </a:xfrm>
          </p:grpSpPr>
          <p:sp>
            <p:nvSpPr>
              <p:cNvPr id="38936" name="Text Box 43"/>
              <p:cNvSpPr txBox="1">
                <a:spLocks noChangeArrowheads="1"/>
              </p:cNvSpPr>
              <p:nvPr/>
            </p:nvSpPr>
            <p:spPr bwMode="auto">
              <a:xfrm rot="-5400000">
                <a:off x="542" y="1721"/>
                <a:ext cx="250" cy="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b="1" smtClean="0">
                    <a:solidFill>
                      <a:srgbClr val="333333"/>
                    </a:solidFill>
                  </a:rPr>
                  <a:t>Cat dander</a:t>
                </a:r>
              </a:p>
            </p:txBody>
          </p:sp>
          <p:sp>
            <p:nvSpPr>
              <p:cNvPr id="38937" name="AutoShape 44"/>
              <p:cNvSpPr>
                <a:spLocks noChangeArrowheads="1"/>
              </p:cNvSpPr>
              <p:nvPr/>
            </p:nvSpPr>
            <p:spPr bwMode="auto">
              <a:xfrm>
                <a:off x="144" y="1940"/>
                <a:ext cx="195" cy="200"/>
              </a:xfrm>
              <a:prstGeom prst="cube">
                <a:avLst>
                  <a:gd name="adj" fmla="val 24954"/>
                </a:avLst>
              </a:prstGeom>
              <a:solidFill>
                <a:srgbClr val="FFFF99"/>
              </a:solidFill>
              <a:ln w="12700">
                <a:solidFill>
                  <a:srgbClr val="FFC000"/>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grpSp>
        <p:grpSp>
          <p:nvGrpSpPr>
            <p:cNvPr id="38930" name="Group 49"/>
            <p:cNvGrpSpPr>
              <a:grpSpLocks/>
            </p:cNvGrpSpPr>
            <p:nvPr/>
          </p:nvGrpSpPr>
          <p:grpSpPr bwMode="auto">
            <a:xfrm>
              <a:off x="504" y="1790"/>
              <a:ext cx="552" cy="252"/>
              <a:chOff x="144" y="1448"/>
              <a:chExt cx="552" cy="252"/>
            </a:xfrm>
          </p:grpSpPr>
          <p:sp>
            <p:nvSpPr>
              <p:cNvPr id="38934" name="Text Box 42"/>
              <p:cNvSpPr txBox="1">
                <a:spLocks noChangeArrowheads="1"/>
              </p:cNvSpPr>
              <p:nvPr/>
            </p:nvSpPr>
            <p:spPr bwMode="auto">
              <a:xfrm rot="-5400000">
                <a:off x="541" y="1545"/>
                <a:ext cx="252" cy="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nb-NO" sz="1400" b="1" smtClean="0">
                  <a:solidFill>
                    <a:srgbClr val="333333"/>
                  </a:solidFill>
                </a:endParaRPr>
              </a:p>
            </p:txBody>
          </p:sp>
          <p:sp>
            <p:nvSpPr>
              <p:cNvPr id="38935" name="AutoShape 45"/>
              <p:cNvSpPr>
                <a:spLocks noChangeArrowheads="1"/>
              </p:cNvSpPr>
              <p:nvPr/>
            </p:nvSpPr>
            <p:spPr bwMode="auto">
              <a:xfrm>
                <a:off x="144" y="1471"/>
                <a:ext cx="195" cy="201"/>
              </a:xfrm>
              <a:prstGeom prst="cube">
                <a:avLst>
                  <a:gd name="adj" fmla="val 24954"/>
                </a:avLst>
              </a:prstGeom>
              <a:solidFill>
                <a:srgbClr val="99FFCC"/>
              </a:solidFill>
              <a:ln w="12700">
                <a:solidFill>
                  <a:schemeClr val="tx1"/>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grpSp>
        <p:grpSp>
          <p:nvGrpSpPr>
            <p:cNvPr id="38931" name="Group 48"/>
            <p:cNvGrpSpPr>
              <a:grpSpLocks/>
            </p:cNvGrpSpPr>
            <p:nvPr/>
          </p:nvGrpSpPr>
          <p:grpSpPr bwMode="auto">
            <a:xfrm>
              <a:off x="504" y="1316"/>
              <a:ext cx="1084" cy="252"/>
              <a:chOff x="144" y="968"/>
              <a:chExt cx="1084" cy="252"/>
            </a:xfrm>
          </p:grpSpPr>
          <p:sp>
            <p:nvSpPr>
              <p:cNvPr id="38932" name="AutoShape 46"/>
              <p:cNvSpPr>
                <a:spLocks noChangeArrowheads="1"/>
              </p:cNvSpPr>
              <p:nvPr/>
            </p:nvSpPr>
            <p:spPr bwMode="auto">
              <a:xfrm>
                <a:off x="144" y="991"/>
                <a:ext cx="196" cy="201"/>
              </a:xfrm>
              <a:prstGeom prst="cube">
                <a:avLst>
                  <a:gd name="adj" fmla="val 24954"/>
                </a:avLst>
              </a:prstGeom>
              <a:solidFill>
                <a:srgbClr val="0099CC"/>
              </a:solidFill>
              <a:ln w="12700">
                <a:solidFill>
                  <a:schemeClr val="tx1"/>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sp>
            <p:nvSpPr>
              <p:cNvPr id="38933" name="Text Box 47"/>
              <p:cNvSpPr txBox="1">
                <a:spLocks noChangeArrowheads="1"/>
              </p:cNvSpPr>
              <p:nvPr/>
            </p:nvSpPr>
            <p:spPr bwMode="auto">
              <a:xfrm rot="-5400000">
                <a:off x="635" y="626"/>
                <a:ext cx="252" cy="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b="1" smtClean="0">
                    <a:solidFill>
                      <a:srgbClr val="333333"/>
                    </a:solidFill>
                  </a:rPr>
                  <a:t>House dust mite</a:t>
                </a:r>
              </a:p>
            </p:txBody>
          </p:sp>
        </p:grpSp>
      </p:grpSp>
      <p:sp>
        <p:nvSpPr>
          <p:cNvPr id="38926" name="Text Box 43"/>
          <p:cNvSpPr txBox="1">
            <a:spLocks noChangeArrowheads="1"/>
          </p:cNvSpPr>
          <p:nvPr/>
        </p:nvSpPr>
        <p:spPr bwMode="auto">
          <a:xfrm rot="-5400000">
            <a:off x="1475582" y="2491581"/>
            <a:ext cx="401638"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b="1" smtClean="0">
                <a:solidFill>
                  <a:srgbClr val="333333"/>
                </a:solidFill>
              </a:rPr>
              <a:t>Birch pollen</a:t>
            </a:r>
          </a:p>
        </p:txBody>
      </p:sp>
      <p:sp>
        <p:nvSpPr>
          <p:cNvPr id="39" name="AutoShape 5"/>
          <p:cNvSpPr>
            <a:spLocks noChangeArrowheads="1"/>
          </p:cNvSpPr>
          <p:nvPr/>
        </p:nvSpPr>
        <p:spPr bwMode="auto">
          <a:xfrm>
            <a:off x="4889500" y="2751138"/>
            <a:ext cx="2624138" cy="46037"/>
          </a:xfrm>
          <a:prstGeom prst="cube">
            <a:avLst>
              <a:gd name="adj" fmla="val 24954"/>
            </a:avLst>
          </a:prstGeom>
          <a:gradFill rotWithShape="0">
            <a:gsLst>
              <a:gs pos="0">
                <a:srgbClr val="7F664C"/>
              </a:gs>
              <a:gs pos="50000">
                <a:srgbClr val="FFCC99"/>
              </a:gs>
              <a:gs pos="100000">
                <a:srgbClr val="7F664C"/>
              </a:gs>
            </a:gsLst>
            <a:lin ang="5400000" scaled="1"/>
          </a:gradFill>
          <a:ln w="12700">
            <a:solidFill>
              <a:schemeClr val="tx2"/>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spTree>
    <p:extLst>
      <p:ext uri="{BB962C8B-B14F-4D97-AF65-F5344CB8AC3E}">
        <p14:creationId xmlns:p14="http://schemas.microsoft.com/office/powerpoint/2010/main" xmlns="" val="12660903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935"/>
                                        </p:tgtEl>
                                        <p:attrNameLst>
                                          <p:attrName>style.visibility</p:attrName>
                                        </p:attrNameLst>
                                      </p:cBhvr>
                                      <p:to>
                                        <p:strVal val="visible"/>
                                      </p:to>
                                    </p:set>
                                    <p:animEffect transition="in" filter="fade">
                                      <p:cBhvr>
                                        <p:cTn id="7" dur="1000"/>
                                        <p:tgtEl>
                                          <p:spTgt spid="123935"/>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10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3929"/>
                                        </p:tgtEl>
                                        <p:attrNameLst>
                                          <p:attrName>style.visibility</p:attrName>
                                        </p:attrNameLst>
                                      </p:cBhvr>
                                      <p:to>
                                        <p:strVal val="visible"/>
                                      </p:to>
                                    </p:set>
                                    <p:animEffect transition="in" filter="fade">
                                      <p:cBhvr>
                                        <p:cTn id="23" dur="1000"/>
                                        <p:tgtEl>
                                          <p:spTgt spid="1239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3909"/>
                                        </p:tgtEl>
                                        <p:attrNameLst>
                                          <p:attrName>style.visibility</p:attrName>
                                        </p:attrNameLst>
                                      </p:cBhvr>
                                      <p:to>
                                        <p:strVal val="visible"/>
                                      </p:to>
                                    </p:set>
                                    <p:animEffect transition="in" filter="fade">
                                      <p:cBhvr>
                                        <p:cTn id="26" dur="1000"/>
                                        <p:tgtEl>
                                          <p:spTgt spid="12390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3932"/>
                                        </p:tgtEl>
                                        <p:attrNameLst>
                                          <p:attrName>style.visibility</p:attrName>
                                        </p:attrNameLst>
                                      </p:cBhvr>
                                      <p:to>
                                        <p:strVal val="visible"/>
                                      </p:to>
                                    </p:set>
                                    <p:animEffect transition="in" filter="fade">
                                      <p:cBhvr>
                                        <p:cTn id="29" dur="1000"/>
                                        <p:tgtEl>
                                          <p:spTgt spid="1239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900" decel="100000" fill="hold"/>
                                        <p:tgtEl>
                                          <p:spTgt spid="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23933"/>
                                        </p:tgtEl>
                                        <p:attrNameLst>
                                          <p:attrName>style.visibility</p:attrName>
                                        </p:attrNameLst>
                                      </p:cBhvr>
                                      <p:to>
                                        <p:strVal val="visible"/>
                                      </p:to>
                                    </p:set>
                                    <p:animEffect transition="in" filter="fade">
                                      <p:cBhvr>
                                        <p:cTn id="40" dur="1000"/>
                                        <p:tgtEl>
                                          <p:spTgt spid="12393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123934"/>
                                        </p:tgtEl>
                                        <p:attrNameLst>
                                          <p:attrName>style.visibility</p:attrName>
                                        </p:attrNameLst>
                                      </p:cBhvr>
                                      <p:to>
                                        <p:strVal val="visible"/>
                                      </p:to>
                                    </p:set>
                                    <p:animEffect transition="in" filter="fade">
                                      <p:cBhvr>
                                        <p:cTn id="51" dur="1000"/>
                                        <p:tgtEl>
                                          <p:spTgt spid="1239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p:bldP spid="123909" grpId="0" animBg="1"/>
      <p:bldP spid="123929" grpId="0"/>
      <p:bldP spid="123932" grpId="0"/>
      <p:bldP spid="123933" grpId="0"/>
      <p:bldP spid="123934"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331640" y="1848921"/>
            <a:ext cx="7056784" cy="3625608"/>
          </a:xfrm>
          <a:prstGeom prst="rect">
            <a:avLst/>
          </a:prstGeom>
        </p:spPr>
        <p:txBody>
          <a:bodyPr wrap="square">
            <a:spAutoFit/>
          </a:bodyPr>
          <a:lstStyle/>
          <a:p>
            <a:pPr marL="342900" lvl="0" indent="-342900" eaLnBrk="0" hangingPunct="0">
              <a:spcBef>
                <a:spcPct val="20000"/>
              </a:spcBef>
              <a:buFont typeface="Arial" charset="0"/>
              <a:buChar char="•"/>
            </a:pPr>
            <a:r>
              <a:rPr lang="en-US" sz="2800" b="1" dirty="0">
                <a:solidFill>
                  <a:srgbClr val="4F81BD">
                    <a:lumMod val="75000"/>
                  </a:srgbClr>
                </a:solidFill>
                <a:latin typeface="Calibri"/>
              </a:rPr>
              <a:t>Common allergic conditions in primary care</a:t>
            </a:r>
          </a:p>
          <a:p>
            <a:pPr lvl="0" eaLnBrk="0" hangingPunct="0">
              <a:spcBef>
                <a:spcPct val="20000"/>
              </a:spcBef>
            </a:pPr>
            <a:r>
              <a:rPr lang="en-US" sz="4000" b="1" dirty="0">
                <a:solidFill>
                  <a:srgbClr val="4F81BD">
                    <a:lumMod val="75000"/>
                  </a:srgbClr>
                </a:solidFill>
                <a:latin typeface="Calibri"/>
              </a:rPr>
              <a:t>	</a:t>
            </a:r>
            <a:r>
              <a:rPr lang="en-US" sz="2800" b="1" dirty="0">
                <a:solidFill>
                  <a:srgbClr val="4F81BD">
                    <a:lumMod val="75000"/>
                  </a:srgbClr>
                </a:solidFill>
                <a:latin typeface="Calibri"/>
              </a:rPr>
              <a:t>Diagnosis  prevention and testing </a:t>
            </a:r>
          </a:p>
          <a:p>
            <a:pPr lvl="0" eaLnBrk="0" hangingPunct="0">
              <a:spcBef>
                <a:spcPct val="20000"/>
              </a:spcBef>
            </a:pPr>
            <a:r>
              <a:rPr lang="en-US" sz="2000" b="1" dirty="0">
                <a:solidFill>
                  <a:srgbClr val="4F81BD">
                    <a:lumMod val="75000"/>
                  </a:srgbClr>
                </a:solidFill>
                <a:latin typeface="Calibri"/>
              </a:rPr>
              <a:t>	</a:t>
            </a:r>
            <a:r>
              <a:rPr lang="en-US" sz="2400" b="1" dirty="0">
                <a:solidFill>
                  <a:srgbClr val="4F81BD">
                    <a:lumMod val="75000"/>
                  </a:srgbClr>
                </a:solidFill>
                <a:latin typeface="Calibri"/>
              </a:rPr>
              <a:t>Svein Høegh Henrichsen</a:t>
            </a:r>
          </a:p>
          <a:p>
            <a:pPr marL="342900" lvl="0" indent="-342900" eaLnBrk="0" hangingPunct="0">
              <a:spcBef>
                <a:spcPct val="20000"/>
              </a:spcBef>
              <a:buFont typeface="Arial" charset="0"/>
              <a:buChar char="•"/>
            </a:pPr>
            <a:r>
              <a:rPr lang="en-US" sz="2800" b="1" dirty="0">
                <a:solidFill>
                  <a:srgbClr val="4F81BD">
                    <a:lumMod val="75000"/>
                  </a:srgbClr>
                </a:solidFill>
                <a:latin typeface="Calibri"/>
              </a:rPr>
              <a:t>Aria Guidelines A practical approach </a:t>
            </a:r>
          </a:p>
          <a:p>
            <a:pPr lvl="2" eaLnBrk="0" hangingPunct="0">
              <a:spcBef>
                <a:spcPct val="20000"/>
              </a:spcBef>
            </a:pPr>
            <a:r>
              <a:rPr lang="en-US" sz="2800" b="1" dirty="0">
                <a:solidFill>
                  <a:srgbClr val="4F81BD">
                    <a:lumMod val="75000"/>
                  </a:srgbClr>
                </a:solidFill>
                <a:latin typeface="Calibri"/>
              </a:rPr>
              <a:t>The carat questionnaire</a:t>
            </a:r>
          </a:p>
          <a:p>
            <a:pPr lvl="0" eaLnBrk="0" hangingPunct="0">
              <a:spcBef>
                <a:spcPct val="20000"/>
              </a:spcBef>
            </a:pPr>
            <a:r>
              <a:rPr lang="en-US" sz="2800" b="1" dirty="0">
                <a:solidFill>
                  <a:srgbClr val="4F81BD">
                    <a:lumMod val="75000"/>
                  </a:srgbClr>
                </a:solidFill>
                <a:latin typeface="Calibri"/>
              </a:rPr>
              <a:t>	</a:t>
            </a:r>
            <a:r>
              <a:rPr lang="pt-BR" sz="2400" b="1" dirty="0">
                <a:solidFill>
                  <a:srgbClr val="4F81BD">
                    <a:lumMod val="75000"/>
                  </a:srgbClr>
                </a:solidFill>
                <a:latin typeface="Calibri"/>
              </a:rPr>
              <a:t>Jaime Correia de Sousa </a:t>
            </a:r>
            <a:endParaRPr lang="en-US" sz="2400" b="1" dirty="0">
              <a:solidFill>
                <a:srgbClr val="4F81BD">
                  <a:lumMod val="75000"/>
                </a:srgbClr>
              </a:solidFill>
              <a:latin typeface="Calibri"/>
            </a:endParaRPr>
          </a:p>
          <a:p>
            <a:pPr marL="342900" lvl="0" indent="-342900" eaLnBrk="0" hangingPunct="0">
              <a:spcBef>
                <a:spcPct val="20000"/>
              </a:spcBef>
            </a:pPr>
            <a:r>
              <a:rPr lang="en-US" sz="2000" b="1" dirty="0">
                <a:solidFill>
                  <a:prstClr val="black"/>
                </a:solidFill>
                <a:latin typeface="Calibri"/>
              </a:rPr>
              <a:t>        </a:t>
            </a:r>
          </a:p>
        </p:txBody>
      </p:sp>
      <p:sp>
        <p:nvSpPr>
          <p:cNvPr id="6" name="Rectangle 2"/>
          <p:cNvSpPr txBox="1">
            <a:spLocks/>
          </p:cNvSpPr>
          <p:nvPr/>
        </p:nvSpPr>
        <p:spPr bwMode="auto">
          <a:xfrm>
            <a:off x="323528" y="69009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4000" b="0" i="0" u="none" strike="noStrike" kern="1200" cap="none" spc="0" normalizeH="0" baseline="0" noProof="0" dirty="0" smtClean="0">
              <a:ln>
                <a:noFill/>
              </a:ln>
              <a:solidFill>
                <a:srgbClr val="C0504D"/>
              </a:solidFill>
              <a:effectLst/>
              <a:uLnTx/>
              <a:uFillTx/>
              <a:latin typeface="Calibri"/>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4000" b="1" i="0" u="none" strike="noStrike" kern="1200" cap="none" spc="0" normalizeH="0" baseline="0" noProof="0" dirty="0" smtClean="0">
                <a:ln>
                  <a:noFill/>
                </a:ln>
                <a:solidFill>
                  <a:srgbClr val="FF0000"/>
                </a:solidFill>
                <a:effectLst/>
                <a:uLnTx/>
                <a:uFillTx/>
                <a:latin typeface="Calibri"/>
                <a:ea typeface="+mj-ea"/>
                <a:cs typeface="+mj-cs"/>
              </a:rPr>
              <a:t>Contents</a:t>
            </a:r>
            <a:r>
              <a:rPr kumimoji="0" lang="nb-NO" sz="4000" b="0" i="0" u="none" strike="noStrike" kern="1200" cap="none" spc="0" normalizeH="0" baseline="0" noProof="0" dirty="0" smtClean="0">
                <a:ln>
                  <a:noFill/>
                </a:ln>
                <a:solidFill>
                  <a:srgbClr val="C0504D"/>
                </a:solidFill>
                <a:effectLst/>
                <a:uLnTx/>
                <a:uFillTx/>
                <a:latin typeface="Calibri"/>
                <a:ea typeface="+mj-ea"/>
                <a:cs typeface="+mj-cs"/>
              </a:rPr>
              <a:t/>
            </a:r>
            <a:br>
              <a:rPr kumimoji="0" lang="nb-NO" sz="4000" b="0" i="0" u="none" strike="noStrike" kern="1200" cap="none" spc="0" normalizeH="0" baseline="0" noProof="0" dirty="0" smtClean="0">
                <a:ln>
                  <a:noFill/>
                </a:ln>
                <a:solidFill>
                  <a:srgbClr val="C0504D"/>
                </a:solidFill>
                <a:effectLst/>
                <a:uLnTx/>
                <a:uFillTx/>
                <a:latin typeface="Calibri"/>
                <a:ea typeface="+mj-ea"/>
                <a:cs typeface="+mj-cs"/>
              </a:rPr>
            </a:br>
            <a:endParaRPr kumimoji="0" lang="nb-NO" sz="4000" b="0" i="0" u="none" strike="noStrike" kern="1200" cap="none" spc="0" normalizeH="0" baseline="0" noProof="0" dirty="0" smtClean="0">
              <a:ln>
                <a:noFill/>
              </a:ln>
              <a:solidFill>
                <a:srgbClr val="C0504D"/>
              </a:solidFill>
              <a:effectLst/>
              <a:uLnTx/>
              <a:uFillTx/>
              <a:latin typeface="Calibri"/>
              <a:ea typeface="+mj-ea"/>
              <a:cs typeface="+mj-cs"/>
            </a:endParaRPr>
          </a:p>
        </p:txBody>
      </p:sp>
    </p:spTree>
    <p:extLst>
      <p:ext uri="{BB962C8B-B14F-4D97-AF65-F5344CB8AC3E}">
        <p14:creationId xmlns:p14="http://schemas.microsoft.com/office/powerpoint/2010/main" xmlns="" val="220295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GB" smtClean="0"/>
          </a:p>
        </p:txBody>
      </p:sp>
      <p:sp>
        <p:nvSpPr>
          <p:cNvPr id="36866" name="Content Placeholder 2"/>
          <p:cNvSpPr>
            <a:spLocks noGrp="1"/>
          </p:cNvSpPr>
          <p:nvPr>
            <p:ph idx="1"/>
          </p:nvPr>
        </p:nvSpPr>
        <p:spPr/>
        <p:txBody>
          <a:bodyPr/>
          <a:lstStyle/>
          <a:p>
            <a:pPr eaLnBrk="1" hangingPunct="1"/>
            <a:endParaRPr lang="en-GB" smtClean="0"/>
          </a:p>
        </p:txBody>
      </p:sp>
      <p:pic>
        <p:nvPicPr>
          <p:cNvPr id="36867" name="Picture 2" descr="C:\Users\Katie\Documents\Consolidated_allergy_definitive_V3_MR__09-02-12.ppt[1]\Slide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3071813"/>
            <a:ext cx="7772400" cy="1436687"/>
          </a:xfrm>
        </p:spPr>
        <p:txBody>
          <a:bodyPr/>
          <a:lstStyle/>
          <a:p>
            <a:pPr eaLnBrk="1" hangingPunct="1"/>
            <a:r>
              <a:rPr lang="en-US" sz="4400" b="0" dirty="0" smtClean="0"/>
              <a:t>Common allergic conditions in primary care</a:t>
            </a:r>
            <a:br>
              <a:rPr lang="en-US" sz="4400" b="0" dirty="0" smtClean="0"/>
            </a:br>
            <a:r>
              <a:rPr lang="en-US" sz="4400" b="0" dirty="0" smtClean="0"/>
              <a:t>Prevention?</a:t>
            </a:r>
            <a:endParaRPr lang="en-US" sz="3500" b="0" dirty="0" smtClean="0"/>
          </a:p>
        </p:txBody>
      </p:sp>
      <p:sp>
        <p:nvSpPr>
          <p:cNvPr id="19459" name="Text Box 5"/>
          <p:cNvSpPr txBox="1">
            <a:spLocks noChangeArrowheads="1"/>
          </p:cNvSpPr>
          <p:nvPr/>
        </p:nvSpPr>
        <p:spPr bwMode="auto">
          <a:xfrm>
            <a:off x="1187450" y="5572125"/>
            <a:ext cx="5905500" cy="159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hangingPunct="0">
              <a:spcBef>
                <a:spcPct val="20000"/>
              </a:spcBef>
            </a:pPr>
            <a:r>
              <a:rPr lang="nb-NO" sz="1600" smtClean="0">
                <a:solidFill>
                  <a:srgbClr val="074B88"/>
                </a:solidFill>
              </a:rPr>
              <a:t>Svein Høegh Henrichsen G.P. Oslo, Norway</a:t>
            </a:r>
          </a:p>
          <a:p>
            <a:pPr eaLnBrk="0" hangingPunct="0">
              <a:spcBef>
                <a:spcPct val="20000"/>
              </a:spcBef>
            </a:pPr>
            <a:r>
              <a:rPr lang="nb-NO" sz="1600" smtClean="0">
                <a:solidFill>
                  <a:srgbClr val="074B88"/>
                </a:solidFill>
              </a:rPr>
              <a:t>Chair Norwegian College of General Practise </a:t>
            </a:r>
          </a:p>
          <a:p>
            <a:pPr eaLnBrk="0" hangingPunct="0">
              <a:spcBef>
                <a:spcPct val="20000"/>
              </a:spcBef>
            </a:pPr>
            <a:r>
              <a:rPr lang="nb-NO" sz="1600" smtClean="0">
                <a:solidFill>
                  <a:srgbClr val="074B88"/>
                </a:solidFill>
              </a:rPr>
              <a:t>Working group on Respiratory Disease</a:t>
            </a:r>
          </a:p>
          <a:p>
            <a:pPr eaLnBrk="0" hangingPunct="0">
              <a:spcBef>
                <a:spcPct val="20000"/>
              </a:spcBef>
            </a:pPr>
            <a:endParaRPr lang="nb-NO" sz="1600" smtClean="0">
              <a:solidFill>
                <a:srgbClr val="074B88"/>
              </a:solidFill>
            </a:endParaRPr>
          </a:p>
          <a:p>
            <a:pPr eaLnBrk="0" hangingPunct="0">
              <a:spcBef>
                <a:spcPct val="50000"/>
              </a:spcBef>
            </a:pPr>
            <a:endParaRPr lang="nb-NO" sz="1600" smtClean="0">
              <a:solidFill>
                <a:srgbClr val="074B88"/>
              </a:solidFill>
            </a:endParaRPr>
          </a:p>
        </p:txBody>
      </p:sp>
    </p:spTree>
    <p:extLst>
      <p:ext uri="{BB962C8B-B14F-4D97-AF65-F5344CB8AC3E}">
        <p14:creationId xmlns:p14="http://schemas.microsoft.com/office/powerpoint/2010/main" xmlns="" val="3909625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GB" smtClean="0"/>
          </a:p>
        </p:txBody>
      </p:sp>
      <p:sp>
        <p:nvSpPr>
          <p:cNvPr id="37890" name="Content Placeholder 2"/>
          <p:cNvSpPr>
            <a:spLocks noGrp="1"/>
          </p:cNvSpPr>
          <p:nvPr>
            <p:ph idx="1"/>
          </p:nvPr>
        </p:nvSpPr>
        <p:spPr/>
        <p:txBody>
          <a:bodyPr/>
          <a:lstStyle/>
          <a:p>
            <a:pPr eaLnBrk="1" hangingPunct="1"/>
            <a:endParaRPr lang="en-GB" smtClean="0"/>
          </a:p>
        </p:txBody>
      </p:sp>
      <p:pic>
        <p:nvPicPr>
          <p:cNvPr id="37891" name="Picture 2" descr="C:\Users\Katie\Documents\Consolidated_allergy_definitive_V3_MR__09-02-12.ppt[1]\Slide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GB" smtClean="0"/>
          </a:p>
        </p:txBody>
      </p:sp>
      <p:sp>
        <p:nvSpPr>
          <p:cNvPr id="31746" name="Content Placeholder 2"/>
          <p:cNvSpPr>
            <a:spLocks noGrp="1"/>
          </p:cNvSpPr>
          <p:nvPr>
            <p:ph idx="1"/>
          </p:nvPr>
        </p:nvSpPr>
        <p:spPr/>
        <p:txBody>
          <a:bodyPr/>
          <a:lstStyle/>
          <a:p>
            <a:pPr eaLnBrk="1" hangingPunct="1"/>
            <a:endParaRPr lang="en-GB" smtClean="0"/>
          </a:p>
        </p:txBody>
      </p:sp>
      <p:pic>
        <p:nvPicPr>
          <p:cNvPr id="31747" name="Picture 2" descr="C:\Users\Katie\Documents\Consolidated_allergy_definitive_V3_MR__09-02-12.ppt[1]\Slide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endParaRPr lang="en-GB" smtClean="0"/>
          </a:p>
        </p:txBody>
      </p:sp>
      <p:sp>
        <p:nvSpPr>
          <p:cNvPr id="32770" name="Content Placeholder 2"/>
          <p:cNvSpPr>
            <a:spLocks noGrp="1"/>
          </p:cNvSpPr>
          <p:nvPr>
            <p:ph idx="1"/>
          </p:nvPr>
        </p:nvSpPr>
        <p:spPr/>
        <p:txBody>
          <a:bodyPr/>
          <a:lstStyle/>
          <a:p>
            <a:pPr eaLnBrk="1" hangingPunct="1"/>
            <a:endParaRPr lang="en-GB" smtClean="0"/>
          </a:p>
        </p:txBody>
      </p:sp>
      <p:pic>
        <p:nvPicPr>
          <p:cNvPr id="32771" name="Picture 2" descr="C:\Users\Katie\Documents\Consolidated_allergy_definitive_V3_MR__09-02-12.ppt[1]\Slide2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endParaRPr lang="en-GB" smtClean="0"/>
          </a:p>
        </p:txBody>
      </p:sp>
      <p:sp>
        <p:nvSpPr>
          <p:cNvPr id="38914" name="Content Placeholder 2"/>
          <p:cNvSpPr>
            <a:spLocks noGrp="1"/>
          </p:cNvSpPr>
          <p:nvPr>
            <p:ph idx="1"/>
          </p:nvPr>
        </p:nvSpPr>
        <p:spPr/>
        <p:txBody>
          <a:bodyPr/>
          <a:lstStyle/>
          <a:p>
            <a:pPr eaLnBrk="1" hangingPunct="1"/>
            <a:endParaRPr lang="en-GB" smtClean="0"/>
          </a:p>
        </p:txBody>
      </p:sp>
      <p:pic>
        <p:nvPicPr>
          <p:cNvPr id="38915" name="Picture 2" descr="C:\Users\Katie\Documents\Consolidated_allergy_definitive_V3_MR__09-02-12.ppt[1]\Slide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GB" smtClean="0"/>
          </a:p>
        </p:txBody>
      </p:sp>
      <p:sp>
        <p:nvSpPr>
          <p:cNvPr id="39938" name="Content Placeholder 2"/>
          <p:cNvSpPr>
            <a:spLocks noGrp="1"/>
          </p:cNvSpPr>
          <p:nvPr>
            <p:ph idx="1"/>
          </p:nvPr>
        </p:nvSpPr>
        <p:spPr/>
        <p:txBody>
          <a:bodyPr/>
          <a:lstStyle/>
          <a:p>
            <a:pPr eaLnBrk="1" hangingPunct="1"/>
            <a:endParaRPr lang="en-GB" smtClean="0"/>
          </a:p>
        </p:txBody>
      </p:sp>
      <p:pic>
        <p:nvPicPr>
          <p:cNvPr id="39939" name="Picture 2" descr="C:\Users\Katie\Documents\Consolidated_allergy_definitive_V3_MR__09-02-12.ppt[1]\Slide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GB" smtClean="0"/>
          </a:p>
        </p:txBody>
      </p:sp>
      <p:sp>
        <p:nvSpPr>
          <p:cNvPr id="40962" name="Content Placeholder 2"/>
          <p:cNvSpPr>
            <a:spLocks noGrp="1"/>
          </p:cNvSpPr>
          <p:nvPr>
            <p:ph idx="1"/>
          </p:nvPr>
        </p:nvSpPr>
        <p:spPr/>
        <p:txBody>
          <a:bodyPr/>
          <a:lstStyle/>
          <a:p>
            <a:pPr eaLnBrk="1" hangingPunct="1"/>
            <a:endParaRPr lang="en-GB" smtClean="0"/>
          </a:p>
        </p:txBody>
      </p:sp>
      <p:pic>
        <p:nvPicPr>
          <p:cNvPr id="40963" name="Picture 2" descr="C:\Users\Katie\Documents\Consolidated_allergy_definitive_V3_MR__09-02-12.ppt[1]\Slide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GB" smtClean="0"/>
          </a:p>
        </p:txBody>
      </p:sp>
      <p:sp>
        <p:nvSpPr>
          <p:cNvPr id="41986" name="Content Placeholder 2"/>
          <p:cNvSpPr>
            <a:spLocks noGrp="1"/>
          </p:cNvSpPr>
          <p:nvPr>
            <p:ph idx="1"/>
          </p:nvPr>
        </p:nvSpPr>
        <p:spPr/>
        <p:txBody>
          <a:bodyPr/>
          <a:lstStyle/>
          <a:p>
            <a:pPr eaLnBrk="1" hangingPunct="1"/>
            <a:endParaRPr lang="en-GB" smtClean="0"/>
          </a:p>
        </p:txBody>
      </p:sp>
      <p:pic>
        <p:nvPicPr>
          <p:cNvPr id="41987" name="Picture 2" descr="C:\Users\Katie\Documents\Consolidated_allergy_definitive_V3_MR__09-02-12.ppt[1]\Slide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endParaRPr lang="en-GB" smtClean="0"/>
          </a:p>
        </p:txBody>
      </p:sp>
      <p:sp>
        <p:nvSpPr>
          <p:cNvPr id="43010" name="Content Placeholder 2"/>
          <p:cNvSpPr>
            <a:spLocks noGrp="1"/>
          </p:cNvSpPr>
          <p:nvPr>
            <p:ph idx="1"/>
          </p:nvPr>
        </p:nvSpPr>
        <p:spPr/>
        <p:txBody>
          <a:bodyPr/>
          <a:lstStyle/>
          <a:p>
            <a:pPr eaLnBrk="1" hangingPunct="1"/>
            <a:endParaRPr lang="en-GB" smtClean="0"/>
          </a:p>
        </p:txBody>
      </p:sp>
      <p:pic>
        <p:nvPicPr>
          <p:cNvPr id="43011" name="Picture 2" descr="C:\Users\Katie\Documents\Consolidated_allergy_definitive_V3_MR__09-02-12.ppt[1]\Slide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3071813"/>
            <a:ext cx="7772400" cy="1436687"/>
          </a:xfrm>
        </p:spPr>
        <p:txBody>
          <a:bodyPr/>
          <a:lstStyle/>
          <a:p>
            <a:pPr eaLnBrk="1" hangingPunct="1"/>
            <a:r>
              <a:rPr lang="en-US" sz="4400" b="0" dirty="0" smtClean="0"/>
              <a:t>Common allergic conditions in primary care</a:t>
            </a:r>
            <a:br>
              <a:rPr lang="en-US" sz="4400" b="0" dirty="0" smtClean="0"/>
            </a:br>
            <a:r>
              <a:rPr lang="en-US" sz="4400" b="0" dirty="0" err="1" smtClean="0"/>
              <a:t>Diagnosis?Prevention</a:t>
            </a:r>
            <a:r>
              <a:rPr lang="en-US" sz="4400" b="0" smtClean="0"/>
              <a:t>?</a:t>
            </a:r>
            <a:endParaRPr lang="en-US" sz="3500" b="0" smtClean="0"/>
          </a:p>
        </p:txBody>
      </p:sp>
      <p:sp>
        <p:nvSpPr>
          <p:cNvPr id="19459" name="Text Box 5"/>
          <p:cNvSpPr txBox="1">
            <a:spLocks noChangeArrowheads="1"/>
          </p:cNvSpPr>
          <p:nvPr/>
        </p:nvSpPr>
        <p:spPr bwMode="auto">
          <a:xfrm>
            <a:off x="1159873" y="5229199"/>
            <a:ext cx="6220437"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hangingPunct="0">
              <a:spcBef>
                <a:spcPct val="20000"/>
              </a:spcBef>
            </a:pPr>
            <a:r>
              <a:rPr lang="nb-NO" sz="1600" dirty="0" smtClean="0">
                <a:solidFill>
                  <a:srgbClr val="074B88"/>
                </a:solidFill>
              </a:rPr>
              <a:t>Svein Høegh Henrichsen G.P. Oslo, Norway</a:t>
            </a:r>
          </a:p>
          <a:p>
            <a:pPr eaLnBrk="0" hangingPunct="0">
              <a:spcBef>
                <a:spcPct val="20000"/>
              </a:spcBef>
            </a:pPr>
            <a:r>
              <a:rPr lang="nb-NO" sz="1600" dirty="0" smtClean="0">
                <a:solidFill>
                  <a:srgbClr val="074B88"/>
                </a:solidFill>
              </a:rPr>
              <a:t>Chair Norwegian College </a:t>
            </a:r>
            <a:r>
              <a:rPr lang="en-US" sz="1600" dirty="0" smtClean="0">
                <a:solidFill>
                  <a:srgbClr val="074B88"/>
                </a:solidFill>
              </a:rPr>
              <a:t>of</a:t>
            </a:r>
            <a:r>
              <a:rPr lang="nb-NO" sz="1600" dirty="0" smtClean="0">
                <a:solidFill>
                  <a:srgbClr val="074B88"/>
                </a:solidFill>
              </a:rPr>
              <a:t> General </a:t>
            </a:r>
            <a:r>
              <a:rPr lang="en-US" sz="1600" dirty="0" smtClean="0">
                <a:solidFill>
                  <a:srgbClr val="074B88"/>
                </a:solidFill>
              </a:rPr>
              <a:t>Practice</a:t>
            </a:r>
            <a:r>
              <a:rPr lang="nb-NO" sz="1600" dirty="0" smtClean="0">
                <a:solidFill>
                  <a:srgbClr val="074B88"/>
                </a:solidFill>
              </a:rPr>
              <a:t> </a:t>
            </a:r>
          </a:p>
          <a:p>
            <a:pPr eaLnBrk="0" hangingPunct="0">
              <a:spcBef>
                <a:spcPct val="20000"/>
              </a:spcBef>
            </a:pPr>
            <a:r>
              <a:rPr lang="nb-NO" sz="1600" dirty="0" err="1" smtClean="0">
                <a:solidFill>
                  <a:srgbClr val="074B88"/>
                </a:solidFill>
              </a:rPr>
              <a:t>Working</a:t>
            </a:r>
            <a:r>
              <a:rPr lang="nb-NO" sz="1600" dirty="0" smtClean="0">
                <a:solidFill>
                  <a:srgbClr val="074B88"/>
                </a:solidFill>
              </a:rPr>
              <a:t> </a:t>
            </a:r>
            <a:r>
              <a:rPr lang="nb-NO" sz="1600" dirty="0" err="1" smtClean="0">
                <a:solidFill>
                  <a:srgbClr val="074B88"/>
                </a:solidFill>
              </a:rPr>
              <a:t>group</a:t>
            </a:r>
            <a:r>
              <a:rPr lang="nb-NO" sz="1600" dirty="0" smtClean="0">
                <a:solidFill>
                  <a:srgbClr val="074B88"/>
                </a:solidFill>
              </a:rPr>
              <a:t> </a:t>
            </a:r>
            <a:r>
              <a:rPr lang="nb-NO" sz="1600" dirty="0" err="1" smtClean="0">
                <a:solidFill>
                  <a:srgbClr val="074B88"/>
                </a:solidFill>
              </a:rPr>
              <a:t>on</a:t>
            </a:r>
            <a:r>
              <a:rPr lang="nb-NO" sz="1600" dirty="0" smtClean="0">
                <a:solidFill>
                  <a:srgbClr val="074B88"/>
                </a:solidFill>
              </a:rPr>
              <a:t> </a:t>
            </a:r>
            <a:r>
              <a:rPr lang="nb-NO" sz="1600" dirty="0" err="1" smtClean="0">
                <a:solidFill>
                  <a:srgbClr val="074B88"/>
                </a:solidFill>
              </a:rPr>
              <a:t>Respiratory</a:t>
            </a:r>
            <a:r>
              <a:rPr lang="nb-NO" sz="1600" dirty="0" smtClean="0">
                <a:solidFill>
                  <a:srgbClr val="074B88"/>
                </a:solidFill>
              </a:rPr>
              <a:t> </a:t>
            </a:r>
            <a:r>
              <a:rPr lang="nb-NO" sz="1600" dirty="0" err="1" smtClean="0">
                <a:solidFill>
                  <a:srgbClr val="074B88"/>
                </a:solidFill>
              </a:rPr>
              <a:t>Disease</a:t>
            </a:r>
            <a:endParaRPr lang="nb-NO" sz="1600" dirty="0" smtClean="0">
              <a:solidFill>
                <a:srgbClr val="074B88"/>
              </a:solidFill>
            </a:endParaRPr>
          </a:p>
          <a:p>
            <a:pPr eaLnBrk="0" hangingPunct="0">
              <a:spcBef>
                <a:spcPct val="20000"/>
              </a:spcBef>
            </a:pPr>
            <a:r>
              <a:rPr lang="nb-NO" sz="1600" dirty="0" smtClean="0">
                <a:solidFill>
                  <a:srgbClr val="074B88"/>
                </a:solidFill>
              </a:rPr>
              <a:t>Senior Adviser Norwegian </a:t>
            </a:r>
            <a:r>
              <a:rPr lang="nb-NO" sz="1600" dirty="0" err="1" smtClean="0">
                <a:solidFill>
                  <a:srgbClr val="074B88"/>
                </a:solidFill>
              </a:rPr>
              <a:t>Directorate</a:t>
            </a:r>
            <a:r>
              <a:rPr lang="nb-NO" sz="1600" dirty="0" smtClean="0">
                <a:solidFill>
                  <a:srgbClr val="074B88"/>
                </a:solidFill>
              </a:rPr>
              <a:t> of Health</a:t>
            </a:r>
          </a:p>
          <a:p>
            <a:pPr eaLnBrk="0" hangingPunct="0">
              <a:spcBef>
                <a:spcPct val="20000"/>
              </a:spcBef>
            </a:pPr>
            <a:endParaRPr lang="nb-NO" sz="1600" dirty="0" smtClean="0">
              <a:solidFill>
                <a:srgbClr val="074B88"/>
              </a:solidFill>
            </a:endParaRPr>
          </a:p>
          <a:p>
            <a:pPr eaLnBrk="0" hangingPunct="0">
              <a:spcBef>
                <a:spcPct val="20000"/>
              </a:spcBef>
            </a:pPr>
            <a:endParaRPr lang="nb-NO" sz="1600" dirty="0" smtClean="0">
              <a:solidFill>
                <a:srgbClr val="074B88"/>
              </a:solidFill>
            </a:endParaRPr>
          </a:p>
          <a:p>
            <a:pPr eaLnBrk="0" hangingPunct="0">
              <a:spcBef>
                <a:spcPct val="50000"/>
              </a:spcBef>
            </a:pPr>
            <a:endParaRPr lang="nb-NO" sz="1600" dirty="0" smtClean="0">
              <a:solidFill>
                <a:srgbClr val="074B88"/>
              </a:solidFill>
            </a:endParaRPr>
          </a:p>
        </p:txBody>
      </p:sp>
    </p:spTree>
    <p:extLst>
      <p:ext uri="{BB962C8B-B14F-4D97-AF65-F5344CB8AC3E}">
        <p14:creationId xmlns:p14="http://schemas.microsoft.com/office/powerpoint/2010/main" xmlns="" val="3836966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endParaRPr lang="en-GB" smtClean="0"/>
          </a:p>
        </p:txBody>
      </p:sp>
      <p:sp>
        <p:nvSpPr>
          <p:cNvPr id="45058" name="Content Placeholder 2"/>
          <p:cNvSpPr>
            <a:spLocks noGrp="1"/>
          </p:cNvSpPr>
          <p:nvPr>
            <p:ph idx="1"/>
          </p:nvPr>
        </p:nvSpPr>
        <p:spPr/>
        <p:txBody>
          <a:bodyPr/>
          <a:lstStyle/>
          <a:p>
            <a:pPr eaLnBrk="1" hangingPunct="1"/>
            <a:endParaRPr lang="en-GB" smtClean="0"/>
          </a:p>
        </p:txBody>
      </p:sp>
      <p:pic>
        <p:nvPicPr>
          <p:cNvPr id="45059" name="Picture 2" descr="C:\Users\Katie\Documents\Consolidated_allergy_definitive_V3_MR__09-02-12.ppt[1]\Slide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GB" smtClean="0"/>
          </a:p>
        </p:txBody>
      </p:sp>
      <p:sp>
        <p:nvSpPr>
          <p:cNvPr id="29698" name="Content Placeholder 2"/>
          <p:cNvSpPr>
            <a:spLocks noGrp="1"/>
          </p:cNvSpPr>
          <p:nvPr>
            <p:ph idx="1"/>
          </p:nvPr>
        </p:nvSpPr>
        <p:spPr/>
        <p:txBody>
          <a:bodyPr/>
          <a:lstStyle/>
          <a:p>
            <a:pPr eaLnBrk="1" hangingPunct="1"/>
            <a:endParaRPr lang="en-GB" smtClean="0"/>
          </a:p>
        </p:txBody>
      </p:sp>
      <p:pic>
        <p:nvPicPr>
          <p:cNvPr id="29699" name="Picture 2" descr="C:\Users\Katie\Documents\Consolidated_allergy_definitive_V3_MR__09-02-12.ppt[1]\Slide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74638"/>
            <a:ext cx="8229600" cy="1143000"/>
          </a:xfrm>
        </p:spPr>
        <p:txBody>
          <a:bodyPr/>
          <a:lstStyle/>
          <a:p>
            <a:pPr eaLnBrk="1" hangingPunct="1"/>
            <a:r>
              <a:rPr lang="en-US" b="1" dirty="0" smtClean="0">
                <a:solidFill>
                  <a:srgbClr val="FF0000"/>
                </a:solidFill>
              </a:rPr>
              <a:t>Testing</a:t>
            </a:r>
          </a:p>
        </p:txBody>
      </p:sp>
      <p:sp>
        <p:nvSpPr>
          <p:cNvPr id="30723" name="Rectangle 3"/>
          <p:cNvSpPr>
            <a:spLocks noGrp="1" noChangeArrowheads="1"/>
          </p:cNvSpPr>
          <p:nvPr>
            <p:ph type="body" idx="4294967295"/>
          </p:nvPr>
        </p:nvSpPr>
        <p:spPr>
          <a:xfrm>
            <a:off x="428625" y="1600200"/>
            <a:ext cx="8715375" cy="4525963"/>
          </a:xfrm>
        </p:spPr>
        <p:txBody>
          <a:bodyPr/>
          <a:lstStyle/>
          <a:p>
            <a:pPr marL="342900" indent="-342900" eaLnBrk="1" hangingPunct="1"/>
            <a:r>
              <a:rPr lang="en-US" sz="2000" dirty="0" smtClean="0">
                <a:solidFill>
                  <a:schemeClr val="tx1">
                    <a:lumMod val="75000"/>
                  </a:schemeClr>
                </a:solidFill>
                <a:latin typeface="Arial" pitchFamily="34" charset="0"/>
                <a:cs typeface="Arial" pitchFamily="34" charset="0"/>
              </a:rPr>
              <a:t>History and physical alone gives correct diagnosis only 50% of the time</a:t>
            </a:r>
            <a:r>
              <a:rPr lang="en-US" sz="2000" baseline="30000" dirty="0" smtClean="0">
                <a:solidFill>
                  <a:schemeClr val="tx1">
                    <a:lumMod val="75000"/>
                  </a:schemeClr>
                </a:solidFill>
                <a:latin typeface="Arial" pitchFamily="34" charset="0"/>
                <a:cs typeface="Arial" pitchFamily="34" charset="0"/>
              </a:rPr>
              <a:t>1</a:t>
            </a:r>
            <a:endParaRPr lang="en-US" sz="2000" dirty="0" smtClean="0">
              <a:solidFill>
                <a:schemeClr val="tx1">
                  <a:lumMod val="75000"/>
                </a:schemeClr>
              </a:solidFill>
              <a:latin typeface="Arial" pitchFamily="34" charset="0"/>
              <a:cs typeface="Arial" pitchFamily="34" charset="0"/>
            </a:endParaRPr>
          </a:p>
          <a:p>
            <a:pPr marL="342900" indent="-342900" eaLnBrk="1" hangingPunct="1"/>
            <a:r>
              <a:rPr lang="en-US" sz="2000" dirty="0" smtClean="0">
                <a:solidFill>
                  <a:schemeClr val="tx1">
                    <a:lumMod val="75000"/>
                  </a:schemeClr>
                </a:solidFill>
                <a:latin typeface="Arial" pitchFamily="34" charset="0"/>
                <a:cs typeface="Arial" pitchFamily="34" charset="0"/>
              </a:rPr>
              <a:t>Different causes demand different treatment </a:t>
            </a:r>
          </a:p>
          <a:p>
            <a:pPr marL="342900" indent="-342900" eaLnBrk="1" hangingPunct="1"/>
            <a:r>
              <a:rPr lang="en-US" sz="2000" dirty="0" smtClean="0">
                <a:solidFill>
                  <a:schemeClr val="tx1">
                    <a:lumMod val="75000"/>
                  </a:schemeClr>
                </a:solidFill>
                <a:latin typeface="Arial" pitchFamily="34" charset="0"/>
                <a:cs typeface="Arial" pitchFamily="34" charset="0"/>
              </a:rPr>
              <a:t>Testing for specific </a:t>
            </a:r>
            <a:r>
              <a:rPr lang="en-US" sz="2000" dirty="0" err="1" smtClean="0">
                <a:solidFill>
                  <a:schemeClr val="tx1">
                    <a:lumMod val="75000"/>
                  </a:schemeClr>
                </a:solidFill>
                <a:latin typeface="Arial" pitchFamily="34" charset="0"/>
                <a:cs typeface="Arial" pitchFamily="34" charset="0"/>
              </a:rPr>
              <a:t>IgE</a:t>
            </a:r>
            <a:r>
              <a:rPr lang="en-US" sz="2000" dirty="0" smtClean="0">
                <a:solidFill>
                  <a:schemeClr val="tx1">
                    <a:lumMod val="75000"/>
                  </a:schemeClr>
                </a:solidFill>
                <a:latin typeface="Arial" pitchFamily="34" charset="0"/>
                <a:cs typeface="Arial" pitchFamily="34" charset="0"/>
              </a:rPr>
              <a:t> levels can rule in/out </a:t>
            </a:r>
            <a:r>
              <a:rPr lang="en-US" sz="2000" dirty="0" err="1" smtClean="0">
                <a:solidFill>
                  <a:schemeClr val="tx1">
                    <a:lumMod val="75000"/>
                  </a:schemeClr>
                </a:solidFill>
                <a:latin typeface="Arial" pitchFamily="34" charset="0"/>
                <a:cs typeface="Arial" pitchFamily="34" charset="0"/>
              </a:rPr>
              <a:t>atopy</a:t>
            </a:r>
            <a:endParaRPr lang="en-US" sz="2000" dirty="0" smtClean="0">
              <a:solidFill>
                <a:schemeClr val="tx1">
                  <a:lumMod val="75000"/>
                </a:schemeClr>
              </a:solidFill>
              <a:latin typeface="Arial" pitchFamily="34" charset="0"/>
              <a:cs typeface="Arial" pitchFamily="34" charset="0"/>
            </a:endParaRPr>
          </a:p>
          <a:p>
            <a:pPr marL="342900" indent="-342900" eaLnBrk="1" hangingPunct="1"/>
            <a:r>
              <a:rPr lang="en-US" sz="2000" dirty="0" smtClean="0">
                <a:solidFill>
                  <a:schemeClr val="tx1">
                    <a:lumMod val="75000"/>
                  </a:schemeClr>
                </a:solidFill>
                <a:latin typeface="Arial" pitchFamily="34" charset="0"/>
                <a:cs typeface="Arial" pitchFamily="34" charset="0"/>
              </a:rPr>
              <a:t>If atopic: </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Antihistamines probably drug of choice</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Testing can help clinician in advising avoidance measures</a:t>
            </a:r>
          </a:p>
          <a:p>
            <a:pPr marL="342900" indent="-342900" eaLnBrk="1" hangingPunct="1"/>
            <a:r>
              <a:rPr lang="en-US" sz="2000" dirty="0" smtClean="0">
                <a:solidFill>
                  <a:schemeClr val="tx1">
                    <a:lumMod val="75000"/>
                  </a:schemeClr>
                </a:solidFill>
                <a:latin typeface="Arial" pitchFamily="34" charset="0"/>
                <a:cs typeface="Arial" pitchFamily="34" charset="0"/>
              </a:rPr>
              <a:t>If non-atopic:</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Results will allow you to focus on other etiologies</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Drugs of choice may include decongestants/steroids</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Patient can avoid unnecessary/ineffective treatment</a:t>
            </a:r>
          </a:p>
          <a:p>
            <a:pPr marL="762000" lvl="1" indent="-304800" eaLnBrk="1" hangingPunct="1">
              <a:buFontTx/>
              <a:buNone/>
            </a:pPr>
            <a:endParaRPr lang="en-US" sz="2000" dirty="0" smtClean="0">
              <a:solidFill>
                <a:schemeClr val="accent1">
                  <a:lumMod val="75000"/>
                </a:schemeClr>
              </a:solidFill>
              <a:latin typeface="Arial" pitchFamily="34" charset="0"/>
              <a:cs typeface="Arial" pitchFamily="34" charset="0"/>
            </a:endParaRPr>
          </a:p>
          <a:p>
            <a:pPr marL="762000" lvl="1" indent="-304800" eaLnBrk="1" hangingPunct="1">
              <a:buFontTx/>
              <a:buNone/>
            </a:pPr>
            <a:endParaRPr lang="en-US" sz="2000" dirty="0" smtClean="0">
              <a:solidFill>
                <a:schemeClr val="accent1">
                  <a:lumMod val="75000"/>
                </a:schemeClr>
              </a:solidFill>
              <a:latin typeface="Arial" pitchFamily="34" charset="0"/>
              <a:cs typeface="Arial" pitchFamily="34" charset="0"/>
            </a:endParaRPr>
          </a:p>
        </p:txBody>
      </p:sp>
      <p:sp>
        <p:nvSpPr>
          <p:cNvPr id="429061" name="Line 5"/>
          <p:cNvSpPr>
            <a:spLocks noChangeShapeType="1"/>
          </p:cNvSpPr>
          <p:nvPr/>
        </p:nvSpPr>
        <p:spPr bwMode="auto">
          <a:xfrm>
            <a:off x="381000" y="5562600"/>
            <a:ext cx="8382000" cy="0"/>
          </a:xfrm>
          <a:prstGeom prst="line">
            <a:avLst/>
          </a:prstGeom>
          <a:noFill/>
          <a:ln w="9525" cap="rnd">
            <a:solidFill>
              <a:schemeClr val="bg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29063" name="Rectangle 7"/>
          <p:cNvSpPr>
            <a:spLocks noChangeArrowheads="1"/>
          </p:cNvSpPr>
          <p:nvPr/>
        </p:nvSpPr>
        <p:spPr bwMode="auto">
          <a:xfrm>
            <a:off x="388524" y="6237312"/>
            <a:ext cx="8518525"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900" dirty="0">
                <a:solidFill>
                  <a:srgbClr val="777777"/>
                </a:solidFill>
              </a:rPr>
              <a:t>1. </a:t>
            </a:r>
            <a:r>
              <a:rPr lang="en-US" sz="900" dirty="0" err="1">
                <a:solidFill>
                  <a:srgbClr val="777777"/>
                </a:solidFill>
              </a:rPr>
              <a:t>Homburger</a:t>
            </a:r>
            <a:r>
              <a:rPr lang="en-US" sz="900" dirty="0">
                <a:solidFill>
                  <a:srgbClr val="777777"/>
                </a:solidFill>
              </a:rPr>
              <a:t> HA. </a:t>
            </a:r>
            <a:r>
              <a:rPr lang="en-US" sz="900" i="1" dirty="0">
                <a:solidFill>
                  <a:srgbClr val="777777"/>
                </a:solidFill>
              </a:rPr>
              <a:t>Arch </a:t>
            </a:r>
            <a:r>
              <a:rPr lang="en-US" sz="900" i="1" dirty="0" err="1">
                <a:solidFill>
                  <a:srgbClr val="777777"/>
                </a:solidFill>
              </a:rPr>
              <a:t>Pathol</a:t>
            </a:r>
            <a:r>
              <a:rPr lang="en-US" sz="900" i="1" dirty="0">
                <a:solidFill>
                  <a:srgbClr val="777777"/>
                </a:solidFill>
              </a:rPr>
              <a:t> Lab Med.</a:t>
            </a:r>
            <a:r>
              <a:rPr lang="en-US" sz="900" dirty="0">
                <a:solidFill>
                  <a:srgbClr val="777777"/>
                </a:solidFill>
              </a:rPr>
              <a:t> 2004;128:1028-1031.</a:t>
            </a:r>
            <a:r>
              <a:rPr lang="en-US" sz="900" b="1" dirty="0"/>
              <a:t> </a:t>
            </a:r>
          </a:p>
        </p:txBody>
      </p:sp>
    </p:spTree>
    <p:extLst>
      <p:ext uri="{BB962C8B-B14F-4D97-AF65-F5344CB8AC3E}">
        <p14:creationId xmlns:p14="http://schemas.microsoft.com/office/powerpoint/2010/main" xmlns="" val="35527092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9063"/>
                                        </p:tgtEl>
                                        <p:attrNameLst>
                                          <p:attrName>style.visibility</p:attrName>
                                        </p:attrNameLst>
                                      </p:cBhvr>
                                      <p:to>
                                        <p:strVal val="visible"/>
                                      </p:to>
                                    </p:set>
                                    <p:animEffect transition="in" filter="fade">
                                      <p:cBhvr>
                                        <p:cTn id="7" dur="1000"/>
                                        <p:tgtEl>
                                          <p:spTgt spid="4290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9061"/>
                                        </p:tgtEl>
                                        <p:attrNameLst>
                                          <p:attrName>style.visibility</p:attrName>
                                        </p:attrNameLst>
                                      </p:cBhvr>
                                      <p:to>
                                        <p:strVal val="visible"/>
                                      </p:to>
                                    </p:set>
                                    <p:animEffect transition="in" filter="fade">
                                      <p:cBhvr>
                                        <p:cTn id="10" dur="1000"/>
                                        <p:tgtEl>
                                          <p:spTgt spid="429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animBg="1"/>
      <p:bldP spid="4290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GB" smtClean="0"/>
          </a:p>
        </p:txBody>
      </p:sp>
      <p:sp>
        <p:nvSpPr>
          <p:cNvPr id="47106" name="Content Placeholder 2"/>
          <p:cNvSpPr>
            <a:spLocks noGrp="1"/>
          </p:cNvSpPr>
          <p:nvPr>
            <p:ph idx="1"/>
          </p:nvPr>
        </p:nvSpPr>
        <p:spPr/>
        <p:txBody>
          <a:bodyPr/>
          <a:lstStyle/>
          <a:p>
            <a:pPr eaLnBrk="1" hangingPunct="1"/>
            <a:endParaRPr lang="en-GB" smtClean="0"/>
          </a:p>
        </p:txBody>
      </p:sp>
      <p:pic>
        <p:nvPicPr>
          <p:cNvPr id="47107" name="Picture 2" descr="C:\Users\Katie\Documents\Consolidated_allergy_definitive_V3_MR__09-02-12.ppt[1]\Slide3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endParaRPr lang="en-GB" smtClean="0"/>
          </a:p>
        </p:txBody>
      </p:sp>
      <p:sp>
        <p:nvSpPr>
          <p:cNvPr id="50178" name="Content Placeholder 2"/>
          <p:cNvSpPr>
            <a:spLocks noGrp="1"/>
          </p:cNvSpPr>
          <p:nvPr>
            <p:ph idx="1"/>
          </p:nvPr>
        </p:nvSpPr>
        <p:spPr/>
        <p:txBody>
          <a:bodyPr/>
          <a:lstStyle/>
          <a:p>
            <a:pPr eaLnBrk="1" hangingPunct="1"/>
            <a:endParaRPr lang="en-GB" smtClean="0"/>
          </a:p>
        </p:txBody>
      </p:sp>
      <p:pic>
        <p:nvPicPr>
          <p:cNvPr id="50179" name="Picture 2" descr="C:\Users\Katie\Documents\Consolidated_allergy_definitive_V3_MR__09-02-12.ppt[1]\Slide3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endParaRPr lang="en-GB" smtClean="0"/>
          </a:p>
        </p:txBody>
      </p:sp>
      <p:sp>
        <p:nvSpPr>
          <p:cNvPr id="53250" name="Content Placeholder 2"/>
          <p:cNvSpPr>
            <a:spLocks noGrp="1"/>
          </p:cNvSpPr>
          <p:nvPr>
            <p:ph idx="1"/>
          </p:nvPr>
        </p:nvSpPr>
        <p:spPr/>
        <p:txBody>
          <a:bodyPr/>
          <a:lstStyle/>
          <a:p>
            <a:pPr eaLnBrk="1" hangingPunct="1"/>
            <a:endParaRPr lang="en-GB" smtClean="0"/>
          </a:p>
        </p:txBody>
      </p:sp>
      <p:pic>
        <p:nvPicPr>
          <p:cNvPr id="53251" name="Picture 2" descr="C:\Users\Katie\Documents\Consolidated_allergy_definitive_V3_MR__09-02-12.ppt[1]\Slide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GB" smtClean="0"/>
          </a:p>
        </p:txBody>
      </p:sp>
      <p:sp>
        <p:nvSpPr>
          <p:cNvPr id="46082" name="Content Placeholder 2"/>
          <p:cNvSpPr>
            <a:spLocks noGrp="1"/>
          </p:cNvSpPr>
          <p:nvPr>
            <p:ph idx="1"/>
          </p:nvPr>
        </p:nvSpPr>
        <p:spPr/>
        <p:txBody>
          <a:bodyPr/>
          <a:lstStyle/>
          <a:p>
            <a:pPr eaLnBrk="1" hangingPunct="1"/>
            <a:endParaRPr lang="en-GB" smtClean="0"/>
          </a:p>
        </p:txBody>
      </p:sp>
      <p:pic>
        <p:nvPicPr>
          <p:cNvPr id="46083" name="Picture 2" descr="C:\Users\Katie\Documents\Consolidated_allergy_definitive_V3_MR__09-02-12.ppt[1]\Slide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idx="4294967295"/>
          </p:nvPr>
        </p:nvSpPr>
        <p:spPr>
          <a:xfrm>
            <a:off x="0" y="274638"/>
            <a:ext cx="8229600" cy="1143000"/>
          </a:xfrm>
        </p:spPr>
        <p:txBody>
          <a:bodyPr/>
          <a:lstStyle/>
          <a:p>
            <a:pPr eaLnBrk="1" hangingPunct="1"/>
            <a:r>
              <a:rPr lang="en-US" sz="2800" dirty="0" smtClean="0"/>
              <a:t>Quantitative Measurements of </a:t>
            </a:r>
            <a:r>
              <a:rPr lang="en-US" sz="2800" dirty="0" err="1" smtClean="0"/>
              <a:t>spesific</a:t>
            </a:r>
            <a:r>
              <a:rPr lang="en-US" sz="2800" dirty="0" smtClean="0"/>
              <a:t> </a:t>
            </a:r>
            <a:r>
              <a:rPr lang="en-US" sz="2800" dirty="0" err="1" smtClean="0"/>
              <a:t>IgE</a:t>
            </a:r>
            <a:r>
              <a:rPr lang="en-US" sz="2800" dirty="0" smtClean="0"/>
              <a:t>/ </a:t>
            </a:r>
          </a:p>
        </p:txBody>
      </p:sp>
      <p:sp>
        <p:nvSpPr>
          <p:cNvPr id="50179" name="Rectangle 6"/>
          <p:cNvSpPr>
            <a:spLocks noGrp="1" noChangeArrowheads="1"/>
          </p:cNvSpPr>
          <p:nvPr>
            <p:ph type="body" idx="4294967295"/>
          </p:nvPr>
        </p:nvSpPr>
        <p:spPr>
          <a:xfrm>
            <a:off x="0" y="1079500"/>
            <a:ext cx="8686800" cy="5157812"/>
          </a:xfrm>
        </p:spPr>
        <p:txBody>
          <a:bodyPr/>
          <a:lstStyle/>
          <a:p>
            <a:pPr eaLnBrk="1" hangingPunct="1"/>
            <a:r>
              <a:rPr lang="en-US" sz="2800" dirty="0" smtClean="0">
                <a:solidFill>
                  <a:schemeClr val="tx1">
                    <a:lumMod val="75000"/>
                  </a:schemeClr>
                </a:solidFill>
              </a:rPr>
              <a:t>Blood test – easily done</a:t>
            </a:r>
          </a:p>
          <a:p>
            <a:pPr eaLnBrk="1" hangingPunct="1"/>
            <a:r>
              <a:rPr lang="en-US" sz="2800" i="1" dirty="0" smtClean="0">
                <a:solidFill>
                  <a:schemeClr val="tx1">
                    <a:lumMod val="75000"/>
                  </a:schemeClr>
                </a:solidFill>
              </a:rPr>
              <a:t>In vitro</a:t>
            </a:r>
            <a:r>
              <a:rPr lang="en-US" sz="2800" dirty="0" smtClean="0">
                <a:solidFill>
                  <a:schemeClr val="tx1">
                    <a:lumMod val="75000"/>
                  </a:schemeClr>
                </a:solidFill>
              </a:rPr>
              <a:t> blood testing and skin prick testing (SPT) viewed as equally good</a:t>
            </a:r>
          </a:p>
          <a:p>
            <a:pPr eaLnBrk="1" hangingPunct="1"/>
            <a:r>
              <a:rPr lang="en-US" sz="2800" dirty="0" smtClean="0"/>
              <a:t>Regional </a:t>
            </a:r>
            <a:r>
              <a:rPr lang="en-US" sz="2800" dirty="0"/>
              <a:t>respiratory profiles </a:t>
            </a:r>
            <a:endParaRPr lang="en-US" sz="2800" dirty="0" smtClean="0"/>
          </a:p>
          <a:p>
            <a:pPr lvl="1" eaLnBrk="1" hangingPunct="1"/>
            <a:r>
              <a:rPr lang="en-US" sz="1600" dirty="0" smtClean="0"/>
              <a:t>Geographic </a:t>
            </a:r>
            <a:r>
              <a:rPr lang="en-US" sz="1600" dirty="0"/>
              <a:t>pollen patterns </a:t>
            </a:r>
          </a:p>
          <a:p>
            <a:pPr lvl="1" eaLnBrk="1" hangingPunct="1"/>
            <a:r>
              <a:rPr lang="en-US" sz="1600" dirty="0"/>
              <a:t>Regional disease prevalence</a:t>
            </a:r>
          </a:p>
          <a:p>
            <a:pPr lvl="1" eaLnBrk="1" hangingPunct="1"/>
            <a:r>
              <a:rPr lang="en-US" sz="1600" dirty="0"/>
              <a:t>Cross reactivity to other allergens in each inhalant class</a:t>
            </a:r>
          </a:p>
          <a:p>
            <a:pPr eaLnBrk="1" hangingPunct="1"/>
            <a:r>
              <a:rPr lang="en-US" sz="2400" dirty="0" smtClean="0">
                <a:solidFill>
                  <a:schemeClr val="tx1">
                    <a:lumMod val="75000"/>
                  </a:schemeClr>
                </a:solidFill>
              </a:rPr>
              <a:t>Allergy </a:t>
            </a:r>
            <a:r>
              <a:rPr lang="en-US" sz="2400" dirty="0">
                <a:solidFill>
                  <a:schemeClr val="tx1">
                    <a:lumMod val="75000"/>
                  </a:schemeClr>
                </a:solidFill>
              </a:rPr>
              <a:t>March profiles include key food/inhalant allergens</a:t>
            </a:r>
          </a:p>
          <a:p>
            <a:pPr lvl="1" eaLnBrk="1" hangingPunct="1"/>
            <a:r>
              <a:rPr lang="en-US" sz="1600" dirty="0">
                <a:solidFill>
                  <a:schemeClr val="tx1">
                    <a:lumMod val="75000"/>
                  </a:schemeClr>
                </a:solidFill>
              </a:rPr>
              <a:t>Six foods account for 90% of food allergy reactions in children</a:t>
            </a:r>
            <a:r>
              <a:rPr lang="en-US" sz="1600" baseline="30000" dirty="0">
                <a:solidFill>
                  <a:schemeClr val="tx1">
                    <a:lumMod val="75000"/>
                  </a:schemeClr>
                </a:solidFill>
              </a:rPr>
              <a:t>4</a:t>
            </a:r>
          </a:p>
          <a:p>
            <a:pPr lvl="1" eaLnBrk="1" hangingPunct="1"/>
            <a:r>
              <a:rPr lang="en-US" sz="1600" dirty="0">
                <a:solidFill>
                  <a:schemeClr val="tx1">
                    <a:lumMod val="75000"/>
                  </a:schemeClr>
                </a:solidFill>
              </a:rPr>
              <a:t>Inhalants include common/cross-reactive indoor and outdoor </a:t>
            </a:r>
            <a:r>
              <a:rPr lang="en-US" sz="1600" dirty="0" smtClean="0">
                <a:solidFill>
                  <a:schemeClr val="tx1">
                    <a:lumMod val="75000"/>
                  </a:schemeClr>
                </a:solidFill>
              </a:rPr>
              <a:t>allergens</a:t>
            </a:r>
          </a:p>
          <a:p>
            <a:pPr lvl="1" eaLnBrk="1" hangingPunct="1"/>
            <a:r>
              <a:rPr lang="en-US" sz="1600" dirty="0" smtClean="0">
                <a:solidFill>
                  <a:schemeClr val="tx1">
                    <a:lumMod val="75000"/>
                  </a:schemeClr>
                </a:solidFill>
              </a:rPr>
              <a:t>Generally </a:t>
            </a:r>
            <a:r>
              <a:rPr lang="en-US" sz="1600" dirty="0">
                <a:solidFill>
                  <a:schemeClr val="tx1">
                    <a:lumMod val="75000"/>
                  </a:schemeClr>
                </a:solidFill>
              </a:rPr>
              <a:t>recommended for children ≤6 years of age, based on symptoms </a:t>
            </a:r>
          </a:p>
          <a:p>
            <a:pPr eaLnBrk="1" hangingPunct="1"/>
            <a:endParaRPr lang="en-US" sz="1600" baseline="40000" dirty="0" smtClean="0">
              <a:solidFill>
                <a:srgbClr val="4D4D4D"/>
              </a:solidFill>
            </a:endParaRPr>
          </a:p>
          <a:p>
            <a:pPr eaLnBrk="1" hangingPunct="1"/>
            <a:endParaRPr lang="en-US" sz="1600" u="sng" baseline="40000" dirty="0" smtClean="0">
              <a:solidFill>
                <a:srgbClr val="4D4D4D"/>
              </a:solidFill>
            </a:endParaRPr>
          </a:p>
        </p:txBody>
      </p:sp>
      <p:sp>
        <p:nvSpPr>
          <p:cNvPr id="282631" name="Line 7"/>
          <p:cNvSpPr>
            <a:spLocks noChangeShapeType="1"/>
          </p:cNvSpPr>
          <p:nvPr/>
        </p:nvSpPr>
        <p:spPr bwMode="auto">
          <a:xfrm>
            <a:off x="381000" y="4851400"/>
            <a:ext cx="8382000" cy="0"/>
          </a:xfrm>
          <a:prstGeom prst="line">
            <a:avLst/>
          </a:prstGeom>
          <a:noFill/>
          <a:ln w="9525" cap="rnd">
            <a:solidFill>
              <a:schemeClr val="bg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2004457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2631"/>
                                        </p:tgtEl>
                                        <p:attrNameLst>
                                          <p:attrName>style.visibility</p:attrName>
                                        </p:attrNameLst>
                                      </p:cBhvr>
                                      <p:to>
                                        <p:strVal val="visible"/>
                                      </p:to>
                                    </p:set>
                                    <p:animEffect transition="in" filter="fade">
                                      <p:cBhvr>
                                        <p:cTn id="7" dur="1000"/>
                                        <p:tgtEl>
                                          <p:spTgt spid="282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endParaRPr lang="en-GB" smtClean="0"/>
          </a:p>
        </p:txBody>
      </p:sp>
      <p:sp>
        <p:nvSpPr>
          <p:cNvPr id="56322" name="Content Placeholder 2"/>
          <p:cNvSpPr>
            <a:spLocks noGrp="1"/>
          </p:cNvSpPr>
          <p:nvPr>
            <p:ph idx="1"/>
          </p:nvPr>
        </p:nvSpPr>
        <p:spPr/>
        <p:txBody>
          <a:bodyPr/>
          <a:lstStyle/>
          <a:p>
            <a:pPr eaLnBrk="1" hangingPunct="1"/>
            <a:endParaRPr lang="en-GB" smtClean="0"/>
          </a:p>
        </p:txBody>
      </p:sp>
      <p:pic>
        <p:nvPicPr>
          <p:cNvPr id="56323" name="Picture 2" descr="C:\Users\Katie\Documents\Consolidated_allergy_definitive_V3_MR__09-02-12.ppt[1]\Slide4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GB" smtClean="0"/>
          </a:p>
        </p:txBody>
      </p:sp>
      <p:sp>
        <p:nvSpPr>
          <p:cNvPr id="58370" name="Content Placeholder 2"/>
          <p:cNvSpPr>
            <a:spLocks noGrp="1"/>
          </p:cNvSpPr>
          <p:nvPr>
            <p:ph idx="1"/>
          </p:nvPr>
        </p:nvSpPr>
        <p:spPr/>
        <p:txBody>
          <a:bodyPr/>
          <a:lstStyle/>
          <a:p>
            <a:pPr eaLnBrk="1" hangingPunct="1"/>
            <a:endParaRPr lang="en-GB" smtClean="0"/>
          </a:p>
        </p:txBody>
      </p:sp>
      <p:pic>
        <p:nvPicPr>
          <p:cNvPr id="58371" name="Picture 2" descr="C:\Users\Katie\Documents\Consolidated_allergy_definitive_V3_MR__09-02-12.ppt[1]\Slide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endParaRPr lang="en-GB" smtClean="0"/>
          </a:p>
        </p:txBody>
      </p:sp>
      <p:sp>
        <p:nvSpPr>
          <p:cNvPr id="16386" name="Content Placeholder 2"/>
          <p:cNvSpPr>
            <a:spLocks noGrp="1"/>
          </p:cNvSpPr>
          <p:nvPr>
            <p:ph idx="1"/>
          </p:nvPr>
        </p:nvSpPr>
        <p:spPr/>
        <p:txBody>
          <a:bodyPr/>
          <a:lstStyle/>
          <a:p>
            <a:pPr eaLnBrk="1" hangingPunct="1"/>
            <a:endParaRPr lang="en-GB" smtClean="0"/>
          </a:p>
        </p:txBody>
      </p:sp>
      <p:pic>
        <p:nvPicPr>
          <p:cNvPr id="16387" name="Picture 2" descr="C:\Users\Katie\Documents\Consolidated_allergy_definitive_V3_MR__09-02-12.ppt[1]\Slide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468313" y="2636912"/>
            <a:ext cx="8280400" cy="1436687"/>
          </a:xfrm>
        </p:spPr>
        <p:txBody>
          <a:bodyPr/>
          <a:lstStyle/>
          <a:p>
            <a:pPr marL="350838" indent="-350838" eaLnBrk="1" hangingPunct="1">
              <a:tabLst>
                <a:tab pos="1331913" algn="l"/>
              </a:tabLst>
            </a:pPr>
            <a:r>
              <a:rPr lang="en-GB" sz="4400" noProof="0" dirty="0" smtClean="0"/>
              <a:t>	ARIA guidelines. A practical approach for the diagnosis and treatment of rhinitis</a:t>
            </a:r>
            <a:endParaRPr lang="en-GB" sz="3500" noProof="0" dirty="0" smtClean="0"/>
          </a:p>
        </p:txBody>
      </p:sp>
      <p:sp>
        <p:nvSpPr>
          <p:cNvPr id="76803" name="Text Box 5"/>
          <p:cNvSpPr txBox="1">
            <a:spLocks noChangeArrowheads="1"/>
          </p:cNvSpPr>
          <p:nvPr/>
        </p:nvSpPr>
        <p:spPr bwMode="auto">
          <a:xfrm>
            <a:off x="1187450" y="4725144"/>
            <a:ext cx="6840934" cy="1963614"/>
          </a:xfrm>
          <a:prstGeom prst="rect">
            <a:avLst/>
          </a:prstGeom>
          <a:noFill/>
          <a:ln w="9525">
            <a:noFill/>
            <a:miter lim="800000"/>
            <a:headEnd/>
            <a:tailEnd/>
          </a:ln>
        </p:spPr>
        <p:txBody>
          <a:bodyPr wrap="square">
            <a:spAutoFit/>
          </a:bodyPr>
          <a:lstStyle/>
          <a:p>
            <a:pPr marL="0" lvl="1">
              <a:spcBef>
                <a:spcPct val="20000"/>
              </a:spcBef>
            </a:pPr>
            <a:r>
              <a:rPr lang="en-GB" sz="1900" b="1" dirty="0" smtClean="0">
                <a:latin typeface="+mn-lt"/>
              </a:rPr>
              <a:t>Jaime Correia de Sousa, MD, PhD</a:t>
            </a:r>
          </a:p>
          <a:p>
            <a:pPr marL="0" lvl="1">
              <a:spcBef>
                <a:spcPct val="20000"/>
              </a:spcBef>
            </a:pPr>
            <a:r>
              <a:rPr lang="en-GB" sz="1900" dirty="0" smtClean="0">
                <a:latin typeface="+mn-lt"/>
              </a:rPr>
              <a:t>Associate Professor, Chair of the Department of Community Health, University of Minho, Portugal. Member of the Board of IPCRG</a:t>
            </a:r>
          </a:p>
          <a:p>
            <a:pPr marL="0" lvl="1">
              <a:spcBef>
                <a:spcPct val="20000"/>
              </a:spcBef>
            </a:pPr>
            <a:r>
              <a:rPr lang="en-GB" sz="1900" dirty="0" smtClean="0">
                <a:latin typeface="+mn-lt"/>
              </a:rPr>
              <a:t>Chair of the Respiratory Group of the Portuguese Society of Family Physicians (GRESP)</a:t>
            </a:r>
            <a:endParaRPr lang="en-US" sz="1900" dirty="0">
              <a:latin typeface="+mn-lt"/>
            </a:endParaRPr>
          </a:p>
        </p:txBody>
      </p:sp>
    </p:spTree>
    <p:extLst>
      <p:ext uri="{BB962C8B-B14F-4D97-AF65-F5344CB8AC3E}">
        <p14:creationId xmlns:p14="http://schemas.microsoft.com/office/powerpoint/2010/main" xmlns="" val="2666742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asetăText 4"/>
          <p:cNvSpPr txBox="1">
            <a:spLocks noChangeArrowheads="1"/>
          </p:cNvSpPr>
          <p:nvPr/>
        </p:nvSpPr>
        <p:spPr bwMode="auto">
          <a:xfrm>
            <a:off x="304800" y="457200"/>
            <a:ext cx="6200736" cy="630942"/>
          </a:xfrm>
          <a:prstGeom prst="rect">
            <a:avLst/>
          </a:prstGeom>
          <a:noFill/>
          <a:ln w="9525">
            <a:noFill/>
            <a:miter lim="800000"/>
            <a:headEnd/>
            <a:tailEnd/>
          </a:ln>
        </p:spPr>
        <p:txBody>
          <a:bodyPr wrap="none">
            <a:spAutoFit/>
          </a:bodyPr>
          <a:lstStyle/>
          <a:p>
            <a:pPr eaLnBrk="0" hangingPunct="0">
              <a:defRPr/>
            </a:pPr>
            <a:r>
              <a:rPr lang="en-US" sz="3500" b="1" dirty="0">
                <a:solidFill>
                  <a:srgbClr val="FF0000"/>
                </a:solidFill>
                <a:latin typeface="+mj-lt"/>
                <a:cs typeface="+mn-cs"/>
              </a:rPr>
              <a:t>Diagnosis of </a:t>
            </a:r>
            <a:r>
              <a:rPr lang="en-US" sz="3500" b="1" dirty="0" smtClean="0">
                <a:solidFill>
                  <a:srgbClr val="FF0000"/>
                </a:solidFill>
                <a:latin typeface="+mj-lt"/>
                <a:cs typeface="+mn-cs"/>
              </a:rPr>
              <a:t>allergic </a:t>
            </a:r>
            <a:r>
              <a:rPr lang="en-US" sz="3500" b="1" dirty="0">
                <a:solidFill>
                  <a:srgbClr val="FF0000"/>
                </a:solidFill>
                <a:latin typeface="+mj-lt"/>
                <a:cs typeface="+mn-cs"/>
              </a:rPr>
              <a:t>rhinitis</a:t>
            </a:r>
          </a:p>
        </p:txBody>
      </p:sp>
      <p:sp>
        <p:nvSpPr>
          <p:cNvPr id="77827" name="CasetăText 7"/>
          <p:cNvSpPr txBox="1">
            <a:spLocks noChangeArrowheads="1"/>
          </p:cNvSpPr>
          <p:nvPr/>
        </p:nvSpPr>
        <p:spPr bwMode="auto">
          <a:xfrm>
            <a:off x="755576" y="1268760"/>
            <a:ext cx="3559175" cy="1631950"/>
          </a:xfrm>
          <a:prstGeom prst="rect">
            <a:avLst/>
          </a:prstGeom>
          <a:noFill/>
          <a:ln w="9525">
            <a:noFill/>
            <a:miter lim="800000"/>
            <a:headEnd/>
            <a:tailEnd/>
          </a:ln>
        </p:spPr>
        <p:txBody>
          <a:bodyPr wrap="none">
            <a:spAutoFit/>
          </a:bodyPr>
          <a:lstStyle/>
          <a:p>
            <a:pPr marL="177800" indent="-177800" eaLnBrk="0" hangingPunct="0">
              <a:buFont typeface="Arial" pitchFamily="34" charset="0"/>
              <a:buChar char="•"/>
            </a:pPr>
            <a:r>
              <a:rPr lang="en-US" sz="2000" b="1" dirty="0">
                <a:latin typeface="Constantia" pitchFamily="18" charset="0"/>
              </a:rPr>
              <a:t>Sneezing</a:t>
            </a:r>
          </a:p>
          <a:p>
            <a:pPr marL="177800" indent="-177800" eaLnBrk="0" hangingPunct="0">
              <a:buFont typeface="Arial" pitchFamily="34" charset="0"/>
              <a:buChar char="•"/>
            </a:pPr>
            <a:r>
              <a:rPr lang="en-US" sz="2000" b="1" dirty="0">
                <a:latin typeface="Constantia" pitchFamily="18" charset="0"/>
              </a:rPr>
              <a:t>Nasal discharge</a:t>
            </a:r>
          </a:p>
          <a:p>
            <a:pPr marL="177800" indent="-177800" eaLnBrk="0" hangingPunct="0">
              <a:buFont typeface="Arial" pitchFamily="34" charset="0"/>
              <a:buChar char="•"/>
            </a:pPr>
            <a:r>
              <a:rPr lang="en-US" sz="2000" b="1" dirty="0">
                <a:latin typeface="Constantia" pitchFamily="18" charset="0"/>
              </a:rPr>
              <a:t>Postnasal drip</a:t>
            </a:r>
          </a:p>
          <a:p>
            <a:pPr marL="177800" indent="-177800" eaLnBrk="0" hangingPunct="0">
              <a:buFont typeface="Arial" pitchFamily="34" charset="0"/>
              <a:buChar char="•"/>
            </a:pPr>
            <a:r>
              <a:rPr lang="en-US" sz="2000" b="1" dirty="0">
                <a:latin typeface="Constantia" pitchFamily="18" charset="0"/>
              </a:rPr>
              <a:t>Itchy nose</a:t>
            </a:r>
          </a:p>
          <a:p>
            <a:pPr marL="177800" indent="-177800" eaLnBrk="0" hangingPunct="0">
              <a:buFont typeface="Arial" pitchFamily="34" charset="0"/>
              <a:buChar char="•"/>
            </a:pPr>
            <a:r>
              <a:rPr lang="en-US" sz="2000" b="1" dirty="0">
                <a:latin typeface="Constantia" pitchFamily="18" charset="0"/>
              </a:rPr>
              <a:t>Bilateral nasal obstruction</a:t>
            </a:r>
          </a:p>
        </p:txBody>
      </p:sp>
      <p:sp>
        <p:nvSpPr>
          <p:cNvPr id="10" name="Săgeată în sus 9"/>
          <p:cNvSpPr/>
          <p:nvPr/>
        </p:nvSpPr>
        <p:spPr>
          <a:xfrm rot="18564811">
            <a:off x="3934458" y="2971059"/>
            <a:ext cx="484188" cy="1560921"/>
          </a:xfrm>
          <a:prstGeom prst="upArrow">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schemeClr val="tx1"/>
              </a:solidFill>
            </a:endParaRPr>
          </a:p>
        </p:txBody>
      </p:sp>
      <p:sp>
        <p:nvSpPr>
          <p:cNvPr id="77829" name="CasetăText 10"/>
          <p:cNvSpPr txBox="1">
            <a:spLocks noChangeArrowheads="1"/>
          </p:cNvSpPr>
          <p:nvPr/>
        </p:nvSpPr>
        <p:spPr bwMode="auto">
          <a:xfrm>
            <a:off x="5436096" y="4005064"/>
            <a:ext cx="2336730" cy="2092881"/>
          </a:xfrm>
          <a:prstGeom prst="rect">
            <a:avLst/>
          </a:prstGeom>
          <a:noFill/>
          <a:ln w="9525">
            <a:noFill/>
            <a:miter lim="800000"/>
            <a:headEnd/>
            <a:tailEnd/>
          </a:ln>
        </p:spPr>
        <p:txBody>
          <a:bodyPr wrap="none">
            <a:spAutoFit/>
          </a:bodyPr>
          <a:lstStyle/>
          <a:p>
            <a:pPr eaLnBrk="0" hangingPunct="0">
              <a:spcAft>
                <a:spcPts val="1200"/>
              </a:spcAft>
            </a:pPr>
            <a:r>
              <a:rPr lang="en-US" sz="2000" b="1" dirty="0">
                <a:latin typeface="Constantia" pitchFamily="18" charset="0"/>
              </a:rPr>
              <a:t>Allergic triggers:</a:t>
            </a:r>
          </a:p>
          <a:p>
            <a:pPr marL="177800" indent="-177800">
              <a:buFont typeface="Arial" pitchFamily="34" charset="0"/>
              <a:buChar char="•"/>
            </a:pPr>
            <a:r>
              <a:rPr lang="en-US" sz="2000" b="1" dirty="0" smtClean="0">
                <a:latin typeface="Constantia" pitchFamily="18" charset="0"/>
              </a:rPr>
              <a:t>Pollens</a:t>
            </a:r>
            <a:endParaRPr lang="en-US" sz="2000" b="1" dirty="0">
              <a:latin typeface="Constantia" pitchFamily="18" charset="0"/>
            </a:endParaRPr>
          </a:p>
          <a:p>
            <a:pPr marL="177800" indent="-177800">
              <a:buFont typeface="Arial" pitchFamily="34" charset="0"/>
              <a:buChar char="•"/>
            </a:pPr>
            <a:r>
              <a:rPr lang="en-US" sz="2000" b="1" dirty="0">
                <a:latin typeface="Constantia" pitchFamily="18" charset="0"/>
              </a:rPr>
              <a:t>House dust mite</a:t>
            </a:r>
          </a:p>
          <a:p>
            <a:pPr marL="177800" indent="-177800">
              <a:buFont typeface="Arial" pitchFamily="34" charset="0"/>
              <a:buChar char="•"/>
            </a:pPr>
            <a:r>
              <a:rPr lang="en-US" sz="2000" b="1" dirty="0">
                <a:latin typeface="Constantia" pitchFamily="18" charset="0"/>
              </a:rPr>
              <a:t>Animal dander</a:t>
            </a:r>
          </a:p>
          <a:p>
            <a:pPr marL="177800" indent="-177800">
              <a:buFont typeface="Arial" pitchFamily="34" charset="0"/>
              <a:buChar char="•"/>
            </a:pPr>
            <a:r>
              <a:rPr lang="en-US" sz="2000" b="1" dirty="0">
                <a:latin typeface="Constantia" pitchFamily="18" charset="0"/>
              </a:rPr>
              <a:t>Insects</a:t>
            </a:r>
          </a:p>
          <a:p>
            <a:pPr marL="177800" indent="-177800">
              <a:buFont typeface="Arial" pitchFamily="34" charset="0"/>
              <a:buChar char="•"/>
            </a:pPr>
            <a:r>
              <a:rPr lang="en-US" sz="2000" b="1" dirty="0">
                <a:latin typeface="Constantia" pitchFamily="18" charset="0"/>
              </a:rPr>
              <a:t>Moulds</a:t>
            </a:r>
          </a:p>
        </p:txBody>
      </p:sp>
      <p:sp>
        <p:nvSpPr>
          <p:cNvPr id="9" name="CasetăText 8"/>
          <p:cNvSpPr txBox="1"/>
          <p:nvPr/>
        </p:nvSpPr>
        <p:spPr>
          <a:xfrm>
            <a:off x="683568" y="4005064"/>
            <a:ext cx="2633413" cy="1877437"/>
          </a:xfrm>
          <a:prstGeom prst="rect">
            <a:avLst/>
          </a:prstGeom>
          <a:noFill/>
        </p:spPr>
        <p:txBody>
          <a:bodyPr wrap="none">
            <a:spAutoFit/>
          </a:bodyPr>
          <a:lstStyle/>
          <a:p>
            <a:pPr algn="ctr" eaLnBrk="0" hangingPunct="0">
              <a:defRPr/>
            </a:pPr>
            <a:r>
              <a:rPr lang="en-US" sz="2800" b="1" dirty="0">
                <a:latin typeface="+mn-lt"/>
                <a:cs typeface="+mn-cs"/>
              </a:rPr>
              <a:t>Search </a:t>
            </a:r>
          </a:p>
          <a:p>
            <a:pPr algn="ctr" eaLnBrk="0" hangingPunct="0">
              <a:defRPr/>
            </a:pPr>
            <a:r>
              <a:rPr lang="en-US" sz="2800" b="1" dirty="0">
                <a:latin typeface="+mn-lt"/>
                <a:cs typeface="+mn-cs"/>
              </a:rPr>
              <a:t>for </a:t>
            </a:r>
          </a:p>
          <a:p>
            <a:pPr algn="ctr" eaLnBrk="0" hangingPunct="0">
              <a:defRPr/>
            </a:pPr>
            <a:r>
              <a:rPr lang="en-US" sz="2800" b="1" dirty="0">
                <a:latin typeface="+mn-lt"/>
                <a:cs typeface="+mn-cs"/>
              </a:rPr>
              <a:t>Family history</a:t>
            </a:r>
          </a:p>
          <a:p>
            <a:pPr eaLnBrk="0" hangingPunct="0">
              <a:defRPr/>
            </a:pPr>
            <a:endParaRPr lang="en-US" sz="3200" dirty="0">
              <a:latin typeface="Arial" charset="0"/>
              <a:cs typeface="+mn-cs"/>
            </a:endParaRPr>
          </a:p>
        </p:txBody>
      </p:sp>
    </p:spTree>
    <p:extLst>
      <p:ext uri="{BB962C8B-B14F-4D97-AF65-F5344CB8AC3E}">
        <p14:creationId xmlns:p14="http://schemas.microsoft.com/office/powerpoint/2010/main" xmlns="" val="263224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10" grpId="0" animBg="1"/>
      <p:bldP spid="77829"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971600" y="764704"/>
          <a:ext cx="7272807" cy="5660846"/>
        </p:xfrm>
        <a:graphic>
          <a:graphicData uri="http://schemas.openxmlformats.org/drawingml/2006/table">
            <a:tbl>
              <a:tblPr firstRow="1" bandRow="1">
                <a:tableStyleId>{5C22544A-7EE6-4342-B048-85BDC9FD1C3A}</a:tableStyleId>
              </a:tblPr>
              <a:tblGrid>
                <a:gridCol w="2424269"/>
                <a:gridCol w="2424269"/>
                <a:gridCol w="2424269"/>
              </a:tblGrid>
              <a:tr h="392680">
                <a:tc>
                  <a:txBody>
                    <a:bodyPr/>
                    <a:lstStyle/>
                    <a:p>
                      <a:pPr algn="ctr"/>
                      <a:r>
                        <a:rPr lang="en-US" sz="1600" dirty="0" smtClean="0"/>
                        <a:t>Symptoms</a:t>
                      </a:r>
                      <a:endParaRPr lang="en-US" sz="1600" dirty="0"/>
                    </a:p>
                  </a:txBody>
                  <a:tcPr/>
                </a:tc>
                <a:tc>
                  <a:txBody>
                    <a:bodyPr/>
                    <a:lstStyle/>
                    <a:p>
                      <a:pPr algn="ctr"/>
                      <a:r>
                        <a:rPr lang="en-US" sz="1600" dirty="0" smtClean="0"/>
                        <a:t>Infective rhinitis</a:t>
                      </a:r>
                      <a:endParaRPr lang="en-US" sz="1600" dirty="0"/>
                    </a:p>
                  </a:txBody>
                  <a:tcPr/>
                </a:tc>
                <a:tc>
                  <a:txBody>
                    <a:bodyPr/>
                    <a:lstStyle/>
                    <a:p>
                      <a:pPr algn="ctr"/>
                      <a:r>
                        <a:rPr lang="en-US" sz="1600" dirty="0" smtClean="0"/>
                        <a:t>Allergic rhinitis</a:t>
                      </a:r>
                      <a:endParaRPr lang="en-US" sz="1600" dirty="0"/>
                    </a:p>
                  </a:txBody>
                  <a:tcPr/>
                </a:tc>
              </a:tr>
              <a:tr h="392680">
                <a:tc>
                  <a:txBody>
                    <a:bodyPr/>
                    <a:lstStyle/>
                    <a:p>
                      <a:pPr marL="0" marR="0">
                        <a:lnSpc>
                          <a:spcPct val="115000"/>
                        </a:lnSpc>
                        <a:spcBef>
                          <a:spcPts val="0"/>
                        </a:spcBef>
                        <a:spcAft>
                          <a:spcPts val="0"/>
                        </a:spcAft>
                      </a:pPr>
                      <a:r>
                        <a:rPr lang="en-US" sz="1600" dirty="0">
                          <a:latin typeface="+mj-lt"/>
                          <a:ea typeface="Times New Roman"/>
                          <a:cs typeface="Times New Roman"/>
                        </a:rPr>
                        <a:t>Runny nose</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Common</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Common</a:t>
                      </a:r>
                      <a:endParaRPr lang="en-US" sz="1400" dirty="0">
                        <a:latin typeface="+mj-lt"/>
                        <a:ea typeface="Calibri"/>
                        <a:cs typeface="Times New Roman"/>
                      </a:endParaRPr>
                    </a:p>
                  </a:txBody>
                  <a:tcPr marL="9525" marR="9525" marT="9525" marB="9525" anchor="ctr"/>
                </a:tc>
              </a:tr>
              <a:tr h="446674">
                <a:tc>
                  <a:txBody>
                    <a:bodyPr/>
                    <a:lstStyle/>
                    <a:p>
                      <a:pPr marL="0" marR="0">
                        <a:lnSpc>
                          <a:spcPct val="115000"/>
                        </a:lnSpc>
                        <a:spcBef>
                          <a:spcPts val="0"/>
                        </a:spcBef>
                        <a:spcAft>
                          <a:spcPts val="0"/>
                        </a:spcAft>
                      </a:pPr>
                      <a:r>
                        <a:rPr lang="en-US" sz="1600" dirty="0">
                          <a:latin typeface="+mj-lt"/>
                          <a:ea typeface="Times New Roman"/>
                          <a:cs typeface="Times New Roman"/>
                        </a:rPr>
                        <a:t>Stuffy nose</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Common and often severe</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a:latin typeface="+mj-lt"/>
                          <a:ea typeface="Times New Roman"/>
                          <a:cs typeface="Times New Roman"/>
                        </a:rPr>
                        <a:t>Common and variable in severity</a:t>
                      </a:r>
                      <a:endParaRPr lang="en-US" sz="140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dirty="0">
                          <a:latin typeface="+mj-lt"/>
                          <a:ea typeface="Times New Roman"/>
                          <a:cs typeface="Times New Roman"/>
                        </a:rPr>
                        <a:t>Sneezing</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Usual</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Common</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a:latin typeface="+mj-lt"/>
                          <a:ea typeface="Times New Roman"/>
                          <a:cs typeface="Times New Roman"/>
                        </a:rPr>
                        <a:t>Itchy nose</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Never</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Usual</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a:latin typeface="+mj-lt"/>
                          <a:ea typeface="Times New Roman"/>
                          <a:cs typeface="Times New Roman"/>
                        </a:rPr>
                        <a:t>Nasal pain</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Usual</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Never</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a:latin typeface="+mj-lt"/>
                          <a:ea typeface="Times New Roman"/>
                          <a:cs typeface="Times New Roman"/>
                        </a:rPr>
                        <a:t>Itchy eyes</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a:latin typeface="+mj-lt"/>
                          <a:ea typeface="Times New Roman"/>
                          <a:cs typeface="Times New Roman"/>
                        </a:rPr>
                        <a:t>Rare or never</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Common</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a:latin typeface="+mj-lt"/>
                          <a:ea typeface="Times New Roman"/>
                          <a:cs typeface="Times New Roman"/>
                        </a:rPr>
                        <a:t>Cough</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a:latin typeface="+mj-lt"/>
                          <a:ea typeface="Times New Roman"/>
                          <a:cs typeface="Times New Roman"/>
                        </a:rPr>
                        <a:t>Common</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Often</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dirty="0">
                          <a:latin typeface="+mj-lt"/>
                          <a:ea typeface="Times New Roman"/>
                          <a:cs typeface="Times New Roman"/>
                        </a:rPr>
                        <a:t>Fever</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Rare</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Never</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a:latin typeface="+mj-lt"/>
                          <a:ea typeface="Times New Roman"/>
                          <a:cs typeface="Times New Roman"/>
                        </a:rPr>
                        <a:t>General aches, pain</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Slight</a:t>
                      </a:r>
                      <a:endParaRPr lang="en-US" sz="1400" dirty="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Never</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a:latin typeface="+mj-lt"/>
                          <a:ea typeface="Times New Roman"/>
                          <a:cs typeface="Times New Roman"/>
                        </a:rPr>
                        <a:t>Fatigue, weakness</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a:latin typeface="+mj-lt"/>
                          <a:ea typeface="Times New Roman"/>
                          <a:cs typeface="Times New Roman"/>
                        </a:rPr>
                        <a:t>Slight</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Sometimes slight</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a:latin typeface="+mj-lt"/>
                          <a:ea typeface="Times New Roman"/>
                          <a:cs typeface="Times New Roman"/>
                        </a:rPr>
                        <a:t>Sore throat</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a:latin typeface="+mj-lt"/>
                          <a:ea typeface="Times New Roman"/>
                          <a:cs typeface="Times New Roman"/>
                        </a:rPr>
                        <a:t>Common</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Never</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a:latin typeface="+mj-lt"/>
                          <a:ea typeface="Times New Roman"/>
                          <a:cs typeface="Times New Roman"/>
                        </a:rPr>
                        <a:t>Itchy palate and throat</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a:latin typeface="+mj-lt"/>
                          <a:ea typeface="Times New Roman"/>
                          <a:cs typeface="Times New Roman"/>
                        </a:rPr>
                        <a:t>Never</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Sometimes</a:t>
                      </a:r>
                      <a:endParaRPr lang="en-US" sz="1400" dirty="0">
                        <a:latin typeface="+mj-lt"/>
                        <a:ea typeface="Calibri"/>
                        <a:cs typeface="Times New Roman"/>
                      </a:endParaRPr>
                    </a:p>
                  </a:txBody>
                  <a:tcPr marL="9525" marR="9525" marT="9525" marB="9525" anchor="ctr"/>
                </a:tc>
              </a:tr>
              <a:tr h="392680">
                <a:tc>
                  <a:txBody>
                    <a:bodyPr/>
                    <a:lstStyle/>
                    <a:p>
                      <a:pPr marL="0" marR="0">
                        <a:lnSpc>
                          <a:spcPct val="115000"/>
                        </a:lnSpc>
                        <a:spcBef>
                          <a:spcPts val="0"/>
                        </a:spcBef>
                        <a:spcAft>
                          <a:spcPts val="0"/>
                        </a:spcAft>
                      </a:pPr>
                      <a:r>
                        <a:rPr lang="en-US" sz="1600">
                          <a:latin typeface="+mj-lt"/>
                          <a:ea typeface="Times New Roman"/>
                          <a:cs typeface="Times New Roman"/>
                        </a:rPr>
                        <a:t>Duration</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a:latin typeface="+mj-lt"/>
                          <a:ea typeface="Times New Roman"/>
                          <a:cs typeface="Times New Roman"/>
                        </a:rPr>
                        <a:t>3–14 days</a:t>
                      </a:r>
                      <a:endParaRPr lang="en-US" sz="1400">
                        <a:latin typeface="+mj-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600" dirty="0">
                          <a:latin typeface="+mj-lt"/>
                          <a:ea typeface="Times New Roman"/>
                          <a:cs typeface="Times New Roman"/>
                        </a:rPr>
                        <a:t>Weeks to months</a:t>
                      </a:r>
                      <a:endParaRPr lang="en-US" sz="1400" dirty="0">
                        <a:latin typeface="+mj-lt"/>
                        <a:ea typeface="Calibri"/>
                        <a:cs typeface="Times New Roman"/>
                      </a:endParaRPr>
                    </a:p>
                  </a:txBody>
                  <a:tcPr marL="9525" marR="9525" marT="9525" marB="9525" anchor="ctr"/>
                </a:tc>
              </a:tr>
            </a:tbl>
          </a:graphicData>
        </a:graphic>
      </p:graphicFrame>
      <p:sp>
        <p:nvSpPr>
          <p:cNvPr id="5" name="CasetăText 4"/>
          <p:cNvSpPr txBox="1"/>
          <p:nvPr/>
        </p:nvSpPr>
        <p:spPr>
          <a:xfrm>
            <a:off x="228600" y="152400"/>
            <a:ext cx="4381328" cy="523220"/>
          </a:xfrm>
          <a:prstGeom prst="rect">
            <a:avLst/>
          </a:prstGeom>
          <a:noFill/>
        </p:spPr>
        <p:txBody>
          <a:bodyPr wrap="none">
            <a:spAutoFit/>
          </a:bodyPr>
          <a:lstStyle/>
          <a:p>
            <a:pPr eaLnBrk="0" hangingPunct="0">
              <a:defRPr/>
            </a:pPr>
            <a:r>
              <a:rPr lang="en-US" sz="2800" b="1" dirty="0">
                <a:solidFill>
                  <a:srgbClr val="FF0000"/>
                </a:solidFill>
                <a:latin typeface="+mn-lt"/>
                <a:cs typeface="+mn-cs"/>
              </a:rPr>
              <a:t>Differential diagnosis (1)</a:t>
            </a:r>
          </a:p>
        </p:txBody>
      </p:sp>
      <p:sp>
        <p:nvSpPr>
          <p:cNvPr id="6" name="CasetăText 5"/>
          <p:cNvSpPr txBox="1"/>
          <p:nvPr/>
        </p:nvSpPr>
        <p:spPr>
          <a:xfrm>
            <a:off x="2407319" y="6525344"/>
            <a:ext cx="5325497" cy="400110"/>
          </a:xfrm>
          <a:prstGeom prst="rect">
            <a:avLst/>
          </a:prstGeom>
          <a:noFill/>
        </p:spPr>
        <p:txBody>
          <a:bodyPr wrap="none">
            <a:spAutoFit/>
          </a:bodyPr>
          <a:lstStyle/>
          <a:p>
            <a:pPr eaLnBrk="0" hangingPunct="0">
              <a:defRPr/>
            </a:pPr>
            <a:r>
              <a:rPr lang="en-US" sz="1000" dirty="0">
                <a:solidFill>
                  <a:schemeClr val="bg1"/>
                </a:solidFill>
                <a:latin typeface="+mn-lt"/>
                <a:cs typeface="+mn-cs"/>
              </a:rPr>
              <a:t>National Institute of Allergy and Infectious Diseases. Adapted from:</a:t>
            </a:r>
          </a:p>
          <a:p>
            <a:pPr eaLnBrk="0" hangingPunct="0">
              <a:defRPr/>
            </a:pPr>
            <a:r>
              <a:rPr lang="en-US" sz="1000" dirty="0">
                <a:solidFill>
                  <a:schemeClr val="bg1"/>
                </a:solidFill>
                <a:latin typeface="+mn-lt"/>
                <a:cs typeface="+mn-cs"/>
              </a:rPr>
              <a:t> </a:t>
            </a:r>
            <a:r>
              <a:rPr lang="en-US" sz="1000" dirty="0">
                <a:solidFill>
                  <a:schemeClr val="bg1"/>
                </a:solidFill>
                <a:latin typeface="+mn-lt"/>
                <a:cs typeface="+mn-cs"/>
                <a:hlinkClick r:id="rId3" tooltip="Link to external resource: http://www3.niaid.nih.gov/healthscience/healthtopics/allergicDiseases/PDF/ColdAllergy.pdf"/>
              </a:rPr>
              <a:t>http://www3.niaid.nih.gov/healthscience/healthtopics/allergicDiseases/PDF/ColdAllergy.pdf</a:t>
            </a:r>
            <a:endParaRPr lang="en-US" sz="1000" dirty="0">
              <a:solidFill>
                <a:schemeClr val="bg1"/>
              </a:solidFill>
              <a:latin typeface="+mn-lt"/>
              <a:cs typeface="+mn-cs"/>
            </a:endParaRPr>
          </a:p>
        </p:txBody>
      </p:sp>
    </p:spTree>
    <p:extLst>
      <p:ext uri="{BB962C8B-B14F-4D97-AF65-F5344CB8AC3E}">
        <p14:creationId xmlns:p14="http://schemas.microsoft.com/office/powerpoint/2010/main" xmlns="" val="205260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tăText 3"/>
          <p:cNvSpPr txBox="1"/>
          <p:nvPr/>
        </p:nvSpPr>
        <p:spPr>
          <a:xfrm>
            <a:off x="228600" y="304800"/>
            <a:ext cx="5424488" cy="630238"/>
          </a:xfrm>
          <a:prstGeom prst="rect">
            <a:avLst/>
          </a:prstGeom>
          <a:noFill/>
        </p:spPr>
        <p:txBody>
          <a:bodyPr wrap="none">
            <a:spAutoFit/>
          </a:bodyPr>
          <a:lstStyle/>
          <a:p>
            <a:pPr eaLnBrk="0" hangingPunct="0">
              <a:defRPr/>
            </a:pPr>
            <a:r>
              <a:rPr lang="en-US" sz="3500" b="1" dirty="0">
                <a:solidFill>
                  <a:srgbClr val="FF0000"/>
                </a:solidFill>
                <a:latin typeface="+mj-lt"/>
                <a:cs typeface="+mn-cs"/>
              </a:rPr>
              <a:t>Differential diagnosis (2)</a:t>
            </a:r>
          </a:p>
        </p:txBody>
      </p:sp>
      <p:sp>
        <p:nvSpPr>
          <p:cNvPr id="5" name="CasetăText 4"/>
          <p:cNvSpPr txBox="1"/>
          <p:nvPr/>
        </p:nvSpPr>
        <p:spPr>
          <a:xfrm>
            <a:off x="141134" y="990601"/>
            <a:ext cx="7167170" cy="5124480"/>
          </a:xfrm>
          <a:prstGeom prst="rect">
            <a:avLst/>
          </a:prstGeom>
          <a:solidFill>
            <a:schemeClr val="bg1"/>
          </a:solidFill>
        </p:spPr>
        <p:txBody>
          <a:bodyPr wrap="square">
            <a:spAutoFit/>
          </a:bodyPr>
          <a:lstStyle/>
          <a:p>
            <a:pPr eaLnBrk="0" hangingPunct="0">
              <a:defRPr/>
            </a:pPr>
            <a:r>
              <a:rPr lang="en-US" b="1" dirty="0">
                <a:solidFill>
                  <a:srgbClr val="FF0000"/>
                </a:solidFill>
                <a:latin typeface="+mn-lt"/>
                <a:cs typeface="+mn-cs"/>
              </a:rPr>
              <a:t>Non-allergic rhinitis:</a:t>
            </a:r>
          </a:p>
          <a:p>
            <a:pPr eaLnBrk="0" hangingPunct="0">
              <a:defRPr/>
            </a:pPr>
            <a:endParaRPr lang="en-US" sz="2000" b="1" dirty="0">
              <a:latin typeface="+mn-lt"/>
              <a:cs typeface="+mn-cs"/>
            </a:endParaRPr>
          </a:p>
          <a:p>
            <a:pPr marL="628650" lvl="1" indent="-171450" eaLnBrk="0" hangingPunct="0">
              <a:spcAft>
                <a:spcPts val="900"/>
              </a:spcAft>
              <a:buFont typeface="Arial" pitchFamily="34" charset="0"/>
              <a:buChar char="•"/>
              <a:defRPr/>
            </a:pPr>
            <a:r>
              <a:rPr lang="en-US" sz="2300" b="1" dirty="0">
                <a:latin typeface="+mn-lt"/>
                <a:cs typeface="+mn-cs"/>
              </a:rPr>
              <a:t>vasomotor rhinitis ( </a:t>
            </a:r>
            <a:r>
              <a:rPr lang="en-US" sz="2300" dirty="0">
                <a:latin typeface="+mn-lt"/>
                <a:cs typeface="+mn-cs"/>
              </a:rPr>
              <a:t>triggered by physical </a:t>
            </a:r>
            <a:r>
              <a:rPr lang="en-US" sz="2300" dirty="0" smtClean="0">
                <a:latin typeface="+mn-lt"/>
                <a:cs typeface="+mn-cs"/>
              </a:rPr>
              <a:t>/ chemical </a:t>
            </a:r>
            <a:r>
              <a:rPr lang="en-US" sz="2300" dirty="0">
                <a:latin typeface="+mn-lt"/>
                <a:cs typeface="+mn-cs"/>
              </a:rPr>
              <a:t>agents and common in middle </a:t>
            </a:r>
            <a:r>
              <a:rPr lang="en-US" sz="2300" dirty="0" smtClean="0">
                <a:latin typeface="+mn-lt"/>
                <a:cs typeface="+mn-cs"/>
              </a:rPr>
              <a:t>age with </a:t>
            </a:r>
            <a:r>
              <a:rPr lang="en-US" sz="2300" dirty="0" err="1">
                <a:latin typeface="+mn-lt"/>
                <a:cs typeface="+mn-cs"/>
              </a:rPr>
              <a:t>rinorrhea</a:t>
            </a:r>
            <a:r>
              <a:rPr lang="en-US" sz="2300" dirty="0">
                <a:latin typeface="+mn-lt"/>
                <a:cs typeface="+mn-cs"/>
              </a:rPr>
              <a:t>, especially in the morning);</a:t>
            </a:r>
          </a:p>
          <a:p>
            <a:pPr marL="628650" lvl="1" indent="-171450" eaLnBrk="0" hangingPunct="0">
              <a:spcAft>
                <a:spcPts val="900"/>
              </a:spcAft>
              <a:buFont typeface="Arial" pitchFamily="34" charset="0"/>
              <a:buChar char="•"/>
              <a:defRPr/>
            </a:pPr>
            <a:r>
              <a:rPr lang="en-US" sz="2300" b="1" dirty="0" smtClean="0">
                <a:latin typeface="+mn-lt"/>
                <a:cs typeface="+mn-cs"/>
              </a:rPr>
              <a:t>hormonal </a:t>
            </a:r>
            <a:r>
              <a:rPr lang="en-US" sz="2300" b="1" dirty="0">
                <a:latin typeface="+mn-lt"/>
                <a:cs typeface="+mn-cs"/>
              </a:rPr>
              <a:t>changes </a:t>
            </a:r>
            <a:r>
              <a:rPr lang="en-US" sz="2300" dirty="0">
                <a:latin typeface="+mn-lt"/>
                <a:cs typeface="+mn-cs"/>
              </a:rPr>
              <a:t>(pregnancy, </a:t>
            </a:r>
            <a:r>
              <a:rPr lang="en-US" sz="2300" dirty="0" smtClean="0">
                <a:latin typeface="+mn-lt"/>
                <a:cs typeface="+mn-cs"/>
              </a:rPr>
              <a:t>puberty, hormone </a:t>
            </a:r>
            <a:r>
              <a:rPr lang="en-US" sz="2300" dirty="0">
                <a:latin typeface="+mn-lt"/>
                <a:cs typeface="+mn-cs"/>
              </a:rPr>
              <a:t>replacement therapy, the </a:t>
            </a:r>
            <a:r>
              <a:rPr lang="en-US" sz="2300" dirty="0" smtClean="0">
                <a:latin typeface="+mn-lt"/>
                <a:cs typeface="+mn-cs"/>
              </a:rPr>
              <a:t>contraceptive pill</a:t>
            </a:r>
            <a:r>
              <a:rPr lang="en-US" sz="2300" dirty="0">
                <a:latin typeface="+mn-lt"/>
                <a:cs typeface="+mn-cs"/>
              </a:rPr>
              <a:t>);</a:t>
            </a:r>
          </a:p>
          <a:p>
            <a:pPr marL="628650" lvl="1" indent="-171450" eaLnBrk="0" hangingPunct="0">
              <a:spcAft>
                <a:spcPts val="900"/>
              </a:spcAft>
              <a:buFont typeface="Arial" pitchFamily="34" charset="0"/>
              <a:buChar char="•"/>
              <a:defRPr/>
            </a:pPr>
            <a:r>
              <a:rPr lang="en-US" sz="2300" b="1" dirty="0" smtClean="0">
                <a:latin typeface="+mn-lt"/>
                <a:cs typeface="+mn-cs"/>
              </a:rPr>
              <a:t>drugs </a:t>
            </a:r>
            <a:r>
              <a:rPr lang="en-US" sz="2300" b="1" dirty="0">
                <a:latin typeface="+mn-lt"/>
                <a:cs typeface="+mn-cs"/>
              </a:rPr>
              <a:t>and medications </a:t>
            </a:r>
            <a:r>
              <a:rPr lang="en-US" sz="2300" dirty="0">
                <a:latin typeface="+mn-lt"/>
                <a:cs typeface="+mn-cs"/>
              </a:rPr>
              <a:t>(aspirin, NSAIDs, </a:t>
            </a:r>
            <a:r>
              <a:rPr lang="en-US" sz="2300" dirty="0" smtClean="0">
                <a:latin typeface="+mn-lt"/>
                <a:cs typeface="+mn-cs"/>
              </a:rPr>
              <a:t>ACE </a:t>
            </a:r>
            <a:r>
              <a:rPr lang="en-US" sz="2300" dirty="0">
                <a:latin typeface="+mn-lt"/>
                <a:cs typeface="+mn-cs"/>
              </a:rPr>
              <a:t>inhibitors, alpha-adrenergic blockers, </a:t>
            </a:r>
            <a:r>
              <a:rPr lang="en-US" sz="2300" dirty="0" smtClean="0">
                <a:latin typeface="+mn-lt"/>
                <a:cs typeface="+mn-cs"/>
              </a:rPr>
              <a:t>prolonged </a:t>
            </a:r>
            <a:r>
              <a:rPr lang="en-US" sz="2300" dirty="0">
                <a:latin typeface="+mn-lt"/>
                <a:cs typeface="+mn-cs"/>
              </a:rPr>
              <a:t>use of nasal decongestants, cocaine);</a:t>
            </a:r>
          </a:p>
          <a:p>
            <a:pPr marL="628650" lvl="1" indent="-171450" eaLnBrk="0" hangingPunct="0">
              <a:spcAft>
                <a:spcPts val="900"/>
              </a:spcAft>
              <a:buFont typeface="Arial" pitchFamily="34" charset="0"/>
              <a:buChar char="•"/>
              <a:defRPr/>
            </a:pPr>
            <a:r>
              <a:rPr lang="en-US" sz="2300" b="1" dirty="0" smtClean="0">
                <a:latin typeface="+mn-lt"/>
                <a:cs typeface="+mn-cs"/>
              </a:rPr>
              <a:t>alcohol</a:t>
            </a:r>
            <a:r>
              <a:rPr lang="en-US" sz="2300" b="1" dirty="0">
                <a:latin typeface="+mn-lt"/>
                <a:cs typeface="+mn-cs"/>
              </a:rPr>
              <a:t>, irritants, nasal blockage</a:t>
            </a:r>
          </a:p>
          <a:p>
            <a:pPr marL="628650" lvl="1" indent="-171450" eaLnBrk="0" hangingPunct="0">
              <a:spcAft>
                <a:spcPts val="900"/>
              </a:spcAft>
              <a:buFont typeface="Arial" pitchFamily="34" charset="0"/>
              <a:buChar char="•"/>
              <a:defRPr/>
            </a:pPr>
            <a:r>
              <a:rPr lang="en-US" sz="2300" b="1" dirty="0" smtClean="0">
                <a:latin typeface="+mn-lt"/>
                <a:cs typeface="+mn-cs"/>
              </a:rPr>
              <a:t>foods</a:t>
            </a:r>
            <a:r>
              <a:rPr lang="en-US" sz="2300" b="1" dirty="0">
                <a:latin typeface="+mn-lt"/>
                <a:cs typeface="+mn-cs"/>
              </a:rPr>
              <a:t>: </a:t>
            </a:r>
            <a:r>
              <a:rPr lang="en-US" sz="2300" b="1" dirty="0" smtClean="0">
                <a:latin typeface="+mn-lt"/>
                <a:cs typeface="+mn-cs"/>
              </a:rPr>
              <a:t>chilies, </a:t>
            </a:r>
            <a:r>
              <a:rPr lang="en-US" sz="2300" b="1" dirty="0">
                <a:latin typeface="+mn-lt"/>
                <a:cs typeface="+mn-cs"/>
              </a:rPr>
              <a:t>spices, alcohol </a:t>
            </a:r>
          </a:p>
        </p:txBody>
      </p:sp>
      <p:sp>
        <p:nvSpPr>
          <p:cNvPr id="6" name="CasetăText 5"/>
          <p:cNvSpPr txBox="1"/>
          <p:nvPr/>
        </p:nvSpPr>
        <p:spPr>
          <a:xfrm>
            <a:off x="3639887" y="6115081"/>
            <a:ext cx="5548314" cy="461665"/>
          </a:xfrm>
          <a:prstGeom prst="rect">
            <a:avLst/>
          </a:prstGeom>
          <a:noFill/>
        </p:spPr>
        <p:txBody>
          <a:bodyPr wrap="none">
            <a:spAutoFit/>
          </a:bodyPr>
          <a:lstStyle/>
          <a:p>
            <a:pPr eaLnBrk="0" hangingPunct="0">
              <a:defRPr/>
            </a:pPr>
            <a:r>
              <a:rPr lang="en-US" sz="1200" dirty="0">
                <a:solidFill>
                  <a:schemeClr val="accent2"/>
                </a:solidFill>
                <a:latin typeface="+mn-lt"/>
                <a:cs typeface="+mn-cs"/>
              </a:rPr>
              <a:t>Angier E et all, Management of allergic and non-allergic rhinitis: a primary care </a:t>
            </a:r>
          </a:p>
          <a:p>
            <a:pPr eaLnBrk="0" hangingPunct="0">
              <a:defRPr/>
            </a:pPr>
            <a:r>
              <a:rPr lang="en-US" sz="1200" dirty="0">
                <a:solidFill>
                  <a:schemeClr val="accent2"/>
                </a:solidFill>
                <a:latin typeface="+mn-lt"/>
                <a:cs typeface="+mn-cs"/>
              </a:rPr>
              <a:t>Summary of the BSACI guideline, PCRJ 2010, 19(3), 217-222.</a:t>
            </a:r>
          </a:p>
        </p:txBody>
      </p:sp>
    </p:spTree>
    <p:extLst>
      <p:ext uri="{BB962C8B-B14F-4D97-AF65-F5344CB8AC3E}">
        <p14:creationId xmlns:p14="http://schemas.microsoft.com/office/powerpoint/2010/main" xmlns="" val="4799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58774" y="404664"/>
            <a:ext cx="8533706" cy="5616624"/>
          </a:xfrm>
          <a:solidFill>
            <a:schemeClr val="bg1"/>
          </a:solidFill>
        </p:spPr>
        <p:txBody>
          <a:bodyPr/>
          <a:lstStyle/>
          <a:p>
            <a:pPr>
              <a:lnSpc>
                <a:spcPct val="100000"/>
              </a:lnSpc>
              <a:spcBef>
                <a:spcPts val="600"/>
              </a:spcBef>
              <a:buNone/>
              <a:defRPr/>
            </a:pPr>
            <a:r>
              <a:rPr lang="en-GB" sz="2800" b="1" kern="1200" noProof="0" smtClean="0"/>
              <a:t>Physical examination:</a:t>
            </a:r>
          </a:p>
          <a:p>
            <a:pPr lvl="1">
              <a:lnSpc>
                <a:spcPct val="100000"/>
              </a:lnSpc>
              <a:spcBef>
                <a:spcPts val="600"/>
              </a:spcBef>
              <a:buFont typeface="Arial" pitchFamily="34" charset="0"/>
              <a:buChar char="•"/>
              <a:defRPr/>
            </a:pPr>
            <a:r>
              <a:rPr lang="en-GB" b="1" noProof="0" smtClean="0"/>
              <a:t>mouth breathing, nasal sept deviation;</a:t>
            </a:r>
          </a:p>
          <a:p>
            <a:pPr lvl="1">
              <a:lnSpc>
                <a:spcPct val="100000"/>
              </a:lnSpc>
              <a:spcBef>
                <a:spcPts val="600"/>
              </a:spcBef>
              <a:buFont typeface="Arial" pitchFamily="34" charset="0"/>
              <a:buChar char="•"/>
              <a:defRPr/>
            </a:pPr>
            <a:r>
              <a:rPr lang="en-GB" b="1" noProof="0" smtClean="0"/>
              <a:t>rhinoscopy:  crusting, polyps, mucosal congestion, clear nasal discharge;</a:t>
            </a:r>
          </a:p>
          <a:p>
            <a:pPr>
              <a:lnSpc>
                <a:spcPct val="100000"/>
              </a:lnSpc>
              <a:spcBef>
                <a:spcPts val="600"/>
              </a:spcBef>
              <a:buNone/>
              <a:defRPr/>
            </a:pPr>
            <a:r>
              <a:rPr lang="en-GB" sz="2800" b="1" noProof="0" smtClean="0"/>
              <a:t>Routine investigations :</a:t>
            </a:r>
          </a:p>
          <a:p>
            <a:pPr lvl="1">
              <a:lnSpc>
                <a:spcPct val="100000"/>
              </a:lnSpc>
              <a:spcBef>
                <a:spcPts val="600"/>
              </a:spcBef>
              <a:buFont typeface="Arial" pitchFamily="34" charset="0"/>
              <a:buChar char="•"/>
              <a:defRPr/>
            </a:pPr>
            <a:r>
              <a:rPr lang="en-GB" b="1" noProof="0" smtClean="0"/>
              <a:t>blood tests</a:t>
            </a:r>
          </a:p>
          <a:p>
            <a:pPr lvl="2">
              <a:lnSpc>
                <a:spcPct val="100000"/>
              </a:lnSpc>
              <a:spcBef>
                <a:spcPts val="600"/>
              </a:spcBef>
              <a:buFont typeface="Courier New" pitchFamily="49" charset="0"/>
              <a:buChar char="-"/>
              <a:defRPr/>
            </a:pPr>
            <a:r>
              <a:rPr lang="en-GB" b="1" noProof="0" smtClean="0"/>
              <a:t>full blood count; eosinophilia</a:t>
            </a:r>
          </a:p>
          <a:p>
            <a:pPr lvl="2">
              <a:lnSpc>
                <a:spcPct val="100000"/>
              </a:lnSpc>
              <a:spcBef>
                <a:spcPts val="600"/>
              </a:spcBef>
              <a:buFont typeface="Courier New" pitchFamily="49" charset="0"/>
              <a:buChar char="-"/>
              <a:defRPr/>
            </a:pPr>
            <a:r>
              <a:rPr lang="en-GB" b="1" noProof="0" smtClean="0"/>
              <a:t>plasma viscosity (inflammatory/ infective processes);</a:t>
            </a:r>
          </a:p>
          <a:p>
            <a:pPr lvl="2">
              <a:lnSpc>
                <a:spcPct val="100000"/>
              </a:lnSpc>
              <a:spcBef>
                <a:spcPts val="600"/>
              </a:spcBef>
              <a:buFont typeface="Courier New" pitchFamily="49" charset="0"/>
              <a:buChar char="-"/>
              <a:defRPr/>
            </a:pPr>
            <a:r>
              <a:rPr lang="en-GB" b="1" noProof="0" smtClean="0"/>
              <a:t>liver function tests (alcohol-related rinorrhea);</a:t>
            </a:r>
          </a:p>
          <a:p>
            <a:pPr lvl="2">
              <a:lnSpc>
                <a:spcPct val="100000"/>
              </a:lnSpc>
              <a:spcBef>
                <a:spcPts val="600"/>
              </a:spcBef>
              <a:buFont typeface="Courier New" pitchFamily="49" charset="0"/>
              <a:buChar char="-"/>
              <a:defRPr/>
            </a:pPr>
            <a:r>
              <a:rPr lang="en-GB" b="1" noProof="0" smtClean="0"/>
              <a:t>thyroid function tests (rinorrhea).</a:t>
            </a:r>
          </a:p>
          <a:p>
            <a:pPr>
              <a:lnSpc>
                <a:spcPct val="100000"/>
              </a:lnSpc>
              <a:spcBef>
                <a:spcPts val="600"/>
              </a:spcBef>
              <a:buNone/>
              <a:defRPr/>
            </a:pPr>
            <a:r>
              <a:rPr lang="en-GB" sz="2800" b="1" noProof="0" smtClean="0"/>
              <a:t>Allergy testing:</a:t>
            </a:r>
          </a:p>
          <a:p>
            <a:pPr lvl="1">
              <a:lnSpc>
                <a:spcPct val="100000"/>
              </a:lnSpc>
              <a:spcBef>
                <a:spcPts val="600"/>
              </a:spcBef>
              <a:buFont typeface="Arial" pitchFamily="34" charset="0"/>
              <a:buChar char="•"/>
              <a:defRPr/>
            </a:pPr>
            <a:r>
              <a:rPr lang="en-GB" b="1" noProof="0" smtClean="0"/>
              <a:t>skin prick tests</a:t>
            </a:r>
          </a:p>
          <a:p>
            <a:pPr lvl="1">
              <a:lnSpc>
                <a:spcPct val="100000"/>
              </a:lnSpc>
              <a:spcBef>
                <a:spcPts val="600"/>
              </a:spcBef>
              <a:buFont typeface="Arial" pitchFamily="34" charset="0"/>
              <a:buChar char="•"/>
              <a:defRPr/>
            </a:pPr>
            <a:r>
              <a:rPr lang="en-GB" b="1" noProof="0" smtClean="0"/>
              <a:t>serum specific immunoglobulin E</a:t>
            </a:r>
          </a:p>
          <a:p>
            <a:pPr lvl="2">
              <a:lnSpc>
                <a:spcPct val="100000"/>
              </a:lnSpc>
              <a:spcBef>
                <a:spcPts val="600"/>
              </a:spcBef>
              <a:buFont typeface="Courier New" pitchFamily="49" charset="0"/>
              <a:buChar char="-"/>
              <a:defRPr/>
            </a:pPr>
            <a:endParaRPr lang="en-GB" b="1" noProof="0" smtClean="0"/>
          </a:p>
          <a:p>
            <a:pPr lvl="1">
              <a:lnSpc>
                <a:spcPct val="100000"/>
              </a:lnSpc>
              <a:spcBef>
                <a:spcPts val="600"/>
              </a:spcBef>
              <a:buFont typeface="Arial" pitchFamily="34" charset="0"/>
              <a:buChar char="•"/>
              <a:defRPr/>
            </a:pPr>
            <a:endParaRPr lang="en-GB" noProof="0"/>
          </a:p>
        </p:txBody>
      </p:sp>
    </p:spTree>
    <p:extLst>
      <p:ext uri="{BB962C8B-B14F-4D97-AF65-F5344CB8AC3E}">
        <p14:creationId xmlns:p14="http://schemas.microsoft.com/office/powerpoint/2010/main" xmlns="" val="40560716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tăText 8"/>
          <p:cNvSpPr txBox="1">
            <a:spLocks noChangeArrowheads="1"/>
          </p:cNvSpPr>
          <p:nvPr/>
        </p:nvSpPr>
        <p:spPr bwMode="auto">
          <a:xfrm>
            <a:off x="304800" y="1513254"/>
            <a:ext cx="8599488" cy="954107"/>
          </a:xfrm>
          <a:prstGeom prst="rect">
            <a:avLst/>
          </a:prstGeom>
          <a:noFill/>
          <a:ln w="9525">
            <a:noFill/>
            <a:miter lim="800000"/>
            <a:headEnd/>
            <a:tailEnd/>
          </a:ln>
        </p:spPr>
        <p:txBody>
          <a:bodyPr>
            <a:spAutoFit/>
          </a:bodyPr>
          <a:lstStyle/>
          <a:p>
            <a:pPr algn="ctr" eaLnBrk="0" hangingPunct="0"/>
            <a:r>
              <a:rPr lang="en-US" sz="2800" b="1" dirty="0">
                <a:solidFill>
                  <a:schemeClr val="tx1">
                    <a:lumMod val="75000"/>
                  </a:schemeClr>
                </a:solidFill>
                <a:latin typeface="Constantia" pitchFamily="18" charset="0"/>
              </a:rPr>
              <a:t>     The nasal and bronchial membranes are made up of almost the same type of tissue.</a:t>
            </a:r>
            <a:endParaRPr lang="en-US" sz="3200" b="1" dirty="0">
              <a:solidFill>
                <a:schemeClr val="tx1">
                  <a:lumMod val="75000"/>
                </a:schemeClr>
              </a:solidFill>
              <a:latin typeface="Constantia" pitchFamily="18" charset="0"/>
            </a:endParaRPr>
          </a:p>
        </p:txBody>
      </p:sp>
      <p:sp>
        <p:nvSpPr>
          <p:cNvPr id="5" name="CasetăText 9"/>
          <p:cNvSpPr txBox="1">
            <a:spLocks noChangeArrowheads="1"/>
          </p:cNvSpPr>
          <p:nvPr/>
        </p:nvSpPr>
        <p:spPr bwMode="auto">
          <a:xfrm>
            <a:off x="304800" y="2503854"/>
            <a:ext cx="8610600" cy="954107"/>
          </a:xfrm>
          <a:prstGeom prst="rect">
            <a:avLst/>
          </a:prstGeom>
          <a:noFill/>
          <a:ln w="9525">
            <a:noFill/>
            <a:miter lim="800000"/>
            <a:headEnd/>
            <a:tailEnd/>
          </a:ln>
        </p:spPr>
        <p:txBody>
          <a:bodyPr>
            <a:spAutoFit/>
          </a:bodyPr>
          <a:lstStyle/>
          <a:p>
            <a:pPr algn="ctr" eaLnBrk="0" hangingPunct="0"/>
            <a:r>
              <a:rPr lang="en-US" sz="2800" b="1" dirty="0">
                <a:solidFill>
                  <a:schemeClr val="tx1">
                    <a:lumMod val="75000"/>
                  </a:schemeClr>
                </a:solidFill>
                <a:latin typeface="Constantia" pitchFamily="18" charset="0"/>
              </a:rPr>
              <a:t>The nerves of the upper airway (nasal cavity) and the lower airway (bronchial tubes) are connected. </a:t>
            </a:r>
          </a:p>
        </p:txBody>
      </p:sp>
      <p:sp>
        <p:nvSpPr>
          <p:cNvPr id="6" name="CasetăText 10"/>
          <p:cNvSpPr txBox="1">
            <a:spLocks noChangeArrowheads="1"/>
          </p:cNvSpPr>
          <p:nvPr/>
        </p:nvSpPr>
        <p:spPr bwMode="auto">
          <a:xfrm>
            <a:off x="304800" y="3723054"/>
            <a:ext cx="8610600" cy="584775"/>
          </a:xfrm>
          <a:prstGeom prst="rect">
            <a:avLst/>
          </a:prstGeom>
          <a:noFill/>
          <a:ln w="9525">
            <a:noFill/>
            <a:miter lim="800000"/>
            <a:headEnd/>
            <a:tailEnd/>
          </a:ln>
        </p:spPr>
        <p:txBody>
          <a:bodyPr>
            <a:spAutoFit/>
          </a:bodyPr>
          <a:lstStyle/>
          <a:p>
            <a:pPr algn="ctr" eaLnBrk="0" hangingPunct="0"/>
            <a:r>
              <a:rPr lang="en-US" sz="3200" dirty="0">
                <a:solidFill>
                  <a:schemeClr val="tx1">
                    <a:lumMod val="75000"/>
                  </a:schemeClr>
                </a:solidFill>
                <a:latin typeface="Constantia" pitchFamily="18" charset="0"/>
              </a:rPr>
              <a:t> </a:t>
            </a:r>
            <a:r>
              <a:rPr lang="en-US" sz="2800" b="1" dirty="0">
                <a:solidFill>
                  <a:schemeClr val="tx1">
                    <a:lumMod val="75000"/>
                  </a:schemeClr>
                </a:solidFill>
                <a:latin typeface="Constantia" pitchFamily="18" charset="0"/>
              </a:rPr>
              <a:t>Nasal congestion causes mouth breathing. </a:t>
            </a:r>
            <a:endParaRPr lang="en-US" sz="3200" dirty="0">
              <a:solidFill>
                <a:schemeClr val="tx1">
                  <a:lumMod val="75000"/>
                </a:schemeClr>
              </a:solidFill>
              <a:latin typeface="Constantia" pitchFamily="18" charset="0"/>
            </a:endParaRPr>
          </a:p>
        </p:txBody>
      </p:sp>
      <p:sp>
        <p:nvSpPr>
          <p:cNvPr id="7" name="CasetăText 11"/>
          <p:cNvSpPr txBox="1">
            <a:spLocks noChangeArrowheads="1"/>
          </p:cNvSpPr>
          <p:nvPr/>
        </p:nvSpPr>
        <p:spPr bwMode="auto">
          <a:xfrm>
            <a:off x="304800" y="4637454"/>
            <a:ext cx="8610600" cy="1815882"/>
          </a:xfrm>
          <a:prstGeom prst="rect">
            <a:avLst/>
          </a:prstGeom>
          <a:noFill/>
          <a:ln w="9525">
            <a:noFill/>
            <a:miter lim="800000"/>
            <a:headEnd/>
            <a:tailEnd/>
          </a:ln>
        </p:spPr>
        <p:txBody>
          <a:bodyPr>
            <a:spAutoFit/>
          </a:bodyPr>
          <a:lstStyle/>
          <a:p>
            <a:pPr algn="ctr" eaLnBrk="0" hangingPunct="0"/>
            <a:r>
              <a:rPr lang="en-US" sz="2800" b="1" dirty="0">
                <a:solidFill>
                  <a:schemeClr val="tx1">
                    <a:lumMod val="75000"/>
                  </a:schemeClr>
                </a:solidFill>
                <a:latin typeface="Constantia" pitchFamily="18" charset="0"/>
              </a:rPr>
              <a:t>Mucus from the nasal cavity may drip from the back </a:t>
            </a:r>
          </a:p>
          <a:p>
            <a:pPr algn="ctr" eaLnBrk="0" hangingPunct="0"/>
            <a:r>
              <a:rPr lang="en-US" sz="2800" b="1" dirty="0">
                <a:solidFill>
                  <a:schemeClr val="tx1">
                    <a:lumMod val="75000"/>
                  </a:schemeClr>
                </a:solidFill>
                <a:latin typeface="Constantia" pitchFamily="18" charset="0"/>
              </a:rPr>
              <a:t>of the nose into the bronchial tubes, especially during sleep. </a:t>
            </a:r>
          </a:p>
        </p:txBody>
      </p:sp>
      <p:sp>
        <p:nvSpPr>
          <p:cNvPr id="8" name="CasetăText 7"/>
          <p:cNvSpPr txBox="1">
            <a:spLocks noChangeArrowheads="1"/>
          </p:cNvSpPr>
          <p:nvPr/>
        </p:nvSpPr>
        <p:spPr bwMode="auto">
          <a:xfrm>
            <a:off x="539552" y="260648"/>
            <a:ext cx="7632847" cy="1615827"/>
          </a:xfrm>
          <a:prstGeom prst="rect">
            <a:avLst/>
          </a:prstGeom>
          <a:noFill/>
          <a:ln w="9525">
            <a:noFill/>
            <a:miter lim="800000"/>
            <a:headEnd/>
            <a:tailEnd/>
          </a:ln>
        </p:spPr>
        <p:txBody>
          <a:bodyPr wrap="square">
            <a:spAutoFit/>
          </a:bodyPr>
          <a:lstStyle/>
          <a:p>
            <a:pPr algn="ctr" eaLnBrk="0" hangingPunct="0"/>
            <a:r>
              <a:rPr lang="en-US" sz="3300" b="1" dirty="0">
                <a:solidFill>
                  <a:srgbClr val="C00000"/>
                </a:solidFill>
                <a:latin typeface="Constantia" pitchFamily="18" charset="0"/>
              </a:rPr>
              <a:t>Possible reasons why allergic rhinitis </a:t>
            </a:r>
          </a:p>
          <a:p>
            <a:pPr algn="ctr" eaLnBrk="0" hangingPunct="0"/>
            <a:r>
              <a:rPr lang="en-US" sz="3300" b="1" dirty="0">
                <a:solidFill>
                  <a:srgbClr val="C00000"/>
                </a:solidFill>
                <a:latin typeface="Constantia" pitchFamily="18" charset="0"/>
              </a:rPr>
              <a:t>and asthma are related:</a:t>
            </a:r>
          </a:p>
          <a:p>
            <a:pPr algn="ctr" eaLnBrk="0" hangingPunct="0"/>
            <a:endParaRPr lang="en-US" sz="3300" dirty="0">
              <a:solidFill>
                <a:srgbClr val="C00000"/>
              </a:solidFill>
              <a:latin typeface="Constantia" pitchFamily="18" charset="0"/>
            </a:endParaRPr>
          </a:p>
        </p:txBody>
      </p:sp>
    </p:spTree>
    <p:extLst>
      <p:ext uri="{BB962C8B-B14F-4D97-AF65-F5344CB8AC3E}">
        <p14:creationId xmlns:p14="http://schemas.microsoft.com/office/powerpoint/2010/main" xmlns="" val="228699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ox(in)">
                                      <p:cBhvr>
                                        <p:cTn id="22" dur="500"/>
                                        <p:tgtEl>
                                          <p:spTgt spid="7">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ox(in)">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dirty="0" smtClean="0"/>
              <a:t>How to assess control in practice?</a:t>
            </a:r>
            <a:endParaRPr lang="pt-PT" dirty="0"/>
          </a:p>
        </p:txBody>
      </p:sp>
      <p:sp>
        <p:nvSpPr>
          <p:cNvPr id="5" name="Marcador de Posição de Conteúdo 4"/>
          <p:cNvSpPr>
            <a:spLocks noGrp="1"/>
          </p:cNvSpPr>
          <p:nvPr>
            <p:ph idx="1"/>
          </p:nvPr>
        </p:nvSpPr>
        <p:spPr/>
        <p:txBody>
          <a:bodyPr/>
          <a:lstStyle/>
          <a:p>
            <a:r>
              <a:rPr lang="en-GB" dirty="0" smtClean="0"/>
              <a:t>Assessing control of asthma and rhinitis simultaneously</a:t>
            </a:r>
          </a:p>
          <a:p>
            <a:r>
              <a:rPr lang="en-GB" dirty="0" smtClean="0"/>
              <a:t>The CARAT project</a:t>
            </a:r>
          </a:p>
          <a:p>
            <a:r>
              <a:rPr lang="en-GB" dirty="0" smtClean="0"/>
              <a:t>Developing and disseminating CARAT</a:t>
            </a:r>
            <a:endParaRPr lang="en-GB" dirty="0"/>
          </a:p>
        </p:txBody>
      </p:sp>
    </p:spTree>
    <p:extLst>
      <p:ext uri="{BB962C8B-B14F-4D97-AF65-F5344CB8AC3E}">
        <p14:creationId xmlns:p14="http://schemas.microsoft.com/office/powerpoint/2010/main" xmlns="" val="67084689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Allergic rhinitis and Asthma </a:t>
            </a:r>
            <a:endParaRPr lang="en-US" dirty="0"/>
          </a:p>
        </p:txBody>
      </p:sp>
      <p:sp>
        <p:nvSpPr>
          <p:cNvPr id="7" name="Content Placeholder 6"/>
          <p:cNvSpPr>
            <a:spLocks noGrp="1"/>
          </p:cNvSpPr>
          <p:nvPr>
            <p:ph idx="1"/>
          </p:nvPr>
        </p:nvSpPr>
        <p:spPr/>
        <p:txBody>
          <a:bodyPr>
            <a:normAutofit fontScale="92500"/>
          </a:bodyPr>
          <a:lstStyle/>
          <a:p>
            <a:r>
              <a:rPr lang="en-US" dirty="0"/>
              <a:t>Allergic rhinitis and </a:t>
            </a:r>
            <a:r>
              <a:rPr lang="en-US" dirty="0" smtClean="0"/>
              <a:t>Asthma </a:t>
            </a:r>
            <a:r>
              <a:rPr lang="en-US" dirty="0"/>
              <a:t>(ARA) are inflammatory </a:t>
            </a:r>
            <a:r>
              <a:rPr lang="en-US" dirty="0" smtClean="0"/>
              <a:t>diseases and </a:t>
            </a:r>
            <a:r>
              <a:rPr lang="en-US" dirty="0"/>
              <a:t>are often </a:t>
            </a:r>
            <a:r>
              <a:rPr lang="en-US" dirty="0" smtClean="0"/>
              <a:t>associated.</a:t>
            </a:r>
          </a:p>
          <a:p>
            <a:endParaRPr lang="en-US" dirty="0" smtClean="0"/>
          </a:p>
          <a:p>
            <a:r>
              <a:rPr lang="en-US" dirty="0" smtClean="0"/>
              <a:t>The primary goal for the treatment of allergic respiratory diseases is </a:t>
            </a:r>
            <a:r>
              <a:rPr lang="en-US" b="1" dirty="0" smtClean="0"/>
              <a:t>disease control</a:t>
            </a:r>
          </a:p>
        </p:txBody>
      </p:sp>
    </p:spTree>
    <p:extLst>
      <p:ext uri="{BB962C8B-B14F-4D97-AF65-F5344CB8AC3E}">
        <p14:creationId xmlns:p14="http://schemas.microsoft.com/office/powerpoint/2010/main" xmlns="" val="3837131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ARIA 2008</a:t>
            </a:r>
            <a:endParaRPr lang="en-US" dirty="0">
              <a:solidFill>
                <a:srgbClr val="0070C0"/>
              </a:solidFill>
            </a:endParaRPr>
          </a:p>
        </p:txBody>
      </p:sp>
      <p:sp>
        <p:nvSpPr>
          <p:cNvPr id="3" name="Content Placeholder 2"/>
          <p:cNvSpPr>
            <a:spLocks noGrp="1"/>
          </p:cNvSpPr>
          <p:nvPr>
            <p:ph idx="1"/>
          </p:nvPr>
        </p:nvSpPr>
        <p:spPr>
          <a:xfrm>
            <a:off x="358775" y="1340768"/>
            <a:ext cx="7772400" cy="5040560"/>
          </a:xfrm>
          <a:solidFill>
            <a:schemeClr val="bg1"/>
          </a:solidFill>
        </p:spPr>
        <p:txBody>
          <a:bodyPr/>
          <a:lstStyle/>
          <a:p>
            <a:pPr marL="0" indent="0">
              <a:buNone/>
            </a:pPr>
            <a:r>
              <a:rPr lang="en-US" dirty="0" smtClean="0"/>
              <a:t>A combined approach for both evaluation and management of ARA is recommended.</a:t>
            </a:r>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Thus, measurement of disease control should concurrently consider upper and lower airways disease</a:t>
            </a:r>
            <a:endParaRPr lang="en-US" dirty="0"/>
          </a:p>
        </p:txBody>
      </p:sp>
      <p:pic>
        <p:nvPicPr>
          <p:cNvPr id="4" name="Picture 3"/>
          <p:cNvPicPr>
            <a:picLocks noChangeAspect="1"/>
          </p:cNvPicPr>
          <p:nvPr/>
        </p:nvPicPr>
        <p:blipFill>
          <a:blip r:embed="rId2" cstate="print"/>
          <a:stretch>
            <a:fillRect/>
          </a:stretch>
        </p:blipFill>
        <p:spPr>
          <a:xfrm>
            <a:off x="1674105" y="2651126"/>
            <a:ext cx="5795791" cy="1773996"/>
          </a:xfrm>
          <a:prstGeom prst="rect">
            <a:avLst/>
          </a:prstGeom>
        </p:spPr>
      </p:pic>
      <p:sp>
        <p:nvSpPr>
          <p:cNvPr id="5" name="TextBox 4"/>
          <p:cNvSpPr txBox="1"/>
          <p:nvPr/>
        </p:nvSpPr>
        <p:spPr>
          <a:xfrm>
            <a:off x="1299430" y="571530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30693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The CARAT project</a:t>
            </a:r>
            <a:endParaRPr lang="en-US" dirty="0">
              <a:solidFill>
                <a:srgbClr val="0070C0"/>
              </a:solidFill>
            </a:endParaRPr>
          </a:p>
        </p:txBody>
      </p:sp>
      <p:sp>
        <p:nvSpPr>
          <p:cNvPr id="6" name="Rectângulo arredondado 14"/>
          <p:cNvSpPr/>
          <p:nvPr/>
        </p:nvSpPr>
        <p:spPr bwMode="auto">
          <a:xfrm>
            <a:off x="133684" y="1705497"/>
            <a:ext cx="3814480" cy="893714"/>
          </a:xfrm>
          <a:prstGeom prst="roundRect">
            <a:avLst>
              <a:gd name="adj" fmla="val 6009"/>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914400" fontAlgn="base">
              <a:spcBef>
                <a:spcPct val="0"/>
              </a:spcBef>
              <a:spcAft>
                <a:spcPct val="0"/>
              </a:spcAft>
            </a:pPr>
            <a:r>
              <a:rPr lang="en-US" sz="2400" dirty="0">
                <a:solidFill>
                  <a:schemeClr val="tx1"/>
                </a:solidFill>
                <a:latin typeface="Arial" charset="0"/>
                <a:ea typeface="ＭＳ Ｐゴシック" charset="0"/>
                <a:cs typeface="Arial" charset="0"/>
              </a:rPr>
              <a:t>1</a:t>
            </a:r>
            <a:r>
              <a:rPr lang="en-US" sz="2400" baseline="30000" dirty="0">
                <a:solidFill>
                  <a:schemeClr val="tx1"/>
                </a:solidFill>
                <a:latin typeface="Arial" charset="0"/>
                <a:ea typeface="ＭＳ Ｐゴシック" charset="0"/>
                <a:cs typeface="Arial" charset="0"/>
              </a:rPr>
              <a:t>st</a:t>
            </a:r>
            <a:r>
              <a:rPr lang="en-US" sz="2400" dirty="0">
                <a:solidFill>
                  <a:schemeClr val="tx1"/>
                </a:solidFill>
                <a:latin typeface="Arial" charset="0"/>
                <a:ea typeface="ＭＳ Ｐゴシック" charset="0"/>
                <a:cs typeface="Arial" charset="0"/>
              </a:rPr>
              <a:t> Phase </a:t>
            </a:r>
            <a:endParaRPr lang="en-US" sz="2400" dirty="0" smtClean="0">
              <a:solidFill>
                <a:schemeClr val="tx1"/>
              </a:solidFill>
              <a:latin typeface="Arial" charset="0"/>
              <a:ea typeface="ＭＳ Ｐゴシック" charset="0"/>
              <a:cs typeface="Arial" charset="0"/>
            </a:endParaRPr>
          </a:p>
          <a:p>
            <a:pPr defTabSz="914400" fontAlgn="base">
              <a:spcBef>
                <a:spcPct val="0"/>
              </a:spcBef>
              <a:spcAft>
                <a:spcPct val="0"/>
              </a:spcAft>
            </a:pPr>
            <a:r>
              <a:rPr lang="en-US" sz="2400" dirty="0" smtClean="0">
                <a:solidFill>
                  <a:schemeClr val="tx1"/>
                </a:solidFill>
                <a:latin typeface="Arial" charset="0"/>
                <a:ea typeface="ＭＳ Ｐゴシック" charset="0"/>
                <a:cs typeface="Arial" charset="0"/>
              </a:rPr>
              <a:t>Preliminary </a:t>
            </a:r>
            <a:r>
              <a:rPr lang="en-US" sz="2400" dirty="0">
                <a:solidFill>
                  <a:schemeClr val="tx1"/>
                </a:solidFill>
                <a:latin typeface="Arial" charset="0"/>
                <a:ea typeface="ＭＳ Ｐゴシック" charset="0"/>
                <a:cs typeface="Arial" charset="0"/>
              </a:rPr>
              <a:t>version</a:t>
            </a:r>
          </a:p>
        </p:txBody>
      </p:sp>
      <p:sp>
        <p:nvSpPr>
          <p:cNvPr id="7" name="Rectângulo arredondado 15"/>
          <p:cNvSpPr/>
          <p:nvPr/>
        </p:nvSpPr>
        <p:spPr bwMode="auto">
          <a:xfrm>
            <a:off x="142875" y="3647751"/>
            <a:ext cx="4301766" cy="974712"/>
          </a:xfrm>
          <a:prstGeom prst="roundRect">
            <a:avLst>
              <a:gd name="adj" fmla="val 6009"/>
            </a:avLst>
          </a:prstGeom>
          <a:noFill/>
          <a:ln>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914400" fontAlgn="base">
              <a:spcBef>
                <a:spcPct val="0"/>
              </a:spcBef>
              <a:spcAft>
                <a:spcPct val="0"/>
              </a:spcAft>
            </a:pPr>
            <a:r>
              <a:rPr lang="en-US" sz="2400" dirty="0">
                <a:solidFill>
                  <a:srgbClr val="000000"/>
                </a:solidFill>
                <a:latin typeface="Arial" charset="0"/>
                <a:ea typeface="ＭＳ Ｐゴシック" charset="0"/>
                <a:cs typeface="Arial" charset="0"/>
              </a:rPr>
              <a:t>2</a:t>
            </a:r>
            <a:r>
              <a:rPr lang="en-US" sz="2400" baseline="30000" dirty="0">
                <a:solidFill>
                  <a:srgbClr val="000000"/>
                </a:solidFill>
                <a:latin typeface="Arial" charset="0"/>
                <a:ea typeface="ＭＳ Ｐゴシック" charset="0"/>
                <a:cs typeface="Arial" charset="0"/>
              </a:rPr>
              <a:t>nd</a:t>
            </a:r>
            <a:r>
              <a:rPr lang="en-US" sz="2400" dirty="0">
                <a:solidFill>
                  <a:srgbClr val="000000"/>
                </a:solidFill>
                <a:latin typeface="Arial" charset="0"/>
                <a:ea typeface="ＭＳ Ｐゴシック" charset="0"/>
                <a:cs typeface="Arial" charset="0"/>
              </a:rPr>
              <a:t> Phase </a:t>
            </a:r>
            <a:endParaRPr lang="en-US" sz="2400" dirty="0" smtClean="0">
              <a:solidFill>
                <a:srgbClr val="000000"/>
              </a:solidFill>
              <a:latin typeface="Arial" charset="0"/>
              <a:ea typeface="ＭＳ Ｐゴシック" charset="0"/>
              <a:cs typeface="Arial" charset="0"/>
            </a:endParaRPr>
          </a:p>
          <a:p>
            <a:pPr defTabSz="914400" fontAlgn="base">
              <a:spcBef>
                <a:spcPct val="0"/>
              </a:spcBef>
              <a:spcAft>
                <a:spcPct val="0"/>
              </a:spcAft>
            </a:pPr>
            <a:r>
              <a:rPr lang="en-US" sz="2400" dirty="0" smtClean="0">
                <a:solidFill>
                  <a:srgbClr val="000000"/>
                </a:solidFill>
                <a:latin typeface="Arial" charset="0"/>
                <a:ea typeface="ＭＳ Ｐゴシック" charset="0"/>
                <a:cs typeface="Arial" charset="0"/>
              </a:rPr>
              <a:t>Final version </a:t>
            </a:r>
          </a:p>
        </p:txBody>
      </p:sp>
      <p:sp>
        <p:nvSpPr>
          <p:cNvPr id="8" name="Rectângulo arredondado 16"/>
          <p:cNvSpPr/>
          <p:nvPr/>
        </p:nvSpPr>
        <p:spPr bwMode="auto">
          <a:xfrm>
            <a:off x="142874" y="5373216"/>
            <a:ext cx="8929687" cy="512113"/>
          </a:xfrm>
          <a:prstGeom prst="roundRect">
            <a:avLst>
              <a:gd name="adj" fmla="val 6009"/>
            </a:avLst>
          </a:prstGeom>
          <a:gradFill>
            <a:gsLst>
              <a:gs pos="80000">
                <a:schemeClr val="tx1">
                  <a:lumMod val="75000"/>
                  <a:lumOff val="25000"/>
                </a:schemeClr>
              </a:gs>
              <a:gs pos="99000">
                <a:schemeClr val="bg1"/>
              </a:gs>
            </a:gsLst>
            <a:lin ang="0" scaled="1"/>
          </a:gradFill>
          <a:ln>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defTabSz="914400" fontAlgn="base">
              <a:spcBef>
                <a:spcPct val="0"/>
              </a:spcBef>
              <a:spcAft>
                <a:spcPct val="0"/>
              </a:spcAft>
              <a:defRPr/>
            </a:pPr>
            <a:r>
              <a:rPr lang="en-US" sz="2400" dirty="0">
                <a:solidFill>
                  <a:prstClr val="white"/>
                </a:solidFill>
                <a:latin typeface="Arial"/>
                <a:ea typeface="Arial" charset="0"/>
                <a:cs typeface="Arial" charset="0"/>
              </a:rPr>
              <a:t>3</a:t>
            </a:r>
            <a:r>
              <a:rPr lang="en-US" sz="2400" baseline="30000" dirty="0">
                <a:solidFill>
                  <a:prstClr val="white"/>
                </a:solidFill>
                <a:latin typeface="Arial"/>
                <a:ea typeface="Arial" charset="0"/>
                <a:cs typeface="Arial" charset="0"/>
              </a:rPr>
              <a:t>rd</a:t>
            </a:r>
            <a:r>
              <a:rPr lang="en-US" sz="2400" dirty="0">
                <a:solidFill>
                  <a:prstClr val="white"/>
                </a:solidFill>
                <a:latin typeface="Arial"/>
                <a:ea typeface="Arial" charset="0"/>
                <a:cs typeface="Arial" charset="0"/>
              </a:rPr>
              <a:t> Phase  - Prospective observational  study</a:t>
            </a:r>
          </a:p>
        </p:txBody>
      </p:sp>
      <p:sp>
        <p:nvSpPr>
          <p:cNvPr id="9" name="Rectângulo arredondado 17"/>
          <p:cNvSpPr/>
          <p:nvPr/>
        </p:nvSpPr>
        <p:spPr bwMode="auto">
          <a:xfrm>
            <a:off x="142875" y="5967337"/>
            <a:ext cx="8929687" cy="540000"/>
          </a:xfrm>
          <a:prstGeom prst="roundRect">
            <a:avLst>
              <a:gd name="adj" fmla="val 6009"/>
            </a:avLst>
          </a:prstGeom>
          <a:gradFill>
            <a:gsLst>
              <a:gs pos="10000">
                <a:schemeClr val="tx1">
                  <a:lumMod val="75000"/>
                  <a:lumOff val="25000"/>
                </a:schemeClr>
              </a:gs>
              <a:gs pos="16000">
                <a:schemeClr val="tx2">
                  <a:lumMod val="25000"/>
                  <a:lumOff val="75000"/>
                </a:schemeClr>
              </a:gs>
              <a:gs pos="99000">
                <a:schemeClr val="bg1"/>
              </a:gs>
            </a:gsLst>
            <a:lin ang="0" scaled="1"/>
          </a:gradFill>
          <a:ln>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defTabSz="914400" fontAlgn="base">
              <a:spcBef>
                <a:spcPct val="0"/>
              </a:spcBef>
              <a:spcAft>
                <a:spcPct val="0"/>
              </a:spcAft>
            </a:pPr>
            <a:r>
              <a:rPr lang="en-US" sz="2400" b="1" dirty="0">
                <a:solidFill>
                  <a:prstClr val="black"/>
                </a:solidFill>
                <a:latin typeface="Arial" charset="0"/>
                <a:ea typeface="ＭＳ Ｐゴシック" charset="0"/>
                <a:cs typeface="Arial" charset="0"/>
              </a:rPr>
              <a:t>4</a:t>
            </a:r>
            <a:r>
              <a:rPr lang="en-US" sz="2400" b="1" baseline="30000" dirty="0">
                <a:solidFill>
                  <a:prstClr val="black"/>
                </a:solidFill>
                <a:latin typeface="Arial" charset="0"/>
                <a:ea typeface="ＭＳ Ｐゴシック" charset="0"/>
                <a:cs typeface="Arial" charset="0"/>
              </a:rPr>
              <a:t>th</a:t>
            </a:r>
            <a:r>
              <a:rPr lang="en-US" sz="2400" b="1" dirty="0">
                <a:solidFill>
                  <a:prstClr val="black"/>
                </a:solidFill>
                <a:latin typeface="Arial" charset="0"/>
                <a:ea typeface="ＭＳ Ｐゴシック" charset="0"/>
                <a:cs typeface="Arial" charset="0"/>
              </a:rPr>
              <a:t> Phase – Dissemination and implementation</a:t>
            </a:r>
          </a:p>
        </p:txBody>
      </p:sp>
      <p:pic>
        <p:nvPicPr>
          <p:cNvPr id="10" name="Picture 9"/>
          <p:cNvPicPr>
            <a:picLocks noChangeAspect="1"/>
          </p:cNvPicPr>
          <p:nvPr/>
        </p:nvPicPr>
        <p:blipFill>
          <a:blip r:embed="rId2" cstate="print"/>
          <a:stretch>
            <a:fillRect/>
          </a:stretch>
        </p:blipFill>
        <p:spPr>
          <a:xfrm>
            <a:off x="3254771" y="1473052"/>
            <a:ext cx="5768913" cy="1852528"/>
          </a:xfrm>
          <a:prstGeom prst="rect">
            <a:avLst/>
          </a:prstGeom>
        </p:spPr>
      </p:pic>
      <p:pic>
        <p:nvPicPr>
          <p:cNvPr id="12" name="Picture 11"/>
          <p:cNvPicPr>
            <a:picLocks noChangeAspect="1"/>
          </p:cNvPicPr>
          <p:nvPr/>
        </p:nvPicPr>
        <p:blipFill>
          <a:blip r:embed="rId3" cstate="print"/>
          <a:stretch>
            <a:fillRect/>
          </a:stretch>
        </p:blipFill>
        <p:spPr>
          <a:xfrm>
            <a:off x="3318271" y="3441375"/>
            <a:ext cx="5789792" cy="1584000"/>
          </a:xfrm>
          <a:prstGeom prst="rect">
            <a:avLst/>
          </a:prstGeom>
        </p:spPr>
      </p:pic>
    </p:spTree>
    <p:extLst>
      <p:ext uri="{BB962C8B-B14F-4D97-AF65-F5344CB8AC3E}">
        <p14:creationId xmlns:p14="http://schemas.microsoft.com/office/powerpoint/2010/main" xmlns="" val="2300524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endParaRPr lang="en-GB" smtClean="0"/>
          </a:p>
        </p:txBody>
      </p:sp>
      <p:sp>
        <p:nvSpPr>
          <p:cNvPr id="17410" name="Content Placeholder 2"/>
          <p:cNvSpPr>
            <a:spLocks noGrp="1"/>
          </p:cNvSpPr>
          <p:nvPr>
            <p:ph idx="1"/>
          </p:nvPr>
        </p:nvSpPr>
        <p:spPr/>
        <p:txBody>
          <a:bodyPr/>
          <a:lstStyle/>
          <a:p>
            <a:pPr eaLnBrk="1" hangingPunct="1"/>
            <a:endParaRPr lang="en-GB" smtClean="0"/>
          </a:p>
        </p:txBody>
      </p:sp>
      <p:pic>
        <p:nvPicPr>
          <p:cNvPr id="17411" name="Picture 2" descr="C:\Users\Katie\Documents\Consolidated_allergy_definitive_V3_MR__09-02-12.ppt[1]\Slide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PT" sz="5400" dirty="0" smtClean="0">
                <a:solidFill>
                  <a:srgbClr val="0070C0"/>
                </a:solidFill>
              </a:rPr>
              <a:t>CARAT</a:t>
            </a:r>
            <a:endParaRPr lang="pt-PT" sz="5400" dirty="0">
              <a:solidFill>
                <a:srgbClr val="0070C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41465" y="1412776"/>
            <a:ext cx="8623023" cy="4994617"/>
          </a:xfrm>
          <a:prstGeom prst="rect">
            <a:avLst/>
          </a:prstGeom>
          <a:noFill/>
          <a:ln w="9525">
            <a:noFill/>
            <a:miter lim="800000"/>
            <a:headEnd/>
            <a:tailEnd/>
          </a:ln>
        </p:spPr>
      </p:pic>
    </p:spTree>
    <p:extLst>
      <p:ext uri="{BB962C8B-B14F-4D97-AF65-F5344CB8AC3E}">
        <p14:creationId xmlns:p14="http://schemas.microsoft.com/office/powerpoint/2010/main" xmlns="" val="22778974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PT" sz="5400" dirty="0" smtClean="0">
                <a:solidFill>
                  <a:srgbClr val="0070C0"/>
                </a:solidFill>
              </a:rPr>
              <a:t>CARAT</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345282" y="1412776"/>
            <a:ext cx="8487118" cy="4485420"/>
          </a:xfrm>
          <a:prstGeom prst="rect">
            <a:avLst/>
          </a:prstGeom>
          <a:noFill/>
          <a:ln w="9525">
            <a:noFill/>
            <a:miter lim="800000"/>
            <a:headEnd/>
            <a:tailEnd/>
          </a:ln>
        </p:spPr>
      </p:pic>
    </p:spTree>
    <p:extLst>
      <p:ext uri="{BB962C8B-B14F-4D97-AF65-F5344CB8AC3E}">
        <p14:creationId xmlns:p14="http://schemas.microsoft.com/office/powerpoint/2010/main" xmlns="" val="2481022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0070C0"/>
                </a:solidFill>
              </a:rPr>
              <a:t>The CARAT questionnaire</a:t>
            </a:r>
            <a:endParaRPr lang="en-US" dirty="0">
              <a:solidFill>
                <a:srgbClr val="0070C0"/>
              </a:solidFill>
            </a:endParaRPr>
          </a:p>
        </p:txBody>
      </p:sp>
      <p:pic>
        <p:nvPicPr>
          <p:cNvPr id="6" name="Picture 5"/>
          <p:cNvPicPr>
            <a:picLocks noChangeAspect="1"/>
          </p:cNvPicPr>
          <p:nvPr/>
        </p:nvPicPr>
        <p:blipFill>
          <a:blip r:embed="rId2" cstate="print"/>
          <a:stretch>
            <a:fillRect/>
          </a:stretch>
        </p:blipFill>
        <p:spPr>
          <a:xfrm>
            <a:off x="174674" y="1052736"/>
            <a:ext cx="5484799" cy="5440362"/>
          </a:xfrm>
          <a:prstGeom prst="rect">
            <a:avLst/>
          </a:prstGeom>
          <a:ln>
            <a:noFill/>
          </a:ln>
          <a:effectLst/>
        </p:spPr>
      </p:pic>
      <p:sp>
        <p:nvSpPr>
          <p:cNvPr id="15" name="Content Placeholder 6"/>
          <p:cNvSpPr>
            <a:spLocks noGrp="1"/>
          </p:cNvSpPr>
          <p:nvPr>
            <p:ph sz="half" idx="2"/>
          </p:nvPr>
        </p:nvSpPr>
        <p:spPr>
          <a:xfrm>
            <a:off x="5486400" y="1124744"/>
            <a:ext cx="3657600" cy="5348287"/>
          </a:xfrm>
          <a:solidFill>
            <a:schemeClr val="bg1"/>
          </a:solidFill>
          <a:ln/>
        </p:spPr>
        <p:txBody>
          <a:bodyPr>
            <a:noAutofit/>
          </a:bodyPr>
          <a:lstStyle/>
          <a:p>
            <a:pPr>
              <a:buClr>
                <a:srgbClr val="0070C0"/>
              </a:buClr>
              <a:defRPr/>
            </a:pPr>
            <a:r>
              <a:rPr lang="en-US" sz="2000" dirty="0"/>
              <a:t>Quantify the degree of control of ARA in adult patients</a:t>
            </a:r>
          </a:p>
          <a:p>
            <a:pPr>
              <a:buClr>
                <a:srgbClr val="0070C0"/>
              </a:buClr>
              <a:defRPr/>
            </a:pPr>
            <a:r>
              <a:rPr lang="en-US" sz="2000" dirty="0"/>
              <a:t>Self-administered</a:t>
            </a:r>
          </a:p>
          <a:p>
            <a:pPr>
              <a:buClr>
                <a:srgbClr val="0070C0"/>
              </a:buClr>
              <a:defRPr/>
            </a:pPr>
            <a:r>
              <a:rPr lang="en-US" sz="2000" dirty="0"/>
              <a:t>10 questions, 2 factors (upper &amp; lower airways) </a:t>
            </a:r>
          </a:p>
          <a:p>
            <a:pPr>
              <a:buClr>
                <a:srgbClr val="0070C0"/>
              </a:buClr>
              <a:defRPr/>
            </a:pPr>
            <a:r>
              <a:rPr lang="en-US" sz="2000" dirty="0"/>
              <a:t>4 weeks time-frame</a:t>
            </a:r>
          </a:p>
          <a:p>
            <a:pPr>
              <a:buClr>
                <a:srgbClr val="0070C0"/>
              </a:buClr>
              <a:defRPr/>
            </a:pPr>
            <a:r>
              <a:rPr lang="en-US" sz="2000" dirty="0"/>
              <a:t>Nasal and bronchial symptoms, sleep disturbances, activity limitations, relief medication</a:t>
            </a:r>
          </a:p>
          <a:p>
            <a:pPr>
              <a:buClr>
                <a:srgbClr val="0070C0"/>
              </a:buClr>
              <a:defRPr/>
            </a:pPr>
            <a:r>
              <a:rPr lang="en-US" sz="2000" dirty="0"/>
              <a:t>Score: 0 - 30 (full control</a:t>
            </a:r>
            <a:r>
              <a:rPr lang="en-US" sz="2000" dirty="0" smtClean="0"/>
              <a:t>)</a:t>
            </a:r>
          </a:p>
          <a:p>
            <a:pPr>
              <a:buClr>
                <a:srgbClr val="0070C0"/>
              </a:buClr>
              <a:defRPr/>
            </a:pPr>
            <a:r>
              <a:rPr lang="en-US" sz="2000" dirty="0" smtClean="0"/>
              <a:t>Cut-off &gt;24</a:t>
            </a:r>
          </a:p>
          <a:p>
            <a:pPr>
              <a:buClr>
                <a:srgbClr val="0070C0"/>
              </a:buClr>
              <a:defRPr/>
            </a:pPr>
            <a:endParaRPr lang="en-US" sz="2000" dirty="0"/>
          </a:p>
        </p:txBody>
      </p:sp>
    </p:spTree>
    <p:extLst>
      <p:ext uri="{BB962C8B-B14F-4D97-AF65-F5344CB8AC3E}">
        <p14:creationId xmlns:p14="http://schemas.microsoft.com/office/powerpoint/2010/main" xmlns="" val="9593750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003251" y="260647"/>
            <a:ext cx="7529189" cy="6253583"/>
          </a:xfrm>
          <a:prstGeom prst="rect">
            <a:avLst/>
          </a:prstGeom>
          <a:noFill/>
          <a:ln w="9525">
            <a:noFill/>
            <a:miter lim="800000"/>
            <a:headEnd/>
            <a:tailEnd/>
          </a:ln>
        </p:spPr>
      </p:pic>
    </p:spTree>
    <p:extLst>
      <p:ext uri="{BB962C8B-B14F-4D97-AF65-F5344CB8AC3E}">
        <p14:creationId xmlns:p14="http://schemas.microsoft.com/office/powerpoint/2010/main" xmlns="" val="896004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7741617" cy="762000"/>
          </a:xfrm>
        </p:spPr>
        <p:txBody>
          <a:bodyPr/>
          <a:lstStyle/>
          <a:p>
            <a:r>
              <a:rPr lang="en-US" sz="3300" dirty="0" smtClean="0">
                <a:solidFill>
                  <a:srgbClr val="0070C0"/>
                </a:solidFill>
              </a:rPr>
              <a:t>Cross cultural adaptation of CARAT</a:t>
            </a:r>
            <a:endParaRPr lang="pt-PT" sz="3300" dirty="0">
              <a:solidFill>
                <a:srgbClr val="0070C0"/>
              </a:solidFill>
            </a:endParaRPr>
          </a:p>
        </p:txBody>
      </p:sp>
      <p:sp>
        <p:nvSpPr>
          <p:cNvPr id="3" name="Marcador de Posição de Conteúdo 2"/>
          <p:cNvSpPr>
            <a:spLocks noGrp="1"/>
          </p:cNvSpPr>
          <p:nvPr>
            <p:ph idx="1"/>
          </p:nvPr>
        </p:nvSpPr>
        <p:spPr>
          <a:xfrm>
            <a:off x="358774" y="1124744"/>
            <a:ext cx="8317681" cy="3456384"/>
          </a:xfrm>
        </p:spPr>
        <p:txBody>
          <a:bodyPr/>
          <a:lstStyle/>
          <a:p>
            <a:pPr>
              <a:buNone/>
            </a:pPr>
            <a:r>
              <a:rPr lang="en-US" sz="2800" b="1" dirty="0" smtClean="0"/>
              <a:t>Aim</a:t>
            </a:r>
          </a:p>
          <a:p>
            <a:r>
              <a:rPr lang="en-US" sz="2600" dirty="0" smtClean="0"/>
              <a:t>To develop versions of CARAT in 9 countries in order to be used as a tool to implement ARIA guidelines. </a:t>
            </a:r>
          </a:p>
          <a:p>
            <a:r>
              <a:rPr lang="en-US" sz="2600" dirty="0" smtClean="0"/>
              <a:t>Cross-cultural adaptation of CARAT within different countries follows GA</a:t>
            </a:r>
            <a:r>
              <a:rPr lang="en-US" sz="2600" baseline="30000" dirty="0" smtClean="0"/>
              <a:t>2</a:t>
            </a:r>
            <a:r>
              <a:rPr lang="en-US" sz="2600" dirty="0" smtClean="0"/>
              <a:t>LEN network recommendations </a:t>
            </a:r>
          </a:p>
          <a:p>
            <a:endParaRPr lang="pt-PT" sz="2800" dirty="0"/>
          </a:p>
        </p:txBody>
      </p:sp>
      <p:pic>
        <p:nvPicPr>
          <p:cNvPr id="4" name="Picture 4"/>
          <p:cNvPicPr>
            <a:picLocks noChangeAspect="1"/>
          </p:cNvPicPr>
          <p:nvPr/>
        </p:nvPicPr>
        <p:blipFill>
          <a:blip r:embed="rId2" cstate="print"/>
          <a:stretch>
            <a:fillRect/>
          </a:stretch>
        </p:blipFill>
        <p:spPr>
          <a:xfrm>
            <a:off x="994543" y="4221088"/>
            <a:ext cx="7177857" cy="2304256"/>
          </a:xfrm>
          <a:prstGeom prst="rect">
            <a:avLst/>
          </a:prstGeom>
        </p:spPr>
      </p:pic>
    </p:spTree>
    <p:extLst>
      <p:ext uri="{BB962C8B-B14F-4D97-AF65-F5344CB8AC3E}">
        <p14:creationId xmlns:p14="http://schemas.microsoft.com/office/powerpoint/2010/main" xmlns="" val="31954382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600" dirty="0" smtClean="0">
                <a:solidFill>
                  <a:srgbClr val="0070C0"/>
                </a:solidFill>
              </a:rPr>
              <a:t>Cross cultural adaptation of CARAT</a:t>
            </a:r>
            <a:endParaRPr lang="pt-P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58775" y="1924539"/>
            <a:ext cx="8410954" cy="3520685"/>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3018625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www.caratnetwork.org</a:t>
            </a:r>
            <a:endParaRPr lang="en-US" dirty="0"/>
          </a:p>
        </p:txBody>
      </p:sp>
      <p:pic>
        <p:nvPicPr>
          <p:cNvPr id="10" name="Picture 9"/>
          <p:cNvPicPr>
            <a:picLocks noChangeAspect="1"/>
          </p:cNvPicPr>
          <p:nvPr/>
        </p:nvPicPr>
        <p:blipFill>
          <a:blip r:embed="rId2" cstate="print"/>
          <a:stretch>
            <a:fillRect/>
          </a:stretch>
        </p:blipFill>
        <p:spPr>
          <a:xfrm>
            <a:off x="133684" y="1497013"/>
            <a:ext cx="8922970" cy="5138737"/>
          </a:xfrm>
          <a:prstGeom prst="rect">
            <a:avLst/>
          </a:prstGeom>
        </p:spPr>
      </p:pic>
      <p:pic>
        <p:nvPicPr>
          <p:cNvPr id="3" name="Picture 2"/>
          <p:cNvPicPr>
            <a:picLocks noChangeAspect="1"/>
          </p:cNvPicPr>
          <p:nvPr/>
        </p:nvPicPr>
        <p:blipFill>
          <a:blip r:embed="rId3" cstate="print"/>
          <a:stretch>
            <a:fillRect/>
          </a:stretch>
        </p:blipFill>
        <p:spPr>
          <a:xfrm>
            <a:off x="133684" y="1497013"/>
            <a:ext cx="8922970" cy="5138737"/>
          </a:xfrm>
          <a:prstGeom prst="rect">
            <a:avLst/>
          </a:prstGeom>
        </p:spPr>
      </p:pic>
    </p:spTree>
    <p:extLst>
      <p:ext uri="{BB962C8B-B14F-4D97-AF65-F5344CB8AC3E}">
        <p14:creationId xmlns:p14="http://schemas.microsoft.com/office/powerpoint/2010/main" xmlns="" val="205147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3684" y="1495412"/>
            <a:ext cx="6292580" cy="6858000"/>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p:txBody>
          <a:bodyPr>
            <a:noAutofit/>
          </a:bodyPr>
          <a:lstStyle/>
          <a:p>
            <a:r>
              <a:rPr lang="en-US" dirty="0" smtClean="0"/>
              <a:t>CARAT in different languages</a:t>
            </a:r>
            <a:endParaRPr lang="en-US" dirty="0"/>
          </a:p>
        </p:txBody>
      </p:sp>
      <p:grpSp>
        <p:nvGrpSpPr>
          <p:cNvPr id="3" name="Group 16"/>
          <p:cNvGrpSpPr/>
          <p:nvPr/>
        </p:nvGrpSpPr>
        <p:grpSpPr>
          <a:xfrm>
            <a:off x="456866" y="2049847"/>
            <a:ext cx="5985786" cy="6858476"/>
            <a:chOff x="-4321508" y="-626807"/>
            <a:chExt cx="5985786" cy="6858476"/>
          </a:xfrm>
        </p:grpSpPr>
        <p:pic>
          <p:nvPicPr>
            <p:cNvPr id="15" name="Picture 14"/>
            <p:cNvPicPr>
              <a:picLocks noChangeAspect="1"/>
            </p:cNvPicPr>
            <p:nvPr/>
          </p:nvPicPr>
          <p:blipFill>
            <a:blip r:embed="rId3" cstate="print"/>
            <a:stretch>
              <a:fillRect/>
            </a:stretch>
          </p:blipFill>
          <p:spPr>
            <a:xfrm>
              <a:off x="-4321508" y="-626331"/>
              <a:ext cx="5985786" cy="685800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4305120" y="-626807"/>
              <a:ext cx="923825" cy="56661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4" cstate="print"/>
          <a:stretch>
            <a:fillRect/>
          </a:stretch>
        </p:blipFill>
        <p:spPr>
          <a:xfrm>
            <a:off x="1335105" y="2348834"/>
            <a:ext cx="6559014" cy="685800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cstate="print"/>
          <a:stretch>
            <a:fillRect/>
          </a:stretch>
        </p:blipFill>
        <p:spPr>
          <a:xfrm>
            <a:off x="2918101" y="3095612"/>
            <a:ext cx="5734005" cy="6858000"/>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6561730" y="1568425"/>
            <a:ext cx="2179888" cy="3785652"/>
          </a:xfrm>
          <a:prstGeom prst="rect">
            <a:avLst/>
          </a:prstGeom>
          <a:solidFill>
            <a:schemeClr val="bg1"/>
          </a:solidFill>
          <a:effectLst>
            <a:outerShdw blurRad="190500" dist="38100" dir="2700000" sx="104000" sy="104000" algn="tl" rotWithShape="0">
              <a:prstClr val="black">
                <a:alpha val="40000"/>
              </a:prstClr>
            </a:outerShdw>
          </a:effectLst>
        </p:spPr>
        <p:txBody>
          <a:bodyPr wrap="square" rtlCol="0">
            <a:spAutoFit/>
          </a:bodyPr>
          <a:lstStyle/>
          <a:p>
            <a:r>
              <a:rPr lang="en-US" sz="2000" b="1" dirty="0" smtClean="0">
                <a:solidFill>
                  <a:srgbClr val="0070C0"/>
                </a:solidFill>
              </a:rPr>
              <a:t>Turkish</a:t>
            </a:r>
          </a:p>
          <a:p>
            <a:r>
              <a:rPr lang="en-US" sz="2000" b="1" dirty="0" smtClean="0">
                <a:solidFill>
                  <a:srgbClr val="0070C0"/>
                </a:solidFill>
              </a:rPr>
              <a:t>Finnish </a:t>
            </a:r>
          </a:p>
          <a:p>
            <a:r>
              <a:rPr lang="en-US" sz="2000" b="1" dirty="0" smtClean="0">
                <a:solidFill>
                  <a:srgbClr val="0070C0"/>
                </a:solidFill>
              </a:rPr>
              <a:t>French</a:t>
            </a:r>
          </a:p>
          <a:p>
            <a:r>
              <a:rPr lang="en-US" sz="2000" b="1" dirty="0" smtClean="0">
                <a:solidFill>
                  <a:srgbClr val="0070C0"/>
                </a:solidFill>
              </a:rPr>
              <a:t>Greek</a:t>
            </a:r>
          </a:p>
          <a:p>
            <a:r>
              <a:rPr lang="en-US" sz="2000" b="1" dirty="0" smtClean="0">
                <a:solidFill>
                  <a:srgbClr val="0070C0"/>
                </a:solidFill>
              </a:rPr>
              <a:t>Italian</a:t>
            </a:r>
          </a:p>
          <a:p>
            <a:r>
              <a:rPr lang="en-US" sz="2000" b="1" dirty="0" smtClean="0">
                <a:solidFill>
                  <a:srgbClr val="0070C0"/>
                </a:solidFill>
              </a:rPr>
              <a:t>English (UK)</a:t>
            </a:r>
          </a:p>
          <a:p>
            <a:r>
              <a:rPr lang="en-US" sz="2000" b="1" dirty="0" smtClean="0">
                <a:solidFill>
                  <a:srgbClr val="0070C0"/>
                </a:solidFill>
              </a:rPr>
              <a:t>English (US)</a:t>
            </a:r>
          </a:p>
          <a:p>
            <a:r>
              <a:rPr lang="en-US" sz="2000" b="1" dirty="0" smtClean="0">
                <a:solidFill>
                  <a:srgbClr val="0070C0"/>
                </a:solidFill>
              </a:rPr>
              <a:t>Portuguese (Br)</a:t>
            </a:r>
          </a:p>
          <a:p>
            <a:r>
              <a:rPr lang="en-US" sz="2000" b="1" dirty="0" smtClean="0">
                <a:solidFill>
                  <a:srgbClr val="0070C0"/>
                </a:solidFill>
              </a:rPr>
              <a:t>Spanish</a:t>
            </a:r>
          </a:p>
          <a:p>
            <a:r>
              <a:rPr lang="en-US" sz="2000" b="1" dirty="0" smtClean="0">
                <a:solidFill>
                  <a:srgbClr val="0070C0"/>
                </a:solidFill>
              </a:rPr>
              <a:t>Dutch</a:t>
            </a:r>
          </a:p>
          <a:p>
            <a:r>
              <a:rPr lang="en-US" sz="2000" b="1" dirty="0" smtClean="0">
                <a:solidFill>
                  <a:srgbClr val="0070C0"/>
                </a:solidFill>
              </a:rPr>
              <a:t>Slovenian*</a:t>
            </a:r>
          </a:p>
          <a:p>
            <a:r>
              <a:rPr lang="en-US" sz="2000" b="1" dirty="0" smtClean="0">
                <a:solidFill>
                  <a:srgbClr val="0070C0"/>
                </a:solidFill>
              </a:rPr>
              <a:t>Swedish*</a:t>
            </a:r>
          </a:p>
        </p:txBody>
      </p:sp>
    </p:spTree>
    <p:extLst>
      <p:ext uri="{BB962C8B-B14F-4D97-AF65-F5344CB8AC3E}">
        <p14:creationId xmlns:p14="http://schemas.microsoft.com/office/powerpoint/2010/main" xmlns="" val="92098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WINNT\Profiles\Administrator\Desktop\aria.gif"/>
          <p:cNvPicPr>
            <a:picLocks noChangeAspect="1" noChangeArrowheads="1"/>
          </p:cNvPicPr>
          <p:nvPr/>
        </p:nvPicPr>
        <p:blipFill>
          <a:blip r:embed="rId3" cstate="print">
            <a:lum bright="58000" contrast="-42000"/>
          </a:blip>
          <a:srcRect/>
          <a:stretch>
            <a:fillRect/>
          </a:stretch>
        </p:blipFill>
        <p:spPr bwMode="auto">
          <a:xfrm>
            <a:off x="2039938" y="332656"/>
            <a:ext cx="5062537" cy="5976664"/>
          </a:xfrm>
          <a:prstGeom prst="rect">
            <a:avLst/>
          </a:prstGeom>
          <a:noFill/>
          <a:ln w="9525">
            <a:noFill/>
            <a:miter lim="800000"/>
            <a:headEnd/>
            <a:tailEnd/>
          </a:ln>
        </p:spPr>
      </p:pic>
      <p:sp>
        <p:nvSpPr>
          <p:cNvPr id="181251" name="Rectangle 3"/>
          <p:cNvSpPr>
            <a:spLocks noGrp="1" noChangeArrowheads="1"/>
          </p:cNvSpPr>
          <p:nvPr>
            <p:ph type="body" idx="4294967295"/>
          </p:nvPr>
        </p:nvSpPr>
        <p:spPr>
          <a:xfrm>
            <a:off x="395536" y="332656"/>
            <a:ext cx="8478589" cy="5038880"/>
          </a:xfrm>
        </p:spPr>
        <p:txBody>
          <a:bodyPr wrap="square" lIns="65088" tIns="25400" rIns="65088" bIns="25400">
            <a:spAutoFit/>
          </a:bodyPr>
          <a:lstStyle/>
          <a:p>
            <a:pPr marL="392113" indent="-392113" algn="ctr" defTabSz="157163" eaLnBrk="1" hangingPunct="1">
              <a:lnSpc>
                <a:spcPct val="67000"/>
              </a:lnSpc>
              <a:spcBef>
                <a:spcPct val="81000"/>
              </a:spcBef>
              <a:buFontTx/>
              <a:buNone/>
            </a:pPr>
            <a:endParaRPr lang="en-GB" sz="2900" b="1" noProof="0" smtClean="0"/>
          </a:p>
          <a:p>
            <a:pPr marL="392113" indent="-392113" algn="ctr" defTabSz="157163" eaLnBrk="1" hangingPunct="1">
              <a:lnSpc>
                <a:spcPct val="57000"/>
              </a:lnSpc>
              <a:spcBef>
                <a:spcPct val="81000"/>
              </a:spcBef>
              <a:buFontTx/>
              <a:buNone/>
            </a:pPr>
            <a:r>
              <a:rPr lang="en-GB" sz="4000" b="1" noProof="0" smtClean="0">
                <a:solidFill>
                  <a:srgbClr val="002060"/>
                </a:solidFill>
              </a:rPr>
              <a:t>ARIA guidelines </a:t>
            </a:r>
          </a:p>
          <a:p>
            <a:pPr marL="392113" indent="-392113" defTabSz="157163" eaLnBrk="1" hangingPunct="1">
              <a:lnSpc>
                <a:spcPct val="150000"/>
              </a:lnSpc>
              <a:spcBef>
                <a:spcPct val="81000"/>
              </a:spcBef>
              <a:buFontTx/>
              <a:buNone/>
            </a:pPr>
            <a:r>
              <a:rPr lang="en-GB" sz="3600" b="1" noProof="0" smtClean="0">
                <a:solidFill>
                  <a:srgbClr val="002060"/>
                </a:solidFill>
              </a:rPr>
              <a:t>1)New classification of rhinitis.</a:t>
            </a:r>
          </a:p>
          <a:p>
            <a:pPr marL="392113" indent="-392113" defTabSz="157163" eaLnBrk="1" hangingPunct="1">
              <a:lnSpc>
                <a:spcPct val="150000"/>
              </a:lnSpc>
              <a:spcBef>
                <a:spcPct val="81000"/>
              </a:spcBef>
              <a:buFontTx/>
              <a:buNone/>
            </a:pPr>
            <a:r>
              <a:rPr lang="en-GB" sz="3600" b="1" noProof="0" smtClean="0">
                <a:solidFill>
                  <a:srgbClr val="002060"/>
                </a:solidFill>
              </a:rPr>
              <a:t>2)Importance of nasal inflammation.</a:t>
            </a:r>
          </a:p>
          <a:p>
            <a:pPr marL="392113" indent="-392113" defTabSz="157163" eaLnBrk="1" hangingPunct="1">
              <a:lnSpc>
                <a:spcPct val="150000"/>
              </a:lnSpc>
              <a:spcBef>
                <a:spcPct val="81000"/>
              </a:spcBef>
              <a:buFontTx/>
              <a:buNone/>
            </a:pPr>
            <a:r>
              <a:rPr lang="en-GB" sz="3600" b="1" noProof="0" smtClean="0">
                <a:solidFill>
                  <a:srgbClr val="002060"/>
                </a:solidFill>
              </a:rPr>
              <a:t>3)Treatment based on evidence.</a:t>
            </a:r>
            <a:endParaRPr lang="en-GB" sz="2900" noProof="0" smtClean="0">
              <a:solidFill>
                <a:srgbClr val="002060"/>
              </a:solidFill>
            </a:endParaRPr>
          </a:p>
        </p:txBody>
      </p:sp>
      <p:sp>
        <p:nvSpPr>
          <p:cNvPr id="82948" name="CasetăText 5"/>
          <p:cNvSpPr txBox="1">
            <a:spLocks noChangeArrowheads="1"/>
          </p:cNvSpPr>
          <p:nvPr/>
        </p:nvSpPr>
        <p:spPr bwMode="auto">
          <a:xfrm>
            <a:off x="5943600" y="6567313"/>
            <a:ext cx="1683474" cy="261610"/>
          </a:xfrm>
          <a:prstGeom prst="rect">
            <a:avLst/>
          </a:prstGeom>
          <a:noFill/>
          <a:ln w="9525">
            <a:noFill/>
            <a:miter lim="800000"/>
            <a:headEnd/>
            <a:tailEnd/>
          </a:ln>
        </p:spPr>
        <p:txBody>
          <a:bodyPr wrap="none">
            <a:spAutoFit/>
          </a:bodyPr>
          <a:lstStyle/>
          <a:p>
            <a:pPr eaLnBrk="0" hangingPunct="0"/>
            <a:r>
              <a:rPr lang="en-US" sz="1100" b="1" u="sng" dirty="0">
                <a:solidFill>
                  <a:schemeClr val="bg1"/>
                </a:solidFill>
                <a:latin typeface="Constantia" pitchFamily="18" charset="0"/>
                <a:hlinkClick r:id="rId4"/>
              </a:rPr>
              <a:t>http://www.whiar.org/</a:t>
            </a:r>
            <a:endParaRPr lang="en-US" sz="1100" dirty="0">
              <a:solidFill>
                <a:schemeClr val="bg1"/>
              </a:solidFill>
              <a:latin typeface="Constantia" pitchFamily="18" charset="0"/>
            </a:endParaRPr>
          </a:p>
        </p:txBody>
      </p:sp>
    </p:spTree>
    <p:extLst>
      <p:ext uri="{BB962C8B-B14F-4D97-AF65-F5344CB8AC3E}">
        <p14:creationId xmlns:p14="http://schemas.microsoft.com/office/powerpoint/2010/main" xmlns="" val="1366719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animEffect transition="in" filter="box(in)">
                                      <p:cBhvr>
                                        <p:cTn id="7" dur="500"/>
                                        <p:tgtEl>
                                          <p:spTgt spid="181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iterate type="lt">
                                    <p:tmPct val="0"/>
                                  </p:iterate>
                                  <p:childTnLst>
                                    <p:set>
                                      <p:cBhvr>
                                        <p:cTn id="11" dur="1" fill="hold">
                                          <p:stCondLst>
                                            <p:cond delay="0"/>
                                          </p:stCondLst>
                                        </p:cTn>
                                        <p:tgtEl>
                                          <p:spTgt spid="181251">
                                            <p:txEl>
                                              <p:pRg st="2" end="2"/>
                                            </p:txEl>
                                          </p:spTgt>
                                        </p:tgtEl>
                                        <p:attrNameLst>
                                          <p:attrName>style.visibility</p:attrName>
                                        </p:attrNameLst>
                                      </p:cBhvr>
                                      <p:to>
                                        <p:strVal val="visible"/>
                                      </p:to>
                                    </p:set>
                                    <p:animEffect transition="in" filter="box(in)">
                                      <p:cBhvr>
                                        <p:cTn id="12" dur="500"/>
                                        <p:tgtEl>
                                          <p:spTgt spid="181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1251">
                                            <p:txEl>
                                              <p:pRg st="3" end="3"/>
                                            </p:txEl>
                                          </p:spTgt>
                                        </p:tgtEl>
                                        <p:attrNameLst>
                                          <p:attrName>style.visibility</p:attrName>
                                        </p:attrNameLst>
                                      </p:cBhvr>
                                      <p:to>
                                        <p:strVal val="visible"/>
                                      </p:to>
                                    </p:set>
                                    <p:animEffect transition="in" filter="box(in)">
                                      <p:cBhvr>
                                        <p:cTn id="17" dur="500"/>
                                        <p:tgtEl>
                                          <p:spTgt spid="1812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1251">
                                            <p:txEl>
                                              <p:pRg st="4" end="4"/>
                                            </p:txEl>
                                          </p:spTgt>
                                        </p:tgtEl>
                                        <p:attrNameLst>
                                          <p:attrName>style.visibility</p:attrName>
                                        </p:attrNameLst>
                                      </p:cBhvr>
                                      <p:to>
                                        <p:strVal val="visible"/>
                                      </p:to>
                                    </p:set>
                                    <p:animEffect transition="in" filter="box(in)">
                                      <p:cBhvr>
                                        <p:cTn id="22" dur="500"/>
                                        <p:tgtEl>
                                          <p:spTgt spid="181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asetăText 10"/>
          <p:cNvSpPr txBox="1">
            <a:spLocks noChangeArrowheads="1"/>
          </p:cNvSpPr>
          <p:nvPr/>
        </p:nvSpPr>
        <p:spPr bwMode="auto">
          <a:xfrm>
            <a:off x="2057400" y="1447800"/>
            <a:ext cx="6400800" cy="369888"/>
          </a:xfrm>
          <a:prstGeom prst="rect">
            <a:avLst/>
          </a:prstGeom>
          <a:noFill/>
          <a:ln w="9525">
            <a:noFill/>
            <a:miter lim="800000"/>
            <a:headEnd/>
            <a:tailEnd/>
          </a:ln>
        </p:spPr>
        <p:txBody>
          <a:bodyPr>
            <a:spAutoFit/>
          </a:bodyPr>
          <a:lstStyle/>
          <a:p>
            <a:pPr eaLnBrk="0" hangingPunct="0"/>
            <a:endParaRPr lang="es-ES" sz="2400">
              <a:solidFill>
                <a:srgbClr val="074B88"/>
              </a:solidFill>
              <a:latin typeface="Constantia" pitchFamily="18" charset="0"/>
              <a:ea typeface="ＭＳ Ｐゴシック" pitchFamily="-65" charset="-128"/>
            </a:endParaRPr>
          </a:p>
        </p:txBody>
      </p:sp>
      <p:graphicFrame>
        <p:nvGraphicFramePr>
          <p:cNvPr id="12" name="Tabel 11"/>
          <p:cNvGraphicFramePr>
            <a:graphicFrameLocks noGrp="1"/>
          </p:cNvGraphicFramePr>
          <p:nvPr/>
        </p:nvGraphicFramePr>
        <p:xfrm>
          <a:off x="1259632" y="260648"/>
          <a:ext cx="6912768" cy="5832648"/>
        </p:xfrm>
        <a:graphic>
          <a:graphicData uri="http://schemas.openxmlformats.org/drawingml/2006/table">
            <a:tbl>
              <a:tblPr firstRow="1" bandRow="1">
                <a:tableStyleId>{5C22544A-7EE6-4342-B048-85BDC9FD1C3A}</a:tableStyleId>
              </a:tblPr>
              <a:tblGrid>
                <a:gridCol w="3456384"/>
                <a:gridCol w="3456384"/>
              </a:tblGrid>
              <a:tr h="2097546">
                <a:tc>
                  <a:txBody>
                    <a:bodyPr/>
                    <a:lstStyle/>
                    <a:p>
                      <a:pPr algn="ctr"/>
                      <a:r>
                        <a:rPr lang="en-US" dirty="0" smtClean="0">
                          <a:solidFill>
                            <a:schemeClr val="accent4">
                              <a:lumMod val="75000"/>
                            </a:schemeClr>
                          </a:solidFill>
                        </a:rPr>
                        <a:t>Intermittent s</a:t>
                      </a:r>
                      <a:r>
                        <a:rPr lang="en-US" sz="1400" dirty="0" smtClean="0">
                          <a:solidFill>
                            <a:schemeClr val="accent4">
                              <a:lumMod val="75000"/>
                            </a:schemeClr>
                          </a:solidFill>
                        </a:rPr>
                        <a:t>ymptoms</a:t>
                      </a:r>
                    </a:p>
                    <a:p>
                      <a:pPr algn="ctr"/>
                      <a:endParaRPr lang="en-US" dirty="0" smtClean="0">
                        <a:solidFill>
                          <a:schemeClr val="accent4">
                            <a:lumMod val="75000"/>
                          </a:schemeClr>
                        </a:solidFill>
                      </a:endParaRPr>
                    </a:p>
                    <a:p>
                      <a:pPr>
                        <a:buFont typeface="Arial" pitchFamily="34" charset="0"/>
                        <a:buChar char="•"/>
                      </a:pPr>
                      <a:r>
                        <a:rPr lang="en-US" dirty="0" smtClean="0">
                          <a:solidFill>
                            <a:schemeClr val="accent4">
                              <a:lumMod val="75000"/>
                            </a:schemeClr>
                          </a:solidFill>
                        </a:rPr>
                        <a:t>&lt;4 days/week </a:t>
                      </a:r>
                    </a:p>
                    <a:p>
                      <a:pPr>
                        <a:buFont typeface="Arial" pitchFamily="34" charset="0"/>
                        <a:buNone/>
                      </a:pPr>
                      <a:r>
                        <a:rPr lang="en-US" b="1" u="none" baseline="0" dirty="0" smtClean="0">
                          <a:solidFill>
                            <a:schemeClr val="accent4">
                              <a:lumMod val="75000"/>
                            </a:schemeClr>
                          </a:solidFill>
                        </a:rPr>
                        <a:t>  </a:t>
                      </a:r>
                      <a:r>
                        <a:rPr lang="en-US" b="1" u="sng" baseline="0" dirty="0" smtClean="0">
                          <a:solidFill>
                            <a:schemeClr val="accent4">
                              <a:lumMod val="75000"/>
                            </a:schemeClr>
                          </a:solidFill>
                        </a:rPr>
                        <a:t>or</a:t>
                      </a:r>
                      <a:r>
                        <a:rPr lang="en-US" baseline="0" dirty="0" smtClean="0">
                          <a:solidFill>
                            <a:schemeClr val="accent4">
                              <a:lumMod val="75000"/>
                            </a:schemeClr>
                          </a:solidFill>
                        </a:rPr>
                        <a:t>&lt;4weeks/year</a:t>
                      </a:r>
                      <a:endParaRPr lang="en-US" dirty="0">
                        <a:solidFill>
                          <a:schemeClr val="accent4">
                            <a:lumMod val="75000"/>
                          </a:schemeClr>
                        </a:solidFill>
                      </a:endParaRPr>
                    </a:p>
                  </a:txBody>
                  <a:tcPr/>
                </a:tc>
                <a:tc>
                  <a:txBody>
                    <a:bodyPr/>
                    <a:lstStyle/>
                    <a:p>
                      <a:pPr algn="ctr"/>
                      <a:r>
                        <a:rPr lang="en-US" dirty="0" smtClean="0">
                          <a:solidFill>
                            <a:schemeClr val="accent4">
                              <a:lumMod val="75000"/>
                            </a:schemeClr>
                          </a:solidFill>
                        </a:rPr>
                        <a:t>Persistent s</a:t>
                      </a:r>
                      <a:r>
                        <a:rPr lang="en-US" sz="1400" dirty="0" smtClean="0">
                          <a:solidFill>
                            <a:schemeClr val="accent4">
                              <a:lumMod val="75000"/>
                            </a:schemeClr>
                          </a:solidFill>
                        </a:rPr>
                        <a:t>ymptoms</a:t>
                      </a:r>
                    </a:p>
                    <a:p>
                      <a:pPr algn="ctr"/>
                      <a:endParaRPr lang="en-US" dirty="0" smtClean="0">
                        <a:solidFill>
                          <a:schemeClr val="accent4">
                            <a:lumMod val="75000"/>
                          </a:schemeClr>
                        </a:solidFill>
                      </a:endParaRPr>
                    </a:p>
                    <a:p>
                      <a:pPr algn="l">
                        <a:buFont typeface="Arial" pitchFamily="34" charset="0"/>
                        <a:buChar char="•"/>
                      </a:pPr>
                      <a:r>
                        <a:rPr lang="en-US" dirty="0" smtClean="0">
                          <a:solidFill>
                            <a:schemeClr val="accent4">
                              <a:lumMod val="75000"/>
                            </a:schemeClr>
                          </a:solidFill>
                        </a:rPr>
                        <a:t>&gt; 4 days/week </a:t>
                      </a:r>
                    </a:p>
                    <a:p>
                      <a:pPr algn="l">
                        <a:buFont typeface="Arial" pitchFamily="34" charset="0"/>
                        <a:buNone/>
                      </a:pPr>
                      <a:r>
                        <a:rPr lang="en-US" u="none" dirty="0" smtClean="0">
                          <a:solidFill>
                            <a:schemeClr val="accent4">
                              <a:lumMod val="75000"/>
                            </a:schemeClr>
                          </a:solidFill>
                        </a:rPr>
                        <a:t>  </a:t>
                      </a:r>
                      <a:r>
                        <a:rPr lang="en-US" u="sng" dirty="0" smtClean="0">
                          <a:solidFill>
                            <a:schemeClr val="accent4">
                              <a:lumMod val="75000"/>
                            </a:schemeClr>
                          </a:solidFill>
                        </a:rPr>
                        <a:t>and</a:t>
                      </a:r>
                      <a:r>
                        <a:rPr lang="en-US" dirty="0" smtClean="0">
                          <a:solidFill>
                            <a:schemeClr val="accent4">
                              <a:lumMod val="75000"/>
                            </a:schemeClr>
                          </a:solidFill>
                        </a:rPr>
                        <a:t> &gt; 4   </a:t>
                      </a:r>
                    </a:p>
                    <a:p>
                      <a:pPr algn="l">
                        <a:buFont typeface="Arial" pitchFamily="34" charset="0"/>
                        <a:buNone/>
                      </a:pPr>
                      <a:r>
                        <a:rPr lang="en-US" dirty="0" smtClean="0">
                          <a:solidFill>
                            <a:schemeClr val="accent4">
                              <a:lumMod val="75000"/>
                            </a:schemeClr>
                          </a:solidFill>
                        </a:rPr>
                        <a:t>  consecutive </a:t>
                      </a:r>
                    </a:p>
                    <a:p>
                      <a:pPr algn="l">
                        <a:buFont typeface="Arial" pitchFamily="34" charset="0"/>
                        <a:buNone/>
                      </a:pPr>
                      <a:r>
                        <a:rPr lang="en-US" dirty="0" smtClean="0">
                          <a:solidFill>
                            <a:schemeClr val="accent4">
                              <a:lumMod val="75000"/>
                            </a:schemeClr>
                          </a:solidFill>
                        </a:rPr>
                        <a:t>  weeks/year</a:t>
                      </a:r>
                      <a:endParaRPr lang="en-US" dirty="0">
                        <a:solidFill>
                          <a:schemeClr val="accent4">
                            <a:lumMod val="75000"/>
                          </a:schemeClr>
                        </a:solidFill>
                      </a:endParaRPr>
                    </a:p>
                  </a:txBody>
                  <a:tcPr/>
                </a:tc>
              </a:tr>
              <a:tr h="3735102">
                <a:tc>
                  <a:txBody>
                    <a:bodyPr/>
                    <a:lstStyle/>
                    <a:p>
                      <a:pPr algn="ctr"/>
                      <a:r>
                        <a:rPr lang="en-US" b="1" dirty="0" smtClean="0"/>
                        <a:t>Mild</a:t>
                      </a:r>
                      <a:r>
                        <a:rPr lang="en-US" dirty="0" smtClean="0"/>
                        <a:t> </a:t>
                      </a:r>
                    </a:p>
                    <a:p>
                      <a:pPr algn="ctr"/>
                      <a:r>
                        <a:rPr lang="en-US" sz="1600" dirty="0" smtClean="0"/>
                        <a:t>(all of the following):</a:t>
                      </a:r>
                    </a:p>
                    <a:p>
                      <a:pPr algn="ctr"/>
                      <a:endParaRPr lang="en-US" sz="1400" dirty="0" smtClean="0"/>
                    </a:p>
                    <a:p>
                      <a:pPr marL="0" indent="0">
                        <a:spcBef>
                          <a:spcPts val="600"/>
                        </a:spcBef>
                        <a:buFont typeface="Arial" pitchFamily="34" charset="0"/>
                        <a:buChar char="•"/>
                      </a:pPr>
                      <a:r>
                        <a:rPr lang="en-US" b="1" dirty="0" smtClean="0"/>
                        <a:t>Normal sleep</a:t>
                      </a:r>
                    </a:p>
                    <a:p>
                      <a:pPr marL="0" indent="0">
                        <a:spcBef>
                          <a:spcPts val="600"/>
                        </a:spcBef>
                        <a:buFont typeface="Arial" pitchFamily="34" charset="0"/>
                        <a:buChar char="•"/>
                      </a:pPr>
                      <a:r>
                        <a:rPr lang="en-US" b="1" dirty="0" smtClean="0"/>
                        <a:t>No</a:t>
                      </a:r>
                      <a:r>
                        <a:rPr lang="en-US" b="1" baseline="0" dirty="0" smtClean="0"/>
                        <a:t> impairment of daily   </a:t>
                      </a:r>
                    </a:p>
                    <a:p>
                      <a:pPr marL="0" indent="0">
                        <a:spcBef>
                          <a:spcPts val="600"/>
                        </a:spcBef>
                        <a:buFont typeface="Arial" pitchFamily="34" charset="0"/>
                        <a:buNone/>
                      </a:pPr>
                      <a:r>
                        <a:rPr lang="en-US" b="1" baseline="0" dirty="0" smtClean="0"/>
                        <a:t> activities, sport or leisure</a:t>
                      </a:r>
                    </a:p>
                    <a:p>
                      <a:pPr marL="0" indent="0">
                        <a:spcBef>
                          <a:spcPts val="600"/>
                        </a:spcBef>
                        <a:buFont typeface="Arial" pitchFamily="34" charset="0"/>
                        <a:buChar char="•"/>
                      </a:pPr>
                      <a:r>
                        <a:rPr lang="en-US" b="1" baseline="0" dirty="0" smtClean="0"/>
                        <a:t>No impairment of work and school</a:t>
                      </a:r>
                    </a:p>
                    <a:p>
                      <a:pPr marL="0" indent="0">
                        <a:spcBef>
                          <a:spcPts val="600"/>
                        </a:spcBef>
                        <a:buFont typeface="Arial" pitchFamily="34" charset="0"/>
                        <a:buChar char="•"/>
                      </a:pPr>
                      <a:r>
                        <a:rPr lang="en-US" b="1" baseline="0" dirty="0" smtClean="0"/>
                        <a:t>Symptoms present but not troublesome</a:t>
                      </a:r>
                      <a:endParaRPr lang="en-US" b="1" dirty="0"/>
                    </a:p>
                  </a:txBody>
                  <a:tcPr/>
                </a:tc>
                <a:tc>
                  <a:txBody>
                    <a:bodyPr/>
                    <a:lstStyle/>
                    <a:p>
                      <a:pPr algn="ctr"/>
                      <a:r>
                        <a:rPr lang="en-US" b="1" dirty="0" smtClean="0"/>
                        <a:t>Moderate-Severe</a:t>
                      </a:r>
                    </a:p>
                    <a:p>
                      <a:pPr algn="ctr"/>
                      <a:r>
                        <a:rPr lang="en-US" sz="1600" b="0" dirty="0" smtClean="0"/>
                        <a:t>(one or more of the following):</a:t>
                      </a:r>
                    </a:p>
                    <a:p>
                      <a:pPr algn="ctr"/>
                      <a:endParaRPr lang="en-US" sz="1400" b="0" dirty="0" smtClean="0"/>
                    </a:p>
                    <a:p>
                      <a:pPr marL="0" indent="0" algn="l" defTabSz="914400" rtl="0" eaLnBrk="1" latinLnBrk="0" hangingPunct="1">
                        <a:spcBef>
                          <a:spcPts val="600"/>
                        </a:spcBef>
                        <a:buFont typeface="Arial" pitchFamily="34" charset="0"/>
                        <a:buChar char="•"/>
                      </a:pPr>
                      <a:r>
                        <a:rPr lang="en-US" sz="1800" b="1" kern="1200" dirty="0" smtClean="0">
                          <a:solidFill>
                            <a:schemeClr val="dk1"/>
                          </a:solidFill>
                          <a:latin typeface="+mn-lt"/>
                          <a:ea typeface="+mn-ea"/>
                          <a:cs typeface="+mn-cs"/>
                        </a:rPr>
                        <a:t>Sleep disturbance</a:t>
                      </a:r>
                    </a:p>
                    <a:p>
                      <a:pPr marL="0" indent="0" algn="l" defTabSz="914400" rtl="0" eaLnBrk="1" latinLnBrk="0" hangingPunct="1">
                        <a:spcBef>
                          <a:spcPts val="600"/>
                        </a:spcBef>
                        <a:buFont typeface="Arial" pitchFamily="34" charset="0"/>
                        <a:buChar char="•"/>
                      </a:pPr>
                      <a:r>
                        <a:rPr lang="en-US" sz="1800" b="1" kern="1200" dirty="0" smtClean="0">
                          <a:solidFill>
                            <a:schemeClr val="dk1"/>
                          </a:solidFill>
                          <a:latin typeface="+mn-lt"/>
                          <a:ea typeface="+mn-ea"/>
                          <a:cs typeface="+mn-cs"/>
                        </a:rPr>
                        <a:t>impairment of daily activities, sport or leisure</a:t>
                      </a:r>
                    </a:p>
                    <a:p>
                      <a:pPr marL="0" indent="0" algn="l" defTabSz="914400" rtl="0" eaLnBrk="1" latinLnBrk="0" hangingPunct="1">
                        <a:spcBef>
                          <a:spcPts val="600"/>
                        </a:spcBef>
                        <a:buFont typeface="Arial" pitchFamily="34" charset="0"/>
                        <a:buChar char="•"/>
                      </a:pPr>
                      <a:r>
                        <a:rPr lang="en-US" sz="1800" b="1" kern="1200" dirty="0" smtClean="0">
                          <a:solidFill>
                            <a:schemeClr val="dk1"/>
                          </a:solidFill>
                          <a:latin typeface="+mn-lt"/>
                          <a:ea typeface="+mn-ea"/>
                          <a:cs typeface="+mn-cs"/>
                        </a:rPr>
                        <a:t>impairment of school or work</a:t>
                      </a:r>
                    </a:p>
                    <a:p>
                      <a:pPr marL="0" indent="0" algn="l" defTabSz="914400" rtl="0" eaLnBrk="1" latinLnBrk="0" hangingPunct="1">
                        <a:spcBef>
                          <a:spcPts val="600"/>
                        </a:spcBef>
                        <a:buFont typeface="Arial" pitchFamily="34" charset="0"/>
                        <a:buChar char="•"/>
                      </a:pPr>
                      <a:r>
                        <a:rPr lang="en-US" sz="1800" b="1" kern="1200" dirty="0" smtClean="0">
                          <a:solidFill>
                            <a:schemeClr val="dk1"/>
                          </a:solidFill>
                          <a:latin typeface="+mn-lt"/>
                          <a:ea typeface="+mn-ea"/>
                          <a:cs typeface="+mn-cs"/>
                        </a:rPr>
                        <a:t>Troublesome symptoms</a:t>
                      </a:r>
                      <a:endParaRPr lang="en-US" sz="1800" b="1" kern="1200" dirty="0">
                        <a:solidFill>
                          <a:schemeClr val="dk1"/>
                        </a:solidFill>
                        <a:latin typeface="+mn-lt"/>
                        <a:ea typeface="+mn-ea"/>
                        <a:cs typeface="+mn-cs"/>
                      </a:endParaRPr>
                    </a:p>
                  </a:txBody>
                  <a:tcPr/>
                </a:tc>
              </a:tr>
            </a:tbl>
          </a:graphicData>
        </a:graphic>
      </p:graphicFrame>
      <p:sp>
        <p:nvSpPr>
          <p:cNvPr id="83982" name="CasetăText 12"/>
          <p:cNvSpPr txBox="1">
            <a:spLocks noChangeArrowheads="1"/>
          </p:cNvSpPr>
          <p:nvPr/>
        </p:nvSpPr>
        <p:spPr bwMode="auto">
          <a:xfrm>
            <a:off x="1752600" y="6611938"/>
            <a:ext cx="5483225" cy="246062"/>
          </a:xfrm>
          <a:prstGeom prst="rect">
            <a:avLst/>
          </a:prstGeom>
          <a:noFill/>
          <a:ln w="9525">
            <a:noFill/>
            <a:miter lim="800000"/>
            <a:headEnd/>
            <a:tailEnd/>
          </a:ln>
        </p:spPr>
        <p:txBody>
          <a:bodyPr wrap="none">
            <a:spAutoFit/>
          </a:bodyPr>
          <a:lstStyle/>
          <a:p>
            <a:pPr eaLnBrk="0" hangingPunct="0"/>
            <a:r>
              <a:rPr lang="en-US" sz="1000">
                <a:solidFill>
                  <a:srgbClr val="002060"/>
                </a:solidFill>
                <a:latin typeface="Constantia" pitchFamily="18" charset="0"/>
                <a:ea typeface="ＭＳ Ｐゴシック" pitchFamily="-65" charset="-128"/>
              </a:rPr>
              <a:t>http://www.whiar.org/docs/ARIA_PG_08_View_WM.pdf</a:t>
            </a:r>
          </a:p>
        </p:txBody>
      </p:sp>
      <p:pic>
        <p:nvPicPr>
          <p:cNvPr id="83983" name="Picture 9" descr="C:\WINNT\Profiles\Administrator\Desktop\aria.gif"/>
          <p:cNvPicPr>
            <a:picLocks noChangeAspect="1" noChangeArrowheads="1"/>
          </p:cNvPicPr>
          <p:nvPr/>
        </p:nvPicPr>
        <p:blipFill>
          <a:blip r:embed="rId3" cstate="print"/>
          <a:srcRect/>
          <a:stretch>
            <a:fillRect/>
          </a:stretch>
        </p:blipFill>
        <p:spPr bwMode="auto">
          <a:xfrm>
            <a:off x="0" y="0"/>
            <a:ext cx="925513" cy="1066800"/>
          </a:xfrm>
          <a:prstGeom prst="rect">
            <a:avLst/>
          </a:prstGeom>
          <a:solidFill>
            <a:schemeClr val="folHlink"/>
          </a:solidFill>
          <a:ln w="9525">
            <a:solidFill>
              <a:schemeClr val="folHlink"/>
            </a:solidFill>
            <a:miter lim="800000"/>
            <a:headEnd/>
            <a:tailEnd/>
          </a:ln>
        </p:spPr>
      </p:pic>
    </p:spTree>
    <p:extLst>
      <p:ext uri="{BB962C8B-B14F-4D97-AF65-F5344CB8AC3E}">
        <p14:creationId xmlns:p14="http://schemas.microsoft.com/office/powerpoint/2010/main" xmlns="" val="2441251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endParaRPr lang="en-GB" smtClean="0"/>
          </a:p>
        </p:txBody>
      </p:sp>
      <p:sp>
        <p:nvSpPr>
          <p:cNvPr id="18434" name="Content Placeholder 2"/>
          <p:cNvSpPr>
            <a:spLocks noGrp="1"/>
          </p:cNvSpPr>
          <p:nvPr>
            <p:ph idx="1"/>
          </p:nvPr>
        </p:nvSpPr>
        <p:spPr/>
        <p:txBody>
          <a:bodyPr/>
          <a:lstStyle/>
          <a:p>
            <a:pPr eaLnBrk="1" hangingPunct="1"/>
            <a:endParaRPr lang="en-GB" smtClean="0"/>
          </a:p>
        </p:txBody>
      </p:sp>
      <p:pic>
        <p:nvPicPr>
          <p:cNvPr id="18435" name="Picture 2" descr="C:\Users\Katie\Documents\Consolidated_allergy_definitive_V3_MR__09-02-12.ppt[1]\Slide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703513" y="2188940"/>
            <a:ext cx="1973262" cy="2716212"/>
          </a:xfrm>
          <a:prstGeom prst="rect">
            <a:avLst/>
          </a:prstGeom>
          <a:solidFill>
            <a:srgbClr val="FAFD00"/>
          </a:solidFill>
          <a:ln w="12700">
            <a:noFill/>
            <a:miter lim="800000"/>
            <a:headEnd/>
            <a:tailEnd/>
          </a:ln>
        </p:spPr>
        <p:txBody>
          <a:bodyPr wrap="none" anchor="ctr"/>
          <a:lstStyle/>
          <a:p>
            <a:pPr eaLnBrk="0" hangingPunct="0"/>
            <a:endParaRPr lang="es-ES">
              <a:latin typeface="Constantia" pitchFamily="18" charset="0"/>
            </a:endParaRPr>
          </a:p>
        </p:txBody>
      </p:sp>
      <p:sp>
        <p:nvSpPr>
          <p:cNvPr id="86019" name="Rectangle 3"/>
          <p:cNvSpPr>
            <a:spLocks noChangeArrowheads="1"/>
          </p:cNvSpPr>
          <p:nvPr/>
        </p:nvSpPr>
        <p:spPr bwMode="auto">
          <a:xfrm>
            <a:off x="4687888" y="1692052"/>
            <a:ext cx="2054225" cy="3213100"/>
          </a:xfrm>
          <a:prstGeom prst="rect">
            <a:avLst/>
          </a:prstGeom>
          <a:solidFill>
            <a:srgbClr val="FCCAB6"/>
          </a:solidFill>
          <a:ln w="12700">
            <a:noFill/>
            <a:miter lim="800000"/>
            <a:headEnd/>
            <a:tailEnd/>
          </a:ln>
        </p:spPr>
        <p:txBody>
          <a:bodyPr wrap="none" anchor="ctr"/>
          <a:lstStyle/>
          <a:p>
            <a:pPr eaLnBrk="0" hangingPunct="0"/>
            <a:endParaRPr lang="es-ES">
              <a:latin typeface="Constantia" pitchFamily="18" charset="0"/>
            </a:endParaRPr>
          </a:p>
        </p:txBody>
      </p:sp>
      <p:sp>
        <p:nvSpPr>
          <p:cNvPr id="86020" name="Rectangle 4"/>
          <p:cNvSpPr>
            <a:spLocks noChangeArrowheads="1"/>
          </p:cNvSpPr>
          <p:nvPr/>
        </p:nvSpPr>
        <p:spPr bwMode="auto">
          <a:xfrm>
            <a:off x="6742113" y="1196752"/>
            <a:ext cx="1925637" cy="3708400"/>
          </a:xfrm>
          <a:prstGeom prst="rect">
            <a:avLst/>
          </a:prstGeom>
          <a:solidFill>
            <a:srgbClr val="FFA27C"/>
          </a:solidFill>
          <a:ln w="12700">
            <a:noFill/>
            <a:miter lim="800000"/>
            <a:headEnd/>
            <a:tailEnd/>
          </a:ln>
        </p:spPr>
        <p:txBody>
          <a:bodyPr wrap="none" anchor="ctr"/>
          <a:lstStyle/>
          <a:p>
            <a:pPr eaLnBrk="0" hangingPunct="0"/>
            <a:endParaRPr lang="es-ES">
              <a:latin typeface="Constantia" pitchFamily="18" charset="0"/>
            </a:endParaRPr>
          </a:p>
        </p:txBody>
      </p:sp>
      <p:sp>
        <p:nvSpPr>
          <p:cNvPr id="86021" name="Rectangle 5"/>
          <p:cNvSpPr>
            <a:spLocks noChangeArrowheads="1"/>
          </p:cNvSpPr>
          <p:nvPr/>
        </p:nvSpPr>
        <p:spPr bwMode="auto">
          <a:xfrm>
            <a:off x="914400" y="304800"/>
            <a:ext cx="8389938" cy="787400"/>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5000"/>
              </a:lnSpc>
            </a:pPr>
            <a:r>
              <a:rPr lang="en-US" sz="2800" b="1">
                <a:solidFill>
                  <a:srgbClr val="002060"/>
                </a:solidFill>
                <a:latin typeface="Constantia" pitchFamily="18" charset="0"/>
              </a:rPr>
              <a:t>Treatment of allergic rhinitis </a:t>
            </a:r>
          </a:p>
          <a:p>
            <a:pPr algn="ctr" defTabSz="784225" eaLnBrk="0" hangingPunct="0">
              <a:lnSpc>
                <a:spcPct val="85000"/>
              </a:lnSpc>
            </a:pPr>
            <a:r>
              <a:rPr lang="en-US" sz="2800" b="1">
                <a:solidFill>
                  <a:srgbClr val="002060"/>
                </a:solidFill>
                <a:latin typeface="Constantia" pitchFamily="18" charset="0"/>
              </a:rPr>
              <a:t>(ARIA)</a:t>
            </a:r>
          </a:p>
        </p:txBody>
      </p:sp>
      <p:sp>
        <p:nvSpPr>
          <p:cNvPr id="86022" name="Rectangle 6"/>
          <p:cNvSpPr>
            <a:spLocks noChangeArrowheads="1"/>
          </p:cNvSpPr>
          <p:nvPr/>
        </p:nvSpPr>
        <p:spPr bwMode="auto">
          <a:xfrm>
            <a:off x="3860800" y="5309965"/>
            <a:ext cx="4806950" cy="1017587"/>
          </a:xfrm>
          <a:prstGeom prst="rect">
            <a:avLst/>
          </a:prstGeom>
          <a:solidFill>
            <a:schemeClr val="hlink"/>
          </a:solidFill>
          <a:ln w="25400">
            <a:solidFill>
              <a:schemeClr val="bg2"/>
            </a:solidFill>
            <a:miter lim="800000"/>
            <a:headEnd/>
            <a:tailEnd/>
          </a:ln>
        </p:spPr>
        <p:txBody>
          <a:bodyPr wrap="none" anchor="ctr"/>
          <a:lstStyle/>
          <a:p>
            <a:pPr eaLnBrk="0" hangingPunct="0"/>
            <a:endParaRPr lang="es-ES">
              <a:latin typeface="Constantia" pitchFamily="18" charset="0"/>
            </a:endParaRPr>
          </a:p>
        </p:txBody>
      </p:sp>
      <p:sp>
        <p:nvSpPr>
          <p:cNvPr id="86023" name="Rectangle 7"/>
          <p:cNvSpPr>
            <a:spLocks noChangeArrowheads="1"/>
          </p:cNvSpPr>
          <p:nvPr/>
        </p:nvSpPr>
        <p:spPr bwMode="auto">
          <a:xfrm>
            <a:off x="846138" y="2646140"/>
            <a:ext cx="1846262" cy="2508250"/>
          </a:xfrm>
          <a:prstGeom prst="rect">
            <a:avLst/>
          </a:prstGeom>
          <a:solidFill>
            <a:srgbClr val="FCFEB9"/>
          </a:solidFill>
          <a:ln w="12700">
            <a:noFill/>
            <a:miter lim="800000"/>
            <a:headEnd/>
            <a:tailEnd/>
          </a:ln>
        </p:spPr>
        <p:txBody>
          <a:bodyPr wrap="none" anchor="ctr"/>
          <a:lstStyle/>
          <a:p>
            <a:pPr eaLnBrk="0" hangingPunct="0"/>
            <a:endParaRPr lang="es-ES">
              <a:latin typeface="Constantia" pitchFamily="18" charset="0"/>
            </a:endParaRPr>
          </a:p>
        </p:txBody>
      </p:sp>
      <p:sp>
        <p:nvSpPr>
          <p:cNvPr id="86024" name="Rectangle 8"/>
          <p:cNvSpPr>
            <a:spLocks noChangeArrowheads="1"/>
          </p:cNvSpPr>
          <p:nvPr/>
        </p:nvSpPr>
        <p:spPr bwMode="auto">
          <a:xfrm>
            <a:off x="1016256" y="3203352"/>
            <a:ext cx="1640963" cy="587597"/>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en-US" sz="2000" b="1" dirty="0">
                <a:solidFill>
                  <a:srgbClr val="002060"/>
                </a:solidFill>
                <a:latin typeface="Constantia" pitchFamily="18" charset="0"/>
              </a:rPr>
              <a:t>mild</a:t>
            </a:r>
          </a:p>
          <a:p>
            <a:pPr algn="ctr" defTabSz="784225" eaLnBrk="0" hangingPunct="0">
              <a:lnSpc>
                <a:spcPct val="87000"/>
              </a:lnSpc>
            </a:pPr>
            <a:r>
              <a:rPr lang="en-US" sz="2000" b="1" dirty="0">
                <a:solidFill>
                  <a:srgbClr val="002060"/>
                </a:solidFill>
                <a:latin typeface="Constantia" pitchFamily="18" charset="0"/>
              </a:rPr>
              <a:t>intermittent</a:t>
            </a:r>
          </a:p>
        </p:txBody>
      </p:sp>
      <p:sp>
        <p:nvSpPr>
          <p:cNvPr id="86025" name="Rectangle 9"/>
          <p:cNvSpPr>
            <a:spLocks noChangeArrowheads="1"/>
          </p:cNvSpPr>
          <p:nvPr/>
        </p:nvSpPr>
        <p:spPr bwMode="auto">
          <a:xfrm>
            <a:off x="5080953" y="1907952"/>
            <a:ext cx="1352231" cy="586827"/>
          </a:xfrm>
          <a:prstGeom prst="rect">
            <a:avLst/>
          </a:prstGeom>
          <a:noFill/>
          <a:ln w="12700">
            <a:noFill/>
            <a:miter lim="800000"/>
            <a:headEnd/>
            <a:tailEnd/>
          </a:ln>
        </p:spPr>
        <p:txBody>
          <a:bodyPr wrap="none" lIns="65088" tIns="25400" rIns="65088" bIns="25400">
            <a:spAutoFit/>
          </a:bodyPr>
          <a:lstStyle/>
          <a:p>
            <a:pPr algn="ctr" defTabSz="784225">
              <a:lnSpc>
                <a:spcPct val="87000"/>
              </a:lnSpc>
            </a:pPr>
            <a:r>
              <a:rPr lang="en-US" sz="2000" b="1" dirty="0">
                <a:solidFill>
                  <a:srgbClr val="002060"/>
                </a:solidFill>
                <a:latin typeface="Constantia" pitchFamily="18" charset="0"/>
              </a:rPr>
              <a:t>mild</a:t>
            </a:r>
          </a:p>
          <a:p>
            <a:pPr algn="ctr" defTabSz="784225">
              <a:lnSpc>
                <a:spcPct val="87000"/>
              </a:lnSpc>
            </a:pPr>
            <a:r>
              <a:rPr lang="en-US" sz="2000" b="1" dirty="0">
                <a:solidFill>
                  <a:srgbClr val="002060"/>
                </a:solidFill>
                <a:latin typeface="Constantia" pitchFamily="18" charset="0"/>
              </a:rPr>
              <a:t>persistent</a:t>
            </a:r>
          </a:p>
        </p:txBody>
      </p:sp>
      <p:sp>
        <p:nvSpPr>
          <p:cNvPr id="86026" name="Rectangle 10"/>
          <p:cNvSpPr>
            <a:spLocks noChangeArrowheads="1"/>
          </p:cNvSpPr>
          <p:nvPr/>
        </p:nvSpPr>
        <p:spPr bwMode="auto">
          <a:xfrm>
            <a:off x="2921255" y="2441352"/>
            <a:ext cx="1640964" cy="854593"/>
          </a:xfrm>
          <a:prstGeom prst="rect">
            <a:avLst/>
          </a:prstGeom>
          <a:noFill/>
          <a:ln w="12700">
            <a:noFill/>
            <a:miter lim="800000"/>
            <a:headEnd/>
            <a:tailEnd/>
          </a:ln>
        </p:spPr>
        <p:txBody>
          <a:bodyPr wrap="none" lIns="65088" tIns="25400" rIns="65088" bIns="25400">
            <a:spAutoFit/>
          </a:bodyPr>
          <a:lstStyle/>
          <a:p>
            <a:pPr algn="ctr" defTabSz="784225">
              <a:lnSpc>
                <a:spcPct val="87000"/>
              </a:lnSpc>
            </a:pPr>
            <a:r>
              <a:rPr lang="en-US" sz="2000" b="1" dirty="0">
                <a:solidFill>
                  <a:srgbClr val="002060"/>
                </a:solidFill>
                <a:latin typeface="Constantia" pitchFamily="18" charset="0"/>
              </a:rPr>
              <a:t>moderate</a:t>
            </a:r>
          </a:p>
          <a:p>
            <a:pPr algn="ctr" defTabSz="784225">
              <a:lnSpc>
                <a:spcPct val="87000"/>
              </a:lnSpc>
            </a:pPr>
            <a:r>
              <a:rPr lang="en-US" sz="2000" b="1" dirty="0">
                <a:solidFill>
                  <a:srgbClr val="002060"/>
                </a:solidFill>
                <a:latin typeface="Constantia" pitchFamily="18" charset="0"/>
              </a:rPr>
              <a:t>severe</a:t>
            </a:r>
          </a:p>
          <a:p>
            <a:pPr algn="ctr" defTabSz="784225">
              <a:lnSpc>
                <a:spcPct val="87000"/>
              </a:lnSpc>
            </a:pPr>
            <a:r>
              <a:rPr lang="en-US" sz="2000" b="1" dirty="0">
                <a:solidFill>
                  <a:srgbClr val="002060"/>
                </a:solidFill>
                <a:latin typeface="Constantia" pitchFamily="18" charset="0"/>
              </a:rPr>
              <a:t>intermittent</a:t>
            </a:r>
          </a:p>
        </p:txBody>
      </p:sp>
      <p:sp>
        <p:nvSpPr>
          <p:cNvPr id="86027" name="Rectangle 11"/>
          <p:cNvSpPr>
            <a:spLocks noChangeArrowheads="1"/>
          </p:cNvSpPr>
          <p:nvPr/>
        </p:nvSpPr>
        <p:spPr bwMode="auto">
          <a:xfrm>
            <a:off x="7062153" y="1526952"/>
            <a:ext cx="1352231" cy="854593"/>
          </a:xfrm>
          <a:prstGeom prst="rect">
            <a:avLst/>
          </a:prstGeom>
          <a:noFill/>
          <a:ln w="12700">
            <a:noFill/>
            <a:miter lim="800000"/>
            <a:headEnd/>
            <a:tailEnd/>
          </a:ln>
        </p:spPr>
        <p:txBody>
          <a:bodyPr wrap="none" lIns="65088" tIns="25400" rIns="65088" bIns="25400">
            <a:spAutoFit/>
          </a:bodyPr>
          <a:lstStyle/>
          <a:p>
            <a:pPr algn="ctr" defTabSz="784225">
              <a:lnSpc>
                <a:spcPct val="87000"/>
              </a:lnSpc>
            </a:pPr>
            <a:r>
              <a:rPr lang="en-US" sz="2000" b="1" dirty="0">
                <a:solidFill>
                  <a:srgbClr val="002060"/>
                </a:solidFill>
                <a:latin typeface="Constantia" pitchFamily="18" charset="0"/>
              </a:rPr>
              <a:t>moderate</a:t>
            </a:r>
          </a:p>
          <a:p>
            <a:pPr algn="ctr" defTabSz="784225">
              <a:lnSpc>
                <a:spcPct val="87000"/>
              </a:lnSpc>
            </a:pPr>
            <a:r>
              <a:rPr lang="en-US" sz="2000" b="1" dirty="0">
                <a:solidFill>
                  <a:srgbClr val="002060"/>
                </a:solidFill>
                <a:latin typeface="Constantia" pitchFamily="18" charset="0"/>
              </a:rPr>
              <a:t>severe</a:t>
            </a:r>
          </a:p>
          <a:p>
            <a:pPr algn="ctr" defTabSz="784225">
              <a:lnSpc>
                <a:spcPct val="87000"/>
              </a:lnSpc>
            </a:pPr>
            <a:r>
              <a:rPr lang="en-US" sz="2000" b="1" dirty="0">
                <a:solidFill>
                  <a:srgbClr val="002060"/>
                </a:solidFill>
                <a:latin typeface="Constantia" pitchFamily="18" charset="0"/>
              </a:rPr>
              <a:t>persistent</a:t>
            </a:r>
          </a:p>
        </p:txBody>
      </p:sp>
      <p:sp>
        <p:nvSpPr>
          <p:cNvPr id="86028" name="Rectangle 12"/>
          <p:cNvSpPr>
            <a:spLocks noChangeArrowheads="1"/>
          </p:cNvSpPr>
          <p:nvPr/>
        </p:nvSpPr>
        <p:spPr bwMode="auto">
          <a:xfrm>
            <a:off x="835025" y="5232177"/>
            <a:ext cx="7821613" cy="523875"/>
          </a:xfrm>
          <a:prstGeom prst="rect">
            <a:avLst/>
          </a:prstGeom>
          <a:solidFill>
            <a:schemeClr val="folHlink"/>
          </a:solidFill>
          <a:ln w="25400">
            <a:solidFill>
              <a:schemeClr val="bg2"/>
            </a:solidFill>
            <a:miter lim="800000"/>
            <a:headEnd/>
            <a:tailEnd/>
          </a:ln>
        </p:spPr>
        <p:txBody>
          <a:bodyPr wrap="none" anchor="ctr"/>
          <a:lstStyle/>
          <a:p>
            <a:pPr eaLnBrk="0" hangingPunct="0"/>
            <a:endParaRPr lang="es-ES">
              <a:latin typeface="Constantia" pitchFamily="18" charset="0"/>
            </a:endParaRPr>
          </a:p>
        </p:txBody>
      </p:sp>
      <p:sp>
        <p:nvSpPr>
          <p:cNvPr id="86029" name="Rectangle 13"/>
          <p:cNvSpPr>
            <a:spLocks noChangeArrowheads="1"/>
          </p:cNvSpPr>
          <p:nvPr/>
        </p:nvSpPr>
        <p:spPr bwMode="auto">
          <a:xfrm>
            <a:off x="2426793" y="5336952"/>
            <a:ext cx="4218976" cy="346762"/>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en-US" sz="2200" b="1" dirty="0">
                <a:solidFill>
                  <a:srgbClr val="002060"/>
                </a:solidFill>
                <a:latin typeface="Constantia" pitchFamily="18" charset="0"/>
              </a:rPr>
              <a:t>allergen and irritant avoidance</a:t>
            </a:r>
          </a:p>
        </p:txBody>
      </p:sp>
      <p:sp>
        <p:nvSpPr>
          <p:cNvPr id="86030" name="Rectangle 14"/>
          <p:cNvSpPr>
            <a:spLocks noChangeArrowheads="1"/>
          </p:cNvSpPr>
          <p:nvPr/>
        </p:nvSpPr>
        <p:spPr bwMode="auto">
          <a:xfrm>
            <a:off x="4728885" y="5870352"/>
            <a:ext cx="3208892" cy="386003"/>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en-US" sz="2500" b="1" dirty="0">
                <a:solidFill>
                  <a:schemeClr val="bg1"/>
                </a:solidFill>
              </a:rPr>
              <a:t>      </a:t>
            </a:r>
            <a:r>
              <a:rPr lang="en-US" sz="2200" b="1" dirty="0">
                <a:solidFill>
                  <a:schemeClr val="bg1"/>
                </a:solidFill>
                <a:latin typeface="Constantia" pitchFamily="18" charset="0"/>
              </a:rPr>
              <a:t>immunotherapy</a:t>
            </a:r>
            <a:r>
              <a:rPr lang="en-US" sz="2000" b="1" dirty="0">
                <a:solidFill>
                  <a:schemeClr val="bg1"/>
                </a:solidFill>
                <a:latin typeface="Constantia" pitchFamily="18" charset="0"/>
              </a:rPr>
              <a:t>   </a:t>
            </a:r>
            <a:r>
              <a:rPr lang="en-US" sz="2500" b="1" dirty="0">
                <a:solidFill>
                  <a:schemeClr val="bg1"/>
                </a:solidFill>
              </a:rPr>
              <a:t>   </a:t>
            </a:r>
          </a:p>
        </p:txBody>
      </p:sp>
      <p:sp>
        <p:nvSpPr>
          <p:cNvPr id="86031" name="Rectangle 15"/>
          <p:cNvSpPr>
            <a:spLocks noChangeArrowheads="1"/>
          </p:cNvSpPr>
          <p:nvPr/>
        </p:nvSpPr>
        <p:spPr bwMode="auto">
          <a:xfrm>
            <a:off x="835025" y="4840065"/>
            <a:ext cx="7845425" cy="444500"/>
          </a:xfrm>
          <a:prstGeom prst="rect">
            <a:avLst/>
          </a:prstGeom>
          <a:solidFill>
            <a:srgbClr val="C1CEFF"/>
          </a:solidFill>
          <a:ln w="25400">
            <a:solidFill>
              <a:schemeClr val="bg2"/>
            </a:solidFill>
            <a:miter lim="800000"/>
            <a:headEnd/>
            <a:tailEnd/>
          </a:ln>
        </p:spPr>
        <p:txBody>
          <a:bodyPr wrap="none" anchor="ctr"/>
          <a:lstStyle/>
          <a:p>
            <a:pPr eaLnBrk="0" hangingPunct="0"/>
            <a:endParaRPr lang="es-ES">
              <a:latin typeface="Constantia" pitchFamily="18" charset="0"/>
            </a:endParaRPr>
          </a:p>
        </p:txBody>
      </p:sp>
      <p:sp>
        <p:nvSpPr>
          <p:cNvPr id="86032" name="Rectangle 16"/>
          <p:cNvSpPr>
            <a:spLocks noChangeArrowheads="1"/>
          </p:cNvSpPr>
          <p:nvPr/>
        </p:nvSpPr>
        <p:spPr bwMode="auto">
          <a:xfrm>
            <a:off x="2709863" y="3965352"/>
            <a:ext cx="5964237" cy="366713"/>
          </a:xfrm>
          <a:prstGeom prst="rect">
            <a:avLst/>
          </a:prstGeom>
          <a:solidFill>
            <a:srgbClr val="C1CEFF"/>
          </a:solidFill>
          <a:ln w="25400">
            <a:solidFill>
              <a:schemeClr val="bg2"/>
            </a:solidFill>
            <a:miter lim="800000"/>
            <a:headEnd/>
            <a:tailEnd/>
          </a:ln>
        </p:spPr>
        <p:txBody>
          <a:bodyPr wrap="none" anchor="ctr"/>
          <a:lstStyle/>
          <a:p>
            <a:pPr eaLnBrk="0" hangingPunct="0"/>
            <a:endParaRPr lang="es-ES">
              <a:latin typeface="Constantia" pitchFamily="18" charset="0"/>
            </a:endParaRPr>
          </a:p>
        </p:txBody>
      </p:sp>
      <p:sp>
        <p:nvSpPr>
          <p:cNvPr id="86033" name="Rectangle 17"/>
          <p:cNvSpPr>
            <a:spLocks noChangeArrowheads="1"/>
          </p:cNvSpPr>
          <p:nvPr/>
        </p:nvSpPr>
        <p:spPr bwMode="auto">
          <a:xfrm>
            <a:off x="835025" y="4370165"/>
            <a:ext cx="7845425" cy="444500"/>
          </a:xfrm>
          <a:prstGeom prst="rect">
            <a:avLst/>
          </a:prstGeom>
          <a:solidFill>
            <a:srgbClr val="C1CEFF"/>
          </a:solidFill>
          <a:ln w="25400">
            <a:solidFill>
              <a:schemeClr val="bg2"/>
            </a:solidFill>
            <a:miter lim="800000"/>
            <a:headEnd/>
            <a:tailEnd/>
          </a:ln>
        </p:spPr>
        <p:txBody>
          <a:bodyPr wrap="none" anchor="ctr"/>
          <a:lstStyle/>
          <a:p>
            <a:pPr eaLnBrk="0" hangingPunct="0"/>
            <a:endParaRPr lang="es-ES">
              <a:latin typeface="Constantia" pitchFamily="18" charset="0"/>
            </a:endParaRPr>
          </a:p>
        </p:txBody>
      </p:sp>
      <p:sp>
        <p:nvSpPr>
          <p:cNvPr id="86034" name="Rectangle 18"/>
          <p:cNvSpPr>
            <a:spLocks noChangeArrowheads="1"/>
          </p:cNvSpPr>
          <p:nvPr/>
        </p:nvSpPr>
        <p:spPr bwMode="auto">
          <a:xfrm>
            <a:off x="838200" y="4890394"/>
            <a:ext cx="8305800" cy="339837"/>
          </a:xfrm>
          <a:prstGeom prst="rect">
            <a:avLst/>
          </a:prstGeom>
          <a:noFill/>
          <a:ln w="12700">
            <a:noFill/>
            <a:miter lim="800000"/>
            <a:headEnd/>
            <a:tailEnd/>
          </a:ln>
        </p:spPr>
        <p:txBody>
          <a:bodyPr wrap="square" lIns="65088" tIns="25400" rIns="65088" bIns="25400">
            <a:spAutoFit/>
          </a:bodyPr>
          <a:lstStyle/>
          <a:p>
            <a:pPr defTabSz="784225" eaLnBrk="0" hangingPunct="0">
              <a:lnSpc>
                <a:spcPct val="85000"/>
              </a:lnSpc>
            </a:pPr>
            <a:r>
              <a:rPr lang="en-US" sz="2200" b="1" dirty="0">
                <a:solidFill>
                  <a:srgbClr val="002060"/>
                </a:solidFill>
                <a:latin typeface="Constantia" pitchFamily="18" charset="0"/>
              </a:rPr>
              <a:t>intra-nasal decongestant  (&lt;10 days) or </a:t>
            </a:r>
            <a:r>
              <a:rPr lang="en-US" sz="2200" b="1" dirty="0" smtClean="0">
                <a:solidFill>
                  <a:srgbClr val="002060"/>
                </a:solidFill>
                <a:latin typeface="Constantia" pitchFamily="18" charset="0"/>
              </a:rPr>
              <a:t>oral decongestant</a:t>
            </a:r>
            <a:endParaRPr lang="en-US" sz="2200" dirty="0">
              <a:solidFill>
                <a:schemeClr val="bg2"/>
              </a:solidFill>
            </a:endParaRPr>
          </a:p>
        </p:txBody>
      </p:sp>
      <p:sp>
        <p:nvSpPr>
          <p:cNvPr id="86035" name="Rectangle 19"/>
          <p:cNvSpPr>
            <a:spLocks noChangeArrowheads="1"/>
          </p:cNvSpPr>
          <p:nvPr/>
        </p:nvSpPr>
        <p:spPr bwMode="auto">
          <a:xfrm>
            <a:off x="2714625" y="3585940"/>
            <a:ext cx="5965825" cy="366712"/>
          </a:xfrm>
          <a:prstGeom prst="rect">
            <a:avLst/>
          </a:prstGeom>
          <a:solidFill>
            <a:srgbClr val="C1CEFF"/>
          </a:solidFill>
          <a:ln w="25400">
            <a:solidFill>
              <a:schemeClr val="bg2"/>
            </a:solidFill>
            <a:miter lim="800000"/>
            <a:headEnd/>
            <a:tailEnd/>
          </a:ln>
        </p:spPr>
        <p:txBody>
          <a:bodyPr wrap="none" anchor="ctr"/>
          <a:lstStyle/>
          <a:p>
            <a:pPr eaLnBrk="0" hangingPunct="0"/>
            <a:endParaRPr lang="es-ES" sz="2200" dirty="0">
              <a:latin typeface="Constantia" pitchFamily="18" charset="0"/>
            </a:endParaRPr>
          </a:p>
        </p:txBody>
      </p:sp>
      <p:sp>
        <p:nvSpPr>
          <p:cNvPr id="86036" name="Rectangle 20"/>
          <p:cNvSpPr>
            <a:spLocks noChangeArrowheads="1"/>
          </p:cNvSpPr>
          <p:nvPr/>
        </p:nvSpPr>
        <p:spPr bwMode="auto">
          <a:xfrm>
            <a:off x="2032128" y="3985990"/>
            <a:ext cx="3670044" cy="367986"/>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5000"/>
              </a:lnSpc>
            </a:pPr>
            <a:r>
              <a:rPr lang="en-US" sz="2100" b="1" dirty="0">
                <a:solidFill>
                  <a:srgbClr val="002060"/>
                </a:solidFill>
              </a:rPr>
              <a:t>                   </a:t>
            </a:r>
            <a:r>
              <a:rPr lang="en-US" sz="2200" b="1" dirty="0">
                <a:solidFill>
                  <a:srgbClr val="002060"/>
                </a:solidFill>
                <a:latin typeface="Constantia" pitchFamily="18" charset="0"/>
              </a:rPr>
              <a:t>local</a:t>
            </a:r>
            <a:r>
              <a:rPr lang="en-US" b="1" dirty="0">
                <a:solidFill>
                  <a:srgbClr val="002060"/>
                </a:solidFill>
                <a:latin typeface="Constantia" pitchFamily="18" charset="0"/>
              </a:rPr>
              <a:t> </a:t>
            </a:r>
            <a:r>
              <a:rPr lang="en-US" b="1" dirty="0" err="1">
                <a:solidFill>
                  <a:srgbClr val="002060"/>
                </a:solidFill>
                <a:latin typeface="Constantia" pitchFamily="18" charset="0"/>
              </a:rPr>
              <a:t>chromone</a:t>
            </a:r>
            <a:endParaRPr lang="en-US" b="1" dirty="0">
              <a:solidFill>
                <a:srgbClr val="002060"/>
              </a:solidFill>
              <a:latin typeface="Constantia" pitchFamily="18" charset="0"/>
            </a:endParaRPr>
          </a:p>
        </p:txBody>
      </p:sp>
      <p:sp>
        <p:nvSpPr>
          <p:cNvPr id="86037" name="Rectangle 21"/>
          <p:cNvSpPr>
            <a:spLocks noChangeArrowheads="1"/>
          </p:cNvSpPr>
          <p:nvPr/>
        </p:nvSpPr>
        <p:spPr bwMode="auto">
          <a:xfrm>
            <a:off x="533400" y="3584352"/>
            <a:ext cx="6575425" cy="373063"/>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en-US" b="1" dirty="0">
                <a:solidFill>
                  <a:srgbClr val="FFC000"/>
                </a:solidFill>
                <a:latin typeface="Constantia" pitchFamily="18" charset="0"/>
              </a:rPr>
              <a:t>                         </a:t>
            </a:r>
            <a:r>
              <a:rPr lang="en-US" b="1" dirty="0">
                <a:solidFill>
                  <a:srgbClr val="002060"/>
                </a:solidFill>
                <a:latin typeface="Constantia" pitchFamily="18" charset="0"/>
              </a:rPr>
              <a:t>intra-nasal steroid</a:t>
            </a:r>
          </a:p>
        </p:txBody>
      </p:sp>
      <p:sp>
        <p:nvSpPr>
          <p:cNvPr id="86038" name="Rectangle 22"/>
          <p:cNvSpPr>
            <a:spLocks noChangeArrowheads="1"/>
          </p:cNvSpPr>
          <p:nvPr/>
        </p:nvSpPr>
        <p:spPr bwMode="auto">
          <a:xfrm>
            <a:off x="838200" y="4422552"/>
            <a:ext cx="5010668" cy="680571"/>
          </a:xfrm>
          <a:prstGeom prst="rect">
            <a:avLst/>
          </a:prstGeom>
          <a:noFill/>
          <a:ln w="12700">
            <a:noFill/>
            <a:miter lim="800000"/>
            <a:headEnd/>
            <a:tailEnd/>
          </a:ln>
        </p:spPr>
        <p:txBody>
          <a:bodyPr wrap="none" lIns="65088" tIns="25400" rIns="65088" bIns="25400">
            <a:spAutoFit/>
          </a:bodyPr>
          <a:lstStyle/>
          <a:p>
            <a:pPr defTabSz="784225" eaLnBrk="0" hangingPunct="0">
              <a:lnSpc>
                <a:spcPct val="87000"/>
              </a:lnSpc>
            </a:pPr>
            <a:r>
              <a:rPr lang="en-US" sz="2200" b="1" dirty="0">
                <a:solidFill>
                  <a:srgbClr val="002060"/>
                </a:solidFill>
                <a:latin typeface="Constantia" pitchFamily="18" charset="0"/>
              </a:rPr>
              <a:t>oral or local non-sedative H1-blocker</a:t>
            </a:r>
          </a:p>
          <a:p>
            <a:pPr defTabSz="784225" eaLnBrk="0" latinLnBrk="1" hangingPunct="0">
              <a:lnSpc>
                <a:spcPct val="87000"/>
              </a:lnSpc>
            </a:pPr>
            <a:endParaRPr lang="en-US" sz="2500" b="1" dirty="0">
              <a:solidFill>
                <a:schemeClr val="bg2"/>
              </a:solidFill>
            </a:endParaRPr>
          </a:p>
        </p:txBody>
      </p:sp>
      <p:pic>
        <p:nvPicPr>
          <p:cNvPr id="86039" name="Picture 23" descr="C:\WINNT\Profiles\Administrator\Desktop\aria.gif"/>
          <p:cNvPicPr>
            <a:picLocks noChangeAspect="1" noChangeArrowheads="1"/>
          </p:cNvPicPr>
          <p:nvPr/>
        </p:nvPicPr>
        <p:blipFill>
          <a:blip r:embed="rId3" cstate="print"/>
          <a:srcRect/>
          <a:stretch>
            <a:fillRect/>
          </a:stretch>
        </p:blipFill>
        <p:spPr bwMode="auto">
          <a:xfrm>
            <a:off x="57150" y="76200"/>
            <a:ext cx="823913" cy="1066800"/>
          </a:xfrm>
          <a:prstGeom prst="rect">
            <a:avLst/>
          </a:prstGeom>
          <a:solidFill>
            <a:schemeClr val="folHlink"/>
          </a:solidFill>
          <a:ln w="9525">
            <a:solidFill>
              <a:schemeClr val="folHlink"/>
            </a:solidFill>
            <a:miter lim="800000"/>
            <a:headEnd/>
            <a:tailEnd/>
          </a:ln>
        </p:spPr>
      </p:pic>
      <p:sp>
        <p:nvSpPr>
          <p:cNvPr id="86040" name="CasetăText 23"/>
          <p:cNvSpPr txBox="1">
            <a:spLocks noChangeArrowheads="1"/>
          </p:cNvSpPr>
          <p:nvPr/>
        </p:nvSpPr>
        <p:spPr bwMode="auto">
          <a:xfrm>
            <a:off x="5220072" y="6551766"/>
            <a:ext cx="1683474" cy="261610"/>
          </a:xfrm>
          <a:prstGeom prst="rect">
            <a:avLst/>
          </a:prstGeom>
          <a:noFill/>
          <a:ln w="9525">
            <a:noFill/>
            <a:miter lim="800000"/>
            <a:headEnd/>
            <a:tailEnd/>
          </a:ln>
        </p:spPr>
        <p:txBody>
          <a:bodyPr wrap="none">
            <a:spAutoFit/>
          </a:bodyPr>
          <a:lstStyle/>
          <a:p>
            <a:pPr eaLnBrk="0" hangingPunct="0"/>
            <a:r>
              <a:rPr lang="en-US" sz="1100" b="1" u="sng" dirty="0">
                <a:solidFill>
                  <a:schemeClr val="bg1"/>
                </a:solidFill>
                <a:latin typeface="Constantia" pitchFamily="18" charset="0"/>
                <a:hlinkClick r:id="rId4"/>
              </a:rPr>
              <a:t>http://www.whiar.org</a:t>
            </a:r>
            <a:r>
              <a:rPr lang="en-US" sz="1100" b="1" u="sng" dirty="0" smtClean="0">
                <a:solidFill>
                  <a:schemeClr val="bg1"/>
                </a:solidFill>
                <a:latin typeface="Constantia" pitchFamily="18" charset="0"/>
                <a:hlinkClick r:id="rId4"/>
              </a:rPr>
              <a:t>/</a:t>
            </a:r>
            <a:endParaRPr lang="en-US" sz="3200" dirty="0">
              <a:solidFill>
                <a:schemeClr val="bg1"/>
              </a:solidFill>
              <a:latin typeface="Constantia" pitchFamily="18" charset="0"/>
            </a:endParaRPr>
          </a:p>
        </p:txBody>
      </p:sp>
    </p:spTree>
    <p:extLst>
      <p:ext uri="{BB962C8B-B14F-4D97-AF65-F5344CB8AC3E}">
        <p14:creationId xmlns:p14="http://schemas.microsoft.com/office/powerpoint/2010/main" xmlns="" val="612566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0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0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0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0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0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60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0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0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0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0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60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60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60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6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19" grpId="0" animBg="1"/>
      <p:bldP spid="86020" grpId="0" animBg="1"/>
      <p:bldP spid="86022" grpId="0" animBg="1"/>
      <p:bldP spid="86023" grpId="0" animBg="1"/>
      <p:bldP spid="86024" grpId="0"/>
      <p:bldP spid="86025" grpId="0"/>
      <p:bldP spid="86026" grpId="0"/>
      <p:bldP spid="86027" grpId="0"/>
      <p:bldP spid="86028" grpId="0" animBg="1"/>
      <p:bldP spid="86029" grpId="0"/>
      <p:bldP spid="86030" grpId="0"/>
      <p:bldP spid="86031" grpId="0" animBg="1"/>
      <p:bldP spid="86032" grpId="0" animBg="1"/>
      <p:bldP spid="86033" grpId="0" animBg="1"/>
      <p:bldP spid="86034" grpId="0"/>
      <p:bldP spid="86035" grpId="0" animBg="1"/>
      <p:bldP spid="86036" grpId="0"/>
      <p:bldP spid="86037" grpId="0"/>
      <p:bldP spid="8603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ChangeArrowheads="1"/>
          </p:cNvSpPr>
          <p:nvPr/>
        </p:nvSpPr>
        <p:spPr bwMode="auto">
          <a:xfrm>
            <a:off x="533400" y="0"/>
            <a:ext cx="8389938" cy="787400"/>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5000"/>
              </a:lnSpc>
            </a:pPr>
            <a:r>
              <a:rPr lang="en-US" sz="2800" b="1">
                <a:solidFill>
                  <a:schemeClr val="bg1"/>
                </a:solidFill>
                <a:latin typeface="Constantia" pitchFamily="18" charset="0"/>
              </a:rPr>
              <a:t>Treatment of allergic rhinitis </a:t>
            </a:r>
          </a:p>
          <a:p>
            <a:pPr algn="ctr" defTabSz="784225" eaLnBrk="0" hangingPunct="0">
              <a:lnSpc>
                <a:spcPct val="85000"/>
              </a:lnSpc>
            </a:pPr>
            <a:r>
              <a:rPr lang="en-US" sz="2800" b="1">
                <a:solidFill>
                  <a:schemeClr val="bg1"/>
                </a:solidFill>
                <a:latin typeface="Constantia" pitchFamily="18" charset="0"/>
              </a:rPr>
              <a:t>(IPCRG) 1</a:t>
            </a:r>
          </a:p>
        </p:txBody>
      </p:sp>
      <p:graphicFrame>
        <p:nvGraphicFramePr>
          <p:cNvPr id="7" name="Tabel 6"/>
          <p:cNvGraphicFramePr>
            <a:graphicFrameLocks noGrp="1"/>
          </p:cNvGraphicFramePr>
          <p:nvPr/>
        </p:nvGraphicFramePr>
        <p:xfrm>
          <a:off x="971600" y="332656"/>
          <a:ext cx="7200800" cy="5865854"/>
        </p:xfrm>
        <a:graphic>
          <a:graphicData uri="http://schemas.openxmlformats.org/drawingml/2006/table">
            <a:tbl>
              <a:tblPr firstRow="1" bandRow="1">
                <a:tableStyleId>{5C22544A-7EE6-4342-B048-85BDC9FD1C3A}</a:tableStyleId>
              </a:tblPr>
              <a:tblGrid>
                <a:gridCol w="3600400"/>
                <a:gridCol w="3600400"/>
              </a:tblGrid>
              <a:tr h="8061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4">
                              <a:lumMod val="75000"/>
                            </a:schemeClr>
                          </a:solidFill>
                        </a:rPr>
                        <a:t>Mild intermittent AR</a:t>
                      </a:r>
                      <a:endParaRPr lang="en-US" sz="2000" dirty="0">
                        <a:solidFill>
                          <a:schemeClr val="accent4">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4">
                              <a:lumMod val="75000"/>
                            </a:schemeClr>
                          </a:solidFill>
                        </a:rPr>
                        <a:t>Mild</a:t>
                      </a:r>
                      <a:r>
                        <a:rPr lang="en-US" sz="2000" baseline="0" dirty="0" smtClean="0">
                          <a:solidFill>
                            <a:schemeClr val="accent4">
                              <a:lumMod val="75000"/>
                            </a:schemeClr>
                          </a:solidFill>
                        </a:rPr>
                        <a:t> persistent AR</a:t>
                      </a:r>
                      <a:endParaRPr lang="en-US" sz="2000" dirty="0">
                        <a:solidFill>
                          <a:schemeClr val="accent4">
                            <a:lumMod val="75000"/>
                          </a:schemeClr>
                        </a:solidFill>
                      </a:endParaRPr>
                    </a:p>
                  </a:txBody>
                  <a:tcPr/>
                </a:tc>
              </a:tr>
              <a:tr h="5059680">
                <a:tc>
                  <a:txBody>
                    <a:bodyPr/>
                    <a:lstStyle/>
                    <a:p>
                      <a:pPr marL="273050" indent="-273050" algn="l">
                        <a:buFont typeface="Arial" pitchFamily="34" charset="0"/>
                        <a:buChar char="•"/>
                      </a:pPr>
                      <a:r>
                        <a:rPr lang="en-US" sz="2000" dirty="0" smtClean="0">
                          <a:solidFill>
                            <a:schemeClr val="tx1"/>
                          </a:solidFill>
                        </a:rPr>
                        <a:t>oral or intra-nasal antiH1</a:t>
                      </a:r>
                    </a:p>
                    <a:p>
                      <a:pPr algn="l">
                        <a:buFont typeface="Courier New" pitchFamily="49" charset="0"/>
                        <a:buNone/>
                      </a:pPr>
                      <a:endParaRPr lang="en-US" sz="1600" dirty="0" smtClean="0">
                        <a:solidFill>
                          <a:schemeClr val="tx1"/>
                        </a:solidFill>
                      </a:endParaRPr>
                    </a:p>
                    <a:p>
                      <a:pPr algn="l">
                        <a:buFont typeface="Courier New" pitchFamily="49" charset="0"/>
                        <a:buNone/>
                      </a:pPr>
                      <a:r>
                        <a:rPr lang="en-US" sz="1600" dirty="0" smtClean="0">
                          <a:solidFill>
                            <a:schemeClr val="tx1"/>
                          </a:solidFill>
                        </a:rPr>
                        <a:t>            and/or</a:t>
                      </a:r>
                      <a:r>
                        <a:rPr lang="en-US" sz="2000" dirty="0" smtClean="0">
                          <a:solidFill>
                            <a:schemeClr val="tx1"/>
                          </a:solidFill>
                        </a:rPr>
                        <a:t> </a:t>
                      </a:r>
                    </a:p>
                    <a:p>
                      <a:pPr algn="l">
                        <a:buFont typeface="Courier New" pitchFamily="49" charset="0"/>
                        <a:buNone/>
                      </a:pPr>
                      <a:endParaRPr lang="en-US" sz="2000" dirty="0" smtClean="0">
                        <a:solidFill>
                          <a:schemeClr val="tx1"/>
                        </a:solidFill>
                      </a:endParaRPr>
                    </a:p>
                    <a:p>
                      <a:pPr marL="273050" indent="-273050" algn="l">
                        <a:buFont typeface="Arial" pitchFamily="34" charset="0"/>
                        <a:buChar char="•"/>
                      </a:pPr>
                      <a:r>
                        <a:rPr lang="en-US" sz="2000" kern="1200" dirty="0" smtClean="0">
                          <a:solidFill>
                            <a:schemeClr val="tx1"/>
                          </a:solidFill>
                          <a:latin typeface="+mn-lt"/>
                          <a:ea typeface="+mn-ea"/>
                          <a:cs typeface="+mn-cs"/>
                        </a:rPr>
                        <a:t>decongestives IF severe obstruction</a:t>
                      </a:r>
                    </a:p>
                    <a:p>
                      <a:pPr algn="l">
                        <a:buFont typeface="Courier New" pitchFamily="49" charset="0"/>
                        <a:buNone/>
                      </a:pPr>
                      <a:endParaRPr lang="en-US" sz="1600" dirty="0" smtClean="0">
                        <a:solidFill>
                          <a:schemeClr val="tx1"/>
                        </a:solidFill>
                      </a:endParaRPr>
                    </a:p>
                    <a:p>
                      <a:pPr algn="l">
                        <a:buFont typeface="Courier New" pitchFamily="49" charset="0"/>
                        <a:buNone/>
                      </a:pPr>
                      <a:r>
                        <a:rPr lang="en-US" sz="1600" dirty="0" smtClean="0">
                          <a:solidFill>
                            <a:schemeClr val="tx1"/>
                          </a:solidFill>
                        </a:rPr>
                        <a:t>             and/or</a:t>
                      </a:r>
                    </a:p>
                    <a:p>
                      <a:pPr algn="l">
                        <a:buFont typeface="Courier New" pitchFamily="49" charset="0"/>
                        <a:buNone/>
                      </a:pPr>
                      <a:endParaRPr lang="en-US" sz="2000" dirty="0" smtClean="0">
                        <a:solidFill>
                          <a:schemeClr val="tx1"/>
                        </a:solidFill>
                      </a:endParaRPr>
                    </a:p>
                    <a:p>
                      <a:pPr marL="273050" indent="-273050" algn="l">
                        <a:buFont typeface="Arial" pitchFamily="34" charset="0"/>
                        <a:buChar char="•"/>
                      </a:pPr>
                      <a:r>
                        <a:rPr lang="en-US" sz="2000" dirty="0" smtClean="0">
                          <a:solidFill>
                            <a:schemeClr val="tx1"/>
                          </a:solidFill>
                        </a:rPr>
                        <a:t>saline</a:t>
                      </a:r>
                      <a:r>
                        <a:rPr lang="en-US" sz="2000" baseline="0" dirty="0" smtClean="0">
                          <a:solidFill>
                            <a:schemeClr val="tx1"/>
                          </a:solidFill>
                        </a:rPr>
                        <a:t> </a:t>
                      </a:r>
                      <a:r>
                        <a:rPr lang="en-US" sz="2000" baseline="0" dirty="0" err="1" smtClean="0">
                          <a:solidFill>
                            <a:schemeClr val="tx1"/>
                          </a:solidFill>
                        </a:rPr>
                        <a:t>lavage</a:t>
                      </a:r>
                      <a:endParaRPr lang="en-US" sz="1800" dirty="0" smtClean="0">
                        <a:solidFill>
                          <a:schemeClr val="tx1"/>
                        </a:solidFill>
                      </a:endParaRPr>
                    </a:p>
                    <a:p>
                      <a:endParaRPr lang="en-US" dirty="0"/>
                    </a:p>
                  </a:txBody>
                  <a:tcPr/>
                </a:tc>
                <a:tc>
                  <a:txBody>
                    <a:bodyPr/>
                    <a:lstStyle/>
                    <a:p>
                      <a:pPr marL="273050" indent="-273050" algn="l" defTabSz="914400" rtl="0" eaLnBrk="1" latinLnBrk="0" hangingPunct="1">
                        <a:buFont typeface="Arial" pitchFamily="34" charset="0"/>
                        <a:buChar char="•"/>
                      </a:pPr>
                      <a:r>
                        <a:rPr lang="en-US" sz="2000" kern="1200" dirty="0" smtClean="0">
                          <a:solidFill>
                            <a:schemeClr val="tx1"/>
                          </a:solidFill>
                          <a:latin typeface="+mn-lt"/>
                          <a:ea typeface="+mn-ea"/>
                          <a:cs typeface="+mn-cs"/>
                        </a:rPr>
                        <a:t>oral or intra-nasal antiH1</a:t>
                      </a:r>
                    </a:p>
                    <a:p>
                      <a:pPr algn="l">
                        <a:buFont typeface="Courier New" pitchFamily="49" charset="0"/>
                        <a:buNone/>
                      </a:pPr>
                      <a:endParaRPr lang="en-US" sz="1400" baseline="0" dirty="0" smtClean="0">
                        <a:solidFill>
                          <a:schemeClr val="tx1"/>
                        </a:solidFill>
                      </a:endParaRPr>
                    </a:p>
                    <a:p>
                      <a:pPr algn="l">
                        <a:buFont typeface="Courier New" pitchFamily="49" charset="0"/>
                        <a:buNone/>
                      </a:pPr>
                      <a:r>
                        <a:rPr lang="en-US" sz="1600" kern="1200" dirty="0" smtClean="0">
                          <a:solidFill>
                            <a:schemeClr val="tx1"/>
                          </a:solidFill>
                          <a:latin typeface="+mn-lt"/>
                          <a:ea typeface="+mn-ea"/>
                          <a:cs typeface="+mn-cs"/>
                        </a:rPr>
                        <a:t>            and/or</a:t>
                      </a:r>
                    </a:p>
                    <a:p>
                      <a:pPr algn="l">
                        <a:buFont typeface="Courier New" pitchFamily="49" charset="0"/>
                        <a:buNone/>
                      </a:pPr>
                      <a:endParaRPr lang="en-US" sz="1400" baseline="0" dirty="0" smtClean="0">
                        <a:solidFill>
                          <a:schemeClr val="tx1"/>
                        </a:solidFill>
                      </a:endParaRPr>
                    </a:p>
                    <a:p>
                      <a:pPr marL="273050" indent="-273050" algn="l" defTabSz="914400" rtl="0" eaLnBrk="1" latinLnBrk="0" hangingPunct="1">
                        <a:buFont typeface="Arial" pitchFamily="34" charset="0"/>
                        <a:buChar char="•"/>
                      </a:pPr>
                      <a:r>
                        <a:rPr lang="en-US" sz="2000" kern="1200" dirty="0" smtClean="0">
                          <a:solidFill>
                            <a:schemeClr val="tx1"/>
                          </a:solidFill>
                          <a:latin typeface="+mn-lt"/>
                          <a:ea typeface="+mn-ea"/>
                          <a:cs typeface="+mn-cs"/>
                        </a:rPr>
                        <a:t>decongestives IF severe obstruction</a:t>
                      </a:r>
                    </a:p>
                    <a:p>
                      <a:pPr algn="l">
                        <a:buFont typeface="Courier New" pitchFamily="49" charset="0"/>
                        <a:buNone/>
                      </a:pPr>
                      <a:endParaRPr lang="en-US" sz="1800" dirty="0" smtClean="0">
                        <a:solidFill>
                          <a:schemeClr val="tx1"/>
                        </a:solidFill>
                      </a:endParaRPr>
                    </a:p>
                    <a:p>
                      <a:pPr marL="0" algn="l" defTabSz="914400" rtl="0" eaLnBrk="1" latinLnBrk="0" hangingPunct="1">
                        <a:buFont typeface="Courier New" pitchFamily="49" charset="0"/>
                        <a:buNone/>
                      </a:pPr>
                      <a:r>
                        <a:rPr lang="en-US" sz="1600" kern="1200" dirty="0" smtClean="0">
                          <a:solidFill>
                            <a:schemeClr val="tx1"/>
                          </a:solidFill>
                          <a:latin typeface="+mn-lt"/>
                          <a:ea typeface="+mn-ea"/>
                          <a:cs typeface="+mn-cs"/>
                        </a:rPr>
                        <a:t>            and/or</a:t>
                      </a:r>
                    </a:p>
                    <a:p>
                      <a:pPr algn="l">
                        <a:buFont typeface="Courier New" pitchFamily="49" charset="0"/>
                        <a:buNone/>
                      </a:pPr>
                      <a:endParaRPr lang="en-US" sz="1800" dirty="0" smtClean="0">
                        <a:solidFill>
                          <a:schemeClr val="tx1"/>
                        </a:solidFill>
                      </a:endParaRPr>
                    </a:p>
                    <a:p>
                      <a:pPr marL="273050" indent="-273050" algn="l" defTabSz="914400" rtl="0" eaLnBrk="1" latinLnBrk="0" hangingPunct="1">
                        <a:buFont typeface="Arial" pitchFamily="34" charset="0"/>
                        <a:buChar char="•"/>
                      </a:pPr>
                      <a:r>
                        <a:rPr lang="en-US" sz="2000" kern="1200" dirty="0" smtClean="0">
                          <a:solidFill>
                            <a:schemeClr val="tx1"/>
                          </a:solidFill>
                          <a:latin typeface="+mn-lt"/>
                          <a:ea typeface="+mn-ea"/>
                          <a:cs typeface="+mn-cs"/>
                        </a:rPr>
                        <a:t>saline </a:t>
                      </a:r>
                      <a:r>
                        <a:rPr lang="en-US" sz="2000" kern="1200" dirty="0" err="1" smtClean="0">
                          <a:solidFill>
                            <a:schemeClr val="tx1"/>
                          </a:solidFill>
                          <a:latin typeface="+mn-lt"/>
                          <a:ea typeface="+mn-ea"/>
                          <a:cs typeface="+mn-cs"/>
                        </a:rPr>
                        <a:t>lavage</a:t>
                      </a:r>
                      <a:endParaRPr lang="en-US" sz="2000" kern="1200" dirty="0" smtClean="0">
                        <a:solidFill>
                          <a:schemeClr val="tx1"/>
                        </a:solidFill>
                        <a:latin typeface="+mn-lt"/>
                        <a:ea typeface="+mn-ea"/>
                        <a:cs typeface="+mn-cs"/>
                      </a:endParaRPr>
                    </a:p>
                    <a:p>
                      <a:pPr algn="l">
                        <a:buFont typeface="Courier New" pitchFamily="49" charset="0"/>
                        <a:buNone/>
                      </a:pPr>
                      <a:endParaRPr lang="en-US" sz="1400" dirty="0" smtClean="0">
                        <a:solidFill>
                          <a:schemeClr val="tx1"/>
                        </a:solidFill>
                      </a:endParaRPr>
                    </a:p>
                    <a:p>
                      <a:pPr marL="0" algn="l" defTabSz="914400" rtl="0" eaLnBrk="1" latinLnBrk="0" hangingPunct="1">
                        <a:buFont typeface="Courier New" pitchFamily="49" charset="0"/>
                        <a:buNone/>
                      </a:pPr>
                      <a:r>
                        <a:rPr lang="en-US" sz="1600" kern="1200" dirty="0" smtClean="0">
                          <a:solidFill>
                            <a:schemeClr val="tx1"/>
                          </a:solidFill>
                          <a:latin typeface="+mn-lt"/>
                          <a:ea typeface="+mn-ea"/>
                          <a:cs typeface="+mn-cs"/>
                        </a:rPr>
                        <a:t>               or</a:t>
                      </a:r>
                    </a:p>
                    <a:p>
                      <a:pPr algn="l">
                        <a:buFont typeface="Courier New" pitchFamily="49" charset="0"/>
                        <a:buNone/>
                      </a:pPr>
                      <a:endParaRPr lang="en-US" sz="1800" dirty="0" smtClean="0">
                        <a:solidFill>
                          <a:schemeClr val="tx1"/>
                        </a:solidFill>
                      </a:endParaRPr>
                    </a:p>
                    <a:p>
                      <a:pPr marL="273050" indent="-273050" algn="l" defTabSz="914400" rtl="0" eaLnBrk="1" latinLnBrk="0" hangingPunct="1">
                        <a:buFont typeface="Arial" pitchFamily="34" charset="0"/>
                        <a:buChar char="•"/>
                      </a:pPr>
                      <a:r>
                        <a:rPr lang="en-US" sz="2000" kern="1200" dirty="0" smtClean="0">
                          <a:solidFill>
                            <a:schemeClr val="tx1"/>
                          </a:solidFill>
                          <a:latin typeface="+mn-lt"/>
                          <a:ea typeface="+mn-ea"/>
                          <a:cs typeface="+mn-cs"/>
                        </a:rPr>
                        <a:t>intra-nasal steroids/ </a:t>
                      </a:r>
                      <a:r>
                        <a:rPr lang="en-US" sz="2000" kern="1200" dirty="0" err="1" smtClean="0">
                          <a:solidFill>
                            <a:schemeClr val="tx1"/>
                          </a:solidFill>
                          <a:latin typeface="+mn-lt"/>
                          <a:ea typeface="+mn-ea"/>
                          <a:cs typeface="+mn-cs"/>
                        </a:rPr>
                        <a:t>antileucotriens</a:t>
                      </a:r>
                      <a:r>
                        <a:rPr lang="en-US" sz="2000" kern="1200" dirty="0" smtClean="0">
                          <a:solidFill>
                            <a:schemeClr val="tx1"/>
                          </a:solidFill>
                          <a:latin typeface="+mn-lt"/>
                          <a:ea typeface="+mn-ea"/>
                          <a:cs typeface="+mn-cs"/>
                        </a:rPr>
                        <a:t>/</a:t>
                      </a:r>
                      <a:r>
                        <a:rPr lang="en-US" sz="2000" kern="1200" dirty="0" err="1" smtClean="0">
                          <a:solidFill>
                            <a:schemeClr val="tx1"/>
                          </a:solidFill>
                          <a:latin typeface="+mn-lt"/>
                          <a:ea typeface="+mn-ea"/>
                          <a:cs typeface="+mn-cs"/>
                        </a:rPr>
                        <a:t>chromons</a:t>
                      </a:r>
                      <a:r>
                        <a:rPr lang="en-US" sz="2000" kern="1200" dirty="0" smtClean="0">
                          <a:solidFill>
                            <a:schemeClr val="tx1"/>
                          </a:solidFill>
                          <a:latin typeface="+mn-lt"/>
                          <a:ea typeface="+mn-ea"/>
                          <a:cs typeface="+mn-cs"/>
                        </a:rPr>
                        <a:t> </a:t>
                      </a:r>
                    </a:p>
                    <a:p>
                      <a:pPr algn="l"/>
                      <a:endParaRPr lang="en-US" dirty="0"/>
                    </a:p>
                  </a:txBody>
                  <a:tcPr/>
                </a:tc>
              </a:tr>
            </a:tbl>
          </a:graphicData>
        </a:graphic>
      </p:graphicFrame>
    </p:spTree>
    <p:extLst>
      <p:ext uri="{BB962C8B-B14F-4D97-AF65-F5344CB8AC3E}">
        <p14:creationId xmlns:p14="http://schemas.microsoft.com/office/powerpoint/2010/main" xmlns="" val="13970393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ChangeArrowheads="1"/>
          </p:cNvSpPr>
          <p:nvPr/>
        </p:nvSpPr>
        <p:spPr bwMode="auto">
          <a:xfrm>
            <a:off x="457200" y="0"/>
            <a:ext cx="8389938" cy="787400"/>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5000"/>
              </a:lnSpc>
            </a:pPr>
            <a:r>
              <a:rPr lang="en-US" sz="2800" b="1">
                <a:solidFill>
                  <a:schemeClr val="bg1"/>
                </a:solidFill>
                <a:latin typeface="Constantia" pitchFamily="18" charset="0"/>
              </a:rPr>
              <a:t>Treatment of allergic rhinitis </a:t>
            </a:r>
          </a:p>
          <a:p>
            <a:pPr algn="ctr" defTabSz="784225" eaLnBrk="0" hangingPunct="0">
              <a:lnSpc>
                <a:spcPct val="85000"/>
              </a:lnSpc>
            </a:pPr>
            <a:r>
              <a:rPr lang="en-US" sz="2800" b="1">
                <a:solidFill>
                  <a:schemeClr val="bg1"/>
                </a:solidFill>
                <a:latin typeface="Constantia" pitchFamily="18" charset="0"/>
              </a:rPr>
              <a:t>(IPCRG) 2</a:t>
            </a:r>
          </a:p>
        </p:txBody>
      </p:sp>
      <p:graphicFrame>
        <p:nvGraphicFramePr>
          <p:cNvPr id="5" name="Tabel 4"/>
          <p:cNvGraphicFramePr>
            <a:graphicFrameLocks noGrp="1"/>
          </p:cNvGraphicFramePr>
          <p:nvPr/>
        </p:nvGraphicFramePr>
        <p:xfrm>
          <a:off x="1475656" y="332656"/>
          <a:ext cx="6096000" cy="5913120"/>
        </p:xfrm>
        <a:graphic>
          <a:graphicData uri="http://schemas.openxmlformats.org/drawingml/2006/table">
            <a:tbl>
              <a:tblPr firstRow="1" bandRow="1">
                <a:tableStyleId>{5C22544A-7EE6-4342-B048-85BDC9FD1C3A}</a:tableStyleId>
              </a:tblPr>
              <a:tblGrid>
                <a:gridCol w="3048000"/>
                <a:gridCol w="3048000"/>
              </a:tblGrid>
              <a:tr h="9676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4">
                              <a:lumMod val="75000"/>
                            </a:schemeClr>
                          </a:solidFill>
                        </a:rPr>
                        <a:t>Moderate-severe intermittent AR</a:t>
                      </a:r>
                    </a:p>
                    <a:p>
                      <a:endParaRPr lang="en-US" sz="2000" dirty="0">
                        <a:solidFill>
                          <a:schemeClr val="accent4">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4">
                              <a:lumMod val="75000"/>
                            </a:schemeClr>
                          </a:solidFill>
                        </a:rPr>
                        <a:t>Moderate-severe persistent AR</a:t>
                      </a:r>
                      <a:endParaRPr lang="en-US" sz="2000" dirty="0">
                        <a:solidFill>
                          <a:schemeClr val="accent4">
                            <a:lumMod val="75000"/>
                          </a:schemeClr>
                        </a:solidFill>
                      </a:endParaRPr>
                    </a:p>
                  </a:txBody>
                  <a:tcPr/>
                </a:tc>
              </a:tr>
              <a:tr h="4720978">
                <a:tc>
                  <a:txBody>
                    <a:bodyPr/>
                    <a:lstStyle/>
                    <a:p>
                      <a:pPr marL="177800" indent="-177800" algn="l">
                        <a:buFont typeface="Arial" pitchFamily="34" charset="0"/>
                        <a:buChar char="•"/>
                      </a:pPr>
                      <a:r>
                        <a:rPr lang="en-US" sz="2000" baseline="0" dirty="0" smtClean="0">
                          <a:solidFill>
                            <a:schemeClr val="tx1"/>
                          </a:solidFill>
                        </a:rPr>
                        <a:t>oral or intra-nasal antiH1</a:t>
                      </a:r>
                    </a:p>
                    <a:p>
                      <a:pPr algn="l">
                        <a:buFont typeface="Courier New" pitchFamily="49" charset="0"/>
                        <a:buChar char="o"/>
                      </a:pPr>
                      <a:endParaRPr lang="en-US" sz="1600" baseline="0" dirty="0" smtClean="0">
                        <a:solidFill>
                          <a:schemeClr val="tx1"/>
                        </a:solidFill>
                      </a:endParaRPr>
                    </a:p>
                    <a:p>
                      <a:pPr algn="l">
                        <a:buFont typeface="Courier New" pitchFamily="49" charset="0"/>
                        <a:buNone/>
                      </a:pPr>
                      <a:r>
                        <a:rPr lang="en-US" sz="1600" baseline="0" dirty="0" smtClean="0">
                          <a:solidFill>
                            <a:schemeClr val="tx1"/>
                          </a:solidFill>
                        </a:rPr>
                        <a:t>            and/or</a:t>
                      </a:r>
                    </a:p>
                    <a:p>
                      <a:pPr algn="l">
                        <a:buFont typeface="Courier New" pitchFamily="49" charset="0"/>
                        <a:buNone/>
                      </a:pPr>
                      <a:endParaRPr lang="en-US" sz="1600" baseline="0" dirty="0" smtClean="0">
                        <a:solidFill>
                          <a:schemeClr val="tx1"/>
                        </a:solidFill>
                      </a:endParaRPr>
                    </a:p>
                    <a:p>
                      <a:pPr marL="177800" indent="-177800" algn="l" defTabSz="914400" rtl="0" eaLnBrk="1" latinLnBrk="0" hangingPunct="1">
                        <a:buFont typeface="Arial" pitchFamily="34" charset="0"/>
                        <a:buChar char="•"/>
                      </a:pPr>
                      <a:r>
                        <a:rPr lang="en-US" sz="2000" kern="1200" baseline="0" dirty="0" smtClean="0">
                          <a:solidFill>
                            <a:schemeClr val="tx1"/>
                          </a:solidFill>
                          <a:latin typeface="+mn-lt"/>
                          <a:ea typeface="+mn-ea"/>
                          <a:cs typeface="+mn-cs"/>
                        </a:rPr>
                        <a:t>decongestives IF severe obstruction</a:t>
                      </a:r>
                    </a:p>
                    <a:p>
                      <a:pPr algn="l">
                        <a:buFont typeface="Courier New" pitchFamily="49" charset="0"/>
                        <a:buNone/>
                      </a:pPr>
                      <a:endParaRPr lang="en-US" sz="2000" dirty="0" smtClean="0">
                        <a:solidFill>
                          <a:schemeClr val="tx1"/>
                        </a:solidFill>
                      </a:endParaRPr>
                    </a:p>
                    <a:p>
                      <a:pPr algn="l">
                        <a:buFont typeface="Courier New" pitchFamily="49" charset="0"/>
                        <a:buNone/>
                      </a:pPr>
                      <a:r>
                        <a:rPr lang="en-US" sz="1600" dirty="0" smtClean="0">
                          <a:solidFill>
                            <a:schemeClr val="tx1"/>
                          </a:solidFill>
                        </a:rPr>
                        <a:t>            and/or</a:t>
                      </a:r>
                    </a:p>
                    <a:p>
                      <a:pPr algn="l">
                        <a:buFont typeface="Courier New" pitchFamily="49" charset="0"/>
                        <a:buNone/>
                      </a:pPr>
                      <a:endParaRPr lang="en-US" sz="2000" dirty="0" smtClean="0">
                        <a:solidFill>
                          <a:schemeClr val="tx1"/>
                        </a:solidFill>
                      </a:endParaRPr>
                    </a:p>
                    <a:p>
                      <a:pPr marL="177800" indent="-177800" algn="l" defTabSz="914400" rtl="0" eaLnBrk="1" latinLnBrk="0" hangingPunct="1">
                        <a:buFont typeface="Arial" pitchFamily="34" charset="0"/>
                        <a:buChar char="•"/>
                      </a:pPr>
                      <a:r>
                        <a:rPr lang="en-US" sz="2000" kern="1200" baseline="0" dirty="0" smtClean="0">
                          <a:solidFill>
                            <a:schemeClr val="tx1"/>
                          </a:solidFill>
                          <a:latin typeface="+mn-lt"/>
                          <a:ea typeface="+mn-ea"/>
                          <a:cs typeface="+mn-cs"/>
                        </a:rPr>
                        <a:t>saline </a:t>
                      </a:r>
                      <a:r>
                        <a:rPr lang="en-US" sz="2000" kern="1200" baseline="0" dirty="0" err="1" smtClean="0">
                          <a:solidFill>
                            <a:schemeClr val="tx1"/>
                          </a:solidFill>
                          <a:latin typeface="+mn-lt"/>
                          <a:ea typeface="+mn-ea"/>
                          <a:cs typeface="+mn-cs"/>
                        </a:rPr>
                        <a:t>lavage</a:t>
                      </a:r>
                      <a:endParaRPr lang="en-US" sz="2000" kern="1200" baseline="0" dirty="0" smtClean="0">
                        <a:solidFill>
                          <a:schemeClr val="tx1"/>
                        </a:solidFill>
                        <a:latin typeface="+mn-lt"/>
                        <a:ea typeface="+mn-ea"/>
                        <a:cs typeface="+mn-cs"/>
                      </a:endParaRPr>
                    </a:p>
                    <a:p>
                      <a:pPr algn="l">
                        <a:buFont typeface="Courier New" pitchFamily="49" charset="0"/>
                        <a:buNone/>
                      </a:pPr>
                      <a:endParaRPr lang="en-US" sz="1600" dirty="0" smtClean="0">
                        <a:solidFill>
                          <a:schemeClr val="tx1"/>
                        </a:solidFill>
                      </a:endParaRPr>
                    </a:p>
                    <a:p>
                      <a:pPr algn="l">
                        <a:buFont typeface="Courier New" pitchFamily="49" charset="0"/>
                        <a:buNone/>
                      </a:pPr>
                      <a:r>
                        <a:rPr lang="en-US" sz="1600" dirty="0" smtClean="0">
                          <a:solidFill>
                            <a:schemeClr val="tx1"/>
                          </a:solidFill>
                        </a:rPr>
                        <a:t>               or</a:t>
                      </a:r>
                    </a:p>
                    <a:p>
                      <a:pPr algn="l">
                        <a:buFont typeface="Courier New" pitchFamily="49" charset="0"/>
                        <a:buNone/>
                      </a:pPr>
                      <a:endParaRPr lang="en-US" sz="2000" dirty="0" smtClean="0">
                        <a:solidFill>
                          <a:schemeClr val="tx1"/>
                        </a:solidFill>
                      </a:endParaRPr>
                    </a:p>
                    <a:p>
                      <a:pPr marL="177800" indent="-177800" algn="l" defTabSz="914400" rtl="0" eaLnBrk="1" latinLnBrk="0" hangingPunct="1">
                        <a:buFont typeface="Arial" pitchFamily="34" charset="0"/>
                        <a:buChar char="•"/>
                      </a:pPr>
                      <a:r>
                        <a:rPr lang="en-US" sz="2000" kern="1200" baseline="0" dirty="0" smtClean="0">
                          <a:solidFill>
                            <a:schemeClr val="tx1"/>
                          </a:solidFill>
                          <a:latin typeface="+mn-lt"/>
                          <a:ea typeface="+mn-ea"/>
                          <a:cs typeface="+mn-cs"/>
                        </a:rPr>
                        <a:t>intra-nasal steroids/</a:t>
                      </a:r>
                      <a:r>
                        <a:rPr lang="en-US" sz="2000" kern="1200" baseline="0" dirty="0" err="1" smtClean="0">
                          <a:solidFill>
                            <a:schemeClr val="tx1"/>
                          </a:solidFill>
                          <a:latin typeface="+mn-lt"/>
                          <a:ea typeface="+mn-ea"/>
                          <a:cs typeface="+mn-cs"/>
                        </a:rPr>
                        <a:t>antileu-cotriens</a:t>
                      </a:r>
                      <a:r>
                        <a:rPr lang="en-US" sz="2000" kern="1200" baseline="0" dirty="0" smtClean="0">
                          <a:solidFill>
                            <a:schemeClr val="tx1"/>
                          </a:solidFill>
                          <a:latin typeface="+mn-lt"/>
                          <a:ea typeface="+mn-ea"/>
                          <a:cs typeface="+mn-cs"/>
                        </a:rPr>
                        <a:t>/</a:t>
                      </a:r>
                      <a:r>
                        <a:rPr lang="en-US" sz="2000" kern="1200" baseline="0" dirty="0" err="1" smtClean="0">
                          <a:solidFill>
                            <a:schemeClr val="tx1"/>
                          </a:solidFill>
                          <a:latin typeface="+mn-lt"/>
                          <a:ea typeface="+mn-ea"/>
                          <a:cs typeface="+mn-cs"/>
                        </a:rPr>
                        <a:t>chro-mons</a:t>
                      </a:r>
                      <a:r>
                        <a:rPr lang="en-US" sz="2000" kern="1200" baseline="0" dirty="0" smtClean="0">
                          <a:solidFill>
                            <a:schemeClr val="tx1"/>
                          </a:solidFill>
                          <a:latin typeface="+mn-lt"/>
                          <a:ea typeface="+mn-ea"/>
                          <a:cs typeface="+mn-cs"/>
                        </a:rPr>
                        <a:t> </a:t>
                      </a:r>
                      <a:endParaRPr lang="en-US" sz="2000" kern="1200" baseline="0" dirty="0">
                        <a:solidFill>
                          <a:schemeClr val="tx1"/>
                        </a:solidFill>
                        <a:latin typeface="+mn-lt"/>
                        <a:ea typeface="+mn-ea"/>
                        <a:cs typeface="+mn-cs"/>
                      </a:endParaRPr>
                    </a:p>
                  </a:txBody>
                  <a:tcPr/>
                </a:tc>
                <a:tc>
                  <a:txBody>
                    <a:bodyPr/>
                    <a:lstStyle/>
                    <a:p>
                      <a:pPr>
                        <a:buFont typeface="Courier New" pitchFamily="49" charset="0"/>
                        <a:buNone/>
                      </a:pPr>
                      <a:r>
                        <a:rPr lang="en-US" sz="2000" dirty="0" smtClean="0"/>
                        <a:t>In this order:</a:t>
                      </a:r>
                    </a:p>
                    <a:p>
                      <a:pPr>
                        <a:buFont typeface="Courier New" pitchFamily="49" charset="0"/>
                        <a:buNone/>
                      </a:pPr>
                      <a:endParaRPr lang="en-US" sz="2000" dirty="0" smtClean="0"/>
                    </a:p>
                    <a:p>
                      <a:pPr marL="177800" indent="-177800" algn="l" defTabSz="914400" rtl="0" eaLnBrk="1" latinLnBrk="0" hangingPunct="1">
                        <a:buFont typeface="Arial" pitchFamily="34" charset="0"/>
                        <a:buChar char="•"/>
                      </a:pPr>
                      <a:r>
                        <a:rPr lang="en-US" sz="2000" kern="1200" baseline="0" dirty="0" smtClean="0">
                          <a:solidFill>
                            <a:schemeClr val="tx1"/>
                          </a:solidFill>
                          <a:latin typeface="+mn-lt"/>
                          <a:ea typeface="+mn-ea"/>
                          <a:cs typeface="+mn-cs"/>
                        </a:rPr>
                        <a:t>intra-nasal steroids</a:t>
                      </a:r>
                    </a:p>
                    <a:p>
                      <a:pPr marL="177800" indent="-177800" algn="l" defTabSz="914400" rtl="0" eaLnBrk="1" latinLnBrk="0" hangingPunct="1">
                        <a:buFont typeface="Arial" pitchFamily="34" charset="0"/>
                        <a:buChar char="•"/>
                      </a:pPr>
                      <a:r>
                        <a:rPr lang="en-US" sz="2000" kern="1200" baseline="0" dirty="0" smtClean="0">
                          <a:solidFill>
                            <a:schemeClr val="tx1"/>
                          </a:solidFill>
                          <a:latin typeface="+mn-lt"/>
                          <a:ea typeface="+mn-ea"/>
                          <a:cs typeface="+mn-cs"/>
                        </a:rPr>
                        <a:t>oral antiH1 OR </a:t>
                      </a:r>
                      <a:r>
                        <a:rPr lang="en-US" sz="2000" kern="1200" baseline="0" dirty="0" err="1" smtClean="0">
                          <a:solidFill>
                            <a:schemeClr val="tx1"/>
                          </a:solidFill>
                          <a:latin typeface="+mn-lt"/>
                          <a:ea typeface="+mn-ea"/>
                          <a:cs typeface="+mn-cs"/>
                        </a:rPr>
                        <a:t>antileucotriens</a:t>
                      </a:r>
                      <a:endParaRPr lang="en-US" sz="2000" kern="1200" baseline="0" dirty="0" smtClean="0">
                        <a:solidFill>
                          <a:schemeClr val="tx1"/>
                        </a:solidFill>
                        <a:latin typeface="+mn-lt"/>
                        <a:ea typeface="+mn-ea"/>
                        <a:cs typeface="+mn-cs"/>
                      </a:endParaRPr>
                    </a:p>
                    <a:p>
                      <a:pPr>
                        <a:buFont typeface="Courier New" pitchFamily="49" charset="0"/>
                        <a:buNone/>
                      </a:pPr>
                      <a:endParaRPr lang="en-US" sz="2000" dirty="0" smtClean="0"/>
                    </a:p>
                    <a:p>
                      <a:pPr marL="177800" indent="-177800" algn="l" defTabSz="914400" rtl="0" eaLnBrk="1" latinLnBrk="0" hangingPunct="1">
                        <a:buFont typeface="Arial" pitchFamily="34" charset="0"/>
                        <a:buChar char="•"/>
                      </a:pPr>
                      <a:r>
                        <a:rPr lang="en-US" sz="2000" kern="1200" baseline="0" dirty="0" smtClean="0">
                          <a:solidFill>
                            <a:schemeClr val="tx1"/>
                          </a:solidFill>
                          <a:latin typeface="+mn-lt"/>
                          <a:ea typeface="+mn-ea"/>
                          <a:cs typeface="+mn-cs"/>
                        </a:rPr>
                        <a:t>decongestives IF severe obstruction</a:t>
                      </a:r>
                    </a:p>
                    <a:p>
                      <a:pPr marL="177800" indent="-177800" algn="l" defTabSz="914400" rtl="0" eaLnBrk="1" latinLnBrk="0" hangingPunct="1">
                        <a:buFont typeface="Arial" pitchFamily="34" charset="0"/>
                        <a:buNone/>
                      </a:pPr>
                      <a:r>
                        <a:rPr lang="en-US" sz="2000" kern="1200" baseline="0" dirty="0" smtClean="0">
                          <a:solidFill>
                            <a:schemeClr val="tx1"/>
                          </a:solidFill>
                          <a:latin typeface="+mn-lt"/>
                          <a:ea typeface="+mn-ea"/>
                          <a:cs typeface="+mn-cs"/>
                        </a:rPr>
                        <a:t> </a:t>
                      </a:r>
                    </a:p>
                    <a:p>
                      <a:pPr>
                        <a:buFont typeface="Courier New" pitchFamily="49" charset="0"/>
                        <a:buNone/>
                      </a:pPr>
                      <a:r>
                        <a:rPr lang="en-US" sz="1600" dirty="0" smtClean="0"/>
                        <a:t>             and/or</a:t>
                      </a:r>
                    </a:p>
                    <a:p>
                      <a:pPr>
                        <a:buFont typeface="Courier New" pitchFamily="49" charset="0"/>
                        <a:buNone/>
                      </a:pPr>
                      <a:endParaRPr lang="en-US" sz="2000" dirty="0" smtClean="0"/>
                    </a:p>
                    <a:p>
                      <a:pPr marL="177800" indent="-177800" algn="l" defTabSz="914400" rtl="0" eaLnBrk="1" latinLnBrk="0" hangingPunct="1">
                        <a:buFont typeface="Arial" pitchFamily="34" charset="0"/>
                        <a:buChar char="•"/>
                      </a:pPr>
                      <a:r>
                        <a:rPr lang="en-US" sz="2000" kern="1200" baseline="0" dirty="0" smtClean="0">
                          <a:solidFill>
                            <a:schemeClr val="tx1"/>
                          </a:solidFill>
                          <a:latin typeface="+mn-lt"/>
                          <a:ea typeface="+mn-ea"/>
                          <a:cs typeface="+mn-cs"/>
                        </a:rPr>
                        <a:t>saline </a:t>
                      </a:r>
                      <a:r>
                        <a:rPr lang="en-US" sz="2000" kern="1200" baseline="0" dirty="0" err="1" smtClean="0">
                          <a:solidFill>
                            <a:schemeClr val="tx1"/>
                          </a:solidFill>
                          <a:latin typeface="+mn-lt"/>
                          <a:ea typeface="+mn-ea"/>
                          <a:cs typeface="+mn-cs"/>
                        </a:rPr>
                        <a:t>lavage</a:t>
                      </a:r>
                      <a:endParaRPr lang="en-US" sz="2000" kern="1200" baseline="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15358128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600" kern="1200" noProof="0" smtClean="0">
                <a:solidFill>
                  <a:schemeClr val="tx1"/>
                </a:solidFill>
                <a:latin typeface="Constantia" pitchFamily="18" charset="0"/>
                <a:cs typeface="+mn-cs"/>
              </a:rPr>
              <a:t>Key messages</a:t>
            </a:r>
            <a:r>
              <a:rPr lang="en-GB" sz="3600" noProof="0" smtClean="0">
                <a:latin typeface="Constantia" pitchFamily="18" charset="0"/>
              </a:rPr>
              <a:t/>
            </a:r>
            <a:br>
              <a:rPr lang="en-GB" sz="3600" noProof="0" smtClean="0">
                <a:latin typeface="Constantia" pitchFamily="18" charset="0"/>
              </a:rPr>
            </a:br>
            <a:endParaRPr lang="en-GB" noProof="0"/>
          </a:p>
        </p:txBody>
      </p:sp>
      <p:sp>
        <p:nvSpPr>
          <p:cNvPr id="3" name="Marcador de Posição de Conteúdo 2"/>
          <p:cNvSpPr>
            <a:spLocks noGrp="1"/>
          </p:cNvSpPr>
          <p:nvPr>
            <p:ph idx="1"/>
          </p:nvPr>
        </p:nvSpPr>
        <p:spPr>
          <a:xfrm>
            <a:off x="358774" y="1340768"/>
            <a:ext cx="8317681" cy="4464496"/>
          </a:xfrm>
          <a:solidFill>
            <a:schemeClr val="bg1"/>
          </a:solidFill>
        </p:spPr>
        <p:txBody>
          <a:bodyPr/>
          <a:lstStyle/>
          <a:p>
            <a:pPr marL="273050" indent="-273050">
              <a:buFont typeface="Wingdings" pitchFamily="2" charset="2"/>
              <a:buChar char="§"/>
            </a:pPr>
            <a:r>
              <a:rPr lang="en-GB" sz="2300" b="1" noProof="0" dirty="0" smtClean="0">
                <a:latin typeface="Constantia" pitchFamily="18" charset="0"/>
              </a:rPr>
              <a:t>Patients with persistent allergic rhinitis should be evaluated for asthma by means of a medical history, chest examination and, if possible and when necessary, the assessment of airflow obstruction before and after     bronchodilato</a:t>
            </a:r>
            <a:r>
              <a:rPr lang="en-GB" sz="2300" noProof="0" dirty="0" smtClean="0">
                <a:latin typeface="Constantia" pitchFamily="18" charset="0"/>
              </a:rPr>
              <a:t>r.</a:t>
            </a:r>
          </a:p>
          <a:p>
            <a:pPr marL="273050" indent="-273050">
              <a:buFont typeface="Wingdings" pitchFamily="2" charset="2"/>
              <a:buChar char="§"/>
            </a:pPr>
            <a:r>
              <a:rPr lang="en-GB" sz="2300" b="1" noProof="0" dirty="0" smtClean="0">
                <a:latin typeface="Constantia" pitchFamily="18" charset="0"/>
              </a:rPr>
              <a:t>Patients with asthma should be appropriately     evaluated (history and physical examination) for rhinitis.</a:t>
            </a:r>
          </a:p>
          <a:p>
            <a:pPr marL="273050" indent="-273050">
              <a:buFont typeface="Wingdings" pitchFamily="2" charset="2"/>
              <a:buChar char="§"/>
            </a:pPr>
            <a:r>
              <a:rPr lang="en-GB" sz="2300" b="1" noProof="0" dirty="0" smtClean="0">
                <a:latin typeface="Constantia" pitchFamily="18" charset="0"/>
              </a:rPr>
              <a:t>Ideally, a combined strategy should be used to treat upper and lower respiratory diseases to optimize efficacy and safety.</a:t>
            </a:r>
          </a:p>
        </p:txBody>
      </p:sp>
    </p:spTree>
    <p:extLst>
      <p:ext uri="{BB962C8B-B14F-4D97-AF65-F5344CB8AC3E}">
        <p14:creationId xmlns:p14="http://schemas.microsoft.com/office/powerpoint/2010/main" xmlns="" val="25180441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p:cNvPicPr>
          <p:nvPr>
            <p:ph idx="1"/>
          </p:nvPr>
        </p:nvPicPr>
        <p:blipFill>
          <a:blip r:embed="rId2" cstate="print"/>
          <a:stretch>
            <a:fillRect/>
          </a:stretch>
        </p:blipFill>
        <p:spPr>
          <a:xfrm>
            <a:off x="2003954" y="430515"/>
            <a:ext cx="5088326" cy="5792155"/>
          </a:xfrm>
          <a:prstGeom prst="rect">
            <a:avLst/>
          </a:prstGeom>
        </p:spPr>
      </p:pic>
    </p:spTree>
    <p:extLst>
      <p:ext uri="{BB962C8B-B14F-4D97-AF65-F5344CB8AC3E}">
        <p14:creationId xmlns:p14="http://schemas.microsoft.com/office/powerpoint/2010/main" xmlns="" val="1649069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760040" y="1556792"/>
            <a:ext cx="7772400" cy="3505200"/>
          </a:xfrm>
        </p:spPr>
        <p:txBody>
          <a:bodyPr>
            <a:normAutofit/>
          </a:bodyPr>
          <a:lstStyle/>
          <a:p>
            <a:pPr algn="ctr">
              <a:buNone/>
            </a:pPr>
            <a:endParaRPr lang="en-GB" sz="6000" dirty="0" smtClean="0">
              <a:latin typeface="Brush Script MT" pitchFamily="66" charset="0"/>
            </a:endParaRPr>
          </a:p>
          <a:p>
            <a:pPr algn="ctr">
              <a:buNone/>
            </a:pPr>
            <a:r>
              <a:rPr lang="en-GB" sz="6000" dirty="0" smtClean="0">
                <a:latin typeface="Brush Script MT" pitchFamily="66" charset="0"/>
              </a:rPr>
              <a:t>Thank you for your attention!</a:t>
            </a:r>
            <a:endParaRPr lang="en-GB" sz="6000" dirty="0">
              <a:latin typeface="Brush Script MT" pitchFamily="66" charset="0"/>
            </a:endParaRPr>
          </a:p>
        </p:txBody>
      </p:sp>
    </p:spTree>
    <p:extLst>
      <p:ext uri="{BB962C8B-B14F-4D97-AF65-F5344CB8AC3E}">
        <p14:creationId xmlns:p14="http://schemas.microsoft.com/office/powerpoint/2010/main" xmlns="" val="1546163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endParaRPr lang="en-GB" smtClean="0"/>
          </a:p>
        </p:txBody>
      </p:sp>
      <p:sp>
        <p:nvSpPr>
          <p:cNvPr id="19458" name="Content Placeholder 2"/>
          <p:cNvSpPr>
            <a:spLocks noGrp="1"/>
          </p:cNvSpPr>
          <p:nvPr>
            <p:ph idx="1"/>
          </p:nvPr>
        </p:nvSpPr>
        <p:spPr/>
        <p:txBody>
          <a:bodyPr/>
          <a:lstStyle/>
          <a:p>
            <a:pPr eaLnBrk="1" hangingPunct="1"/>
            <a:endParaRPr lang="en-GB" smtClean="0"/>
          </a:p>
        </p:txBody>
      </p:sp>
      <p:pic>
        <p:nvPicPr>
          <p:cNvPr id="19459" name="Picture 2" descr="C:\Users\Katie\Documents\Consolidated_allergy_definitive_V3_MR__09-02-12.ppt[1]\Slide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endParaRPr lang="en-GB" smtClean="0"/>
          </a:p>
        </p:txBody>
      </p:sp>
      <p:sp>
        <p:nvSpPr>
          <p:cNvPr id="20482" name="Content Placeholder 2"/>
          <p:cNvSpPr>
            <a:spLocks noGrp="1"/>
          </p:cNvSpPr>
          <p:nvPr>
            <p:ph idx="1"/>
          </p:nvPr>
        </p:nvSpPr>
        <p:spPr/>
        <p:txBody>
          <a:bodyPr/>
          <a:lstStyle/>
          <a:p>
            <a:pPr eaLnBrk="1" hangingPunct="1"/>
            <a:endParaRPr lang="en-GB" smtClean="0"/>
          </a:p>
        </p:txBody>
      </p:sp>
      <p:pic>
        <p:nvPicPr>
          <p:cNvPr id="20483" name="Picture 2" descr="C:\Users\Katie\Documents\Consolidated_allergy_definitive_V3_MR__09-02-12.ppt[1]\Slide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GB" smtClean="0"/>
          </a:p>
        </p:txBody>
      </p:sp>
      <p:sp>
        <p:nvSpPr>
          <p:cNvPr id="21506" name="Content Placeholder 2"/>
          <p:cNvSpPr>
            <a:spLocks noGrp="1"/>
          </p:cNvSpPr>
          <p:nvPr>
            <p:ph idx="1"/>
          </p:nvPr>
        </p:nvSpPr>
        <p:spPr/>
        <p:txBody>
          <a:bodyPr/>
          <a:lstStyle/>
          <a:p>
            <a:pPr eaLnBrk="1" hangingPunct="1"/>
            <a:endParaRPr lang="en-GB" smtClean="0"/>
          </a:p>
        </p:txBody>
      </p:sp>
      <p:pic>
        <p:nvPicPr>
          <p:cNvPr id="21507" name="Picture 2" descr="C:\Users\Katie\Documents\Consolidated_allergy_definitive_V3_MR__09-02-12.ppt[1]\Slide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2169</Words>
  <Application>Microsoft Office PowerPoint</Application>
  <PresentationFormat>Προβολή στην οθόνη (4:3)</PresentationFormat>
  <Paragraphs>397</Paragraphs>
  <Slides>65</Slides>
  <Notes>17</Notes>
  <HiddenSlides>0</HiddenSlides>
  <MMClips>0</MMClips>
  <ScaleCrop>false</ScaleCrop>
  <HeadingPairs>
    <vt:vector size="4" baseType="variant">
      <vt:variant>
        <vt:lpstr>Θέμα</vt:lpstr>
      </vt:variant>
      <vt:variant>
        <vt:i4>8</vt:i4>
      </vt:variant>
      <vt:variant>
        <vt:lpstr>Τίτλοι διαφανειών</vt:lpstr>
      </vt:variant>
      <vt:variant>
        <vt:i4>65</vt:i4>
      </vt:variant>
    </vt:vector>
  </HeadingPairs>
  <TitlesOfParts>
    <vt:vector size="73" baseType="lpstr">
      <vt:lpstr>Office Theme</vt:lpstr>
      <vt:lpstr>3_Blank Presentation</vt:lpstr>
      <vt:lpstr>Blank Presentation</vt:lpstr>
      <vt:lpstr>1_Blank Presentation</vt:lpstr>
      <vt:lpstr>2_Blank Presentation</vt:lpstr>
      <vt:lpstr>4_Blank Presentation</vt:lpstr>
      <vt:lpstr>5_Blank Presentation</vt:lpstr>
      <vt:lpstr>6_Blank Presentation</vt:lpstr>
      <vt:lpstr>      IPCRG presentations on respiratory diseases  Allergic disease: A practical approach in primary care </vt:lpstr>
      <vt:lpstr>Διαφάνεια 2</vt:lpstr>
      <vt:lpstr>Common allergic conditions in primary care Diagnosis?Prevention?</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Cumulative Threshold Disease</vt:lpstr>
      <vt:lpstr>Cumulative Threshold Disease</vt:lpstr>
      <vt:lpstr>Διαφάνεια 20</vt:lpstr>
      <vt:lpstr>Common allergic conditions in primary care Prevention?</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Testing</vt:lpstr>
      <vt:lpstr>Διαφάνεια 33</vt:lpstr>
      <vt:lpstr>Διαφάνεια 34</vt:lpstr>
      <vt:lpstr>Διαφάνεια 35</vt:lpstr>
      <vt:lpstr>Διαφάνεια 36</vt:lpstr>
      <vt:lpstr>Quantitative Measurements of spesific IgE/ </vt:lpstr>
      <vt:lpstr>Διαφάνεια 38</vt:lpstr>
      <vt:lpstr>Διαφάνεια 39</vt:lpstr>
      <vt:lpstr> ARIA guidelines. A practical approach for the diagnosis and treatment of rhinitis</vt:lpstr>
      <vt:lpstr>Διαφάνεια 41</vt:lpstr>
      <vt:lpstr>Διαφάνεια 42</vt:lpstr>
      <vt:lpstr>Διαφάνεια 43</vt:lpstr>
      <vt:lpstr>Διαφάνεια 44</vt:lpstr>
      <vt:lpstr>Διαφάνεια 45</vt:lpstr>
      <vt:lpstr>How to assess control in practice?</vt:lpstr>
      <vt:lpstr>Allergic rhinitis and Asthma </vt:lpstr>
      <vt:lpstr>ARIA 2008</vt:lpstr>
      <vt:lpstr>The CARAT project</vt:lpstr>
      <vt:lpstr>CARAT</vt:lpstr>
      <vt:lpstr>CARAT</vt:lpstr>
      <vt:lpstr>The CARAT questionnaire</vt:lpstr>
      <vt:lpstr>Διαφάνεια 53</vt:lpstr>
      <vt:lpstr>Cross cultural adaptation of CARAT</vt:lpstr>
      <vt:lpstr>Cross cultural adaptation of CARAT</vt:lpstr>
      <vt:lpstr>www.caratnetwork.org</vt:lpstr>
      <vt:lpstr>CARAT in different languages</vt:lpstr>
      <vt:lpstr>Διαφάνεια 58</vt:lpstr>
      <vt:lpstr>Διαφάνεια 59</vt:lpstr>
      <vt:lpstr>Διαφάνεια 60</vt:lpstr>
      <vt:lpstr>Διαφάνεια 61</vt:lpstr>
      <vt:lpstr>Διαφάνεια 62</vt:lpstr>
      <vt:lpstr>Key messages </vt:lpstr>
      <vt:lpstr>Διαφάνεια 64</vt:lpstr>
      <vt:lpstr>Διαφάνεια 65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dc:creator>
  <cp:lastModifiedBy>user</cp:lastModifiedBy>
  <cp:revision>31</cp:revision>
  <dcterms:created xsi:type="dcterms:W3CDTF">2012-02-11T16:41:46Z</dcterms:created>
  <dcterms:modified xsi:type="dcterms:W3CDTF">2019-10-27T10:43:51Z</dcterms:modified>
</cp:coreProperties>
</file>